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275" r:id="rId2"/>
    <p:sldId id="276" r:id="rId3"/>
    <p:sldId id="277" r:id="rId4"/>
    <p:sldId id="278" r:id="rId5"/>
    <p:sldId id="281" r:id="rId6"/>
    <p:sldId id="282" r:id="rId7"/>
    <p:sldId id="283" r:id="rId8"/>
    <p:sldId id="284" r:id="rId9"/>
    <p:sldId id="285" r:id="rId10"/>
    <p:sldId id="286" r:id="rId11"/>
    <p:sldId id="290" r:id="rId12"/>
    <p:sldId id="291" r:id="rId13"/>
    <p:sldId id="292" r:id="rId14"/>
    <p:sldId id="293" r:id="rId15"/>
    <p:sldId id="297" r:id="rId16"/>
    <p:sldId id="295" r:id="rId17"/>
    <p:sldId id="296" r:id="rId18"/>
    <p:sldId id="287" r:id="rId19"/>
    <p:sldId id="288" r:id="rId20"/>
    <p:sldId id="289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2117" autoAdjust="0"/>
  </p:normalViewPr>
  <p:slideViewPr>
    <p:cSldViewPr>
      <p:cViewPr varScale="1">
        <p:scale>
          <a:sx n="64" d="100"/>
          <a:sy n="64" d="100"/>
        </p:scale>
        <p:origin x="1397" y="6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718" y="-58"/>
      </p:cViewPr>
      <p:guideLst>
        <p:guide orient="horz" pos="290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rriette%20Siler%20Thinkpad\Office%20of%20Charter%20Schools\SBOE\September%207,%202016%20Presentation\Credit%20Deficiency%20Data%2011%2018%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orey\Documents\Hoosier\Mobility%20Report%200824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ey\Documents\Hoosier\Mobility%20Report%200824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Credit Deficiency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'Credit Deficiency'!$B$3</c:f>
              <c:strCache>
                <c:ptCount val="1"/>
                <c:pt idx="0">
                  <c:v>10th Grade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'Credit Deficiency'!$A$4:$A$7</c:f>
              <c:strCache>
                <c:ptCount val="4"/>
                <c:pt idx="0">
                  <c:v>Sufficient </c:v>
                </c:pt>
                <c:pt idx="1">
                  <c:v>1-2 Credits Deficient</c:v>
                </c:pt>
                <c:pt idx="2">
                  <c:v>3-5 Credits Deficient</c:v>
                </c:pt>
                <c:pt idx="3">
                  <c:v>6+ Credits Deficient</c:v>
                </c:pt>
              </c:strCache>
            </c:strRef>
          </c:cat>
          <c:val>
            <c:numRef>
              <c:f>'Credit Deficiency'!$B$4:$B$7</c:f>
              <c:numCache>
                <c:formatCode>General</c:formatCode>
                <c:ptCount val="4"/>
                <c:pt idx="0">
                  <c:v>92</c:v>
                </c:pt>
                <c:pt idx="1">
                  <c:v>24</c:v>
                </c:pt>
                <c:pt idx="2">
                  <c:v>43</c:v>
                </c:pt>
                <c:pt idx="3">
                  <c:v>404</c:v>
                </c:pt>
              </c:numCache>
            </c:numRef>
          </c:val>
        </c:ser>
        <c:ser>
          <c:idx val="1"/>
          <c:order val="1"/>
          <c:tx>
            <c:strRef>
              <c:f>'Credit Deficiency'!$C$3</c:f>
              <c:strCache>
                <c:ptCount val="1"/>
                <c:pt idx="0">
                  <c:v>11th Grade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'Credit Deficiency'!$A$4:$A$7</c:f>
              <c:strCache>
                <c:ptCount val="4"/>
                <c:pt idx="0">
                  <c:v>Sufficient </c:v>
                </c:pt>
                <c:pt idx="1">
                  <c:v>1-2 Credits Deficient</c:v>
                </c:pt>
                <c:pt idx="2">
                  <c:v>3-5 Credits Deficient</c:v>
                </c:pt>
                <c:pt idx="3">
                  <c:v>6+ Credits Deficient</c:v>
                </c:pt>
              </c:strCache>
            </c:strRef>
          </c:cat>
          <c:val>
            <c:numRef>
              <c:f>'Credit Deficiency'!$C$4:$C$7</c:f>
              <c:numCache>
                <c:formatCode>General</c:formatCode>
                <c:ptCount val="4"/>
                <c:pt idx="0">
                  <c:v>231</c:v>
                </c:pt>
                <c:pt idx="1">
                  <c:v>31</c:v>
                </c:pt>
                <c:pt idx="2">
                  <c:v>45</c:v>
                </c:pt>
                <c:pt idx="3">
                  <c:v>252</c:v>
                </c:pt>
              </c:numCache>
            </c:numRef>
          </c:val>
        </c:ser>
        <c:ser>
          <c:idx val="2"/>
          <c:order val="2"/>
          <c:tx>
            <c:strRef>
              <c:f>'Credit Deficiency'!$D$3</c:f>
              <c:strCache>
                <c:ptCount val="1"/>
                <c:pt idx="0">
                  <c:v>12th Grade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'Credit Deficiency'!$A$4:$A$7</c:f>
              <c:strCache>
                <c:ptCount val="4"/>
                <c:pt idx="0">
                  <c:v>Sufficient </c:v>
                </c:pt>
                <c:pt idx="1">
                  <c:v>1-2 Credits Deficient</c:v>
                </c:pt>
                <c:pt idx="2">
                  <c:v>3-5 Credits Deficient</c:v>
                </c:pt>
                <c:pt idx="3">
                  <c:v>6+ Credits Deficient</c:v>
                </c:pt>
              </c:strCache>
            </c:strRef>
          </c:cat>
          <c:val>
            <c:numRef>
              <c:f>'Credit Deficiency'!$D$4:$D$7</c:f>
              <c:numCache>
                <c:formatCode>General</c:formatCode>
                <c:ptCount val="4"/>
                <c:pt idx="0">
                  <c:v>111</c:v>
                </c:pt>
                <c:pt idx="1">
                  <c:v>16</c:v>
                </c:pt>
                <c:pt idx="2">
                  <c:v>20</c:v>
                </c:pt>
                <c:pt idx="3">
                  <c:v>131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42311536"/>
        <c:axId val="542317416"/>
      </c:barChart>
      <c:catAx>
        <c:axId val="54231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42317416"/>
        <c:crosses val="autoZero"/>
        <c:auto val="1"/>
        <c:lblAlgn val="ctr"/>
        <c:lblOffset val="100"/>
        <c:noMultiLvlLbl val="0"/>
      </c:catAx>
      <c:valAx>
        <c:axId val="54231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31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Length of Student Enrollment </a:t>
            </a:r>
            <a:r>
              <a:rPr lang="en-US" dirty="0" smtClean="0"/>
              <a:t>15-16 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'School Wide'!$C$1</c:f>
              <c:strCache>
                <c:ptCount val="1"/>
                <c:pt idx="0">
                  <c:v>% of Students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22818791946308E-2"/>
                  <c:y val="-7.45712155108128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48545861297539E-3"/>
                  <c:y val="-2.2371364653243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185682326621925E-2"/>
                  <c:y val="-2.2371364653243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948545861297539E-3"/>
                  <c:y val="-1.118568232662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'School Wide'!$A$2:$A$9</c:f>
              <c:strCache>
                <c:ptCount val="8"/>
                <c:pt idx="0">
                  <c:v>&lt;1 Year</c:v>
                </c:pt>
                <c:pt idx="1">
                  <c:v>1 Year</c:v>
                </c:pt>
                <c:pt idx="2">
                  <c:v>2 Years</c:v>
                </c:pt>
                <c:pt idx="3">
                  <c:v>3 Years</c:v>
                </c:pt>
                <c:pt idx="4">
                  <c:v>4 Years</c:v>
                </c:pt>
                <c:pt idx="5">
                  <c:v>5 Years</c:v>
                </c:pt>
                <c:pt idx="6">
                  <c:v>6 Years</c:v>
                </c:pt>
                <c:pt idx="7">
                  <c:v>7 Years</c:v>
                </c:pt>
              </c:strCache>
            </c:strRef>
          </c:cat>
          <c:val>
            <c:numRef>
              <c:f>'School Wide'!$C$2:$C$9</c:f>
              <c:numCache>
                <c:formatCode>0.00%</c:formatCode>
                <c:ptCount val="8"/>
                <c:pt idx="0">
                  <c:v>0.60931174089068829</c:v>
                </c:pt>
                <c:pt idx="1">
                  <c:v>0.19341185130658814</c:v>
                </c:pt>
                <c:pt idx="2">
                  <c:v>8.8148693411851303E-2</c:v>
                </c:pt>
                <c:pt idx="3">
                  <c:v>7.269046742730953E-2</c:v>
                </c:pt>
                <c:pt idx="4">
                  <c:v>2.8340080971659919E-2</c:v>
                </c:pt>
                <c:pt idx="5">
                  <c:v>3.4965034965034965E-3</c:v>
                </c:pt>
                <c:pt idx="6">
                  <c:v>3.4965034965034965E-3</c:v>
                </c:pt>
                <c:pt idx="7">
                  <c:v>1.1041589988958411E-3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42316240"/>
        <c:axId val="542314672"/>
        <c:axId val="0"/>
      </c:bar3DChart>
      <c:catAx>
        <c:axId val="542316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2314672"/>
        <c:crosses val="autoZero"/>
        <c:auto val="1"/>
        <c:lblAlgn val="ctr"/>
        <c:lblOffset val="100"/>
        <c:noMultiLvlLbl val="0"/>
      </c:catAx>
      <c:valAx>
        <c:axId val="5423146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4231624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Length of Student Enrollment </a:t>
            </a:r>
            <a:r>
              <a:rPr lang="en-US" dirty="0" smtClean="0"/>
              <a:t>15-16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35172350123953"/>
          <c:y val="0.19392191593263491"/>
          <c:w val="0.85349576051497755"/>
          <c:h val="0.536646791289671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'School Wide'!$C$15</c:f>
              <c:strCache>
                <c:ptCount val="1"/>
                <c:pt idx="0">
                  <c:v>% Students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656375260932983E-2"/>
                  <c:y val="4.6086778864385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961407228498695E-3"/>
                  <c:y val="-1.382603365931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160234538083115E-2"/>
                  <c:y val="-1.843471154575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328187630466491E-2"/>
                  <c:y val="-1.843471154575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69922814456997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'School Wide'!$A$16:$A$25</c:f>
              <c:strCache>
                <c:ptCount val="10"/>
                <c:pt idx="0">
                  <c:v>2 or Less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</c:strCache>
            </c:strRef>
          </c:cat>
          <c:val>
            <c:numRef>
              <c:f>'School Wide'!$C$16:$C$25</c:f>
              <c:numCache>
                <c:formatCode>0.00%</c:formatCode>
                <c:ptCount val="10"/>
                <c:pt idx="0">
                  <c:v>0.27423739051646029</c:v>
                </c:pt>
                <c:pt idx="1">
                  <c:v>0.10993657505285412</c:v>
                </c:pt>
                <c:pt idx="2">
                  <c:v>8.5472666868015704E-2</c:v>
                </c:pt>
                <c:pt idx="3">
                  <c:v>5.7988523104802174E-2</c:v>
                </c:pt>
                <c:pt idx="4">
                  <c:v>5.2552099063726973E-2</c:v>
                </c:pt>
                <c:pt idx="5">
                  <c:v>3.8054968287526428E-2</c:v>
                </c:pt>
                <c:pt idx="6">
                  <c:v>0.1519178495922682</c:v>
                </c:pt>
                <c:pt idx="7">
                  <c:v>0.22138326789489579</c:v>
                </c:pt>
                <c:pt idx="8">
                  <c:v>4.5303533675626695E-3</c:v>
                </c:pt>
                <c:pt idx="9">
                  <c:v>3.9263062518876471E-3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42307616"/>
        <c:axId val="542315456"/>
        <c:axId val="0"/>
      </c:bar3DChart>
      <c:catAx>
        <c:axId val="542307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542315456"/>
        <c:crosses val="autoZero"/>
        <c:auto val="1"/>
        <c:lblAlgn val="ctr"/>
        <c:lblOffset val="100"/>
        <c:noMultiLvlLbl val="0"/>
      </c:catAx>
      <c:valAx>
        <c:axId val="5423154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4230761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0.22089</cdr:x>
      <cdr:y>0.39359</cdr:y>
    </cdr:from>
    <cdr:to>
      <cdr:x>1</cdr:x>
      <cdr:y>0.53021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67940" y="1071418"/>
          <a:ext cx="3414056" cy="37188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94734FA1-B9BD-4FD4-A964-D02A6A6B87AA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40"/>
            <a:ext cx="5608320" cy="4156234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7988599-D6FF-4E3C-8E9F-865895625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0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88599-D6FF-4E3C-8E9F-8658956254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7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88599-D6FF-4E3C-8E9F-8658956254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4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71-BF3C-4D78-B0D1-36924EDD2EE4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783F-B3E6-48DB-AA9F-3AD0C2D59C46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1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4DC8-4DC8-4556-AEA3-7140C7A1C6DD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5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1041-D87E-48DD-9DAB-CE66BE0F8B51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6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6494-C350-4B0F-88C0-B8E6DFB67785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7355-2F91-4C4C-B961-DE6C442213EC}" type="datetime1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5D67-B1D3-4583-A41C-551D428F78ED}" type="datetime1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532C-651A-4A1B-92B8-3FF2028C6C88}" type="datetime1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9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633A-4008-4729-AA50-166FC00A0057}" type="datetime1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4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4C8B-1CE2-4358-B693-1C40BFD7D61F}" type="datetime1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08CB-2123-4A47-BE2D-D11824BF9421}" type="datetime1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B782-7B86-440E-97C8-7AA96FA51966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E582-5E34-40DD-A62D-950B6C880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1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60947" y="1143000"/>
            <a:ext cx="8510337" cy="3429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State Board of Education Hearing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Hoosier Academy Virtual Charter School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September 7, 2016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Robert A.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Marra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Executive Director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Office of Charter Schools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50" descr="Screen shot 2010-11-24 at 10.40.02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3844" y="5715000"/>
            <a:ext cx="1563429" cy="72685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520"/>
            <a:ext cx="8229600" cy="814526"/>
          </a:xfrm>
        </p:spPr>
        <p:txBody>
          <a:bodyPr/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Renewal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6670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 State University Office of Charter Schools evaluated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school’s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Frameworks and OCS Policies: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Performance Framework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Organizer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Contract with Education Service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Policies and Procedures for the Monitoring and Renewal of Charter Schools</a:t>
            </a:r>
          </a:p>
        </p:txBody>
      </p:sp>
    </p:spTree>
    <p:extLst>
      <p:ext uri="{BB962C8B-B14F-4D97-AF65-F5344CB8AC3E}">
        <p14:creationId xmlns:p14="http://schemas.microsoft.com/office/powerpoint/2010/main" val="183104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47" y="685800"/>
            <a:ext cx="7886700" cy="9645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4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Academies </a:t>
            </a:r>
            <a:br>
              <a:rPr lang="en-US" sz="346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Deficiency Data 11/18/2015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579644"/>
              </p:ext>
            </p:extLst>
          </p:nvPr>
        </p:nvGraphicFramePr>
        <p:xfrm>
          <a:off x="990600" y="2947737"/>
          <a:ext cx="7213396" cy="346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71674"/>
              </p:ext>
            </p:extLst>
          </p:nvPr>
        </p:nvGraphicFramePr>
        <p:xfrm>
          <a:off x="1491551" y="1885442"/>
          <a:ext cx="6363893" cy="1062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2587"/>
                <a:gridCol w="1393553"/>
                <a:gridCol w="1470973"/>
                <a:gridCol w="1656780"/>
              </a:tblGrid>
              <a:tr h="212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10th Grade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11th Grade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12th Grade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Sufficient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Credits Deficient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Credits Deficient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6+ Credits Deficient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6" marR="7326" marT="73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782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026" y="2400567"/>
            <a:ext cx="2794338" cy="18020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637" y="2424630"/>
            <a:ext cx="3179389" cy="18436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84" y="2424630"/>
            <a:ext cx="2903745" cy="18436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892" y="1664472"/>
            <a:ext cx="8877472" cy="71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enroll at Hoosier Academy Virtual School deficient in credits. The graphs below highlight the credit deficiency for 10</a:t>
            </a:r>
            <a:r>
              <a:rPr lang="en-US" sz="13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</a:t>
            </a:r>
            <a:r>
              <a:rPr lang="en-US" sz="13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12</a:t>
            </a:r>
            <a:r>
              <a:rPr lang="en-US" sz="13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grade students enrolled as of August 23, 2016.  The primary focus of all school personnel is to ensure all students are provided  opportunities to progress toward graduation and postsecondary success.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113" y="4343920"/>
            <a:ext cx="5633434" cy="504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Enrollment at </a:t>
            </a:r>
            <a:r>
              <a:rPr lang="en-US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Academy Virtual School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Grades 10</a:t>
            </a:r>
            <a:r>
              <a:rPr lang="en-US" sz="135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- 12</a:t>
            </a:r>
            <a:r>
              <a:rPr lang="en-US" sz="135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1142 students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85290"/>
              </p:ext>
            </p:extLst>
          </p:nvPr>
        </p:nvGraphicFramePr>
        <p:xfrm>
          <a:off x="218493" y="4800846"/>
          <a:ext cx="8504654" cy="1804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4654"/>
              </a:tblGrid>
              <a:tr h="2967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students lacking credit: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 students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295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students in grades 10-12 who are credit deficient: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1803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 the </a:t>
                      </a:r>
                      <a:r>
                        <a:rPr lang="en-US" sz="13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10-12 grade population is 1-2 credits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deficient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these students, 22% are new to Hoosier Virtual.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 of the </a:t>
                      </a:r>
                      <a:r>
                        <a:rPr lang="en-US" sz="13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10-12 grade population is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deficient;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these students, 29% are new to Hoosier Virtual.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43896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 of the </a:t>
                      </a:r>
                      <a:r>
                        <a:rPr lang="en-US" sz="13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10-12 grade population is </a:t>
                      </a:r>
                      <a:r>
                        <a:rPr lang="en-US" sz="13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or more credits deficient, of these students, 67% are new to Hoosier Virtual. </a:t>
                      </a:r>
                      <a:endParaRPr lang="en-US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39580" y="6410261"/>
            <a:ext cx="115127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August 23, 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841" y="4247705"/>
            <a:ext cx="2919951" cy="5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281" y="912667"/>
            <a:ext cx="8681083" cy="7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Deficiency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473" y="1948812"/>
            <a:ext cx="8922900" cy="91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Academies enrolls students at all grade levels who are skill and/or credit deficient and have come to Hoosier Academies performing significantly below state grade level expectations. While this is occurring at all grade levels, its strongest impact is in grades 7-12. The Insight School instructional and wrap around  model is specifically designed to provide additional supports and a unique learning environment for students who have traditionally struggled.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703390"/>
            <a:ext cx="3794167" cy="504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Enrollment at </a:t>
            </a:r>
            <a:r>
              <a:rPr lang="en-US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Insight School of Indiana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Grades 10</a:t>
            </a:r>
            <a:r>
              <a:rPr lang="en-US" sz="135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-12</a:t>
            </a:r>
            <a:r>
              <a:rPr lang="en-US" sz="135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423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457843"/>
              </p:ext>
            </p:extLst>
          </p:nvPr>
        </p:nvGraphicFramePr>
        <p:xfrm>
          <a:off x="95250" y="5210244"/>
          <a:ext cx="8608776" cy="1289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8776"/>
              </a:tblGrid>
              <a:tr h="2288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students lacking credit: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227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 of students in grades 10-12 who are credit deficient: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141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22887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total 10-12 grade population is 1-2 credits deficient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22887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total 10-12 grade population is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 deficient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  <a:tr h="22887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 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total 10-12 grade population is </a:t>
                      </a:r>
                      <a:r>
                        <a:rPr lang="en-US" sz="13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&gt;6 </a:t>
                      </a:r>
                      <a:r>
                        <a:rPr lang="en-US" sz="13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 deficient</a:t>
                      </a:r>
                      <a:endParaRPr lang="en-US" sz="9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2891791"/>
            <a:ext cx="2956737" cy="1844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237" y="2887507"/>
            <a:ext cx="3065472" cy="19260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6205" y="2871172"/>
            <a:ext cx="2953572" cy="18646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43400" y="6502569"/>
            <a:ext cx="1151277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August 23, 2016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32" y="4953354"/>
            <a:ext cx="2550319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49381" y="1161782"/>
            <a:ext cx="8681083" cy="7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Deficiency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245" y="381000"/>
            <a:ext cx="7886700" cy="944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Student Enrollment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696939"/>
              </p:ext>
            </p:extLst>
          </p:nvPr>
        </p:nvGraphicFramePr>
        <p:xfrm>
          <a:off x="101599" y="1176172"/>
          <a:ext cx="4381996" cy="272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034704"/>
              </p:ext>
            </p:extLst>
          </p:nvPr>
        </p:nvGraphicFramePr>
        <p:xfrm>
          <a:off x="4517808" y="1176172"/>
          <a:ext cx="4484389" cy="2755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727" y="3908693"/>
            <a:ext cx="8942120" cy="29332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5434 students were enrolled at Hoosier Academies throughout the 15-16 SY – 4400 at any one time due to the school cap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61% of students enrolled had been enrolled for less than one year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19% of students had been enrolled for one year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students enrolled for less than a year: 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27% of students were enrolled for two months or less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58% of students were enrolled for six months or less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of the student population at Hoosier Academies in the 15-16 SY had been enrolled there two years or more.</a:t>
            </a:r>
          </a:p>
        </p:txBody>
      </p:sp>
    </p:spTree>
    <p:extLst>
      <p:ext uri="{BB962C8B-B14F-4D97-AF65-F5344CB8AC3E}">
        <p14:creationId xmlns:p14="http://schemas.microsoft.com/office/powerpoint/2010/main" val="215472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329" y="4674069"/>
            <a:ext cx="8109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School’s reenrollment rates have improved from SY 14/15.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70% of students who finished with Hoosier Virtual in May 2016 have chosen to re-enrolled at the school for the SY16/17.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114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Virtual Charter School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Reregistration comparison from SY15/16 to SY16/17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307974"/>
              </p:ext>
            </p:extLst>
          </p:nvPr>
        </p:nvGraphicFramePr>
        <p:xfrm>
          <a:off x="1502227" y="1943477"/>
          <a:ext cx="6291943" cy="2188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041"/>
                <a:gridCol w="1357399"/>
                <a:gridCol w="1101888"/>
                <a:gridCol w="1501124"/>
                <a:gridCol w="1309491"/>
              </a:tblGrid>
              <a:tr h="3125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Reregistration Rate - Hoosier Virtual - as of 8/17/2016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School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School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5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5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Reregistration Rate - Hoosier Virtual - as </a:t>
                      </a:r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US" sz="18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8/19/2015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School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School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14259" y="4135513"/>
            <a:ext cx="6400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**The average is weighted based on the size of the student body.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39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011" y="914400"/>
            <a:ext cx="9144000" cy="762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2015-16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and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Information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94690"/>
              </p:ext>
            </p:extLst>
          </p:nvPr>
        </p:nvGraphicFramePr>
        <p:xfrm>
          <a:off x="1447800" y="1981200"/>
          <a:ext cx="5943601" cy="437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1360"/>
                <a:gridCol w="867629"/>
                <a:gridCol w="1294612"/>
              </a:tblGrid>
              <a:tr h="2572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Enrollment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3861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Ethnicity/Race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2999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77.7%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Native American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51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Native Hawaiian or Other Pacific Islander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Populations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 with IEPs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13.40%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Language Learners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0.70%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Eligible for Free Lunch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20.40%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Eligible for Reduced Lunch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4.20%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223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8" y="-62246"/>
            <a:ext cx="8229600" cy="9766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 15-16 Hoosier Student Heat Map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564"/>
          <a:stretch/>
        </p:blipFill>
        <p:spPr>
          <a:xfrm>
            <a:off x="1839752" y="685800"/>
            <a:ext cx="4769983" cy="60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71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52008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OCS 2016 Renewal Decision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7147" y="1524000"/>
            <a:ext cx="8305800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upon the academic, financial and organizational performance of Hoosier Academy – Indianapolis, OCS made the following renewal decision: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Academies Virtual Charter School was granted a two year charter renewal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Renewal application on October 1, 2017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data points from the 2015-16 and 2016-17 school year will be available, upon which to base its renewal decision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Insight School of Indiana, a virtual alternative charter school, 7-12, was granted a </a:t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3-year charter.   See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8.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enrollment for both schools capped at 4,000.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14526"/>
          </a:xfrm>
        </p:spPr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Renewal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025322"/>
            <a:ext cx="815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renewal decision, OCS met with the school leader and Board to discuss the renewal decisions.  In response,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Academy has updated and revised its operations to ensure the school is operationally sound.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lowered the teacher/student ration in the virtual school from 300/1 to 229/1.  In addition to becoming an INTASS school, Hoosier Academy Virtual Charter School has revised its teacher evaluations and begun coaching its teachers.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created a Family Academy Support Team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See Attachment 9, Page 4.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Board has carefully reviewed its budget and had discussions with its Educational Management Organization to carefully review it’s Management Agreement.</a:t>
            </a:r>
          </a:p>
        </p:txBody>
      </p:sp>
    </p:spTree>
    <p:extLst>
      <p:ext uri="{BB962C8B-B14F-4D97-AF65-F5344CB8AC3E}">
        <p14:creationId xmlns:p14="http://schemas.microsoft.com/office/powerpoint/2010/main" val="58095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2" y="838200"/>
            <a:ext cx="9109668" cy="12191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Academy Virtual Charter School 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Plans and Evaluations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7029" y="2590800"/>
            <a:ext cx="79838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IDOE Monitoring Feedback Report April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BSU Renewal Application October 2015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IDOE Priority Visit Summary Report November 2015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Improvement Plan submitted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IDOE February 2016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Reaccreditation March 2016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IDOE School Improvement Report April 2016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Plan for FY 2016-17 to K12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INTASS Plan Under Development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75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IDOE Monitoring Feedback Report April 2015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IDOE School Improvement Report  April 2016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Visit Summary Report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including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Achievement Plan submitted IDOE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Improvement Plan submitted to IDOE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Reaccreditation Site Visit Report March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Letter of Accreditation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Plan SY16-17 submitted to K12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Insight School of Indiana - A Hoosier Academies Network School for Grades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7-12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First Services 2016-17, Hoosier Virtual Academy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0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43386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Guiding Principles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Ensure that the principal has the ability to lead the turnaround effect.</a:t>
            </a:r>
          </a:p>
          <a:p>
            <a:pPr lv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Climate and Culture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Established a school environment that supports the social, emotional, and learning needs of all students.</a:t>
            </a:r>
          </a:p>
          <a:p>
            <a:pPr lv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Instruction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Ensure that teachers utilize research-based, rigorous and effective instruction to meet the needs of all students and aligned with State Standards</a:t>
            </a:r>
          </a:p>
          <a:p>
            <a:pPr lv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Curriculum, Assessment &amp; Intervention Systems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Ensure that teachers have the foundational documents and instructional materials needed to teach to the rigorous college and career ready state standards.</a:t>
            </a:r>
          </a:p>
          <a:p>
            <a:pPr lv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Staffing Practices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Develop skills to better recruit, retain and develop effective teachers.</a:t>
            </a:r>
          </a:p>
          <a:p>
            <a:pPr lv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Enabling the Effective Use of Data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Ensure the school-wide use of data focused on improving teaching and learning.</a:t>
            </a:r>
          </a:p>
          <a:p>
            <a:pPr lv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Use of 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Redesign time to better meet student and teacher learning needs and increase teacher collaboration focusing on improving teaching and learning.  </a:t>
            </a:r>
          </a:p>
          <a:p>
            <a:pPr lvl="0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Family and Community Engagement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Increase academically focused family and community and engagement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7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775"/>
            <a:ext cx="9144000" cy="1219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Academies Virtual School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IDOE Monitoring Feedback Report - April 2015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(See Attachment 1, Page 2)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353019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Priorities to Intentionally in Address in School Improvement Plan: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Academy Virtual Charter School is on pace with Priority Areas of Improvement 1, 2 and 3.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676333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Hoosier Academies Virtual School</a:t>
            </a:r>
            <a:b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IDOE </a:t>
            </a:r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School Improvement Report - </a:t>
            </a:r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April </a:t>
            </a:r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2016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(See </a:t>
            </a:r>
            <a:r>
              <a:rPr 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Attachment </a:t>
            </a: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2)</a:t>
            </a:r>
          </a:p>
          <a:p>
            <a:pPr algn="ctr"/>
            <a:endParaRPr lang="en-US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Academy Virtual Charter School a level 3-Effective/ Implemented with Fidelity on all eight Turnaround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Principles.</a:t>
            </a:r>
            <a:endParaRPr lang="en-US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3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3" y="581550"/>
            <a:ext cx="9109668" cy="162625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IDOE Priority Visit Summary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2015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2015-16 Student Achievement Pl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Attachment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4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445484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Powerful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LEADERSHIP!!!!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of dedicated teachers!!!!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teaching/collaboration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for Improvement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mobility could lead to creating a school within a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teachers so that they can worry about teaching and not tracking family mobility, truancy, or other non-teaching related items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 and/or Commitments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robust high ability protocol within classroom instruction~ how to meet the needs of all learners.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Academies will work on being very intentional about student placements; creating a school within a school model</a:t>
            </a:r>
          </a:p>
        </p:txBody>
      </p:sp>
    </p:spTree>
    <p:extLst>
      <p:ext uri="{BB962C8B-B14F-4D97-AF65-F5344CB8AC3E}">
        <p14:creationId xmlns:p14="http://schemas.microsoft.com/office/powerpoint/2010/main" val="168191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2" y="883256"/>
            <a:ext cx="9109668" cy="12191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BSU Renewal Application/IDOE School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(See Attachment 4)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(One Plan)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971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Academy Virtual Charter School used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ASSIST process to submit both its BSU Renewal Application and its IDOE School Improvement Plan.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0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2" y="838200"/>
            <a:ext cx="9109668" cy="838200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Reaccreditation March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8573" y="4191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Hoosier Academy Virtual Charter School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accredited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/NCA CASI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30, 2021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Attachment 6)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18596"/>
              </p:ext>
            </p:extLst>
          </p:nvPr>
        </p:nvGraphicFramePr>
        <p:xfrm>
          <a:off x="762113" y="1995727"/>
          <a:ext cx="7804428" cy="21139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37297"/>
                <a:gridCol w="2468255"/>
                <a:gridCol w="1998876"/>
              </a:tblGrid>
              <a:tr h="6039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External Review IEQ Score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Network Average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343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Score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273.78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278.34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59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Teaching and Learning Impact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254.78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268.94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 Capacity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311.54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292.64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Utilization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260.71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283.23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89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2" y="1010880"/>
            <a:ext cx="9109668" cy="70827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of Sufficient Progress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8218" y="2362200"/>
            <a:ext cx="83418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April 2015 and April 2016 IDOE Reports score Hoosier Academy Virtual Charter School a level 3-Effective/ Implemented with Fidelity on all eight Turnaround Principles.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granted Hoosier Academy Virtual Charter Schools re-accreditation from July 1, 2016 through June 30, 2021.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Indiana Teacher Appraisal and Support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–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Cassandra M. Cole, Director, Center for Education and Lifelong Learning, Indiana University.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5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2" y="629703"/>
            <a:ext cx="9109668" cy="121919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Plan for FY 2016-17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K12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Attachment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E582-5E34-40DD-A62D-950B6C8803C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17266" y="22098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Academic Plan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framework of standards and guidelines designed to support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schools in the development, implementation and execution of a comprehensive school-based Academic Plan, organized according to seven guiding standards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instruction, assessment, staffing, observation and feedback, data-driven instruction, culture, and professional development.  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and the supporting guidelines codifies effective virtual school practices and resources, and establishes a common language and expectations.</a:t>
            </a:r>
          </a:p>
        </p:txBody>
      </p:sp>
    </p:spTree>
    <p:extLst>
      <p:ext uri="{BB962C8B-B14F-4D97-AF65-F5344CB8AC3E}">
        <p14:creationId xmlns:p14="http://schemas.microsoft.com/office/powerpoint/2010/main" val="2796498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5360</TotalTime>
  <Words>1603</Words>
  <Application>Microsoft Office PowerPoint</Application>
  <PresentationFormat>On-screen Show (4:3)</PresentationFormat>
  <Paragraphs>250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State Board of Education Hearing Hoosier Academy Virtual Charter School  September 7, 2016 Robert A. Marra, Executive Director Office of Charter Schools</vt:lpstr>
      <vt:lpstr>Hoosier Academy Virtual Charter School  External Plans and Evaluations</vt:lpstr>
      <vt:lpstr>PowerPoint Presentation</vt:lpstr>
      <vt:lpstr>Hoosier Academies Virtual School  IDOE Monitoring Feedback Report - April 2015 (See Attachment 1, Page 2)</vt:lpstr>
      <vt:lpstr>IDOE Priority Visit Summary Report  November 2015 2015-16 Student Achievement Plan See Attachment 3, Page 4</vt:lpstr>
      <vt:lpstr> BSU Renewal Application/IDOE School Improvement Plan (See Attachment 4) (One Plan)</vt:lpstr>
      <vt:lpstr>AdvancED Reaccreditation March 2016 (See Attachment 5, page 27)</vt:lpstr>
      <vt:lpstr>Demonstration of Sufficient Progress</vt:lpstr>
      <vt:lpstr>Academic Plan for FY 2016-17 to K12 See Attachment 7</vt:lpstr>
      <vt:lpstr>OCS Renewal Process</vt:lpstr>
      <vt:lpstr>Hoosier Academies  Credit Deficiency Data 11/18/2015</vt:lpstr>
      <vt:lpstr>PowerPoint Presentation</vt:lpstr>
      <vt:lpstr>PowerPoint Presentation</vt:lpstr>
      <vt:lpstr>Length of Student Enrollment</vt:lpstr>
      <vt:lpstr>PowerPoint Presentation</vt:lpstr>
      <vt:lpstr>2015-16 Enrollment and  Demographic Information</vt:lpstr>
      <vt:lpstr>SY 15-16 Hoosier Student Heat Map</vt:lpstr>
      <vt:lpstr>OCS 2016 Renewal Decision</vt:lpstr>
      <vt:lpstr>Post Renewal Actions</vt:lpstr>
      <vt:lpstr>Attachments</vt:lpstr>
    </vt:vector>
  </TitlesOfParts>
  <Company>Ball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document</dc:title>
  <dc:creator>vgc</dc:creator>
  <cp:lastModifiedBy>Marriette Siler</cp:lastModifiedBy>
  <cp:revision>437</cp:revision>
  <cp:lastPrinted>2016-08-29T19:14:24Z</cp:lastPrinted>
  <dcterms:created xsi:type="dcterms:W3CDTF">2013-04-04T16:17:06Z</dcterms:created>
  <dcterms:modified xsi:type="dcterms:W3CDTF">2016-08-29T19:54:38Z</dcterms:modified>
</cp:coreProperties>
</file>