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0"/>
  </p:notesMasterIdLst>
  <p:sldIdLst>
    <p:sldId id="275" r:id="rId2"/>
    <p:sldId id="298" r:id="rId3"/>
    <p:sldId id="299" r:id="rId4"/>
    <p:sldId id="296" r:id="rId5"/>
    <p:sldId id="302" r:id="rId6"/>
    <p:sldId id="301" r:id="rId7"/>
    <p:sldId id="303" r:id="rId8"/>
    <p:sldId id="312" r:id="rId9"/>
    <p:sldId id="304" r:id="rId10"/>
    <p:sldId id="305" r:id="rId11"/>
    <p:sldId id="313" r:id="rId12"/>
    <p:sldId id="306" r:id="rId13"/>
    <p:sldId id="276" r:id="rId14"/>
    <p:sldId id="316" r:id="rId15"/>
    <p:sldId id="314" r:id="rId16"/>
    <p:sldId id="315" r:id="rId17"/>
    <p:sldId id="318" r:id="rId18"/>
    <p:sldId id="319"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92" autoAdjust="0"/>
    <p:restoredTop sz="92117" autoAdjust="0"/>
  </p:normalViewPr>
  <p:slideViewPr>
    <p:cSldViewPr>
      <p:cViewPr varScale="1">
        <p:scale>
          <a:sx n="40" d="100"/>
          <a:sy n="40" d="100"/>
        </p:scale>
        <p:origin x="629" y="34"/>
      </p:cViewPr>
      <p:guideLst>
        <p:guide orient="horz" pos="2160"/>
        <p:guide pos="2880"/>
      </p:guideLst>
    </p:cSldViewPr>
  </p:slideViewPr>
  <p:notesTextViewPr>
    <p:cViewPr>
      <p:scale>
        <a:sx n="75" d="100"/>
        <a:sy n="75" d="100"/>
      </p:scale>
      <p:origin x="0" y="0"/>
    </p:cViewPr>
  </p:notesTextViewPr>
  <p:notesViewPr>
    <p:cSldViewPr>
      <p:cViewPr>
        <p:scale>
          <a:sx n="100" d="100"/>
          <a:sy n="100" d="100"/>
        </p:scale>
        <p:origin x="-1718" y="-58"/>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dirty="0" smtClean="0">
                <a:latin typeface="Times New Roman" panose="02020603050405020304" pitchFamily="18" charset="0"/>
                <a:cs typeface="Times New Roman" panose="02020603050405020304" pitchFamily="18" charset="0"/>
              </a:rPr>
              <a:t>% Credit Deficient</a:t>
            </a:r>
            <a:endParaRPr lang="en-US" dirty="0">
              <a:latin typeface="Times New Roman" panose="02020603050405020304" pitchFamily="18"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Sheet1!$B$1</c:f>
              <c:strCache>
                <c:ptCount val="1"/>
                <c:pt idx="0">
                  <c:v>2014-2015</c:v>
                </c:pt>
              </c:strCache>
            </c:strRef>
          </c:tx>
          <c:spPr>
            <a:solidFill>
              <a:schemeClr val="accent1"/>
            </a:solidFill>
            <a:ln>
              <a:noFill/>
            </a:ln>
            <a:effectLst/>
          </c:spPr>
          <c:invertIfNegative val="0"/>
          <c:cat>
            <c:strRef>
              <c:f>Sheet1!$A$2:$A$4</c:f>
              <c:strCache>
                <c:ptCount val="3"/>
                <c:pt idx="0">
                  <c:v>Grade 10</c:v>
                </c:pt>
                <c:pt idx="1">
                  <c:v>Grade 11</c:v>
                </c:pt>
                <c:pt idx="2">
                  <c:v>Grade 12</c:v>
                </c:pt>
              </c:strCache>
            </c:strRef>
          </c:cat>
          <c:val>
            <c:numRef>
              <c:f>Sheet1!$B$2:$B$4</c:f>
              <c:numCache>
                <c:formatCode>0%</c:formatCode>
                <c:ptCount val="3"/>
                <c:pt idx="0">
                  <c:v>0.41</c:v>
                </c:pt>
                <c:pt idx="1">
                  <c:v>0.38</c:v>
                </c:pt>
                <c:pt idx="2">
                  <c:v>0.62</c:v>
                </c:pt>
              </c:numCache>
            </c:numRef>
          </c:val>
        </c:ser>
        <c:ser>
          <c:idx val="1"/>
          <c:order val="1"/>
          <c:tx>
            <c:strRef>
              <c:f>Sheet1!$C$1</c:f>
              <c:strCache>
                <c:ptCount val="1"/>
                <c:pt idx="0">
                  <c:v>2015-2016</c:v>
                </c:pt>
              </c:strCache>
            </c:strRef>
          </c:tx>
          <c:spPr>
            <a:solidFill>
              <a:schemeClr val="accent6"/>
            </a:solidFill>
            <a:ln>
              <a:noFill/>
            </a:ln>
            <a:effectLst/>
          </c:spPr>
          <c:invertIfNegative val="0"/>
          <c:cat>
            <c:strRef>
              <c:f>Sheet1!$A$2:$A$4</c:f>
              <c:strCache>
                <c:ptCount val="3"/>
                <c:pt idx="0">
                  <c:v>Grade 10</c:v>
                </c:pt>
                <c:pt idx="1">
                  <c:v>Grade 11</c:v>
                </c:pt>
                <c:pt idx="2">
                  <c:v>Grade 12</c:v>
                </c:pt>
              </c:strCache>
            </c:strRef>
          </c:cat>
          <c:val>
            <c:numRef>
              <c:f>Sheet1!$C$2:$C$4</c:f>
              <c:numCache>
                <c:formatCode>0%</c:formatCode>
                <c:ptCount val="3"/>
                <c:pt idx="0">
                  <c:v>0.56000000000000005</c:v>
                </c:pt>
                <c:pt idx="1">
                  <c:v>0.47</c:v>
                </c:pt>
                <c:pt idx="2">
                  <c:v>0.76</c:v>
                </c:pt>
              </c:numCache>
            </c:numRef>
          </c:val>
        </c:ser>
        <c:dLbls>
          <c:showLegendKey val="0"/>
          <c:showVal val="0"/>
          <c:showCatName val="0"/>
          <c:showSerName val="0"/>
          <c:showPercent val="0"/>
          <c:showBubbleSize val="0"/>
        </c:dLbls>
        <c:gapWidth val="150"/>
        <c:axId val="512709424"/>
        <c:axId val="512713736"/>
      </c:barChart>
      <c:catAx>
        <c:axId val="512709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12713736"/>
        <c:crosses val="autoZero"/>
        <c:auto val="1"/>
        <c:lblAlgn val="ctr"/>
        <c:lblOffset val="100"/>
        <c:noMultiLvlLbl val="0"/>
      </c:catAx>
      <c:valAx>
        <c:axId val="5127137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5127094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tx>
            <c:strRef>
              <c:f>Sheet1!$B$1</c:f>
              <c:strCache>
                <c:ptCount val="1"/>
                <c:pt idx="0">
                  <c:v>1-2 Credits Deficient</c:v>
                </c:pt>
              </c:strCache>
            </c:strRef>
          </c:tx>
          <c:dPt>
            <c:idx val="0"/>
            <c:bubble3D val="0"/>
            <c:spPr>
              <a:solidFill>
                <a:schemeClr val="accent1"/>
              </a:solidFill>
              <a:ln>
                <a:noFill/>
              </a:ln>
              <a:effectLst/>
            </c:spPr>
          </c:dPt>
          <c:dPt>
            <c:idx val="1"/>
            <c:bubble3D val="0"/>
            <c:spPr>
              <a:pattFill prst="wdDnDiag">
                <a:fgClr>
                  <a:schemeClr val="accent1"/>
                </a:fgClr>
                <a:bgClr>
                  <a:schemeClr val="bg1"/>
                </a:bgClr>
              </a:pattFill>
              <a:ln>
                <a:noFill/>
              </a:ln>
              <a:effectLst/>
            </c:spPr>
          </c:dPt>
          <c:dPt>
            <c:idx val="2"/>
            <c:bubble3D val="0"/>
            <c:spPr>
              <a:solidFill>
                <a:schemeClr val="accent6">
                  <a:alpha val="13000"/>
                </a:schemeClr>
              </a:solidFill>
              <a:ln>
                <a:noFill/>
              </a:ln>
              <a:effectLst/>
            </c:spPr>
          </c:dPt>
          <c:dLbls>
            <c:dLbl>
              <c:idx val="2"/>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Sheet1!$A$2:$A$3</c:f>
              <c:strCache>
                <c:ptCount val="2"/>
                <c:pt idx="0">
                  <c:v>Total Population</c:v>
                </c:pt>
                <c:pt idx="1">
                  <c:v>New Students</c:v>
                </c:pt>
              </c:strCache>
            </c:strRef>
          </c:cat>
          <c:val>
            <c:numRef>
              <c:f>Sheet1!$B$2:$B$3</c:f>
              <c:numCache>
                <c:formatCode>0%</c:formatCode>
                <c:ptCount val="2"/>
                <c:pt idx="0">
                  <c:v>0.06</c:v>
                </c:pt>
                <c:pt idx="1">
                  <c:v>0.22</c:v>
                </c:pt>
              </c:numCache>
            </c:numRef>
          </c:val>
        </c:ser>
        <c:dLbls>
          <c:showLegendKey val="0"/>
          <c:showVal val="0"/>
          <c:showCatName val="0"/>
          <c:showSerName val="0"/>
          <c:showPercent val="0"/>
          <c:showBubbleSize val="0"/>
          <c:showLeaderLines val="1"/>
        </c:dLbls>
        <c:gapWidth val="219"/>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tx>
            <c:strRef>
              <c:f>Sheet1!$B$1</c:f>
              <c:strCache>
                <c:ptCount val="1"/>
                <c:pt idx="0">
                  <c:v>1-2 Credits Deficient</c:v>
                </c:pt>
              </c:strCache>
            </c:strRef>
          </c:tx>
          <c:dPt>
            <c:idx val="0"/>
            <c:bubble3D val="0"/>
            <c:spPr>
              <a:solidFill>
                <a:schemeClr val="accent1"/>
              </a:solidFill>
              <a:ln>
                <a:noFill/>
              </a:ln>
              <a:effectLst/>
            </c:spPr>
          </c:dPt>
          <c:dPt>
            <c:idx val="1"/>
            <c:bubble3D val="0"/>
            <c:explosion val="1"/>
            <c:spPr>
              <a:pattFill prst="wdDnDiag">
                <a:fgClr>
                  <a:schemeClr val="accent1"/>
                </a:fgClr>
                <a:bgClr>
                  <a:schemeClr val="bg1"/>
                </a:bgClr>
              </a:pattFill>
              <a:ln>
                <a:noFill/>
              </a:ln>
              <a:effectLst/>
            </c:spPr>
          </c:dPt>
          <c:dPt>
            <c:idx val="2"/>
            <c:bubble3D val="0"/>
            <c:spPr>
              <a:solidFill>
                <a:schemeClr val="accent6">
                  <a:alpha val="13000"/>
                </a:schemeClr>
              </a:solidFill>
              <a:ln>
                <a:noFill/>
              </a:ln>
              <a:effectLst/>
            </c:spPr>
          </c:dPt>
          <c:dLbls>
            <c:dLbl>
              <c:idx val="2"/>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Sheet1!$A$2:$A$3</c:f>
              <c:strCache>
                <c:ptCount val="2"/>
                <c:pt idx="0">
                  <c:v>Total Population</c:v>
                </c:pt>
                <c:pt idx="1">
                  <c:v>New Students</c:v>
                </c:pt>
              </c:strCache>
            </c:strRef>
          </c:cat>
          <c:val>
            <c:numRef>
              <c:f>Sheet1!$B$2:$B$3</c:f>
              <c:numCache>
                <c:formatCode>0%</c:formatCode>
                <c:ptCount val="2"/>
                <c:pt idx="0">
                  <c:v>0.09</c:v>
                </c:pt>
                <c:pt idx="1">
                  <c:v>0.28999999999999998</c:v>
                </c:pt>
              </c:numCache>
            </c:numRef>
          </c:val>
        </c:ser>
        <c:dLbls>
          <c:showLegendKey val="0"/>
          <c:showVal val="0"/>
          <c:showCatName val="0"/>
          <c:showSerName val="0"/>
          <c:showPercent val="0"/>
          <c:showBubbleSize val="0"/>
          <c:showLeaderLines val="1"/>
        </c:dLbls>
        <c:gapWidth val="219"/>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bar"/>
        <c:varyColors val="1"/>
        <c:ser>
          <c:idx val="0"/>
          <c:order val="0"/>
          <c:tx>
            <c:strRef>
              <c:f>Sheet1!$B$1</c:f>
              <c:strCache>
                <c:ptCount val="1"/>
                <c:pt idx="0">
                  <c:v>1-2 Credits Deficient</c:v>
                </c:pt>
              </c:strCache>
            </c:strRef>
          </c:tx>
          <c:dPt>
            <c:idx val="0"/>
            <c:bubble3D val="0"/>
            <c:spPr>
              <a:solidFill>
                <a:schemeClr val="accent1"/>
              </a:solidFill>
              <a:ln>
                <a:noFill/>
              </a:ln>
              <a:effectLst/>
            </c:spPr>
          </c:dPt>
          <c:dPt>
            <c:idx val="1"/>
            <c:bubble3D val="0"/>
            <c:spPr>
              <a:pattFill prst="wdDnDiag">
                <a:fgClr>
                  <a:schemeClr val="accent1"/>
                </a:fgClr>
                <a:bgClr>
                  <a:schemeClr val="bg1"/>
                </a:bgClr>
              </a:pattFill>
              <a:ln>
                <a:noFill/>
              </a:ln>
              <a:effectLst/>
            </c:spPr>
          </c:dPt>
          <c:dPt>
            <c:idx val="2"/>
            <c:bubble3D val="0"/>
            <c:spPr>
              <a:solidFill>
                <a:schemeClr val="accent6">
                  <a:alpha val="13000"/>
                </a:schemeClr>
              </a:solidFill>
              <a:ln>
                <a:noFill/>
              </a:ln>
              <a:effectLst/>
            </c:spPr>
          </c:dPt>
          <c:dLbls>
            <c:dLbl>
              <c:idx val="0"/>
              <c:layout>
                <c:manualLayout>
                  <c:x val="-2.5296829410930461E-3"/>
                  <c:y val="-3.8453187029554019E-2"/>
                </c:manualLayout>
              </c:layout>
              <c:dLblPos val="bestFit"/>
              <c:showLegendKey val="0"/>
              <c:showVal val="1"/>
              <c:showCatName val="0"/>
              <c:showSerName val="0"/>
              <c:showPercent val="0"/>
              <c:showBubbleSize val="0"/>
              <c:extLst>
                <c:ext xmlns:c15="http://schemas.microsoft.com/office/drawing/2012/chart" uri="{CE6537A1-D6FC-4f65-9D91-7224C49458BB}">
                  <c15:layout/>
                </c:ext>
              </c:extLst>
            </c:dLbl>
            <c:dLbl>
              <c:idx val="2"/>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Total Population</c:v>
                </c:pt>
                <c:pt idx="1">
                  <c:v>New Students</c:v>
                </c:pt>
              </c:strCache>
            </c:strRef>
          </c:cat>
          <c:val>
            <c:numRef>
              <c:f>Sheet1!$B$2:$B$3</c:f>
              <c:numCache>
                <c:formatCode>0%</c:formatCode>
                <c:ptCount val="2"/>
                <c:pt idx="0">
                  <c:v>0.49</c:v>
                </c:pt>
                <c:pt idx="1">
                  <c:v>0.67</c:v>
                </c:pt>
              </c:numCache>
            </c:numRef>
          </c:val>
        </c:ser>
        <c:dLbls>
          <c:showLegendKey val="0"/>
          <c:showVal val="0"/>
          <c:showCatName val="0"/>
          <c:showSerName val="0"/>
          <c:showPercent val="0"/>
          <c:showBubbleSize val="0"/>
          <c:showLeaderLines val="1"/>
        </c:dLbls>
        <c:gapWidth val="219"/>
        <c:secondPieSize val="75"/>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idx="1"/>
          </p:nvPr>
        </p:nvSpPr>
        <p:spPr>
          <a:xfrm>
            <a:off x="3970943" y="0"/>
            <a:ext cx="3037840" cy="464820"/>
          </a:xfrm>
          <a:prstGeom prst="rect">
            <a:avLst/>
          </a:prstGeom>
        </p:spPr>
        <p:txBody>
          <a:bodyPr vert="horz" lIns="92546" tIns="46273" rIns="92546" bIns="46273" rtlCol="0"/>
          <a:lstStyle>
            <a:lvl1pPr algn="r">
              <a:defRPr sz="1200"/>
            </a:lvl1pPr>
          </a:lstStyle>
          <a:p>
            <a:fld id="{94734FA1-B9BD-4FD4-A964-D02A6A6B87AA}" type="datetimeFigureOut">
              <a:rPr lang="en-US" smtClean="0"/>
              <a:pPr/>
              <a:t>1/4/2017</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2546" tIns="46273" rIns="92546" bIns="46273" rtlCol="0" anchor="ctr"/>
          <a:lstStyle/>
          <a:p>
            <a:endParaRPr lang="en-US"/>
          </a:p>
        </p:txBody>
      </p:sp>
      <p:sp>
        <p:nvSpPr>
          <p:cNvPr id="5" name="Notes Placeholder 4"/>
          <p:cNvSpPr>
            <a:spLocks noGrp="1"/>
          </p:cNvSpPr>
          <p:nvPr>
            <p:ph type="body" sz="quarter" idx="3"/>
          </p:nvPr>
        </p:nvSpPr>
        <p:spPr>
          <a:xfrm>
            <a:off x="701040" y="4415795"/>
            <a:ext cx="5608320" cy="4183380"/>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2546" tIns="46273" rIns="92546" bIns="46273" rtlCol="0" anchor="b"/>
          <a:lstStyle>
            <a:lvl1pPr algn="l">
              <a:defRPr sz="1200"/>
            </a:lvl1pPr>
          </a:lstStyle>
          <a:p>
            <a:endParaRPr lang="en-US"/>
          </a:p>
        </p:txBody>
      </p:sp>
      <p:sp>
        <p:nvSpPr>
          <p:cNvPr id="7" name="Slide Number Placeholder 6"/>
          <p:cNvSpPr>
            <a:spLocks noGrp="1"/>
          </p:cNvSpPr>
          <p:nvPr>
            <p:ph type="sldNum" sz="quarter" idx="5"/>
          </p:nvPr>
        </p:nvSpPr>
        <p:spPr>
          <a:xfrm>
            <a:off x="3970943" y="8829966"/>
            <a:ext cx="3037840" cy="464820"/>
          </a:xfrm>
          <a:prstGeom prst="rect">
            <a:avLst/>
          </a:prstGeom>
        </p:spPr>
        <p:txBody>
          <a:bodyPr vert="horz" lIns="92546" tIns="46273" rIns="92546" bIns="46273" rtlCol="0" anchor="b"/>
          <a:lstStyle>
            <a:lvl1pPr algn="r">
              <a:defRPr sz="1200"/>
            </a:lvl1pPr>
          </a:lstStyle>
          <a:p>
            <a:fld id="{A7988599-D6FF-4E3C-8E9F-865895625404}" type="slidenum">
              <a:rPr lang="en-US" smtClean="0"/>
              <a:pPr/>
              <a:t>‹#›</a:t>
            </a:fld>
            <a:endParaRPr lang="en-US"/>
          </a:p>
        </p:txBody>
      </p:sp>
    </p:spTree>
    <p:extLst>
      <p:ext uri="{BB962C8B-B14F-4D97-AF65-F5344CB8AC3E}">
        <p14:creationId xmlns:p14="http://schemas.microsoft.com/office/powerpoint/2010/main" val="3541304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7988599-D6FF-4E3C-8E9F-865895625404}" type="slidenum">
              <a:rPr lang="en-US" smtClean="0"/>
              <a:pPr/>
              <a:t>1</a:t>
            </a:fld>
            <a:endParaRPr lang="en-US"/>
          </a:p>
        </p:txBody>
      </p:sp>
    </p:spTree>
    <p:extLst>
      <p:ext uri="{BB962C8B-B14F-4D97-AF65-F5344CB8AC3E}">
        <p14:creationId xmlns:p14="http://schemas.microsoft.com/office/powerpoint/2010/main" val="4252278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F04F2-ED1C-4765-A3A2-D03ADDD0BC1A}" type="slidenum">
              <a:rPr lang="en-US" smtClean="0"/>
              <a:t>5</a:t>
            </a:fld>
            <a:endParaRPr lang="en-US" dirty="0"/>
          </a:p>
        </p:txBody>
      </p:sp>
    </p:spTree>
    <p:extLst>
      <p:ext uri="{BB962C8B-B14F-4D97-AF65-F5344CB8AC3E}">
        <p14:creationId xmlns:p14="http://schemas.microsoft.com/office/powerpoint/2010/main" val="1736175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EF04F2-ED1C-4765-A3A2-D03ADDD0BC1A}" type="slidenum">
              <a:rPr lang="en-US" smtClean="0"/>
              <a:t>7</a:t>
            </a:fld>
            <a:endParaRPr lang="en-US" dirty="0"/>
          </a:p>
        </p:txBody>
      </p:sp>
    </p:spTree>
    <p:extLst>
      <p:ext uri="{BB962C8B-B14F-4D97-AF65-F5344CB8AC3E}">
        <p14:creationId xmlns:p14="http://schemas.microsoft.com/office/powerpoint/2010/main" val="3200409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A61571-BF3C-4D78-B0D1-36924EDD2EE4}" type="datetime1">
              <a:rPr lang="en-US" smtClean="0"/>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20266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35783F-B3E6-48DB-AA9F-3AD0C2D59C46}" type="datetime1">
              <a:rPr lang="en-US" smtClean="0"/>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971311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C74DC8-4DC8-4556-AEA3-7140C7A1C6DD}" type="datetime1">
              <a:rPr lang="en-US" smtClean="0"/>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360245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D1041-D87E-48DD-9DAB-CE66BE0F8B51}" type="datetime1">
              <a:rPr lang="en-US" smtClean="0"/>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372506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96494-C350-4B0F-88C0-B8E6DFB67785}" type="datetime1">
              <a:rPr lang="en-US" smtClean="0"/>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3330852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357355-2F91-4C4C-B961-DE6C442213EC}" type="datetime1">
              <a:rPr lang="en-US" smtClean="0"/>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1276402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0E5D67-B1D3-4583-A41C-551D428F78ED}" type="datetime1">
              <a:rPr lang="en-US" smtClean="0"/>
              <a:t>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3822991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C1532C-651A-4A1B-92B8-3FF2028C6C88}" type="datetime1">
              <a:rPr lang="en-US" smtClean="0"/>
              <a:t>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3998296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7633A-4008-4729-AA50-166FC00A0057}" type="datetime1">
              <a:rPr lang="en-US" smtClean="0"/>
              <a:t>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147614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7C4C8B-1CE2-4358-B693-1C40BFD7D61F}" type="datetime1">
              <a:rPr lang="en-US" smtClean="0"/>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2877241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4708CB-2123-4A47-BE2D-D11824BF9421}" type="datetime1">
              <a:rPr lang="en-US" smtClean="0"/>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8E582-5E34-40DD-A62D-950B6C8803CE}" type="slidenum">
              <a:rPr lang="en-US" smtClean="0"/>
              <a:pPr/>
              <a:t>‹#›</a:t>
            </a:fld>
            <a:endParaRPr lang="en-US"/>
          </a:p>
        </p:txBody>
      </p:sp>
    </p:spTree>
    <p:extLst>
      <p:ext uri="{BB962C8B-B14F-4D97-AF65-F5344CB8AC3E}">
        <p14:creationId xmlns:p14="http://schemas.microsoft.com/office/powerpoint/2010/main" val="118491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C4CB782-7B86-440E-97C8-7AA96FA51966}" type="datetime1">
              <a:rPr lang="en-US" smtClean="0"/>
              <a:t>1/4/2017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A8E582-5E34-40DD-A62D-950B6C8803CE}" type="slidenum">
              <a:rPr lang="en-US" smtClean="0"/>
              <a:pPr/>
              <a:t>‹#›</a:t>
            </a:fld>
            <a:endParaRPr lang="en-US"/>
          </a:p>
        </p:txBody>
      </p:sp>
    </p:spTree>
    <p:extLst>
      <p:ext uri="{BB962C8B-B14F-4D97-AF65-F5344CB8AC3E}">
        <p14:creationId xmlns:p14="http://schemas.microsoft.com/office/powerpoint/2010/main" val="3101511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60947" y="1143000"/>
            <a:ext cx="8510337" cy="3429000"/>
          </a:xfrm>
        </p:spPr>
        <p:txBody>
          <a:bodyPr>
            <a:normAutofit/>
          </a:bodyPr>
          <a:lstStyle/>
          <a:p>
            <a:r>
              <a:rPr lang="en-US" b="1" dirty="0" smtClean="0">
                <a:latin typeface="Times New Roman" pitchFamily="18" charset="0"/>
                <a:cs typeface="Times New Roman" pitchFamily="18" charset="0"/>
              </a:rPr>
              <a:t>State Board of Education Hearing</a:t>
            </a:r>
            <a:br>
              <a:rPr lang="en-US"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January 11, 2017</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Robert A. </a:t>
            </a:r>
            <a:r>
              <a:rPr lang="en-US" sz="2700" dirty="0" err="1" smtClean="0">
                <a:latin typeface="Times New Roman" pitchFamily="18" charset="0"/>
                <a:cs typeface="Times New Roman" pitchFamily="18" charset="0"/>
              </a:rPr>
              <a:t>Marra</a:t>
            </a:r>
            <a:r>
              <a:rPr lang="en-US" sz="2700" dirty="0" smtClean="0">
                <a:latin typeface="Times New Roman" pitchFamily="18" charset="0"/>
                <a:cs typeface="Times New Roman" pitchFamily="18" charset="0"/>
              </a:rPr>
              <a:t>, Executive Director</a:t>
            </a:r>
            <a:br>
              <a:rPr lang="en-US" sz="2700"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Office of Charter Schools</a:t>
            </a:r>
            <a:endParaRPr lang="en-US" sz="2700" dirty="0">
              <a:latin typeface="Times New Roman" pitchFamily="18" charset="0"/>
              <a:cs typeface="Times New Roman" pitchFamily="18" charset="0"/>
            </a:endParaRPr>
          </a:p>
        </p:txBody>
      </p:sp>
      <p:pic>
        <p:nvPicPr>
          <p:cNvPr id="4" name="Picture 3" descr="BSUlogo.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9708" y="6158878"/>
            <a:ext cx="1186646" cy="45966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781" y="890210"/>
            <a:ext cx="8686800" cy="393192"/>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Demonstration of Successfully Graduating Students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59431" y="5073895"/>
            <a:ext cx="7007500" cy="1120417"/>
          </a:xfrm>
        </p:spPr>
        <p:txBody>
          <a:bodyPr/>
          <a:lstStyle/>
          <a:p>
            <a:pPr marL="0" indent="0" algn="ctr">
              <a:buNone/>
            </a:pPr>
            <a:r>
              <a:rPr lang="en-US" dirty="0" smtClean="0">
                <a:latin typeface="Times New Roman" panose="02020603050405020304" pitchFamily="18" charset="0"/>
                <a:cs typeface="Times New Roman" panose="02020603050405020304" pitchFamily="18" charset="0"/>
              </a:rPr>
              <a:t>Based on credit-status at the beginning of Fall 2016, Hoosier Academy expects to graduate 69% (136 of 196) of currently enrolled Class of 2017 students.</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85086FA-CF79-D84D-BB33-2FB7CD557513}" type="slidenum">
              <a:rPr lang="en-US" smtClean="0"/>
              <a:t>10</a:t>
            </a:fld>
            <a:endParaRPr lang="en-US" dirty="0"/>
          </a:p>
        </p:txBody>
      </p:sp>
      <p:grpSp>
        <p:nvGrpSpPr>
          <p:cNvPr id="9" name="Group 8"/>
          <p:cNvGrpSpPr/>
          <p:nvPr/>
        </p:nvGrpSpPr>
        <p:grpSpPr>
          <a:xfrm>
            <a:off x="381000" y="1981200"/>
            <a:ext cx="8473826" cy="2855797"/>
            <a:chOff x="489827" y="1318595"/>
            <a:chExt cx="8473826" cy="2855797"/>
          </a:xfrm>
        </p:grpSpPr>
        <p:pic>
          <p:nvPicPr>
            <p:cNvPr id="5" name="Picture 4"/>
            <p:cNvPicPr>
              <a:picLocks noChangeAspect="1"/>
            </p:cNvPicPr>
            <p:nvPr/>
          </p:nvPicPr>
          <p:blipFill>
            <a:blip r:embed="rId2"/>
            <a:stretch>
              <a:fillRect/>
            </a:stretch>
          </p:blipFill>
          <p:spPr>
            <a:xfrm>
              <a:off x="489827" y="2446704"/>
              <a:ext cx="8046010" cy="1264684"/>
            </a:xfrm>
            <a:prstGeom prst="rect">
              <a:avLst/>
            </a:prstGeom>
          </p:spPr>
        </p:pic>
        <p:sp>
          <p:nvSpPr>
            <p:cNvPr id="6" name="TextBox 5"/>
            <p:cNvSpPr txBox="1"/>
            <p:nvPr/>
          </p:nvSpPr>
          <p:spPr>
            <a:xfrm>
              <a:off x="2705147" y="1318595"/>
              <a:ext cx="1368521" cy="825419"/>
            </a:xfrm>
            <a:prstGeom prst="rect">
              <a:avLst/>
            </a:prstGeom>
            <a:noFill/>
          </p:spPr>
          <p:txBody>
            <a:bodyPr wrap="square" rtlCol="0">
              <a:spAutoFit/>
            </a:bodyPr>
            <a:lstStyle/>
            <a:p>
              <a:pPr algn="ctr"/>
              <a:r>
                <a:rPr lang="en-US" sz="1588" b="1" dirty="0">
                  <a:latin typeface="Times New Roman" panose="02020603050405020304" pitchFamily="18" charset="0"/>
                  <a:cs typeface="Times New Roman" panose="02020603050405020304" pitchFamily="18" charset="0"/>
                </a:rPr>
                <a:t>Expected Graduation 2017</a:t>
              </a:r>
            </a:p>
          </p:txBody>
        </p:sp>
        <p:sp>
          <p:nvSpPr>
            <p:cNvPr id="7" name="TextBox 6"/>
            <p:cNvSpPr txBox="1"/>
            <p:nvPr/>
          </p:nvSpPr>
          <p:spPr>
            <a:xfrm>
              <a:off x="5999814" y="1323705"/>
              <a:ext cx="1368521" cy="825419"/>
            </a:xfrm>
            <a:prstGeom prst="rect">
              <a:avLst/>
            </a:prstGeom>
            <a:noFill/>
          </p:spPr>
          <p:txBody>
            <a:bodyPr wrap="square" rtlCol="0">
              <a:spAutoFit/>
            </a:bodyPr>
            <a:lstStyle/>
            <a:p>
              <a:pPr algn="ctr"/>
              <a:r>
                <a:rPr lang="en-US" sz="1588" b="1" dirty="0">
                  <a:latin typeface="Times New Roman" panose="02020603050405020304" pitchFamily="18" charset="0"/>
                  <a:cs typeface="Times New Roman" panose="02020603050405020304" pitchFamily="18" charset="0"/>
                </a:rPr>
                <a:t>Expected Graduation 2018</a:t>
              </a:r>
            </a:p>
          </p:txBody>
        </p:sp>
        <p:sp>
          <p:nvSpPr>
            <p:cNvPr id="8" name="TextBox 7"/>
            <p:cNvSpPr txBox="1"/>
            <p:nvPr/>
          </p:nvSpPr>
          <p:spPr>
            <a:xfrm>
              <a:off x="7504251" y="1323705"/>
              <a:ext cx="1368521" cy="825419"/>
            </a:xfrm>
            <a:prstGeom prst="rect">
              <a:avLst/>
            </a:prstGeom>
            <a:noFill/>
          </p:spPr>
          <p:txBody>
            <a:bodyPr wrap="square" rtlCol="0">
              <a:spAutoFit/>
            </a:bodyPr>
            <a:lstStyle/>
            <a:p>
              <a:pPr algn="ctr"/>
              <a:r>
                <a:rPr lang="en-US" sz="1588" b="1" dirty="0">
                  <a:latin typeface="Times New Roman" panose="02020603050405020304" pitchFamily="18" charset="0"/>
                  <a:cs typeface="Times New Roman" panose="02020603050405020304" pitchFamily="18" charset="0"/>
                </a:rPr>
                <a:t>Expected Graduation 2019</a:t>
              </a:r>
            </a:p>
          </p:txBody>
        </p:sp>
        <p:sp>
          <p:nvSpPr>
            <p:cNvPr id="15" name="Down Arrow 14"/>
            <p:cNvSpPr/>
            <p:nvPr/>
          </p:nvSpPr>
          <p:spPr>
            <a:xfrm>
              <a:off x="3276688" y="2233754"/>
              <a:ext cx="225436" cy="514195"/>
            </a:xfrm>
            <a:prstGeom prst="downArrow">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88"/>
            </a:p>
          </p:txBody>
        </p:sp>
        <p:sp>
          <p:nvSpPr>
            <p:cNvPr id="16" name="Down Arrow 15"/>
            <p:cNvSpPr/>
            <p:nvPr/>
          </p:nvSpPr>
          <p:spPr>
            <a:xfrm>
              <a:off x="6585435" y="2233754"/>
              <a:ext cx="225436" cy="514195"/>
            </a:xfrm>
            <a:prstGeom prst="downArrow">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88"/>
            </a:p>
          </p:txBody>
        </p:sp>
        <p:sp>
          <p:nvSpPr>
            <p:cNvPr id="17" name="Down Arrow 16"/>
            <p:cNvSpPr/>
            <p:nvPr/>
          </p:nvSpPr>
          <p:spPr>
            <a:xfrm>
              <a:off x="8075793" y="2229948"/>
              <a:ext cx="225436" cy="514195"/>
            </a:xfrm>
            <a:prstGeom prst="downArrow">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588"/>
            </a:p>
          </p:txBody>
        </p:sp>
        <p:sp>
          <p:nvSpPr>
            <p:cNvPr id="18" name="TextBox 17"/>
            <p:cNvSpPr txBox="1"/>
            <p:nvPr/>
          </p:nvSpPr>
          <p:spPr>
            <a:xfrm>
              <a:off x="2659705" y="3647453"/>
              <a:ext cx="1459402" cy="526939"/>
            </a:xfrm>
            <a:prstGeom prst="rect">
              <a:avLst/>
            </a:prstGeom>
            <a:noFill/>
          </p:spPr>
          <p:txBody>
            <a:bodyPr wrap="square" rtlCol="0">
              <a:spAutoFit/>
            </a:bodyPr>
            <a:lstStyle/>
            <a:p>
              <a:pPr algn="ctr"/>
              <a:r>
                <a:rPr lang="en-US" sz="1412" dirty="0">
                  <a:latin typeface="Times New Roman" panose="02020603050405020304" pitchFamily="18" charset="0"/>
                  <a:cs typeface="Times New Roman" panose="02020603050405020304" pitchFamily="18" charset="0"/>
                </a:rPr>
                <a:t>69%</a:t>
              </a:r>
            </a:p>
            <a:p>
              <a:pPr algn="ctr"/>
              <a:r>
                <a:rPr lang="en-US" sz="1412" dirty="0">
                  <a:latin typeface="Times New Roman" panose="02020603050405020304" pitchFamily="18" charset="0"/>
                  <a:cs typeface="Times New Roman" panose="02020603050405020304" pitchFamily="18" charset="0"/>
                </a:rPr>
                <a:t>136 students</a:t>
              </a:r>
            </a:p>
          </p:txBody>
        </p:sp>
        <p:sp>
          <p:nvSpPr>
            <p:cNvPr id="22" name="TextBox 21"/>
            <p:cNvSpPr txBox="1"/>
            <p:nvPr/>
          </p:nvSpPr>
          <p:spPr>
            <a:xfrm>
              <a:off x="6288985" y="3609957"/>
              <a:ext cx="1459402" cy="526939"/>
            </a:xfrm>
            <a:prstGeom prst="rect">
              <a:avLst/>
            </a:prstGeom>
            <a:noFill/>
          </p:spPr>
          <p:txBody>
            <a:bodyPr wrap="square" rtlCol="0">
              <a:spAutoFit/>
            </a:bodyPr>
            <a:lstStyle/>
            <a:p>
              <a:pPr algn="ctr"/>
              <a:r>
                <a:rPr lang="en-US" sz="1412" dirty="0">
                  <a:latin typeface="Times New Roman" panose="02020603050405020304" pitchFamily="18" charset="0"/>
                  <a:cs typeface="Times New Roman" panose="02020603050405020304" pitchFamily="18" charset="0"/>
                </a:rPr>
                <a:t>25%</a:t>
              </a:r>
            </a:p>
            <a:p>
              <a:pPr algn="ctr"/>
              <a:r>
                <a:rPr lang="en-US" sz="1412" dirty="0">
                  <a:latin typeface="Times New Roman" panose="02020603050405020304" pitchFamily="18" charset="0"/>
                  <a:cs typeface="Times New Roman" panose="02020603050405020304" pitchFamily="18" charset="0"/>
                </a:rPr>
                <a:t>49 students</a:t>
              </a:r>
            </a:p>
          </p:txBody>
        </p:sp>
        <p:sp>
          <p:nvSpPr>
            <p:cNvPr id="23" name="TextBox 22"/>
            <p:cNvSpPr txBox="1"/>
            <p:nvPr/>
          </p:nvSpPr>
          <p:spPr>
            <a:xfrm>
              <a:off x="7504251" y="3647453"/>
              <a:ext cx="1459402" cy="526939"/>
            </a:xfrm>
            <a:prstGeom prst="rect">
              <a:avLst/>
            </a:prstGeom>
            <a:noFill/>
          </p:spPr>
          <p:txBody>
            <a:bodyPr wrap="square" rtlCol="0">
              <a:spAutoFit/>
            </a:bodyPr>
            <a:lstStyle/>
            <a:p>
              <a:pPr algn="ctr"/>
              <a:r>
                <a:rPr lang="en-US" sz="1412" dirty="0">
                  <a:latin typeface="Times New Roman" panose="02020603050405020304" pitchFamily="18" charset="0"/>
                  <a:cs typeface="Times New Roman" panose="02020603050405020304" pitchFamily="18" charset="0"/>
                </a:rPr>
                <a:t>6%</a:t>
              </a:r>
            </a:p>
            <a:p>
              <a:pPr algn="ctr"/>
              <a:r>
                <a:rPr lang="en-US" sz="1412" dirty="0">
                  <a:latin typeface="Times New Roman" panose="02020603050405020304" pitchFamily="18" charset="0"/>
                  <a:cs typeface="Times New Roman" panose="02020603050405020304" pitchFamily="18" charset="0"/>
                </a:rPr>
                <a:t>11 students</a:t>
              </a:r>
            </a:p>
          </p:txBody>
        </p:sp>
      </p:grpSp>
    </p:spTree>
    <p:extLst>
      <p:ext uri="{BB962C8B-B14F-4D97-AF65-F5344CB8AC3E}">
        <p14:creationId xmlns:p14="http://schemas.microsoft.com/office/powerpoint/2010/main" val="2251130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532504" y="2022315"/>
            <a:ext cx="8068236" cy="3200876"/>
          </a:xfrm>
          <a:prstGeom prst="rect">
            <a:avLst/>
          </a:prstGeom>
          <a:noFill/>
        </p:spPr>
        <p:txBody>
          <a:bodyPr wrap="square" lIns="0" tIns="0" rIns="88751" rtlCol="0">
            <a:spAutoFit/>
          </a:bodyPr>
          <a:lstStyle/>
          <a:p>
            <a:pPr marL="0" lvl="1">
              <a:spcAft>
                <a:spcPts val="582"/>
              </a:spcAft>
            </a:pPr>
            <a:r>
              <a:rPr lang="en-US" sz="2000" dirty="0">
                <a:latin typeface="Times New Roman" panose="02020603050405020304" pitchFamily="18" charset="0"/>
                <a:cs typeface="Times New Roman" panose="02020603050405020304" pitchFamily="18" charset="0"/>
              </a:rPr>
              <a:t>IC 20-24-2.2-3</a:t>
            </a:r>
          </a:p>
          <a:p>
            <a:pPr marL="277354" indent="-277354">
              <a:spcAft>
                <a:spcPts val="582"/>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If an authorizer fails to take action against a poor performing charter school, the State Board of Education may take one of the following actions:</a:t>
            </a:r>
          </a:p>
          <a:p>
            <a:pPr marL="721119" lvl="1" indent="-277354">
              <a:spcAft>
                <a:spcPts val="582"/>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Transfer authorization to another authorizer.</a:t>
            </a:r>
          </a:p>
          <a:p>
            <a:pPr marL="721119" lvl="1" indent="-277354">
              <a:spcAft>
                <a:spcPts val="582"/>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Order closure of the charter school at the end of the current school year.  A charter school that is closed by the state board under this section may not be granted a charter by any other authorizer.</a:t>
            </a:r>
          </a:p>
          <a:p>
            <a:pPr marL="721119" lvl="1" indent="-277354">
              <a:spcAft>
                <a:spcPts val="582"/>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Order the reduction of any administrative fee collected.</a:t>
            </a:r>
          </a:p>
          <a:p>
            <a:pPr marL="721119" lvl="1" indent="-277354">
              <a:spcAft>
                <a:spcPts val="582"/>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Suspend the authorizer’s authority to authorize new charter schools.</a:t>
            </a:r>
            <a:r>
              <a:rPr lang="en-US" sz="2000" b="1" dirty="0">
                <a:latin typeface="Times New Roman" panose="02020603050405020304" pitchFamily="18" charset="0"/>
                <a:cs typeface="Times New Roman" panose="02020603050405020304" pitchFamily="18" charset="0"/>
              </a:rPr>
              <a:t> </a:t>
            </a:r>
          </a:p>
        </p:txBody>
      </p:sp>
      <p:sp>
        <p:nvSpPr>
          <p:cNvPr id="18" name="Rectangle 17"/>
          <p:cNvSpPr/>
          <p:nvPr/>
        </p:nvSpPr>
        <p:spPr>
          <a:xfrm>
            <a:off x="335989" y="692139"/>
            <a:ext cx="8374189" cy="57070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lstStyle/>
          <a:p>
            <a:pPr algn="ctr">
              <a:lnSpc>
                <a:spcPts val="2504"/>
              </a:lnSpc>
            </a:pPr>
            <a:r>
              <a:rPr lang="en-US" sz="2824" b="1" dirty="0">
                <a:solidFill>
                  <a:schemeClr val="tx1"/>
                </a:solidFill>
                <a:latin typeface="Times New Roman" panose="02020603050405020304" pitchFamily="18" charset="0"/>
                <a:cs typeface="Times New Roman" panose="02020603050405020304" pitchFamily="18" charset="0"/>
              </a:rPr>
              <a:t>H.B. 1338 Quality Authorizing Legislation</a:t>
            </a:r>
          </a:p>
        </p:txBody>
      </p:sp>
      <p:grpSp>
        <p:nvGrpSpPr>
          <p:cNvPr id="2" name="Group 1"/>
          <p:cNvGrpSpPr/>
          <p:nvPr/>
        </p:nvGrpSpPr>
        <p:grpSpPr>
          <a:xfrm>
            <a:off x="146226" y="1300315"/>
            <a:ext cx="8875059" cy="193290"/>
            <a:chOff x="9084" y="926857"/>
            <a:chExt cx="6858000" cy="149360"/>
          </a:xfrm>
        </p:grpSpPr>
        <p:sp>
          <p:nvSpPr>
            <p:cNvPr id="8" name="Rectangle 7"/>
            <p:cNvSpPr/>
            <p:nvPr/>
          </p:nvSpPr>
          <p:spPr>
            <a:xfrm>
              <a:off x="9085" y="992428"/>
              <a:ext cx="6857999" cy="83789"/>
            </a:xfrm>
            <a:prstGeom prst="rect">
              <a:avLst/>
            </a:prstGeom>
            <a:solidFill>
              <a:srgbClr val="BE0003"/>
            </a:solid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noAutofit/>
            </a:bodyPr>
            <a:lstStyle/>
            <a:p>
              <a:pPr algn="ctr"/>
              <a:endParaRPr lang="en-US" sz="3106" b="1" i="1" spc="49" dirty="0">
                <a:solidFill>
                  <a:srgbClr val="BE0003"/>
                </a:solidFill>
                <a:latin typeface="Gandhi Sans"/>
                <a:cs typeface="Gandhi Sans"/>
              </a:endParaRPr>
            </a:p>
          </p:txBody>
        </p:sp>
        <p:cxnSp>
          <p:nvCxnSpPr>
            <p:cNvPr id="9" name="Straight Connector 8"/>
            <p:cNvCxnSpPr/>
            <p:nvPr/>
          </p:nvCxnSpPr>
          <p:spPr>
            <a:xfrm>
              <a:off x="9084" y="926857"/>
              <a:ext cx="6858000" cy="0"/>
            </a:xfrm>
            <a:prstGeom prst="line">
              <a:avLst/>
            </a:prstGeom>
            <a:ln w="38100" cmpd="sng">
              <a:solidFill>
                <a:srgbClr val="BE0003"/>
              </a:solidFill>
            </a:ln>
            <a:effectLst/>
          </p:spPr>
          <p:style>
            <a:lnRef idx="2">
              <a:schemeClr val="accent1"/>
            </a:lnRef>
            <a:fillRef idx="0">
              <a:schemeClr val="accent1"/>
            </a:fillRef>
            <a:effectRef idx="1">
              <a:schemeClr val="accent1"/>
            </a:effectRef>
            <a:fontRef idx="minor">
              <a:schemeClr val="tx1"/>
            </a:fontRef>
          </p:style>
        </p:cxnSp>
      </p:grpSp>
      <p:sp>
        <p:nvSpPr>
          <p:cNvPr id="5" name="Slide Number Placeholder 4"/>
          <p:cNvSpPr>
            <a:spLocks noGrp="1"/>
          </p:cNvSpPr>
          <p:nvPr>
            <p:ph type="sldNum" sz="quarter" idx="12"/>
          </p:nvPr>
        </p:nvSpPr>
        <p:spPr>
          <a:xfrm>
            <a:off x="8361777" y="6276081"/>
            <a:ext cx="477925" cy="354386"/>
          </a:xfrm>
        </p:spPr>
        <p:txBody>
          <a:bodyPr/>
          <a:lstStyle/>
          <a:p>
            <a:fld id="{02B133D6-D2DE-BA4C-B40A-914820A47904}" type="slidenum">
              <a:rPr lang="en-US" sz="1553">
                <a:latin typeface="Gandhi Sans"/>
              </a:rPr>
              <a:pPr/>
              <a:t>11</a:t>
            </a:fld>
            <a:endParaRPr lang="en-US" sz="1553" dirty="0">
              <a:latin typeface="Gandhi Sans"/>
            </a:endParaRPr>
          </a:p>
        </p:txBody>
      </p:sp>
    </p:spTree>
    <p:extLst>
      <p:ext uri="{BB962C8B-B14F-4D97-AF65-F5344CB8AC3E}">
        <p14:creationId xmlns:p14="http://schemas.microsoft.com/office/powerpoint/2010/main" val="3525096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0A8E582-5E34-40DD-A62D-950B6C8803CE}" type="slidenum">
              <a:rPr lang="en-US" smtClean="0"/>
              <a:pPr/>
              <a:t>12</a:t>
            </a:fld>
            <a:endParaRPr lang="en-US"/>
          </a:p>
        </p:txBody>
      </p:sp>
      <p:sp>
        <p:nvSpPr>
          <p:cNvPr id="3" name="TextBox 2"/>
          <p:cNvSpPr txBox="1"/>
          <p:nvPr/>
        </p:nvSpPr>
        <p:spPr>
          <a:xfrm>
            <a:off x="37475" y="1066800"/>
            <a:ext cx="8877925" cy="5262979"/>
          </a:xfrm>
          <a:prstGeom prst="rect">
            <a:avLst/>
          </a:prstGeom>
          <a:noFill/>
        </p:spPr>
        <p:txBody>
          <a:bodyPr wrap="square" rtlCol="0">
            <a:spAutoFit/>
          </a:bodyPr>
          <a:lstStyle/>
          <a:p>
            <a:r>
              <a:rPr lang="en-US" sz="1600" b="1" dirty="0">
                <a:latin typeface="Times New Roman" panose="02020603050405020304" pitchFamily="18" charset="0"/>
                <a:cs typeface="Times New Roman" panose="02020603050405020304" pitchFamily="18" charset="0"/>
              </a:rPr>
              <a:t>IC 20-31-9.5-9.5</a:t>
            </a:r>
          </a:p>
          <a:p>
            <a:r>
              <a:rPr lang="en-US" sz="1600" dirty="0" smtClean="0">
                <a:latin typeface="Times New Roman" panose="02020603050405020304" pitchFamily="18" charset="0"/>
                <a:cs typeface="Times New Roman" panose="02020603050405020304" pitchFamily="18" charset="0"/>
              </a:rPr>
              <a:t>Sec</a:t>
            </a:r>
            <a:r>
              <a:rPr lang="en-US" sz="1600" dirty="0">
                <a:latin typeface="Times New Roman" panose="02020603050405020304" pitchFamily="18" charset="0"/>
                <a:cs typeface="Times New Roman" panose="02020603050405020304" pitchFamily="18" charset="0"/>
              </a:rPr>
              <a:t>. 9.5. (a) The governing body of a school that has been placed in the lowest two (2) categories or designations may submit a plan to the state board to create a transformation zone within the school corporation. A plan may be developed with the assistance of the department.</a:t>
            </a:r>
          </a:p>
          <a:p>
            <a:pPr lvl="1"/>
            <a:r>
              <a:rPr lang="en-US" sz="1600" dirty="0">
                <a:latin typeface="Times New Roman" panose="02020603050405020304" pitchFamily="18" charset="0"/>
                <a:cs typeface="Times New Roman" panose="02020603050405020304" pitchFamily="18" charset="0"/>
              </a:rPr>
              <a:t>(b) The state board shall grant the designation as a transformation zone unless the state board concludes that the submitted plan does not substantially meet the criteria set forth in this section. All plans must be submitted to the state board not later than April 15, 2016, or April 15 each year thereafter. All plans must be approved or denied by the state board not later than July 1 of the first year of implementation.</a:t>
            </a:r>
          </a:p>
          <a:p>
            <a:pPr lvl="1"/>
            <a:r>
              <a:rPr lang="en-US" sz="1600" dirty="0">
                <a:latin typeface="Times New Roman" panose="02020603050405020304" pitchFamily="18" charset="0"/>
                <a:cs typeface="Times New Roman" panose="02020603050405020304" pitchFamily="18" charset="0"/>
              </a:rPr>
              <a:t>(c)	Each plan must include the following information:</a:t>
            </a:r>
          </a:p>
          <a:p>
            <a:pPr lvl="2"/>
            <a:r>
              <a:rPr lang="en-US" sz="1600" dirty="0">
                <a:latin typeface="Times New Roman" panose="02020603050405020304" pitchFamily="18" charset="0"/>
                <a:cs typeface="Times New Roman" panose="02020603050405020304" pitchFamily="18" charset="0"/>
              </a:rPr>
              <a:t>(</a:t>
            </a:r>
            <a:r>
              <a:rPr lang="en-US" sz="1600" dirty="0" smtClean="0">
                <a:latin typeface="Times New Roman" panose="02020603050405020304" pitchFamily="18" charset="0"/>
                <a:cs typeface="Times New Roman" panose="02020603050405020304" pitchFamily="18" charset="0"/>
              </a:rPr>
              <a:t>1)  An </a:t>
            </a:r>
            <a:r>
              <a:rPr lang="en-US" sz="1600" dirty="0">
                <a:latin typeface="Times New Roman" panose="02020603050405020304" pitchFamily="18" charset="0"/>
                <a:cs typeface="Times New Roman" panose="02020603050405020304" pitchFamily="18" charset="0"/>
              </a:rPr>
              <a:t>organizational chart that demonstrates that the leader of the transformation zone reports directly to the school corporation's superintendent.</a:t>
            </a:r>
          </a:p>
          <a:p>
            <a:pPr lvl="2"/>
            <a:r>
              <a:rPr lang="en-US" sz="1600" dirty="0">
                <a:latin typeface="Times New Roman" panose="02020603050405020304" pitchFamily="18" charset="0"/>
                <a:cs typeface="Times New Roman" panose="02020603050405020304" pitchFamily="18" charset="0"/>
              </a:rPr>
              <a:t>(2</a:t>
            </a:r>
            <a:r>
              <a:rPr lang="en-US" sz="1600" dirty="0" smtClean="0">
                <a:latin typeface="Times New Roman" panose="02020603050405020304" pitchFamily="18" charset="0"/>
                <a:cs typeface="Times New Roman" panose="02020603050405020304" pitchFamily="18" charset="0"/>
              </a:rPr>
              <a:t>)  A </a:t>
            </a:r>
            <a:r>
              <a:rPr lang="en-US" sz="1600" dirty="0">
                <a:latin typeface="Times New Roman" panose="02020603050405020304" pitchFamily="18" charset="0"/>
                <a:cs typeface="Times New Roman" panose="02020603050405020304" pitchFamily="18" charset="0"/>
              </a:rPr>
              <a:t>description of the innovations the school corporation will implement, which may include:</a:t>
            </a:r>
          </a:p>
          <a:p>
            <a:pPr lvl="3"/>
            <a:r>
              <a:rPr lang="en-US" sz="1600" dirty="0">
                <a:latin typeface="Times New Roman" panose="02020603050405020304" pitchFamily="18" charset="0"/>
                <a:cs typeface="Times New Roman" panose="02020603050405020304" pitchFamily="18" charset="0"/>
              </a:rPr>
              <a:t>(A)	innovations in school staffing;</a:t>
            </a:r>
          </a:p>
          <a:p>
            <a:pPr lvl="3"/>
            <a:r>
              <a:rPr lang="en-US" sz="1600" dirty="0">
                <a:latin typeface="Times New Roman" panose="02020603050405020304" pitchFamily="18" charset="0"/>
                <a:cs typeface="Times New Roman" panose="02020603050405020304" pitchFamily="18" charset="0"/>
              </a:rPr>
              <a:t>(B)	curriculum and </a:t>
            </a:r>
            <a:r>
              <a:rPr lang="en-US" sz="1600" dirty="0" err="1">
                <a:latin typeface="Times New Roman" panose="02020603050405020304" pitchFamily="18" charset="0"/>
                <a:cs typeface="Times New Roman" panose="02020603050405020304" pitchFamily="18" charset="0"/>
              </a:rPr>
              <a:t>nonmandated</a:t>
            </a:r>
            <a:r>
              <a:rPr lang="en-US" sz="1600" dirty="0">
                <a:latin typeface="Times New Roman" panose="02020603050405020304" pitchFamily="18" charset="0"/>
                <a:cs typeface="Times New Roman" panose="02020603050405020304" pitchFamily="18" charset="0"/>
              </a:rPr>
              <a:t> assessments;</a:t>
            </a:r>
          </a:p>
          <a:p>
            <a:pPr lvl="3"/>
            <a:r>
              <a:rPr lang="en-US" sz="1600" dirty="0">
                <a:latin typeface="Times New Roman" panose="02020603050405020304" pitchFamily="18" charset="0"/>
                <a:cs typeface="Times New Roman" panose="02020603050405020304" pitchFamily="18" charset="0"/>
              </a:rPr>
              <a:t>(C)	class scheduling;</a:t>
            </a:r>
          </a:p>
          <a:p>
            <a:pPr lvl="3"/>
            <a:r>
              <a:rPr lang="en-US" sz="1600" dirty="0">
                <a:latin typeface="Times New Roman" panose="02020603050405020304" pitchFamily="18" charset="0"/>
                <a:cs typeface="Times New Roman" panose="02020603050405020304" pitchFamily="18" charset="0"/>
              </a:rPr>
              <a:t>(D)	the length of the school day or year;</a:t>
            </a:r>
          </a:p>
          <a:p>
            <a:pPr lvl="3"/>
            <a:r>
              <a:rPr lang="en-US" sz="1600" dirty="0">
                <a:latin typeface="Times New Roman" panose="02020603050405020304" pitchFamily="18" charset="0"/>
                <a:cs typeface="Times New Roman" panose="02020603050405020304" pitchFamily="18" charset="0"/>
              </a:rPr>
              <a:t>(E)	the use of financial and other resources;</a:t>
            </a:r>
          </a:p>
          <a:p>
            <a:pPr lvl="3"/>
            <a:r>
              <a:rPr lang="en-US" sz="1600" dirty="0">
                <a:latin typeface="Times New Roman" panose="02020603050405020304" pitchFamily="18" charset="0"/>
                <a:cs typeface="Times New Roman" panose="02020603050405020304" pitchFamily="18" charset="0"/>
              </a:rPr>
              <a:t>(F)	teacher recruitment, employment, and compensation; and</a:t>
            </a:r>
          </a:p>
          <a:p>
            <a:pPr lvl="3"/>
            <a:r>
              <a:rPr lang="en-US" sz="1600" dirty="0">
                <a:latin typeface="Times New Roman" panose="02020603050405020304" pitchFamily="18" charset="0"/>
                <a:cs typeface="Times New Roman" panose="02020603050405020304" pitchFamily="18" charset="0"/>
              </a:rPr>
              <a:t>(G)	other innovations.</a:t>
            </a:r>
          </a:p>
        </p:txBody>
      </p:sp>
      <p:sp>
        <p:nvSpPr>
          <p:cNvPr id="4" name="TextBox 3"/>
          <p:cNvSpPr txBox="1"/>
          <p:nvPr/>
        </p:nvSpPr>
        <p:spPr>
          <a:xfrm>
            <a:off x="533400" y="304800"/>
            <a:ext cx="8153400" cy="584775"/>
          </a:xfrm>
          <a:prstGeom prst="rect">
            <a:avLst/>
          </a:prstGeom>
          <a:noFill/>
        </p:spPr>
        <p:txBody>
          <a:bodyPr wrap="square" rtlCol="0">
            <a:spAutoFit/>
          </a:bodyPr>
          <a:lstStyle/>
          <a:p>
            <a:pPr algn="ctr"/>
            <a:r>
              <a:rPr lang="en-US" sz="3200" dirty="0" smtClean="0">
                <a:latin typeface="Times New Roman" panose="02020603050405020304" pitchFamily="18" charset="0"/>
                <a:cs typeface="Times New Roman" panose="02020603050405020304" pitchFamily="18" charset="0"/>
              </a:rPr>
              <a:t>Creation </a:t>
            </a:r>
            <a:r>
              <a:rPr lang="en-US" sz="3200" dirty="0">
                <a:latin typeface="Times New Roman" panose="02020603050405020304" pitchFamily="18" charset="0"/>
                <a:cs typeface="Times New Roman" panose="02020603050405020304" pitchFamily="18" charset="0"/>
              </a:rPr>
              <a:t>of </a:t>
            </a:r>
            <a:r>
              <a:rPr lang="en-US" sz="3200" dirty="0" smtClean="0">
                <a:latin typeface="Times New Roman" panose="02020603050405020304" pitchFamily="18" charset="0"/>
                <a:cs typeface="Times New Roman" panose="02020603050405020304" pitchFamily="18" charset="0"/>
              </a:rPr>
              <a:t>Transformation Zones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014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258" y="838200"/>
            <a:ext cx="8347668" cy="1219199"/>
          </a:xfrm>
        </p:spPr>
        <p:txBody>
          <a:bodyPr>
            <a:noAutofit/>
          </a:bodyPr>
          <a:lstStyle/>
          <a:p>
            <a:r>
              <a:rPr lang="en-US" sz="3600" dirty="0" smtClean="0">
                <a:latin typeface="Times New Roman" panose="02020603050405020304" pitchFamily="18" charset="0"/>
                <a:cs typeface="Times New Roman" panose="02020603050405020304" pitchFamily="18" charset="0"/>
              </a:rPr>
              <a:t>Hoosier Academy Virtual Charter School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External Plans and Evaluations</a:t>
            </a:r>
            <a:endParaRPr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0A8E582-5E34-40DD-A62D-950B6C8803CE}" type="slidenum">
              <a:rPr lang="en-US" smtClean="0"/>
              <a:pPr/>
              <a:t>13</a:t>
            </a:fld>
            <a:endParaRPr lang="en-US"/>
          </a:p>
        </p:txBody>
      </p:sp>
      <p:sp>
        <p:nvSpPr>
          <p:cNvPr id="5" name="TextBox 4"/>
          <p:cNvSpPr txBox="1"/>
          <p:nvPr/>
        </p:nvSpPr>
        <p:spPr>
          <a:xfrm>
            <a:off x="727029" y="2590800"/>
            <a:ext cx="7983834" cy="3785652"/>
          </a:xfrm>
          <a:prstGeom prst="rect">
            <a:avLst/>
          </a:prstGeom>
          <a:noFill/>
        </p:spPr>
        <p:txBody>
          <a:bodyPr wrap="square" rtlCol="0">
            <a:spAutoFit/>
          </a:bodyPr>
          <a:lstStyle/>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IDOE Monitoring Feedback Report April </a:t>
            </a:r>
            <a:r>
              <a:rPr lang="en-US" sz="2400" dirty="0" smtClean="0">
                <a:latin typeface="Times New Roman" panose="02020603050405020304" pitchFamily="18" charset="0"/>
                <a:cs typeface="Times New Roman" panose="02020603050405020304" pitchFamily="18" charset="0"/>
              </a:rPr>
              <a:t>2015</a:t>
            </a:r>
          </a:p>
          <a:p>
            <a:pPr marL="342900" indent="-342900">
              <a:buFont typeface="+mj-lt"/>
              <a:buAutoNum type="arabicPeriod"/>
            </a:pPr>
            <a:r>
              <a:rPr lang="en-US" sz="2400" dirty="0" smtClean="0">
                <a:latin typeface="Times New Roman" panose="02020603050405020304" pitchFamily="18" charset="0"/>
                <a:cs typeface="Times New Roman" panose="02020603050405020304" pitchFamily="18" charset="0"/>
              </a:rPr>
              <a:t>BSU Renewal Application October 2015</a:t>
            </a:r>
            <a:endParaRPr lang="en-US" sz="24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IDOE Priority Visit Summary Report November 2015</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School Improvement Plan submitted to </a:t>
            </a:r>
            <a:r>
              <a:rPr lang="en-US" sz="2400" dirty="0" smtClean="0">
                <a:latin typeface="Times New Roman" panose="02020603050405020304" pitchFamily="18" charset="0"/>
                <a:cs typeface="Times New Roman" panose="02020603050405020304" pitchFamily="18" charset="0"/>
              </a:rPr>
              <a:t>IDOE February 2016</a:t>
            </a:r>
          </a:p>
          <a:p>
            <a:pPr marL="342900" indent="-342900">
              <a:buFont typeface="+mj-lt"/>
              <a:buAutoNum type="arabicPeriod"/>
            </a:pPr>
            <a:r>
              <a:rPr lang="en-US" sz="2400" dirty="0" err="1" smtClean="0">
                <a:latin typeface="Times New Roman" panose="02020603050405020304" pitchFamily="18" charset="0"/>
                <a:cs typeface="Times New Roman" panose="02020603050405020304" pitchFamily="18" charset="0"/>
              </a:rPr>
              <a:t>AdvancED</a:t>
            </a:r>
            <a:r>
              <a:rPr lang="en-US" sz="2400" dirty="0" smtClean="0">
                <a:latin typeface="Times New Roman" panose="02020603050405020304" pitchFamily="18" charset="0"/>
                <a:cs typeface="Times New Roman" panose="02020603050405020304" pitchFamily="18" charset="0"/>
              </a:rPr>
              <a:t> Reaccreditation March 2016</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IDOE School Improvement Report April 2016</a:t>
            </a:r>
            <a:endParaRPr lang="en-US" sz="2400" dirty="0" smtClean="0">
              <a:latin typeface="Times New Roman" panose="02020603050405020304" pitchFamily="18" charset="0"/>
              <a:cs typeface="Times New Roman" panose="02020603050405020304" pitchFamily="18" charset="0"/>
            </a:endParaRPr>
          </a:p>
          <a:p>
            <a:pPr marL="342900" indent="-342900">
              <a:buFont typeface="+mj-lt"/>
              <a:buAutoNum type="arabicPeriod"/>
            </a:pPr>
            <a:r>
              <a:rPr lang="en-US" sz="2400" dirty="0" smtClean="0">
                <a:latin typeface="Times New Roman" panose="02020603050405020304" pitchFamily="18" charset="0"/>
                <a:cs typeface="Times New Roman" panose="02020603050405020304" pitchFamily="18" charset="0"/>
              </a:rPr>
              <a:t>Academic Plan for FY 2016-17 to K12</a:t>
            </a:r>
          </a:p>
          <a:p>
            <a:pPr marL="342900" indent="-342900">
              <a:buFont typeface="+mj-lt"/>
              <a:buAutoNum type="arabicPeriod"/>
            </a:pPr>
            <a:r>
              <a:rPr lang="en-US" sz="2400" dirty="0" smtClean="0">
                <a:latin typeface="Times New Roman" panose="02020603050405020304" pitchFamily="18" charset="0"/>
                <a:cs typeface="Times New Roman" panose="02020603050405020304" pitchFamily="18" charset="0"/>
              </a:rPr>
              <a:t>INTASS Plan Under Development</a:t>
            </a:r>
          </a:p>
          <a:p>
            <a:pPr marL="342900" indent="-342900">
              <a:buFont typeface="+mj-lt"/>
              <a:buAutoNum type="arabicPeriod"/>
            </a:pPr>
            <a:r>
              <a:rPr lang="en-US" sz="2400" dirty="0">
                <a:latin typeface="Times New Roman" panose="02020603050405020304" pitchFamily="18" charset="0"/>
                <a:cs typeface="Times New Roman" panose="02020603050405020304" pitchFamily="18" charset="0"/>
              </a:rPr>
              <a:t>IDOE </a:t>
            </a:r>
            <a:r>
              <a:rPr lang="en-US" sz="2400" dirty="0" smtClean="0">
                <a:latin typeface="Times New Roman" panose="02020603050405020304" pitchFamily="18" charset="0"/>
                <a:cs typeface="Times New Roman" panose="02020603050405020304" pitchFamily="18" charset="0"/>
              </a:rPr>
              <a:t>On-Site Monitoring Report </a:t>
            </a:r>
            <a:r>
              <a:rPr lang="en-US" sz="2400" dirty="0">
                <a:latin typeface="Times New Roman" panose="02020603050405020304" pitchFamily="18" charset="0"/>
                <a:cs typeface="Times New Roman" panose="02020603050405020304" pitchFamily="18" charset="0"/>
              </a:rPr>
              <a:t>November </a:t>
            </a:r>
            <a:r>
              <a:rPr lang="en-US" sz="2400" dirty="0" smtClean="0">
                <a:latin typeface="Times New Roman" panose="02020603050405020304" pitchFamily="18" charset="0"/>
                <a:cs typeface="Times New Roman" panose="02020603050405020304" pitchFamily="18" charset="0"/>
              </a:rPr>
              <a:t>2016</a:t>
            </a:r>
          </a:p>
          <a:p>
            <a:pPr marL="342900" indent="-342900">
              <a:buFont typeface="+mj-lt"/>
              <a:buAutoNum type="arabicPeriod"/>
            </a:pP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2775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 y="155911"/>
            <a:ext cx="9124950" cy="987089"/>
          </a:xfrm>
        </p:spPr>
        <p:txBody>
          <a:bodyPr>
            <a:noAutofit/>
          </a:bodyPr>
          <a:lstStyle/>
          <a:p>
            <a:pPr algn="ctr"/>
            <a:r>
              <a:rPr lang="en-US" sz="4000" b="1" dirty="0" smtClean="0">
                <a:latin typeface="Times New Roman" panose="02020603050405020304" pitchFamily="18" charset="0"/>
                <a:cs typeface="Times New Roman" panose="02020603050405020304" pitchFamily="18" charset="0"/>
              </a:rPr>
              <a:t>Approach </a:t>
            </a:r>
            <a:r>
              <a:rPr lang="en-US" sz="4000" b="1" dirty="0">
                <a:latin typeface="Times New Roman" panose="02020603050405020304" pitchFamily="18" charset="0"/>
                <a:cs typeface="Times New Roman" panose="02020603050405020304" pitchFamily="18" charset="0"/>
              </a:rPr>
              <a:t>to Oversight </a:t>
            </a:r>
            <a:r>
              <a:rPr lang="en-US" sz="4000" b="1" dirty="0" smtClean="0">
                <a:latin typeface="Times New Roman" panose="02020603050405020304" pitchFamily="18" charset="0"/>
                <a:cs typeface="Times New Roman" panose="02020603050405020304" pitchFamily="18" charset="0"/>
              </a:rPr>
              <a:t>and Improvement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73477" y="1447800"/>
            <a:ext cx="8277060" cy="4429460"/>
          </a:xfrm>
        </p:spPr>
        <p:txBody>
          <a:bodyPr>
            <a:normAutofit fontScale="92500" lnSpcReduction="10000"/>
          </a:bodyPr>
          <a:lstStyle/>
          <a:p>
            <a:r>
              <a:rPr lang="en-US" sz="2647" dirty="0">
                <a:latin typeface="Times New Roman" panose="02020603050405020304" pitchFamily="18" charset="0"/>
                <a:cs typeface="Times New Roman" panose="02020603050405020304" pitchFamily="18" charset="0"/>
              </a:rPr>
              <a:t>Consolidated six distinct school improvement plans to one comprehensive plan</a:t>
            </a:r>
          </a:p>
          <a:p>
            <a:r>
              <a:rPr lang="en-US" sz="2647" dirty="0">
                <a:latin typeface="Times New Roman" panose="02020603050405020304" pitchFamily="18" charset="0"/>
                <a:cs typeface="Times New Roman" panose="02020603050405020304" pitchFamily="18" charset="0"/>
              </a:rPr>
              <a:t>Ball State holds Hoosier Academy accountable for progress against the plan</a:t>
            </a:r>
          </a:p>
          <a:p>
            <a:r>
              <a:rPr lang="en-US" sz="2647" dirty="0">
                <a:latin typeface="Times New Roman" panose="02020603050405020304" pitchFamily="18" charset="0"/>
                <a:cs typeface="Times New Roman" panose="02020603050405020304" pitchFamily="18" charset="0"/>
              </a:rPr>
              <a:t>Ball State report on specific progress measures beginning February</a:t>
            </a:r>
          </a:p>
          <a:p>
            <a:r>
              <a:rPr lang="en-US" sz="2647" dirty="0">
                <a:latin typeface="Times New Roman" panose="02020603050405020304" pitchFamily="18" charset="0"/>
                <a:cs typeface="Times New Roman" panose="02020603050405020304" pitchFamily="18" charset="0"/>
              </a:rPr>
              <a:t>Focus on:</a:t>
            </a:r>
          </a:p>
          <a:p>
            <a:pPr lvl="1"/>
            <a:r>
              <a:rPr lang="en-US" sz="2471" dirty="0">
                <a:latin typeface="Times New Roman" panose="02020603050405020304" pitchFamily="18" charset="0"/>
                <a:cs typeface="Times New Roman" panose="02020603050405020304" pitchFamily="18" charset="0"/>
              </a:rPr>
              <a:t>Further Development of College and Career areas of AP, Dual Credit, CTE, and Industry Certification </a:t>
            </a:r>
            <a:endParaRPr lang="en-US" sz="2471" dirty="0">
              <a:latin typeface="Times New Roman" panose="02020603050405020304" pitchFamily="18" charset="0"/>
              <a:cs typeface="Times New Roman" panose="02020603050405020304" pitchFamily="18" charset="0"/>
            </a:endParaRPr>
          </a:p>
          <a:p>
            <a:pPr lvl="1"/>
            <a:r>
              <a:rPr lang="en-US" sz="2471" dirty="0">
                <a:latin typeface="Times New Roman" panose="02020603050405020304" pitchFamily="18" charset="0"/>
                <a:cs typeface="Times New Roman" panose="02020603050405020304" pitchFamily="18" charset="0"/>
              </a:rPr>
              <a:t>Improve progress toward graduation and graduation rate</a:t>
            </a:r>
          </a:p>
          <a:p>
            <a:pPr lvl="1"/>
            <a:r>
              <a:rPr lang="en-US" sz="2471" dirty="0">
                <a:latin typeface="Times New Roman" panose="02020603050405020304" pitchFamily="18" charset="0"/>
                <a:cs typeface="Times New Roman" panose="02020603050405020304" pitchFamily="18" charset="0"/>
              </a:rPr>
              <a:t>Reduce withdrawal rate</a:t>
            </a:r>
          </a:p>
          <a:p>
            <a:pPr lvl="1"/>
            <a:r>
              <a:rPr lang="en-US" sz="2471" dirty="0">
                <a:latin typeface="Times New Roman" panose="02020603050405020304" pitchFamily="18" charset="0"/>
                <a:cs typeface="Times New Roman" panose="02020603050405020304" pitchFamily="18" charset="0"/>
              </a:rPr>
              <a:t>Align and pacing instruction</a:t>
            </a:r>
          </a:p>
          <a:p>
            <a:pPr lvl="1"/>
            <a:r>
              <a:rPr lang="en-US" sz="2471" dirty="0">
                <a:latin typeface="Times New Roman" panose="02020603050405020304" pitchFamily="18" charset="0"/>
                <a:cs typeface="Times New Roman" panose="02020603050405020304" pitchFamily="18" charset="0"/>
              </a:rPr>
              <a:t>Respond to student-level data</a:t>
            </a:r>
            <a:endParaRPr lang="en-US" sz="247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85086FA-CF79-D84D-BB33-2FB7CD557513}" type="slidenum">
              <a:rPr lang="en-US" smtClean="0"/>
              <a:t>14</a:t>
            </a:fld>
            <a:endParaRPr lang="en-US" dirty="0"/>
          </a:p>
        </p:txBody>
      </p:sp>
    </p:spTree>
    <p:extLst>
      <p:ext uri="{BB962C8B-B14F-4D97-AF65-F5344CB8AC3E}">
        <p14:creationId xmlns:p14="http://schemas.microsoft.com/office/powerpoint/2010/main" val="435467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latin typeface="Times New Roman" panose="02020603050405020304" pitchFamily="18" charset="0"/>
                <a:cs typeface="Times New Roman" panose="02020603050405020304" pitchFamily="18" charset="0"/>
              </a:rPr>
              <a:t>Hoosier Academies Virtual Charter School – 2-year Conditional Renewa</a:t>
            </a:r>
            <a:r>
              <a:rPr lang="en-US" sz="4000" dirty="0">
                <a:latin typeface="Times New Roman" panose="02020603050405020304" pitchFamily="18" charset="0"/>
                <a:cs typeface="Times New Roman" panose="02020603050405020304" pitchFamily="18" charset="0"/>
              </a:rPr>
              <a:t>l</a:t>
            </a:r>
          </a:p>
        </p:txBody>
      </p:sp>
      <p:sp>
        <p:nvSpPr>
          <p:cNvPr id="4" name="Slide Number Placeholder 3"/>
          <p:cNvSpPr>
            <a:spLocks noGrp="1"/>
          </p:cNvSpPr>
          <p:nvPr>
            <p:ph type="sldNum" sz="quarter" idx="12"/>
          </p:nvPr>
        </p:nvSpPr>
        <p:spPr/>
        <p:txBody>
          <a:bodyPr/>
          <a:lstStyle/>
          <a:p>
            <a:fld id="{70A8E582-5E34-40DD-A62D-950B6C8803CE}" type="slidenum">
              <a:rPr lang="en-US" smtClean="0"/>
              <a:pPr/>
              <a:t>15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479734583"/>
              </p:ext>
            </p:extLst>
          </p:nvPr>
        </p:nvGraphicFramePr>
        <p:xfrm>
          <a:off x="381000" y="1905000"/>
          <a:ext cx="8362950" cy="3352800"/>
        </p:xfrm>
        <a:graphic>
          <a:graphicData uri="http://schemas.openxmlformats.org/drawingml/2006/table">
            <a:tbl>
              <a:tblPr firstRow="1" bandRow="1">
                <a:tableStyleId>{5C22544A-7EE6-4342-B048-85BDC9FD1C3A}</a:tableStyleId>
              </a:tblPr>
              <a:tblGrid>
                <a:gridCol w="2419350"/>
                <a:gridCol w="5943600"/>
              </a:tblGrid>
              <a:tr h="609600">
                <a:tc>
                  <a:txBody>
                    <a:bodyPr/>
                    <a:lstStyle/>
                    <a:p>
                      <a:r>
                        <a:rPr lang="en-US" sz="2400" b="0" dirty="0" smtClean="0">
                          <a:solidFill>
                            <a:schemeClr val="tx1"/>
                          </a:solidFill>
                          <a:latin typeface="Times New Roman" panose="02020603050405020304" pitchFamily="18" charset="0"/>
                          <a:cs typeface="Times New Roman" panose="02020603050405020304" pitchFamily="18" charset="0"/>
                        </a:rPr>
                        <a:t>2015-16</a:t>
                      </a:r>
                      <a:endParaRPr lang="en-US" sz="2400" b="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0" kern="1200" dirty="0" smtClean="0">
                          <a:solidFill>
                            <a:schemeClr val="tx1"/>
                          </a:solidFill>
                          <a:latin typeface="Times New Roman" panose="02020603050405020304" pitchFamily="18" charset="0"/>
                          <a:ea typeface="+mn-ea"/>
                          <a:cs typeface="Times New Roman" panose="02020603050405020304" pitchFamily="18" charset="0"/>
                        </a:rPr>
                        <a:t>Baseline Data Points</a:t>
                      </a:r>
                      <a:endParaRPr lang="en-US" sz="24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44260">
                <a:tc>
                  <a:txBody>
                    <a:bodyPr/>
                    <a:lstStyle/>
                    <a:p>
                      <a:r>
                        <a:rPr lang="en-US" sz="2400" b="0" dirty="0" smtClean="0">
                          <a:solidFill>
                            <a:schemeClr val="tx1"/>
                          </a:solidFill>
                          <a:latin typeface="Times New Roman" panose="02020603050405020304" pitchFamily="18" charset="0"/>
                          <a:cs typeface="Times New Roman" panose="02020603050405020304" pitchFamily="18" charset="0"/>
                        </a:rPr>
                        <a:t>2016-17</a:t>
                      </a:r>
                    </a:p>
                    <a:p>
                      <a:r>
                        <a:rPr lang="en-US" sz="2400" b="0" dirty="0" smtClean="0">
                          <a:solidFill>
                            <a:srgbClr val="FF0000"/>
                          </a:solidFill>
                          <a:latin typeface="Times New Roman" panose="02020603050405020304" pitchFamily="18" charset="0"/>
                          <a:cs typeface="Times New Roman" panose="02020603050405020304" pitchFamily="18" charset="0"/>
                        </a:rPr>
                        <a:t>Current</a:t>
                      </a:r>
                      <a:r>
                        <a:rPr lang="en-US" sz="2400" b="0" baseline="0" dirty="0" smtClean="0">
                          <a:solidFill>
                            <a:srgbClr val="FF0000"/>
                          </a:solidFill>
                          <a:latin typeface="Times New Roman" panose="02020603050405020304" pitchFamily="18" charset="0"/>
                          <a:cs typeface="Times New Roman" panose="02020603050405020304" pitchFamily="18" charset="0"/>
                        </a:rPr>
                        <a:t> Contract</a:t>
                      </a:r>
                      <a:endParaRPr lang="en-US" sz="2400" b="0" dirty="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0" kern="1200" dirty="0" smtClean="0">
                          <a:solidFill>
                            <a:schemeClr val="tx1"/>
                          </a:solidFill>
                          <a:latin typeface="Times New Roman" panose="02020603050405020304" pitchFamily="18" charset="0"/>
                          <a:ea typeface="+mn-ea"/>
                          <a:cs typeface="Times New Roman" panose="02020603050405020304" pitchFamily="18" charset="0"/>
                        </a:rPr>
                        <a:t>1</a:t>
                      </a:r>
                      <a:r>
                        <a:rPr lang="en-US" sz="2400" b="0" kern="1200" baseline="30000" dirty="0" smtClean="0">
                          <a:solidFill>
                            <a:schemeClr val="tx1"/>
                          </a:solidFill>
                          <a:latin typeface="Times New Roman" panose="02020603050405020304" pitchFamily="18" charset="0"/>
                          <a:ea typeface="+mn-ea"/>
                          <a:cs typeface="Times New Roman" panose="02020603050405020304" pitchFamily="18" charset="0"/>
                        </a:rPr>
                        <a:t>st</a:t>
                      </a:r>
                      <a:r>
                        <a:rPr lang="en-US" sz="2400" b="0" kern="1200" dirty="0" smtClean="0">
                          <a:solidFill>
                            <a:schemeClr val="tx1"/>
                          </a:solidFill>
                          <a:latin typeface="Times New Roman" panose="02020603050405020304" pitchFamily="18" charset="0"/>
                          <a:ea typeface="+mn-ea"/>
                          <a:cs typeface="Times New Roman" panose="02020603050405020304" pitchFamily="18" charset="0"/>
                        </a:rPr>
                        <a:t> year</a:t>
                      </a:r>
                      <a:r>
                        <a:rPr lang="en-US" sz="2400" b="0" kern="1200" baseline="0" dirty="0" smtClean="0">
                          <a:solidFill>
                            <a:schemeClr val="tx1"/>
                          </a:solidFill>
                          <a:latin typeface="Times New Roman" panose="02020603050405020304" pitchFamily="18" charset="0"/>
                          <a:ea typeface="+mn-ea"/>
                          <a:cs typeface="Times New Roman" panose="02020603050405020304" pitchFamily="18" charset="0"/>
                        </a:rPr>
                        <a:t> of Conditional Renewal /</a:t>
                      </a:r>
                    </a:p>
                    <a:p>
                      <a:pPr marL="342900" indent="-342900">
                        <a:buFont typeface="Arial" panose="020B0604020202020204" pitchFamily="34" charset="0"/>
                        <a:buChar char="•"/>
                      </a:pPr>
                      <a:r>
                        <a:rPr lang="en-US" sz="2400" b="1" kern="1200" baseline="0" dirty="0" smtClean="0">
                          <a:solidFill>
                            <a:srgbClr val="FF0000"/>
                          </a:solidFill>
                          <a:latin typeface="Times New Roman" panose="02020603050405020304" pitchFamily="18" charset="0"/>
                          <a:ea typeface="+mn-ea"/>
                          <a:cs typeface="Times New Roman" panose="02020603050405020304" pitchFamily="18" charset="0"/>
                        </a:rPr>
                        <a:t>2016-17 Academic Data will be used for 2017 Renewal Review and Decision</a:t>
                      </a:r>
                    </a:p>
                    <a:p>
                      <a:pPr marL="342900" indent="-342900">
                        <a:buFont typeface="Arial" panose="020B0604020202020204" pitchFamily="34" charset="0"/>
                        <a:buChar char="•"/>
                      </a:pPr>
                      <a:r>
                        <a:rPr lang="en-US" sz="2400" b="1" kern="1200" baseline="0" dirty="0" smtClean="0">
                          <a:solidFill>
                            <a:srgbClr val="FF0000"/>
                          </a:solidFill>
                          <a:latin typeface="Times New Roman" panose="02020603050405020304" pitchFamily="18" charset="0"/>
                          <a:ea typeface="+mn-ea"/>
                          <a:cs typeface="Times New Roman" panose="02020603050405020304" pitchFamily="18" charset="0"/>
                        </a:rPr>
                        <a:t>2017 Renewal Review also includes Governance and Financial Audits</a:t>
                      </a:r>
                      <a:endParaRPr lang="en-US" sz="2400" b="1" kern="1200" dirty="0">
                        <a:solidFill>
                          <a:srgbClr val="FF0000"/>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4426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400" b="0" dirty="0" smtClean="0">
                          <a:solidFill>
                            <a:schemeClr val="tx1"/>
                          </a:solidFill>
                          <a:latin typeface="Times New Roman" panose="02020603050405020304" pitchFamily="18" charset="0"/>
                          <a:cs typeface="Times New Roman" panose="02020603050405020304" pitchFamily="18" charset="0"/>
                        </a:rPr>
                        <a:t>2017-18</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2400" b="0" dirty="0" smtClean="0">
                          <a:solidFill>
                            <a:srgbClr val="FF0000"/>
                          </a:solidFill>
                          <a:latin typeface="Times New Roman" panose="02020603050405020304" pitchFamily="18" charset="0"/>
                          <a:cs typeface="Times New Roman" panose="02020603050405020304" pitchFamily="18" charset="0"/>
                        </a:rPr>
                        <a:t>Current</a:t>
                      </a:r>
                      <a:r>
                        <a:rPr lang="en-US" sz="2400" b="0" baseline="0" dirty="0" smtClean="0">
                          <a:solidFill>
                            <a:srgbClr val="FF0000"/>
                          </a:solidFill>
                          <a:latin typeface="Times New Roman" panose="02020603050405020304" pitchFamily="18" charset="0"/>
                          <a:cs typeface="Times New Roman" panose="02020603050405020304" pitchFamily="18" charset="0"/>
                        </a:rPr>
                        <a:t> Contract</a:t>
                      </a:r>
                      <a:endParaRPr lang="en-US" sz="2400" b="0" dirty="0" smtClean="0">
                        <a:solidFill>
                          <a:srgbClr val="FF000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0" kern="1200" dirty="0" smtClean="0">
                          <a:solidFill>
                            <a:schemeClr val="tx1"/>
                          </a:solidFill>
                          <a:latin typeface="Times New Roman" panose="02020603050405020304" pitchFamily="18" charset="0"/>
                          <a:ea typeface="+mn-ea"/>
                          <a:cs typeface="Times New Roman" panose="02020603050405020304" pitchFamily="18" charset="0"/>
                        </a:rPr>
                        <a:t>Final year of Conditional Renewal</a:t>
                      </a:r>
                      <a:endParaRPr lang="en-US" sz="2400" b="0"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314334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4" y="228600"/>
            <a:ext cx="8210550" cy="1325563"/>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2016-17 Indiana Assessment Windows</a:t>
            </a:r>
            <a:endParaRPr lang="en-US" sz="40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70A8E582-5E34-40DD-A62D-950B6C8803CE}" type="slidenum">
              <a:rPr lang="en-US" smtClean="0"/>
              <a:pPr/>
              <a:t>16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327496824"/>
              </p:ext>
            </p:extLst>
          </p:nvPr>
        </p:nvGraphicFramePr>
        <p:xfrm>
          <a:off x="466724" y="1489075"/>
          <a:ext cx="8048626" cy="4165691"/>
        </p:xfrm>
        <a:graphic>
          <a:graphicData uri="http://schemas.openxmlformats.org/drawingml/2006/table">
            <a:tbl>
              <a:tblPr>
                <a:tableStyleId>{5C22544A-7EE6-4342-B048-85BDC9FD1C3A}</a:tableStyleId>
              </a:tblPr>
              <a:tblGrid>
                <a:gridCol w="4399571"/>
                <a:gridCol w="1889227"/>
                <a:gridCol w="1759828"/>
              </a:tblGrid>
              <a:tr h="290996">
                <a:tc>
                  <a:txBody>
                    <a:bodyPr/>
                    <a:lstStyle/>
                    <a:p>
                      <a:pPr algn="l" fontAlgn="t"/>
                      <a:r>
                        <a:rPr lang="en-US" sz="1600" u="none" strike="noStrike" dirty="0">
                          <a:solidFill>
                            <a:schemeClr val="tx1"/>
                          </a:solidFill>
                          <a:effectLst/>
                          <a:latin typeface="Times New Roman" panose="02020603050405020304" pitchFamily="18" charset="0"/>
                          <a:cs typeface="Times New Roman" panose="02020603050405020304" pitchFamily="18" charset="0"/>
                        </a:rPr>
                        <a:t>Name of Assessment</a:t>
                      </a:r>
                      <a:endParaRPr lang="en-US" sz="16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1004223"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solidFill>
                            <a:schemeClr val="tx1"/>
                          </a:solidFill>
                          <a:effectLst/>
                          <a:latin typeface="Times New Roman" panose="02020603050405020304" pitchFamily="18" charset="0"/>
                          <a:cs typeface="Times New Roman" panose="02020603050405020304" pitchFamily="18" charset="0"/>
                        </a:rPr>
                        <a:t>Window Begins</a:t>
                      </a:r>
                      <a:endParaRPr lang="en-US" sz="16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solidFill>
                            <a:schemeClr val="tx1"/>
                          </a:solidFill>
                          <a:effectLst/>
                          <a:latin typeface="Times New Roman" panose="02020603050405020304" pitchFamily="18" charset="0"/>
                          <a:cs typeface="Times New Roman" panose="02020603050405020304" pitchFamily="18" charset="0"/>
                        </a:rPr>
                        <a:t>Window Ends</a:t>
                      </a:r>
                      <a:endParaRPr lang="en-US" sz="16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gridSpan="3">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Indiana Statewide Testing of Educational Progress Plus (ISTEP+ ) Grades 3-8, and 10</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93701">
                <a:tc>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ISTEP+ Part 1 – Paper/pencil and Online (Applied Skills)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a:effectLst/>
                          <a:latin typeface="Times New Roman" panose="02020603050405020304" pitchFamily="18" charset="0"/>
                          <a:cs typeface="Times New Roman" panose="02020603050405020304" pitchFamily="18" charset="0"/>
                        </a:rPr>
                        <a:t>February 27, 2017</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a:effectLst/>
                          <a:latin typeface="Times New Roman" panose="02020603050405020304" pitchFamily="18" charset="0"/>
                          <a:cs typeface="Times New Roman" panose="02020603050405020304" pitchFamily="18" charset="0"/>
                        </a:rPr>
                        <a:t>March 10, 2017</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98814">
                <a:tc>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ISTEP+ Part 2 – Paper/pencil*</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(Multiple-Choice &amp; Gridded-Response Items)</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ISTEP+ Part 2 – Online</a:t>
                      </a:r>
                      <a:br>
                        <a:rPr lang="en-US" sz="1600" u="none" strike="noStrike" dirty="0">
                          <a:effectLst/>
                          <a:latin typeface="Times New Roman" panose="02020603050405020304" pitchFamily="18" charset="0"/>
                          <a:cs typeface="Times New Roman" panose="02020603050405020304" pitchFamily="18" charset="0"/>
                        </a:rPr>
                      </a:br>
                      <a:r>
                        <a:rPr lang="en-US" sz="1600" u="none" strike="noStrike" dirty="0">
                          <a:effectLst/>
                          <a:latin typeface="Times New Roman" panose="02020603050405020304" pitchFamily="18" charset="0"/>
                          <a:cs typeface="Times New Roman" panose="02020603050405020304" pitchFamily="18" charset="0"/>
                        </a:rPr>
                        <a:t>(Multiple-Choice &amp; Technology-Enhanced Items)</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dirty="0">
                          <a:effectLst/>
                          <a:latin typeface="Times New Roman" panose="02020603050405020304" pitchFamily="18" charset="0"/>
                          <a:cs typeface="Times New Roman" panose="02020603050405020304" pitchFamily="18" charset="0"/>
                        </a:rPr>
                        <a:t>April 17,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600" u="none" strike="noStrike">
                          <a:effectLst/>
                          <a:latin typeface="Times New Roman" panose="02020603050405020304" pitchFamily="18" charset="0"/>
                          <a:cs typeface="Times New Roman" panose="02020603050405020304" pitchFamily="18" charset="0"/>
                        </a:rPr>
                        <a:t>May 5, 2017</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08" marR="7608" marT="760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gridSpan="3">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Indiana Reading And Evaluation Determination-3 (IREAD-3)</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266271">
                <a:tc>
                  <a:txBody>
                    <a:bodyPr/>
                    <a:lstStyle/>
                    <a:p>
                      <a:pPr algn="l" fontAlgn="t"/>
                      <a:r>
                        <a:rPr lang="en-US" sz="1600" u="none" strike="noStrike">
                          <a:effectLst/>
                          <a:latin typeface="Times New Roman" panose="02020603050405020304" pitchFamily="18" charset="0"/>
                          <a:cs typeface="Times New Roman" panose="02020603050405020304" pitchFamily="18" charset="0"/>
                        </a:rPr>
                        <a:t>IREAD-3 (Spring)</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March 13,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a:effectLst/>
                          <a:latin typeface="Times New Roman" panose="02020603050405020304" pitchFamily="18" charset="0"/>
                          <a:cs typeface="Times New Roman" panose="02020603050405020304" pitchFamily="18" charset="0"/>
                        </a:rPr>
                        <a:t>March 17, 2017</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a:txBody>
                    <a:bodyPr/>
                    <a:lstStyle/>
                    <a:p>
                      <a:pPr algn="l" fontAlgn="t"/>
                      <a:r>
                        <a:rPr lang="en-US" sz="1600" u="none" strike="noStrike">
                          <a:effectLst/>
                          <a:latin typeface="Times New Roman" panose="02020603050405020304" pitchFamily="18" charset="0"/>
                          <a:cs typeface="Times New Roman" panose="02020603050405020304" pitchFamily="18" charset="0"/>
                        </a:rPr>
                        <a:t>IREAD-3 (Summer) – Online</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May 30,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July 21,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a:txBody>
                    <a:bodyPr/>
                    <a:lstStyle/>
                    <a:p>
                      <a:pPr algn="l" fontAlgn="t"/>
                      <a:r>
                        <a:rPr lang="en-US" sz="1600" u="none" strike="noStrike">
                          <a:effectLst/>
                          <a:latin typeface="Times New Roman" panose="02020603050405020304" pitchFamily="18" charset="0"/>
                          <a:cs typeface="Times New Roman" panose="02020603050405020304" pitchFamily="18" charset="0"/>
                        </a:rPr>
                        <a:t>IREAD-3 (Summer) – Paper/pencil (as needed)</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June 5,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July 21,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gridSpan="3">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ISTEP+ End of Course Assessments (ECAs) Algebra I, English 10</a:t>
                      </a:r>
                      <a:endParaRPr lang="en-US" sz="16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266271">
                <a:tc>
                  <a:txBody>
                    <a:bodyPr/>
                    <a:lstStyle/>
                    <a:p>
                      <a:pPr algn="l" fontAlgn="t"/>
                      <a:r>
                        <a:rPr lang="en-US" sz="1600" u="none" strike="noStrike">
                          <a:effectLst/>
                          <a:latin typeface="Times New Roman" panose="02020603050405020304" pitchFamily="18" charset="0"/>
                          <a:cs typeface="Times New Roman" panose="02020603050405020304" pitchFamily="18" charset="0"/>
                        </a:rPr>
                        <a:t>ECAs (Winter)</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December 5, 2016</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December 16, 2016</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a:txBody>
                    <a:bodyPr/>
                    <a:lstStyle/>
                    <a:p>
                      <a:pPr algn="l" fontAlgn="t"/>
                      <a:r>
                        <a:rPr lang="en-US" sz="1600" u="none" strike="noStrike">
                          <a:effectLst/>
                          <a:latin typeface="Times New Roman" panose="02020603050405020304" pitchFamily="18" charset="0"/>
                          <a:cs typeface="Times New Roman" panose="02020603050405020304" pitchFamily="18" charset="0"/>
                        </a:rPr>
                        <a:t>ECAs (Spring)</a:t>
                      </a:r>
                      <a:endParaRPr lang="en-US" sz="1600" b="0" i="0" u="none" strike="noStrike">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April 24,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May 26, 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271">
                <a:tc>
                  <a:txBody>
                    <a:bodyPr/>
                    <a:lstStyle/>
                    <a:p>
                      <a:pPr algn="l" fontAlgn="t"/>
                      <a:r>
                        <a:rPr lang="en-US" sz="1600" u="none" strike="noStrike" dirty="0">
                          <a:effectLst/>
                          <a:latin typeface="Times New Roman" panose="02020603050405020304" pitchFamily="18" charset="0"/>
                          <a:cs typeface="Times New Roman" panose="02020603050405020304" pitchFamily="18" charset="0"/>
                        </a:rPr>
                        <a:t>ECAs (Summer)</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182586"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August 21, </a:t>
                      </a:r>
                      <a:r>
                        <a:rPr lang="en-US" sz="1600" u="none" strike="noStrike" dirty="0" smtClean="0">
                          <a:effectLst/>
                          <a:latin typeface="Times New Roman" panose="02020603050405020304" pitchFamily="18" charset="0"/>
                          <a:cs typeface="Times New Roman" panose="02020603050405020304" pitchFamily="18" charset="0"/>
                        </a:rPr>
                        <a:t>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US" sz="1600" u="none" strike="noStrike" dirty="0">
                          <a:effectLst/>
                          <a:latin typeface="Times New Roman" panose="02020603050405020304" pitchFamily="18" charset="0"/>
                          <a:cs typeface="Times New Roman" panose="02020603050405020304" pitchFamily="18" charset="0"/>
                        </a:rPr>
                        <a:t>September 1, </a:t>
                      </a:r>
                      <a:r>
                        <a:rPr lang="en-US" sz="1600" u="none" strike="noStrike" dirty="0" smtClean="0">
                          <a:effectLst/>
                          <a:latin typeface="Times New Roman" panose="02020603050405020304" pitchFamily="18" charset="0"/>
                          <a:cs typeface="Times New Roman" panose="02020603050405020304" pitchFamily="18" charset="0"/>
                        </a:rPr>
                        <a:t>2017</a:t>
                      </a:r>
                      <a:endParaRPr lang="en-US"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08" marR="7608" marT="760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523501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1977" y="420957"/>
            <a:ext cx="7743716" cy="591671"/>
          </a:xfrm>
        </p:spPr>
        <p:txBody>
          <a:bodyPr>
            <a:normAutofit/>
          </a:bodyPr>
          <a:lstStyle/>
          <a:p>
            <a:pPr algn="ctr"/>
            <a:r>
              <a:rPr lang="en-US" sz="2824" b="1" dirty="0">
                <a:latin typeface="Times New Roman" panose="02020603050405020304" pitchFamily="18" charset="0"/>
                <a:cs typeface="Times New Roman" panose="02020603050405020304" pitchFamily="18" charset="0"/>
              </a:rPr>
              <a:t>Timeline for </a:t>
            </a:r>
            <a:r>
              <a:rPr lang="en-US" sz="2824" b="1" dirty="0" smtClean="0">
                <a:latin typeface="Times New Roman" panose="02020603050405020304" pitchFamily="18" charset="0"/>
                <a:cs typeface="Times New Roman" panose="02020603050405020304" pitchFamily="18" charset="0"/>
              </a:rPr>
              <a:t>Renewal</a:t>
            </a:r>
            <a:endParaRPr lang="en-US" sz="2824" b="1"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980403319"/>
              </p:ext>
            </p:extLst>
          </p:nvPr>
        </p:nvGraphicFramePr>
        <p:xfrm>
          <a:off x="578225" y="1638732"/>
          <a:ext cx="7660343" cy="3361764"/>
        </p:xfrm>
        <a:graphic>
          <a:graphicData uri="http://schemas.openxmlformats.org/drawingml/2006/table">
            <a:tbl>
              <a:tblPr firstRow="1" firstCol="1" bandRow="1">
                <a:tableStyleId>{5C22544A-7EE6-4342-B048-85BDC9FD1C3A}</a:tableStyleId>
              </a:tblPr>
              <a:tblGrid>
                <a:gridCol w="4520114"/>
                <a:gridCol w="3140229"/>
              </a:tblGrid>
              <a:tr h="788894">
                <a:tc>
                  <a:txBody>
                    <a:bodyPr/>
                    <a:lstStyle/>
                    <a:p>
                      <a:pPr marL="0" marR="0">
                        <a:spcBef>
                          <a:spcPts val="0"/>
                        </a:spcBef>
                        <a:spcAft>
                          <a:spcPts val="0"/>
                        </a:spcAft>
                      </a:pPr>
                      <a:r>
                        <a:rPr lang="en-US" sz="2000" b="0" dirty="0" smtClean="0">
                          <a:solidFill>
                            <a:schemeClr val="tx1"/>
                          </a:solidFill>
                          <a:effectLst/>
                          <a:latin typeface="Times New Roman" panose="02020603050405020304" pitchFamily="18" charset="0"/>
                          <a:cs typeface="Times New Roman" panose="02020603050405020304" pitchFamily="18" charset="0"/>
                        </a:rPr>
                        <a:t>The external review team </a:t>
                      </a:r>
                      <a:r>
                        <a:rPr lang="en-US" sz="2000" b="0" baseline="0" dirty="0" smtClean="0">
                          <a:solidFill>
                            <a:schemeClr val="tx1"/>
                          </a:solidFill>
                          <a:effectLst/>
                          <a:latin typeface="Times New Roman" panose="02020603050405020304" pitchFamily="18" charset="0"/>
                          <a:cs typeface="Times New Roman" panose="02020603050405020304" pitchFamily="18" charset="0"/>
                        </a:rPr>
                        <a:t>will be working with the school regarding the renewal process</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82880" marR="0" lvl="1">
                        <a:spcBef>
                          <a:spcPts val="0"/>
                        </a:spcBef>
                        <a:spcAft>
                          <a:spcPts val="0"/>
                        </a:spcAft>
                      </a:pPr>
                      <a:r>
                        <a:rPr lang="en-US" sz="2000" b="0" kern="1200" dirty="0" smtClean="0">
                          <a:solidFill>
                            <a:schemeClr val="tx1"/>
                          </a:solidFill>
                          <a:effectLst/>
                          <a:latin typeface="Times New Roman" panose="02020603050405020304" pitchFamily="18" charset="0"/>
                          <a:ea typeface="+mn-ea"/>
                          <a:cs typeface="Times New Roman" panose="02020603050405020304" pitchFamily="18" charset="0"/>
                        </a:rPr>
                        <a:t>March</a:t>
                      </a:r>
                      <a:r>
                        <a:rPr lang="en-US" sz="2000" b="0"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000" b="0" kern="120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000" b="0" kern="1200" dirty="0" smtClean="0">
                          <a:solidFill>
                            <a:schemeClr val="tx1"/>
                          </a:solidFill>
                          <a:effectLst/>
                          <a:latin typeface="Times New Roman" panose="02020603050405020304" pitchFamily="18" charset="0"/>
                          <a:ea typeface="+mn-ea"/>
                          <a:cs typeface="Times New Roman" panose="02020603050405020304" pitchFamily="18" charset="0"/>
                        </a:rPr>
                        <a:t>August 2017</a:t>
                      </a:r>
                      <a:endParaRPr lang="en-US" sz="2000" b="0" kern="1200" dirty="0">
                        <a:solidFill>
                          <a:schemeClr val="tx1"/>
                        </a:solidFill>
                        <a:effectLst/>
                        <a:latin typeface="Times New Roman" panose="02020603050405020304" pitchFamily="18" charset="0"/>
                        <a:ea typeface="+mn-ea"/>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18564">
                <a:tc>
                  <a:txBody>
                    <a:bodyPr/>
                    <a:lstStyle/>
                    <a:p>
                      <a:pPr marL="0" marR="0">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Letter of Intent to Renew and Renewal Application Due to OCS</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82880" marR="0" lvl="1">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October 1, </a:t>
                      </a:r>
                      <a:r>
                        <a:rPr lang="en-US" sz="2000" b="0" dirty="0" smtClean="0">
                          <a:solidFill>
                            <a:schemeClr val="tx1"/>
                          </a:solidFill>
                          <a:effectLst/>
                          <a:latin typeface="Times New Roman" panose="02020603050405020304" pitchFamily="18" charset="0"/>
                          <a:cs typeface="Times New Roman" panose="02020603050405020304" pitchFamily="18" charset="0"/>
                        </a:rPr>
                        <a:t>2017</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0912">
                <a:tc>
                  <a:txBody>
                    <a:bodyPr/>
                    <a:lstStyle/>
                    <a:p>
                      <a:pPr marL="0" marR="0">
                        <a:spcBef>
                          <a:spcPts val="0"/>
                        </a:spcBef>
                        <a:spcAft>
                          <a:spcPts val="600"/>
                        </a:spcAft>
                      </a:pPr>
                      <a:r>
                        <a:rPr lang="en-US" sz="2000" b="0" dirty="0" smtClean="0">
                          <a:solidFill>
                            <a:schemeClr val="tx1"/>
                          </a:solidFill>
                          <a:effectLst/>
                          <a:latin typeface="Times New Roman" panose="02020603050405020304" pitchFamily="18" charset="0"/>
                          <a:cs typeface="Times New Roman" panose="02020603050405020304" pitchFamily="18" charset="0"/>
                        </a:rPr>
                        <a:t>External review team </a:t>
                      </a:r>
                      <a:r>
                        <a:rPr lang="en-US" sz="2000" b="0" baseline="0" dirty="0" smtClean="0">
                          <a:solidFill>
                            <a:schemeClr val="tx1"/>
                          </a:solidFill>
                          <a:effectLst/>
                          <a:latin typeface="Times New Roman" panose="02020603050405020304" pitchFamily="18" charset="0"/>
                          <a:cs typeface="Times New Roman" panose="02020603050405020304" pitchFamily="18" charset="0"/>
                        </a:rPr>
                        <a:t>will conduct on-site visit</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82880" marR="0" lvl="1">
                        <a:spcBef>
                          <a:spcPts val="0"/>
                        </a:spcBef>
                        <a:spcAft>
                          <a:spcPts val="0"/>
                        </a:spcAft>
                      </a:pPr>
                      <a:r>
                        <a:rPr lang="en-US" sz="2000" b="0" dirty="0" smtClean="0">
                          <a:solidFill>
                            <a:schemeClr val="tx1"/>
                          </a:solidFill>
                          <a:effectLst/>
                          <a:latin typeface="Times New Roman" panose="02020603050405020304" pitchFamily="18" charset="0"/>
                          <a:cs typeface="Times New Roman" panose="02020603050405020304" pitchFamily="18" charset="0"/>
                        </a:rPr>
                        <a:t>August </a:t>
                      </a:r>
                      <a:r>
                        <a:rPr lang="en-US" sz="2000" b="0" dirty="0">
                          <a:solidFill>
                            <a:schemeClr val="tx1"/>
                          </a:solidFill>
                          <a:effectLst/>
                          <a:latin typeface="Times New Roman" panose="02020603050405020304" pitchFamily="18" charset="0"/>
                          <a:cs typeface="Times New Roman" panose="02020603050405020304" pitchFamily="18" charset="0"/>
                        </a:rPr>
                        <a:t>– </a:t>
                      </a:r>
                      <a:r>
                        <a:rPr lang="en-US" sz="2000" b="0" dirty="0" smtClean="0">
                          <a:solidFill>
                            <a:schemeClr val="tx1"/>
                          </a:solidFill>
                          <a:effectLst/>
                          <a:latin typeface="Times New Roman" panose="02020603050405020304" pitchFamily="18" charset="0"/>
                          <a:cs typeface="Times New Roman" panose="02020603050405020304" pitchFamily="18" charset="0"/>
                        </a:rPr>
                        <a:t>November 2017</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9624">
                <a:tc>
                  <a:txBody>
                    <a:bodyPr/>
                    <a:lstStyle/>
                    <a:p>
                      <a:pPr marL="0" marR="0">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Renewal </a:t>
                      </a:r>
                      <a:r>
                        <a:rPr lang="en-US" sz="2000" b="0" dirty="0" smtClean="0">
                          <a:solidFill>
                            <a:schemeClr val="tx1"/>
                          </a:solidFill>
                          <a:effectLst/>
                          <a:latin typeface="Times New Roman" panose="02020603050405020304" pitchFamily="18" charset="0"/>
                          <a:cs typeface="Times New Roman" panose="02020603050405020304" pitchFamily="18" charset="0"/>
                        </a:rPr>
                        <a:t>Decisions</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82880" marR="0" lvl="1">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On or before January 15, </a:t>
                      </a:r>
                      <a:r>
                        <a:rPr lang="en-US" sz="2000" b="0" dirty="0" smtClean="0">
                          <a:solidFill>
                            <a:schemeClr val="tx1"/>
                          </a:solidFill>
                          <a:effectLst/>
                          <a:latin typeface="Times New Roman" panose="02020603050405020304" pitchFamily="18" charset="0"/>
                          <a:cs typeface="Times New Roman" panose="02020603050405020304" pitchFamily="18" charset="0"/>
                        </a:rPr>
                        <a:t>2018</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5813">
                <a:tc>
                  <a:txBody>
                    <a:bodyPr/>
                    <a:lstStyle/>
                    <a:p>
                      <a:pPr marL="0" marR="0">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Final Decision following any Appeal and subsequent Reconsideration Hearing </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82880" marR="0" lvl="1">
                        <a:spcBef>
                          <a:spcPts val="0"/>
                        </a:spcBef>
                        <a:spcAft>
                          <a:spcPts val="0"/>
                        </a:spcAft>
                      </a:pPr>
                      <a:r>
                        <a:rPr lang="en-US" sz="2000" b="0" dirty="0">
                          <a:solidFill>
                            <a:schemeClr val="tx1"/>
                          </a:solidFill>
                          <a:effectLst/>
                          <a:latin typeface="Times New Roman" panose="02020603050405020304" pitchFamily="18" charset="0"/>
                          <a:cs typeface="Times New Roman" panose="02020603050405020304" pitchFamily="18" charset="0"/>
                        </a:rPr>
                        <a:t>March 1, </a:t>
                      </a:r>
                      <a:r>
                        <a:rPr lang="en-US" sz="2000" b="0" dirty="0" smtClean="0">
                          <a:solidFill>
                            <a:schemeClr val="tx1"/>
                          </a:solidFill>
                          <a:effectLst/>
                          <a:latin typeface="Times New Roman" panose="02020603050405020304" pitchFamily="18" charset="0"/>
                          <a:cs typeface="Times New Roman" panose="02020603050405020304" pitchFamily="18" charset="0"/>
                        </a:rPr>
                        <a:t>2018</a:t>
                      </a:r>
                      <a:endParaRPr lang="en-US" sz="2000" b="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563" marR="6656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8" name="Group 7"/>
          <p:cNvGrpSpPr/>
          <p:nvPr/>
        </p:nvGrpSpPr>
        <p:grpSpPr>
          <a:xfrm>
            <a:off x="134471" y="1055056"/>
            <a:ext cx="8875059" cy="193290"/>
            <a:chOff x="9084" y="926857"/>
            <a:chExt cx="6858000" cy="149360"/>
          </a:xfrm>
        </p:grpSpPr>
        <p:sp>
          <p:nvSpPr>
            <p:cNvPr id="9" name="Rectangle 8"/>
            <p:cNvSpPr/>
            <p:nvPr/>
          </p:nvSpPr>
          <p:spPr>
            <a:xfrm>
              <a:off x="9085" y="992428"/>
              <a:ext cx="6857999" cy="83789"/>
            </a:xfrm>
            <a:prstGeom prst="rect">
              <a:avLst/>
            </a:prstGeom>
            <a:solidFill>
              <a:srgbClr val="BE0003"/>
            </a:solid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noAutofit/>
            </a:bodyPr>
            <a:lstStyle/>
            <a:p>
              <a:pPr algn="ctr"/>
              <a:endParaRPr lang="en-US" sz="3106" b="1" i="1" spc="49" dirty="0">
                <a:solidFill>
                  <a:srgbClr val="BE0003"/>
                </a:solidFill>
                <a:latin typeface="Gandhi Sans"/>
                <a:cs typeface="Gandhi Sans"/>
              </a:endParaRPr>
            </a:p>
          </p:txBody>
        </p:sp>
        <p:cxnSp>
          <p:nvCxnSpPr>
            <p:cNvPr id="10" name="Straight Connector 9"/>
            <p:cNvCxnSpPr/>
            <p:nvPr/>
          </p:nvCxnSpPr>
          <p:spPr>
            <a:xfrm>
              <a:off x="9084" y="926857"/>
              <a:ext cx="6858000" cy="0"/>
            </a:xfrm>
            <a:prstGeom prst="line">
              <a:avLst/>
            </a:prstGeom>
            <a:ln w="38100" cmpd="sng">
              <a:solidFill>
                <a:srgbClr val="BE0003"/>
              </a:solidFill>
            </a:ln>
            <a:effectLst/>
          </p:spPr>
          <p:style>
            <a:lnRef idx="2">
              <a:schemeClr val="accent1"/>
            </a:lnRef>
            <a:fillRef idx="0">
              <a:schemeClr val="accent1"/>
            </a:fillRef>
            <a:effectRef idx="1">
              <a:schemeClr val="accent1"/>
            </a:effectRef>
            <a:fontRef idx="minor">
              <a:schemeClr val="tx1"/>
            </a:fontRef>
          </p:style>
        </p:cxnSp>
      </p:grpSp>
      <p:sp>
        <p:nvSpPr>
          <p:cNvPr id="12" name="Slide Number Placeholder 11"/>
          <p:cNvSpPr>
            <a:spLocks noGrp="1"/>
          </p:cNvSpPr>
          <p:nvPr>
            <p:ph type="sldNum" sz="quarter" idx="12"/>
          </p:nvPr>
        </p:nvSpPr>
        <p:spPr>
          <a:xfrm>
            <a:off x="8169433" y="6215458"/>
            <a:ext cx="596259" cy="354386"/>
          </a:xfrm>
        </p:spPr>
        <p:txBody>
          <a:bodyPr/>
          <a:lstStyle/>
          <a:p>
            <a:fld id="{02B133D6-D2DE-BA4C-B40A-914820A47904}" type="slidenum">
              <a:rPr lang="en-US" sz="1553">
                <a:latin typeface="Gandhi Sans"/>
              </a:rPr>
              <a:t>17</a:t>
            </a:fld>
            <a:endParaRPr lang="en-US" sz="1553" dirty="0">
              <a:latin typeface="Gandhi Sans"/>
            </a:endParaRPr>
          </a:p>
        </p:txBody>
      </p:sp>
    </p:spTree>
    <p:extLst>
      <p:ext uri="{BB962C8B-B14F-4D97-AF65-F5344CB8AC3E}">
        <p14:creationId xmlns:p14="http://schemas.microsoft.com/office/powerpoint/2010/main" val="23468202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External Review Team</a:t>
            </a: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1238251"/>
            <a:ext cx="7886700" cy="4351338"/>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External Review Team will consist of individuals with expertise in:</a:t>
            </a:r>
          </a:p>
          <a:p>
            <a:r>
              <a:rPr lang="en-US" sz="2400" dirty="0" smtClean="0">
                <a:latin typeface="Times New Roman" panose="02020603050405020304" pitchFamily="18" charset="0"/>
                <a:cs typeface="Times New Roman" panose="02020603050405020304" pitchFamily="18" charset="0"/>
              </a:rPr>
              <a:t>online learning</a:t>
            </a:r>
          </a:p>
          <a:p>
            <a:r>
              <a:rPr lang="en-US" sz="2400" dirty="0" smtClean="0">
                <a:latin typeface="Times New Roman" panose="02020603050405020304" pitchFamily="18" charset="0"/>
                <a:cs typeface="Times New Roman" panose="02020603050405020304" pitchFamily="18" charset="0"/>
              </a:rPr>
              <a:t>assessments</a:t>
            </a:r>
          </a:p>
          <a:p>
            <a:r>
              <a:rPr lang="en-US" sz="2400" dirty="0" smtClean="0">
                <a:latin typeface="Times New Roman" panose="02020603050405020304" pitchFamily="18" charset="0"/>
                <a:cs typeface="Times New Roman" panose="02020603050405020304" pitchFamily="18" charset="0"/>
              </a:rPr>
              <a:t>learning coach component</a:t>
            </a:r>
          </a:p>
          <a:p>
            <a:r>
              <a:rPr lang="en-US" sz="2400" dirty="0" smtClean="0">
                <a:latin typeface="Times New Roman" panose="02020603050405020304" pitchFamily="18" charset="0"/>
                <a:cs typeface="Times New Roman" panose="02020603050405020304" pitchFamily="18" charset="0"/>
              </a:rPr>
              <a:t>charter school governance and financial management</a:t>
            </a:r>
          </a:p>
          <a:p>
            <a:r>
              <a:rPr lang="en-US" sz="2400" dirty="0" smtClean="0">
                <a:latin typeface="Times New Roman" panose="02020603050405020304" pitchFamily="18" charset="0"/>
                <a:cs typeface="Times New Roman" panose="02020603050405020304" pitchFamily="18" charset="0"/>
              </a:rPr>
              <a:t>curriculum and programming development and implementation</a:t>
            </a:r>
          </a:p>
          <a:p>
            <a:r>
              <a:rPr lang="en-US" sz="2400" dirty="0">
                <a:latin typeface="Times New Roman" panose="02020603050405020304" pitchFamily="18" charset="0"/>
                <a:cs typeface="Times New Roman" panose="02020603050405020304" pitchFamily="18" charset="0"/>
              </a:rPr>
              <a:t>a</a:t>
            </a:r>
            <a:r>
              <a:rPr lang="en-US" sz="2400" dirty="0" smtClean="0">
                <a:latin typeface="Times New Roman" panose="02020603050405020304" pitchFamily="18" charset="0"/>
                <a:cs typeface="Times New Roman" panose="02020603050405020304" pitchFamily="18" charset="0"/>
              </a:rPr>
              <a:t>uthorizing online schools, </a:t>
            </a:r>
            <a:r>
              <a:rPr lang="en-US" sz="2400" i="1" dirty="0" smtClean="0">
                <a:latin typeface="Times New Roman" panose="02020603050405020304" pitchFamily="18" charset="0"/>
                <a:cs typeface="Times New Roman" panose="02020603050405020304" pitchFamily="18" charset="0"/>
              </a:rPr>
              <a:t>i.e</a:t>
            </a:r>
            <a:r>
              <a:rPr lang="en-US" sz="2400" dirty="0" smtClean="0">
                <a:latin typeface="Times New Roman" panose="02020603050405020304" pitchFamily="18" charset="0"/>
                <a:cs typeface="Times New Roman" panose="02020603050405020304" pitchFamily="18" charset="0"/>
              </a:rPr>
              <a:t>., a staff member from another authorizer that has an online school </a:t>
            </a:r>
            <a:r>
              <a:rPr lang="en-US" sz="2400" dirty="0">
                <a:latin typeface="Times New Roman" panose="02020603050405020304" pitchFamily="18" charset="0"/>
                <a:cs typeface="Times New Roman" panose="02020603050405020304" pitchFamily="18" charset="0"/>
              </a:rPr>
              <a:t>in its </a:t>
            </a:r>
            <a:r>
              <a:rPr lang="en-US" sz="2400" dirty="0" smtClean="0">
                <a:latin typeface="Times New Roman" panose="02020603050405020304" pitchFamily="18" charset="0"/>
                <a:cs typeface="Times New Roman" panose="02020603050405020304" pitchFamily="18" charset="0"/>
              </a:rPr>
              <a:t>portfolio</a:t>
            </a:r>
          </a:p>
        </p:txBody>
      </p:sp>
      <p:sp>
        <p:nvSpPr>
          <p:cNvPr id="4" name="Slide Number Placeholder 3"/>
          <p:cNvSpPr>
            <a:spLocks noGrp="1"/>
          </p:cNvSpPr>
          <p:nvPr>
            <p:ph type="sldNum" sz="quarter" idx="12"/>
          </p:nvPr>
        </p:nvSpPr>
        <p:spPr/>
        <p:txBody>
          <a:bodyPr/>
          <a:lstStyle/>
          <a:p>
            <a:fld id="{70A8E582-5E34-40DD-A62D-950B6C8803CE}" type="slidenum">
              <a:rPr lang="en-US" smtClean="0"/>
              <a:pPr/>
              <a:t>18</a:t>
            </a:fld>
            <a:endParaRPr lang="en-US"/>
          </a:p>
        </p:txBody>
      </p:sp>
    </p:spTree>
    <p:extLst>
      <p:ext uri="{BB962C8B-B14F-4D97-AF65-F5344CB8AC3E}">
        <p14:creationId xmlns:p14="http://schemas.microsoft.com/office/powerpoint/2010/main" val="1103640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8201" y="511377"/>
            <a:ext cx="8692751" cy="57070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lstStyle/>
          <a:p>
            <a:pPr algn="ctr">
              <a:lnSpc>
                <a:spcPts val="2504"/>
              </a:lnSpc>
            </a:pPr>
            <a:r>
              <a:rPr lang="en-US" sz="4000" b="1" dirty="0">
                <a:solidFill>
                  <a:schemeClr val="tx1"/>
                </a:solidFill>
                <a:latin typeface="Times New Roman" panose="02020603050405020304" pitchFamily="18" charset="0"/>
                <a:cs typeface="Times New Roman" panose="02020603050405020304" pitchFamily="18" charset="0"/>
              </a:rPr>
              <a:t>What Is Charter School Authorizing?</a:t>
            </a:r>
          </a:p>
        </p:txBody>
      </p:sp>
      <p:grpSp>
        <p:nvGrpSpPr>
          <p:cNvPr id="33" name="Group 32"/>
          <p:cNvGrpSpPr/>
          <p:nvPr/>
        </p:nvGrpSpPr>
        <p:grpSpPr>
          <a:xfrm>
            <a:off x="1510440" y="1831707"/>
            <a:ext cx="6123157" cy="4327171"/>
            <a:chOff x="1017112" y="1128068"/>
            <a:chExt cx="7134225" cy="5169536"/>
          </a:xfrm>
        </p:grpSpPr>
        <p:grpSp>
          <p:nvGrpSpPr>
            <p:cNvPr id="34" name="Group 33"/>
            <p:cNvGrpSpPr/>
            <p:nvPr/>
          </p:nvGrpSpPr>
          <p:grpSpPr>
            <a:xfrm>
              <a:off x="1017112" y="1128068"/>
              <a:ext cx="7134225" cy="5169536"/>
              <a:chOff x="1017112" y="1128068"/>
              <a:chExt cx="7134225" cy="5169536"/>
            </a:xfrm>
          </p:grpSpPr>
          <p:sp>
            <p:nvSpPr>
              <p:cNvPr id="36" name="TextBox 35"/>
              <p:cNvSpPr txBox="1"/>
              <p:nvPr/>
            </p:nvSpPr>
            <p:spPr>
              <a:xfrm>
                <a:off x="3907539" y="4168944"/>
                <a:ext cx="1408615" cy="966799"/>
              </a:xfrm>
              <a:prstGeom prst="rect">
                <a:avLst/>
              </a:prstGeom>
              <a:noFill/>
            </p:spPr>
            <p:txBody>
              <a:bodyPr wrap="none" rtlCol="0">
                <a:spAutoFit/>
              </a:bodyPr>
              <a:lstStyle/>
              <a:p>
                <a:pPr algn="ctr"/>
                <a:r>
                  <a:rPr lang="en-US" sz="1553" b="1" cap="small" dirty="0">
                    <a:latin typeface="Times New Roman" panose="02020603050405020304" pitchFamily="18" charset="0"/>
                    <a:cs typeface="Times New Roman" panose="02020603050405020304" pitchFamily="18" charset="0"/>
                  </a:rPr>
                  <a:t>PRODUCE</a:t>
                </a:r>
                <a:r>
                  <a:rPr lang="en-US" sz="1553" dirty="0">
                    <a:latin typeface="Times New Roman" panose="02020603050405020304" pitchFamily="18" charset="0"/>
                    <a:cs typeface="Times New Roman" panose="02020603050405020304" pitchFamily="18" charset="0"/>
                  </a:rPr>
                  <a:t/>
                </a:r>
                <a:br>
                  <a:rPr lang="en-US" sz="1553" dirty="0">
                    <a:latin typeface="Times New Roman" panose="02020603050405020304" pitchFamily="18" charset="0"/>
                    <a:cs typeface="Times New Roman" panose="02020603050405020304" pitchFamily="18" charset="0"/>
                  </a:rPr>
                </a:br>
                <a:r>
                  <a:rPr lang="en-US" sz="1553" b="1" dirty="0">
                    <a:latin typeface="Times New Roman" panose="02020603050405020304" pitchFamily="18" charset="0"/>
                    <a:cs typeface="Times New Roman" panose="02020603050405020304" pitchFamily="18" charset="0"/>
                  </a:rPr>
                  <a:t>high quality</a:t>
                </a:r>
                <a:br>
                  <a:rPr lang="en-US" sz="1553" b="1" dirty="0">
                    <a:latin typeface="Times New Roman" panose="02020603050405020304" pitchFamily="18" charset="0"/>
                    <a:cs typeface="Times New Roman" panose="02020603050405020304" pitchFamily="18" charset="0"/>
                  </a:rPr>
                </a:br>
                <a:r>
                  <a:rPr lang="en-US" sz="1553" b="1" dirty="0">
                    <a:latin typeface="Times New Roman" panose="02020603050405020304" pitchFamily="18" charset="0"/>
                    <a:cs typeface="Times New Roman" panose="02020603050405020304" pitchFamily="18" charset="0"/>
                  </a:rPr>
                  <a:t>education</a:t>
                </a:r>
              </a:p>
            </p:txBody>
          </p:sp>
          <p:grpSp>
            <p:nvGrpSpPr>
              <p:cNvPr id="37" name="Group 36"/>
              <p:cNvGrpSpPr/>
              <p:nvPr/>
            </p:nvGrpSpPr>
            <p:grpSpPr>
              <a:xfrm>
                <a:off x="1017112" y="1128068"/>
                <a:ext cx="7134225" cy="5169536"/>
                <a:chOff x="1017112" y="1128068"/>
                <a:chExt cx="7134225" cy="5169536"/>
              </a:xfrm>
            </p:grpSpPr>
            <p:grpSp>
              <p:nvGrpSpPr>
                <p:cNvPr id="38" name="Group 37"/>
                <p:cNvGrpSpPr/>
                <p:nvPr/>
              </p:nvGrpSpPr>
              <p:grpSpPr>
                <a:xfrm>
                  <a:off x="1017112" y="1128068"/>
                  <a:ext cx="7134225" cy="5169536"/>
                  <a:chOff x="0" y="0"/>
                  <a:chExt cx="7134225" cy="5169876"/>
                </a:xfrm>
              </p:grpSpPr>
              <p:sp>
                <p:nvSpPr>
                  <p:cNvPr id="40" name="Isosceles Triangle 39"/>
                  <p:cNvSpPr/>
                  <p:nvPr/>
                </p:nvSpPr>
                <p:spPr>
                  <a:xfrm>
                    <a:off x="1802423" y="0"/>
                    <a:ext cx="3587262" cy="2584938"/>
                  </a:xfrm>
                  <a:prstGeom prst="triangl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18334" tIns="59167" rIns="118334" bIns="59167" numCol="1" spcCol="0" rtlCol="0" fromWordArt="0" anchor="ctr" anchorCtr="0" forceAA="0" compatLnSpc="1">
                    <a:prstTxWarp prst="textNoShape">
                      <a:avLst/>
                    </a:prstTxWarp>
                    <a:noAutofit/>
                  </a:bodyPr>
                  <a:lstStyle/>
                  <a:p>
                    <a:pPr algn="ctr">
                      <a:spcAft>
                        <a:spcPts val="1553"/>
                      </a:spcAft>
                    </a:pPr>
                    <a:endParaRPr lang="en-US" sz="1553"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1" name="Isosceles Triangle 40"/>
                  <p:cNvSpPr/>
                  <p:nvPr/>
                </p:nvSpPr>
                <p:spPr>
                  <a:xfrm>
                    <a:off x="3604260" y="2585255"/>
                    <a:ext cx="3529965" cy="2584450"/>
                  </a:xfrm>
                  <a:prstGeom prst="triangle">
                    <a:avLst>
                      <a:gd name="adj" fmla="val 50648"/>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18334" tIns="59167" rIns="118334" bIns="59167" numCol="1" spcCol="0" rtlCol="0" fromWordArt="0" anchor="ctr" anchorCtr="0" forceAA="0" compatLnSpc="1">
                    <a:prstTxWarp prst="textNoShape">
                      <a:avLst/>
                    </a:prstTxWarp>
                    <a:noAutofit/>
                  </a:bodyPr>
                  <a:lstStyle/>
                  <a:p>
                    <a:pPr algn="ctr">
                      <a:spcAft>
                        <a:spcPts val="1553"/>
                      </a:spcAft>
                    </a:pPr>
                    <a:endParaRPr lang="en-US" sz="1553"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2" name="Isosceles Triangle 41"/>
                  <p:cNvSpPr/>
                  <p:nvPr/>
                </p:nvSpPr>
                <p:spPr>
                  <a:xfrm>
                    <a:off x="0" y="2584938"/>
                    <a:ext cx="3587263" cy="2584938"/>
                  </a:xfrm>
                  <a:prstGeom prst="triangle">
                    <a:avLst>
                      <a:gd name="adj" fmla="val 50633"/>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18334" tIns="59167" rIns="118334" bIns="59167" numCol="1" spcCol="0" rtlCol="0" fromWordArt="0" anchor="ctr" anchorCtr="0" forceAA="0" compatLnSpc="1">
                    <a:prstTxWarp prst="textNoShape">
                      <a:avLst/>
                    </a:prstTxWarp>
                    <a:noAutofit/>
                  </a:bodyPr>
                  <a:lstStyle/>
                  <a:p>
                    <a:pPr algn="ctr"/>
                    <a:r>
                      <a:rPr lang="en-US" sz="1553" b="1" cap="small" dirty="0">
                        <a:latin typeface="Times New Roman" panose="02020603050405020304" pitchFamily="18" charset="0"/>
                        <a:cs typeface="Times New Roman" panose="02020603050405020304" pitchFamily="18" charset="0"/>
                      </a:rPr>
                      <a:t>Protect </a:t>
                    </a:r>
                    <a:r>
                      <a:rPr lang="en-US" sz="1553" b="1" dirty="0">
                        <a:latin typeface="Times New Roman" panose="02020603050405020304" pitchFamily="18" charset="0"/>
                        <a:cs typeface="Times New Roman" panose="02020603050405020304" pitchFamily="18" charset="0"/>
                      </a:rPr>
                      <a:t/>
                    </a:r>
                    <a:br>
                      <a:rPr lang="en-US" sz="1553" b="1" dirty="0">
                        <a:latin typeface="Times New Roman" panose="02020603050405020304" pitchFamily="18" charset="0"/>
                        <a:cs typeface="Times New Roman" panose="02020603050405020304" pitchFamily="18" charset="0"/>
                      </a:rPr>
                    </a:br>
                    <a:r>
                      <a:rPr lang="en-US" sz="1553" b="1" dirty="0">
                        <a:latin typeface="Times New Roman" panose="02020603050405020304" pitchFamily="18" charset="0"/>
                        <a:cs typeface="Times New Roman" panose="02020603050405020304" pitchFamily="18" charset="0"/>
                      </a:rPr>
                      <a:t>student and public interests</a:t>
                    </a:r>
                    <a:br>
                      <a:rPr lang="en-US" sz="1553" b="1" dirty="0">
                        <a:latin typeface="Times New Roman" panose="02020603050405020304" pitchFamily="18" charset="0"/>
                        <a:cs typeface="Times New Roman" panose="02020603050405020304" pitchFamily="18" charset="0"/>
                      </a:rPr>
                    </a:br>
                    <a:r>
                      <a:rPr lang="en-US" sz="1553" b="1" dirty="0">
                        <a:solidFill>
                          <a:schemeClr val="tx1"/>
                        </a:solidFill>
                        <a:latin typeface="Times New Roman" panose="02020603050405020304" pitchFamily="18" charset="0"/>
                        <a:cs typeface="Times New Roman" panose="02020603050405020304" pitchFamily="18" charset="0"/>
                      </a:rPr>
                      <a:t>Compliance</a:t>
                    </a:r>
                  </a:p>
                  <a:p>
                    <a:pPr algn="ctr"/>
                    <a:endParaRPr lang="en-US" sz="1553" dirty="0">
                      <a:latin typeface="Times New Roman" panose="02020603050405020304" pitchFamily="18" charset="0"/>
                      <a:cs typeface="Times New Roman" panose="02020603050405020304" pitchFamily="18" charset="0"/>
                    </a:endParaRPr>
                  </a:p>
                </p:txBody>
              </p:sp>
            </p:grpSp>
            <p:sp>
              <p:nvSpPr>
                <p:cNvPr id="39" name="TextBox 38"/>
                <p:cNvSpPr txBox="1"/>
                <p:nvPr/>
              </p:nvSpPr>
              <p:spPr>
                <a:xfrm>
                  <a:off x="3365429" y="2092010"/>
                  <a:ext cx="2492829" cy="1419441"/>
                </a:xfrm>
                <a:prstGeom prst="rect">
                  <a:avLst/>
                </a:prstGeom>
                <a:noFill/>
              </p:spPr>
              <p:txBody>
                <a:bodyPr wrap="square" rtlCol="0">
                  <a:spAutoFit/>
                </a:bodyPr>
                <a:lstStyle/>
                <a:p>
                  <a:pPr algn="ctr"/>
                  <a:r>
                    <a:rPr lang="en-US" sz="1424" b="1" cap="small" dirty="0">
                      <a:solidFill>
                        <a:schemeClr val="bg1"/>
                      </a:solidFill>
                      <a:latin typeface="Times New Roman" panose="02020603050405020304" pitchFamily="18" charset="0"/>
                      <a:cs typeface="Times New Roman" panose="02020603050405020304" pitchFamily="18" charset="0"/>
                    </a:rPr>
                    <a:t>Maintain</a:t>
                  </a:r>
                  <a:r>
                    <a:rPr lang="en-US" sz="1424" b="1" dirty="0">
                      <a:solidFill>
                        <a:schemeClr val="bg1"/>
                      </a:solidFill>
                      <a:latin typeface="Times New Roman" panose="02020603050405020304" pitchFamily="18" charset="0"/>
                      <a:cs typeface="Times New Roman" panose="02020603050405020304" pitchFamily="18" charset="0"/>
                    </a:rPr>
                    <a:t> </a:t>
                  </a:r>
                  <a:br>
                    <a:rPr lang="en-US" sz="1424" b="1" dirty="0">
                      <a:solidFill>
                        <a:schemeClr val="bg1"/>
                      </a:solidFill>
                      <a:latin typeface="Times New Roman" panose="02020603050405020304" pitchFamily="18" charset="0"/>
                      <a:cs typeface="Times New Roman" panose="02020603050405020304" pitchFamily="18" charset="0"/>
                    </a:rPr>
                  </a:br>
                  <a:r>
                    <a:rPr lang="en-US" sz="1424" b="1" dirty="0">
                      <a:solidFill>
                        <a:schemeClr val="bg1"/>
                      </a:solidFill>
                      <a:latin typeface="Times New Roman" panose="02020603050405020304" pitchFamily="18" charset="0"/>
                      <a:cs typeface="Times New Roman" panose="02020603050405020304" pitchFamily="18" charset="0"/>
                    </a:rPr>
                    <a:t>high standards</a:t>
                  </a:r>
                  <a:r>
                    <a:rPr lang="en-US" sz="1424" b="1" dirty="0">
                      <a:latin typeface="Times New Roman" panose="02020603050405020304" pitchFamily="18" charset="0"/>
                      <a:cs typeface="Times New Roman" panose="02020603050405020304" pitchFamily="18" charset="0"/>
                    </a:rPr>
                    <a:t/>
                  </a:r>
                  <a:br>
                    <a:rPr lang="en-US" sz="1424" b="1" dirty="0">
                      <a:latin typeface="Times New Roman" panose="02020603050405020304" pitchFamily="18" charset="0"/>
                      <a:cs typeface="Times New Roman" panose="02020603050405020304" pitchFamily="18" charset="0"/>
                    </a:rPr>
                  </a:br>
                  <a:r>
                    <a:rPr lang="en-US" sz="1424" b="1" dirty="0">
                      <a:latin typeface="Times New Roman" panose="02020603050405020304" pitchFamily="18" charset="0"/>
                      <a:cs typeface="Times New Roman" panose="02020603050405020304" pitchFamily="18" charset="0"/>
                    </a:rPr>
                    <a:t>Federal law</a:t>
                  </a:r>
                  <a:br>
                    <a:rPr lang="en-US" sz="1424" b="1" dirty="0">
                      <a:latin typeface="Times New Roman" panose="02020603050405020304" pitchFamily="18" charset="0"/>
                      <a:cs typeface="Times New Roman" panose="02020603050405020304" pitchFamily="18" charset="0"/>
                    </a:rPr>
                  </a:br>
                  <a:r>
                    <a:rPr lang="en-US" sz="1424" b="1" dirty="0">
                      <a:latin typeface="Times New Roman" panose="02020603050405020304" pitchFamily="18" charset="0"/>
                      <a:cs typeface="Times New Roman" panose="02020603050405020304" pitchFamily="18" charset="0"/>
                    </a:rPr>
                    <a:t>State </a:t>
                  </a:r>
                  <a:r>
                    <a:rPr lang="en-US" sz="1424" b="1" dirty="0" smtClean="0">
                      <a:latin typeface="Times New Roman" panose="02020603050405020304" pitchFamily="18" charset="0"/>
                      <a:cs typeface="Times New Roman" panose="02020603050405020304" pitchFamily="18" charset="0"/>
                    </a:rPr>
                    <a:t>law </a:t>
                  </a:r>
                  <a:endParaRPr lang="en-US" sz="1424" b="1" dirty="0">
                    <a:latin typeface="Times New Roman" panose="02020603050405020304" pitchFamily="18" charset="0"/>
                    <a:cs typeface="Times New Roman" panose="02020603050405020304" pitchFamily="18" charset="0"/>
                  </a:endParaRPr>
                </a:p>
                <a:p>
                  <a:pPr algn="ctr"/>
                  <a:r>
                    <a:rPr lang="en-US" sz="1424" b="1" dirty="0">
                      <a:latin typeface="Times New Roman" panose="02020603050405020304" pitchFamily="18" charset="0"/>
                      <a:cs typeface="Times New Roman" panose="02020603050405020304" pitchFamily="18" charset="0"/>
                    </a:rPr>
                    <a:t>BSU contract</a:t>
                  </a:r>
                </a:p>
              </p:txBody>
            </p:sp>
          </p:grpSp>
        </p:grpSp>
        <p:sp>
          <p:nvSpPr>
            <p:cNvPr id="35" name="TextBox 34"/>
            <p:cNvSpPr txBox="1"/>
            <p:nvPr/>
          </p:nvSpPr>
          <p:spPr>
            <a:xfrm>
              <a:off x="4932883" y="4862672"/>
              <a:ext cx="2947827" cy="1252295"/>
            </a:xfrm>
            <a:prstGeom prst="rect">
              <a:avLst/>
            </a:prstGeom>
            <a:noFill/>
          </p:spPr>
          <p:txBody>
            <a:bodyPr wrap="square" rtlCol="0">
              <a:spAutoFit/>
            </a:bodyPr>
            <a:lstStyle/>
            <a:p>
              <a:pPr algn="ctr"/>
              <a:r>
                <a:rPr lang="en-US" sz="1553" b="1" cap="small" dirty="0">
                  <a:solidFill>
                    <a:schemeClr val="bg1"/>
                  </a:solidFill>
                  <a:latin typeface="Times New Roman" panose="02020603050405020304" pitchFamily="18" charset="0"/>
                  <a:cs typeface="Times New Roman" panose="02020603050405020304" pitchFamily="18" charset="0"/>
                </a:rPr>
                <a:t>Uphold</a:t>
              </a:r>
              <a:r>
                <a:rPr lang="en-US" sz="1553" b="1" dirty="0">
                  <a:solidFill>
                    <a:schemeClr val="bg1"/>
                  </a:solidFill>
                  <a:latin typeface="Times New Roman" panose="02020603050405020304" pitchFamily="18" charset="0"/>
                  <a:cs typeface="Times New Roman" panose="02020603050405020304" pitchFamily="18" charset="0"/>
                </a:rPr>
                <a:t/>
              </a:r>
              <a:br>
                <a:rPr lang="en-US" sz="1553" b="1" dirty="0">
                  <a:solidFill>
                    <a:schemeClr val="bg1"/>
                  </a:solidFill>
                  <a:latin typeface="Times New Roman" panose="02020603050405020304" pitchFamily="18" charset="0"/>
                  <a:cs typeface="Times New Roman" panose="02020603050405020304" pitchFamily="18" charset="0"/>
                </a:rPr>
              </a:br>
              <a:r>
                <a:rPr lang="en-US" sz="1553" b="1" dirty="0">
                  <a:solidFill>
                    <a:schemeClr val="bg1"/>
                  </a:solidFill>
                  <a:latin typeface="Times New Roman" panose="02020603050405020304" pitchFamily="18" charset="0"/>
                  <a:cs typeface="Times New Roman" panose="02020603050405020304" pitchFamily="18" charset="0"/>
                </a:rPr>
                <a:t>school </a:t>
              </a:r>
              <a:br>
                <a:rPr lang="en-US" sz="1553" b="1" dirty="0">
                  <a:solidFill>
                    <a:schemeClr val="bg1"/>
                  </a:solidFill>
                  <a:latin typeface="Times New Roman" panose="02020603050405020304" pitchFamily="18" charset="0"/>
                  <a:cs typeface="Times New Roman" panose="02020603050405020304" pitchFamily="18" charset="0"/>
                </a:rPr>
              </a:br>
              <a:r>
                <a:rPr lang="en-US" sz="1553" b="1" dirty="0">
                  <a:solidFill>
                    <a:schemeClr val="bg1"/>
                  </a:solidFill>
                  <a:latin typeface="Times New Roman" panose="02020603050405020304" pitchFamily="18" charset="0"/>
                  <a:cs typeface="Times New Roman" panose="02020603050405020304" pitchFamily="18" charset="0"/>
                </a:rPr>
                <a:t>autonomy</a:t>
              </a:r>
              <a:br>
                <a:rPr lang="en-US" sz="1553" b="1" dirty="0">
                  <a:solidFill>
                    <a:schemeClr val="bg1"/>
                  </a:solidFill>
                  <a:latin typeface="Times New Roman" panose="02020603050405020304" pitchFamily="18" charset="0"/>
                  <a:cs typeface="Times New Roman" panose="02020603050405020304" pitchFamily="18" charset="0"/>
                </a:rPr>
              </a:br>
              <a:r>
                <a:rPr lang="en-US" sz="1553" b="1" dirty="0">
                  <a:latin typeface="Times New Roman" panose="02020603050405020304" pitchFamily="18" charset="0"/>
                  <a:cs typeface="Times New Roman" panose="02020603050405020304" pitchFamily="18" charset="0"/>
                </a:rPr>
                <a:t>BSU Policies and Practices</a:t>
              </a:r>
            </a:p>
          </p:txBody>
        </p:sp>
      </p:grpSp>
      <p:sp>
        <p:nvSpPr>
          <p:cNvPr id="4" name="Slide Number Placeholder 3"/>
          <p:cNvSpPr>
            <a:spLocks noGrp="1"/>
          </p:cNvSpPr>
          <p:nvPr>
            <p:ph type="sldNum" sz="quarter" idx="12"/>
          </p:nvPr>
        </p:nvSpPr>
        <p:spPr>
          <a:xfrm>
            <a:off x="8373027" y="6234143"/>
            <a:ext cx="477925" cy="354386"/>
          </a:xfrm>
        </p:spPr>
        <p:txBody>
          <a:bodyPr/>
          <a:lstStyle/>
          <a:p>
            <a:fld id="{02B133D6-D2DE-BA4C-B40A-914820A47904}" type="slidenum">
              <a:rPr lang="en-US" sz="1553">
                <a:latin typeface="Gandhi Sans"/>
              </a:rPr>
              <a:pPr/>
              <a:t>2</a:t>
            </a:fld>
            <a:endParaRPr lang="en-US" sz="1553" dirty="0">
              <a:latin typeface="Gandhi Sans"/>
            </a:endParaRPr>
          </a:p>
        </p:txBody>
      </p:sp>
      <p:grpSp>
        <p:nvGrpSpPr>
          <p:cNvPr id="19" name="Group 18"/>
          <p:cNvGrpSpPr/>
          <p:nvPr/>
        </p:nvGrpSpPr>
        <p:grpSpPr>
          <a:xfrm>
            <a:off x="166372" y="1058483"/>
            <a:ext cx="8875059" cy="193290"/>
            <a:chOff x="9084" y="926857"/>
            <a:chExt cx="6858000" cy="149360"/>
          </a:xfrm>
        </p:grpSpPr>
        <p:sp>
          <p:nvSpPr>
            <p:cNvPr id="20" name="Rectangle 19"/>
            <p:cNvSpPr/>
            <p:nvPr/>
          </p:nvSpPr>
          <p:spPr>
            <a:xfrm>
              <a:off x="9085" y="992428"/>
              <a:ext cx="6857999" cy="83789"/>
            </a:xfrm>
            <a:prstGeom prst="rect">
              <a:avLst/>
            </a:prstGeom>
            <a:solidFill>
              <a:srgbClr val="BE0003"/>
            </a:solid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noAutofit/>
            </a:bodyPr>
            <a:lstStyle/>
            <a:p>
              <a:pPr algn="ctr"/>
              <a:endParaRPr lang="en-US" sz="3106" b="1" i="1" spc="49" dirty="0">
                <a:solidFill>
                  <a:srgbClr val="BE0003"/>
                </a:solidFill>
                <a:latin typeface="Gandhi Sans"/>
                <a:cs typeface="Gandhi Sans"/>
              </a:endParaRPr>
            </a:p>
          </p:txBody>
        </p:sp>
        <p:cxnSp>
          <p:nvCxnSpPr>
            <p:cNvPr id="21" name="Straight Connector 20"/>
            <p:cNvCxnSpPr/>
            <p:nvPr/>
          </p:nvCxnSpPr>
          <p:spPr>
            <a:xfrm>
              <a:off x="9084" y="926857"/>
              <a:ext cx="6858000" cy="0"/>
            </a:xfrm>
            <a:prstGeom prst="line">
              <a:avLst/>
            </a:prstGeom>
            <a:ln w="38100" cmpd="sng">
              <a:solidFill>
                <a:srgbClr val="BE0003"/>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7891833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473339" y="2006851"/>
            <a:ext cx="8374826" cy="415498"/>
          </a:xfrm>
          <a:prstGeom prst="rect">
            <a:avLst/>
          </a:prstGeom>
          <a:noFill/>
        </p:spPr>
        <p:txBody>
          <a:bodyPr wrap="square" lIns="0" tIns="0" rIns="88751" rtlCol="0">
            <a:spAutoFit/>
          </a:bodyPr>
          <a:lstStyle/>
          <a:p>
            <a:r>
              <a:rPr lang="en-US" sz="2400" dirty="0">
                <a:latin typeface="Times New Roman" panose="02020603050405020304" pitchFamily="18" charset="0"/>
                <a:cs typeface="Times New Roman" panose="02020603050405020304" pitchFamily="18" charset="0"/>
              </a:rPr>
              <a:t>2013 Indiana General Assembly Session</a:t>
            </a:r>
          </a:p>
        </p:txBody>
      </p:sp>
      <p:sp>
        <p:nvSpPr>
          <p:cNvPr id="18" name="Rectangle 17"/>
          <p:cNvSpPr/>
          <p:nvPr/>
        </p:nvSpPr>
        <p:spPr>
          <a:xfrm>
            <a:off x="223229" y="773027"/>
            <a:ext cx="8624937" cy="57070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lstStyle/>
          <a:p>
            <a:pPr algn="ctr">
              <a:lnSpc>
                <a:spcPts val="2504"/>
              </a:lnSpc>
            </a:pPr>
            <a:r>
              <a:rPr lang="en-US" sz="2824" b="1" dirty="0">
                <a:solidFill>
                  <a:schemeClr val="tx1"/>
                </a:solidFill>
                <a:latin typeface="Times New Roman" panose="02020603050405020304" pitchFamily="18" charset="0"/>
                <a:cs typeface="Times New Roman" panose="02020603050405020304" pitchFamily="18" charset="0"/>
              </a:rPr>
              <a:t>OCS Engaged In The National/State Debate</a:t>
            </a:r>
            <a:br>
              <a:rPr lang="en-US" sz="2824" b="1" dirty="0">
                <a:solidFill>
                  <a:schemeClr val="tx1"/>
                </a:solidFill>
                <a:latin typeface="Times New Roman" panose="02020603050405020304" pitchFamily="18" charset="0"/>
                <a:cs typeface="Times New Roman" panose="02020603050405020304" pitchFamily="18" charset="0"/>
              </a:rPr>
            </a:br>
            <a:r>
              <a:rPr lang="en-US" sz="2824" b="1" dirty="0">
                <a:solidFill>
                  <a:schemeClr val="tx1"/>
                </a:solidFill>
                <a:latin typeface="Times New Roman" panose="02020603050405020304" pitchFamily="18" charset="0"/>
                <a:cs typeface="Times New Roman" panose="02020603050405020304" pitchFamily="18" charset="0"/>
              </a:rPr>
              <a:t>Surrounding Quality Charter School Authorizing</a:t>
            </a:r>
          </a:p>
        </p:txBody>
      </p:sp>
      <p:sp>
        <p:nvSpPr>
          <p:cNvPr id="11" name="TextBox 10"/>
          <p:cNvSpPr txBox="1"/>
          <p:nvPr/>
        </p:nvSpPr>
        <p:spPr>
          <a:xfrm>
            <a:off x="473339" y="2620661"/>
            <a:ext cx="4849906" cy="3785652"/>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OCS collaborated with Indiana authorizers to help pass H.B. 1338 - Quality Authorizing Legislation</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IC 20-24-2.2-1.5</a:t>
            </a:r>
          </a:p>
          <a:p>
            <a:r>
              <a:rPr lang="en-US" sz="2000" dirty="0">
                <a:latin typeface="Times New Roman" panose="02020603050405020304" pitchFamily="18" charset="0"/>
                <a:cs typeface="Times New Roman" panose="02020603050405020304" pitchFamily="18" charset="0"/>
              </a:rPr>
              <a:t>Authorizer; adoption of standards</a:t>
            </a:r>
          </a:p>
          <a:p>
            <a:r>
              <a:rPr lang="en-US" sz="2000" dirty="0">
                <a:latin typeface="Times New Roman" panose="02020603050405020304" pitchFamily="18" charset="0"/>
                <a:cs typeface="Times New Roman" panose="02020603050405020304" pitchFamily="18" charset="0"/>
              </a:rPr>
              <a:t>Sec. 1.5. All approved authorizers shall adopt standards of quality charter school authorizing, as defined by a nationally recognized organization with expertise in charter school authorizing.</a:t>
            </a:r>
          </a:p>
          <a:p>
            <a:r>
              <a:rPr lang="en-US" sz="2000" i="1" dirty="0">
                <a:latin typeface="Times New Roman" panose="02020603050405020304" pitchFamily="18" charset="0"/>
                <a:cs typeface="Times New Roman" panose="02020603050405020304" pitchFamily="18" charset="0"/>
              </a:rPr>
              <a:t>As added by P.L.280-2013, SEC.12.</a:t>
            </a:r>
          </a:p>
        </p:txBody>
      </p:sp>
      <p:pic>
        <p:nvPicPr>
          <p:cNvPr id="12" name="Picture 11"/>
          <p:cNvPicPr>
            <a:picLocks noChangeAspect="1"/>
          </p:cNvPicPr>
          <p:nvPr/>
        </p:nvPicPr>
        <p:blipFill>
          <a:blip r:embed="rId2"/>
          <a:stretch>
            <a:fillRect/>
          </a:stretch>
        </p:blipFill>
        <p:spPr>
          <a:xfrm>
            <a:off x="5983650" y="2274706"/>
            <a:ext cx="2485016" cy="3201193"/>
          </a:xfrm>
          <a:prstGeom prst="rect">
            <a:avLst/>
          </a:prstGeom>
        </p:spPr>
      </p:pic>
      <p:sp>
        <p:nvSpPr>
          <p:cNvPr id="4" name="Slide Number Placeholder 3"/>
          <p:cNvSpPr>
            <a:spLocks noGrp="1"/>
          </p:cNvSpPr>
          <p:nvPr>
            <p:ph type="sldNum" sz="quarter" idx="12"/>
          </p:nvPr>
        </p:nvSpPr>
        <p:spPr>
          <a:xfrm>
            <a:off x="8392309" y="6178925"/>
            <a:ext cx="369794" cy="367406"/>
          </a:xfrm>
        </p:spPr>
        <p:txBody>
          <a:bodyPr/>
          <a:lstStyle/>
          <a:p>
            <a:fld id="{02B133D6-D2DE-BA4C-B40A-914820A47904}" type="slidenum">
              <a:rPr lang="en-US" sz="1553">
                <a:latin typeface="Gandhi Sans"/>
              </a:rPr>
              <a:pPr/>
              <a:t>3</a:t>
            </a:fld>
            <a:endParaRPr lang="en-US" sz="1553" dirty="0">
              <a:latin typeface="Gandhi Sans"/>
            </a:endParaRPr>
          </a:p>
        </p:txBody>
      </p:sp>
    </p:spTree>
    <p:extLst>
      <p:ext uri="{BB962C8B-B14F-4D97-AF65-F5344CB8AC3E}">
        <p14:creationId xmlns:p14="http://schemas.microsoft.com/office/powerpoint/2010/main" val="2456517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158" y="-62246"/>
            <a:ext cx="8229600" cy="976646"/>
          </a:xfrm>
        </p:spPr>
        <p:txBody>
          <a:bodyPr>
            <a:normAutofit/>
          </a:bodyPr>
          <a:lstStyle/>
          <a:p>
            <a:pPr algn="ctr"/>
            <a:r>
              <a:rPr lang="en-US" dirty="0" smtClean="0">
                <a:latin typeface="Times New Roman" panose="02020603050405020304" pitchFamily="18" charset="0"/>
                <a:cs typeface="Times New Roman" panose="02020603050405020304" pitchFamily="18" charset="0"/>
              </a:rPr>
              <a:t>SY 16-17 Hoosier Student Heat Map</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70A8E582-5E34-40DD-A62D-950B6C8803CE}" type="slidenum">
              <a:rPr lang="en-US" smtClean="0"/>
              <a:pPr/>
              <a:t>4</a:t>
            </a:fld>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3787"/>
          <a:stretch/>
        </p:blipFill>
        <p:spPr>
          <a:xfrm>
            <a:off x="2362200" y="764957"/>
            <a:ext cx="4650564" cy="5956519"/>
          </a:xfrm>
          <a:prstGeom prst="rect">
            <a:avLst/>
          </a:prstGeom>
        </p:spPr>
      </p:pic>
    </p:spTree>
    <p:extLst>
      <p:ext uri="{BB962C8B-B14F-4D97-AF65-F5344CB8AC3E}">
        <p14:creationId xmlns:p14="http://schemas.microsoft.com/office/powerpoint/2010/main" val="155747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9069"/>
            <a:ext cx="7886700" cy="947732"/>
          </a:xfrm>
        </p:spPr>
        <p:txBody>
          <a:bodyPr/>
          <a:lstStyle/>
          <a:p>
            <a:pPr algn="ctr"/>
            <a:r>
              <a:rPr lang="en-US" b="1" dirty="0" smtClean="0">
                <a:latin typeface="Times New Roman" panose="02020603050405020304" pitchFamily="18" charset="0"/>
                <a:cs typeface="Times New Roman" panose="02020603050405020304" pitchFamily="18" charset="0"/>
              </a:rPr>
              <a:t>Overall Effect of Newly-Enrolled Students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16313" y="917504"/>
            <a:ext cx="8380984" cy="1283246"/>
          </a:xfrm>
        </p:spPr>
        <p:txBody>
          <a:bodyPr/>
          <a:lstStyle/>
          <a:p>
            <a:pPr marL="0" indent="0" algn="ctr">
              <a:buNone/>
            </a:pPr>
            <a:r>
              <a:rPr lang="en-US" sz="2824" dirty="0">
                <a:latin typeface="Times New Roman" panose="02020603050405020304" pitchFamily="18" charset="0"/>
                <a:cs typeface="Times New Roman" panose="02020603050405020304" pitchFamily="18" charset="0"/>
              </a:rPr>
              <a:t>A large number of the new students who attend Hoosier Academy enroll on day one</a:t>
            </a:r>
            <a:r>
              <a:rPr lang="en-US" sz="2824" dirty="0">
                <a:solidFill>
                  <a:srgbClr val="FF0000"/>
                </a:solidFill>
                <a:latin typeface="Times New Roman" panose="02020603050405020304" pitchFamily="18" charset="0"/>
                <a:cs typeface="Times New Roman" panose="02020603050405020304" pitchFamily="18" charset="0"/>
              </a:rPr>
              <a:t> </a:t>
            </a:r>
            <a:r>
              <a:rPr lang="en-US" sz="2824" dirty="0">
                <a:latin typeface="Times New Roman" panose="02020603050405020304" pitchFamily="18" charset="0"/>
                <a:cs typeface="Times New Roman" panose="02020603050405020304" pitchFamily="18" charset="0"/>
              </a:rPr>
              <a:t>already</a:t>
            </a:r>
            <a:r>
              <a:rPr lang="en-US" sz="2824" dirty="0">
                <a:solidFill>
                  <a:srgbClr val="FF0000"/>
                </a:solidFill>
                <a:latin typeface="Times New Roman" panose="02020603050405020304" pitchFamily="18" charset="0"/>
                <a:cs typeface="Times New Roman" panose="02020603050405020304" pitchFamily="18" charset="0"/>
              </a:rPr>
              <a:t> </a:t>
            </a:r>
            <a:r>
              <a:rPr lang="en-US" sz="2824" dirty="0">
                <a:latin typeface="Times New Roman" panose="02020603050405020304" pitchFamily="18" charset="0"/>
                <a:cs typeface="Times New Roman" panose="02020603050405020304" pitchFamily="18" charset="0"/>
              </a:rPr>
              <a:t>credit deficient</a:t>
            </a:r>
          </a:p>
          <a:p>
            <a:pPr marL="0" indent="0" algn="ctr">
              <a:buNone/>
            </a:pPr>
            <a:r>
              <a:rPr lang="en-US" sz="1765" i="1" dirty="0">
                <a:latin typeface="Times New Roman" panose="02020603050405020304" pitchFamily="18" charset="0"/>
                <a:cs typeface="Times New Roman" panose="02020603050405020304" pitchFamily="18" charset="0"/>
              </a:rPr>
              <a:t>The majority of </a:t>
            </a:r>
            <a:r>
              <a:rPr lang="en-US" sz="1765" b="1" i="1" dirty="0">
                <a:latin typeface="Times New Roman" panose="02020603050405020304" pitchFamily="18" charset="0"/>
                <a:cs typeface="Times New Roman" panose="02020603050405020304" pitchFamily="18" charset="0"/>
              </a:rPr>
              <a:t>seniors</a:t>
            </a:r>
            <a:r>
              <a:rPr lang="en-US" sz="1765" i="1" dirty="0">
                <a:latin typeface="Times New Roman" panose="02020603050405020304" pitchFamily="18" charset="0"/>
                <a:cs typeface="Times New Roman" panose="02020603050405020304" pitchFamily="18" charset="0"/>
              </a:rPr>
              <a:t> are enrolling behind expected graduation timelines.</a:t>
            </a:r>
          </a:p>
        </p:txBody>
      </p:sp>
      <p:sp>
        <p:nvSpPr>
          <p:cNvPr id="4" name="Slide Number Placeholder 3"/>
          <p:cNvSpPr>
            <a:spLocks noGrp="1"/>
          </p:cNvSpPr>
          <p:nvPr>
            <p:ph type="sldNum" sz="quarter" idx="12"/>
          </p:nvPr>
        </p:nvSpPr>
        <p:spPr/>
        <p:txBody>
          <a:bodyPr/>
          <a:lstStyle/>
          <a:p>
            <a:fld id="{D85086FA-CF79-D84D-BB33-2FB7CD557513}" type="slidenum">
              <a:rPr lang="en-US" smtClean="0"/>
              <a:t>5</a:t>
            </a:fld>
            <a:endParaRPr lang="en-US" dirty="0"/>
          </a:p>
        </p:txBody>
      </p:sp>
      <p:graphicFrame>
        <p:nvGraphicFramePr>
          <p:cNvPr id="5" name="Chart 4"/>
          <p:cNvGraphicFramePr/>
          <p:nvPr>
            <p:extLst>
              <p:ext uri="{D42A27DB-BD31-4B8C-83A1-F6EECF244321}">
                <p14:modId xmlns:p14="http://schemas.microsoft.com/office/powerpoint/2010/main" val="3388235054"/>
              </p:ext>
            </p:extLst>
          </p:nvPr>
        </p:nvGraphicFramePr>
        <p:xfrm>
          <a:off x="1648451" y="2331162"/>
          <a:ext cx="5916706" cy="39444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233373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4063"/>
            <a:ext cx="8991600" cy="1325563"/>
          </a:xfrm>
        </p:spPr>
        <p:txBody>
          <a:bodyPr/>
          <a:lstStyle/>
          <a:p>
            <a:pPr algn="ctr"/>
            <a:r>
              <a:rPr lang="en-US" b="1" dirty="0" smtClean="0">
                <a:latin typeface="Times New Roman" panose="02020603050405020304" pitchFamily="18" charset="0"/>
                <a:cs typeface="Times New Roman" panose="02020603050405020304" pitchFamily="18" charset="0"/>
              </a:rPr>
              <a:t>Effect of Enrollment Trends at Hoosier Academy</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81000" y="1143000"/>
            <a:ext cx="8458200" cy="4723872"/>
          </a:xfrm>
        </p:spPr>
        <p:txBody>
          <a:bodyPr/>
          <a:lstStyle/>
          <a:p>
            <a:pPr marL="0" indent="0">
              <a:buNone/>
            </a:pPr>
            <a:r>
              <a:rPr lang="en-US" sz="2824" dirty="0">
                <a:latin typeface="Times New Roman" panose="02020603050405020304" pitchFamily="18" charset="0"/>
                <a:cs typeface="Times New Roman" panose="02020603050405020304" pitchFamily="18" charset="0"/>
              </a:rPr>
              <a:t>In Fall 2016, 48% (506 out of 1047) of enrolled students in grades 10-12 were credit deficient.</a:t>
            </a:r>
          </a:p>
        </p:txBody>
      </p:sp>
      <p:sp>
        <p:nvSpPr>
          <p:cNvPr id="4" name="Slide Number Placeholder 3"/>
          <p:cNvSpPr>
            <a:spLocks noGrp="1"/>
          </p:cNvSpPr>
          <p:nvPr>
            <p:ph type="sldNum" sz="quarter" idx="12"/>
          </p:nvPr>
        </p:nvSpPr>
        <p:spPr/>
        <p:txBody>
          <a:bodyPr/>
          <a:lstStyle/>
          <a:p>
            <a:fld id="{D85086FA-CF79-D84D-BB33-2FB7CD557513}" type="slidenum">
              <a:rPr lang="en-US" smtClean="0"/>
              <a:t>6</a:t>
            </a:fld>
            <a:endParaRPr lang="en-US" dirty="0"/>
          </a:p>
        </p:txBody>
      </p:sp>
      <p:sp>
        <p:nvSpPr>
          <p:cNvPr id="9" name="TextBox 8"/>
          <p:cNvSpPr txBox="1"/>
          <p:nvPr/>
        </p:nvSpPr>
        <p:spPr>
          <a:xfrm>
            <a:off x="1981200" y="6356351"/>
            <a:ext cx="6219549" cy="309637"/>
          </a:xfrm>
          <a:prstGeom prst="rect">
            <a:avLst/>
          </a:prstGeom>
          <a:noFill/>
        </p:spPr>
        <p:txBody>
          <a:bodyPr wrap="square" rtlCol="0">
            <a:spAutoFit/>
          </a:bodyPr>
          <a:lstStyle/>
          <a:p>
            <a:r>
              <a:rPr lang="en-US" sz="1412" dirty="0">
                <a:latin typeface="Times New Roman" panose="02020603050405020304" pitchFamily="18" charset="0"/>
                <a:cs typeface="Times New Roman" panose="02020603050405020304" pitchFamily="18" charset="0"/>
              </a:rPr>
              <a:t>*Includes students that do not yet have records from prior schools</a:t>
            </a:r>
          </a:p>
        </p:txBody>
      </p:sp>
      <p:pic>
        <p:nvPicPr>
          <p:cNvPr id="5" name="Picture 4"/>
          <p:cNvPicPr>
            <a:picLocks noChangeAspect="1"/>
          </p:cNvPicPr>
          <p:nvPr/>
        </p:nvPicPr>
        <p:blipFill>
          <a:blip r:embed="rId2"/>
          <a:stretch>
            <a:fillRect/>
          </a:stretch>
        </p:blipFill>
        <p:spPr>
          <a:xfrm>
            <a:off x="1763771" y="1936060"/>
            <a:ext cx="5604563" cy="4403585"/>
          </a:xfrm>
          <a:prstGeom prst="rect">
            <a:avLst/>
          </a:prstGeom>
        </p:spPr>
      </p:pic>
    </p:spTree>
    <p:extLst>
      <p:ext uri="{BB962C8B-B14F-4D97-AF65-F5344CB8AC3E}">
        <p14:creationId xmlns:p14="http://schemas.microsoft.com/office/powerpoint/2010/main" val="106691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018" y="193310"/>
            <a:ext cx="6568316" cy="393192"/>
          </a:xfrm>
        </p:spPr>
        <p:txBody>
          <a:bodyPr>
            <a:normAutofit fontScale="90000"/>
          </a:bodyPr>
          <a:lstStyle/>
          <a:p>
            <a:r>
              <a:rPr lang="en-US" b="1" dirty="0" smtClean="0"/>
              <a:t>Credit </a:t>
            </a:r>
            <a:r>
              <a:rPr lang="en-US" b="1" dirty="0" smtClean="0">
                <a:latin typeface="Times New Roman" panose="02020603050405020304" pitchFamily="18" charset="0"/>
                <a:cs typeface="Times New Roman" panose="02020603050405020304" pitchFamily="18" charset="0"/>
              </a:rPr>
              <a:t>Deficiency</a:t>
            </a:r>
            <a:r>
              <a:rPr lang="en-US" b="1" dirty="0" smtClean="0"/>
              <a:t> Enrollment Trends</a:t>
            </a:r>
            <a:endParaRPr lang="en-US" b="1" dirty="0"/>
          </a:p>
        </p:txBody>
      </p:sp>
      <p:sp>
        <p:nvSpPr>
          <p:cNvPr id="3" name="Content Placeholder 2"/>
          <p:cNvSpPr>
            <a:spLocks noGrp="1"/>
          </p:cNvSpPr>
          <p:nvPr>
            <p:ph idx="1"/>
          </p:nvPr>
        </p:nvSpPr>
        <p:spPr>
          <a:xfrm>
            <a:off x="252686" y="6598353"/>
            <a:ext cx="7987553" cy="365125"/>
          </a:xfrm>
        </p:spPr>
        <p:txBody>
          <a:bodyPr/>
          <a:lstStyle/>
          <a:p>
            <a:pPr marL="0" indent="0">
              <a:buNone/>
            </a:pPr>
            <a:r>
              <a:rPr lang="en-US" sz="1059" i="1" dirty="0"/>
              <a:t>See full data set in appendix</a:t>
            </a:r>
            <a:endParaRPr lang="en-US" sz="971" dirty="0"/>
          </a:p>
        </p:txBody>
      </p:sp>
      <p:sp>
        <p:nvSpPr>
          <p:cNvPr id="4" name="Slide Number Placeholder 3"/>
          <p:cNvSpPr>
            <a:spLocks noGrp="1"/>
          </p:cNvSpPr>
          <p:nvPr>
            <p:ph type="sldNum" sz="quarter" idx="12"/>
          </p:nvPr>
        </p:nvSpPr>
        <p:spPr>
          <a:xfrm>
            <a:off x="6784330" y="6432498"/>
            <a:ext cx="2070847" cy="365125"/>
          </a:xfrm>
        </p:spPr>
        <p:txBody>
          <a:bodyPr/>
          <a:lstStyle/>
          <a:p>
            <a:fld id="{D85086FA-CF79-D84D-BB33-2FB7CD557513}" type="slidenum">
              <a:rPr lang="en-US" smtClean="0"/>
              <a:t>7</a:t>
            </a:fld>
            <a:endParaRPr lang="en-US" dirty="0"/>
          </a:p>
        </p:txBody>
      </p:sp>
      <p:sp>
        <p:nvSpPr>
          <p:cNvPr id="9" name="Rectangle 8"/>
          <p:cNvSpPr/>
          <p:nvPr/>
        </p:nvSpPr>
        <p:spPr>
          <a:xfrm>
            <a:off x="5089992" y="1648764"/>
            <a:ext cx="3801322" cy="615297"/>
          </a:xfrm>
          <a:prstGeom prst="rect">
            <a:avLst/>
          </a:prstGeom>
        </p:spPr>
        <p:txBody>
          <a:bodyPr wrap="square">
            <a:spAutoFit/>
          </a:bodyPr>
          <a:lstStyle/>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6% of the </a:t>
            </a:r>
            <a:r>
              <a:rPr lang="en-US" sz="1588" u="sng" dirty="0">
                <a:latin typeface="Times New Roman" panose="02020603050405020304" pitchFamily="18" charset="0"/>
                <a:cs typeface="Times New Roman" panose="02020603050405020304" pitchFamily="18" charset="0"/>
              </a:rPr>
              <a:t>total</a:t>
            </a:r>
            <a:r>
              <a:rPr lang="en-US" sz="1588" dirty="0">
                <a:latin typeface="Times New Roman" panose="02020603050405020304" pitchFamily="18" charset="0"/>
                <a:cs typeface="Times New Roman" panose="02020603050405020304" pitchFamily="18" charset="0"/>
              </a:rPr>
              <a:t> 10-12 grade population</a:t>
            </a:r>
          </a:p>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22% of these students are new</a:t>
            </a:r>
            <a:endParaRPr lang="en-US" sz="1588"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Rectangle 10"/>
          <p:cNvSpPr/>
          <p:nvPr/>
        </p:nvSpPr>
        <p:spPr>
          <a:xfrm>
            <a:off x="5099011" y="3445605"/>
            <a:ext cx="3884265" cy="615297"/>
          </a:xfrm>
          <a:prstGeom prst="rect">
            <a:avLst/>
          </a:prstGeom>
        </p:spPr>
        <p:txBody>
          <a:bodyPr wrap="square">
            <a:spAutoFit/>
          </a:bodyPr>
          <a:lstStyle/>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9% of the </a:t>
            </a:r>
            <a:r>
              <a:rPr lang="en-US" sz="1588" u="sng" dirty="0">
                <a:latin typeface="Times New Roman" panose="02020603050405020304" pitchFamily="18" charset="0"/>
                <a:cs typeface="Times New Roman" panose="02020603050405020304" pitchFamily="18" charset="0"/>
              </a:rPr>
              <a:t>total</a:t>
            </a:r>
            <a:r>
              <a:rPr lang="en-US" sz="1588" dirty="0">
                <a:latin typeface="Times New Roman" panose="02020603050405020304" pitchFamily="18" charset="0"/>
                <a:cs typeface="Times New Roman" panose="02020603050405020304" pitchFamily="18" charset="0"/>
              </a:rPr>
              <a:t> 10-12 grade </a:t>
            </a:r>
          </a:p>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29% of these students are new</a:t>
            </a:r>
            <a:endParaRPr lang="en-US" sz="1588"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Rectangle 11"/>
          <p:cNvSpPr/>
          <p:nvPr/>
        </p:nvSpPr>
        <p:spPr>
          <a:xfrm>
            <a:off x="5099012" y="5357251"/>
            <a:ext cx="3884264" cy="615297"/>
          </a:xfrm>
          <a:prstGeom prst="rect">
            <a:avLst/>
          </a:prstGeom>
        </p:spPr>
        <p:txBody>
          <a:bodyPr wrap="square">
            <a:spAutoFit/>
          </a:bodyPr>
          <a:lstStyle/>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49% of the </a:t>
            </a:r>
            <a:r>
              <a:rPr lang="en-US" sz="1588" u="sng" dirty="0">
                <a:latin typeface="Times New Roman" panose="02020603050405020304" pitchFamily="18" charset="0"/>
                <a:cs typeface="Times New Roman" panose="02020603050405020304" pitchFamily="18" charset="0"/>
              </a:rPr>
              <a:t>total</a:t>
            </a:r>
            <a:r>
              <a:rPr lang="en-US" sz="1588" dirty="0">
                <a:latin typeface="Times New Roman" panose="02020603050405020304" pitchFamily="18" charset="0"/>
                <a:cs typeface="Times New Roman" panose="02020603050405020304" pitchFamily="18" charset="0"/>
              </a:rPr>
              <a:t> 10-12 grade population</a:t>
            </a:r>
          </a:p>
          <a:p>
            <a:pPr marL="302575" indent="-302575">
              <a:lnSpc>
                <a:spcPct val="107000"/>
              </a:lnSpc>
              <a:buFont typeface="Arial" charset="0"/>
              <a:buChar char="•"/>
            </a:pPr>
            <a:r>
              <a:rPr lang="en-US" sz="1588" dirty="0">
                <a:latin typeface="Times New Roman" panose="02020603050405020304" pitchFamily="18" charset="0"/>
                <a:cs typeface="Times New Roman" panose="02020603050405020304" pitchFamily="18" charset="0"/>
              </a:rPr>
              <a:t>67% of these students are new</a:t>
            </a:r>
            <a:endParaRPr lang="en-US" sz="1588" b="1" u="sng" dirty="0">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10" name="Chart 9"/>
          <p:cNvGraphicFramePr/>
          <p:nvPr>
            <p:extLst>
              <p:ext uri="{D42A27DB-BD31-4B8C-83A1-F6EECF244321}">
                <p14:modId xmlns:p14="http://schemas.microsoft.com/office/powerpoint/2010/main" val="422681268"/>
              </p:ext>
            </p:extLst>
          </p:nvPr>
        </p:nvGraphicFramePr>
        <p:xfrm>
          <a:off x="527734" y="793798"/>
          <a:ext cx="4562257" cy="231190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p:cNvGraphicFramePr/>
          <p:nvPr>
            <p:extLst>
              <p:ext uri="{D42A27DB-BD31-4B8C-83A1-F6EECF244321}">
                <p14:modId xmlns:p14="http://schemas.microsoft.com/office/powerpoint/2010/main" val="2938741089"/>
              </p:ext>
            </p:extLst>
          </p:nvPr>
        </p:nvGraphicFramePr>
        <p:xfrm>
          <a:off x="527734" y="2639759"/>
          <a:ext cx="4562257" cy="231190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p:nvPr>
            <p:extLst>
              <p:ext uri="{D42A27DB-BD31-4B8C-83A1-F6EECF244321}">
                <p14:modId xmlns:p14="http://schemas.microsoft.com/office/powerpoint/2010/main" val="3972878008"/>
              </p:ext>
            </p:extLst>
          </p:nvPr>
        </p:nvGraphicFramePr>
        <p:xfrm>
          <a:off x="298667" y="4485721"/>
          <a:ext cx="5020392" cy="231190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1064042" y="685198"/>
            <a:ext cx="1580626" cy="353815"/>
          </a:xfrm>
          <a:prstGeom prst="rect">
            <a:avLst/>
          </a:prstGeom>
        </p:spPr>
        <p:txBody>
          <a:bodyPr wrap="none">
            <a:spAutoFit/>
          </a:bodyPr>
          <a:lstStyle/>
          <a:p>
            <a:pPr>
              <a:lnSpc>
                <a:spcPct val="107000"/>
              </a:lnSpc>
            </a:pPr>
            <a:r>
              <a:rPr lang="en-US" sz="1588" dirty="0">
                <a:latin typeface="Times New Roman" panose="02020603050405020304" pitchFamily="18" charset="0"/>
                <a:cs typeface="Times New Roman" panose="02020603050405020304" pitchFamily="18" charset="0"/>
              </a:rPr>
              <a:t>Total</a:t>
            </a:r>
            <a:r>
              <a:rPr lang="en-US" sz="1588" dirty="0"/>
              <a:t> % Deficient</a:t>
            </a:r>
            <a:endParaRPr lang="en-US" sz="1588"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p:cNvSpPr/>
          <p:nvPr/>
        </p:nvSpPr>
        <p:spPr>
          <a:xfrm>
            <a:off x="3203133" y="805597"/>
            <a:ext cx="2538580" cy="295658"/>
          </a:xfrm>
          <a:prstGeom prst="rect">
            <a:avLst/>
          </a:prstGeom>
        </p:spPr>
        <p:txBody>
          <a:bodyPr wrap="none">
            <a:spAutoFit/>
          </a:bodyPr>
          <a:lstStyle/>
          <a:p>
            <a:pPr>
              <a:lnSpc>
                <a:spcPct val="107000"/>
              </a:lnSpc>
            </a:pPr>
            <a:r>
              <a:rPr lang="en-US" sz="1235" dirty="0"/>
              <a:t>% of New </a:t>
            </a:r>
            <a:r>
              <a:rPr lang="en-US" sz="1235" dirty="0">
                <a:latin typeface="Times New Roman" panose="02020603050405020304" pitchFamily="18" charset="0"/>
                <a:cs typeface="Times New Roman" panose="02020603050405020304" pitchFamily="18" charset="0"/>
              </a:rPr>
              <a:t>students</a:t>
            </a:r>
            <a:r>
              <a:rPr lang="en-US" sz="1235" dirty="0"/>
              <a:t> that are Deficient</a:t>
            </a:r>
            <a:endParaRPr lang="en-US" sz="1235" dirty="0">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p:cNvSpPr/>
          <p:nvPr/>
        </p:nvSpPr>
        <p:spPr>
          <a:xfrm>
            <a:off x="5911540" y="1337806"/>
            <a:ext cx="1897827" cy="353815"/>
          </a:xfrm>
          <a:prstGeom prst="rect">
            <a:avLst/>
          </a:prstGeom>
        </p:spPr>
        <p:txBody>
          <a:bodyPr wrap="none">
            <a:spAutoFit/>
          </a:bodyPr>
          <a:lstStyle/>
          <a:p>
            <a:pPr>
              <a:lnSpc>
                <a:spcPct val="107000"/>
              </a:lnSpc>
            </a:pPr>
            <a:r>
              <a:rPr lang="en-US" sz="1588" b="1" u="sng" dirty="0">
                <a:latin typeface="Times New Roman" panose="02020603050405020304" pitchFamily="18" charset="0"/>
                <a:cs typeface="Times New Roman" panose="02020603050405020304" pitchFamily="18" charset="0"/>
              </a:rPr>
              <a:t>1-2 Credit Deficient</a:t>
            </a:r>
            <a:endParaRPr lang="en-US" sz="1588" b="1" u="sng"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Rectangle 18"/>
          <p:cNvSpPr/>
          <p:nvPr/>
        </p:nvSpPr>
        <p:spPr>
          <a:xfrm>
            <a:off x="5911540" y="3101291"/>
            <a:ext cx="1897827" cy="353815"/>
          </a:xfrm>
          <a:prstGeom prst="rect">
            <a:avLst/>
          </a:prstGeom>
        </p:spPr>
        <p:txBody>
          <a:bodyPr wrap="none">
            <a:spAutoFit/>
          </a:bodyPr>
          <a:lstStyle/>
          <a:p>
            <a:pPr>
              <a:lnSpc>
                <a:spcPct val="107000"/>
              </a:lnSpc>
            </a:pPr>
            <a:r>
              <a:rPr lang="en-US" sz="1588" b="1" u="sng" dirty="0">
                <a:latin typeface="Times New Roman" panose="02020603050405020304" pitchFamily="18" charset="0"/>
                <a:cs typeface="Times New Roman" panose="02020603050405020304" pitchFamily="18" charset="0"/>
              </a:rPr>
              <a:t>3-5 Credit Deficient</a:t>
            </a:r>
            <a:endParaRPr lang="en-US" sz="1588" b="1" u="sng"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0" name="Rectangle 19"/>
          <p:cNvSpPr/>
          <p:nvPr/>
        </p:nvSpPr>
        <p:spPr>
          <a:xfrm>
            <a:off x="5602546" y="5004135"/>
            <a:ext cx="2490041" cy="353815"/>
          </a:xfrm>
          <a:prstGeom prst="rect">
            <a:avLst/>
          </a:prstGeom>
        </p:spPr>
        <p:txBody>
          <a:bodyPr wrap="none">
            <a:spAutoFit/>
          </a:bodyPr>
          <a:lstStyle/>
          <a:p>
            <a:pPr>
              <a:lnSpc>
                <a:spcPct val="107000"/>
              </a:lnSpc>
            </a:pPr>
            <a:r>
              <a:rPr lang="en-US" sz="1588" b="1" u="sng" dirty="0">
                <a:latin typeface="Times New Roman" panose="02020603050405020304" pitchFamily="18" charset="0"/>
                <a:cs typeface="Times New Roman" panose="02020603050405020304" pitchFamily="18" charset="0"/>
              </a:rPr>
              <a:t>6 or More Credit Deficient</a:t>
            </a:r>
            <a:endParaRPr lang="en-US" sz="1588" b="1" u="sng"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0784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379527" y="463502"/>
            <a:ext cx="8374189" cy="57070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177501" rtlCol="0" anchor="ctr" anchorCtr="0"/>
          <a:lstStyle/>
          <a:p>
            <a:pPr algn="ctr">
              <a:lnSpc>
                <a:spcPts val="2504"/>
              </a:lnSpc>
            </a:pPr>
            <a:r>
              <a:rPr lang="en-US" sz="2824" b="1" dirty="0" smtClean="0">
                <a:solidFill>
                  <a:schemeClr val="tx1"/>
                </a:solidFill>
                <a:latin typeface="Times New Roman" panose="02020603050405020304" pitchFamily="18" charset="0"/>
                <a:cs typeface="Times New Roman" panose="02020603050405020304" pitchFamily="18" charset="0"/>
              </a:rPr>
              <a:t>Graduation Rates</a:t>
            </a:r>
            <a:endParaRPr lang="en-US" sz="2824" b="1" dirty="0">
              <a:solidFill>
                <a:schemeClr val="tx1"/>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a:xfrm>
            <a:off x="8361777" y="6276081"/>
            <a:ext cx="477925" cy="354386"/>
          </a:xfrm>
        </p:spPr>
        <p:txBody>
          <a:bodyPr/>
          <a:lstStyle/>
          <a:p>
            <a:fld id="{02B133D6-D2DE-BA4C-B40A-914820A47904}" type="slidenum">
              <a:rPr lang="en-US" sz="1553">
                <a:latin typeface="Gandhi Sans"/>
              </a:rPr>
              <a:pPr/>
              <a:t>8</a:t>
            </a:fld>
            <a:endParaRPr lang="en-US" sz="1553" dirty="0">
              <a:latin typeface="Gandhi Sans"/>
            </a:endParaRPr>
          </a:p>
        </p:txBody>
      </p:sp>
      <p:graphicFrame>
        <p:nvGraphicFramePr>
          <p:cNvPr id="2" name="Table 1"/>
          <p:cNvGraphicFramePr>
            <a:graphicFrameLocks noGrp="1"/>
          </p:cNvGraphicFramePr>
          <p:nvPr/>
        </p:nvGraphicFramePr>
        <p:xfrm>
          <a:off x="228598" y="1524000"/>
          <a:ext cx="8686802" cy="1955132"/>
        </p:xfrm>
        <a:graphic>
          <a:graphicData uri="http://schemas.openxmlformats.org/drawingml/2006/table">
            <a:tbl>
              <a:tblPr>
                <a:tableStyleId>{5C22544A-7EE6-4342-B048-85BDC9FD1C3A}</a:tableStyleId>
              </a:tblPr>
              <a:tblGrid>
                <a:gridCol w="878398"/>
                <a:gridCol w="1118094"/>
                <a:gridCol w="1737310"/>
                <a:gridCol w="1492740"/>
                <a:gridCol w="1739258"/>
                <a:gridCol w="1721002"/>
              </a:tblGrid>
              <a:tr h="763351">
                <a:tc>
                  <a:txBody>
                    <a:bodyPr/>
                    <a:lstStyle/>
                    <a:p>
                      <a:pPr algn="l" fontAlgn="ctr"/>
                      <a:r>
                        <a:rPr lang="en-US" sz="1800" b="1" u="none" strike="noStrike" dirty="0">
                          <a:effectLst/>
                          <a:latin typeface="Times New Roman" panose="02020603050405020304" pitchFamily="18" charset="0"/>
                          <a:cs typeface="Times New Roman" panose="02020603050405020304" pitchFamily="18" charset="0"/>
                        </a:rPr>
                        <a:t> </a:t>
                      </a:r>
                      <a:r>
                        <a:rPr lang="en-US" sz="1800" b="1" u="none" strike="noStrike" dirty="0" smtClean="0">
                          <a:effectLst/>
                          <a:latin typeface="Times New Roman" panose="02020603050405020304" pitchFamily="18" charset="0"/>
                          <a:cs typeface="Times New Roman" panose="02020603050405020304" pitchFamily="18" charset="0"/>
                        </a:rPr>
                        <a:t>SY</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1" u="none" strike="noStrike" dirty="0">
                          <a:effectLst/>
                          <a:latin typeface="Times New Roman" panose="02020603050405020304" pitchFamily="18" charset="0"/>
                          <a:cs typeface="Times New Roman" panose="02020603050405020304" pitchFamily="18" charset="0"/>
                        </a:rPr>
                        <a:t>Cohort N</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b="1" u="none" strike="noStrike" dirty="0">
                          <a:solidFill>
                            <a:srgbClr val="FF0000"/>
                          </a:solidFill>
                          <a:effectLst/>
                          <a:latin typeface="Times New Roman" panose="02020603050405020304" pitchFamily="18" charset="0"/>
                          <a:cs typeface="Times New Roman" panose="02020603050405020304" pitchFamily="18" charset="0"/>
                        </a:rPr>
                        <a:t>Actual 12 and 12+ Grade Enrollment N</a:t>
                      </a:r>
                      <a:endParaRPr lang="en-US" sz="18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1" u="none" strike="noStrike" dirty="0">
                          <a:effectLst/>
                          <a:latin typeface="Times New Roman" panose="02020603050405020304" pitchFamily="18" charset="0"/>
                          <a:cs typeface="Times New Roman" panose="02020603050405020304" pitchFamily="18" charset="0"/>
                        </a:rPr>
                        <a:t>Total Graduate N</a:t>
                      </a:r>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1" u="none" strike="noStrike" dirty="0" smtClean="0">
                          <a:solidFill>
                            <a:schemeClr val="tx1"/>
                          </a:solidFill>
                          <a:effectLst/>
                          <a:latin typeface="Times New Roman" panose="02020603050405020304" pitchFamily="18" charset="0"/>
                          <a:cs typeface="Times New Roman" panose="02020603050405020304" pitchFamily="18" charset="0"/>
                        </a:rPr>
                        <a:t>State </a:t>
                      </a:r>
                      <a:r>
                        <a:rPr lang="en-US" sz="1800" b="1" u="none" strike="noStrike" dirty="0">
                          <a:solidFill>
                            <a:schemeClr val="tx1"/>
                          </a:solidFill>
                          <a:effectLst/>
                          <a:latin typeface="Times New Roman" panose="02020603050405020304" pitchFamily="18" charset="0"/>
                          <a:cs typeface="Times New Roman" panose="02020603050405020304" pitchFamily="18" charset="0"/>
                        </a:rPr>
                        <a:t>Graduation Rate</a:t>
                      </a:r>
                      <a:endParaRPr lang="en-US" sz="1800" b="1" i="0" u="none" strike="noStrike" dirty="0">
                        <a:solidFill>
                          <a:schemeClr val="tx1"/>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b="1" u="none" strike="noStrike" dirty="0" smtClean="0">
                          <a:solidFill>
                            <a:srgbClr val="FF0000"/>
                          </a:solidFill>
                          <a:effectLst/>
                          <a:latin typeface="Times New Roman" panose="02020603050405020304" pitchFamily="18" charset="0"/>
                          <a:cs typeface="Times New Roman" panose="02020603050405020304" pitchFamily="18" charset="0"/>
                        </a:rPr>
                        <a:t>Graduation Rate Based Upon Enrollment</a:t>
                      </a:r>
                      <a:endParaRPr lang="en-US" sz="18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0400">
                <a:tc>
                  <a:txBody>
                    <a:bodyPr/>
                    <a:lstStyle/>
                    <a:p>
                      <a:pPr algn="l" fontAlgn="ctr"/>
                      <a:r>
                        <a:rPr lang="en-US" sz="1800" u="none" strike="noStrike" dirty="0" smtClean="0">
                          <a:effectLst/>
                          <a:latin typeface="Times New Roman" panose="02020603050405020304" pitchFamily="18" charset="0"/>
                          <a:cs typeface="Times New Roman" panose="02020603050405020304" pitchFamily="18" charset="0"/>
                        </a:rPr>
                        <a:t>12-13</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53</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a:solidFill>
                            <a:srgbClr val="FF0000"/>
                          </a:solidFill>
                          <a:effectLst/>
                          <a:latin typeface="Times New Roman" panose="02020603050405020304" pitchFamily="18" charset="0"/>
                          <a:cs typeface="Times New Roman" panose="02020603050405020304" pitchFamily="18" charset="0"/>
                        </a:rPr>
                        <a:t>16</a:t>
                      </a:r>
                      <a:endParaRPr lang="en-US" sz="1800" b="1" i="0" u="none" strike="noStrike">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14</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dirty="0">
                          <a:solidFill>
                            <a:schemeClr val="tx1"/>
                          </a:solidFill>
                          <a:effectLst/>
                          <a:latin typeface="Times New Roman" panose="02020603050405020304" pitchFamily="18" charset="0"/>
                          <a:cs typeface="Times New Roman" panose="02020603050405020304" pitchFamily="18" charset="0"/>
                        </a:rPr>
                        <a:t>26.40%</a:t>
                      </a:r>
                      <a:endParaRPr lang="en-US" sz="18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dirty="0">
                          <a:solidFill>
                            <a:srgbClr val="FF0000"/>
                          </a:solidFill>
                          <a:effectLst/>
                          <a:latin typeface="Times New Roman" panose="02020603050405020304" pitchFamily="18" charset="0"/>
                          <a:cs typeface="Times New Roman" panose="02020603050405020304" pitchFamily="18" charset="0"/>
                        </a:rPr>
                        <a:t>88%</a:t>
                      </a:r>
                      <a:endParaRPr lang="en-US" sz="18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4450">
                <a:tc>
                  <a:txBody>
                    <a:bodyPr/>
                    <a:lstStyle/>
                    <a:p>
                      <a:pPr algn="l" fontAlgn="ctr"/>
                      <a:r>
                        <a:rPr lang="en-US" sz="1800" u="none" strike="noStrike" dirty="0" smtClean="0">
                          <a:effectLst/>
                          <a:latin typeface="Times New Roman" panose="02020603050405020304" pitchFamily="18" charset="0"/>
                          <a:cs typeface="Times New Roman" panose="02020603050405020304" pitchFamily="18" charset="0"/>
                        </a:rPr>
                        <a:t>13-14</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227</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a:solidFill>
                            <a:srgbClr val="FF0000"/>
                          </a:solidFill>
                          <a:effectLst/>
                          <a:latin typeface="Times New Roman" panose="02020603050405020304" pitchFamily="18" charset="0"/>
                          <a:cs typeface="Times New Roman" panose="02020603050405020304" pitchFamily="18" charset="0"/>
                        </a:rPr>
                        <a:t>78</a:t>
                      </a:r>
                      <a:endParaRPr lang="en-US" sz="1800" b="1" i="0" u="none" strike="noStrike">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39</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dirty="0">
                          <a:solidFill>
                            <a:schemeClr val="tx1"/>
                          </a:solidFill>
                          <a:effectLst/>
                          <a:latin typeface="Times New Roman" panose="02020603050405020304" pitchFamily="18" charset="0"/>
                          <a:cs typeface="Times New Roman" panose="02020603050405020304" pitchFamily="18" charset="0"/>
                        </a:rPr>
                        <a:t>17.20%</a:t>
                      </a:r>
                      <a:endParaRPr lang="en-US" sz="18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dirty="0">
                          <a:solidFill>
                            <a:srgbClr val="FF0000"/>
                          </a:solidFill>
                          <a:effectLst/>
                          <a:latin typeface="Times New Roman" panose="02020603050405020304" pitchFamily="18" charset="0"/>
                          <a:cs typeface="Times New Roman" panose="02020603050405020304" pitchFamily="18" charset="0"/>
                        </a:rPr>
                        <a:t>50%</a:t>
                      </a:r>
                      <a:endParaRPr lang="en-US" sz="18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4450">
                <a:tc>
                  <a:txBody>
                    <a:bodyPr/>
                    <a:lstStyle/>
                    <a:p>
                      <a:pPr algn="l" fontAlgn="ctr"/>
                      <a:r>
                        <a:rPr lang="en-US" sz="1800" u="none" strike="noStrike" dirty="0" smtClean="0">
                          <a:effectLst/>
                          <a:latin typeface="Times New Roman" panose="02020603050405020304" pitchFamily="18" charset="0"/>
                          <a:cs typeface="Times New Roman" panose="02020603050405020304" pitchFamily="18" charset="0"/>
                        </a:rPr>
                        <a:t>14-15</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dirty="0">
                          <a:effectLst/>
                          <a:latin typeface="Times New Roman" panose="02020603050405020304" pitchFamily="18" charset="0"/>
                          <a:cs typeface="Times New Roman" panose="02020603050405020304" pitchFamily="18" charset="0"/>
                        </a:rPr>
                        <a:t>401</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a:solidFill>
                            <a:srgbClr val="FF0000"/>
                          </a:solidFill>
                          <a:effectLst/>
                          <a:latin typeface="Times New Roman" panose="02020603050405020304" pitchFamily="18" charset="0"/>
                          <a:cs typeface="Times New Roman" panose="02020603050405020304" pitchFamily="18" charset="0"/>
                        </a:rPr>
                        <a:t>140</a:t>
                      </a:r>
                      <a:endParaRPr lang="en-US" sz="1800" b="1" i="0" u="none" strike="noStrike">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a:effectLst/>
                          <a:latin typeface="Times New Roman" panose="02020603050405020304" pitchFamily="18" charset="0"/>
                          <a:cs typeface="Times New Roman" panose="02020603050405020304" pitchFamily="18" charset="0"/>
                        </a:rPr>
                        <a:t>86</a:t>
                      </a:r>
                      <a:endParaRPr lang="en-US" sz="1800" b="0" i="0" u="none" strike="noStrike">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u="none" strike="noStrike" dirty="0">
                          <a:solidFill>
                            <a:schemeClr val="tx1"/>
                          </a:solidFill>
                          <a:effectLst/>
                          <a:latin typeface="Times New Roman" panose="02020603050405020304" pitchFamily="18" charset="0"/>
                          <a:cs typeface="Times New Roman" panose="02020603050405020304" pitchFamily="18" charset="0"/>
                        </a:rPr>
                        <a:t>21.40%</a:t>
                      </a:r>
                      <a:endParaRPr lang="en-US" sz="18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u="none" strike="noStrike" dirty="0">
                          <a:solidFill>
                            <a:srgbClr val="FF0000"/>
                          </a:solidFill>
                          <a:effectLst/>
                          <a:latin typeface="Times New Roman" panose="02020603050405020304" pitchFamily="18" charset="0"/>
                          <a:cs typeface="Times New Roman" panose="02020603050405020304" pitchFamily="18" charset="0"/>
                        </a:rPr>
                        <a:t>61%</a:t>
                      </a:r>
                      <a:endParaRPr lang="en-US" sz="1800" b="1" i="0" u="none" strike="noStrike" dirty="0">
                        <a:solidFill>
                          <a:srgbClr val="FF0000"/>
                        </a:solidFill>
                        <a:effectLst/>
                        <a:latin typeface="Times New Roman" panose="02020603050405020304" pitchFamily="18" charset="0"/>
                        <a:cs typeface="Times New Roman" panose="02020603050405020304" pitchFamily="18" charset="0"/>
                      </a:endParaRPr>
                    </a:p>
                  </a:txBody>
                  <a:tcPr marL="6818" marR="6818" marT="681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4450">
                <a:tc>
                  <a:txBody>
                    <a:bodyPr/>
                    <a:lstStyle/>
                    <a:p>
                      <a:pPr algn="l" fontAlgn="b"/>
                      <a:r>
                        <a:rPr lang="en-US" sz="1800" u="none" strike="noStrike" dirty="0" smtClean="0">
                          <a:effectLst/>
                          <a:latin typeface="Times New Roman" panose="02020603050405020304" pitchFamily="18" charset="0"/>
                          <a:cs typeface="Times New Roman" panose="02020603050405020304" pitchFamily="18" charset="0"/>
                        </a:rPr>
                        <a:t>15-16</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18" marR="6818" marT="681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0" i="0" u="none" strike="noStrike" dirty="0" smtClean="0">
                          <a:solidFill>
                            <a:srgbClr val="000000"/>
                          </a:solidFill>
                          <a:effectLst/>
                          <a:latin typeface="Times New Roman" panose="02020603050405020304" pitchFamily="18" charset="0"/>
                        </a:rPr>
                        <a:t>558</a:t>
                      </a:r>
                      <a:endParaRPr lang="en-US" sz="1800" b="0" i="0" u="none" strike="noStrike" dirty="0">
                        <a:solidFill>
                          <a:srgbClr val="000000"/>
                        </a:solidFill>
                        <a:effectLst/>
                        <a:latin typeface="Times New Roman" panose="02020603050405020304" pitchFamily="18"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b="0" i="0" u="none" strike="noStrike" dirty="0">
                          <a:solidFill>
                            <a:srgbClr val="FF0000"/>
                          </a:solidFill>
                          <a:effectLst/>
                          <a:latin typeface="Times New Roman" panose="02020603050405020304" pitchFamily="18" charset="0"/>
                        </a:rPr>
                        <a:t>298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0" i="0" u="none" strike="noStrike" dirty="0">
                          <a:solidFill>
                            <a:srgbClr val="000000"/>
                          </a:solidFill>
                          <a:effectLst/>
                          <a:latin typeface="Times New Roman" panose="02020603050405020304" pitchFamily="18" charset="0"/>
                        </a:rPr>
                        <a:t> 122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800" b="0" i="0" u="none" strike="noStrike" dirty="0">
                          <a:solidFill>
                            <a:schemeClr val="tx1"/>
                          </a:solidFill>
                          <a:effectLst/>
                          <a:latin typeface="Times New Roman" panose="02020603050405020304" pitchFamily="18" charset="0"/>
                        </a:rPr>
                        <a:t> 22.68%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fontAlgn="ctr"/>
                      <a:r>
                        <a:rPr lang="en-US" sz="1800" b="0" i="0" u="none" strike="noStrike" dirty="0">
                          <a:solidFill>
                            <a:srgbClr val="FF0000"/>
                          </a:solidFill>
                          <a:effectLst/>
                          <a:latin typeface="Times New Roman" panose="02020603050405020304" pitchFamily="18" charset="0"/>
                        </a:rPr>
                        <a:t>41%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5000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535" y="454867"/>
            <a:ext cx="8780929" cy="405684"/>
          </a:xfrm>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Demonstration of Successfully Graduating Students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24708" y="4068438"/>
            <a:ext cx="7007500" cy="808362"/>
          </a:xfrm>
        </p:spPr>
        <p:txBody>
          <a:bodyPr/>
          <a:lstStyle/>
          <a:p>
            <a:pPr marL="0" indent="0" algn="ctr">
              <a:buNone/>
            </a:pPr>
            <a:r>
              <a:rPr lang="en-US" dirty="0">
                <a:latin typeface="Times New Roman" panose="02020603050405020304" pitchFamily="18" charset="0"/>
                <a:cs typeface="Times New Roman" panose="02020603050405020304" pitchFamily="18" charset="0"/>
              </a:rPr>
              <a:t>Hoosier Academy successfully graduates students who start the year on track during the Fall of their Senior Year</a:t>
            </a:r>
          </a:p>
        </p:txBody>
      </p:sp>
      <p:sp>
        <p:nvSpPr>
          <p:cNvPr id="4" name="Slide Number Placeholder 3"/>
          <p:cNvSpPr>
            <a:spLocks noGrp="1"/>
          </p:cNvSpPr>
          <p:nvPr>
            <p:ph type="sldNum" sz="quarter" idx="12"/>
          </p:nvPr>
        </p:nvSpPr>
        <p:spPr/>
        <p:txBody>
          <a:bodyPr/>
          <a:lstStyle/>
          <a:p>
            <a:fld id="{D85086FA-CF79-D84D-BB33-2FB7CD557513}" type="slidenum">
              <a:rPr lang="en-US" smtClean="0"/>
              <a:t>9</a:t>
            </a:fld>
            <a:endParaRPr lang="en-US"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25296" b="19793"/>
          <a:stretch/>
        </p:blipFill>
        <p:spPr>
          <a:xfrm>
            <a:off x="134471" y="1372522"/>
            <a:ext cx="8875059" cy="2436686"/>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481698430"/>
              </p:ext>
            </p:extLst>
          </p:nvPr>
        </p:nvGraphicFramePr>
        <p:xfrm>
          <a:off x="1600200" y="5119988"/>
          <a:ext cx="6332008" cy="1097280"/>
        </p:xfrm>
        <a:graphic>
          <a:graphicData uri="http://schemas.openxmlformats.org/drawingml/2006/table">
            <a:tbl>
              <a:tblPr firstRow="1" firstCol="1" bandRow="1">
                <a:tableStyleId>{5C22544A-7EE6-4342-B048-85BDC9FD1C3A}</a:tableStyleId>
              </a:tblPr>
              <a:tblGrid>
                <a:gridCol w="4724400"/>
                <a:gridCol w="1607608"/>
              </a:tblGrid>
              <a:tr h="0">
                <a:tc>
                  <a:txBody>
                    <a:bodyPr/>
                    <a:lstStyle/>
                    <a:p>
                      <a:pPr marL="0" marR="0" algn="ctr" fontAlgn="b">
                        <a:spcBef>
                          <a:spcPts val="0"/>
                        </a:spcBef>
                        <a:spcAft>
                          <a:spcPts val="0"/>
                        </a:spcAft>
                      </a:pPr>
                      <a:r>
                        <a:rPr lang="sk-SK" sz="1800" b="0" kern="1200" dirty="0">
                          <a:solidFill>
                            <a:schemeClr val="tx1"/>
                          </a:solidFill>
                          <a:effectLst/>
                          <a:latin typeface="Times New Roman" panose="02020603050405020304" pitchFamily="18" charset="0"/>
                          <a:cs typeface="Times New Roman" panose="02020603050405020304" pitchFamily="18" charset="0"/>
                        </a:rPr>
                        <a:t> </a:t>
                      </a:r>
                      <a:r>
                        <a:rPr lang="en-US" sz="1800" b="0" kern="1200" dirty="0" smtClean="0">
                          <a:solidFill>
                            <a:schemeClr val="tx1"/>
                          </a:solidFill>
                          <a:effectLst/>
                          <a:latin typeface="Times New Roman" panose="02020603050405020304" pitchFamily="18" charset="0"/>
                          <a:cs typeface="Times New Roman" panose="02020603050405020304" pitchFamily="18" charset="0"/>
                        </a:rPr>
                        <a:t>2015-16 12</a:t>
                      </a:r>
                      <a:r>
                        <a:rPr lang="en-US" sz="1800" b="0" kern="1200" baseline="30000" dirty="0" smtClean="0">
                          <a:solidFill>
                            <a:schemeClr val="tx1"/>
                          </a:solidFill>
                          <a:effectLst/>
                          <a:latin typeface="Times New Roman" panose="02020603050405020304" pitchFamily="18" charset="0"/>
                          <a:cs typeface="Times New Roman" panose="02020603050405020304" pitchFamily="18" charset="0"/>
                        </a:rPr>
                        <a:t>th</a:t>
                      </a:r>
                      <a:r>
                        <a:rPr lang="en-US" sz="1800" b="0" kern="1200" dirty="0" smtClean="0">
                          <a:solidFill>
                            <a:schemeClr val="tx1"/>
                          </a:solidFill>
                          <a:effectLst/>
                          <a:latin typeface="Times New Roman" panose="02020603050405020304" pitchFamily="18" charset="0"/>
                          <a:cs typeface="Times New Roman" panose="02020603050405020304" pitchFamily="18" charset="0"/>
                        </a:rPr>
                        <a:t> </a:t>
                      </a:r>
                      <a:r>
                        <a:rPr lang="en-US" sz="1800" b="0" kern="1200" dirty="0">
                          <a:solidFill>
                            <a:schemeClr val="tx1"/>
                          </a:solidFill>
                          <a:effectLst/>
                          <a:latin typeface="Times New Roman" panose="02020603050405020304" pitchFamily="18" charset="0"/>
                          <a:cs typeface="Times New Roman" panose="02020603050405020304" pitchFamily="18" charset="0"/>
                        </a:rPr>
                        <a:t>Grade Enrollment</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fontAlgn="b">
                        <a:spcBef>
                          <a:spcPts val="0"/>
                        </a:spcBef>
                        <a:spcAft>
                          <a:spcPts val="0"/>
                        </a:spcAft>
                      </a:pPr>
                      <a:r>
                        <a:rPr lang="en-US" sz="1800" b="0">
                          <a:solidFill>
                            <a:schemeClr val="tx1"/>
                          </a:solidFill>
                          <a:effectLst/>
                          <a:latin typeface="Times New Roman" panose="02020603050405020304" pitchFamily="18" charset="0"/>
                          <a:cs typeface="Times New Roman" panose="02020603050405020304" pitchFamily="18" charset="0"/>
                        </a:rPr>
                        <a:t>273</a:t>
                      </a:r>
                      <a:endParaRPr lang="en-US" sz="1800" b="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800" b="0" dirty="0">
                          <a:solidFill>
                            <a:schemeClr val="tx1"/>
                          </a:solidFill>
                          <a:effectLst/>
                          <a:latin typeface="Times New Roman" panose="02020603050405020304" pitchFamily="18" charset="0"/>
                          <a:cs typeface="Times New Roman" panose="02020603050405020304" pitchFamily="18" charset="0"/>
                        </a:rPr>
                        <a:t> </a:t>
                      </a:r>
                      <a:r>
                        <a:rPr lang="en-US" sz="1800" b="0" kern="1200" dirty="0" smtClean="0">
                          <a:solidFill>
                            <a:schemeClr val="tx1"/>
                          </a:solidFill>
                          <a:effectLst/>
                          <a:latin typeface="Times New Roman" panose="02020603050405020304" pitchFamily="18" charset="0"/>
                          <a:cs typeface="Times New Roman" panose="02020603050405020304" pitchFamily="18" charset="0"/>
                        </a:rPr>
                        <a:t>Started On Track for Graduation</a:t>
                      </a:r>
                      <a:endParaRPr lang="en-US" sz="1800" b="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fontAlgn="b">
                        <a:spcBef>
                          <a:spcPts val="0"/>
                        </a:spcBef>
                        <a:spcAft>
                          <a:spcPts val="0"/>
                        </a:spcAft>
                      </a:pPr>
                      <a:r>
                        <a:rPr lang="en-US" sz="1800" b="0"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marL="0" marR="0" algn="ctr" fontAlgn="b">
                        <a:spcBef>
                          <a:spcPts val="0"/>
                        </a:spcBef>
                        <a:spcAft>
                          <a:spcPts val="0"/>
                        </a:spcAft>
                      </a:pPr>
                      <a:r>
                        <a:rPr lang="en-US" sz="1800" b="0" kern="1200" dirty="0">
                          <a:solidFill>
                            <a:schemeClr val="tx1"/>
                          </a:solidFill>
                          <a:effectLst/>
                          <a:latin typeface="Times New Roman" panose="02020603050405020304" pitchFamily="18" charset="0"/>
                          <a:cs typeface="Times New Roman" panose="02020603050405020304" pitchFamily="18" charset="0"/>
                        </a:rPr>
                        <a:t>Graduated</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fontAlgn="b">
                        <a:spcBef>
                          <a:spcPts val="0"/>
                        </a:spcBef>
                        <a:spcAft>
                          <a:spcPts val="0"/>
                        </a:spcAft>
                      </a:pPr>
                      <a:r>
                        <a:rPr lang="is-IS" sz="1800" b="0" kern="1200" dirty="0">
                          <a:solidFill>
                            <a:schemeClr val="tx1"/>
                          </a:solidFill>
                          <a:effectLst/>
                          <a:latin typeface="Times New Roman" panose="02020603050405020304" pitchFamily="18" charset="0"/>
                          <a:cs typeface="Times New Roman" panose="02020603050405020304" pitchFamily="18" charset="0"/>
                        </a:rPr>
                        <a:t>13</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pPr marL="0" marR="0" algn="ctr" fontAlgn="b">
                        <a:spcBef>
                          <a:spcPts val="0"/>
                        </a:spcBef>
                        <a:spcAft>
                          <a:spcPts val="0"/>
                        </a:spcAft>
                      </a:pPr>
                      <a:r>
                        <a:rPr lang="en-US" sz="1800" b="0" kern="1200" dirty="0">
                          <a:solidFill>
                            <a:schemeClr val="tx1"/>
                          </a:solidFill>
                          <a:effectLst/>
                          <a:latin typeface="Times New Roman" panose="02020603050405020304" pitchFamily="18" charset="0"/>
                          <a:cs typeface="Times New Roman" panose="02020603050405020304" pitchFamily="18" charset="0"/>
                        </a:rPr>
                        <a:t>Did Not Graduate</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fontAlgn="b">
                        <a:spcBef>
                          <a:spcPts val="0"/>
                        </a:spcBef>
                        <a:spcAft>
                          <a:spcPts val="0"/>
                        </a:spcAft>
                      </a:pPr>
                      <a:r>
                        <a:rPr lang="en-US" sz="1800" b="0" kern="1200" dirty="0">
                          <a:solidFill>
                            <a:schemeClr val="tx1"/>
                          </a:solidFill>
                          <a:effectLst/>
                          <a:latin typeface="Times New Roman" panose="02020603050405020304" pitchFamily="18" charset="0"/>
                          <a:cs typeface="Times New Roman" panose="02020603050405020304" pitchFamily="18" charset="0"/>
                        </a:rPr>
                        <a:t>1</a:t>
                      </a:r>
                      <a:endPar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19319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5919</TotalTime>
  <Words>1102</Words>
  <Application>Microsoft Office PowerPoint</Application>
  <PresentationFormat>On-screen Show (4:3)</PresentationFormat>
  <Paragraphs>212</Paragraphs>
  <Slides>18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Gandhi Sans</vt:lpstr>
      <vt:lpstr>Times New Roman</vt:lpstr>
      <vt:lpstr>Office Theme</vt:lpstr>
      <vt:lpstr>State Board of Education Hearing  January 11, 2017 Robert A. Marra, Executive Director Office of Charter Schools</vt:lpstr>
      <vt:lpstr>PowerPoint Presentation</vt:lpstr>
      <vt:lpstr>PowerPoint Presentation</vt:lpstr>
      <vt:lpstr>SY 16-17 Hoosier Student Heat Map</vt:lpstr>
      <vt:lpstr>Overall Effect of Newly-Enrolled Students</vt:lpstr>
      <vt:lpstr>Effect of Enrollment Trends at Hoosier Academy</vt:lpstr>
      <vt:lpstr>Credit Deficiency Enrollment Trends</vt:lpstr>
      <vt:lpstr>PowerPoint Presentation</vt:lpstr>
      <vt:lpstr>Demonstration of Successfully Graduating Students</vt:lpstr>
      <vt:lpstr>Demonstration of Successfully Graduating Students</vt:lpstr>
      <vt:lpstr>PowerPoint Presentation</vt:lpstr>
      <vt:lpstr>PowerPoint Presentation</vt:lpstr>
      <vt:lpstr>Hoosier Academy Virtual Charter School  External Plans and Evaluations</vt:lpstr>
      <vt:lpstr>Approach to Oversight and Improvement</vt:lpstr>
      <vt:lpstr>Hoosier Academies Virtual Charter School – 2-year Conditional Renewal</vt:lpstr>
      <vt:lpstr>2016-17 Indiana Assessment Windows</vt:lpstr>
      <vt:lpstr>Timeline for Renewal</vt:lpstr>
      <vt:lpstr>External Review Team</vt:lpstr>
    </vt:vector>
  </TitlesOfParts>
  <Company>Ball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document</dc:title>
  <dc:creator>vgc</dc:creator>
  <cp:lastModifiedBy>Marriette Siler</cp:lastModifiedBy>
  <cp:revision>460</cp:revision>
  <cp:lastPrinted>2017-01-04T20:25:32Z</cp:lastPrinted>
  <dcterms:created xsi:type="dcterms:W3CDTF">2013-04-04T16:17:06Z</dcterms:created>
  <dcterms:modified xsi:type="dcterms:W3CDTF">2017-01-04T20:28:40Z</dcterms:modified>
</cp:coreProperties>
</file>