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18" autoAdjust="0"/>
  </p:normalViewPr>
  <p:slideViewPr>
    <p:cSldViewPr snapToGrid="0" snapToObjects="1">
      <p:cViewPr varScale="1">
        <p:scale>
          <a:sx n="86" d="100"/>
          <a:sy n="86" d="100"/>
        </p:scale>
        <p:origin x="-77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5503349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sz="18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dirty="0">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lang="en" dirty="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sz="1000" dirty="0">
              <a:solidFill>
                <a:srgbClr val="333333"/>
              </a:solidFill>
              <a:highlight>
                <a:srgbClr val="F5F5F5"/>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3423000"/>
            <a:ext cx="8520600" cy="974400"/>
          </a:xfrm>
          <a:prstGeom prst="rect">
            <a:avLst/>
          </a:prstGeom>
        </p:spPr>
        <p:txBody>
          <a:bodyPr lIns="91425" tIns="91425" rIns="91425" bIns="91425" anchor="b" anchorCtr="0">
            <a:noAutofit/>
          </a:bodyPr>
          <a:lstStyle/>
          <a:p>
            <a:pPr lvl="0">
              <a:spcBef>
                <a:spcPts val="0"/>
              </a:spcBef>
              <a:buNone/>
            </a:pPr>
            <a:r>
              <a:rPr lang="en">
                <a:solidFill>
                  <a:srgbClr val="000000"/>
                </a:solidFill>
              </a:rPr>
              <a:t>Lincoln Community School</a:t>
            </a:r>
          </a:p>
        </p:txBody>
      </p:sp>
      <p:sp>
        <p:nvSpPr>
          <p:cNvPr id="55" name="Shape 55"/>
          <p:cNvSpPr txBox="1">
            <a:spLocks noGrp="1"/>
          </p:cNvSpPr>
          <p:nvPr>
            <p:ph type="subTitle" idx="1"/>
          </p:nvPr>
        </p:nvSpPr>
        <p:spPr>
          <a:xfrm>
            <a:off x="311700" y="4358125"/>
            <a:ext cx="8520600" cy="792600"/>
          </a:xfrm>
          <a:prstGeom prst="rect">
            <a:avLst/>
          </a:prstGeom>
        </p:spPr>
        <p:txBody>
          <a:bodyPr lIns="91425" tIns="91425" rIns="91425" bIns="91425" anchor="t" anchorCtr="0">
            <a:noAutofit/>
          </a:bodyPr>
          <a:lstStyle/>
          <a:p>
            <a:pPr lvl="0">
              <a:spcBef>
                <a:spcPts val="0"/>
              </a:spcBef>
              <a:buNone/>
            </a:pPr>
            <a:r>
              <a:rPr lang="en">
                <a:solidFill>
                  <a:srgbClr val="000000"/>
                </a:solidFill>
              </a:rPr>
              <a:t>May 2017</a:t>
            </a:r>
          </a:p>
        </p:txBody>
      </p:sp>
      <p:pic>
        <p:nvPicPr>
          <p:cNvPr id="56" name="Shape 56" descr="Lincoln students.jpg"/>
          <p:cNvPicPr preferRelativeResize="0"/>
          <p:nvPr/>
        </p:nvPicPr>
        <p:blipFill>
          <a:blip r:embed="rId3">
            <a:alphaModFix amt="47000"/>
          </a:blip>
          <a:stretch>
            <a:fillRect/>
          </a:stretch>
        </p:blipFill>
        <p:spPr>
          <a:xfrm>
            <a:off x="0" y="0"/>
            <a:ext cx="9144000"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216425"/>
            <a:ext cx="8520600" cy="572700"/>
          </a:xfrm>
          <a:prstGeom prst="rect">
            <a:avLst/>
          </a:prstGeom>
        </p:spPr>
        <p:txBody>
          <a:bodyPr lIns="91425" tIns="91425" rIns="91425" bIns="91425" anchor="t" anchorCtr="0">
            <a:noAutofit/>
          </a:bodyPr>
          <a:lstStyle/>
          <a:p>
            <a:pPr lvl="0" algn="ctr" rtl="0">
              <a:spcBef>
                <a:spcPts val="0"/>
              </a:spcBef>
              <a:buClr>
                <a:schemeClr val="dk1"/>
              </a:buClr>
              <a:buSzPct val="91666"/>
              <a:buFont typeface="Arial"/>
              <a:buNone/>
            </a:pPr>
            <a:r>
              <a:rPr lang="en"/>
              <a:t>Goal Update - </a:t>
            </a:r>
            <a:r>
              <a:rPr lang="en" sz="1200">
                <a:latin typeface="Calibri"/>
                <a:ea typeface="Calibri"/>
                <a:cs typeface="Calibri"/>
                <a:sym typeface="Calibri"/>
              </a:rPr>
              <a:t>Using data to differentiate instruction and provide interventions</a:t>
            </a:r>
          </a:p>
        </p:txBody>
      </p:sp>
      <p:sp>
        <p:nvSpPr>
          <p:cNvPr id="136" name="Shape 136"/>
          <p:cNvSpPr txBox="1">
            <a:spLocks noGrp="1"/>
          </p:cNvSpPr>
          <p:nvPr>
            <p:ph type="body" idx="1"/>
          </p:nvPr>
        </p:nvSpPr>
        <p:spPr>
          <a:xfrm>
            <a:off x="311700" y="808650"/>
            <a:ext cx="8520600" cy="945000"/>
          </a:xfrm>
          <a:prstGeom prst="rect">
            <a:avLst/>
          </a:prstGeom>
        </p:spPr>
        <p:txBody>
          <a:bodyPr lIns="91425" tIns="91425" rIns="91425" bIns="91425" anchor="t" anchorCtr="0">
            <a:noAutofit/>
          </a:bodyPr>
          <a:lstStyle/>
          <a:p>
            <a:pPr lvl="0" rtl="0">
              <a:lnSpc>
                <a:spcPct val="100000"/>
              </a:lnSpc>
              <a:spcBef>
                <a:spcPts val="0"/>
              </a:spcBef>
              <a:buNone/>
            </a:pPr>
            <a:r>
              <a:rPr lang="en" b="1" u="sng"/>
              <a:t>Goal:</a:t>
            </a:r>
            <a:r>
              <a:rPr lang="en"/>
              <a:t> NWEA data utilized in all grades K-8 to drive Tier I small group instruction for remediation, enrichment and Tier II interventions.</a:t>
            </a:r>
          </a:p>
        </p:txBody>
      </p:sp>
      <p:sp>
        <p:nvSpPr>
          <p:cNvPr id="137" name="Shape 137"/>
          <p:cNvSpPr txBox="1"/>
          <p:nvPr/>
        </p:nvSpPr>
        <p:spPr>
          <a:xfrm>
            <a:off x="288200" y="1677450"/>
            <a:ext cx="8696100" cy="1023600"/>
          </a:xfrm>
          <a:prstGeom prst="rect">
            <a:avLst/>
          </a:prstGeom>
          <a:noFill/>
          <a:ln>
            <a:noFill/>
          </a:ln>
        </p:spPr>
        <p:txBody>
          <a:bodyPr lIns="91425" tIns="91425" rIns="91425" bIns="91425" anchor="t" anchorCtr="0">
            <a:noAutofit/>
          </a:bodyPr>
          <a:lstStyle/>
          <a:p>
            <a:pPr lvl="0" rtl="0">
              <a:spcBef>
                <a:spcPts val="0"/>
              </a:spcBef>
              <a:buNone/>
            </a:pPr>
            <a:r>
              <a:rPr lang="en" sz="1800" b="1" u="sng"/>
              <a:t>Intervention:</a:t>
            </a:r>
            <a:r>
              <a:rPr lang="en" sz="1800" b="1"/>
              <a:t> </a:t>
            </a:r>
            <a:r>
              <a:rPr lang="en" sz="1800"/>
              <a:t>NWEA and intervention training paired with cyclical teacher training and support provided by district data coach and school-based instructional coaches. </a:t>
            </a:r>
          </a:p>
          <a:p>
            <a:pPr lvl="0" rtl="0">
              <a:spcBef>
                <a:spcPts val="0"/>
              </a:spcBef>
              <a:buNone/>
            </a:pPr>
            <a:endParaRPr sz="1800"/>
          </a:p>
        </p:txBody>
      </p:sp>
      <p:pic>
        <p:nvPicPr>
          <p:cNvPr id="138" name="Shape 138"/>
          <p:cNvPicPr preferRelativeResize="0"/>
          <p:nvPr/>
        </p:nvPicPr>
        <p:blipFill>
          <a:blip r:embed="rId3">
            <a:alphaModFix/>
          </a:blip>
          <a:stretch>
            <a:fillRect/>
          </a:stretch>
        </p:blipFill>
        <p:spPr>
          <a:xfrm>
            <a:off x="2570162" y="2660113"/>
            <a:ext cx="1875275" cy="1362136"/>
          </a:xfrm>
          <a:prstGeom prst="rect">
            <a:avLst/>
          </a:prstGeom>
          <a:noFill/>
          <a:ln>
            <a:noFill/>
          </a:ln>
        </p:spPr>
      </p:pic>
      <p:pic>
        <p:nvPicPr>
          <p:cNvPr id="139" name="Shape 139"/>
          <p:cNvPicPr preferRelativeResize="0"/>
          <p:nvPr/>
        </p:nvPicPr>
        <p:blipFill rotWithShape="1">
          <a:blip r:embed="rId4">
            <a:alphaModFix/>
          </a:blip>
          <a:srcRect l="28391" r="28261" b="40369"/>
          <a:stretch/>
        </p:blipFill>
        <p:spPr>
          <a:xfrm>
            <a:off x="370578" y="3908190"/>
            <a:ext cx="1875260" cy="1051824"/>
          </a:xfrm>
          <a:prstGeom prst="rect">
            <a:avLst/>
          </a:prstGeom>
          <a:noFill/>
          <a:ln w="19050" cap="flat" cmpd="sng">
            <a:solidFill>
              <a:srgbClr val="000000"/>
            </a:solidFill>
            <a:prstDash val="solid"/>
            <a:round/>
            <a:headEnd type="none" w="med" len="med"/>
            <a:tailEnd type="none" w="med" len="med"/>
          </a:ln>
        </p:spPr>
      </p:pic>
      <p:pic>
        <p:nvPicPr>
          <p:cNvPr id="140" name="Shape 140"/>
          <p:cNvPicPr preferRelativeResize="0"/>
          <p:nvPr/>
        </p:nvPicPr>
        <p:blipFill>
          <a:blip r:embed="rId5">
            <a:alphaModFix/>
          </a:blip>
          <a:stretch>
            <a:fillRect/>
          </a:stretch>
        </p:blipFill>
        <p:spPr>
          <a:xfrm>
            <a:off x="554012" y="2714686"/>
            <a:ext cx="1660800" cy="798872"/>
          </a:xfrm>
          <a:prstGeom prst="rect">
            <a:avLst/>
          </a:prstGeom>
          <a:noFill/>
          <a:ln>
            <a:noFill/>
          </a:ln>
        </p:spPr>
      </p:pic>
      <p:pic>
        <p:nvPicPr>
          <p:cNvPr id="141" name="Shape 141"/>
          <p:cNvPicPr preferRelativeResize="0"/>
          <p:nvPr/>
        </p:nvPicPr>
        <p:blipFill rotWithShape="1">
          <a:blip r:embed="rId6">
            <a:alphaModFix/>
          </a:blip>
          <a:srcRect b="66707"/>
          <a:stretch/>
        </p:blipFill>
        <p:spPr>
          <a:xfrm>
            <a:off x="4116975" y="3821624"/>
            <a:ext cx="2728924" cy="1147324"/>
          </a:xfrm>
          <a:prstGeom prst="rect">
            <a:avLst/>
          </a:prstGeom>
          <a:noFill/>
          <a:ln>
            <a:noFill/>
          </a:ln>
        </p:spPr>
      </p:pic>
      <p:pic>
        <p:nvPicPr>
          <p:cNvPr id="142" name="Shape 142"/>
          <p:cNvPicPr preferRelativeResize="0"/>
          <p:nvPr/>
        </p:nvPicPr>
        <p:blipFill>
          <a:blip r:embed="rId7">
            <a:alphaModFix/>
          </a:blip>
          <a:stretch>
            <a:fillRect/>
          </a:stretch>
        </p:blipFill>
        <p:spPr>
          <a:xfrm>
            <a:off x="7247700" y="3127925"/>
            <a:ext cx="1660800" cy="1660800"/>
          </a:xfrm>
          <a:prstGeom prst="rect">
            <a:avLst/>
          </a:prstGeom>
          <a:noFill/>
          <a:ln w="28575" cap="flat" cmpd="sng">
            <a:solidFill>
              <a:srgbClr val="1155CC"/>
            </a:solidFill>
            <a:prstDash val="solid"/>
            <a:round/>
            <a:headEnd type="none" w="med" len="med"/>
            <a:tailEnd type="none" w="med" len="med"/>
          </a:ln>
        </p:spPr>
      </p:pic>
      <p:pic>
        <p:nvPicPr>
          <p:cNvPr id="143" name="Shape 143"/>
          <p:cNvPicPr preferRelativeResize="0"/>
          <p:nvPr/>
        </p:nvPicPr>
        <p:blipFill>
          <a:blip r:embed="rId8">
            <a:alphaModFix/>
          </a:blip>
          <a:stretch>
            <a:fillRect/>
          </a:stretch>
        </p:blipFill>
        <p:spPr>
          <a:xfrm>
            <a:off x="4572199" y="2522637"/>
            <a:ext cx="2458874" cy="8519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Community and Stakeholder Input and Engagement</a:t>
            </a:r>
          </a:p>
        </p:txBody>
      </p:sp>
      <p:pic>
        <p:nvPicPr>
          <p:cNvPr id="149" name="Shape 149"/>
          <p:cNvPicPr preferRelativeResize="0"/>
          <p:nvPr/>
        </p:nvPicPr>
        <p:blipFill rotWithShape="1">
          <a:blip r:embed="rId3">
            <a:alphaModFix/>
          </a:blip>
          <a:srcRect b="4752"/>
          <a:stretch/>
        </p:blipFill>
        <p:spPr>
          <a:xfrm>
            <a:off x="3916800" y="1248825"/>
            <a:ext cx="4903399" cy="3502774"/>
          </a:xfrm>
          <a:prstGeom prst="rect">
            <a:avLst/>
          </a:prstGeom>
          <a:noFill/>
          <a:ln>
            <a:noFill/>
          </a:ln>
        </p:spPr>
      </p:pic>
      <p:pic>
        <p:nvPicPr>
          <p:cNvPr id="150" name="Shape 150"/>
          <p:cNvPicPr preferRelativeResize="0"/>
          <p:nvPr/>
        </p:nvPicPr>
        <p:blipFill rotWithShape="1">
          <a:blip r:embed="rId4">
            <a:alphaModFix/>
          </a:blip>
          <a:srcRect l="13793" r="15032"/>
          <a:stretch/>
        </p:blipFill>
        <p:spPr>
          <a:xfrm>
            <a:off x="311700" y="1248825"/>
            <a:ext cx="3324100" cy="3502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algn="ctr">
              <a:spcBef>
                <a:spcPts val="0"/>
              </a:spcBef>
              <a:buNone/>
            </a:pPr>
            <a:r>
              <a:rPr lang="en"/>
              <a:t>Next Steps</a:t>
            </a:r>
          </a:p>
        </p:txBody>
      </p:sp>
      <p:pic>
        <p:nvPicPr>
          <p:cNvPr id="156" name="Shape 156"/>
          <p:cNvPicPr preferRelativeResize="0"/>
          <p:nvPr/>
        </p:nvPicPr>
        <p:blipFill>
          <a:blip r:embed="rId3">
            <a:alphaModFix/>
          </a:blip>
          <a:stretch>
            <a:fillRect/>
          </a:stretch>
        </p:blipFill>
        <p:spPr>
          <a:xfrm>
            <a:off x="2392812" y="865325"/>
            <a:ext cx="4358385" cy="4278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algn="ctr" rtl="0">
              <a:spcBef>
                <a:spcPts val="0"/>
              </a:spcBef>
              <a:buNone/>
            </a:pPr>
            <a:r>
              <a:rPr lang="en"/>
              <a:t>Next Steps</a:t>
            </a:r>
          </a:p>
        </p:txBody>
      </p:sp>
      <p:pic>
        <p:nvPicPr>
          <p:cNvPr id="162" name="Shape 162"/>
          <p:cNvPicPr preferRelativeResize="0"/>
          <p:nvPr/>
        </p:nvPicPr>
        <p:blipFill>
          <a:blip r:embed="rId3">
            <a:alphaModFix amt="12000"/>
          </a:blip>
          <a:stretch>
            <a:fillRect/>
          </a:stretch>
        </p:blipFill>
        <p:spPr>
          <a:xfrm>
            <a:off x="2392812" y="865325"/>
            <a:ext cx="4358385" cy="4278175"/>
          </a:xfrm>
          <a:prstGeom prst="rect">
            <a:avLst/>
          </a:prstGeom>
          <a:noFill/>
          <a:ln>
            <a:noFill/>
          </a:ln>
        </p:spPr>
      </p:pic>
      <p:sp>
        <p:nvSpPr>
          <p:cNvPr id="163" name="Shape 163"/>
          <p:cNvSpPr txBox="1"/>
          <p:nvPr/>
        </p:nvSpPr>
        <p:spPr>
          <a:xfrm>
            <a:off x="620112" y="916275"/>
            <a:ext cx="7903800" cy="3968100"/>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 sz="2400">
                <a:solidFill>
                  <a:schemeClr val="dk1"/>
                </a:solidFill>
              </a:rPr>
              <a:t>Reassess root causes to refresh school improvement plan for 2017-18 utilizing progress monitoring data </a:t>
            </a:r>
          </a:p>
          <a:p>
            <a:pPr lvl="0" rtl="0">
              <a:spcBef>
                <a:spcPts val="0"/>
              </a:spcBef>
              <a:buNone/>
            </a:pPr>
            <a:endParaRPr sz="2400">
              <a:solidFill>
                <a:schemeClr val="dk1"/>
              </a:solidFill>
            </a:endParaRPr>
          </a:p>
          <a:p>
            <a:pPr marL="457200" lvl="0" indent="-381000" rtl="0">
              <a:spcBef>
                <a:spcPts val="0"/>
              </a:spcBef>
              <a:buSzPct val="100000"/>
              <a:buChar char="●"/>
            </a:pPr>
            <a:r>
              <a:rPr lang="en" sz="2400">
                <a:solidFill>
                  <a:schemeClr val="dk1"/>
                </a:solidFill>
              </a:rPr>
              <a:t>Finalize systems and protocols for seamless launch this fall</a:t>
            </a:r>
          </a:p>
          <a:p>
            <a:pPr marL="914400" lvl="1" indent="-381000" rtl="0">
              <a:spcBef>
                <a:spcPts val="0"/>
              </a:spcBef>
              <a:buSzPct val="100000"/>
              <a:buChar char="○"/>
            </a:pPr>
            <a:r>
              <a:rPr lang="en" sz="2400">
                <a:solidFill>
                  <a:schemeClr val="dk1"/>
                </a:solidFill>
              </a:rPr>
              <a:t>PLC assessment protocols</a:t>
            </a:r>
          </a:p>
          <a:p>
            <a:pPr marL="914400" lvl="1" indent="-381000" rtl="0">
              <a:spcBef>
                <a:spcPts val="0"/>
              </a:spcBef>
              <a:buSzPct val="100000"/>
              <a:buChar char="○"/>
            </a:pPr>
            <a:r>
              <a:rPr lang="en" sz="2400">
                <a:solidFill>
                  <a:schemeClr val="dk1"/>
                </a:solidFill>
              </a:rPr>
              <a:t>Student work analysis protocols</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 sz="2400">
                <a:solidFill>
                  <a:schemeClr val="dk1"/>
                </a:solidFill>
              </a:rPr>
              <a:t>Tighten internal coaching cycle procedures driven by classroom evidence and teacher collaboration</a:t>
            </a:r>
          </a:p>
          <a:p>
            <a:pPr lvl="0" rtl="0">
              <a:spcBef>
                <a:spcPts val="0"/>
              </a:spcBef>
              <a:buNone/>
            </a:pPr>
            <a:endParaRPr sz="1100">
              <a:solidFill>
                <a:schemeClr val="dk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1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1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Effect transition="in" filter="fade">
                                      <p:cBhvr>
                                        <p:cTn id="17" dur="1000"/>
                                        <p:tgtEl>
                                          <p:spTgt spid="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Effect transition="in" filter="fade">
                                      <p:cBhvr>
                                        <p:cTn id="22" dur="1000"/>
                                        <p:tgtEl>
                                          <p:spTgt spid="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
                                            <p:txEl>
                                              <p:pRg st="4" end="4"/>
                                            </p:txEl>
                                          </p:spTgt>
                                        </p:tgtEl>
                                        <p:attrNameLst>
                                          <p:attrName>style.visibility</p:attrName>
                                        </p:attrNameLst>
                                      </p:cBhvr>
                                      <p:to>
                                        <p:strVal val="visible"/>
                                      </p:to>
                                    </p:set>
                                    <p:animEffect transition="in" filter="fade">
                                      <p:cBhvr>
                                        <p:cTn id="27" dur="1000"/>
                                        <p:tgtEl>
                                          <p:spTgt spid="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
                                            <p:txEl>
                                              <p:pRg st="5" end="5"/>
                                            </p:txEl>
                                          </p:spTgt>
                                        </p:tgtEl>
                                        <p:attrNameLst>
                                          <p:attrName>style.visibility</p:attrName>
                                        </p:attrNameLst>
                                      </p:cBhvr>
                                      <p:to>
                                        <p:strVal val="visible"/>
                                      </p:to>
                                    </p:set>
                                    <p:animEffect transition="in" filter="fade">
                                      <p:cBhvr>
                                        <p:cTn id="32" dur="1000"/>
                                        <p:tgtEl>
                                          <p:spTgt spid="1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
                                            <p:txEl>
                                              <p:pRg st="6" end="6"/>
                                            </p:txEl>
                                          </p:spTgt>
                                        </p:tgtEl>
                                        <p:attrNameLst>
                                          <p:attrName>style.visibility</p:attrName>
                                        </p:attrNameLst>
                                      </p:cBhvr>
                                      <p:to>
                                        <p:strVal val="visible"/>
                                      </p:to>
                                    </p:set>
                                    <p:animEffect transition="in" filter="fade">
                                      <p:cBhvr>
                                        <p:cTn id="37" dur="1000"/>
                                        <p:tgtEl>
                                          <p:spTgt spid="1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3">
                                            <p:txEl>
                                              <p:pRg st="7" end="7"/>
                                            </p:txEl>
                                          </p:spTgt>
                                        </p:tgtEl>
                                        <p:attrNameLst>
                                          <p:attrName>style.visibility</p:attrName>
                                        </p:attrNameLst>
                                      </p:cBhvr>
                                      <p:to>
                                        <p:strVal val="visible"/>
                                      </p:to>
                                    </p:set>
                                    <p:animEffect transition="in" filter="fade">
                                      <p:cBhvr>
                                        <p:cTn id="42" dur="1000"/>
                                        <p:tgtEl>
                                          <p:spTgt spid="1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algn="ctr" rtl="0">
              <a:spcBef>
                <a:spcPts val="0"/>
              </a:spcBef>
              <a:buNone/>
            </a:pPr>
            <a:r>
              <a:rPr lang="en"/>
              <a:t>Data Dashboard Summary - </a:t>
            </a:r>
            <a:r>
              <a:rPr lang="en" sz="1400">
                <a:latin typeface="Calibri"/>
                <a:ea typeface="Calibri"/>
                <a:cs typeface="Calibri"/>
                <a:sym typeface="Calibri"/>
              </a:rPr>
              <a:t>Student Attendance, Enrollment</a:t>
            </a:r>
          </a:p>
          <a:p>
            <a:pPr lvl="0" algn="ctr" rtl="0">
              <a:spcBef>
                <a:spcPts val="0"/>
              </a:spcBef>
              <a:buNone/>
            </a:pPr>
            <a:endParaRPr/>
          </a:p>
        </p:txBody>
      </p:sp>
      <p:pic>
        <p:nvPicPr>
          <p:cNvPr id="62" name="Shape 62" title="Chart"/>
          <p:cNvPicPr preferRelativeResize="0"/>
          <p:nvPr/>
        </p:nvPicPr>
        <p:blipFill>
          <a:blip r:embed="rId3">
            <a:alphaModFix/>
          </a:blip>
          <a:stretch>
            <a:fillRect/>
          </a:stretch>
        </p:blipFill>
        <p:spPr>
          <a:xfrm>
            <a:off x="4611925" y="1210075"/>
            <a:ext cx="4532075" cy="3112949"/>
          </a:xfrm>
          <a:prstGeom prst="rect">
            <a:avLst/>
          </a:prstGeom>
          <a:noFill/>
          <a:ln w="9525" cap="flat" cmpd="sng">
            <a:solidFill>
              <a:srgbClr val="000000"/>
            </a:solidFill>
            <a:prstDash val="solid"/>
            <a:round/>
            <a:headEnd type="none" w="med" len="med"/>
            <a:tailEnd type="none" w="med" len="med"/>
          </a:ln>
        </p:spPr>
      </p:pic>
      <p:pic>
        <p:nvPicPr>
          <p:cNvPr id="63" name="Shape 63" title="Chart"/>
          <p:cNvPicPr preferRelativeResize="0"/>
          <p:nvPr/>
        </p:nvPicPr>
        <p:blipFill>
          <a:blip r:embed="rId4">
            <a:alphaModFix/>
          </a:blip>
          <a:stretch>
            <a:fillRect/>
          </a:stretch>
        </p:blipFill>
        <p:spPr>
          <a:xfrm>
            <a:off x="0" y="1210075"/>
            <a:ext cx="4611924" cy="3112949"/>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algn="ctr" rtl="0">
              <a:spcBef>
                <a:spcPts val="0"/>
              </a:spcBef>
              <a:buNone/>
            </a:pPr>
            <a:r>
              <a:rPr lang="en"/>
              <a:t>Data Dashboard Summary - </a:t>
            </a:r>
            <a:r>
              <a:rPr lang="en" sz="1400">
                <a:latin typeface="Calibri"/>
                <a:ea typeface="Calibri"/>
                <a:cs typeface="Calibri"/>
                <a:sym typeface="Calibri"/>
              </a:rPr>
              <a:t>Behavior</a:t>
            </a:r>
          </a:p>
          <a:p>
            <a:pPr lvl="0" rtl="0">
              <a:spcBef>
                <a:spcPts val="0"/>
              </a:spcBef>
              <a:buNone/>
            </a:pPr>
            <a:endParaRPr/>
          </a:p>
        </p:txBody>
      </p:sp>
      <p:pic>
        <p:nvPicPr>
          <p:cNvPr id="69" name="Shape 69" title="Chart"/>
          <p:cNvPicPr preferRelativeResize="0"/>
          <p:nvPr/>
        </p:nvPicPr>
        <p:blipFill>
          <a:blip r:embed="rId3">
            <a:alphaModFix/>
          </a:blip>
          <a:stretch>
            <a:fillRect/>
          </a:stretch>
        </p:blipFill>
        <p:spPr>
          <a:xfrm>
            <a:off x="0" y="800250"/>
            <a:ext cx="4560749" cy="3127749"/>
          </a:xfrm>
          <a:prstGeom prst="rect">
            <a:avLst/>
          </a:prstGeom>
          <a:noFill/>
          <a:ln w="9525" cap="flat" cmpd="sng">
            <a:solidFill>
              <a:srgbClr val="000000"/>
            </a:solidFill>
            <a:prstDash val="solid"/>
            <a:round/>
            <a:headEnd type="none" w="med" len="med"/>
            <a:tailEnd type="none" w="med" len="med"/>
          </a:ln>
        </p:spPr>
      </p:pic>
      <p:pic>
        <p:nvPicPr>
          <p:cNvPr id="70" name="Shape 70" title="Chart"/>
          <p:cNvPicPr preferRelativeResize="0"/>
          <p:nvPr/>
        </p:nvPicPr>
        <p:blipFill>
          <a:blip r:embed="rId4">
            <a:alphaModFix/>
          </a:blip>
          <a:stretch>
            <a:fillRect/>
          </a:stretch>
        </p:blipFill>
        <p:spPr>
          <a:xfrm>
            <a:off x="4560750" y="800250"/>
            <a:ext cx="4560749" cy="3127750"/>
          </a:xfrm>
          <a:prstGeom prst="rect">
            <a:avLst/>
          </a:prstGeom>
          <a:noFill/>
          <a:ln w="9525" cap="flat" cmpd="sng">
            <a:solidFill>
              <a:srgbClr val="000000"/>
            </a:solidFill>
            <a:prstDash val="solid"/>
            <a:round/>
            <a:headEnd type="none" w="med" len="med"/>
            <a:tailEnd type="none" w="med" len="med"/>
          </a:ln>
        </p:spPr>
      </p:pic>
      <p:pic>
        <p:nvPicPr>
          <p:cNvPr id="71" name="Shape 71"/>
          <p:cNvPicPr preferRelativeResize="0"/>
          <p:nvPr/>
        </p:nvPicPr>
        <p:blipFill>
          <a:blip r:embed="rId5">
            <a:alphaModFix/>
          </a:blip>
          <a:stretch>
            <a:fillRect/>
          </a:stretch>
        </p:blipFill>
        <p:spPr>
          <a:xfrm>
            <a:off x="260749" y="4103224"/>
            <a:ext cx="4039250" cy="876924"/>
          </a:xfrm>
          <a:prstGeom prst="rect">
            <a:avLst/>
          </a:prstGeom>
          <a:noFill/>
          <a:ln w="19050" cap="flat" cmpd="sng">
            <a:solidFill>
              <a:srgbClr val="000000"/>
            </a:solidFill>
            <a:prstDash val="solid"/>
            <a:round/>
            <a:headEnd type="none" w="med" len="med"/>
            <a:tailEnd type="none" w="med" len="med"/>
          </a:ln>
        </p:spPr>
      </p:pic>
      <p:sp>
        <p:nvSpPr>
          <p:cNvPr id="72" name="Shape 72"/>
          <p:cNvSpPr txBox="1"/>
          <p:nvPr/>
        </p:nvSpPr>
        <p:spPr>
          <a:xfrm>
            <a:off x="4712787" y="4015312"/>
            <a:ext cx="4256700" cy="1015800"/>
          </a:xfrm>
          <a:prstGeom prst="rect">
            <a:avLst/>
          </a:prstGeom>
          <a:noFill/>
          <a:ln>
            <a:noFill/>
          </a:ln>
        </p:spPr>
        <p:txBody>
          <a:bodyPr lIns="91425" tIns="91425" rIns="91425" bIns="91425" anchor="ctr" anchorCtr="0">
            <a:noAutofit/>
          </a:bodyPr>
          <a:lstStyle/>
          <a:p>
            <a:pPr lvl="0" algn="ctr" rtl="0">
              <a:spcBef>
                <a:spcPts val="0"/>
              </a:spcBef>
              <a:buNone/>
            </a:pPr>
            <a:r>
              <a:rPr lang="en" sz="1800" b="1">
                <a:solidFill>
                  <a:srgbClr val="CC0000"/>
                </a:solidFill>
              </a:rPr>
              <a:t>Improved difference of </a:t>
            </a:r>
          </a:p>
          <a:p>
            <a:pPr lvl="0" algn="ctr" rtl="0">
              <a:spcBef>
                <a:spcPts val="0"/>
              </a:spcBef>
              <a:buNone/>
            </a:pPr>
            <a:r>
              <a:rPr lang="en" sz="1800" b="1">
                <a:solidFill>
                  <a:srgbClr val="CC0000"/>
                </a:solidFill>
              </a:rPr>
              <a:t>15.4</a:t>
            </a:r>
          </a:p>
          <a:p>
            <a:pPr lvl="0" algn="ctr" rtl="0">
              <a:spcBef>
                <a:spcPts val="0"/>
              </a:spcBef>
              <a:buNone/>
            </a:pPr>
            <a:r>
              <a:rPr lang="en" sz="1800" b="1">
                <a:solidFill>
                  <a:srgbClr val="CC0000"/>
                </a:solidFill>
              </a:rPr>
              <a:t>referrals per day!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12175"/>
            <a:ext cx="8520600" cy="572700"/>
          </a:xfrm>
          <a:prstGeom prst="rect">
            <a:avLst/>
          </a:prstGeom>
        </p:spPr>
        <p:txBody>
          <a:bodyPr lIns="91425" tIns="91425" rIns="91425" bIns="91425" anchor="t" anchorCtr="0">
            <a:noAutofit/>
          </a:bodyPr>
          <a:lstStyle/>
          <a:p>
            <a:pPr lvl="0" algn="ctr" rtl="0">
              <a:spcBef>
                <a:spcPts val="0"/>
              </a:spcBef>
              <a:buNone/>
            </a:pPr>
            <a:r>
              <a:rPr lang="en"/>
              <a:t>Data Dashboard Summary - </a:t>
            </a:r>
            <a:r>
              <a:rPr lang="en" sz="1400">
                <a:latin typeface="Calibri"/>
                <a:ea typeface="Calibri"/>
                <a:cs typeface="Calibri"/>
                <a:sym typeface="Calibri"/>
              </a:rPr>
              <a:t>ELA Student Performance (First Year NWEA)</a:t>
            </a:r>
          </a:p>
        </p:txBody>
      </p:sp>
      <p:pic>
        <p:nvPicPr>
          <p:cNvPr id="78" name="Shape 78" title="Chart"/>
          <p:cNvPicPr preferRelativeResize="0"/>
          <p:nvPr/>
        </p:nvPicPr>
        <p:blipFill rotWithShape="1">
          <a:blip r:embed="rId3">
            <a:alphaModFix/>
          </a:blip>
          <a:srcRect l="2979" r="10154"/>
          <a:stretch/>
        </p:blipFill>
        <p:spPr>
          <a:xfrm>
            <a:off x="190750" y="2313125"/>
            <a:ext cx="8648149" cy="2657299"/>
          </a:xfrm>
          <a:prstGeom prst="rect">
            <a:avLst/>
          </a:prstGeom>
          <a:noFill/>
          <a:ln>
            <a:noFill/>
          </a:ln>
        </p:spPr>
      </p:pic>
      <p:pic>
        <p:nvPicPr>
          <p:cNvPr id="79" name="Shape 79"/>
          <p:cNvPicPr preferRelativeResize="0"/>
          <p:nvPr/>
        </p:nvPicPr>
        <p:blipFill>
          <a:blip r:embed="rId4">
            <a:alphaModFix/>
          </a:blip>
          <a:stretch>
            <a:fillRect/>
          </a:stretch>
        </p:blipFill>
        <p:spPr>
          <a:xfrm>
            <a:off x="311700" y="653125"/>
            <a:ext cx="6885174" cy="1771999"/>
          </a:xfrm>
          <a:prstGeom prst="rect">
            <a:avLst/>
          </a:prstGeom>
          <a:noFill/>
          <a:ln w="9525" cap="flat" cmpd="sng">
            <a:solidFill>
              <a:srgbClr val="000000"/>
            </a:solidFill>
            <a:prstDash val="solid"/>
            <a:round/>
            <a:headEnd type="none" w="med" len="med"/>
            <a:tailEnd type="none" w="med" len="med"/>
          </a:ln>
        </p:spPr>
      </p:pic>
      <p:sp>
        <p:nvSpPr>
          <p:cNvPr id="80" name="Shape 80"/>
          <p:cNvSpPr/>
          <p:nvPr/>
        </p:nvSpPr>
        <p:spPr>
          <a:xfrm rot="488859">
            <a:off x="7039055" y="790648"/>
            <a:ext cx="2078681" cy="1936553"/>
          </a:xfrm>
          <a:prstGeom prst="verticalScroll">
            <a:avLst>
              <a:gd name="adj" fmla="val 12500"/>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t>Highlight:</a:t>
            </a:r>
            <a:r>
              <a:rPr lang="en" sz="1800">
                <a:solidFill>
                  <a:srgbClr val="000000"/>
                </a:solidFill>
              </a:rPr>
              <a:t> Spring IREAD pass rates </a:t>
            </a:r>
            <a:r>
              <a:rPr lang="en" sz="1800" b="1">
                <a:solidFill>
                  <a:srgbClr val="000000"/>
                </a:solidFill>
              </a:rPr>
              <a:t>improved </a:t>
            </a:r>
            <a:r>
              <a:rPr lang="en" sz="1800" b="1"/>
              <a:t>16</a:t>
            </a:r>
            <a:r>
              <a:rPr lang="en" sz="1800" b="1">
                <a:solidFill>
                  <a:srgbClr val="000000"/>
                </a:solidFill>
              </a:rPr>
              <a:t>%</a:t>
            </a:r>
            <a:r>
              <a:rPr lang="en" sz="1800">
                <a:solidFill>
                  <a:srgbClr val="000000"/>
                </a:solid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12175"/>
            <a:ext cx="8520600" cy="572700"/>
          </a:xfrm>
          <a:prstGeom prst="rect">
            <a:avLst/>
          </a:prstGeom>
        </p:spPr>
        <p:txBody>
          <a:bodyPr lIns="91425" tIns="91425" rIns="91425" bIns="91425" anchor="t" anchorCtr="0">
            <a:noAutofit/>
          </a:bodyPr>
          <a:lstStyle/>
          <a:p>
            <a:pPr lvl="0" algn="ctr" rtl="0">
              <a:spcBef>
                <a:spcPts val="0"/>
              </a:spcBef>
              <a:buNone/>
            </a:pPr>
            <a:r>
              <a:rPr lang="en"/>
              <a:t>Data Dashboard Summary - </a:t>
            </a:r>
            <a:r>
              <a:rPr lang="en" sz="1400">
                <a:latin typeface="Calibri"/>
                <a:ea typeface="Calibri"/>
                <a:cs typeface="Calibri"/>
                <a:sym typeface="Calibri"/>
              </a:rPr>
              <a:t>Math Student Performance (First Year NWEA)</a:t>
            </a:r>
          </a:p>
        </p:txBody>
      </p:sp>
      <p:pic>
        <p:nvPicPr>
          <p:cNvPr id="86" name="Shape 86" title="Chart"/>
          <p:cNvPicPr preferRelativeResize="0"/>
          <p:nvPr/>
        </p:nvPicPr>
        <p:blipFill rotWithShape="1">
          <a:blip r:embed="rId3">
            <a:alphaModFix/>
          </a:blip>
          <a:srcRect l="3033" r="11041"/>
          <a:stretch/>
        </p:blipFill>
        <p:spPr>
          <a:xfrm>
            <a:off x="357700" y="2458675"/>
            <a:ext cx="8428598" cy="2618149"/>
          </a:xfrm>
          <a:prstGeom prst="rect">
            <a:avLst/>
          </a:prstGeom>
          <a:noFill/>
          <a:ln>
            <a:noFill/>
          </a:ln>
        </p:spPr>
      </p:pic>
      <p:pic>
        <p:nvPicPr>
          <p:cNvPr id="87" name="Shape 87"/>
          <p:cNvPicPr preferRelativeResize="0"/>
          <p:nvPr/>
        </p:nvPicPr>
        <p:blipFill>
          <a:blip r:embed="rId4">
            <a:alphaModFix/>
          </a:blip>
          <a:stretch>
            <a:fillRect/>
          </a:stretch>
        </p:blipFill>
        <p:spPr>
          <a:xfrm>
            <a:off x="956550" y="560525"/>
            <a:ext cx="7505700" cy="1905000"/>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algn="ctr" rtl="0">
              <a:spcBef>
                <a:spcPts val="0"/>
              </a:spcBef>
              <a:buNone/>
            </a:pPr>
            <a:r>
              <a:rPr lang="en"/>
              <a:t>Data Dashboard Summary - </a:t>
            </a:r>
            <a:r>
              <a:rPr lang="en" sz="1400">
                <a:latin typeface="Calibri"/>
                <a:ea typeface="Calibri"/>
                <a:cs typeface="Calibri"/>
                <a:sym typeface="Calibri"/>
              </a:rPr>
              <a:t>Staff Retention, Staff Attendance</a:t>
            </a:r>
          </a:p>
          <a:p>
            <a:pPr lvl="0" algn="ctr" rtl="0">
              <a:spcBef>
                <a:spcPts val="0"/>
              </a:spcBef>
              <a:buNone/>
            </a:pPr>
            <a:endParaRPr/>
          </a:p>
        </p:txBody>
      </p:sp>
      <p:pic>
        <p:nvPicPr>
          <p:cNvPr id="93" name="Shape 93" title="Chart"/>
          <p:cNvPicPr preferRelativeResize="0"/>
          <p:nvPr/>
        </p:nvPicPr>
        <p:blipFill>
          <a:blip r:embed="rId3">
            <a:alphaModFix/>
          </a:blip>
          <a:stretch>
            <a:fillRect/>
          </a:stretch>
        </p:blipFill>
        <p:spPr>
          <a:xfrm>
            <a:off x="0" y="1095350"/>
            <a:ext cx="4583950" cy="3005100"/>
          </a:xfrm>
          <a:prstGeom prst="rect">
            <a:avLst/>
          </a:prstGeom>
          <a:noFill/>
          <a:ln w="9525" cap="flat" cmpd="sng">
            <a:solidFill>
              <a:srgbClr val="000000"/>
            </a:solidFill>
            <a:prstDash val="solid"/>
            <a:round/>
            <a:headEnd type="none" w="med" len="med"/>
            <a:tailEnd type="none" w="med" len="med"/>
          </a:ln>
        </p:spPr>
      </p:pic>
      <p:pic>
        <p:nvPicPr>
          <p:cNvPr id="94" name="Shape 94" title="Chart"/>
          <p:cNvPicPr preferRelativeResize="0"/>
          <p:nvPr/>
        </p:nvPicPr>
        <p:blipFill>
          <a:blip r:embed="rId4">
            <a:alphaModFix/>
          </a:blip>
          <a:stretch>
            <a:fillRect/>
          </a:stretch>
        </p:blipFill>
        <p:spPr>
          <a:xfrm>
            <a:off x="4583950" y="1095350"/>
            <a:ext cx="4583950" cy="3005099"/>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Data Dashboard Summary - </a:t>
            </a:r>
            <a:r>
              <a:rPr lang="en" sz="1200">
                <a:latin typeface="Calibri"/>
                <a:ea typeface="Calibri"/>
                <a:cs typeface="Calibri"/>
                <a:sym typeface="Calibri"/>
              </a:rPr>
              <a:t>Professional Development</a:t>
            </a:r>
          </a:p>
        </p:txBody>
      </p:sp>
      <p:sp>
        <p:nvSpPr>
          <p:cNvPr id="100" name="Shape 100"/>
          <p:cNvSpPr/>
          <p:nvPr/>
        </p:nvSpPr>
        <p:spPr>
          <a:xfrm>
            <a:off x="606800" y="3401625"/>
            <a:ext cx="3018000" cy="1309800"/>
          </a:xfrm>
          <a:prstGeom prst="flowChartAlternateProcess">
            <a:avLst/>
          </a:prstGeom>
          <a:solidFill>
            <a:srgbClr val="FFD966"/>
          </a:solidFill>
          <a:ln w="38100" cap="flat" cmpd="sng">
            <a:solidFill>
              <a:srgbClr val="674EA7"/>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 sz="1800" b="1">
                <a:solidFill>
                  <a:srgbClr val="674EA7"/>
                </a:solidFill>
              </a:rPr>
              <a:t>Reflect &amp; Refine</a:t>
            </a:r>
          </a:p>
          <a:p>
            <a:pPr lvl="0" algn="ctr" rtl="0">
              <a:spcBef>
                <a:spcPts val="0"/>
              </a:spcBef>
              <a:buClr>
                <a:schemeClr val="dk1"/>
              </a:buClr>
              <a:buSzPct val="110000"/>
              <a:buFont typeface="Arial"/>
              <a:buNone/>
            </a:pPr>
            <a:r>
              <a:rPr lang="en" sz="1000" b="1" u="sng"/>
              <a:t>PLC Guiding Questions 3 &amp; 4</a:t>
            </a:r>
          </a:p>
          <a:p>
            <a:pPr lvl="0" algn="ctr" rtl="0">
              <a:spcBef>
                <a:spcPts val="0"/>
              </a:spcBef>
              <a:buClr>
                <a:schemeClr val="dk1"/>
              </a:buClr>
              <a:buSzPct val="110000"/>
              <a:buFont typeface="Arial"/>
              <a:buNone/>
            </a:pPr>
            <a:r>
              <a:rPr lang="en" sz="1000" b="1" i="1"/>
              <a:t>How will I respond to students’ learning needs?</a:t>
            </a:r>
          </a:p>
        </p:txBody>
      </p:sp>
      <p:sp>
        <p:nvSpPr>
          <p:cNvPr id="101" name="Shape 101"/>
          <p:cNvSpPr/>
          <p:nvPr/>
        </p:nvSpPr>
        <p:spPr>
          <a:xfrm>
            <a:off x="5302799" y="3419025"/>
            <a:ext cx="3018000" cy="1275000"/>
          </a:xfrm>
          <a:prstGeom prst="flowChartAlternateProcess">
            <a:avLst/>
          </a:prstGeom>
          <a:solidFill>
            <a:srgbClr val="FFD966"/>
          </a:solidFill>
          <a:ln w="38100" cap="flat" cmpd="sng">
            <a:solidFill>
              <a:srgbClr val="674EA7"/>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b="1">
                <a:solidFill>
                  <a:srgbClr val="674EA7"/>
                </a:solidFill>
              </a:rPr>
              <a:t>Lesson Planning/ Instructional Delivery</a:t>
            </a:r>
          </a:p>
          <a:p>
            <a:pPr lvl="0" algn="ctr" rtl="0">
              <a:spcBef>
                <a:spcPts val="0"/>
              </a:spcBef>
              <a:buNone/>
            </a:pPr>
            <a:r>
              <a:rPr lang="en" sz="1000" b="1" u="sng"/>
              <a:t>Guiding Question </a:t>
            </a:r>
          </a:p>
          <a:p>
            <a:pPr lvl="0" algn="ctr" rtl="0">
              <a:spcBef>
                <a:spcPts val="0"/>
              </a:spcBef>
              <a:buClr>
                <a:schemeClr val="dk1"/>
              </a:buClr>
              <a:buSzPct val="110000"/>
              <a:buFont typeface="Arial"/>
              <a:buNone/>
            </a:pPr>
            <a:r>
              <a:rPr lang="en" sz="1000" b="1" i="1"/>
              <a:t>How do I plan to get them there?</a:t>
            </a:r>
          </a:p>
        </p:txBody>
      </p:sp>
      <p:sp>
        <p:nvSpPr>
          <p:cNvPr id="102" name="Shape 102"/>
          <p:cNvSpPr/>
          <p:nvPr/>
        </p:nvSpPr>
        <p:spPr>
          <a:xfrm>
            <a:off x="612800" y="1483025"/>
            <a:ext cx="3018000" cy="1309800"/>
          </a:xfrm>
          <a:prstGeom prst="flowChartAlternateProcess">
            <a:avLst/>
          </a:prstGeom>
          <a:solidFill>
            <a:srgbClr val="FFD966"/>
          </a:solidFill>
          <a:ln w="38100" cap="flat" cmpd="sng">
            <a:solidFill>
              <a:srgbClr val="674EA7"/>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61111"/>
              <a:buFont typeface="Arial"/>
              <a:buNone/>
            </a:pPr>
            <a:r>
              <a:rPr lang="en" sz="1800" b="1">
                <a:solidFill>
                  <a:srgbClr val="674EA7"/>
                </a:solidFill>
              </a:rPr>
              <a:t>Content</a:t>
            </a:r>
          </a:p>
          <a:p>
            <a:pPr lvl="0" algn="ctr" rtl="0">
              <a:spcBef>
                <a:spcPts val="0"/>
              </a:spcBef>
              <a:buClr>
                <a:schemeClr val="dk1"/>
              </a:buClr>
              <a:buFont typeface="Arial"/>
              <a:buNone/>
            </a:pPr>
            <a:endParaRPr sz="1000" b="1" u="sng">
              <a:solidFill>
                <a:schemeClr val="dk1"/>
              </a:solidFill>
            </a:endParaRPr>
          </a:p>
          <a:p>
            <a:pPr lvl="0" algn="ctr" rtl="0">
              <a:spcBef>
                <a:spcPts val="0"/>
              </a:spcBef>
              <a:buClr>
                <a:schemeClr val="dk1"/>
              </a:buClr>
              <a:buSzPct val="110000"/>
              <a:buFont typeface="Arial"/>
              <a:buNone/>
            </a:pPr>
            <a:r>
              <a:rPr lang="en" sz="1000" b="1" u="sng">
                <a:solidFill>
                  <a:schemeClr val="dk1"/>
                </a:solidFill>
              </a:rPr>
              <a:t>PLC Guiding Question #1</a:t>
            </a:r>
          </a:p>
          <a:p>
            <a:pPr lvl="0" algn="ctr" rtl="0">
              <a:spcBef>
                <a:spcPts val="0"/>
              </a:spcBef>
              <a:buClr>
                <a:schemeClr val="dk1"/>
              </a:buClr>
              <a:buSzPct val="110000"/>
              <a:buFont typeface="Arial"/>
              <a:buNone/>
            </a:pPr>
            <a:r>
              <a:rPr lang="en" sz="1000" b="1" i="1">
                <a:solidFill>
                  <a:schemeClr val="dk1"/>
                </a:solidFill>
              </a:rPr>
              <a:t>What do we want students to know or be able to do?</a:t>
            </a:r>
          </a:p>
        </p:txBody>
      </p:sp>
      <p:sp>
        <p:nvSpPr>
          <p:cNvPr id="103" name="Shape 103"/>
          <p:cNvSpPr/>
          <p:nvPr/>
        </p:nvSpPr>
        <p:spPr>
          <a:xfrm>
            <a:off x="3950300" y="1853725"/>
            <a:ext cx="1013400" cy="422700"/>
          </a:xfrm>
          <a:prstGeom prst="rightArrow">
            <a:avLst>
              <a:gd name="adj1" fmla="val 50000"/>
              <a:gd name="adj2" fmla="val 50000"/>
            </a:avLst>
          </a:prstGeom>
          <a:solidFill>
            <a:srgbClr val="674EA7"/>
          </a:solidFill>
          <a:ln w="2857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rot="10800000">
            <a:off x="3957100" y="3845175"/>
            <a:ext cx="1013400" cy="422700"/>
          </a:xfrm>
          <a:prstGeom prst="rightArrow">
            <a:avLst>
              <a:gd name="adj1" fmla="val 50000"/>
              <a:gd name="adj2" fmla="val 50000"/>
            </a:avLst>
          </a:prstGeom>
          <a:solidFill>
            <a:srgbClr val="674EA7"/>
          </a:solidFill>
          <a:ln w="28575"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6600000" y="2933325"/>
            <a:ext cx="423600" cy="345300"/>
          </a:xfrm>
          <a:prstGeom prst="downArrow">
            <a:avLst>
              <a:gd name="adj1" fmla="val 50000"/>
              <a:gd name="adj2" fmla="val 50000"/>
            </a:avLst>
          </a:prstGeom>
          <a:solidFill>
            <a:srgbClr val="674EA7"/>
          </a:solidFill>
          <a:ln w="19050" cap="flat" cmpd="sng">
            <a:solidFill>
              <a:srgbClr val="F1C23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890400" y="2924575"/>
            <a:ext cx="423600" cy="345300"/>
          </a:xfrm>
          <a:prstGeom prst="downArrow">
            <a:avLst>
              <a:gd name="adj1" fmla="val 50000"/>
              <a:gd name="adj2" fmla="val 50000"/>
            </a:avLst>
          </a:prstGeom>
          <a:solidFill>
            <a:srgbClr val="674EA7"/>
          </a:solidFill>
          <a:ln w="19050" cap="flat" cmpd="sng">
            <a:solidFill>
              <a:srgbClr val="FFD9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5302800" y="1483125"/>
            <a:ext cx="3018000" cy="1309800"/>
          </a:xfrm>
          <a:prstGeom prst="flowChartAlternateProcess">
            <a:avLst/>
          </a:prstGeom>
          <a:solidFill>
            <a:srgbClr val="FFD966"/>
          </a:solidFill>
          <a:ln w="38100" cap="flat" cmpd="sng">
            <a:solidFill>
              <a:srgbClr val="674EA7"/>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Font typeface="Arial"/>
              <a:buNone/>
            </a:pPr>
            <a:endParaRPr/>
          </a:p>
        </p:txBody>
      </p:sp>
      <p:sp>
        <p:nvSpPr>
          <p:cNvPr id="108" name="Shape 108"/>
          <p:cNvSpPr txBox="1"/>
          <p:nvPr/>
        </p:nvSpPr>
        <p:spPr>
          <a:xfrm>
            <a:off x="5283200" y="1200850"/>
            <a:ext cx="3018000" cy="1771500"/>
          </a:xfrm>
          <a:prstGeom prst="rect">
            <a:avLst/>
          </a:prstGeom>
          <a:noFill/>
          <a:ln>
            <a:noFill/>
          </a:ln>
        </p:spPr>
        <p:txBody>
          <a:bodyPr lIns="91425" tIns="91425" rIns="91425" bIns="91425" anchor="ctr" anchorCtr="0">
            <a:noAutofit/>
          </a:bodyPr>
          <a:lstStyle/>
          <a:p>
            <a:pPr lvl="0" algn="ctr" rtl="0">
              <a:spcBef>
                <a:spcPts val="0"/>
              </a:spcBef>
              <a:buNone/>
            </a:pPr>
            <a:r>
              <a:rPr lang="en" sz="1800" b="1">
                <a:solidFill>
                  <a:srgbClr val="674EA7"/>
                </a:solidFill>
              </a:rPr>
              <a:t>Assessment</a:t>
            </a:r>
          </a:p>
          <a:p>
            <a:pPr lvl="0" algn="ctr" rtl="0">
              <a:spcBef>
                <a:spcPts val="0"/>
              </a:spcBef>
              <a:buNone/>
            </a:pPr>
            <a:endParaRPr sz="1000" b="1" u="sng">
              <a:solidFill>
                <a:schemeClr val="dk1"/>
              </a:solidFill>
            </a:endParaRPr>
          </a:p>
          <a:p>
            <a:pPr lvl="0" algn="ctr" rtl="0">
              <a:spcBef>
                <a:spcPts val="0"/>
              </a:spcBef>
              <a:buNone/>
            </a:pPr>
            <a:r>
              <a:rPr lang="en" sz="1000" b="1" u="sng">
                <a:solidFill>
                  <a:schemeClr val="dk1"/>
                </a:solidFill>
              </a:rPr>
              <a:t>PLC Guiding Question #2</a:t>
            </a:r>
          </a:p>
          <a:p>
            <a:pPr lvl="0" algn="ctr" rtl="0">
              <a:spcBef>
                <a:spcPts val="0"/>
              </a:spcBef>
              <a:buNone/>
            </a:pPr>
            <a:r>
              <a:rPr lang="en" sz="1000" b="1" i="1">
                <a:solidFill>
                  <a:schemeClr val="dk1"/>
                </a:solidFill>
              </a:rPr>
              <a:t>How do we know they have learned 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140225"/>
            <a:ext cx="8520600" cy="572700"/>
          </a:xfrm>
          <a:prstGeom prst="rect">
            <a:avLst/>
          </a:prstGeom>
        </p:spPr>
        <p:txBody>
          <a:bodyPr lIns="91425" tIns="91425" rIns="91425" bIns="91425" anchor="t" anchorCtr="0">
            <a:noAutofit/>
          </a:bodyPr>
          <a:lstStyle/>
          <a:p>
            <a:pPr lvl="0" algn="ctr">
              <a:spcBef>
                <a:spcPts val="0"/>
              </a:spcBef>
              <a:buNone/>
            </a:pPr>
            <a:r>
              <a:rPr lang="en"/>
              <a:t>Goal Update - </a:t>
            </a:r>
            <a:r>
              <a:rPr lang="en" sz="1200">
                <a:latin typeface="Calibri"/>
                <a:ea typeface="Calibri"/>
                <a:cs typeface="Calibri"/>
                <a:sym typeface="Calibri"/>
              </a:rPr>
              <a:t>Effective turnaround school leadership</a:t>
            </a:r>
          </a:p>
        </p:txBody>
      </p:sp>
      <p:sp>
        <p:nvSpPr>
          <p:cNvPr id="114" name="Shape 114"/>
          <p:cNvSpPr txBox="1">
            <a:spLocks noGrp="1"/>
          </p:cNvSpPr>
          <p:nvPr>
            <p:ph type="body" idx="1"/>
          </p:nvPr>
        </p:nvSpPr>
        <p:spPr>
          <a:xfrm>
            <a:off x="311700" y="656250"/>
            <a:ext cx="8520600" cy="945000"/>
          </a:xfrm>
          <a:prstGeom prst="rect">
            <a:avLst/>
          </a:prstGeom>
        </p:spPr>
        <p:txBody>
          <a:bodyPr lIns="91425" tIns="91425" rIns="91425" bIns="91425" anchor="t" anchorCtr="0">
            <a:noAutofit/>
          </a:bodyPr>
          <a:lstStyle/>
          <a:p>
            <a:pPr lvl="0" algn="ctr" rtl="0">
              <a:lnSpc>
                <a:spcPct val="100000"/>
              </a:lnSpc>
              <a:spcBef>
                <a:spcPts val="0"/>
              </a:spcBef>
              <a:buNone/>
            </a:pPr>
            <a:r>
              <a:rPr lang="en" b="1" u="sng"/>
              <a:t>Goal: </a:t>
            </a:r>
            <a:r>
              <a:rPr lang="en"/>
              <a:t> </a:t>
            </a:r>
            <a:r>
              <a:rPr lang="en">
                <a:solidFill>
                  <a:srgbClr val="666666"/>
                </a:solidFill>
              </a:rPr>
              <a:t>Creation and execution of a data-driven, research-based school improvement plan with monthly cycles of monitoring for school improvement.</a:t>
            </a:r>
          </a:p>
        </p:txBody>
      </p:sp>
      <p:sp>
        <p:nvSpPr>
          <p:cNvPr id="115" name="Shape 115"/>
          <p:cNvSpPr txBox="1"/>
          <p:nvPr/>
        </p:nvSpPr>
        <p:spPr>
          <a:xfrm>
            <a:off x="256400" y="1565150"/>
            <a:ext cx="2799600" cy="2630400"/>
          </a:xfrm>
          <a:prstGeom prst="rect">
            <a:avLst/>
          </a:prstGeom>
          <a:noFill/>
          <a:ln>
            <a:noFill/>
          </a:ln>
        </p:spPr>
        <p:txBody>
          <a:bodyPr lIns="91425" tIns="91425" rIns="91425" bIns="91425" anchor="t" anchorCtr="0">
            <a:noAutofit/>
          </a:bodyPr>
          <a:lstStyle/>
          <a:p>
            <a:pPr lvl="0">
              <a:spcBef>
                <a:spcPts val="0"/>
              </a:spcBef>
              <a:buNone/>
            </a:pPr>
            <a:r>
              <a:rPr lang="en" sz="1800" b="1" u="sng"/>
              <a:t>Intervention:</a:t>
            </a:r>
            <a:r>
              <a:rPr lang="en" sz="1800"/>
              <a:t> </a:t>
            </a:r>
            <a:r>
              <a:rPr lang="en">
                <a:solidFill>
                  <a:schemeClr val="dk1"/>
                </a:solidFill>
              </a:rPr>
              <a:t>EVSC Office of Transformational Support (OTS) embedded within Lincoln School providing differentiated support to increase skill, capacity, and remove barriers of improvement. School improvement development, action planning, and monitoring are facilitated by the OTS. </a:t>
            </a:r>
          </a:p>
        </p:txBody>
      </p:sp>
      <p:pic>
        <p:nvPicPr>
          <p:cNvPr id="116" name="Shape 116" descr="Screen Shot 2016-11-05 at 10.43.52 AM.png"/>
          <p:cNvPicPr preferRelativeResize="0"/>
          <p:nvPr/>
        </p:nvPicPr>
        <p:blipFill>
          <a:blip r:embed="rId3">
            <a:alphaModFix amt="28000"/>
          </a:blip>
          <a:stretch>
            <a:fillRect/>
          </a:stretch>
        </p:blipFill>
        <p:spPr>
          <a:xfrm>
            <a:off x="3166750" y="1540450"/>
            <a:ext cx="5824849" cy="2630363"/>
          </a:xfrm>
          <a:prstGeom prst="rect">
            <a:avLst/>
          </a:prstGeom>
          <a:noFill/>
          <a:ln>
            <a:noFill/>
          </a:ln>
        </p:spPr>
      </p:pic>
      <p:pic>
        <p:nvPicPr>
          <p:cNvPr id="117" name="Shape 117" descr="Screen Shot 2016-11-05 at 10.56.05 AM.png"/>
          <p:cNvPicPr preferRelativeResize="0"/>
          <p:nvPr/>
        </p:nvPicPr>
        <p:blipFill>
          <a:blip r:embed="rId4">
            <a:alphaModFix amt="27000"/>
          </a:blip>
          <a:stretch>
            <a:fillRect/>
          </a:stretch>
        </p:blipFill>
        <p:spPr>
          <a:xfrm>
            <a:off x="328900" y="4136250"/>
            <a:ext cx="8680565" cy="94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216425"/>
            <a:ext cx="8520600" cy="572700"/>
          </a:xfrm>
          <a:prstGeom prst="rect">
            <a:avLst/>
          </a:prstGeom>
        </p:spPr>
        <p:txBody>
          <a:bodyPr lIns="91425" tIns="91425" rIns="91425" bIns="91425" anchor="t" anchorCtr="0">
            <a:noAutofit/>
          </a:bodyPr>
          <a:lstStyle/>
          <a:p>
            <a:pPr lvl="0" algn="ctr">
              <a:spcBef>
                <a:spcPts val="0"/>
              </a:spcBef>
              <a:buClr>
                <a:schemeClr val="dk1"/>
              </a:buClr>
              <a:buSzPct val="91666"/>
              <a:buFont typeface="Arial"/>
              <a:buNone/>
            </a:pPr>
            <a:r>
              <a:rPr lang="en"/>
              <a:t>Goal Update - </a:t>
            </a:r>
            <a:r>
              <a:rPr lang="en" sz="1200">
                <a:latin typeface="Calibri"/>
                <a:ea typeface="Calibri"/>
                <a:cs typeface="Calibri"/>
                <a:sym typeface="Calibri"/>
              </a:rPr>
              <a:t>Effective Instruction that meets the needs of all students and is aligned with state standards</a:t>
            </a:r>
          </a:p>
        </p:txBody>
      </p:sp>
      <p:sp>
        <p:nvSpPr>
          <p:cNvPr id="123" name="Shape 123"/>
          <p:cNvSpPr txBox="1">
            <a:spLocks noGrp="1"/>
          </p:cNvSpPr>
          <p:nvPr>
            <p:ph type="body" idx="1"/>
          </p:nvPr>
        </p:nvSpPr>
        <p:spPr>
          <a:xfrm>
            <a:off x="311700" y="808650"/>
            <a:ext cx="8520600" cy="945000"/>
          </a:xfrm>
          <a:prstGeom prst="rect">
            <a:avLst/>
          </a:prstGeom>
        </p:spPr>
        <p:txBody>
          <a:bodyPr lIns="91425" tIns="91425" rIns="91425" bIns="91425" anchor="t" anchorCtr="0">
            <a:noAutofit/>
          </a:bodyPr>
          <a:lstStyle/>
          <a:p>
            <a:pPr lvl="0" rtl="0">
              <a:lnSpc>
                <a:spcPct val="100000"/>
              </a:lnSpc>
              <a:spcBef>
                <a:spcPts val="0"/>
              </a:spcBef>
              <a:buNone/>
            </a:pPr>
            <a:r>
              <a:rPr lang="en" b="1" u="sng"/>
              <a:t>Goal:</a:t>
            </a:r>
            <a:r>
              <a:rPr lang="en"/>
              <a:t> PLC work of unpacking standards and writing aligned assessments transfers to teacher practice of more cognitively complex learning tasks. </a:t>
            </a:r>
          </a:p>
        </p:txBody>
      </p:sp>
      <p:sp>
        <p:nvSpPr>
          <p:cNvPr id="124" name="Shape 124"/>
          <p:cNvSpPr txBox="1"/>
          <p:nvPr/>
        </p:nvSpPr>
        <p:spPr>
          <a:xfrm>
            <a:off x="300075" y="1550850"/>
            <a:ext cx="8520600" cy="894900"/>
          </a:xfrm>
          <a:prstGeom prst="rect">
            <a:avLst/>
          </a:prstGeom>
          <a:noFill/>
          <a:ln>
            <a:noFill/>
          </a:ln>
        </p:spPr>
        <p:txBody>
          <a:bodyPr lIns="91425" tIns="91425" rIns="91425" bIns="91425" anchor="t" anchorCtr="0">
            <a:noAutofit/>
          </a:bodyPr>
          <a:lstStyle/>
          <a:p>
            <a:pPr lvl="0" rtl="0">
              <a:spcBef>
                <a:spcPts val="0"/>
              </a:spcBef>
              <a:buNone/>
            </a:pPr>
            <a:r>
              <a:rPr lang="en" sz="1800" b="1" u="sng"/>
              <a:t>Intervention:</a:t>
            </a:r>
            <a:r>
              <a:rPr lang="en" sz="1800"/>
              <a:t> Weekly lesson plan feedback and learning walks to monitor evidence of transfer to teacher practice. Teachers not meeting goals are provided differentiated support per teacher need to improve outcomes.  </a:t>
            </a:r>
          </a:p>
        </p:txBody>
      </p:sp>
      <p:pic>
        <p:nvPicPr>
          <p:cNvPr id="125" name="Shape 125"/>
          <p:cNvPicPr preferRelativeResize="0"/>
          <p:nvPr/>
        </p:nvPicPr>
        <p:blipFill>
          <a:blip r:embed="rId3">
            <a:alphaModFix/>
          </a:blip>
          <a:stretch>
            <a:fillRect/>
          </a:stretch>
        </p:blipFill>
        <p:spPr>
          <a:xfrm>
            <a:off x="4093100" y="3042251"/>
            <a:ext cx="2685450" cy="1727223"/>
          </a:xfrm>
          <a:prstGeom prst="rect">
            <a:avLst/>
          </a:prstGeom>
          <a:noFill/>
          <a:ln>
            <a:noFill/>
          </a:ln>
        </p:spPr>
      </p:pic>
      <p:sp>
        <p:nvSpPr>
          <p:cNvPr id="126" name="Shape 126"/>
          <p:cNvSpPr txBox="1"/>
          <p:nvPr/>
        </p:nvSpPr>
        <p:spPr>
          <a:xfrm>
            <a:off x="4325800" y="4663775"/>
            <a:ext cx="1215300" cy="479700"/>
          </a:xfrm>
          <a:prstGeom prst="rect">
            <a:avLst/>
          </a:prstGeom>
          <a:noFill/>
          <a:ln>
            <a:noFill/>
          </a:ln>
        </p:spPr>
        <p:txBody>
          <a:bodyPr lIns="91425" tIns="91425" rIns="91425" bIns="91425" anchor="t" anchorCtr="0">
            <a:noAutofit/>
          </a:bodyPr>
          <a:lstStyle/>
          <a:p>
            <a:pPr lvl="0" algn="ctr" rtl="0">
              <a:spcBef>
                <a:spcPts val="0"/>
              </a:spcBef>
              <a:buNone/>
            </a:pPr>
            <a:r>
              <a:rPr lang="en" sz="1200" b="1"/>
              <a:t>September </a:t>
            </a:r>
          </a:p>
          <a:p>
            <a:pPr lvl="0" algn="ctr">
              <a:spcBef>
                <a:spcPts val="0"/>
              </a:spcBef>
              <a:buNone/>
            </a:pPr>
            <a:r>
              <a:rPr lang="en" sz="1200" b="1"/>
              <a:t>(Baseline)</a:t>
            </a:r>
          </a:p>
        </p:txBody>
      </p:sp>
      <p:sp>
        <p:nvSpPr>
          <p:cNvPr id="127" name="Shape 127"/>
          <p:cNvSpPr txBox="1"/>
          <p:nvPr/>
        </p:nvSpPr>
        <p:spPr>
          <a:xfrm>
            <a:off x="6784975" y="4663775"/>
            <a:ext cx="1467300" cy="479700"/>
          </a:xfrm>
          <a:prstGeom prst="rect">
            <a:avLst/>
          </a:prstGeom>
          <a:noFill/>
          <a:ln>
            <a:noFill/>
          </a:ln>
        </p:spPr>
        <p:txBody>
          <a:bodyPr lIns="91425" tIns="91425" rIns="91425" bIns="91425" anchor="t" anchorCtr="0">
            <a:noAutofit/>
          </a:bodyPr>
          <a:lstStyle/>
          <a:p>
            <a:pPr lvl="0" algn="ctr" rtl="0">
              <a:spcBef>
                <a:spcPts val="0"/>
              </a:spcBef>
              <a:buNone/>
            </a:pPr>
            <a:r>
              <a:rPr lang="en" sz="1200" b="1"/>
              <a:t>April</a:t>
            </a:r>
          </a:p>
          <a:p>
            <a:pPr lvl="0" algn="ctr" rtl="0">
              <a:spcBef>
                <a:spcPts val="0"/>
              </a:spcBef>
              <a:buNone/>
            </a:pPr>
            <a:r>
              <a:rPr lang="en" sz="1200" b="1"/>
              <a:t>(Current Reality)</a:t>
            </a:r>
          </a:p>
        </p:txBody>
      </p:sp>
      <p:sp>
        <p:nvSpPr>
          <p:cNvPr id="128" name="Shape 128"/>
          <p:cNvSpPr txBox="1"/>
          <p:nvPr/>
        </p:nvSpPr>
        <p:spPr>
          <a:xfrm>
            <a:off x="3950600" y="2572250"/>
            <a:ext cx="4773600" cy="343500"/>
          </a:xfrm>
          <a:prstGeom prst="rect">
            <a:avLst/>
          </a:prstGeom>
          <a:noFill/>
          <a:ln>
            <a:noFill/>
          </a:ln>
        </p:spPr>
        <p:txBody>
          <a:bodyPr lIns="91425" tIns="91425" rIns="91425" bIns="91425" anchor="t" anchorCtr="0">
            <a:noAutofit/>
          </a:bodyPr>
          <a:lstStyle/>
          <a:p>
            <a:pPr lvl="0" algn="ctr">
              <a:spcBef>
                <a:spcPts val="0"/>
              </a:spcBef>
              <a:buNone/>
            </a:pPr>
            <a:r>
              <a:rPr lang="en" sz="1200" b="1"/>
              <a:t>Cognitive complexity of learning tasks observed</a:t>
            </a:r>
          </a:p>
        </p:txBody>
      </p:sp>
      <p:pic>
        <p:nvPicPr>
          <p:cNvPr id="129" name="Shape 129" title="Chart"/>
          <p:cNvPicPr preferRelativeResize="0"/>
          <p:nvPr/>
        </p:nvPicPr>
        <p:blipFill rotWithShape="1">
          <a:blip r:embed="rId4">
            <a:alphaModFix/>
          </a:blip>
          <a:srcRect l="11429" t="6942" r="14253" b="7769"/>
          <a:stretch/>
        </p:blipFill>
        <p:spPr>
          <a:xfrm>
            <a:off x="167750" y="2614775"/>
            <a:ext cx="3563554" cy="2528724"/>
          </a:xfrm>
          <a:prstGeom prst="rect">
            <a:avLst/>
          </a:prstGeom>
          <a:noFill/>
          <a:ln>
            <a:noFill/>
          </a:ln>
        </p:spPr>
      </p:pic>
      <p:pic>
        <p:nvPicPr>
          <p:cNvPr id="130" name="Shape 130" title="Chart"/>
          <p:cNvPicPr preferRelativeResize="0"/>
          <p:nvPr/>
        </p:nvPicPr>
        <p:blipFill rotWithShape="1">
          <a:blip r:embed="rId5">
            <a:alphaModFix/>
          </a:blip>
          <a:srcRect l="18076" t="16309" r="19113" b="16544"/>
          <a:stretch/>
        </p:blipFill>
        <p:spPr>
          <a:xfrm>
            <a:off x="6702350" y="3094100"/>
            <a:ext cx="2461600" cy="1627125"/>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415</Words>
  <Application>Microsoft Macintosh PowerPoint</Application>
  <PresentationFormat>On-screen Show (16:9)</PresentationFormat>
  <Paragraphs>50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simple-light-2</vt:lpstr>
      <vt:lpstr>Lincoln Community School</vt:lpstr>
      <vt:lpstr>Data Dashboard Summary - Student Attendance, Enrollment </vt:lpstr>
      <vt:lpstr>Data Dashboard Summary - Behavior </vt:lpstr>
      <vt:lpstr>Data Dashboard Summary - ELA Student Performance (First Year NWEA)</vt:lpstr>
      <vt:lpstr>Data Dashboard Summary - Math Student Performance (First Year NWEA)</vt:lpstr>
      <vt:lpstr>Data Dashboard Summary - Staff Retention, Staff Attendance </vt:lpstr>
      <vt:lpstr>Data Dashboard Summary - Professional Development</vt:lpstr>
      <vt:lpstr>Goal Update - Effective turnaround school leadership</vt:lpstr>
      <vt:lpstr>Goal Update - Effective Instruction that meets the needs of all students and is aligned with state standards</vt:lpstr>
      <vt:lpstr>Goal Update - Using data to differentiate instruction and provide interventions</vt:lpstr>
      <vt:lpstr>Community and Stakeholder Input and Engagement</vt:lpstr>
      <vt:lpstr>Next Steps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Community School</dc:title>
  <cp:lastModifiedBy>Kelsey Wright</cp:lastModifiedBy>
  <cp:revision>1</cp:revision>
  <dcterms:modified xsi:type="dcterms:W3CDTF">2017-05-04T15:56:05Z</dcterms:modified>
</cp:coreProperties>
</file>