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17"/>
  </p:notesMasterIdLst>
  <p:sldIdLst>
    <p:sldId id="505" r:id="rId2"/>
    <p:sldId id="502" r:id="rId3"/>
    <p:sldId id="504" r:id="rId4"/>
    <p:sldId id="337" r:id="rId5"/>
    <p:sldId id="496" r:id="rId6"/>
    <p:sldId id="463" r:id="rId7"/>
    <p:sldId id="474" r:id="rId8"/>
    <p:sldId id="457" r:id="rId9"/>
    <p:sldId id="348" r:id="rId10"/>
    <p:sldId id="331" r:id="rId11"/>
    <p:sldId id="332" r:id="rId12"/>
    <p:sldId id="342" r:id="rId13"/>
    <p:sldId id="270" r:id="rId14"/>
    <p:sldId id="268" r:id="rId15"/>
    <p:sldId id="50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fford, Mary" initials="GM" lastIdx="12" clrIdx="0">
    <p:extLst>
      <p:ext uri="{19B8F6BF-5375-455C-9EA6-DF929625EA0E}">
        <p15:presenceInfo xmlns:p15="http://schemas.microsoft.com/office/powerpoint/2012/main" userId="S-1-5-21-3693278973-1399099340-1863975938-1562" providerId="AD"/>
      </p:ext>
    </p:extLst>
  </p:cmAuthor>
  <p:cmAuthor id="2" name="Eskelsen, Chase (K12)" initials="EC(" lastIdx="21" clrIdx="1">
    <p:extLst>
      <p:ext uri="{19B8F6BF-5375-455C-9EA6-DF929625EA0E}">
        <p15:presenceInfo xmlns:p15="http://schemas.microsoft.com/office/powerpoint/2012/main" userId="be20a3ee-e3a7-419f-83cb-487b5100f2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2510"/>
    <a:srgbClr val="3C8DCC"/>
    <a:srgbClr val="3D8DCC"/>
    <a:srgbClr val="3E8DCC"/>
    <a:srgbClr val="3F8DCB"/>
    <a:srgbClr val="3F8DCC"/>
    <a:srgbClr val="3F8DCE"/>
    <a:srgbClr val="3F8DD1"/>
    <a:srgbClr val="3F8DD0"/>
    <a:srgbClr val="3F8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8" autoAdjust="0"/>
    <p:restoredTop sz="91590" autoAdjust="0"/>
  </p:normalViewPr>
  <p:slideViewPr>
    <p:cSldViewPr snapToGrid="0" snapToObjects="1">
      <p:cViewPr varScale="1">
        <p:scale>
          <a:sx n="95" d="100"/>
          <a:sy n="9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haseeskelsen\.Trash\IN%20WD%20Data%20Summer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[IN WD Data Summer 2018.xlsx]SBE Data!PivotTable5</c:name>
    <c:fmtId val="2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'SBE Data'!$B$271:$B$272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multiLvlStrRef>
              <c:f>'SBE Data'!$A$273:$A$337</c:f>
              <c:multiLvlStrCache>
                <c:ptCount val="53"/>
                <c:lvl>
                  <c:pt idx="0">
                    <c:v>32</c:v>
                  </c:pt>
                  <c:pt idx="1">
                    <c:v>33</c:v>
                  </c:pt>
                  <c:pt idx="2">
                    <c:v>34</c:v>
                  </c:pt>
                  <c:pt idx="3">
                    <c:v>35</c:v>
                  </c:pt>
                  <c:pt idx="4">
                    <c:v>36</c:v>
                  </c:pt>
                  <c:pt idx="5">
                    <c:v>36</c:v>
                  </c:pt>
                  <c:pt idx="6">
                    <c:v>37</c:v>
                  </c:pt>
                  <c:pt idx="7">
                    <c:v>38</c:v>
                  </c:pt>
                  <c:pt idx="8">
                    <c:v>39</c:v>
                  </c:pt>
                  <c:pt idx="9">
                    <c:v>40</c:v>
                  </c:pt>
                  <c:pt idx="10">
                    <c:v>40</c:v>
                  </c:pt>
                  <c:pt idx="11">
                    <c:v>41</c:v>
                  </c:pt>
                  <c:pt idx="12">
                    <c:v>42</c:v>
                  </c:pt>
                  <c:pt idx="13">
                    <c:v>43</c:v>
                  </c:pt>
                  <c:pt idx="14">
                    <c:v>44</c:v>
                  </c:pt>
                  <c:pt idx="15">
                    <c:v>45</c:v>
                  </c:pt>
                  <c:pt idx="16">
                    <c:v>44</c:v>
                  </c:pt>
                  <c:pt idx="17">
                    <c:v>45</c:v>
                  </c:pt>
                  <c:pt idx="18">
                    <c:v>46</c:v>
                  </c:pt>
                  <c:pt idx="19">
                    <c:v>47</c:v>
                  </c:pt>
                  <c:pt idx="20">
                    <c:v>48</c:v>
                  </c:pt>
                  <c:pt idx="21">
                    <c:v>49</c:v>
                  </c:pt>
                  <c:pt idx="22">
                    <c:v>49</c:v>
                  </c:pt>
                  <c:pt idx="23">
                    <c:v>50</c:v>
                  </c:pt>
                  <c:pt idx="24">
                    <c:v>51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5</c:v>
                  </c:pt>
                  <c:pt idx="31">
                    <c:v>6</c:v>
                  </c:pt>
                  <c:pt idx="32">
                    <c:v>7</c:v>
                  </c:pt>
                  <c:pt idx="33">
                    <c:v>8</c:v>
                  </c:pt>
                  <c:pt idx="34">
                    <c:v>9</c:v>
                  </c:pt>
                  <c:pt idx="35">
                    <c:v>10</c:v>
                  </c:pt>
                  <c:pt idx="36">
                    <c:v>10</c:v>
                  </c:pt>
                  <c:pt idx="37">
                    <c:v>11</c:v>
                  </c:pt>
                  <c:pt idx="38">
                    <c:v>12</c:v>
                  </c:pt>
                  <c:pt idx="39">
                    <c:v>13</c:v>
                  </c:pt>
                  <c:pt idx="40">
                    <c:v>14</c:v>
                  </c:pt>
                  <c:pt idx="41">
                    <c:v>14</c:v>
                  </c:pt>
                  <c:pt idx="42">
                    <c:v>15</c:v>
                  </c:pt>
                  <c:pt idx="43">
                    <c:v>16</c:v>
                  </c:pt>
                  <c:pt idx="44">
                    <c:v>17</c:v>
                  </c:pt>
                  <c:pt idx="45">
                    <c:v>18</c:v>
                  </c:pt>
                  <c:pt idx="46">
                    <c:v>19</c:v>
                  </c:pt>
                  <c:pt idx="47">
                    <c:v>20</c:v>
                  </c:pt>
                  <c:pt idx="48">
                    <c:v>21</c:v>
                  </c:pt>
                  <c:pt idx="49">
                    <c:v>22</c:v>
                  </c:pt>
                  <c:pt idx="50">
                    <c:v>23</c:v>
                  </c:pt>
                  <c:pt idx="51">
                    <c:v>28</c:v>
                  </c:pt>
                  <c:pt idx="52">
                    <c:v>29</c:v>
                  </c:pt>
                </c:lvl>
                <c:lvl>
                  <c:pt idx="0">
                    <c:v>August</c:v>
                  </c:pt>
                  <c:pt idx="5">
                    <c:v>September</c:v>
                  </c:pt>
                  <c:pt idx="10">
                    <c:v>October</c:v>
                  </c:pt>
                  <c:pt idx="16">
                    <c:v>November</c:v>
                  </c:pt>
                  <c:pt idx="22">
                    <c:v>December</c:v>
                  </c:pt>
                  <c:pt idx="25">
                    <c:v>January</c:v>
                  </c:pt>
                  <c:pt idx="30">
                    <c:v>February</c:v>
                  </c:pt>
                  <c:pt idx="36">
                    <c:v>March</c:v>
                  </c:pt>
                  <c:pt idx="41">
                    <c:v>April</c:v>
                  </c:pt>
                  <c:pt idx="46">
                    <c:v>May</c:v>
                  </c:pt>
                  <c:pt idx="49">
                    <c:v>June</c:v>
                  </c:pt>
                  <c:pt idx="51">
                    <c:v>July</c:v>
                  </c:pt>
                </c:lvl>
              </c:multiLvlStrCache>
            </c:multiLvlStrRef>
          </c:cat>
          <c:val>
            <c:numRef>
              <c:f>'SBE Data'!$B$273:$B$337</c:f>
              <c:numCache>
                <c:formatCode>General</c:formatCode>
                <c:ptCount val="53"/>
                <c:pt idx="0">
                  <c:v>850</c:v>
                </c:pt>
                <c:pt idx="1">
                  <c:v>23</c:v>
                </c:pt>
                <c:pt idx="2">
                  <c:v>398</c:v>
                </c:pt>
                <c:pt idx="3">
                  <c:v>1</c:v>
                </c:pt>
                <c:pt idx="5">
                  <c:v>304</c:v>
                </c:pt>
                <c:pt idx="6">
                  <c:v>147</c:v>
                </c:pt>
                <c:pt idx="7">
                  <c:v>106</c:v>
                </c:pt>
                <c:pt idx="8">
                  <c:v>4</c:v>
                </c:pt>
                <c:pt idx="9">
                  <c:v>234</c:v>
                </c:pt>
                <c:pt idx="11">
                  <c:v>4</c:v>
                </c:pt>
                <c:pt idx="12">
                  <c:v>149</c:v>
                </c:pt>
                <c:pt idx="13">
                  <c:v>1</c:v>
                </c:pt>
                <c:pt idx="14">
                  <c:v>131</c:v>
                </c:pt>
                <c:pt idx="18">
                  <c:v>176</c:v>
                </c:pt>
                <c:pt idx="22">
                  <c:v>261</c:v>
                </c:pt>
                <c:pt idx="23">
                  <c:v>1</c:v>
                </c:pt>
                <c:pt idx="24">
                  <c:v>1</c:v>
                </c:pt>
                <c:pt idx="26">
                  <c:v>228</c:v>
                </c:pt>
                <c:pt idx="27">
                  <c:v>34</c:v>
                </c:pt>
                <c:pt idx="28">
                  <c:v>54</c:v>
                </c:pt>
                <c:pt idx="29">
                  <c:v>82</c:v>
                </c:pt>
                <c:pt idx="31">
                  <c:v>73</c:v>
                </c:pt>
                <c:pt idx="32">
                  <c:v>58</c:v>
                </c:pt>
                <c:pt idx="33">
                  <c:v>48</c:v>
                </c:pt>
                <c:pt idx="34">
                  <c:v>234</c:v>
                </c:pt>
                <c:pt idx="36">
                  <c:v>1</c:v>
                </c:pt>
                <c:pt idx="39">
                  <c:v>43</c:v>
                </c:pt>
                <c:pt idx="42">
                  <c:v>1</c:v>
                </c:pt>
                <c:pt idx="44">
                  <c:v>1</c:v>
                </c:pt>
                <c:pt idx="5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01-4A4C-8E6B-3D6B97BCE5A6}"/>
            </c:ext>
          </c:extLst>
        </c:ser>
        <c:ser>
          <c:idx val="1"/>
          <c:order val="1"/>
          <c:tx>
            <c:strRef>
              <c:f>'SBE Data'!$C$271:$C$272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'SBE Data'!$A$273:$A$337</c:f>
              <c:multiLvlStrCache>
                <c:ptCount val="53"/>
                <c:lvl>
                  <c:pt idx="0">
                    <c:v>32</c:v>
                  </c:pt>
                  <c:pt idx="1">
                    <c:v>33</c:v>
                  </c:pt>
                  <c:pt idx="2">
                    <c:v>34</c:v>
                  </c:pt>
                  <c:pt idx="3">
                    <c:v>35</c:v>
                  </c:pt>
                  <c:pt idx="4">
                    <c:v>36</c:v>
                  </c:pt>
                  <c:pt idx="5">
                    <c:v>36</c:v>
                  </c:pt>
                  <c:pt idx="6">
                    <c:v>37</c:v>
                  </c:pt>
                  <c:pt idx="7">
                    <c:v>38</c:v>
                  </c:pt>
                  <c:pt idx="8">
                    <c:v>39</c:v>
                  </c:pt>
                  <c:pt idx="9">
                    <c:v>40</c:v>
                  </c:pt>
                  <c:pt idx="10">
                    <c:v>40</c:v>
                  </c:pt>
                  <c:pt idx="11">
                    <c:v>41</c:v>
                  </c:pt>
                  <c:pt idx="12">
                    <c:v>42</c:v>
                  </c:pt>
                  <c:pt idx="13">
                    <c:v>43</c:v>
                  </c:pt>
                  <c:pt idx="14">
                    <c:v>44</c:v>
                  </c:pt>
                  <c:pt idx="15">
                    <c:v>45</c:v>
                  </c:pt>
                  <c:pt idx="16">
                    <c:v>44</c:v>
                  </c:pt>
                  <c:pt idx="17">
                    <c:v>45</c:v>
                  </c:pt>
                  <c:pt idx="18">
                    <c:v>46</c:v>
                  </c:pt>
                  <c:pt idx="19">
                    <c:v>47</c:v>
                  </c:pt>
                  <c:pt idx="20">
                    <c:v>48</c:v>
                  </c:pt>
                  <c:pt idx="21">
                    <c:v>49</c:v>
                  </c:pt>
                  <c:pt idx="22">
                    <c:v>49</c:v>
                  </c:pt>
                  <c:pt idx="23">
                    <c:v>50</c:v>
                  </c:pt>
                  <c:pt idx="24">
                    <c:v>51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5</c:v>
                  </c:pt>
                  <c:pt idx="31">
                    <c:v>6</c:v>
                  </c:pt>
                  <c:pt idx="32">
                    <c:v>7</c:v>
                  </c:pt>
                  <c:pt idx="33">
                    <c:v>8</c:v>
                  </c:pt>
                  <c:pt idx="34">
                    <c:v>9</c:v>
                  </c:pt>
                  <c:pt idx="35">
                    <c:v>10</c:v>
                  </c:pt>
                  <c:pt idx="36">
                    <c:v>10</c:v>
                  </c:pt>
                  <c:pt idx="37">
                    <c:v>11</c:v>
                  </c:pt>
                  <c:pt idx="38">
                    <c:v>12</c:v>
                  </c:pt>
                  <c:pt idx="39">
                    <c:v>13</c:v>
                  </c:pt>
                  <c:pt idx="40">
                    <c:v>14</c:v>
                  </c:pt>
                  <c:pt idx="41">
                    <c:v>14</c:v>
                  </c:pt>
                  <c:pt idx="42">
                    <c:v>15</c:v>
                  </c:pt>
                  <c:pt idx="43">
                    <c:v>16</c:v>
                  </c:pt>
                  <c:pt idx="44">
                    <c:v>17</c:v>
                  </c:pt>
                  <c:pt idx="45">
                    <c:v>18</c:v>
                  </c:pt>
                  <c:pt idx="46">
                    <c:v>19</c:v>
                  </c:pt>
                  <c:pt idx="47">
                    <c:v>20</c:v>
                  </c:pt>
                  <c:pt idx="48">
                    <c:v>21</c:v>
                  </c:pt>
                  <c:pt idx="49">
                    <c:v>22</c:v>
                  </c:pt>
                  <c:pt idx="50">
                    <c:v>23</c:v>
                  </c:pt>
                  <c:pt idx="51">
                    <c:v>28</c:v>
                  </c:pt>
                  <c:pt idx="52">
                    <c:v>29</c:v>
                  </c:pt>
                </c:lvl>
                <c:lvl>
                  <c:pt idx="0">
                    <c:v>August</c:v>
                  </c:pt>
                  <c:pt idx="5">
                    <c:v>September</c:v>
                  </c:pt>
                  <c:pt idx="10">
                    <c:v>October</c:v>
                  </c:pt>
                  <c:pt idx="16">
                    <c:v>November</c:v>
                  </c:pt>
                  <c:pt idx="22">
                    <c:v>December</c:v>
                  </c:pt>
                  <c:pt idx="25">
                    <c:v>January</c:v>
                  </c:pt>
                  <c:pt idx="30">
                    <c:v>February</c:v>
                  </c:pt>
                  <c:pt idx="36">
                    <c:v>March</c:v>
                  </c:pt>
                  <c:pt idx="41">
                    <c:v>April</c:v>
                  </c:pt>
                  <c:pt idx="46">
                    <c:v>May</c:v>
                  </c:pt>
                  <c:pt idx="49">
                    <c:v>June</c:v>
                  </c:pt>
                  <c:pt idx="51">
                    <c:v>July</c:v>
                  </c:pt>
                </c:lvl>
              </c:multiLvlStrCache>
            </c:multiLvlStrRef>
          </c:cat>
          <c:val>
            <c:numRef>
              <c:f>'SBE Data'!$C$273:$C$337</c:f>
              <c:numCache>
                <c:formatCode>General</c:formatCode>
                <c:ptCount val="53"/>
                <c:pt idx="1">
                  <c:v>8</c:v>
                </c:pt>
                <c:pt idx="2">
                  <c:v>1200</c:v>
                </c:pt>
                <c:pt idx="4">
                  <c:v>381</c:v>
                </c:pt>
                <c:pt idx="6">
                  <c:v>344</c:v>
                </c:pt>
                <c:pt idx="7">
                  <c:v>1</c:v>
                </c:pt>
                <c:pt idx="8">
                  <c:v>259</c:v>
                </c:pt>
                <c:pt idx="11">
                  <c:v>41</c:v>
                </c:pt>
                <c:pt idx="12">
                  <c:v>1</c:v>
                </c:pt>
                <c:pt idx="13">
                  <c:v>48</c:v>
                </c:pt>
                <c:pt idx="17">
                  <c:v>101</c:v>
                </c:pt>
                <c:pt idx="19">
                  <c:v>66</c:v>
                </c:pt>
                <c:pt idx="21">
                  <c:v>133</c:v>
                </c:pt>
                <c:pt idx="24">
                  <c:v>44</c:v>
                </c:pt>
                <c:pt idx="26">
                  <c:v>256</c:v>
                </c:pt>
                <c:pt idx="27">
                  <c:v>2</c:v>
                </c:pt>
                <c:pt idx="28">
                  <c:v>133</c:v>
                </c:pt>
                <c:pt idx="29">
                  <c:v>35</c:v>
                </c:pt>
                <c:pt idx="31">
                  <c:v>147</c:v>
                </c:pt>
                <c:pt idx="32">
                  <c:v>80</c:v>
                </c:pt>
                <c:pt idx="33">
                  <c:v>1</c:v>
                </c:pt>
                <c:pt idx="34">
                  <c:v>81</c:v>
                </c:pt>
                <c:pt idx="37">
                  <c:v>20</c:v>
                </c:pt>
                <c:pt idx="38">
                  <c:v>1</c:v>
                </c:pt>
                <c:pt idx="39">
                  <c:v>58</c:v>
                </c:pt>
                <c:pt idx="40">
                  <c:v>1</c:v>
                </c:pt>
                <c:pt idx="42">
                  <c:v>42</c:v>
                </c:pt>
                <c:pt idx="44">
                  <c:v>56</c:v>
                </c:pt>
                <c:pt idx="46">
                  <c:v>38</c:v>
                </c:pt>
                <c:pt idx="47">
                  <c:v>7</c:v>
                </c:pt>
                <c:pt idx="48">
                  <c:v>1</c:v>
                </c:pt>
                <c:pt idx="5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01-4A4C-8E6B-3D6B97BCE5A6}"/>
            </c:ext>
          </c:extLst>
        </c:ser>
        <c:ser>
          <c:idx val="2"/>
          <c:order val="2"/>
          <c:tx>
            <c:strRef>
              <c:f>'SBE Data'!$D$271:$D$272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multiLvlStrRef>
              <c:f>'SBE Data'!$A$273:$A$337</c:f>
              <c:multiLvlStrCache>
                <c:ptCount val="53"/>
                <c:lvl>
                  <c:pt idx="0">
                    <c:v>32</c:v>
                  </c:pt>
                  <c:pt idx="1">
                    <c:v>33</c:v>
                  </c:pt>
                  <c:pt idx="2">
                    <c:v>34</c:v>
                  </c:pt>
                  <c:pt idx="3">
                    <c:v>35</c:v>
                  </c:pt>
                  <c:pt idx="4">
                    <c:v>36</c:v>
                  </c:pt>
                  <c:pt idx="5">
                    <c:v>36</c:v>
                  </c:pt>
                  <c:pt idx="6">
                    <c:v>37</c:v>
                  </c:pt>
                  <c:pt idx="7">
                    <c:v>38</c:v>
                  </c:pt>
                  <c:pt idx="8">
                    <c:v>39</c:v>
                  </c:pt>
                  <c:pt idx="9">
                    <c:v>40</c:v>
                  </c:pt>
                  <c:pt idx="10">
                    <c:v>40</c:v>
                  </c:pt>
                  <c:pt idx="11">
                    <c:v>41</c:v>
                  </c:pt>
                  <c:pt idx="12">
                    <c:v>42</c:v>
                  </c:pt>
                  <c:pt idx="13">
                    <c:v>43</c:v>
                  </c:pt>
                  <c:pt idx="14">
                    <c:v>44</c:v>
                  </c:pt>
                  <c:pt idx="15">
                    <c:v>45</c:v>
                  </c:pt>
                  <c:pt idx="16">
                    <c:v>44</c:v>
                  </c:pt>
                  <c:pt idx="17">
                    <c:v>45</c:v>
                  </c:pt>
                  <c:pt idx="18">
                    <c:v>46</c:v>
                  </c:pt>
                  <c:pt idx="19">
                    <c:v>47</c:v>
                  </c:pt>
                  <c:pt idx="20">
                    <c:v>48</c:v>
                  </c:pt>
                  <c:pt idx="21">
                    <c:v>49</c:v>
                  </c:pt>
                  <c:pt idx="22">
                    <c:v>49</c:v>
                  </c:pt>
                  <c:pt idx="23">
                    <c:v>50</c:v>
                  </c:pt>
                  <c:pt idx="24">
                    <c:v>51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5</c:v>
                  </c:pt>
                  <c:pt idx="31">
                    <c:v>6</c:v>
                  </c:pt>
                  <c:pt idx="32">
                    <c:v>7</c:v>
                  </c:pt>
                  <c:pt idx="33">
                    <c:v>8</c:v>
                  </c:pt>
                  <c:pt idx="34">
                    <c:v>9</c:v>
                  </c:pt>
                  <c:pt idx="35">
                    <c:v>10</c:v>
                  </c:pt>
                  <c:pt idx="36">
                    <c:v>10</c:v>
                  </c:pt>
                  <c:pt idx="37">
                    <c:v>11</c:v>
                  </c:pt>
                  <c:pt idx="38">
                    <c:v>12</c:v>
                  </c:pt>
                  <c:pt idx="39">
                    <c:v>13</c:v>
                  </c:pt>
                  <c:pt idx="40">
                    <c:v>14</c:v>
                  </c:pt>
                  <c:pt idx="41">
                    <c:v>14</c:v>
                  </c:pt>
                  <c:pt idx="42">
                    <c:v>15</c:v>
                  </c:pt>
                  <c:pt idx="43">
                    <c:v>16</c:v>
                  </c:pt>
                  <c:pt idx="44">
                    <c:v>17</c:v>
                  </c:pt>
                  <c:pt idx="45">
                    <c:v>18</c:v>
                  </c:pt>
                  <c:pt idx="46">
                    <c:v>19</c:v>
                  </c:pt>
                  <c:pt idx="47">
                    <c:v>20</c:v>
                  </c:pt>
                  <c:pt idx="48">
                    <c:v>21</c:v>
                  </c:pt>
                  <c:pt idx="49">
                    <c:v>22</c:v>
                  </c:pt>
                  <c:pt idx="50">
                    <c:v>23</c:v>
                  </c:pt>
                  <c:pt idx="51">
                    <c:v>28</c:v>
                  </c:pt>
                  <c:pt idx="52">
                    <c:v>29</c:v>
                  </c:pt>
                </c:lvl>
                <c:lvl>
                  <c:pt idx="0">
                    <c:v>August</c:v>
                  </c:pt>
                  <c:pt idx="5">
                    <c:v>September</c:v>
                  </c:pt>
                  <c:pt idx="10">
                    <c:v>October</c:v>
                  </c:pt>
                  <c:pt idx="16">
                    <c:v>November</c:v>
                  </c:pt>
                  <c:pt idx="22">
                    <c:v>December</c:v>
                  </c:pt>
                  <c:pt idx="25">
                    <c:v>January</c:v>
                  </c:pt>
                  <c:pt idx="30">
                    <c:v>February</c:v>
                  </c:pt>
                  <c:pt idx="36">
                    <c:v>March</c:v>
                  </c:pt>
                  <c:pt idx="41">
                    <c:v>April</c:v>
                  </c:pt>
                  <c:pt idx="46">
                    <c:v>May</c:v>
                  </c:pt>
                  <c:pt idx="49">
                    <c:v>June</c:v>
                  </c:pt>
                  <c:pt idx="51">
                    <c:v>July</c:v>
                  </c:pt>
                </c:lvl>
              </c:multiLvlStrCache>
            </c:multiLvlStrRef>
          </c:cat>
          <c:val>
            <c:numRef>
              <c:f>'SBE Data'!$D$273:$D$337</c:f>
              <c:numCache>
                <c:formatCode>General</c:formatCode>
                <c:ptCount val="53"/>
                <c:pt idx="2">
                  <c:v>6</c:v>
                </c:pt>
                <c:pt idx="3">
                  <c:v>2290</c:v>
                </c:pt>
                <c:pt idx="5">
                  <c:v>1</c:v>
                </c:pt>
                <c:pt idx="6">
                  <c:v>405</c:v>
                </c:pt>
                <c:pt idx="7">
                  <c:v>105</c:v>
                </c:pt>
                <c:pt idx="8">
                  <c:v>1</c:v>
                </c:pt>
                <c:pt idx="9">
                  <c:v>59</c:v>
                </c:pt>
                <c:pt idx="11">
                  <c:v>5</c:v>
                </c:pt>
                <c:pt idx="12">
                  <c:v>124</c:v>
                </c:pt>
                <c:pt idx="13">
                  <c:v>1</c:v>
                </c:pt>
                <c:pt idx="14">
                  <c:v>5</c:v>
                </c:pt>
                <c:pt idx="15">
                  <c:v>63</c:v>
                </c:pt>
                <c:pt idx="17">
                  <c:v>1</c:v>
                </c:pt>
                <c:pt idx="18">
                  <c:v>5</c:v>
                </c:pt>
                <c:pt idx="19">
                  <c:v>89</c:v>
                </c:pt>
                <c:pt idx="21">
                  <c:v>86</c:v>
                </c:pt>
                <c:pt idx="23">
                  <c:v>1</c:v>
                </c:pt>
                <c:pt idx="24">
                  <c:v>1</c:v>
                </c:pt>
                <c:pt idx="26">
                  <c:v>67</c:v>
                </c:pt>
                <c:pt idx="27">
                  <c:v>47</c:v>
                </c:pt>
                <c:pt idx="28">
                  <c:v>45</c:v>
                </c:pt>
                <c:pt idx="29">
                  <c:v>62</c:v>
                </c:pt>
                <c:pt idx="31">
                  <c:v>130</c:v>
                </c:pt>
                <c:pt idx="32">
                  <c:v>48</c:v>
                </c:pt>
                <c:pt idx="33">
                  <c:v>1</c:v>
                </c:pt>
                <c:pt idx="34">
                  <c:v>95</c:v>
                </c:pt>
                <c:pt idx="35">
                  <c:v>3</c:v>
                </c:pt>
                <c:pt idx="37">
                  <c:v>69</c:v>
                </c:pt>
                <c:pt idx="38">
                  <c:v>2</c:v>
                </c:pt>
                <c:pt idx="39">
                  <c:v>115</c:v>
                </c:pt>
                <c:pt idx="40">
                  <c:v>1</c:v>
                </c:pt>
                <c:pt idx="43">
                  <c:v>97</c:v>
                </c:pt>
                <c:pt idx="45">
                  <c:v>45</c:v>
                </c:pt>
                <c:pt idx="47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01-4A4C-8E6B-3D6B97BCE5A6}"/>
            </c:ext>
          </c:extLst>
        </c:ser>
        <c:ser>
          <c:idx val="3"/>
          <c:order val="3"/>
          <c:tx>
            <c:strRef>
              <c:f>'SBE Data'!$E$271:$E$272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'SBE Data'!$A$273:$A$337</c:f>
              <c:multiLvlStrCache>
                <c:ptCount val="53"/>
                <c:lvl>
                  <c:pt idx="0">
                    <c:v>32</c:v>
                  </c:pt>
                  <c:pt idx="1">
                    <c:v>33</c:v>
                  </c:pt>
                  <c:pt idx="2">
                    <c:v>34</c:v>
                  </c:pt>
                  <c:pt idx="3">
                    <c:v>35</c:v>
                  </c:pt>
                  <c:pt idx="4">
                    <c:v>36</c:v>
                  </c:pt>
                  <c:pt idx="5">
                    <c:v>36</c:v>
                  </c:pt>
                  <c:pt idx="6">
                    <c:v>37</c:v>
                  </c:pt>
                  <c:pt idx="7">
                    <c:v>38</c:v>
                  </c:pt>
                  <c:pt idx="8">
                    <c:v>39</c:v>
                  </c:pt>
                  <c:pt idx="9">
                    <c:v>40</c:v>
                  </c:pt>
                  <c:pt idx="10">
                    <c:v>40</c:v>
                  </c:pt>
                  <c:pt idx="11">
                    <c:v>41</c:v>
                  </c:pt>
                  <c:pt idx="12">
                    <c:v>42</c:v>
                  </c:pt>
                  <c:pt idx="13">
                    <c:v>43</c:v>
                  </c:pt>
                  <c:pt idx="14">
                    <c:v>44</c:v>
                  </c:pt>
                  <c:pt idx="15">
                    <c:v>45</c:v>
                  </c:pt>
                  <c:pt idx="16">
                    <c:v>44</c:v>
                  </c:pt>
                  <c:pt idx="17">
                    <c:v>45</c:v>
                  </c:pt>
                  <c:pt idx="18">
                    <c:v>46</c:v>
                  </c:pt>
                  <c:pt idx="19">
                    <c:v>47</c:v>
                  </c:pt>
                  <c:pt idx="20">
                    <c:v>48</c:v>
                  </c:pt>
                  <c:pt idx="21">
                    <c:v>49</c:v>
                  </c:pt>
                  <c:pt idx="22">
                    <c:v>49</c:v>
                  </c:pt>
                  <c:pt idx="23">
                    <c:v>50</c:v>
                  </c:pt>
                  <c:pt idx="24">
                    <c:v>51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5</c:v>
                  </c:pt>
                  <c:pt idx="31">
                    <c:v>6</c:v>
                  </c:pt>
                  <c:pt idx="32">
                    <c:v>7</c:v>
                  </c:pt>
                  <c:pt idx="33">
                    <c:v>8</c:v>
                  </c:pt>
                  <c:pt idx="34">
                    <c:v>9</c:v>
                  </c:pt>
                  <c:pt idx="35">
                    <c:v>10</c:v>
                  </c:pt>
                  <c:pt idx="36">
                    <c:v>10</c:v>
                  </c:pt>
                  <c:pt idx="37">
                    <c:v>11</c:v>
                  </c:pt>
                  <c:pt idx="38">
                    <c:v>12</c:v>
                  </c:pt>
                  <c:pt idx="39">
                    <c:v>13</c:v>
                  </c:pt>
                  <c:pt idx="40">
                    <c:v>14</c:v>
                  </c:pt>
                  <c:pt idx="41">
                    <c:v>14</c:v>
                  </c:pt>
                  <c:pt idx="42">
                    <c:v>15</c:v>
                  </c:pt>
                  <c:pt idx="43">
                    <c:v>16</c:v>
                  </c:pt>
                  <c:pt idx="44">
                    <c:v>17</c:v>
                  </c:pt>
                  <c:pt idx="45">
                    <c:v>18</c:v>
                  </c:pt>
                  <c:pt idx="46">
                    <c:v>19</c:v>
                  </c:pt>
                  <c:pt idx="47">
                    <c:v>20</c:v>
                  </c:pt>
                  <c:pt idx="48">
                    <c:v>21</c:v>
                  </c:pt>
                  <c:pt idx="49">
                    <c:v>22</c:v>
                  </c:pt>
                  <c:pt idx="50">
                    <c:v>23</c:v>
                  </c:pt>
                  <c:pt idx="51">
                    <c:v>28</c:v>
                  </c:pt>
                  <c:pt idx="52">
                    <c:v>29</c:v>
                  </c:pt>
                </c:lvl>
                <c:lvl>
                  <c:pt idx="0">
                    <c:v>August</c:v>
                  </c:pt>
                  <c:pt idx="5">
                    <c:v>September</c:v>
                  </c:pt>
                  <c:pt idx="10">
                    <c:v>October</c:v>
                  </c:pt>
                  <c:pt idx="16">
                    <c:v>November</c:v>
                  </c:pt>
                  <c:pt idx="22">
                    <c:v>December</c:v>
                  </c:pt>
                  <c:pt idx="25">
                    <c:v>January</c:v>
                  </c:pt>
                  <c:pt idx="30">
                    <c:v>February</c:v>
                  </c:pt>
                  <c:pt idx="36">
                    <c:v>March</c:v>
                  </c:pt>
                  <c:pt idx="41">
                    <c:v>April</c:v>
                  </c:pt>
                  <c:pt idx="46">
                    <c:v>May</c:v>
                  </c:pt>
                  <c:pt idx="49">
                    <c:v>June</c:v>
                  </c:pt>
                  <c:pt idx="51">
                    <c:v>July</c:v>
                  </c:pt>
                </c:lvl>
              </c:multiLvlStrCache>
            </c:multiLvlStrRef>
          </c:cat>
          <c:val>
            <c:numRef>
              <c:f>'SBE Data'!$E$273:$E$337</c:f>
              <c:numCache>
                <c:formatCode>General</c:formatCode>
                <c:ptCount val="53"/>
                <c:pt idx="0">
                  <c:v>3</c:v>
                </c:pt>
                <c:pt idx="1">
                  <c:v>25</c:v>
                </c:pt>
                <c:pt idx="2">
                  <c:v>440</c:v>
                </c:pt>
                <c:pt idx="3">
                  <c:v>104</c:v>
                </c:pt>
                <c:pt idx="5">
                  <c:v>81</c:v>
                </c:pt>
                <c:pt idx="6">
                  <c:v>197</c:v>
                </c:pt>
                <c:pt idx="7">
                  <c:v>7</c:v>
                </c:pt>
                <c:pt idx="8">
                  <c:v>64</c:v>
                </c:pt>
                <c:pt idx="10">
                  <c:v>58</c:v>
                </c:pt>
                <c:pt idx="11">
                  <c:v>124</c:v>
                </c:pt>
                <c:pt idx="12">
                  <c:v>9</c:v>
                </c:pt>
                <c:pt idx="13">
                  <c:v>40</c:v>
                </c:pt>
                <c:pt idx="14">
                  <c:v>11</c:v>
                </c:pt>
                <c:pt idx="16">
                  <c:v>1</c:v>
                </c:pt>
                <c:pt idx="17">
                  <c:v>25</c:v>
                </c:pt>
                <c:pt idx="18">
                  <c:v>14</c:v>
                </c:pt>
                <c:pt idx="20">
                  <c:v>57</c:v>
                </c:pt>
                <c:pt idx="22">
                  <c:v>5</c:v>
                </c:pt>
                <c:pt idx="23">
                  <c:v>21</c:v>
                </c:pt>
                <c:pt idx="24">
                  <c:v>4</c:v>
                </c:pt>
                <c:pt idx="26">
                  <c:v>2</c:v>
                </c:pt>
                <c:pt idx="28">
                  <c:v>329</c:v>
                </c:pt>
                <c:pt idx="29">
                  <c:v>65</c:v>
                </c:pt>
                <c:pt idx="30">
                  <c:v>4</c:v>
                </c:pt>
                <c:pt idx="31">
                  <c:v>103</c:v>
                </c:pt>
                <c:pt idx="32">
                  <c:v>3</c:v>
                </c:pt>
                <c:pt idx="33">
                  <c:v>85</c:v>
                </c:pt>
                <c:pt idx="36">
                  <c:v>26</c:v>
                </c:pt>
                <c:pt idx="37">
                  <c:v>2</c:v>
                </c:pt>
                <c:pt idx="38">
                  <c:v>65</c:v>
                </c:pt>
                <c:pt idx="42">
                  <c:v>90</c:v>
                </c:pt>
                <c:pt idx="43">
                  <c:v>1</c:v>
                </c:pt>
                <c:pt idx="44">
                  <c:v>12</c:v>
                </c:pt>
                <c:pt idx="46">
                  <c:v>12</c:v>
                </c:pt>
                <c:pt idx="5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B01-4A4C-8E6B-3D6B97BCE5A6}"/>
            </c:ext>
          </c:extLst>
        </c:ser>
        <c:ser>
          <c:idx val="4"/>
          <c:order val="4"/>
          <c:tx>
            <c:strRef>
              <c:f>'SBE Data'!$F$271:$F$272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'SBE Data'!$A$273:$A$337</c:f>
              <c:multiLvlStrCache>
                <c:ptCount val="53"/>
                <c:lvl>
                  <c:pt idx="0">
                    <c:v>32</c:v>
                  </c:pt>
                  <c:pt idx="1">
                    <c:v>33</c:v>
                  </c:pt>
                  <c:pt idx="2">
                    <c:v>34</c:v>
                  </c:pt>
                  <c:pt idx="3">
                    <c:v>35</c:v>
                  </c:pt>
                  <c:pt idx="4">
                    <c:v>36</c:v>
                  </c:pt>
                  <c:pt idx="5">
                    <c:v>36</c:v>
                  </c:pt>
                  <c:pt idx="6">
                    <c:v>37</c:v>
                  </c:pt>
                  <c:pt idx="7">
                    <c:v>38</c:v>
                  </c:pt>
                  <c:pt idx="8">
                    <c:v>39</c:v>
                  </c:pt>
                  <c:pt idx="9">
                    <c:v>40</c:v>
                  </c:pt>
                  <c:pt idx="10">
                    <c:v>40</c:v>
                  </c:pt>
                  <c:pt idx="11">
                    <c:v>41</c:v>
                  </c:pt>
                  <c:pt idx="12">
                    <c:v>42</c:v>
                  </c:pt>
                  <c:pt idx="13">
                    <c:v>43</c:v>
                  </c:pt>
                  <c:pt idx="14">
                    <c:v>44</c:v>
                  </c:pt>
                  <c:pt idx="15">
                    <c:v>45</c:v>
                  </c:pt>
                  <c:pt idx="16">
                    <c:v>44</c:v>
                  </c:pt>
                  <c:pt idx="17">
                    <c:v>45</c:v>
                  </c:pt>
                  <c:pt idx="18">
                    <c:v>46</c:v>
                  </c:pt>
                  <c:pt idx="19">
                    <c:v>47</c:v>
                  </c:pt>
                  <c:pt idx="20">
                    <c:v>48</c:v>
                  </c:pt>
                  <c:pt idx="21">
                    <c:v>49</c:v>
                  </c:pt>
                  <c:pt idx="22">
                    <c:v>49</c:v>
                  </c:pt>
                  <c:pt idx="23">
                    <c:v>50</c:v>
                  </c:pt>
                  <c:pt idx="24">
                    <c:v>51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5</c:v>
                  </c:pt>
                  <c:pt idx="31">
                    <c:v>6</c:v>
                  </c:pt>
                  <c:pt idx="32">
                    <c:v>7</c:v>
                  </c:pt>
                  <c:pt idx="33">
                    <c:v>8</c:v>
                  </c:pt>
                  <c:pt idx="34">
                    <c:v>9</c:v>
                  </c:pt>
                  <c:pt idx="35">
                    <c:v>10</c:v>
                  </c:pt>
                  <c:pt idx="36">
                    <c:v>10</c:v>
                  </c:pt>
                  <c:pt idx="37">
                    <c:v>11</c:v>
                  </c:pt>
                  <c:pt idx="38">
                    <c:v>12</c:v>
                  </c:pt>
                  <c:pt idx="39">
                    <c:v>13</c:v>
                  </c:pt>
                  <c:pt idx="40">
                    <c:v>14</c:v>
                  </c:pt>
                  <c:pt idx="41">
                    <c:v>14</c:v>
                  </c:pt>
                  <c:pt idx="42">
                    <c:v>15</c:v>
                  </c:pt>
                  <c:pt idx="43">
                    <c:v>16</c:v>
                  </c:pt>
                  <c:pt idx="44">
                    <c:v>17</c:v>
                  </c:pt>
                  <c:pt idx="45">
                    <c:v>18</c:v>
                  </c:pt>
                  <c:pt idx="46">
                    <c:v>19</c:v>
                  </c:pt>
                  <c:pt idx="47">
                    <c:v>20</c:v>
                  </c:pt>
                  <c:pt idx="48">
                    <c:v>21</c:v>
                  </c:pt>
                  <c:pt idx="49">
                    <c:v>22</c:v>
                  </c:pt>
                  <c:pt idx="50">
                    <c:v>23</c:v>
                  </c:pt>
                  <c:pt idx="51">
                    <c:v>28</c:v>
                  </c:pt>
                  <c:pt idx="52">
                    <c:v>29</c:v>
                  </c:pt>
                </c:lvl>
                <c:lvl>
                  <c:pt idx="0">
                    <c:v>August</c:v>
                  </c:pt>
                  <c:pt idx="5">
                    <c:v>September</c:v>
                  </c:pt>
                  <c:pt idx="10">
                    <c:v>October</c:v>
                  </c:pt>
                  <c:pt idx="16">
                    <c:v>November</c:v>
                  </c:pt>
                  <c:pt idx="22">
                    <c:v>December</c:v>
                  </c:pt>
                  <c:pt idx="25">
                    <c:v>January</c:v>
                  </c:pt>
                  <c:pt idx="30">
                    <c:v>February</c:v>
                  </c:pt>
                  <c:pt idx="36">
                    <c:v>March</c:v>
                  </c:pt>
                  <c:pt idx="41">
                    <c:v>April</c:v>
                  </c:pt>
                  <c:pt idx="46">
                    <c:v>May</c:v>
                  </c:pt>
                  <c:pt idx="49">
                    <c:v>June</c:v>
                  </c:pt>
                  <c:pt idx="51">
                    <c:v>July</c:v>
                  </c:pt>
                </c:lvl>
              </c:multiLvlStrCache>
            </c:multiLvlStrRef>
          </c:cat>
          <c:val>
            <c:numRef>
              <c:f>'SBE Data'!$F$273:$F$337</c:f>
              <c:numCache>
                <c:formatCode>General</c:formatCode>
                <c:ptCount val="53"/>
                <c:pt idx="0">
                  <c:v>74</c:v>
                </c:pt>
                <c:pt idx="1">
                  <c:v>1</c:v>
                </c:pt>
                <c:pt idx="25">
                  <c:v>21</c:v>
                </c:pt>
                <c:pt idx="26">
                  <c:v>4</c:v>
                </c:pt>
                <c:pt idx="27">
                  <c:v>10</c:v>
                </c:pt>
                <c:pt idx="28">
                  <c:v>6</c:v>
                </c:pt>
                <c:pt idx="29">
                  <c:v>101</c:v>
                </c:pt>
                <c:pt idx="31">
                  <c:v>9</c:v>
                </c:pt>
                <c:pt idx="32">
                  <c:v>21</c:v>
                </c:pt>
                <c:pt idx="33">
                  <c:v>1</c:v>
                </c:pt>
                <c:pt idx="37">
                  <c:v>15</c:v>
                </c:pt>
                <c:pt idx="38">
                  <c:v>41</c:v>
                </c:pt>
                <c:pt idx="41">
                  <c:v>15</c:v>
                </c:pt>
                <c:pt idx="42">
                  <c:v>31</c:v>
                </c:pt>
                <c:pt idx="46">
                  <c:v>16</c:v>
                </c:pt>
                <c:pt idx="49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01-4A4C-8E6B-3D6B97BCE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542936"/>
        <c:axId val="442543328"/>
      </c:barChart>
      <c:catAx>
        <c:axId val="44254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543328"/>
        <c:crosses val="autoZero"/>
        <c:auto val="1"/>
        <c:lblAlgn val="ctr"/>
        <c:lblOffset val="100"/>
        <c:noMultiLvlLbl val="0"/>
      </c:catAx>
      <c:valAx>
        <c:axId val="44254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542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4202187643021607"/>
          <c:y val="0.47612585269482033"/>
          <c:w val="4.8109875230485759E-2"/>
          <c:h val="0.280250642520568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Student who are Credit Deficient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A9251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Grade 10</c:v>
                </c:pt>
                <c:pt idx="1">
                  <c:v>Grade 11</c:v>
                </c:pt>
                <c:pt idx="2">
                  <c:v>Grade 12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0.41</c:v>
                </c:pt>
                <c:pt idx="1">
                  <c:v>0.38</c:v>
                </c:pt>
                <c:pt idx="2">
                  <c:v>0.62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A8-EA42-8E7F-4FCB36D71E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Grade 10</c:v>
                </c:pt>
                <c:pt idx="1">
                  <c:v>Grade 11</c:v>
                </c:pt>
                <c:pt idx="2">
                  <c:v>Grade 12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0.47</c:v>
                </c:pt>
                <c:pt idx="2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A8-EA42-8E7F-4FCB36D71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677104"/>
        <c:axId val="517677496"/>
      </c:barChart>
      <c:catAx>
        <c:axId val="51767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677496"/>
        <c:crosses val="autoZero"/>
        <c:auto val="1"/>
        <c:lblAlgn val="ctr"/>
        <c:lblOffset val="100"/>
        <c:noMultiLvlLbl val="0"/>
      </c:catAx>
      <c:valAx>
        <c:axId val="51767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67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E05E5B-87D6-488C-B871-7605AB1EDC99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EF04F2-ED1C-4765-A3A2-D03ADDD0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3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04F2-ED1C-4765-A3A2-D03ADDD0BC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3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04F2-ED1C-4765-A3A2-D03ADDD0BC1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88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04F2-ED1C-4765-A3A2-D03ADDD0BC1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35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04F2-ED1C-4765-A3A2-D03ADDD0BC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2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04F2-ED1C-4765-A3A2-D03ADDD0BC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1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04F2-ED1C-4765-A3A2-D03ADDD0BC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45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095EE-5E30-4D5F-8707-4F9830C974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7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095EE-5E30-4D5F-8707-4F9830C974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8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958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6509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92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, No 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4" y="933450"/>
            <a:ext cx="8420100" cy="5192713"/>
          </a:xfrm>
        </p:spPr>
        <p:txBody>
          <a:bodyPr/>
          <a:lstStyle>
            <a:lvl1pPr>
              <a:defRPr sz="18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0523" y="6397625"/>
            <a:ext cx="2133600" cy="365125"/>
          </a:xfrm>
        </p:spPr>
        <p:txBody>
          <a:bodyPr anchor="b"/>
          <a:lstStyle>
            <a:lvl1pPr>
              <a:defRPr sz="800"/>
            </a:lvl1pPr>
          </a:lstStyle>
          <a:p>
            <a:fld id="{BB67FE6C-84BC-44B9-9F1A-5EB3FF62D6FC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2774" y="6403975"/>
            <a:ext cx="2133600" cy="365125"/>
          </a:xfrm>
        </p:spPr>
        <p:txBody>
          <a:bodyPr/>
          <a:lstStyle/>
          <a:p>
            <a:fld id="{D85086FA-CF79-D84D-BB33-2FB7CD5575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 (capitalized case)</a:t>
            </a:r>
          </a:p>
        </p:txBody>
      </p:sp>
    </p:spTree>
    <p:extLst>
      <p:ext uri="{BB962C8B-B14F-4D97-AF65-F5344CB8AC3E}">
        <p14:creationId xmlns:p14="http://schemas.microsoft.com/office/powerpoint/2010/main" val="290815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0524" y="1600200"/>
            <a:ext cx="8420100" cy="4525963"/>
          </a:xfrm>
        </p:spPr>
        <p:txBody>
          <a:bodyPr/>
          <a:lstStyle>
            <a:lvl1pPr>
              <a:defRPr sz="18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0523" y="6397625"/>
            <a:ext cx="2133600" cy="365125"/>
          </a:xfrm>
        </p:spPr>
        <p:txBody>
          <a:bodyPr anchor="b"/>
          <a:lstStyle>
            <a:lvl1pPr>
              <a:defRPr sz="800"/>
            </a:lvl1pPr>
          </a:lstStyle>
          <a:p>
            <a:fld id="{24F5131B-5AB7-44E4-8009-228E4A4777E3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2774" y="6403975"/>
            <a:ext cx="2133600" cy="365125"/>
          </a:xfrm>
        </p:spPr>
        <p:txBody>
          <a:bodyPr/>
          <a:lstStyle/>
          <a:p>
            <a:fld id="{D85086FA-CF79-D84D-BB33-2FB7CD5575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90524" y="820674"/>
            <a:ext cx="8296275" cy="63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aseline="0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0523" y="820738"/>
            <a:ext cx="8420101" cy="636587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800" dirty="0">
                <a:solidFill>
                  <a:schemeClr val="tx1"/>
                </a:solidFill>
              </a:rPr>
              <a:t>Slide narrative (sentence case, max</a:t>
            </a:r>
            <a:r>
              <a:rPr lang="en-US" sz="1800" baseline="0" dirty="0">
                <a:solidFill>
                  <a:schemeClr val="tx1"/>
                </a:solidFill>
              </a:rPr>
              <a:t> two lines)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 (capitalized case)</a:t>
            </a:r>
          </a:p>
        </p:txBody>
      </p:sp>
    </p:spTree>
    <p:extLst>
      <p:ext uri="{BB962C8B-B14F-4D97-AF65-F5344CB8AC3E}">
        <p14:creationId xmlns:p14="http://schemas.microsoft.com/office/powerpoint/2010/main" val="105036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-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“Agenda” or “TOC”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19649" y="1085850"/>
            <a:ext cx="3105151" cy="4981575"/>
          </a:xfrm>
        </p:spPr>
        <p:txBody>
          <a:bodyPr/>
          <a:lstStyle>
            <a:lvl1pPr marL="0" indent="0" algn="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First Element</a:t>
            </a:r>
          </a:p>
        </p:txBody>
      </p:sp>
    </p:spTree>
    <p:extLst>
      <p:ext uri="{BB962C8B-B14F-4D97-AF65-F5344CB8AC3E}">
        <p14:creationId xmlns:p14="http://schemas.microsoft.com/office/powerpoint/2010/main" val="460055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 (capitalized case)</a:t>
            </a:r>
          </a:p>
        </p:txBody>
      </p:sp>
    </p:spTree>
    <p:extLst>
      <p:ext uri="{BB962C8B-B14F-4D97-AF65-F5344CB8AC3E}">
        <p14:creationId xmlns:p14="http://schemas.microsoft.com/office/powerpoint/2010/main" val="209939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0524" y="2095500"/>
            <a:ext cx="4023360" cy="420624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0523" y="6397625"/>
            <a:ext cx="2133600" cy="365125"/>
          </a:xfrm>
        </p:spPr>
        <p:txBody>
          <a:bodyPr anchor="b"/>
          <a:lstStyle>
            <a:lvl1pPr>
              <a:defRPr sz="800"/>
            </a:lvl1pPr>
          </a:lstStyle>
          <a:p>
            <a:fld id="{198C70F5-FC8A-4F4A-A8C0-B1FADCB3C779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2774" y="6403975"/>
            <a:ext cx="2133600" cy="365125"/>
          </a:xfrm>
        </p:spPr>
        <p:txBody>
          <a:bodyPr/>
          <a:lstStyle/>
          <a:p>
            <a:fld id="{D85086FA-CF79-D84D-BB33-2FB7CD5575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90524" y="820674"/>
            <a:ext cx="8296275" cy="63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aseline="0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0523" y="820738"/>
            <a:ext cx="8420101" cy="636587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800" dirty="0">
                <a:solidFill>
                  <a:schemeClr val="tx1"/>
                </a:solidFill>
              </a:rPr>
              <a:t>Slide narrative (sentence case, max</a:t>
            </a:r>
            <a:r>
              <a:rPr lang="en-US" sz="1800" baseline="0" dirty="0">
                <a:solidFill>
                  <a:schemeClr val="tx1"/>
                </a:solidFill>
              </a:rPr>
              <a:t> two lines)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 (capitalized case)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87264" y="2095500"/>
            <a:ext cx="4023360" cy="420624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91159" y="1581150"/>
            <a:ext cx="4022725" cy="51435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 1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899" y="1581150"/>
            <a:ext cx="4022725" cy="51435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 2</a:t>
            </a:r>
          </a:p>
        </p:txBody>
      </p:sp>
    </p:spTree>
    <p:extLst>
      <p:ext uri="{BB962C8B-B14F-4D97-AF65-F5344CB8AC3E}">
        <p14:creationId xmlns:p14="http://schemas.microsoft.com/office/powerpoint/2010/main" val="3453967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F090-4C13-463D-A277-B5A1F663B579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Chart or Table title (capitalized case)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5905499" y="1562100"/>
            <a:ext cx="2943225" cy="4754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commentary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390523" y="1562100"/>
            <a:ext cx="5391151" cy="4754880"/>
          </a:xfrm>
          <a:noFill/>
        </p:spPr>
        <p:txBody>
          <a:bodyPr/>
          <a:lstStyle>
            <a:lvl1pPr marL="0" indent="0">
              <a:buNone/>
              <a:defRPr b="0"/>
            </a:lvl1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3" y="820738"/>
            <a:ext cx="8420101" cy="636587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800" dirty="0">
                <a:solidFill>
                  <a:schemeClr val="tx1"/>
                </a:solidFill>
              </a:rPr>
              <a:t>Slide narrative (sentence case, max</a:t>
            </a:r>
            <a:r>
              <a:rPr lang="en-US" sz="1800" baseline="0" dirty="0">
                <a:solidFill>
                  <a:schemeClr val="tx1"/>
                </a:solidFill>
              </a:rPr>
              <a:t> two lines)</a:t>
            </a:r>
          </a:p>
        </p:txBody>
      </p:sp>
    </p:spTree>
    <p:extLst>
      <p:ext uri="{BB962C8B-B14F-4D97-AF65-F5344CB8AC3E}">
        <p14:creationId xmlns:p14="http://schemas.microsoft.com/office/powerpoint/2010/main" val="183233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7EFF-5F7F-41B1-9F2F-05407C97FD6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3761-9366-41E4-BC91-0A7864698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8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168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1508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6959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53893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9426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5083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80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9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1ED3D0-4613-4EC2-8647-47C74B5427D5}" type="datetime1">
              <a:rPr lang="en-US" smtClean="0"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 </a:t>
            </a:r>
            <a:r>
              <a:rPr lang="en-US" sz="800" b="1" spc="50"/>
              <a:t>COMPANY CONFIDENTIAL</a:t>
            </a:r>
            <a:r>
              <a:rPr lang="en-US" spc="50"/>
              <a:t> </a:t>
            </a:r>
            <a:fld id="{D85086FA-CF79-D84D-BB33-2FB7CD55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5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  <p:sldLayoutId id="2147483650" r:id="rId13"/>
    <p:sldLayoutId id="2147483659" r:id="rId14"/>
    <p:sldLayoutId id="2147483660" r:id="rId15"/>
    <p:sldLayoutId id="2147483661" r:id="rId16"/>
    <p:sldLayoutId id="214748365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81F668-C11A-614A-930F-1FBCA5F9D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Virtual Charter Schools in Indiana</a:t>
            </a:r>
            <a:br>
              <a:rPr lang="en-US" sz="4000" dirty="0"/>
            </a:br>
            <a:r>
              <a:rPr lang="en-US" sz="2800" i="1" dirty="0"/>
              <a:t>Hoosier Academy and Insight </a:t>
            </a:r>
            <a:r>
              <a:rPr lang="en-US" sz="2800" i="1" dirty="0" smtClean="0"/>
              <a:t>SCHOOL OF INDIANA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8C05B5-1D15-854C-B44F-57CBA68FB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A92510"/>
                </a:solidFill>
              </a:rPr>
              <a:t>August 1, 2018</a:t>
            </a:r>
          </a:p>
        </p:txBody>
      </p:sp>
    </p:spTree>
    <p:extLst>
      <p:ext uri="{BB962C8B-B14F-4D97-AF65-F5344CB8AC3E}">
        <p14:creationId xmlns:p14="http://schemas.microsoft.com/office/powerpoint/2010/main" val="418933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DD6ED13-9534-814A-8F23-177938A61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99" y="933450"/>
            <a:ext cx="8249697" cy="906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0" dirty="0"/>
              <a:t>The main reason for parent-initiated </a:t>
            </a:r>
            <a:r>
              <a:rPr lang="en-US" b="0" dirty="0" smtClean="0"/>
              <a:t>withdrawals </a:t>
            </a:r>
            <a:r>
              <a:rPr lang="en-US" b="0" dirty="0"/>
              <a:t>is “Student Needs Structure of B&amp;M (Brick and Mortar)” followed by ”Don’t like Online Model”</a:t>
            </a:r>
          </a:p>
          <a:p>
            <a:endParaRPr lang="en-US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31A86E6-287E-0F49-9719-29010384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1A21523-A627-3141-81EA-CAEC97D4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317"/>
            <a:ext cx="9144000" cy="44881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Parent-Initiated Withdrawal Reasons 2008-2018</a:t>
            </a:r>
            <a:endParaRPr lang="en-US" sz="2800" i="1" dirty="0">
              <a:solidFill>
                <a:srgbClr val="A9251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FE6E3BA4-9B0B-004D-82B3-DE0737506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75069"/>
              </p:ext>
            </p:extLst>
          </p:nvPr>
        </p:nvGraphicFramePr>
        <p:xfrm>
          <a:off x="277791" y="2209181"/>
          <a:ext cx="8439149" cy="4381564"/>
        </p:xfrm>
        <a:graphic>
          <a:graphicData uri="http://schemas.openxmlformats.org/drawingml/2006/table">
            <a:tbl>
              <a:tblPr/>
              <a:tblGrid>
                <a:gridCol w="3345824">
                  <a:extLst>
                    <a:ext uri="{9D8B030D-6E8A-4147-A177-3AD203B41FA5}">
                      <a16:colId xmlns:a16="http://schemas.microsoft.com/office/drawing/2014/main" xmlns="" val="831026820"/>
                    </a:ext>
                  </a:extLst>
                </a:gridCol>
                <a:gridCol w="350447">
                  <a:extLst>
                    <a:ext uri="{9D8B030D-6E8A-4147-A177-3AD203B41FA5}">
                      <a16:colId xmlns:a16="http://schemas.microsoft.com/office/drawing/2014/main" xmlns="" val="596837956"/>
                    </a:ext>
                  </a:extLst>
                </a:gridCol>
                <a:gridCol w="362287">
                  <a:extLst>
                    <a:ext uri="{9D8B030D-6E8A-4147-A177-3AD203B41FA5}">
                      <a16:colId xmlns:a16="http://schemas.microsoft.com/office/drawing/2014/main" xmlns="" val="5588947"/>
                    </a:ext>
                  </a:extLst>
                </a:gridCol>
                <a:gridCol w="378862">
                  <a:extLst>
                    <a:ext uri="{9D8B030D-6E8A-4147-A177-3AD203B41FA5}">
                      <a16:colId xmlns:a16="http://schemas.microsoft.com/office/drawing/2014/main" xmlns="" val="2650283416"/>
                    </a:ext>
                  </a:extLst>
                </a:gridCol>
                <a:gridCol w="362287">
                  <a:extLst>
                    <a:ext uri="{9D8B030D-6E8A-4147-A177-3AD203B41FA5}">
                      <a16:colId xmlns:a16="http://schemas.microsoft.com/office/drawing/2014/main" xmlns="" val="3382158655"/>
                    </a:ext>
                  </a:extLst>
                </a:gridCol>
                <a:gridCol w="390701">
                  <a:extLst>
                    <a:ext uri="{9D8B030D-6E8A-4147-A177-3AD203B41FA5}">
                      <a16:colId xmlns:a16="http://schemas.microsoft.com/office/drawing/2014/main" xmlns="" val="325733205"/>
                    </a:ext>
                  </a:extLst>
                </a:gridCol>
                <a:gridCol w="362287">
                  <a:extLst>
                    <a:ext uri="{9D8B030D-6E8A-4147-A177-3AD203B41FA5}">
                      <a16:colId xmlns:a16="http://schemas.microsoft.com/office/drawing/2014/main" xmlns="" val="3225972601"/>
                    </a:ext>
                  </a:extLst>
                </a:gridCol>
                <a:gridCol w="333872">
                  <a:extLst>
                    <a:ext uri="{9D8B030D-6E8A-4147-A177-3AD203B41FA5}">
                      <a16:colId xmlns:a16="http://schemas.microsoft.com/office/drawing/2014/main" xmlns="" val="2590946917"/>
                    </a:ext>
                  </a:extLst>
                </a:gridCol>
                <a:gridCol w="369390">
                  <a:extLst>
                    <a:ext uri="{9D8B030D-6E8A-4147-A177-3AD203B41FA5}">
                      <a16:colId xmlns:a16="http://schemas.microsoft.com/office/drawing/2014/main" xmlns="" val="4101933403"/>
                    </a:ext>
                  </a:extLst>
                </a:gridCol>
                <a:gridCol w="362287">
                  <a:extLst>
                    <a:ext uri="{9D8B030D-6E8A-4147-A177-3AD203B41FA5}">
                      <a16:colId xmlns:a16="http://schemas.microsoft.com/office/drawing/2014/main" xmlns="" val="2142712938"/>
                    </a:ext>
                  </a:extLst>
                </a:gridCol>
                <a:gridCol w="362287">
                  <a:extLst>
                    <a:ext uri="{9D8B030D-6E8A-4147-A177-3AD203B41FA5}">
                      <a16:colId xmlns:a16="http://schemas.microsoft.com/office/drawing/2014/main" xmlns="" val="2689537482"/>
                    </a:ext>
                  </a:extLst>
                </a:gridCol>
                <a:gridCol w="378862">
                  <a:extLst>
                    <a:ext uri="{9D8B030D-6E8A-4147-A177-3AD203B41FA5}">
                      <a16:colId xmlns:a16="http://schemas.microsoft.com/office/drawing/2014/main" xmlns="" val="957048602"/>
                    </a:ext>
                  </a:extLst>
                </a:gridCol>
                <a:gridCol w="369390">
                  <a:extLst>
                    <a:ext uri="{9D8B030D-6E8A-4147-A177-3AD203B41FA5}">
                      <a16:colId xmlns:a16="http://schemas.microsoft.com/office/drawing/2014/main" xmlns="" val="3222663678"/>
                    </a:ext>
                  </a:extLst>
                </a:gridCol>
                <a:gridCol w="710366">
                  <a:extLst>
                    <a:ext uri="{9D8B030D-6E8A-4147-A177-3AD203B41FA5}">
                      <a16:colId xmlns:a16="http://schemas.microsoft.com/office/drawing/2014/main" xmlns="" val="204599517"/>
                    </a:ext>
                  </a:extLst>
                </a:gridCol>
              </a:tblGrid>
              <a:tr h="393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25 Most Used Parent WD Reasons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784149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Needs Structure of B&amp;M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2678</a:t>
                      </a:r>
                    </a:p>
                  </a:txBody>
                  <a:tcPr marL="7120" marR="7120" marT="7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8268275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Program: Don't like Online Model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9326034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Curriculum/Material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9356041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Records request received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3175163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Transferring to another Full-time Online program*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4657820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Moving out of area served by school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2968662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Accepted into a Preferred School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216409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much time commitment for the learning coach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3920350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not motivated to complete work in this environment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028753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coach no longer available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7074045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left message with the office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0983232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Workload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2206325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Unavailable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4912264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issues in the family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0863830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Lack of socialization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6381058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required live Class Connect sessions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3706696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issues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2228517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Pace of program is too fast for the student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5326496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 Hardship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1561463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Objects to public school requirements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1737800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wants to get GED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7492684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Commitment/Organization/Skills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2755269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Dissatisfaction with School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2782285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Lack of start-up support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0108737"/>
                  </a:ext>
                </a:extLst>
              </a:tr>
              <a:tr h="142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Ran Away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120" marR="7120" marT="7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4037188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7574E16F-E851-F043-B7DF-D861D43CAD8C}"/>
              </a:ext>
            </a:extLst>
          </p:cNvPr>
          <p:cNvSpPr txBox="1">
            <a:spLocks/>
          </p:cNvSpPr>
          <p:nvPr/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b="1" kern="1200" spc="-7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FF3761-9366-41E4-BC91-0A78646988B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48C90590-A7F4-0547-AAF4-35FB6028C19C}"/>
              </a:ext>
            </a:extLst>
          </p:cNvPr>
          <p:cNvSpPr/>
          <p:nvPr/>
        </p:nvSpPr>
        <p:spPr>
          <a:xfrm>
            <a:off x="219378" y="2580362"/>
            <a:ext cx="8541576" cy="363253"/>
          </a:xfrm>
          <a:prstGeom prst="roundRect">
            <a:avLst/>
          </a:prstGeom>
          <a:noFill/>
          <a:ln w="76200">
            <a:solidFill>
              <a:srgbClr val="A92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04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2A5406F-2F3A-3A48-8C94-FDEB99DA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933451"/>
            <a:ext cx="8420100" cy="1460834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The adoption and implementation of a policy related to the state’s new engagement law is the most common reason for school-initiated withdrawals at Insight.</a:t>
            </a:r>
          </a:p>
          <a:p>
            <a:r>
              <a:rPr lang="en-US" b="0" dirty="0"/>
              <a:t>Withdrawal reasons for Hoosier Virtual Academy may be skewed due to the school’s pending closure.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1A653D8-3FEB-8645-9C16-00235D72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77B0389-315C-5746-8303-89F662BB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493"/>
            <a:ext cx="9144000" cy="67288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School Initiated Withdrawals</a:t>
            </a:r>
            <a:br>
              <a:rPr lang="en-US" sz="2800" b="1" dirty="0">
                <a:solidFill>
                  <a:srgbClr val="A92510"/>
                </a:solidFill>
              </a:rPr>
            </a:br>
            <a:r>
              <a:rPr lang="en-US" sz="2000" i="1" dirty="0">
                <a:solidFill>
                  <a:srgbClr val="A92510"/>
                </a:solidFill>
              </a:rPr>
              <a:t>Withdrawal Reasons (2008-2018)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72B8F7EC-856F-084C-A60A-15459509D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098273"/>
              </p:ext>
            </p:extLst>
          </p:nvPr>
        </p:nvGraphicFramePr>
        <p:xfrm>
          <a:off x="295852" y="3231907"/>
          <a:ext cx="4095966" cy="2059305"/>
        </p:xfrm>
        <a:graphic>
          <a:graphicData uri="http://schemas.openxmlformats.org/drawingml/2006/table">
            <a:tbl>
              <a:tblPr/>
              <a:tblGrid>
                <a:gridCol w="3219145">
                  <a:extLst>
                    <a:ext uri="{9D8B030D-6E8A-4147-A177-3AD203B41FA5}">
                      <a16:colId xmlns:a16="http://schemas.microsoft.com/office/drawing/2014/main" xmlns="" val="532750746"/>
                    </a:ext>
                  </a:extLst>
                </a:gridCol>
                <a:gridCol w="876821">
                  <a:extLst>
                    <a:ext uri="{9D8B030D-6E8A-4147-A177-3AD203B41FA5}">
                      <a16:colId xmlns:a16="http://schemas.microsoft.com/office/drawing/2014/main" xmlns="" val="57614694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Hoosier Virtual Academy (2008-2018)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WD Reason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701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Registering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090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Attendance/Progress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Policy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1645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Unknown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19638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Expelled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0422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Truancy – Unknown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0349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Undecided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8521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Transfer between partner schools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85959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Undefined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68391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Compliancy requirements not met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892917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AEFAA173-DC37-8E47-9486-F2B4D06C9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26163"/>
              </p:ext>
            </p:extLst>
          </p:nvPr>
        </p:nvGraphicFramePr>
        <p:xfrm>
          <a:off x="4776198" y="3401313"/>
          <a:ext cx="3912947" cy="1720495"/>
        </p:xfrm>
        <a:graphic>
          <a:graphicData uri="http://schemas.openxmlformats.org/drawingml/2006/table">
            <a:tbl>
              <a:tblPr/>
              <a:tblGrid>
                <a:gridCol w="3102673">
                  <a:extLst>
                    <a:ext uri="{9D8B030D-6E8A-4147-A177-3AD203B41FA5}">
                      <a16:colId xmlns:a16="http://schemas.microsoft.com/office/drawing/2014/main" xmlns="" val="1905277394"/>
                    </a:ext>
                  </a:extLst>
                </a:gridCol>
                <a:gridCol w="810274">
                  <a:extLst>
                    <a:ext uri="{9D8B030D-6E8A-4147-A177-3AD203B41FA5}">
                      <a16:colId xmlns:a16="http://schemas.microsoft.com/office/drawing/2014/main" xmlns="" val="1210615841"/>
                    </a:ext>
                  </a:extLst>
                </a:gridCol>
              </a:tblGrid>
              <a:tr h="275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Insight School of Indiana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WD Reason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8858743"/>
                  </a:ext>
                </a:extLst>
              </a:tr>
              <a:tr h="275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Attendance issue withdrawal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2026498"/>
                  </a:ext>
                </a:extLst>
              </a:tr>
              <a:tr h="275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Unknown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6800996"/>
                  </a:ext>
                </a:extLst>
              </a:tr>
              <a:tr h="275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Registering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587633"/>
                  </a:ext>
                </a:extLst>
              </a:tr>
              <a:tr h="275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transfer between school group campus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3187246"/>
                  </a:ext>
                </a:extLst>
              </a:tr>
              <a:tr h="275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Undecided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069572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4CE5E214-1242-7740-8BB1-EF1419A82061}"/>
              </a:ext>
            </a:extLst>
          </p:cNvPr>
          <p:cNvSpPr txBox="1">
            <a:spLocks/>
          </p:cNvSpPr>
          <p:nvPr/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b="1" kern="1200" spc="-7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FF3761-9366-41E4-BC91-0A78646988B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A80F9C76-DD64-C143-B3FD-2D7CCBF18244}"/>
              </a:ext>
            </a:extLst>
          </p:cNvPr>
          <p:cNvSpPr/>
          <p:nvPr/>
        </p:nvSpPr>
        <p:spPr>
          <a:xfrm>
            <a:off x="4776198" y="3732755"/>
            <a:ext cx="3947178" cy="300625"/>
          </a:xfrm>
          <a:prstGeom prst="roundRect">
            <a:avLst/>
          </a:prstGeom>
          <a:noFill/>
          <a:ln w="76200">
            <a:solidFill>
              <a:srgbClr val="A92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8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ABF7897-ACA4-C04D-9D80-D3289518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28" y="1517275"/>
            <a:ext cx="7463294" cy="1209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0" dirty="0"/>
              <a:t>In 2018, the number of students transferring to another virtual charter school climbed to 643 in large part due to Hoosier Virtual Academy’s pending closure.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73A5D2B-FF2E-A745-B4D5-B9C74E50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290D7346-6A6D-EA4D-9E56-81986EB5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574"/>
            <a:ext cx="9144000" cy="73039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Students Transferring to Another</a:t>
            </a:r>
            <a:br>
              <a:rPr lang="en-US" sz="2800" b="1" dirty="0">
                <a:solidFill>
                  <a:srgbClr val="A92510"/>
                </a:solidFill>
              </a:rPr>
            </a:br>
            <a:r>
              <a:rPr lang="en-US" sz="2800" b="1" dirty="0">
                <a:solidFill>
                  <a:srgbClr val="A92510"/>
                </a:solidFill>
              </a:rPr>
              <a:t>Full Time Virtual School</a:t>
            </a:r>
            <a:endParaRPr lang="en-US" sz="2800" i="1" dirty="0">
              <a:solidFill>
                <a:srgbClr val="A9251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A35E7B9A-19A8-B044-AF6A-B147B5E4B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2650"/>
              </p:ext>
            </p:extLst>
          </p:nvPr>
        </p:nvGraphicFramePr>
        <p:xfrm>
          <a:off x="2469433" y="3098225"/>
          <a:ext cx="3174998" cy="2261235"/>
        </p:xfrm>
        <a:graphic>
          <a:graphicData uri="http://schemas.openxmlformats.org/drawingml/2006/table">
            <a:tbl>
              <a:tblPr/>
              <a:tblGrid>
                <a:gridCol w="1717235">
                  <a:extLst>
                    <a:ext uri="{9D8B030D-6E8A-4147-A177-3AD203B41FA5}">
                      <a16:colId xmlns:a16="http://schemas.microsoft.com/office/drawing/2014/main" xmlns="" val="2805788153"/>
                    </a:ext>
                  </a:extLst>
                </a:gridCol>
                <a:gridCol w="1457763">
                  <a:extLst>
                    <a:ext uri="{9D8B030D-6E8A-4147-A177-3AD203B41FA5}">
                      <a16:colId xmlns:a16="http://schemas.microsoft.com/office/drawing/2014/main" xmlns="" val="3548291597"/>
                    </a:ext>
                  </a:extLst>
                </a:gridCol>
              </a:tblGrid>
              <a:tr h="417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Transferred in 2018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840947"/>
                  </a:ext>
                </a:extLst>
              </a:tr>
              <a:tr h="2343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 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117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3045501"/>
                  </a:ext>
                </a:extLst>
              </a:tr>
              <a:tr h="2343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 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136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348246"/>
                  </a:ext>
                </a:extLst>
              </a:tr>
              <a:tr h="2343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271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9689419"/>
                  </a:ext>
                </a:extLst>
              </a:tr>
              <a:tr h="2343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97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8954722"/>
                  </a:ext>
                </a:extLst>
              </a:tr>
              <a:tr h="281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22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3709501"/>
                  </a:ext>
                </a:extLst>
              </a:tr>
              <a:tr h="2343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6559682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7DF57369-0EE8-B24C-B6F3-18BAE5DF3C10}"/>
              </a:ext>
            </a:extLst>
          </p:cNvPr>
          <p:cNvSpPr txBox="1">
            <a:spLocks/>
          </p:cNvSpPr>
          <p:nvPr/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b="1" kern="1200" spc="-7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FF3761-9366-41E4-BC91-0A78646988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66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xmlns="" id="{375B2B28-1A6D-7542-9E9A-2383C46A4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1849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Teacher Instructional Session Attendance</a:t>
            </a:r>
            <a:r>
              <a:rPr lang="en-US" sz="4400" dirty="0">
                <a:solidFill>
                  <a:srgbClr val="A92510"/>
                </a:solidFill>
              </a:rPr>
              <a:t/>
            </a:r>
            <a:br>
              <a:rPr lang="en-US" sz="4400" dirty="0">
                <a:solidFill>
                  <a:srgbClr val="A92510"/>
                </a:solidFill>
              </a:rPr>
            </a:br>
            <a:r>
              <a:rPr lang="en-US" sz="2000" i="1" dirty="0">
                <a:solidFill>
                  <a:srgbClr val="A92510"/>
                </a:solidFill>
              </a:rPr>
              <a:t>Insight School of Indiana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CEBF48D-D129-1747-BDEF-A55F97FA0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19" y="1468325"/>
            <a:ext cx="6750549" cy="1353026"/>
          </a:xfrm>
        </p:spPr>
        <p:txBody>
          <a:bodyPr>
            <a:normAutofit lnSpcReduction="10000"/>
          </a:bodyPr>
          <a:lstStyle/>
          <a:p>
            <a:r>
              <a:rPr lang="en-US" sz="1800" b="0" dirty="0" smtClean="0"/>
              <a:t>Insight </a:t>
            </a:r>
            <a:r>
              <a:rPr lang="en-US" sz="1800" b="0" dirty="0"/>
              <a:t>increased its attendance in live teacher-led instructional sessions by more than 100 percent in middle school and more than 200 percent in high school.</a:t>
            </a:r>
          </a:p>
          <a:p>
            <a:r>
              <a:rPr lang="en-US" sz="1800" b="0" dirty="0"/>
              <a:t>Much of the increase in attendance is attributable to the new engagement law and the related school policy.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182CA30-BD4B-A74D-BB25-7A3A0ADFE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60104"/>
              </p:ext>
            </p:extLst>
          </p:nvPr>
        </p:nvGraphicFramePr>
        <p:xfrm>
          <a:off x="1196724" y="3382026"/>
          <a:ext cx="6750549" cy="2271707"/>
        </p:xfrm>
        <a:graphic>
          <a:graphicData uri="http://schemas.openxmlformats.org/drawingml/2006/table">
            <a:tbl>
              <a:tblPr firstRow="1" bandRow="1"/>
              <a:tblGrid>
                <a:gridCol w="1967580">
                  <a:extLst>
                    <a:ext uri="{9D8B030D-6E8A-4147-A177-3AD203B41FA5}">
                      <a16:colId xmlns:a16="http://schemas.microsoft.com/office/drawing/2014/main" xmlns="" val="3936085977"/>
                    </a:ext>
                  </a:extLst>
                </a:gridCol>
                <a:gridCol w="2152306">
                  <a:extLst>
                    <a:ext uri="{9D8B030D-6E8A-4147-A177-3AD203B41FA5}">
                      <a16:colId xmlns:a16="http://schemas.microsoft.com/office/drawing/2014/main" xmlns="" val="2865407048"/>
                    </a:ext>
                  </a:extLst>
                </a:gridCol>
                <a:gridCol w="2630663">
                  <a:extLst>
                    <a:ext uri="{9D8B030D-6E8A-4147-A177-3AD203B41FA5}">
                      <a16:colId xmlns:a16="http://schemas.microsoft.com/office/drawing/2014/main" xmlns="" val="1370762002"/>
                    </a:ext>
                  </a:extLst>
                </a:gridCol>
              </a:tblGrid>
              <a:tr h="64521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Insight School of Indiana Teacher-Led</a:t>
                      </a:r>
                      <a:r>
                        <a:rPr lang="en-US" sz="1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Instruction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6084795"/>
                  </a:ext>
                </a:extLst>
              </a:tr>
              <a:tr h="310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 School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School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4858687"/>
                  </a:ext>
                </a:extLst>
              </a:tr>
              <a:tr h="429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SY16-17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848813"/>
                  </a:ext>
                </a:extLst>
              </a:tr>
              <a:tr h="429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SY17-18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0239395"/>
                  </a:ext>
                </a:extLst>
              </a:tr>
              <a:tr h="456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Different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232%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8230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0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xmlns="" id="{5539C700-7529-594A-82EF-A9CDADBB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18"/>
            <a:ext cx="9144000" cy="80554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Overall Course Passing Rate</a:t>
            </a:r>
            <a:r>
              <a:rPr lang="en-US" sz="2800" dirty="0">
                <a:solidFill>
                  <a:srgbClr val="A92510"/>
                </a:solidFill>
              </a:rPr>
              <a:t/>
            </a:r>
            <a:br>
              <a:rPr lang="en-US" sz="2800" dirty="0">
                <a:solidFill>
                  <a:srgbClr val="A92510"/>
                </a:solidFill>
              </a:rPr>
            </a:br>
            <a:r>
              <a:rPr lang="en-US" sz="2000" i="1" dirty="0">
                <a:solidFill>
                  <a:srgbClr val="A92510"/>
                </a:solidFill>
              </a:rPr>
              <a:t>Insight School of Indiana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xmlns="" id="{3D22463C-D325-4046-9AD9-C66527F96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48" y="1152037"/>
            <a:ext cx="7697408" cy="1158671"/>
          </a:xfrm>
        </p:spPr>
        <p:txBody>
          <a:bodyPr>
            <a:normAutofit lnSpcReduction="10000"/>
          </a:bodyPr>
          <a:lstStyle/>
          <a:p>
            <a:r>
              <a:rPr lang="en-US" sz="1800" b="0" dirty="0"/>
              <a:t>Insight increased its course passing rates across all grade levels by </a:t>
            </a:r>
            <a:r>
              <a:rPr lang="en-US" sz="1800" dirty="0"/>
              <a:t>9</a:t>
            </a:r>
            <a:r>
              <a:rPr lang="en-US" sz="1800" b="0" dirty="0" smtClean="0"/>
              <a:t> </a:t>
            </a:r>
            <a:r>
              <a:rPr lang="en-US" sz="1800" b="0" dirty="0"/>
              <a:t>to 97 percent during the 2017-18 school year.</a:t>
            </a:r>
          </a:p>
          <a:p>
            <a:r>
              <a:rPr lang="en-US" sz="1800" b="0" dirty="0"/>
              <a:t>Much of the increased passing rate is attributable to the engagement law and the related school policy.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9C4149B-9111-9A46-A60A-C0411F8C8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52196"/>
              </p:ext>
            </p:extLst>
          </p:nvPr>
        </p:nvGraphicFramePr>
        <p:xfrm>
          <a:off x="1190452" y="2587520"/>
          <a:ext cx="6497127" cy="3546712"/>
        </p:xfrm>
        <a:graphic>
          <a:graphicData uri="http://schemas.openxmlformats.org/drawingml/2006/table">
            <a:tbl>
              <a:tblPr firstRow="1" bandRow="1"/>
              <a:tblGrid>
                <a:gridCol w="2288458">
                  <a:extLst>
                    <a:ext uri="{9D8B030D-6E8A-4147-A177-3AD203B41FA5}">
                      <a16:colId xmlns:a16="http://schemas.microsoft.com/office/drawing/2014/main" xmlns="" val="2453993283"/>
                    </a:ext>
                  </a:extLst>
                </a:gridCol>
                <a:gridCol w="1682683">
                  <a:extLst>
                    <a:ext uri="{9D8B030D-6E8A-4147-A177-3AD203B41FA5}">
                      <a16:colId xmlns:a16="http://schemas.microsoft.com/office/drawing/2014/main" xmlns="" val="19672400"/>
                    </a:ext>
                  </a:extLst>
                </a:gridCol>
                <a:gridCol w="1098256">
                  <a:extLst>
                    <a:ext uri="{9D8B030D-6E8A-4147-A177-3AD203B41FA5}">
                      <a16:colId xmlns:a16="http://schemas.microsoft.com/office/drawing/2014/main" xmlns="" val="3391472561"/>
                    </a:ext>
                  </a:extLst>
                </a:gridCol>
                <a:gridCol w="1427730">
                  <a:extLst>
                    <a:ext uri="{9D8B030D-6E8A-4147-A177-3AD203B41FA5}">
                      <a16:colId xmlns:a16="http://schemas.microsoft.com/office/drawing/2014/main" xmlns="" val="933866684"/>
                    </a:ext>
                  </a:extLst>
                </a:gridCol>
              </a:tblGrid>
              <a:tr h="51297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Insight School of Indiana</a:t>
                      </a:r>
                    </a:p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Course Passing Rates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5643487"/>
                  </a:ext>
                </a:extLst>
              </a:tr>
              <a:tr h="483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Grade: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SY16-17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SY17-18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Difference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4941313"/>
                  </a:ext>
                </a:extLst>
              </a:tr>
              <a:tr h="321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7th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42.5%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72.6%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70.8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164129"/>
                  </a:ext>
                </a:extLst>
              </a:tr>
              <a:tr h="321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8th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41.6%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82.0%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0239718"/>
                  </a:ext>
                </a:extLst>
              </a:tr>
              <a:tr h="321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9th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55.1%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8.9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9480965"/>
                  </a:ext>
                </a:extLst>
              </a:tr>
              <a:tr h="321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34.0%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58.1%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2664679"/>
                  </a:ext>
                </a:extLst>
              </a:tr>
              <a:tr h="321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34.0%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44.5%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30.9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7155336"/>
                  </a:ext>
                </a:extLst>
              </a:tr>
              <a:tr h="321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33.5%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37.5%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11.9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0632515"/>
                  </a:ext>
                </a:extLst>
              </a:tr>
              <a:tr h="595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Passing Rate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40.10%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59.1%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47.4</a:t>
                      </a:r>
                    </a:p>
                  </a:txBody>
                  <a:tcPr marL="7600" marR="7600" marT="7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9317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23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103"/>
            <a:ext cx="9144000" cy="79902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Assessment 2017-18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2065445"/>
            <a:ext cx="8439150" cy="4147464"/>
          </a:xfrm>
        </p:spPr>
        <p:txBody>
          <a:bodyPr>
            <a:normAutofit/>
          </a:bodyPr>
          <a:lstStyle/>
          <a:p>
            <a:r>
              <a:rPr lang="en-US" sz="1800" dirty="0"/>
              <a:t>20-24 state testing sites in close proximity to students’ residences</a:t>
            </a:r>
          </a:p>
          <a:p>
            <a:endParaRPr lang="en-US" sz="1800" dirty="0"/>
          </a:p>
          <a:p>
            <a:r>
              <a:rPr lang="en-US" sz="1800" dirty="0"/>
              <a:t>99 percent of students completed state assessments for Insight</a:t>
            </a:r>
          </a:p>
          <a:p>
            <a:endParaRPr lang="en-US" sz="1800" dirty="0"/>
          </a:p>
          <a:p>
            <a:r>
              <a:rPr lang="en-US" sz="1800" dirty="0"/>
              <a:t>97 percent of students completed state assessments for Hoosier Virtual Academy</a:t>
            </a:r>
          </a:p>
          <a:p>
            <a:endParaRPr lang="en-US" sz="1800" dirty="0"/>
          </a:p>
          <a:p>
            <a:r>
              <a:rPr lang="en-US" sz="1800" dirty="0"/>
              <a:t>80 percent of students participated in school-based interim assessments</a:t>
            </a:r>
          </a:p>
          <a:p>
            <a:endParaRPr lang="en-US" sz="1800" dirty="0"/>
          </a:p>
          <a:p>
            <a:r>
              <a:rPr lang="en-US" sz="1800" dirty="0"/>
              <a:t>Students participated in an average of 1.5 hours per week of Ascend and </a:t>
            </a:r>
            <a:r>
              <a:rPr lang="en-US" sz="1800" dirty="0" err="1"/>
              <a:t>Mindplay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3761-9366-41E4-BC91-0A78646988B7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95450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Creating a culture of measurement across the schools</a:t>
            </a:r>
          </a:p>
        </p:txBody>
      </p:sp>
    </p:spTree>
    <p:extLst>
      <p:ext uri="{BB962C8B-B14F-4D97-AF65-F5344CB8AC3E}">
        <p14:creationId xmlns:p14="http://schemas.microsoft.com/office/powerpoint/2010/main" val="236484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A92510"/>
                </a:solidFill>
              </a:rPr>
              <a:t>Discussion </a:t>
            </a:r>
            <a:r>
              <a:rPr lang="en-US" sz="2800" b="1" dirty="0" smtClean="0">
                <a:solidFill>
                  <a:srgbClr val="A92510"/>
                </a:solidFill>
              </a:rPr>
              <a:t>Topics For Hoosier Virtual Academy and INSIGHT SCHOOL OF INDIANA</a:t>
            </a:r>
            <a:endParaRPr lang="en-US" sz="2800" b="1" dirty="0">
              <a:solidFill>
                <a:srgbClr val="A925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 Trends and </a:t>
            </a:r>
            <a:r>
              <a:rPr lang="en-US" dirty="0" smtClean="0"/>
              <a:t>Information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Withdrawal Trends and Information</a:t>
            </a:r>
          </a:p>
          <a:p>
            <a:endParaRPr lang="en-US" dirty="0"/>
          </a:p>
          <a:p>
            <a:r>
              <a:rPr lang="en-US" dirty="0"/>
              <a:t>Impact of New Engagement Law</a:t>
            </a:r>
          </a:p>
          <a:p>
            <a:endParaRPr lang="en-US" dirty="0"/>
          </a:p>
          <a:p>
            <a:r>
              <a:rPr lang="en-US" dirty="0"/>
              <a:t>State and School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3761-9366-41E4-BC91-0A78646988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6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4B511C-F4BF-8640-96CD-95A92C19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5172"/>
            <a:ext cx="9144000" cy="6790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Reasons Parents Choose</a:t>
            </a:r>
            <a:br>
              <a:rPr lang="en-US" sz="2800" b="1" dirty="0">
                <a:solidFill>
                  <a:srgbClr val="A92510"/>
                </a:solidFill>
              </a:rPr>
            </a:br>
            <a:r>
              <a:rPr lang="en-US" sz="2800" b="1" dirty="0">
                <a:solidFill>
                  <a:srgbClr val="A92510"/>
                </a:solidFill>
              </a:rPr>
              <a:t>Indiana Virtual Charter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E4D7A-50EE-8140-9982-CD4B36FB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040052"/>
            <a:ext cx="8326416" cy="1237017"/>
          </a:xfrm>
        </p:spPr>
        <p:txBody>
          <a:bodyPr>
            <a:normAutofit fontScale="92500" lnSpcReduction="20000"/>
          </a:bodyPr>
          <a:lstStyle/>
          <a:p>
            <a:r>
              <a:rPr lang="en-US" sz="1900" b="0" dirty="0"/>
              <a:t>Several of the most popular reasons for choosing a virtual charter </a:t>
            </a:r>
            <a:r>
              <a:rPr lang="en-US" sz="1900" b="0" dirty="0" smtClean="0"/>
              <a:t>school relate </a:t>
            </a:r>
            <a:r>
              <a:rPr lang="en-US" sz="1900" b="0" dirty="0"/>
              <a:t>to non-academic reasons, like safety and needing a temporary alternative.</a:t>
            </a:r>
          </a:p>
          <a:p>
            <a:r>
              <a:rPr lang="en-US" sz="1900" b="0" dirty="0"/>
              <a:t>Flexibility and teacher support are high priorities for all families.</a:t>
            </a:r>
          </a:p>
          <a:p>
            <a:pPr lvl="1"/>
            <a:r>
              <a:rPr lang="en-US" sz="1600" dirty="0"/>
              <a:t>The blue highlights show the top 5 reasons for each school’s grade band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078E98-2236-164D-B0D5-4B7C6209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3761-9366-41E4-BC91-0A78646988B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251445-3427-2C42-9863-D65A3C070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30866"/>
              </p:ext>
            </p:extLst>
          </p:nvPr>
        </p:nvGraphicFramePr>
        <p:xfrm>
          <a:off x="390525" y="2452433"/>
          <a:ext cx="8326415" cy="4011540"/>
        </p:xfrm>
        <a:graphic>
          <a:graphicData uri="http://schemas.openxmlformats.org/drawingml/2006/table">
            <a:tbl>
              <a:tblPr/>
              <a:tblGrid>
                <a:gridCol w="5706545">
                  <a:extLst>
                    <a:ext uri="{9D8B030D-6E8A-4147-A177-3AD203B41FA5}">
                      <a16:colId xmlns:a16="http://schemas.microsoft.com/office/drawing/2014/main" xmlns="" val="338878990"/>
                    </a:ext>
                  </a:extLst>
                </a:gridCol>
                <a:gridCol w="873290">
                  <a:extLst>
                    <a:ext uri="{9D8B030D-6E8A-4147-A177-3AD203B41FA5}">
                      <a16:colId xmlns:a16="http://schemas.microsoft.com/office/drawing/2014/main" xmlns="" val="509298442"/>
                    </a:ext>
                  </a:extLst>
                </a:gridCol>
                <a:gridCol w="873290">
                  <a:extLst>
                    <a:ext uri="{9D8B030D-6E8A-4147-A177-3AD203B41FA5}">
                      <a16:colId xmlns:a16="http://schemas.microsoft.com/office/drawing/2014/main" xmlns="" val="3404719732"/>
                    </a:ext>
                  </a:extLst>
                </a:gridCol>
                <a:gridCol w="873290">
                  <a:extLst>
                    <a:ext uri="{9D8B030D-6E8A-4147-A177-3AD203B41FA5}">
                      <a16:colId xmlns:a16="http://schemas.microsoft.com/office/drawing/2014/main" xmlns="" val="2469494844"/>
                    </a:ext>
                  </a:extLst>
                </a:gridCol>
              </a:tblGrid>
              <a:tr h="148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REASON FOR ENROLLING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Hoosier VA MS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Hoosier VA HS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ISIN HS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3817326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of highly qualified, experienced teachers for each subject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95254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Flexible scheduling/pacing (ability for this student to learn at his/her own pace)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1058465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curriculum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5841340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Reputation of [School Name]/K12-powered school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6759490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Dissatisfied with the academic instruction at his/her school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9293682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Ability to earn both High School and college credit on some courses through arrangements with colleges/universities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4600894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Ability to take career related course(s)/curriculum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8068308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tuition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4352233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Because [School Name] is a public school with recognition and backing of the state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6993294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student has special needs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3662225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Variety of course levels available, including Honors and AP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9206427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Desired a higher level of safety and security for my student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7665692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Variety of electives available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6246576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Thought this would be a good way for my student to catch up academically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7177569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thought this would be a good way for my student to be prepared for college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961670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Needed a temporary alternative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0695864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Wanted to oversee/be more involved in my child’s education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7598241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student is gifted and needed a more challenging academic program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1151232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Meets state required school standards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8134494"/>
                  </a:ext>
                </a:extLst>
              </a:tr>
              <a:tr h="14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K12 is the kind of research-based, rigorous education I wanted for my child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0134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9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92916F1-0819-3A47-99D5-4E46797DA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2" y="933451"/>
            <a:ext cx="8750464" cy="1646912"/>
          </a:xfrm>
        </p:spPr>
        <p:txBody>
          <a:bodyPr>
            <a:normAutofit/>
          </a:bodyPr>
          <a:lstStyle/>
          <a:p>
            <a:r>
              <a:rPr lang="en-US" b="0" dirty="0"/>
              <a:t>As expected, there is a large </a:t>
            </a:r>
            <a:r>
              <a:rPr lang="en-US" b="0" dirty="0" smtClean="0"/>
              <a:t>new enrollment </a:t>
            </a:r>
            <a:r>
              <a:rPr lang="en-US" b="0" dirty="0"/>
              <a:t>spike in the final weeks of August</a:t>
            </a:r>
          </a:p>
          <a:p>
            <a:r>
              <a:rPr lang="en-US" b="0" dirty="0"/>
              <a:t>There is another expected bump in enrollment in January for a second semester start</a:t>
            </a:r>
          </a:p>
          <a:p>
            <a:r>
              <a:rPr lang="en-US" b="0" dirty="0"/>
              <a:t>On average, 4 out of 10 students who enroll, start after October 1 of each year.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F8CC1BE-21A3-2D49-B81E-F388DEE8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70470D0-7CC4-AD4F-9FE0-0A34FA46F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469"/>
            <a:ext cx="9144000" cy="5258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When Do Students Enroll in Virtual Charter Schools?</a:t>
            </a:r>
            <a:endParaRPr lang="en-US" sz="2800" i="1" dirty="0">
              <a:solidFill>
                <a:srgbClr val="A9251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12F48733-5F18-104C-B57D-9F4CC7799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743038"/>
              </p:ext>
            </p:extLst>
          </p:nvPr>
        </p:nvGraphicFramePr>
        <p:xfrm>
          <a:off x="87682" y="2580362"/>
          <a:ext cx="9008691" cy="382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8A10B584-C5EA-7340-AD1F-886316056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67402"/>
              </p:ext>
            </p:extLst>
          </p:nvPr>
        </p:nvGraphicFramePr>
        <p:xfrm>
          <a:off x="2638994" y="2498574"/>
          <a:ext cx="3919231" cy="1521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2221">
                  <a:extLst>
                    <a:ext uri="{9D8B030D-6E8A-4147-A177-3AD203B41FA5}">
                      <a16:colId xmlns:a16="http://schemas.microsoft.com/office/drawing/2014/main" xmlns="" val="2078343103"/>
                    </a:ext>
                  </a:extLst>
                </a:gridCol>
                <a:gridCol w="1847010">
                  <a:extLst>
                    <a:ext uri="{9D8B030D-6E8A-4147-A177-3AD203B41FA5}">
                      <a16:colId xmlns:a16="http://schemas.microsoft.com/office/drawing/2014/main" xmlns="" val="4156267989"/>
                    </a:ext>
                  </a:extLst>
                </a:gridCol>
              </a:tblGrid>
              <a:tr h="5535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Enrollment Window</a:t>
                      </a:r>
                      <a:endParaRPr lang="en-US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 of Total Enrollment</a:t>
                      </a:r>
                      <a:endParaRPr lang="en-US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25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489419"/>
                  </a:ext>
                </a:extLst>
              </a:tr>
              <a:tr h="213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August &amp; September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59%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482292"/>
                  </a:ext>
                </a:extLst>
              </a:tr>
              <a:tr h="213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October - December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14%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4007988"/>
                  </a:ext>
                </a:extLst>
              </a:tr>
              <a:tr h="213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January-February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370503"/>
                  </a:ext>
                </a:extLst>
              </a:tr>
              <a:tr h="213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March-July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39" marR="13339" marT="13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5309781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92625CE0-9A32-DF42-9E70-9A2DFAADC619}"/>
              </a:ext>
            </a:extLst>
          </p:cNvPr>
          <p:cNvSpPr txBox="1">
            <a:spLocks/>
          </p:cNvSpPr>
          <p:nvPr/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b="1" kern="1200" spc="-7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FF3761-9366-41E4-BC91-0A78646988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3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472"/>
            <a:ext cx="9144000" cy="61765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Overall Effect of Newly-Enrolled Students</a:t>
            </a:r>
            <a:br>
              <a:rPr lang="en-US" sz="2800" b="1" dirty="0">
                <a:solidFill>
                  <a:srgbClr val="A92510"/>
                </a:solidFill>
              </a:rPr>
            </a:br>
            <a:r>
              <a:rPr lang="en-US" sz="2000" i="1" dirty="0">
                <a:solidFill>
                  <a:srgbClr val="A92510"/>
                </a:solidFill>
              </a:rPr>
              <a:t>Hoosier Virtual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313" y="1067816"/>
            <a:ext cx="8380984" cy="15626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0" dirty="0"/>
              <a:t>A large number of the new students who attend Hoosier Virtual Academy</a:t>
            </a:r>
          </a:p>
          <a:p>
            <a:pPr marL="0" indent="0" algn="ctr">
              <a:buNone/>
            </a:pPr>
            <a:r>
              <a:rPr lang="en-US" sz="1800" b="0" dirty="0"/>
              <a:t>enroll on day one</a:t>
            </a:r>
            <a:r>
              <a:rPr lang="en-US" sz="1800" b="0" dirty="0">
                <a:solidFill>
                  <a:srgbClr val="FF0000"/>
                </a:solidFill>
              </a:rPr>
              <a:t> </a:t>
            </a:r>
            <a:r>
              <a:rPr lang="en-US" sz="1800" b="0" dirty="0"/>
              <a:t>already</a:t>
            </a:r>
            <a:r>
              <a:rPr lang="en-US" sz="1800" b="0" dirty="0">
                <a:solidFill>
                  <a:srgbClr val="FF0000"/>
                </a:solidFill>
              </a:rPr>
              <a:t> </a:t>
            </a:r>
            <a:r>
              <a:rPr lang="en-US" sz="1800" b="0" dirty="0"/>
              <a:t>credit deficient.*</a:t>
            </a:r>
            <a:endParaRPr lang="en-US" sz="1800" b="0" i="1" dirty="0"/>
          </a:p>
          <a:p>
            <a:pPr marL="0" indent="0" algn="ctr">
              <a:buNone/>
            </a:pPr>
            <a:endParaRPr lang="en-US" sz="1800" b="0" i="1" dirty="0"/>
          </a:p>
          <a:p>
            <a:pPr marL="0" indent="0" algn="ctr">
              <a:buNone/>
            </a:pPr>
            <a:r>
              <a:rPr lang="en-US" sz="1800" b="0" i="1" dirty="0"/>
              <a:t>The majority of seniors are enrolling behind expected graduation timelines.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44379082"/>
              </p:ext>
            </p:extLst>
          </p:nvPr>
        </p:nvGraphicFramePr>
        <p:xfrm>
          <a:off x="1648451" y="2843408"/>
          <a:ext cx="5916706" cy="34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7872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*Hoosier Academy had very few new enrollees in the last two years due to enrollment caps and prospective school closure.</a:t>
            </a:r>
          </a:p>
        </p:txBody>
      </p:sp>
    </p:spTree>
    <p:extLst>
      <p:ext uri="{BB962C8B-B14F-4D97-AF65-F5344CB8AC3E}">
        <p14:creationId xmlns:p14="http://schemas.microsoft.com/office/powerpoint/2010/main" val="1992513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104"/>
            <a:ext cx="9144000" cy="6928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A92510"/>
                </a:solidFill>
              </a:rPr>
              <a:t>Effects and Characteristics of Late-Enrollees</a:t>
            </a:r>
            <a:r>
              <a:rPr lang="en-US" sz="2800" b="1" dirty="0">
                <a:solidFill>
                  <a:srgbClr val="A92510"/>
                </a:solidFill>
              </a:rPr>
              <a:t/>
            </a:r>
            <a:br>
              <a:rPr lang="en-US" sz="2800" b="1" dirty="0">
                <a:solidFill>
                  <a:srgbClr val="A92510"/>
                </a:solidFill>
              </a:rPr>
            </a:br>
            <a:r>
              <a:rPr lang="en-US" sz="2200" i="1" dirty="0">
                <a:solidFill>
                  <a:srgbClr val="A92510"/>
                </a:solidFill>
              </a:rPr>
              <a:t>at Hoosier Virtual Academy (15-16 SY)*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1146" y="1178011"/>
            <a:ext cx="3672230" cy="53883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later in the school year students enroll, the lower they perform on the spring NWEA assessment.</a:t>
            </a:r>
          </a:p>
          <a:p>
            <a:endParaRPr lang="en-US" dirty="0"/>
          </a:p>
          <a:p>
            <a:r>
              <a:rPr lang="en-US" dirty="0"/>
              <a:t>Students who only have a spring NWEA score (late enrollees), usually score lower than students who have both a Fall and Spring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78246"/>
            <a:ext cx="7872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*Hoosier Academy had very few new enrollees in the last two years due to enrollment caps and prospective school closure.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96" y="1178010"/>
            <a:ext cx="4498896" cy="27053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596" y="3861051"/>
            <a:ext cx="4498896" cy="270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1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260"/>
            <a:ext cx="9144000" cy="59210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Where Did Late Enrollees Previously Attend School?</a:t>
            </a:r>
            <a:r>
              <a:rPr lang="en-US" sz="4000" b="1" dirty="0">
                <a:solidFill>
                  <a:srgbClr val="A92510"/>
                </a:solidFill>
              </a:rPr>
              <a:t/>
            </a:r>
            <a:br>
              <a:rPr lang="en-US" sz="4000" b="1" dirty="0">
                <a:solidFill>
                  <a:srgbClr val="A92510"/>
                </a:solidFill>
              </a:rPr>
            </a:br>
            <a:r>
              <a:rPr lang="en-US" sz="2000" i="1" dirty="0">
                <a:solidFill>
                  <a:srgbClr val="A92510"/>
                </a:solidFill>
              </a:rPr>
              <a:t>(Before Enrolling at Hoosier Virtual Academy)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355" y="3400169"/>
            <a:ext cx="4306724" cy="259295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079" y="3400169"/>
            <a:ext cx="4313096" cy="25929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976" y="1124973"/>
            <a:ext cx="8550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433" indent="-403433">
              <a:buFont typeface="Arial" panose="020B0604020202020204" pitchFamily="34" charset="0"/>
              <a:buChar char="•"/>
            </a:pPr>
            <a:r>
              <a:rPr lang="en-US" dirty="0"/>
              <a:t>In the 2015-2016* school year, lower performing students from the highest performing schools enrolled in Hoosier Academy after the previous second funding count day and before the state testing window.</a:t>
            </a:r>
          </a:p>
          <a:p>
            <a:pPr marL="403433" indent="-403433">
              <a:buFont typeface="Arial" panose="020B0604020202020204" pitchFamily="34" charset="0"/>
              <a:buChar char="•"/>
            </a:pPr>
            <a:endParaRPr lang="en-US" dirty="0"/>
          </a:p>
          <a:p>
            <a:pPr marL="403433" indent="-403433">
              <a:buFont typeface="Arial" panose="020B0604020202020204" pitchFamily="34" charset="0"/>
              <a:buChar char="•"/>
            </a:pPr>
            <a:r>
              <a:rPr lang="en-US" dirty="0"/>
              <a:t>The number of late enrollees grew by 350 percent from SY14-15 to SY15-16.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81001"/>
            <a:ext cx="7872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*Hoosier Academy had very few new enrollees in the last two years due to enrollment caps and prospective school closure.</a:t>
            </a:r>
          </a:p>
        </p:txBody>
      </p:sp>
    </p:spTree>
    <p:extLst>
      <p:ext uri="{BB962C8B-B14F-4D97-AF65-F5344CB8AC3E}">
        <p14:creationId xmlns:p14="http://schemas.microsoft.com/office/powerpoint/2010/main" val="73516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46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Student Persistence by Enrollment Month</a:t>
            </a:r>
            <a:r>
              <a:rPr lang="en-US" sz="4400" b="1" dirty="0">
                <a:solidFill>
                  <a:srgbClr val="A92510"/>
                </a:solidFill>
              </a:rPr>
              <a:t/>
            </a:r>
            <a:br>
              <a:rPr lang="en-US" sz="4400" b="1" dirty="0">
                <a:solidFill>
                  <a:srgbClr val="A92510"/>
                </a:solidFill>
              </a:rPr>
            </a:br>
            <a:r>
              <a:rPr lang="en-US" sz="2000" i="1" dirty="0">
                <a:solidFill>
                  <a:srgbClr val="A92510"/>
                </a:solidFill>
              </a:rPr>
              <a:t>at Hoosier Virtual Academy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676" y="2502983"/>
            <a:ext cx="6130524" cy="330983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6285E18-5E55-1343-B4F5-59F88A34D689}"/>
              </a:ext>
            </a:extLst>
          </p:cNvPr>
          <p:cNvSpPr txBox="1"/>
          <p:nvPr/>
        </p:nvSpPr>
        <p:spPr>
          <a:xfrm>
            <a:off x="800017" y="1271368"/>
            <a:ext cx="7383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majority of students enrolled longer than 1 year started school before the first semester, with another sizable group starting at the semester break.</a:t>
            </a:r>
          </a:p>
        </p:txBody>
      </p:sp>
    </p:spTree>
    <p:extLst>
      <p:ext uri="{BB962C8B-B14F-4D97-AF65-F5344CB8AC3E}">
        <p14:creationId xmlns:p14="http://schemas.microsoft.com/office/powerpoint/2010/main" val="2078019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4BB77F4-D1EC-3340-80BF-8E4B9273F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744" y="1184660"/>
            <a:ext cx="7697408" cy="825011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/>
              <a:t>The largest percentage, and an increasing percentage, of virtual charter school students previously attended a public school.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E32EFD0-EE80-C346-9DB3-64C68D08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6FA-CF79-D84D-BB33-2FB7CD557513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BB3307D-6B0D-3F42-8EBE-2C47829F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194"/>
            <a:ext cx="9144000" cy="68728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A92510"/>
                </a:solidFill>
              </a:rPr>
              <a:t>Where Did Virtual Charter School Students</a:t>
            </a:r>
            <a:br>
              <a:rPr lang="en-US" sz="2800" b="1" dirty="0">
                <a:solidFill>
                  <a:srgbClr val="A92510"/>
                </a:solidFill>
              </a:rPr>
            </a:br>
            <a:r>
              <a:rPr lang="en-US" sz="2800" b="1" dirty="0">
                <a:solidFill>
                  <a:srgbClr val="A92510"/>
                </a:solidFill>
              </a:rPr>
              <a:t>Previously Attend School?</a:t>
            </a:r>
            <a:endParaRPr lang="en-US" sz="2800" i="1" dirty="0">
              <a:solidFill>
                <a:srgbClr val="A9251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583D6852-71C5-8D42-BE7D-9CFAF3F1E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0604"/>
              </p:ext>
            </p:extLst>
          </p:nvPr>
        </p:nvGraphicFramePr>
        <p:xfrm>
          <a:off x="654048" y="2395763"/>
          <a:ext cx="7912104" cy="3099876"/>
        </p:xfrm>
        <a:graphic>
          <a:graphicData uri="http://schemas.openxmlformats.org/drawingml/2006/table">
            <a:tbl>
              <a:tblPr/>
              <a:tblGrid>
                <a:gridCol w="2250665">
                  <a:extLst>
                    <a:ext uri="{9D8B030D-6E8A-4147-A177-3AD203B41FA5}">
                      <a16:colId xmlns:a16="http://schemas.microsoft.com/office/drawing/2014/main" xmlns="" val="3186984511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838624575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403303629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309932173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4156006296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884617907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832818727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577391031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1195545932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2272137028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3361385870"/>
                    </a:ext>
                  </a:extLst>
                </a:gridCol>
                <a:gridCol w="445708">
                  <a:extLst>
                    <a:ext uri="{9D8B030D-6E8A-4147-A177-3AD203B41FA5}">
                      <a16:colId xmlns:a16="http://schemas.microsoft.com/office/drawing/2014/main" xmlns="" val="3183452382"/>
                    </a:ext>
                  </a:extLst>
                </a:gridCol>
                <a:gridCol w="758651">
                  <a:extLst>
                    <a:ext uri="{9D8B030D-6E8A-4147-A177-3AD203B41FA5}">
                      <a16:colId xmlns:a16="http://schemas.microsoft.com/office/drawing/2014/main" xmlns="" val="2435773256"/>
                    </a:ext>
                  </a:extLst>
                </a:gridCol>
              </a:tblGrid>
              <a:tr h="43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 School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1511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47653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in school/Other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8942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3048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5928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Charter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1350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2275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7184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7406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Part-time public school/home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3249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1866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6765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School - Parochial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9477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School - Independent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7586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Parochial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6013687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0F9A8A05-16BC-6E4F-B832-0DD0D8494F7A}"/>
              </a:ext>
            </a:extLst>
          </p:cNvPr>
          <p:cNvSpPr txBox="1">
            <a:spLocks/>
          </p:cNvSpPr>
          <p:nvPr/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b="1" kern="1200" spc="-7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FF3761-9366-41E4-BC91-0A78646988B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0C62711-6A00-DB40-80E8-3C541B71656B}"/>
              </a:ext>
            </a:extLst>
          </p:cNvPr>
          <p:cNvSpPr/>
          <p:nvPr/>
        </p:nvSpPr>
        <p:spPr>
          <a:xfrm>
            <a:off x="613775" y="2809122"/>
            <a:ext cx="8002481" cy="263046"/>
          </a:xfrm>
          <a:prstGeom prst="roundRect">
            <a:avLst/>
          </a:prstGeom>
          <a:noFill/>
          <a:ln w="76200">
            <a:solidFill>
              <a:srgbClr val="A92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98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{1AFD0905-592B-B344-A6A6-3C3CCF3F9E6E}tf10001070</Template>
  <TotalTime>9878</TotalTime>
  <Words>2040</Words>
  <Application>Microsoft Office PowerPoint</Application>
  <PresentationFormat>On-screen Show (4:3)</PresentationFormat>
  <Paragraphs>827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Virtual Charter Schools in Indiana Hoosier Academy and Insight SCHOOL OF INDIANA</vt:lpstr>
      <vt:lpstr>Discussion Topics For Hoosier Virtual Academy and INSIGHT SCHOOL OF INDIANA</vt:lpstr>
      <vt:lpstr>Reasons Parents Choose Indiana Virtual Charter Schools</vt:lpstr>
      <vt:lpstr>When Do Students Enroll in Virtual Charter Schools?</vt:lpstr>
      <vt:lpstr>Overall Effect of Newly-Enrolled Students Hoosier Virtual Academy</vt:lpstr>
      <vt:lpstr>Effects and Characteristics of Late-Enrollees at Hoosier Virtual Academy (15-16 SY)*</vt:lpstr>
      <vt:lpstr>Where Did Late Enrollees Previously Attend School? (Before Enrolling at Hoosier Virtual Academy)</vt:lpstr>
      <vt:lpstr>Student Persistence by Enrollment Month at Hoosier Virtual Academy</vt:lpstr>
      <vt:lpstr>Where Did Virtual Charter School Students Previously Attend School?</vt:lpstr>
      <vt:lpstr>Parent-Initiated Withdrawal Reasons 2008-2018</vt:lpstr>
      <vt:lpstr>School Initiated Withdrawals Withdrawal Reasons (2008-2018)</vt:lpstr>
      <vt:lpstr>Students Transferring to Another Full Time Virtual School</vt:lpstr>
      <vt:lpstr>Teacher Instructional Session Attendance Insight School of Indiana</vt:lpstr>
      <vt:lpstr>Overall Course Passing Rate Insight School of Indiana</vt:lpstr>
      <vt:lpstr>Assessment 2017-18</vt:lpstr>
    </vt:vector>
  </TitlesOfParts>
  <Company>K12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DHM</dc:creator>
  <cp:lastModifiedBy>Gifford, Mary</cp:lastModifiedBy>
  <cp:revision>193</cp:revision>
  <cp:lastPrinted>2017-06-01T16:38:38Z</cp:lastPrinted>
  <dcterms:created xsi:type="dcterms:W3CDTF">2017-03-16T15:59:44Z</dcterms:created>
  <dcterms:modified xsi:type="dcterms:W3CDTF">2018-08-01T08:03:44Z</dcterms:modified>
</cp:coreProperties>
</file>