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9"/>
  </p:notesMasterIdLst>
  <p:handoutMasterIdLst>
    <p:handoutMasterId r:id="rId20"/>
  </p:handoutMasterIdLst>
  <p:sldIdLst>
    <p:sldId id="305" r:id="rId2"/>
    <p:sldId id="312" r:id="rId3"/>
    <p:sldId id="313" r:id="rId4"/>
    <p:sldId id="318" r:id="rId5"/>
    <p:sldId id="314" r:id="rId6"/>
    <p:sldId id="317" r:id="rId7"/>
    <p:sldId id="315" r:id="rId8"/>
    <p:sldId id="319" r:id="rId9"/>
    <p:sldId id="325" r:id="rId10"/>
    <p:sldId id="322" r:id="rId11"/>
    <p:sldId id="306" r:id="rId12"/>
    <p:sldId id="311" r:id="rId13"/>
    <p:sldId id="309" r:id="rId14"/>
    <p:sldId id="323" r:id="rId15"/>
    <p:sldId id="310" r:id="rId16"/>
    <p:sldId id="321" r:id="rId17"/>
    <p:sldId id="324" r:id="rId18"/>
  </p:sldIdLst>
  <p:sldSz cx="9144000" cy="6858000" type="screen4x3"/>
  <p:notesSz cx="7010400" cy="92964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Harris" initials="KH" lastIdx="9" clrIdx="0">
    <p:extLst>
      <p:ext uri="{19B8F6BF-5375-455C-9EA6-DF929625EA0E}">
        <p15:presenceInfo xmlns:p15="http://schemas.microsoft.com/office/powerpoint/2012/main" userId="S-1-5-21-2035452808-1193247925-3595194585-1232" providerId="AD"/>
      </p:ext>
    </p:extLst>
  </p:cmAuthor>
  <p:cmAuthor id="2" name="brenda johnson" initials="bj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1867" autoAdjust="0"/>
  </p:normalViewPr>
  <p:slideViewPr>
    <p:cSldViewPr>
      <p:cViewPr varScale="1">
        <p:scale>
          <a:sx n="57" d="100"/>
          <a:sy n="57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7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FBE15-C455-4510-8967-301ACF36CCFE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EC410-647F-4DA5-B659-18A8F7F6F5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03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8E39B-0361-4D2E-A36E-4AC673405516}" type="datetimeFigureOut">
              <a:rPr lang="en-US" smtClean="0"/>
              <a:pPr/>
              <a:t>8/21/2014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7C34F-BA4F-44AE-AB0C-E72E606C85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12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424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9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4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4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01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47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30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08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92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41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7C34F-BA4F-44AE-AB0C-E72E606C85F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9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4DFB93-22CB-4608-B435-C272A1A5277F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35BD99-713F-45A0-A021-896440F52A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2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05475-D76D-4D6B-87F6-AFE14ADFF206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55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A97A72-C901-49E6-9AB1-22746E2D240C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759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7CED26-D71C-4695-A0B2-BECE28FAFA33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3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0CD91C-F01D-432B-9D83-89B99718C349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12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108161-EAE4-457D-8E57-8B35362CFC40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32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8EB574-9D55-4AD1-8C65-37AA6CC32175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98146-BFB3-4D50-8CA8-2F78B3F7DB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51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1493A2-33AD-431B-B33C-52CC1EF1D92C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B63DC-BEDA-40E6-AD56-E781E8F4E3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82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95AEBE-5EB7-4A73-AA1B-0CA72E12DF5D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0163C1-C170-439E-A2B0-CBD3A15E5ECA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4C7DA-ECD1-4ED2-B06C-43666BC29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1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814C64-2338-479F-9498-7476916E8670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A2972-5963-4F2D-B64C-F70CA6472C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0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889CA-8EDE-41DA-A6C1-286E00A47474}" type="datetime1">
              <a:rPr lang="en-US" smtClean="0"/>
              <a:t>8/21/2014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FD0D8-DEFB-41FA-B8EB-6E548F5079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4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DE75AF-6F9C-49C6-8FD4-8EE394D67306}" type="datetime1">
              <a:rPr lang="en-US" smtClean="0"/>
              <a:t>8/21/2014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55349-F0DD-4E77-B622-73FB29C744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8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B3B981-062D-4B6D-813C-C63F97CC734B}" type="datetime1">
              <a:rPr lang="en-US" smtClean="0"/>
              <a:t>8/21/2014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DBA68-6889-4E5C-B193-F6EB29E886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0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D3FF0A-1419-4BB3-9885-97EA4978FD9B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ECF8A-C986-44D9-AC1B-06B7C76AD6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7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C51D86-9DDC-4B5A-B6E5-A3986F90F054}" type="datetime1">
              <a:rPr lang="en-US" smtClean="0"/>
              <a:t>8/21/2014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5A51C-B93B-45E5-BE6C-CE0BCDA56E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569087-AE74-4A11-8C46-C4616AF76023}" type="datetime1">
              <a:rPr lang="en-US" smtClean="0"/>
              <a:t>8/21/2014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46E573A-F5C2-4545-901A-C6F471038A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2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936451"/>
            <a:ext cx="6553200" cy="187354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Historical Context on </a:t>
            </a:r>
            <a:br>
              <a:rPr lang="en-US" sz="3200" b="1" dirty="0" smtClean="0"/>
            </a:br>
            <a:r>
              <a:rPr lang="en-US" sz="3200" b="1" dirty="0" smtClean="0"/>
              <a:t>Indiana’s School Turnaround Efforts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352800"/>
            <a:ext cx="6858000" cy="29680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 </a:t>
            </a:r>
          </a:p>
          <a:p>
            <a:pPr marL="0" indent="0" algn="ctr">
              <a:buNone/>
            </a:pPr>
            <a:r>
              <a:rPr lang="en-US" sz="2400" dirty="0" smtClean="0"/>
              <a:t>Presentation to Committee on </a:t>
            </a:r>
          </a:p>
          <a:p>
            <a:pPr marL="0" indent="0" algn="ctr">
              <a:buNone/>
            </a:pPr>
            <a:r>
              <a:rPr lang="en-US" sz="2400" dirty="0" smtClean="0"/>
              <a:t>School Turnarounds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August 21, 2014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77433"/>
            <a:ext cx="6324600" cy="11829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Topics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38807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b="1" dirty="0" smtClean="0"/>
              <a:t>State and Federal Context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Activities Preceding SBOE Interventions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Indiana’s Turnaround Academies</a:t>
            </a:r>
            <a:endParaRPr lang="en-US" sz="24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81000" y="2921000"/>
            <a:ext cx="6858000" cy="660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0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State Activities Under P.L. 221: School Quality Reviews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3880773"/>
          </a:xfrm>
        </p:spPr>
        <p:txBody>
          <a:bodyPr>
            <a:noAutofit/>
          </a:bodyPr>
          <a:lstStyle/>
          <a:p>
            <a:r>
              <a:rPr lang="en-US" dirty="0" smtClean="0"/>
              <a:t>P.L. 221 </a:t>
            </a:r>
            <a:r>
              <a:rPr lang="en-US" dirty="0" smtClean="0"/>
              <a:t>requires </a:t>
            </a:r>
            <a:r>
              <a:rPr lang="en-US" dirty="0" smtClean="0"/>
              <a:t>review of schools </a:t>
            </a:r>
            <a:r>
              <a:rPr lang="en-US" dirty="0" smtClean="0"/>
              <a:t>following</a:t>
            </a:r>
            <a:r>
              <a:rPr lang="en-US" dirty="0" smtClean="0"/>
              <a:t> 4 </a:t>
            </a:r>
            <a:r>
              <a:rPr lang="en-US" dirty="0" smtClean="0"/>
              <a:t>consecutive years in the lowest performance category</a:t>
            </a:r>
          </a:p>
          <a:p>
            <a:r>
              <a:rPr lang="en-US" dirty="0" smtClean="0"/>
              <a:t>This occurred for the first time in 2009-2010 for 23 schools</a:t>
            </a:r>
          </a:p>
          <a:p>
            <a:r>
              <a:rPr lang="en-US" dirty="0" smtClean="0"/>
              <a:t>Cambridge Education contracted with the state to assist with Year-4 School Quality Reviews</a:t>
            </a:r>
          </a:p>
          <a:p>
            <a:pPr lvl="1">
              <a:buFont typeface="+mj-lt"/>
              <a:buAutoNum type="arabicPeriod"/>
            </a:pPr>
            <a:r>
              <a:rPr lang="en-US" sz="1800" dirty="0" smtClean="0"/>
              <a:t>To advise</a:t>
            </a:r>
            <a:r>
              <a:rPr lang="en-US" sz="1800" b="1" dirty="0" smtClean="0"/>
              <a:t> the SBOE and IDOE </a:t>
            </a:r>
            <a:r>
              <a:rPr lang="en-US" sz="1800" dirty="0" smtClean="0"/>
              <a:t>concerning turnaround operations</a:t>
            </a:r>
            <a:r>
              <a:rPr lang="en-US" sz="1800" dirty="0"/>
              <a:t>	</a:t>
            </a:r>
            <a:endParaRPr lang="en-US" sz="1800" dirty="0" smtClean="0"/>
          </a:p>
          <a:p>
            <a:pPr lvl="1">
              <a:buFont typeface="+mj-lt"/>
              <a:buAutoNum type="arabicPeriod"/>
            </a:pPr>
            <a:r>
              <a:rPr lang="en-US" sz="1800" dirty="0" smtClean="0"/>
              <a:t>To create </a:t>
            </a:r>
            <a:r>
              <a:rPr lang="en-US" sz="1800" b="1" dirty="0" smtClean="0"/>
              <a:t>Quality Review Visitation Teams </a:t>
            </a:r>
          </a:p>
          <a:p>
            <a:pPr lvl="1">
              <a:buFont typeface="+mj-lt"/>
              <a:buAutoNum type="arabicPeriod"/>
            </a:pPr>
            <a:r>
              <a:rPr lang="en-US" sz="1800" dirty="0" smtClean="0"/>
              <a:t>To prepare </a:t>
            </a:r>
            <a:r>
              <a:rPr lang="en-US" sz="1800" b="1" dirty="0" smtClean="0"/>
              <a:t>Quality Review Findings </a:t>
            </a:r>
            <a:r>
              <a:rPr lang="en-US" sz="1800" dirty="0" smtClean="0"/>
              <a:t>reported to the </a:t>
            </a:r>
            <a:r>
              <a:rPr lang="en-US" sz="1800" b="1" dirty="0" smtClean="0"/>
              <a:t>School Principal and District Personnel</a:t>
            </a:r>
            <a:r>
              <a:rPr lang="en-US" sz="1800" dirty="0" smtClean="0"/>
              <a:t> following the review</a:t>
            </a:r>
          </a:p>
          <a:p>
            <a:r>
              <a:rPr lang="en-US" dirty="0" smtClean="0"/>
              <a:t>Prior to school visits, community meetings held to gather input, which was shared with districts and school principals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School Monitoring Activities in Year 5: 2010-2011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76400"/>
            <a:ext cx="6347714" cy="3880773"/>
          </a:xfrm>
        </p:spPr>
        <p:txBody>
          <a:bodyPr>
            <a:noAutofit/>
          </a:bodyPr>
          <a:lstStyle/>
          <a:p>
            <a:r>
              <a:rPr lang="en-US" dirty="0" smtClean="0"/>
              <a:t>23 </a:t>
            </a:r>
            <a:r>
              <a:rPr lang="en-US" dirty="0"/>
              <a:t>schools statewide were on track for possible intervention by the SBOE in Year 6 under P.L. </a:t>
            </a:r>
            <a:r>
              <a:rPr lang="en-US" dirty="0" smtClean="0"/>
              <a:t>221</a:t>
            </a:r>
            <a:endParaRPr lang="en-US" b="1" dirty="0" smtClean="0"/>
          </a:p>
          <a:p>
            <a:r>
              <a:rPr lang="en-US" b="1" dirty="0" smtClean="0"/>
              <a:t>I</a:t>
            </a:r>
            <a:r>
              <a:rPr lang="en-US" dirty="0" smtClean="0"/>
              <a:t>DOE Title Office </a:t>
            </a:r>
            <a:r>
              <a:rPr lang="en-US" dirty="0" smtClean="0"/>
              <a:t>staff:</a:t>
            </a:r>
            <a:r>
              <a:rPr lang="en-US" dirty="0" smtClean="0"/>
              <a:t>				</a:t>
            </a:r>
          </a:p>
          <a:p>
            <a:pPr lvl="1"/>
            <a:r>
              <a:rPr lang="en-US" dirty="0" smtClean="0"/>
              <a:t>Monitored implementation of Cambridge recommendations</a:t>
            </a:r>
          </a:p>
          <a:p>
            <a:pPr lvl="1"/>
            <a:r>
              <a:rPr lang="en-US" dirty="0" smtClean="0"/>
              <a:t>Visited each of the 23 schools a minimum of 4 times</a:t>
            </a:r>
          </a:p>
          <a:p>
            <a:r>
              <a:rPr lang="en-US" dirty="0" smtClean="0"/>
              <a:t> Federal SIG </a:t>
            </a:r>
            <a:r>
              <a:rPr lang="en-US" dirty="0"/>
              <a:t>(a) </a:t>
            </a:r>
            <a:r>
              <a:rPr lang="en-US" dirty="0" smtClean="0"/>
              <a:t>Grants were awarded to assist </a:t>
            </a:r>
            <a:r>
              <a:rPr lang="en-US" dirty="0" smtClean="0"/>
              <a:t>schools </a:t>
            </a:r>
            <a:endParaRPr lang="en-US" dirty="0" smtClean="0"/>
          </a:p>
          <a:p>
            <a:r>
              <a:rPr lang="en-US" dirty="0" smtClean="0"/>
              <a:t>16 of the 23 schools made enough improvements </a:t>
            </a:r>
            <a:r>
              <a:rPr lang="en-US" dirty="0" smtClean="0"/>
              <a:t>to avoid placement in lowest </a:t>
            </a:r>
            <a:r>
              <a:rPr lang="en-US" dirty="0" smtClean="0"/>
              <a:t>performance category</a:t>
            </a:r>
            <a:endParaRPr lang="en-US" dirty="0"/>
          </a:p>
          <a:p>
            <a:r>
              <a:rPr lang="en-US" dirty="0" smtClean="0"/>
              <a:t>7 of the 23 schools remained in the lowest performance category, triggering SBOE intervention under P.L. 221</a:t>
            </a:r>
          </a:p>
          <a:p>
            <a:pPr lvl="1"/>
            <a:r>
              <a:rPr lang="en-US" dirty="0" smtClean="0"/>
              <a:t>1 Gary Community School Corporation school</a:t>
            </a:r>
          </a:p>
          <a:p>
            <a:pPr lvl="1"/>
            <a:r>
              <a:rPr lang="en-US" dirty="0" smtClean="0"/>
              <a:t>6 </a:t>
            </a:r>
            <a:r>
              <a:rPr lang="en-US" dirty="0" smtClean="0"/>
              <a:t>IPS </a:t>
            </a:r>
            <a:r>
              <a:rPr lang="en-US" dirty="0" smtClean="0"/>
              <a:t>schools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Spring of Year 5 Activities: Spring 2011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286000"/>
            <a:ext cx="6347714" cy="3755363"/>
          </a:xfrm>
        </p:spPr>
        <p:txBody>
          <a:bodyPr>
            <a:normAutofit/>
          </a:bodyPr>
          <a:lstStyle/>
          <a:p>
            <a:r>
              <a:rPr lang="en-US" b="1" dirty="0" smtClean="0"/>
              <a:t>SBOE held required public hearings </a:t>
            </a:r>
            <a:r>
              <a:rPr lang="en-US" dirty="0" smtClean="0"/>
              <a:t>at each of the 7 schools</a:t>
            </a:r>
          </a:p>
          <a:p>
            <a:r>
              <a:rPr lang="en-US" b="1" dirty="0" smtClean="0"/>
              <a:t>During hearings:</a:t>
            </a:r>
          </a:p>
          <a:p>
            <a:pPr lvl="1"/>
            <a:r>
              <a:rPr lang="en-US" dirty="0" smtClean="0"/>
              <a:t>School performance data provided</a:t>
            </a:r>
          </a:p>
          <a:p>
            <a:pPr lvl="1"/>
            <a:r>
              <a:rPr lang="en-US" dirty="0" smtClean="0"/>
              <a:t>State law requirements explained</a:t>
            </a:r>
          </a:p>
          <a:p>
            <a:pPr lvl="1"/>
            <a:r>
              <a:rPr lang="en-US" dirty="0" smtClean="0"/>
              <a:t>District presented proposal for each school</a:t>
            </a:r>
          </a:p>
          <a:p>
            <a:pPr lvl="1"/>
            <a:r>
              <a:rPr lang="en-US" dirty="0" smtClean="0"/>
              <a:t>Community members provided testimony</a:t>
            </a:r>
          </a:p>
          <a:p>
            <a:r>
              <a:rPr lang="en-US" b="1" dirty="0" smtClean="0"/>
              <a:t>RFP </a:t>
            </a:r>
            <a:r>
              <a:rPr lang="en-US" dirty="0" smtClean="0"/>
              <a:t>for third-party operators issued, eligible vendors </a:t>
            </a:r>
            <a:r>
              <a:rPr lang="en-US" dirty="0" smtClean="0"/>
              <a:t>identified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Topics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38807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b="1" dirty="0" smtClean="0"/>
              <a:t>State and Federal Context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Activities Preceding SBOE Interventions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Indiana’s Turnaround Academies</a:t>
            </a:r>
            <a:endParaRPr lang="en-US" sz="24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81000" y="3987800"/>
            <a:ext cx="6858000" cy="660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SBOE Interventions: </a:t>
            </a:r>
            <a:br>
              <a:rPr lang="en-US" b="1" dirty="0" smtClean="0"/>
            </a:br>
            <a:r>
              <a:rPr lang="en-US" b="1" dirty="0" smtClean="0"/>
              <a:t>Fall 2011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517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Schools placed in performance categories by SBOE</a:t>
            </a:r>
          </a:p>
          <a:p>
            <a:r>
              <a:rPr lang="en-US" dirty="0" smtClean="0"/>
              <a:t>SBOE determined which interventions to implement at 7 schools under P.L. 221 requirements</a:t>
            </a:r>
          </a:p>
          <a:p>
            <a:r>
              <a:rPr lang="en-US" dirty="0"/>
              <a:t>Five </a:t>
            </a:r>
            <a:r>
              <a:rPr lang="en-US" dirty="0" smtClean="0"/>
              <a:t>Schools assigned </a:t>
            </a:r>
            <a:r>
              <a:rPr lang="en-US" b="1" dirty="0"/>
              <a:t>Turnaround </a:t>
            </a:r>
            <a:r>
              <a:rPr lang="en-US" b="1" dirty="0" smtClean="0"/>
              <a:t>School Operators (TSOs)</a:t>
            </a:r>
          </a:p>
          <a:p>
            <a:pPr lvl="1"/>
            <a:r>
              <a:rPr lang="en-US" dirty="0" smtClean="0"/>
              <a:t>Edison Learning: </a:t>
            </a:r>
            <a:r>
              <a:rPr lang="en-US" dirty="0"/>
              <a:t>Theodore Roosevelt Community High School </a:t>
            </a:r>
            <a:r>
              <a:rPr lang="en-US" dirty="0" smtClean="0"/>
              <a:t>(Gary)</a:t>
            </a:r>
          </a:p>
          <a:p>
            <a:pPr lvl="1"/>
            <a:r>
              <a:rPr lang="en-US" dirty="0" smtClean="0"/>
              <a:t>Tindley/EdPower: Arlington High School (IPS)</a:t>
            </a:r>
          </a:p>
          <a:p>
            <a:pPr lvl="1"/>
            <a:r>
              <a:rPr lang="en-US" dirty="0" smtClean="0"/>
              <a:t>Charter Schools USA: Emma Donnan, Emmerich Manual High School, </a:t>
            </a:r>
            <a:r>
              <a:rPr lang="en-US" dirty="0"/>
              <a:t>Thomas </a:t>
            </a:r>
            <a:r>
              <a:rPr lang="en-US" dirty="0" err="1"/>
              <a:t>Carr</a:t>
            </a:r>
            <a:r>
              <a:rPr lang="en-US" dirty="0"/>
              <a:t> Howe Community High </a:t>
            </a:r>
            <a:r>
              <a:rPr lang="en-US" dirty="0" smtClean="0"/>
              <a:t>School (IPS)</a:t>
            </a:r>
          </a:p>
          <a:p>
            <a:pPr lvl="1"/>
            <a:r>
              <a:rPr lang="en-US" dirty="0" smtClean="0"/>
              <a:t>There was one “observation” year in 2011-2012. The first year each TSO managed the school was the 2012-2013 school year.</a:t>
            </a:r>
            <a:endParaRPr lang="en-US" dirty="0"/>
          </a:p>
          <a:p>
            <a:r>
              <a:rPr lang="en-US" dirty="0"/>
              <a:t>Two </a:t>
            </a:r>
            <a:r>
              <a:rPr lang="en-US" dirty="0" smtClean="0"/>
              <a:t>IPS Schools assigned </a:t>
            </a:r>
            <a:r>
              <a:rPr lang="en-US" b="1" dirty="0"/>
              <a:t>Lead </a:t>
            </a:r>
            <a:r>
              <a:rPr lang="en-US" b="1" dirty="0" smtClean="0"/>
              <a:t>Partners (LPs)</a:t>
            </a:r>
          </a:p>
          <a:p>
            <a:pPr lvl="1"/>
            <a:r>
              <a:rPr lang="en-US" dirty="0"/>
              <a:t>Broad Ripple Magnet High School (two Lead Partners: Scholastic, The New Teacher Project (“</a:t>
            </a:r>
            <a:r>
              <a:rPr lang="en-US" dirty="0" smtClean="0"/>
              <a:t>TNTP”)</a:t>
            </a:r>
          </a:p>
          <a:p>
            <a:pPr lvl="1"/>
            <a:r>
              <a:rPr lang="en-US" dirty="0" smtClean="0"/>
              <a:t>George </a:t>
            </a:r>
            <a:r>
              <a:rPr lang="en-US" dirty="0"/>
              <a:t>Washington Community High School (two Lead Partners: Wireless Generation, TNTP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7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SBOE Interventions: </a:t>
            </a:r>
            <a:br>
              <a:rPr lang="en-US" b="1" dirty="0" smtClean="0"/>
            </a:br>
            <a:r>
              <a:rPr lang="en-US" b="1" dirty="0" smtClean="0"/>
              <a:t>Fall 2012 and Winter 2013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517363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Fall 2012</a:t>
            </a:r>
            <a:r>
              <a:rPr lang="en-US" dirty="0" smtClean="0"/>
              <a:t>, </a:t>
            </a:r>
            <a:r>
              <a:rPr lang="en-US" dirty="0"/>
              <a:t>o</a:t>
            </a:r>
            <a:r>
              <a:rPr lang="en-US" dirty="0" smtClean="0"/>
              <a:t>ne additional IPS school became eligible for SBOE intervention under P.L. 221</a:t>
            </a:r>
          </a:p>
          <a:p>
            <a:r>
              <a:rPr lang="en-US" dirty="0" smtClean="0"/>
              <a:t>The SBOE assigned a </a:t>
            </a:r>
            <a:r>
              <a:rPr lang="en-US" b="1" dirty="0" smtClean="0"/>
              <a:t>Lead Partner </a:t>
            </a:r>
            <a:r>
              <a:rPr lang="en-US" dirty="0" smtClean="0"/>
              <a:t>as the appropriate intervention</a:t>
            </a:r>
          </a:p>
          <a:p>
            <a:pPr lvl="1"/>
            <a:r>
              <a:rPr lang="en-US" dirty="0"/>
              <a:t>John Marshall Community High School (two Lead Partners: Voyager, TNTP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 </a:t>
            </a:r>
            <a:r>
              <a:rPr lang="en-US" b="1" dirty="0" smtClean="0"/>
              <a:t>Winter 2013</a:t>
            </a:r>
            <a:r>
              <a:rPr lang="en-US" dirty="0" smtClean="0"/>
              <a:t>, a school from Evansville Vanderburgh School </a:t>
            </a:r>
            <a:r>
              <a:rPr lang="en-US" dirty="0"/>
              <a:t>Corporation became eligible for SBOE intervention under P.L. 221 </a:t>
            </a:r>
            <a:endParaRPr lang="en-US" dirty="0" smtClean="0"/>
          </a:p>
          <a:p>
            <a:r>
              <a:rPr lang="en-US" dirty="0"/>
              <a:t>The SBOE assigned </a:t>
            </a:r>
            <a:r>
              <a:rPr lang="en-US" dirty="0" smtClean="0"/>
              <a:t>a </a:t>
            </a:r>
            <a:r>
              <a:rPr lang="en-US" b="1" dirty="0"/>
              <a:t>Lead Partner </a:t>
            </a:r>
            <a:r>
              <a:rPr lang="en-US" dirty="0"/>
              <a:t>as the appropriate intervention</a:t>
            </a:r>
          </a:p>
          <a:p>
            <a:pPr lvl="1"/>
            <a:r>
              <a:rPr lang="en-US" dirty="0" smtClean="0"/>
              <a:t>Glenwood Leadership Academy (“internal” </a:t>
            </a:r>
            <a:r>
              <a:rPr lang="en-US" dirty="0"/>
              <a:t>Lead </a:t>
            </a:r>
            <a:r>
              <a:rPr lang="en-US" dirty="0" smtClean="0"/>
              <a:t>Partner: EVSC, which in turn contracts with Mass Insight)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6347713" cy="1320800"/>
          </a:xfrm>
        </p:spPr>
        <p:txBody>
          <a:bodyPr/>
          <a:lstStyle/>
          <a:p>
            <a:pPr algn="ctr"/>
            <a:r>
              <a:rPr lang="en-US" b="1" dirty="0" smtClean="0"/>
              <a:t>SBOE Interventions: </a:t>
            </a:r>
            <a:br>
              <a:rPr lang="en-US" b="1" dirty="0" smtClean="0"/>
            </a:br>
            <a:r>
              <a:rPr lang="en-US" b="1" dirty="0" smtClean="0"/>
              <a:t>Potential for Fal</a:t>
            </a:r>
            <a:r>
              <a:rPr lang="en-US" b="1" dirty="0"/>
              <a:t>l</a:t>
            </a:r>
            <a:r>
              <a:rPr lang="en-US" b="1" dirty="0" smtClean="0"/>
              <a:t> 2014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83437"/>
            <a:ext cx="6347714" cy="45173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Gary (2) and Evansville (2)</a:t>
            </a:r>
          </a:p>
          <a:p>
            <a:r>
              <a:rPr lang="en-US" sz="2000" dirty="0" smtClean="0"/>
              <a:t>Public hearings held July and August 2014</a:t>
            </a:r>
          </a:p>
          <a:p>
            <a:r>
              <a:rPr lang="en-US" sz="2000" dirty="0" smtClean="0"/>
              <a:t>Once A-F grades assigned, SBOE will be required to take action if these schools are placed in the lowest performance category</a:t>
            </a:r>
          </a:p>
          <a:p>
            <a:r>
              <a:rPr lang="en-US" sz="2000" dirty="0" smtClean="0"/>
              <a:t>Possible concentration in three districts: EVSC, GCSC and IPS</a:t>
            </a:r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5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Topics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38807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b="1" dirty="0" smtClean="0"/>
              <a:t>State and Federal Context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Activities Preceding SBOE Interventions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Indiana’s Turnaround Academies</a:t>
            </a:r>
            <a:endParaRPr lang="en-US" sz="24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81000" y="2006600"/>
            <a:ext cx="6858000" cy="660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6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762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Performance Categories (P.L. 221)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236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IC </a:t>
            </a:r>
            <a:r>
              <a:rPr lang="en-US" b="1" dirty="0"/>
              <a:t>20-31-8-3 and IC </a:t>
            </a:r>
            <a:r>
              <a:rPr lang="en-US" b="1" dirty="0" smtClean="0"/>
              <a:t>20-31-8-4 (dates back to P.L. 221, 1999)</a:t>
            </a:r>
          </a:p>
          <a:p>
            <a:r>
              <a:rPr lang="en-US" dirty="0" smtClean="0"/>
              <a:t>The State </a:t>
            </a:r>
            <a:r>
              <a:rPr lang="en-US" dirty="0"/>
              <a:t>Board of </a:t>
            </a:r>
            <a:r>
              <a:rPr lang="en-US" dirty="0" smtClean="0"/>
              <a:t>Education (SBOE) </a:t>
            </a:r>
            <a:r>
              <a:rPr lang="en-US" dirty="0"/>
              <a:t>“shall establish a number of </a:t>
            </a:r>
            <a:r>
              <a:rPr lang="en-US" dirty="0" smtClean="0"/>
              <a:t>categories… to </a:t>
            </a:r>
            <a:r>
              <a:rPr lang="en-US" dirty="0"/>
              <a:t>designate performance based on the individual student academic performance and growth to proficiency in each school.” </a:t>
            </a:r>
            <a:endParaRPr lang="en-US" dirty="0" smtClean="0"/>
          </a:p>
          <a:p>
            <a:r>
              <a:rPr lang="en-US" dirty="0" smtClean="0"/>
              <a:t>Further</a:t>
            </a:r>
            <a:r>
              <a:rPr lang="en-US" dirty="0"/>
              <a:t>, the SBOE “shall place each school in a category or designation of school performance based on the department's findings from the assessment of performance and academic growth” as further described in statute. </a:t>
            </a:r>
            <a:endParaRPr lang="en-US" dirty="0" smtClean="0"/>
          </a:p>
          <a:p>
            <a:r>
              <a:rPr lang="en-US" dirty="0" smtClean="0"/>
              <a:t>SBOE adopted rules in 2001, which included names for performance categories e.g., Academic Progress, Academic Probation, as well as a method of calculating performance.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4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762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Performance Category Updates (2011-2013)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236373"/>
          </a:xfrm>
        </p:spPr>
        <p:txBody>
          <a:bodyPr>
            <a:no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SBOE adopted rule language in 2011 changing the performance category names to an A to F letter grade scale, although the methodology for placing schools in categories remained the same</a:t>
            </a:r>
          </a:p>
          <a:p>
            <a:r>
              <a:rPr lang="en-US" dirty="0"/>
              <a:t>The current A-F </a:t>
            </a:r>
            <a:r>
              <a:rPr lang="en-US" dirty="0" smtClean="0"/>
              <a:t>rules determining how grades are determined </a:t>
            </a:r>
            <a:r>
              <a:rPr lang="en-US" dirty="0" smtClean="0"/>
              <a:t>were </a:t>
            </a:r>
            <a:r>
              <a:rPr lang="en-US" dirty="0"/>
              <a:t>adopted in 2012 and implemented for </a:t>
            </a:r>
            <a:r>
              <a:rPr lang="en-US" dirty="0" smtClean="0"/>
              <a:t>the first time for school grades </a:t>
            </a:r>
            <a:r>
              <a:rPr lang="en-US" dirty="0"/>
              <a:t>assigned for the 2011-2012 academic year</a:t>
            </a:r>
          </a:p>
          <a:p>
            <a:r>
              <a:rPr lang="en-US" dirty="0"/>
              <a:t>In 2013, </a:t>
            </a:r>
            <a:r>
              <a:rPr lang="en-US" dirty="0" smtClean="0"/>
              <a:t>state</a:t>
            </a:r>
            <a:r>
              <a:rPr lang="en-US" dirty="0" smtClean="0"/>
              <a:t> </a:t>
            </a:r>
            <a:r>
              <a:rPr lang="en-US" dirty="0"/>
              <a:t>law was modified to require that </a:t>
            </a:r>
            <a:r>
              <a:rPr lang="en-US" dirty="0" smtClean="0"/>
              <a:t>the performance </a:t>
            </a:r>
            <a:r>
              <a:rPr lang="en-US" dirty="0"/>
              <a:t>categories be labeled using an A through F scale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8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524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State Board Interventions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914400"/>
            <a:ext cx="6347714" cy="4236373"/>
          </a:xfrm>
        </p:spPr>
        <p:txBody>
          <a:bodyPr>
            <a:noAutofit/>
          </a:bodyPr>
          <a:lstStyle/>
          <a:p>
            <a:r>
              <a:rPr lang="en-US" dirty="0" smtClean="0"/>
              <a:t>If </a:t>
            </a:r>
            <a:r>
              <a:rPr lang="en-US" dirty="0"/>
              <a:t>a school is in the lowest performance category (an “F”) for six years consecutively, then the SBOE shall determine an intervention for the school.  </a:t>
            </a:r>
            <a:endParaRPr lang="en-US" dirty="0" smtClean="0"/>
          </a:p>
          <a:p>
            <a:r>
              <a:rPr lang="en-US" dirty="0" smtClean="0"/>
              <a:t>IC </a:t>
            </a:r>
            <a:r>
              <a:rPr lang="en-US" dirty="0"/>
              <a:t>20-31-9-4 lists the following interventions: (1) Merging the school with a nearby school that is in a higher performance category; (2) Assigning a special management team to operate all or part of the school; (3) The IDOE’s recommendation for improving the school; (4) Other options for school improvement, including closing the school; (5) Revising the school’s plan in any of the following areas: (a) changes in school procedures or operations; (b) professional development; (c) intervention for individual teachers or administrators.  </a:t>
            </a:r>
            <a:endParaRPr lang="en-US" dirty="0" smtClean="0"/>
          </a:p>
          <a:p>
            <a:r>
              <a:rPr lang="en-US" dirty="0" smtClean="0"/>
              <a:t>Public hearing </a:t>
            </a:r>
            <a:r>
              <a:rPr lang="en-US" dirty="0"/>
              <a:t>in the school corporation where the school is </a:t>
            </a:r>
            <a:r>
              <a:rPr lang="en-US" dirty="0" smtClean="0"/>
              <a:t>located.  </a:t>
            </a:r>
          </a:p>
          <a:p>
            <a:r>
              <a:rPr lang="en-US" dirty="0" smtClean="0"/>
              <a:t>The </a:t>
            </a:r>
            <a:r>
              <a:rPr lang="en-US" dirty="0"/>
              <a:t>SBOE must implement an intervention if it determines that the intervention will improve the school.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2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279400"/>
            <a:ext cx="6347713" cy="1320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/>
              <a:t>Statutory </a:t>
            </a:r>
            <a:r>
              <a:rPr lang="en-US" sz="4000" b="1" dirty="0"/>
              <a:t>Definition of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“</a:t>
            </a:r>
            <a:r>
              <a:rPr lang="en-US" sz="4000" b="1" dirty="0"/>
              <a:t>Turnaround Academy</a:t>
            </a:r>
            <a:r>
              <a:rPr lang="en-US" sz="4000" b="1" dirty="0" smtClean="0"/>
              <a:t>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0568" y="1600200"/>
            <a:ext cx="6085774" cy="3451225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sz="2000" dirty="0"/>
              <a:t>Any school in which the Board has intervened is considered a “turnaround academy” under IC 20-31-9-4</a:t>
            </a:r>
            <a:r>
              <a:rPr lang="en-US" sz="2000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r>
              <a:rPr lang="en-US" sz="2000" dirty="0" smtClean="0"/>
              <a:t> 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2000" dirty="0" smtClean="0"/>
              <a:t>This </a:t>
            </a:r>
            <a:r>
              <a:rPr lang="en-US" sz="2000" dirty="0"/>
              <a:t>includes schools operated by a special management company, referred to in Indiana as a “Turnaround School Operator” or “TSO”, or a school in which a “Lead Partner” is conducting a more limited scope of work.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89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762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Federal Requirements: </a:t>
            </a:r>
            <a:br>
              <a:rPr lang="en-US" b="1" dirty="0" smtClean="0"/>
            </a:br>
            <a:r>
              <a:rPr lang="en-US" b="1" dirty="0" smtClean="0"/>
              <a:t>NCLB Waiver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97000"/>
            <a:ext cx="6347714" cy="4236373"/>
          </a:xfrm>
        </p:spPr>
        <p:txBody>
          <a:bodyPr>
            <a:noAutofit/>
          </a:bodyPr>
          <a:lstStyle/>
          <a:p>
            <a:r>
              <a:rPr lang="en-US" dirty="0" smtClean="0"/>
              <a:t>Indiana’s received full approval in February 2012 for its waiver request from certain aspects of No Child Left Behind (NCLB - 2001).</a:t>
            </a:r>
          </a:p>
          <a:p>
            <a:r>
              <a:rPr lang="en-US" dirty="0" smtClean="0"/>
              <a:t>Indiana was among cohort of 10 states to receive a waiver.</a:t>
            </a:r>
          </a:p>
          <a:p>
            <a:r>
              <a:rPr lang="en-US" dirty="0" smtClean="0"/>
              <a:t>Among other flexibilities granted, Indiana received approval to use one accountability system – the state’s A-F system – instead of both the federal AYP system and the state’s accountability system (P.L. 221)</a:t>
            </a:r>
          </a:p>
          <a:p>
            <a:r>
              <a:rPr lang="en-US" dirty="0" smtClean="0"/>
              <a:t>Defined Priority Schools as schools </a:t>
            </a:r>
            <a:r>
              <a:rPr lang="en-US" dirty="0"/>
              <a:t>receiving an F or a D/F for two </a:t>
            </a:r>
            <a:r>
              <a:rPr lang="en-US" dirty="0" smtClean="0"/>
              <a:t>or </a:t>
            </a:r>
            <a:r>
              <a:rPr lang="en-US" dirty="0"/>
              <a:t>more consecutive years</a:t>
            </a:r>
          </a:p>
          <a:p>
            <a:r>
              <a:rPr lang="en-US" dirty="0" smtClean="0"/>
              <a:t>Defined Focus Schools as schools </a:t>
            </a:r>
            <a:r>
              <a:rPr lang="en-US" dirty="0"/>
              <a:t>receiving a D (first-year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20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762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NCLB Waiver Commitment for Turnaround Academies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54827"/>
            <a:ext cx="6347714" cy="4236373"/>
          </a:xfrm>
        </p:spPr>
        <p:txBody>
          <a:bodyPr>
            <a:noAutofit/>
          </a:bodyPr>
          <a:lstStyle/>
          <a:p>
            <a:r>
              <a:rPr lang="en-US" dirty="0" smtClean="0"/>
              <a:t>“For </a:t>
            </a:r>
            <a:r>
              <a:rPr lang="en-US" dirty="0"/>
              <a:t>a Turnaround Academy to rejoin the LEA, the SBOE will need to see that the LEA has, in the time that the Turnaround Academy has been operated by a TSO, demonstrated significant improvement in its other priority and focus schools as well as made appropriate district-level changes in staffing and structure to better support its low-performing schools. When determining the next steps for a Turnaround Academy at the end of the TSO’s four-year operational contract, the SBOE will have a menu of options from which to select, including renewing the TSO’s </a:t>
            </a:r>
            <a:r>
              <a:rPr lang="en-US" dirty="0" smtClean="0"/>
              <a:t>contract</a:t>
            </a:r>
            <a:r>
              <a:rPr lang="en-US" dirty="0" smtClean="0"/>
              <a:t>.”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279400"/>
            <a:ext cx="6347713" cy="1320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/>
              <a:t>Exit Options Added in 2014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0568" y="1806575"/>
            <a:ext cx="6085774" cy="3451225"/>
          </a:xfrm>
        </p:spPr>
        <p:txBody>
          <a:bodyPr rtlCol="0"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2000" b="1" dirty="0"/>
              <a:t>IC </a:t>
            </a:r>
            <a:r>
              <a:rPr lang="en-US" sz="2000" b="1" dirty="0" smtClean="0"/>
              <a:t>20-31-9-9 </a:t>
            </a:r>
            <a:r>
              <a:rPr lang="en-US" sz="2000" dirty="0" smtClean="0"/>
              <a:t>allows </a:t>
            </a:r>
            <a:r>
              <a:rPr lang="en-US" sz="2000" dirty="0"/>
              <a:t>for the following:</a:t>
            </a:r>
          </a:p>
          <a:p>
            <a:pPr lvl="0"/>
            <a:r>
              <a:rPr lang="en-US" sz="2000" dirty="0" smtClean="0"/>
              <a:t>Not </a:t>
            </a:r>
            <a:r>
              <a:rPr lang="en-US" sz="2000" dirty="0"/>
              <a:t>later than December 31 of the fifth year of an intervention under this chapter, the state board shall take one (1) of the following actions: </a:t>
            </a:r>
          </a:p>
          <a:p>
            <a:r>
              <a:rPr lang="en-US" sz="2000" dirty="0"/>
              <a:t>(1) Return the school to the school corporation for operation. </a:t>
            </a:r>
          </a:p>
          <a:p>
            <a:r>
              <a:rPr lang="en-US" sz="2000" dirty="0"/>
              <a:t>(2) Direct the special management team to apply to a charter school authorizer for charter school status for the school. </a:t>
            </a:r>
          </a:p>
          <a:p>
            <a:r>
              <a:rPr lang="en-US" sz="2000" dirty="0"/>
              <a:t>(3) Implement a new intervention under section 4(b) of this chapter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5715000"/>
            <a:ext cx="5105069" cy="95412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735986-14A8-4BA8-B0C8-F3453CCD68D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10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18280</TotalTime>
  <Words>1251</Words>
  <Application>Microsoft Office PowerPoint</Application>
  <PresentationFormat>On-screen Show (4:3)</PresentationFormat>
  <Paragraphs>143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Symbol</vt:lpstr>
      <vt:lpstr>Trebuchet MS</vt:lpstr>
      <vt:lpstr>Wingdings 3</vt:lpstr>
      <vt:lpstr>Facet</vt:lpstr>
      <vt:lpstr>Historical Context on  Indiana’s School Turnaround Efforts</vt:lpstr>
      <vt:lpstr>Topics</vt:lpstr>
      <vt:lpstr>Performance Categories (P.L. 221)</vt:lpstr>
      <vt:lpstr>Performance Category Updates (2011-2013)</vt:lpstr>
      <vt:lpstr>State Board Interventions</vt:lpstr>
      <vt:lpstr>Statutory Definition of  “Turnaround Academy” </vt:lpstr>
      <vt:lpstr>Federal Requirements:  NCLB Waiver</vt:lpstr>
      <vt:lpstr>NCLB Waiver Commitment for Turnaround Academies</vt:lpstr>
      <vt:lpstr>Exit Options Added in 2014</vt:lpstr>
      <vt:lpstr>Topics</vt:lpstr>
      <vt:lpstr>State Activities Under P.L. 221: School Quality Reviews</vt:lpstr>
      <vt:lpstr>School Monitoring Activities in Year 5: 2010-2011</vt:lpstr>
      <vt:lpstr>Spring of Year 5 Activities: Spring 2011</vt:lpstr>
      <vt:lpstr>Topics</vt:lpstr>
      <vt:lpstr>SBOE Interventions:  Fall 2011</vt:lpstr>
      <vt:lpstr>SBOE Interventions:  Fall 2012 and Winter 2013</vt:lpstr>
      <vt:lpstr>SBOE Interventions:  Potential for Fall 2014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Nate Klinch</dc:creator>
  <cp:lastModifiedBy>Fiddian-Green, Claire</cp:lastModifiedBy>
  <cp:revision>232</cp:revision>
  <cp:lastPrinted>2014-07-16T21:38:00Z</cp:lastPrinted>
  <dcterms:created xsi:type="dcterms:W3CDTF">2013-07-25T20:07:33Z</dcterms:created>
  <dcterms:modified xsi:type="dcterms:W3CDTF">2014-08-21T16:26:28Z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48CE2CC3-5A3C-411A-8BB8-A4445D459869</vt:lpwstr>
  </property>
  <property fmtid="{D5CDD505-2E9C-101B-9397-08002B2CF9AE}" pid="3" name="ArticulatePath">
    <vt:lpwstr>IYI Presentation</vt:lpwstr>
  </property>
</Properties>
</file>