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64" r:id="rId9"/>
    <p:sldId id="266" r:id="rId10"/>
    <p:sldId id="268" r:id="rId11"/>
    <p:sldId id="269" r:id="rId12"/>
    <p:sldId id="271" r:id="rId13"/>
    <p:sldId id="274" r:id="rId14"/>
    <p:sldId id="292" r:id="rId15"/>
    <p:sldId id="293" r:id="rId16"/>
    <p:sldId id="275" r:id="rId17"/>
    <p:sldId id="277" r:id="rId18"/>
    <p:sldId id="279" r:id="rId19"/>
    <p:sldId id="281" r:id="rId20"/>
    <p:sldId id="283" r:id="rId21"/>
    <p:sldId id="286"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rota Staniewska" initials="DS" lastIdx="3" clrIdx="0">
    <p:extLst>
      <p:ext uri="{19B8F6BF-5375-455C-9EA6-DF929625EA0E}">
        <p15:presenceInfo xmlns:p15="http://schemas.microsoft.com/office/powerpoint/2012/main" userId="S-1-5-21-3734033074-3969568158-1537080180-222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08" autoAdjust="0"/>
    <p:restoredTop sz="94660"/>
  </p:normalViewPr>
  <p:slideViewPr>
    <p:cSldViewPr snapToGrid="0">
      <p:cViewPr varScale="1">
        <p:scale>
          <a:sx n="74" d="100"/>
          <a:sy n="74" d="100"/>
        </p:scale>
        <p:origin x="6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ELA%20results%20pre%20Vertical%20Articulation.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Vertical%20Articulation%20NMC%20adjustment.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Social%20Studies%20Vertical%20Articulation.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Vertical%20Articulation%20NMC%20adjustment.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ELA%20post%20Vertical%20Articulation.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Vertical%20Articulation%20NMC%20adjustmen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Math%20Vertical%20Articulation.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Vertical%20Articulation%20NMC%20adjustment.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Math%20Vertical%20Articulation.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Vertical%20Articulation%20NMC%20adjustment.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Science%20results%20pre%20Vertical%20Articulation.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dstaniewska\Documents\State%20Projects\Indiana%20Special\2016-2017%20Administration%20(IN1720)\Standard%20Setting\Documents%20to%20Client\SS%20Writeup%20for%20the%20Board\IN1720%20SS%20-%20Science%20Vertical%20Articulation_final.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ELA after Round 4</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Results'!$M$3:$S$3</c:f>
              <c:numCache>
                <c:formatCode>0</c:formatCode>
                <c:ptCount val="7"/>
                <c:pt idx="0">
                  <c:v>39.419087136929456</c:v>
                </c:pt>
                <c:pt idx="1">
                  <c:v>23.317865429234345</c:v>
                </c:pt>
                <c:pt idx="2">
                  <c:v>19.193020719738271</c:v>
                </c:pt>
                <c:pt idx="3">
                  <c:v>18.391959798994975</c:v>
                </c:pt>
                <c:pt idx="4">
                  <c:v>17.937219730941706</c:v>
                </c:pt>
                <c:pt idx="5">
                  <c:v>19.48627103631533</c:v>
                </c:pt>
                <c:pt idx="6">
                  <c:v>13.505535055350549</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Results'!$M$4:$S$4</c:f>
              <c:numCache>
                <c:formatCode>0</c:formatCode>
                <c:ptCount val="7"/>
                <c:pt idx="0">
                  <c:v>34.439834024896271</c:v>
                </c:pt>
                <c:pt idx="1">
                  <c:v>35.266821345707655</c:v>
                </c:pt>
                <c:pt idx="2">
                  <c:v>38.604143947655402</c:v>
                </c:pt>
                <c:pt idx="3">
                  <c:v>47.537688442211056</c:v>
                </c:pt>
                <c:pt idx="4">
                  <c:v>44.484304932735427</c:v>
                </c:pt>
                <c:pt idx="5">
                  <c:v>36.315323294951284</c:v>
                </c:pt>
                <c:pt idx="6">
                  <c:v>33.505535055350563</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lumMod val="9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Results'!$M$5:$S$5</c:f>
              <c:numCache>
                <c:formatCode>0</c:formatCode>
                <c:ptCount val="7"/>
                <c:pt idx="0">
                  <c:v>26.14107883817427</c:v>
                </c:pt>
                <c:pt idx="1">
                  <c:v>41.415313225058</c:v>
                </c:pt>
                <c:pt idx="2">
                  <c:v>42.202835332606327</c:v>
                </c:pt>
                <c:pt idx="3">
                  <c:v>34.070351758793969</c:v>
                </c:pt>
                <c:pt idx="4">
                  <c:v>37.578475336322867</c:v>
                </c:pt>
                <c:pt idx="5">
                  <c:v>44.198405668733386</c:v>
                </c:pt>
                <c:pt idx="6">
                  <c:v>52.988929889298888</c:v>
                </c:pt>
              </c:numCache>
            </c:numRef>
          </c:val>
        </c:ser>
        <c:dLbls>
          <c:dLblPos val="ctr"/>
          <c:showLegendKey val="0"/>
          <c:showVal val="1"/>
          <c:showCatName val="0"/>
          <c:showSerName val="0"/>
          <c:showPercent val="0"/>
          <c:showBubbleSize val="0"/>
        </c:dLbls>
        <c:gapWidth val="70"/>
        <c:overlap val="100"/>
        <c:axId val="166202936"/>
        <c:axId val="167735464"/>
      </c:barChart>
      <c:catAx>
        <c:axId val="16620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7735464"/>
        <c:crosses val="autoZero"/>
        <c:auto val="1"/>
        <c:lblAlgn val="ctr"/>
        <c:lblOffset val="100"/>
        <c:noMultiLvlLbl val="0"/>
      </c:catAx>
      <c:valAx>
        <c:axId val="16773546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62029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sz="1200"/>
              <a:t>Impact Data for ISTAR Science, NMC Students Included</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Science!$A$18</c:f>
              <c:strCache>
                <c:ptCount val="1"/>
                <c:pt idx="0">
                  <c:v>No Mode of Communication</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Science!$B$16:$D$17</c:f>
              <c:strCache>
                <c:ptCount val="3"/>
                <c:pt idx="0">
                  <c:v>Grade 4</c:v>
                </c:pt>
                <c:pt idx="1">
                  <c:v>Grade 6</c:v>
                </c:pt>
                <c:pt idx="2">
                  <c:v>Grade 10</c:v>
                </c:pt>
              </c:strCache>
            </c:strRef>
          </c:cat>
          <c:val>
            <c:numRef>
              <c:f>Science!$B$18:$D$18</c:f>
              <c:numCache>
                <c:formatCode>General</c:formatCode>
                <c:ptCount val="3"/>
                <c:pt idx="0">
                  <c:v>7</c:v>
                </c:pt>
                <c:pt idx="1">
                  <c:v>5</c:v>
                </c:pt>
                <c:pt idx="2">
                  <c:v>4</c:v>
                </c:pt>
              </c:numCache>
            </c:numRef>
          </c:val>
        </c:ser>
        <c:ser>
          <c:idx val="1"/>
          <c:order val="1"/>
          <c:tx>
            <c:strRef>
              <c:f>Science!$A$19</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Science!$B$16:$D$17</c:f>
              <c:strCache>
                <c:ptCount val="3"/>
                <c:pt idx="0">
                  <c:v>Grade 4</c:v>
                </c:pt>
                <c:pt idx="1">
                  <c:v>Grade 6</c:v>
                </c:pt>
                <c:pt idx="2">
                  <c:v>Grade 10</c:v>
                </c:pt>
              </c:strCache>
            </c:strRef>
          </c:cat>
          <c:val>
            <c:numRef>
              <c:f>Science!$B$19:$D$19</c:f>
              <c:numCache>
                <c:formatCode>General</c:formatCode>
                <c:ptCount val="3"/>
                <c:pt idx="0">
                  <c:v>38</c:v>
                </c:pt>
                <c:pt idx="1">
                  <c:v>27</c:v>
                </c:pt>
                <c:pt idx="2">
                  <c:v>19</c:v>
                </c:pt>
              </c:numCache>
            </c:numRef>
          </c:val>
        </c:ser>
        <c:ser>
          <c:idx val="2"/>
          <c:order val="2"/>
          <c:tx>
            <c:strRef>
              <c:f>Science!$A$20</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Science!$B$16:$D$17</c:f>
              <c:strCache>
                <c:ptCount val="3"/>
                <c:pt idx="0">
                  <c:v>Grade 4</c:v>
                </c:pt>
                <c:pt idx="1">
                  <c:v>Grade 6</c:v>
                </c:pt>
                <c:pt idx="2">
                  <c:v>Grade 10</c:v>
                </c:pt>
              </c:strCache>
            </c:strRef>
          </c:cat>
          <c:val>
            <c:numRef>
              <c:f>Science!$B$20:$D$20</c:f>
              <c:numCache>
                <c:formatCode>General</c:formatCode>
                <c:ptCount val="3"/>
                <c:pt idx="0">
                  <c:v>39</c:v>
                </c:pt>
                <c:pt idx="1">
                  <c:v>38</c:v>
                </c:pt>
                <c:pt idx="2">
                  <c:v>38</c:v>
                </c:pt>
              </c:numCache>
            </c:numRef>
          </c:val>
        </c:ser>
        <c:ser>
          <c:idx val="3"/>
          <c:order val="3"/>
          <c:tx>
            <c:strRef>
              <c:f>Science!$A$21</c:f>
              <c:strCache>
                <c:ptCount val="1"/>
                <c:pt idx="0">
                  <c:v>Exceeding Proficiency</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Science!$B$16:$D$17</c:f>
              <c:strCache>
                <c:ptCount val="3"/>
                <c:pt idx="0">
                  <c:v>Grade 4</c:v>
                </c:pt>
                <c:pt idx="1">
                  <c:v>Grade 6</c:v>
                </c:pt>
                <c:pt idx="2">
                  <c:v>Grade 10</c:v>
                </c:pt>
              </c:strCache>
            </c:strRef>
          </c:cat>
          <c:val>
            <c:numRef>
              <c:f>Science!$B$21:$D$21</c:f>
              <c:numCache>
                <c:formatCode>General</c:formatCode>
                <c:ptCount val="3"/>
                <c:pt idx="0">
                  <c:v>16</c:v>
                </c:pt>
                <c:pt idx="1">
                  <c:v>30</c:v>
                </c:pt>
                <c:pt idx="2">
                  <c:v>39</c:v>
                </c:pt>
              </c:numCache>
            </c:numRef>
          </c:val>
        </c:ser>
        <c:dLbls>
          <c:showLegendKey val="0"/>
          <c:showVal val="0"/>
          <c:showCatName val="0"/>
          <c:showSerName val="0"/>
          <c:showPercent val="0"/>
          <c:showBubbleSize val="0"/>
        </c:dLbls>
        <c:gapWidth val="150"/>
        <c:overlap val="100"/>
        <c:axId val="217433992"/>
        <c:axId val="217434384"/>
      </c:barChart>
      <c:catAx>
        <c:axId val="217433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7434384"/>
        <c:crosses val="autoZero"/>
        <c:auto val="1"/>
        <c:lblAlgn val="ctr"/>
        <c:lblOffset val="100"/>
        <c:noMultiLvlLbl val="0"/>
      </c:catAx>
      <c:valAx>
        <c:axId val="21743438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74339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Social Studies after Round 4</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Results'!$M$2:$N$2</c:f>
              <c:strCache>
                <c:ptCount val="2"/>
                <c:pt idx="0">
                  <c:v>Grade 5</c:v>
                </c:pt>
                <c:pt idx="1">
                  <c:v>Grade 7</c:v>
                </c:pt>
              </c:strCache>
            </c:strRef>
          </c:cat>
          <c:val>
            <c:numRef>
              <c:f>'Impact Data - Results'!$M$3:$N$3</c:f>
              <c:numCache>
                <c:formatCode>0</c:formatCode>
                <c:ptCount val="2"/>
                <c:pt idx="0">
                  <c:v>32.123212321232117</c:v>
                </c:pt>
                <c:pt idx="1">
                  <c:v>44.183949504057708</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Results'!$M$2:$N$2</c:f>
              <c:strCache>
                <c:ptCount val="2"/>
                <c:pt idx="0">
                  <c:v>Grade 5</c:v>
                </c:pt>
                <c:pt idx="1">
                  <c:v>Grade 7</c:v>
                </c:pt>
              </c:strCache>
            </c:strRef>
          </c:cat>
          <c:val>
            <c:numRef>
              <c:f>'Impact Data - Results'!$M$4:$N$4</c:f>
              <c:numCache>
                <c:formatCode>0</c:formatCode>
                <c:ptCount val="2"/>
                <c:pt idx="0">
                  <c:v>48.294829482948302</c:v>
                </c:pt>
                <c:pt idx="1">
                  <c:v>34.44544634806131</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Results'!$M$2:$N$2</c:f>
              <c:strCache>
                <c:ptCount val="2"/>
                <c:pt idx="0">
                  <c:v>Grade 5</c:v>
                </c:pt>
                <c:pt idx="1">
                  <c:v>Grade 7</c:v>
                </c:pt>
              </c:strCache>
            </c:strRef>
          </c:cat>
          <c:val>
            <c:numRef>
              <c:f>'Impact Data - Results'!$M$5:$N$5</c:f>
              <c:numCache>
                <c:formatCode>0</c:formatCode>
                <c:ptCount val="2"/>
                <c:pt idx="0">
                  <c:v>19.581958195819581</c:v>
                </c:pt>
                <c:pt idx="1">
                  <c:v>21.370604147880979</c:v>
                </c:pt>
              </c:numCache>
            </c:numRef>
          </c:val>
        </c:ser>
        <c:dLbls>
          <c:dLblPos val="ctr"/>
          <c:showLegendKey val="0"/>
          <c:showVal val="1"/>
          <c:showCatName val="0"/>
          <c:showSerName val="0"/>
          <c:showPercent val="0"/>
          <c:showBubbleSize val="0"/>
        </c:dLbls>
        <c:gapWidth val="70"/>
        <c:overlap val="100"/>
        <c:axId val="217435168"/>
        <c:axId val="217435560"/>
      </c:barChart>
      <c:catAx>
        <c:axId val="217435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7435560"/>
        <c:crosses val="autoZero"/>
        <c:auto val="1"/>
        <c:lblAlgn val="ctr"/>
        <c:lblOffset val="100"/>
        <c:noMultiLvlLbl val="0"/>
      </c:catAx>
      <c:valAx>
        <c:axId val="21743556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7435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r>
              <a:rPr lang="en-US" sz="1100"/>
              <a:t>Impact Data for ISTAR Social Studies, NMC Students Included</a:t>
            </a:r>
          </a:p>
        </c:rich>
      </c:tx>
      <c:overlay val="0"/>
      <c:spPr>
        <a:noFill/>
        <a:ln>
          <a:noFill/>
        </a:ln>
        <a:effectLst/>
      </c:spPr>
      <c:txPr>
        <a:bodyPr rot="0" spcFirstLastPara="1" vertOverflow="ellipsis" vert="horz" wrap="square" anchor="ctr" anchorCtr="1"/>
        <a:lstStyle/>
        <a:p>
          <a:pPr>
            <a:defRPr sz="11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'Social Studies'!$A$18</c:f>
              <c:strCache>
                <c:ptCount val="1"/>
                <c:pt idx="0">
                  <c:v>No Mode of Communication</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'Social Studies'!$B$16:$C$17</c:f>
              <c:multiLvlStrCache>
                <c:ptCount val="2"/>
                <c:lvl>
                  <c:pt idx="0">
                    <c:v>Grade 5</c:v>
                  </c:pt>
                  <c:pt idx="1">
                    <c:v>Grade 7</c:v>
                  </c:pt>
                </c:lvl>
                <c:lvl>
                  <c:pt idx="0">
                    <c:v>Percentage of Students</c:v>
                  </c:pt>
                </c:lvl>
              </c:multiLvlStrCache>
            </c:multiLvlStrRef>
          </c:cat>
          <c:val>
            <c:numRef>
              <c:f>'Social Studies'!$B$18:$C$18</c:f>
              <c:numCache>
                <c:formatCode>General</c:formatCode>
                <c:ptCount val="2"/>
                <c:pt idx="0">
                  <c:v>7</c:v>
                </c:pt>
                <c:pt idx="1">
                  <c:v>4</c:v>
                </c:pt>
              </c:numCache>
            </c:numRef>
          </c:val>
        </c:ser>
        <c:ser>
          <c:idx val="1"/>
          <c:order val="1"/>
          <c:tx>
            <c:strRef>
              <c:f>'Social Studies'!$A$19</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'Social Studies'!$B$16:$C$17</c:f>
              <c:multiLvlStrCache>
                <c:ptCount val="2"/>
                <c:lvl>
                  <c:pt idx="0">
                    <c:v>Grade 5</c:v>
                  </c:pt>
                  <c:pt idx="1">
                    <c:v>Grade 7</c:v>
                  </c:pt>
                </c:lvl>
                <c:lvl>
                  <c:pt idx="0">
                    <c:v>Percentage of Students</c:v>
                  </c:pt>
                </c:lvl>
              </c:multiLvlStrCache>
            </c:multiLvlStrRef>
          </c:cat>
          <c:val>
            <c:numRef>
              <c:f>'Social Studies'!$B$19:$C$19</c:f>
              <c:numCache>
                <c:formatCode>General</c:formatCode>
                <c:ptCount val="2"/>
                <c:pt idx="0">
                  <c:v>30</c:v>
                </c:pt>
                <c:pt idx="1">
                  <c:v>43</c:v>
                </c:pt>
              </c:numCache>
            </c:numRef>
          </c:val>
        </c:ser>
        <c:ser>
          <c:idx val="2"/>
          <c:order val="2"/>
          <c:tx>
            <c:strRef>
              <c:f>'Social Studies'!$A$20</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'Social Studies'!$B$16:$C$17</c:f>
              <c:multiLvlStrCache>
                <c:ptCount val="2"/>
                <c:lvl>
                  <c:pt idx="0">
                    <c:v>Grade 5</c:v>
                  </c:pt>
                  <c:pt idx="1">
                    <c:v>Grade 7</c:v>
                  </c:pt>
                </c:lvl>
                <c:lvl>
                  <c:pt idx="0">
                    <c:v>Percentage of Students</c:v>
                  </c:pt>
                </c:lvl>
              </c:multiLvlStrCache>
            </c:multiLvlStrRef>
          </c:cat>
          <c:val>
            <c:numRef>
              <c:f>'Social Studies'!$B$20:$C$20</c:f>
              <c:numCache>
                <c:formatCode>General</c:formatCode>
                <c:ptCount val="2"/>
                <c:pt idx="0">
                  <c:v>45</c:v>
                </c:pt>
                <c:pt idx="1">
                  <c:v>33</c:v>
                </c:pt>
              </c:numCache>
            </c:numRef>
          </c:val>
        </c:ser>
        <c:ser>
          <c:idx val="3"/>
          <c:order val="3"/>
          <c:tx>
            <c:strRef>
              <c:f>'Social Studies'!$A$21</c:f>
              <c:strCache>
                <c:ptCount val="1"/>
                <c:pt idx="0">
                  <c:v>Exceeding Proficiency</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'Social Studies'!$B$16:$C$17</c:f>
              <c:multiLvlStrCache>
                <c:ptCount val="2"/>
                <c:lvl>
                  <c:pt idx="0">
                    <c:v>Grade 5</c:v>
                  </c:pt>
                  <c:pt idx="1">
                    <c:v>Grade 7</c:v>
                  </c:pt>
                </c:lvl>
                <c:lvl>
                  <c:pt idx="0">
                    <c:v>Percentage of Students</c:v>
                  </c:pt>
                </c:lvl>
              </c:multiLvlStrCache>
            </c:multiLvlStrRef>
          </c:cat>
          <c:val>
            <c:numRef>
              <c:f>'Social Studies'!$B$21:$C$21</c:f>
              <c:numCache>
                <c:formatCode>General</c:formatCode>
                <c:ptCount val="2"/>
                <c:pt idx="0">
                  <c:v>18</c:v>
                </c:pt>
                <c:pt idx="1">
                  <c:v>20</c:v>
                </c:pt>
              </c:numCache>
            </c:numRef>
          </c:val>
        </c:ser>
        <c:dLbls>
          <c:showLegendKey val="0"/>
          <c:showVal val="0"/>
          <c:showCatName val="0"/>
          <c:showSerName val="0"/>
          <c:showPercent val="0"/>
          <c:showBubbleSize val="0"/>
        </c:dLbls>
        <c:gapWidth val="150"/>
        <c:overlap val="100"/>
        <c:axId val="217436344"/>
        <c:axId val="217436736"/>
      </c:barChart>
      <c:catAx>
        <c:axId val="2174363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7436736"/>
        <c:crosses val="autoZero"/>
        <c:auto val="1"/>
        <c:lblAlgn val="ctr"/>
        <c:lblOffset val="100"/>
        <c:noMultiLvlLbl val="0"/>
      </c:catAx>
      <c:valAx>
        <c:axId val="21743673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7436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ELA Vertical Articulation</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Results'!$M$3:$S$3</c:f>
              <c:numCache>
                <c:formatCode>0</c:formatCode>
                <c:ptCount val="7"/>
                <c:pt idx="0">
                  <c:v>34.301521438450905</c:v>
                </c:pt>
                <c:pt idx="1">
                  <c:v>23.317865429234345</c:v>
                </c:pt>
                <c:pt idx="2">
                  <c:v>19.193020719738271</c:v>
                </c:pt>
                <c:pt idx="3">
                  <c:v>18.391959798994975</c:v>
                </c:pt>
                <c:pt idx="4">
                  <c:v>17.937219730941706</c:v>
                </c:pt>
                <c:pt idx="5">
                  <c:v>19.48627103631533</c:v>
                </c:pt>
                <c:pt idx="6">
                  <c:v>13.505535055350549</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Results'!$M$4:$S$4</c:f>
              <c:numCache>
                <c:formatCode>0</c:formatCode>
                <c:ptCount val="7"/>
                <c:pt idx="0">
                  <c:v>39.557399723374829</c:v>
                </c:pt>
                <c:pt idx="1">
                  <c:v>35.266821345707655</c:v>
                </c:pt>
                <c:pt idx="2">
                  <c:v>38.604143947655402</c:v>
                </c:pt>
                <c:pt idx="3">
                  <c:v>47.537688442211056</c:v>
                </c:pt>
                <c:pt idx="4">
                  <c:v>44.484304932735427</c:v>
                </c:pt>
                <c:pt idx="5">
                  <c:v>36.315323294951284</c:v>
                </c:pt>
                <c:pt idx="6">
                  <c:v>40.147601476014756</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Results'!$M$5:$S$5</c:f>
              <c:numCache>
                <c:formatCode>0</c:formatCode>
                <c:ptCount val="7"/>
                <c:pt idx="0">
                  <c:v>26.14107883817427</c:v>
                </c:pt>
                <c:pt idx="1">
                  <c:v>41.415313225058</c:v>
                </c:pt>
                <c:pt idx="2">
                  <c:v>42.202835332606327</c:v>
                </c:pt>
                <c:pt idx="3">
                  <c:v>34.070351758793969</c:v>
                </c:pt>
                <c:pt idx="4">
                  <c:v>37.578475336322867</c:v>
                </c:pt>
                <c:pt idx="5">
                  <c:v>44.198405668733386</c:v>
                </c:pt>
                <c:pt idx="6">
                  <c:v>46.346863468634695</c:v>
                </c:pt>
              </c:numCache>
            </c:numRef>
          </c:val>
        </c:ser>
        <c:dLbls>
          <c:dLblPos val="ctr"/>
          <c:showLegendKey val="0"/>
          <c:showVal val="1"/>
          <c:showCatName val="0"/>
          <c:showSerName val="0"/>
          <c:showPercent val="0"/>
          <c:showBubbleSize val="0"/>
        </c:dLbls>
        <c:gapWidth val="70"/>
        <c:overlap val="100"/>
        <c:axId val="167736640"/>
        <c:axId val="167736248"/>
      </c:barChart>
      <c:catAx>
        <c:axId val="167736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7736248"/>
        <c:crosses val="autoZero"/>
        <c:auto val="1"/>
        <c:lblAlgn val="ctr"/>
        <c:lblOffset val="100"/>
        <c:noMultiLvlLbl val="0"/>
      </c:catAx>
      <c:valAx>
        <c:axId val="16773624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7736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 Data for ISTAR ELA, NMC Students Included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ELA!$A$18</c:f>
              <c:strCache>
                <c:ptCount val="1"/>
                <c:pt idx="0">
                  <c:v>No Mode of Communication</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ELA!$B$16:$H$17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ELA!$B$18:$H$18</c:f>
              <c:numCache>
                <c:formatCode>0</c:formatCode>
                <c:ptCount val="7"/>
                <c:pt idx="0">
                  <c:v>8.65</c:v>
                </c:pt>
                <c:pt idx="1">
                  <c:v>6.61</c:v>
                </c:pt>
                <c:pt idx="2">
                  <c:v>6.59</c:v>
                </c:pt>
                <c:pt idx="3">
                  <c:v>5.03</c:v>
                </c:pt>
                <c:pt idx="4">
                  <c:v>4.41</c:v>
                </c:pt>
                <c:pt idx="5">
                  <c:v>5.78</c:v>
                </c:pt>
                <c:pt idx="6">
                  <c:v>4.12</c:v>
                </c:pt>
              </c:numCache>
            </c:numRef>
          </c:val>
        </c:ser>
        <c:ser>
          <c:idx val="1"/>
          <c:order val="1"/>
          <c:tx>
            <c:strRef>
              <c:f>ELA!$A$19</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ELA!$B$16:$H$17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ELA!$B$19:$H$19</c:f>
              <c:numCache>
                <c:formatCode>0</c:formatCode>
                <c:ptCount val="7"/>
                <c:pt idx="0">
                  <c:v>31.349999999999994</c:v>
                </c:pt>
                <c:pt idx="1">
                  <c:v>22.39</c:v>
                </c:pt>
                <c:pt idx="2">
                  <c:v>18.409999999999997</c:v>
                </c:pt>
                <c:pt idx="3">
                  <c:v>17.97</c:v>
                </c:pt>
                <c:pt idx="4">
                  <c:v>17.590000000000003</c:v>
                </c:pt>
                <c:pt idx="5">
                  <c:v>18.22</c:v>
                </c:pt>
                <c:pt idx="6">
                  <c:v>12.879999999999995</c:v>
                </c:pt>
              </c:numCache>
            </c:numRef>
          </c:val>
        </c:ser>
        <c:ser>
          <c:idx val="2"/>
          <c:order val="2"/>
          <c:tx>
            <c:strRef>
              <c:f>ELA!$A$20</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ELA!$B$16:$H$17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ELA!$B$20:$H$20</c:f>
              <c:numCache>
                <c:formatCode>General</c:formatCode>
                <c:ptCount val="7"/>
                <c:pt idx="0">
                  <c:v>36</c:v>
                </c:pt>
                <c:pt idx="1">
                  <c:v>32</c:v>
                </c:pt>
                <c:pt idx="2">
                  <c:v>36</c:v>
                </c:pt>
                <c:pt idx="3">
                  <c:v>45</c:v>
                </c:pt>
                <c:pt idx="4">
                  <c:v>42</c:v>
                </c:pt>
                <c:pt idx="5">
                  <c:v>34</c:v>
                </c:pt>
                <c:pt idx="6">
                  <c:v>39</c:v>
                </c:pt>
              </c:numCache>
            </c:numRef>
          </c:val>
        </c:ser>
        <c:ser>
          <c:idx val="3"/>
          <c:order val="3"/>
          <c:tx>
            <c:strRef>
              <c:f>ELA!$A$21</c:f>
              <c:strCache>
                <c:ptCount val="1"/>
                <c:pt idx="0">
                  <c:v>Exceeding Proficiency</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ELA!$B$16:$H$17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ELA!$B$21:$H$21</c:f>
              <c:numCache>
                <c:formatCode>General</c:formatCode>
                <c:ptCount val="7"/>
                <c:pt idx="0">
                  <c:v>24</c:v>
                </c:pt>
                <c:pt idx="1">
                  <c:v>39</c:v>
                </c:pt>
                <c:pt idx="2">
                  <c:v>39</c:v>
                </c:pt>
                <c:pt idx="3">
                  <c:v>32</c:v>
                </c:pt>
                <c:pt idx="4">
                  <c:v>36</c:v>
                </c:pt>
                <c:pt idx="5">
                  <c:v>42</c:v>
                </c:pt>
                <c:pt idx="6">
                  <c:v>44</c:v>
                </c:pt>
              </c:numCache>
            </c:numRef>
          </c:val>
        </c:ser>
        <c:dLbls>
          <c:showLegendKey val="0"/>
          <c:showVal val="0"/>
          <c:showCatName val="0"/>
          <c:showSerName val="0"/>
          <c:showPercent val="0"/>
          <c:showBubbleSize val="0"/>
        </c:dLbls>
        <c:gapWidth val="150"/>
        <c:overlap val="100"/>
        <c:axId val="168266536"/>
        <c:axId val="168266928"/>
      </c:barChart>
      <c:catAx>
        <c:axId val="16826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68266928"/>
        <c:crosses val="autoZero"/>
        <c:auto val="1"/>
        <c:lblAlgn val="ctr"/>
        <c:lblOffset val="100"/>
        <c:noMultiLvlLbl val="0"/>
      </c:catAx>
      <c:valAx>
        <c:axId val="16826692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66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Impact</a:t>
            </a:r>
            <a:r>
              <a:rPr lang="en-US" baseline="0" dirty="0"/>
              <a:t> Data for ISTAR Math after Round 4</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cap="none" spc="0" baseline="0">
                    <a:ln w="0"/>
                    <a:solidFill>
                      <a:schemeClr val="tx1"/>
                    </a:solidFill>
                    <a:effectLst>
                      <a:outerShdw blurRad="38100" dist="19050" dir="2700000" algn="tl" rotWithShape="0">
                        <a:schemeClr val="dk1">
                          <a:alpha val="40000"/>
                        </a:schemeClr>
                      </a:outerShdw>
                    </a:effectLst>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Results'!$M$3:$S$3</c:f>
              <c:numCache>
                <c:formatCode>0</c:formatCode>
                <c:ptCount val="7"/>
                <c:pt idx="0">
                  <c:v>55.662983425414367</c:v>
                </c:pt>
                <c:pt idx="1">
                  <c:v>67.013888888888886</c:v>
                </c:pt>
                <c:pt idx="2">
                  <c:v>65.686274509803923</c:v>
                </c:pt>
                <c:pt idx="3">
                  <c:v>63.115577889447238</c:v>
                </c:pt>
                <c:pt idx="4">
                  <c:v>85.278276481149021</c:v>
                </c:pt>
                <c:pt idx="5">
                  <c:v>71.98581560283688</c:v>
                </c:pt>
                <c:pt idx="6">
                  <c:v>57.174556213017745</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Results'!$M$4:$S$4</c:f>
              <c:numCache>
                <c:formatCode>0</c:formatCode>
                <c:ptCount val="7"/>
                <c:pt idx="0">
                  <c:v>32.320441988950265</c:v>
                </c:pt>
                <c:pt idx="1">
                  <c:v>20.486111111111114</c:v>
                </c:pt>
                <c:pt idx="2">
                  <c:v>24.83660130718954</c:v>
                </c:pt>
                <c:pt idx="3">
                  <c:v>30.954773869346731</c:v>
                </c:pt>
                <c:pt idx="4">
                  <c:v>10.951526032315973</c:v>
                </c:pt>
                <c:pt idx="5">
                  <c:v>25.177304964539005</c:v>
                </c:pt>
                <c:pt idx="6">
                  <c:v>38.017751479289942</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Results'!$M$5:$S$5</c:f>
              <c:numCache>
                <c:formatCode>0</c:formatCode>
                <c:ptCount val="7"/>
                <c:pt idx="0">
                  <c:v>12.016574585635365</c:v>
                </c:pt>
                <c:pt idx="1">
                  <c:v>12.5</c:v>
                </c:pt>
                <c:pt idx="2">
                  <c:v>9.477124183006536</c:v>
                </c:pt>
                <c:pt idx="3">
                  <c:v>5.9296482412060314</c:v>
                </c:pt>
                <c:pt idx="4">
                  <c:v>3.7701974865350096</c:v>
                </c:pt>
                <c:pt idx="5">
                  <c:v>2.8368794326241176</c:v>
                </c:pt>
                <c:pt idx="6">
                  <c:v>4.8076923076923128</c:v>
                </c:pt>
              </c:numCache>
            </c:numRef>
          </c:val>
        </c:ser>
        <c:dLbls>
          <c:dLblPos val="ctr"/>
          <c:showLegendKey val="0"/>
          <c:showVal val="1"/>
          <c:showCatName val="0"/>
          <c:showSerName val="0"/>
          <c:showPercent val="0"/>
          <c:showBubbleSize val="0"/>
        </c:dLbls>
        <c:gapWidth val="70"/>
        <c:overlap val="100"/>
        <c:axId val="168267712"/>
        <c:axId val="168268104"/>
      </c:barChart>
      <c:catAx>
        <c:axId val="168267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68268104"/>
        <c:crosses val="autoZero"/>
        <c:auto val="1"/>
        <c:lblAlgn val="ctr"/>
        <c:lblOffset val="100"/>
        <c:noMultiLvlLbl val="0"/>
      </c:catAx>
      <c:valAx>
        <c:axId val="16826810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677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Impact Data for ISTAR Math, NMC Students Included</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Math!$A$18</c:f>
              <c:strCache>
                <c:ptCount val="1"/>
                <c:pt idx="0">
                  <c:v>No Mode of Communication</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Math!$B$18:$H$18</c:f>
              <c:numCache>
                <c:formatCode>0</c:formatCode>
                <c:ptCount val="7"/>
                <c:pt idx="0">
                  <c:v>8.65</c:v>
                </c:pt>
                <c:pt idx="1">
                  <c:v>6.61</c:v>
                </c:pt>
                <c:pt idx="2">
                  <c:v>6.59</c:v>
                </c:pt>
                <c:pt idx="3">
                  <c:v>5.03</c:v>
                </c:pt>
                <c:pt idx="4">
                  <c:v>4.41</c:v>
                </c:pt>
                <c:pt idx="5">
                  <c:v>5.78</c:v>
                </c:pt>
                <c:pt idx="6">
                  <c:v>4.12</c:v>
                </c:pt>
              </c:numCache>
            </c:numRef>
          </c:val>
        </c:ser>
        <c:ser>
          <c:idx val="1"/>
          <c:order val="1"/>
          <c:tx>
            <c:strRef>
              <c:f>Math!$A$19</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Math!$B$19:$H$19</c:f>
              <c:numCache>
                <c:formatCode>0</c:formatCode>
                <c:ptCount val="7"/>
                <c:pt idx="0">
                  <c:v>51.349999999999994</c:v>
                </c:pt>
                <c:pt idx="1">
                  <c:v>62.39</c:v>
                </c:pt>
                <c:pt idx="2">
                  <c:v>61.41</c:v>
                </c:pt>
                <c:pt idx="3">
                  <c:v>59.97</c:v>
                </c:pt>
                <c:pt idx="4">
                  <c:v>81.59</c:v>
                </c:pt>
                <c:pt idx="5">
                  <c:v>68.22</c:v>
                </c:pt>
                <c:pt idx="6">
                  <c:v>54.879999999999995</c:v>
                </c:pt>
              </c:numCache>
            </c:numRef>
          </c:val>
        </c:ser>
        <c:ser>
          <c:idx val="2"/>
          <c:order val="2"/>
          <c:tx>
            <c:strRef>
              <c:f>Math!$A$20</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Math!$B$20:$H$20</c:f>
              <c:numCache>
                <c:formatCode>General</c:formatCode>
                <c:ptCount val="7"/>
                <c:pt idx="0">
                  <c:v>29</c:v>
                </c:pt>
                <c:pt idx="1">
                  <c:v>19</c:v>
                </c:pt>
                <c:pt idx="2">
                  <c:v>23</c:v>
                </c:pt>
                <c:pt idx="3">
                  <c:v>29</c:v>
                </c:pt>
                <c:pt idx="4">
                  <c:v>10</c:v>
                </c:pt>
                <c:pt idx="5">
                  <c:v>23</c:v>
                </c:pt>
                <c:pt idx="6">
                  <c:v>36</c:v>
                </c:pt>
              </c:numCache>
            </c:numRef>
          </c:val>
        </c:ser>
        <c:ser>
          <c:idx val="3"/>
          <c:order val="3"/>
          <c:tx>
            <c:strRef>
              <c:f>Math!$A$21</c:f>
              <c:strCache>
                <c:ptCount val="1"/>
                <c:pt idx="0">
                  <c:v>Exceeding Proficiency</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Math!$B$16:$H$17</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Math!$B$21:$H$21</c:f>
              <c:numCache>
                <c:formatCode>General</c:formatCode>
                <c:ptCount val="7"/>
                <c:pt idx="0">
                  <c:v>11</c:v>
                </c:pt>
                <c:pt idx="1">
                  <c:v>12</c:v>
                </c:pt>
                <c:pt idx="2">
                  <c:v>9</c:v>
                </c:pt>
                <c:pt idx="3">
                  <c:v>6</c:v>
                </c:pt>
                <c:pt idx="4">
                  <c:v>4</c:v>
                </c:pt>
                <c:pt idx="5">
                  <c:v>3</c:v>
                </c:pt>
                <c:pt idx="6">
                  <c:v>5</c:v>
                </c:pt>
              </c:numCache>
            </c:numRef>
          </c:val>
        </c:ser>
        <c:dLbls>
          <c:showLegendKey val="0"/>
          <c:showVal val="0"/>
          <c:showCatName val="0"/>
          <c:showSerName val="0"/>
          <c:showPercent val="0"/>
          <c:showBubbleSize val="0"/>
        </c:dLbls>
        <c:gapWidth val="150"/>
        <c:overlap val="100"/>
        <c:axId val="168268888"/>
        <c:axId val="168269280"/>
      </c:barChart>
      <c:catAx>
        <c:axId val="168268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8269280"/>
        <c:crosses val="autoZero"/>
        <c:auto val="1"/>
        <c:lblAlgn val="ctr"/>
        <c:lblOffset val="100"/>
        <c:noMultiLvlLbl val="0"/>
      </c:catAx>
      <c:valAx>
        <c:axId val="16826928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2688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Math after Round 4</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Results'!$M$3:$S$3</c:f>
              <c:numCache>
                <c:formatCode>0</c:formatCode>
                <c:ptCount val="7"/>
                <c:pt idx="0">
                  <c:v>55.662983425414367</c:v>
                </c:pt>
                <c:pt idx="1">
                  <c:v>67.013888888888886</c:v>
                </c:pt>
                <c:pt idx="2">
                  <c:v>65.686274509803923</c:v>
                </c:pt>
                <c:pt idx="3">
                  <c:v>63.115577889447238</c:v>
                </c:pt>
                <c:pt idx="4">
                  <c:v>71.364452423698395</c:v>
                </c:pt>
                <c:pt idx="5">
                  <c:v>71.98581560283688</c:v>
                </c:pt>
                <c:pt idx="6">
                  <c:v>57.174556213017745</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Results'!$M$4:$S$4</c:f>
              <c:numCache>
                <c:formatCode>0</c:formatCode>
                <c:ptCount val="7"/>
                <c:pt idx="0">
                  <c:v>32.320441988950265</c:v>
                </c:pt>
                <c:pt idx="1">
                  <c:v>20.486111111111114</c:v>
                </c:pt>
                <c:pt idx="2">
                  <c:v>24.83660130718954</c:v>
                </c:pt>
                <c:pt idx="3">
                  <c:v>30.954773869346731</c:v>
                </c:pt>
                <c:pt idx="4">
                  <c:v>24.865350089766601</c:v>
                </c:pt>
                <c:pt idx="5">
                  <c:v>25.177304964539005</c:v>
                </c:pt>
                <c:pt idx="6">
                  <c:v>38.017751479289942</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Results'!$M$2:$S$2</c:f>
              <c:strCache>
                <c:ptCount val="7"/>
                <c:pt idx="0">
                  <c:v>Grade 3</c:v>
                </c:pt>
                <c:pt idx="1">
                  <c:v>Grade 4</c:v>
                </c:pt>
                <c:pt idx="2">
                  <c:v>Grade 5</c:v>
                </c:pt>
                <c:pt idx="3">
                  <c:v>Grade 6</c:v>
                </c:pt>
                <c:pt idx="4">
                  <c:v>Grade 7</c:v>
                </c:pt>
                <c:pt idx="5">
                  <c:v>Grade 8</c:v>
                </c:pt>
                <c:pt idx="6">
                  <c:v>Grade 10</c:v>
                </c:pt>
              </c:strCache>
            </c:strRef>
          </c:cat>
          <c:val>
            <c:numRef>
              <c:f>'Impact Data - Results'!$M$5:$S$5</c:f>
              <c:numCache>
                <c:formatCode>0</c:formatCode>
                <c:ptCount val="7"/>
                <c:pt idx="0">
                  <c:v>12.016574585635365</c:v>
                </c:pt>
                <c:pt idx="1">
                  <c:v>12.5</c:v>
                </c:pt>
                <c:pt idx="2">
                  <c:v>9.477124183006536</c:v>
                </c:pt>
                <c:pt idx="3">
                  <c:v>5.9296482412060314</c:v>
                </c:pt>
                <c:pt idx="4">
                  <c:v>3.7701974865350096</c:v>
                </c:pt>
                <c:pt idx="5">
                  <c:v>2.8368794326241176</c:v>
                </c:pt>
                <c:pt idx="6">
                  <c:v>4.8076923076923128</c:v>
                </c:pt>
              </c:numCache>
            </c:numRef>
          </c:val>
        </c:ser>
        <c:dLbls>
          <c:dLblPos val="ctr"/>
          <c:showLegendKey val="0"/>
          <c:showVal val="1"/>
          <c:showCatName val="0"/>
          <c:showSerName val="0"/>
          <c:showPercent val="0"/>
          <c:showBubbleSize val="0"/>
        </c:dLbls>
        <c:gapWidth val="70"/>
        <c:overlap val="100"/>
        <c:axId val="288486384"/>
        <c:axId val="288486776"/>
      </c:barChart>
      <c:catAx>
        <c:axId val="288486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8486776"/>
        <c:crosses val="autoZero"/>
        <c:auto val="1"/>
        <c:lblAlgn val="ctr"/>
        <c:lblOffset val="100"/>
        <c:noMultiLvlLbl val="0"/>
      </c:catAx>
      <c:valAx>
        <c:axId val="288486776"/>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4863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 data for ISTAR Math</a:t>
            </a:r>
            <a:r>
              <a:rPr lang="en-US" baseline="0"/>
              <a:t> Grade 7, NMC Students Included; Grade 7 adjusted (p.6)</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Math!$M$44</c:f>
              <c:strCache>
                <c:ptCount val="1"/>
                <c:pt idx="0">
                  <c:v>No Mode of Communication</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Math!$N$42:$T$43</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Math!$N$44:$T$44</c:f>
              <c:numCache>
                <c:formatCode>0</c:formatCode>
                <c:ptCount val="7"/>
                <c:pt idx="0">
                  <c:v>8.65</c:v>
                </c:pt>
                <c:pt idx="1">
                  <c:v>6.61</c:v>
                </c:pt>
                <c:pt idx="2">
                  <c:v>6.59</c:v>
                </c:pt>
                <c:pt idx="3">
                  <c:v>5.03</c:v>
                </c:pt>
                <c:pt idx="4" formatCode="General">
                  <c:v>4</c:v>
                </c:pt>
                <c:pt idx="5">
                  <c:v>5.78</c:v>
                </c:pt>
                <c:pt idx="6">
                  <c:v>4.12</c:v>
                </c:pt>
              </c:numCache>
            </c:numRef>
          </c:val>
        </c:ser>
        <c:ser>
          <c:idx val="1"/>
          <c:order val="1"/>
          <c:tx>
            <c:strRef>
              <c:f>Math!$M$45</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Math!$N$42:$T$43</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Math!$N$45:$T$45</c:f>
              <c:numCache>
                <c:formatCode>0</c:formatCode>
                <c:ptCount val="7"/>
                <c:pt idx="0">
                  <c:v>51.349999999999994</c:v>
                </c:pt>
                <c:pt idx="1">
                  <c:v>62.39</c:v>
                </c:pt>
                <c:pt idx="2">
                  <c:v>61.41</c:v>
                </c:pt>
                <c:pt idx="3">
                  <c:v>59.97</c:v>
                </c:pt>
                <c:pt idx="4">
                  <c:v>69</c:v>
                </c:pt>
                <c:pt idx="5">
                  <c:v>68.22</c:v>
                </c:pt>
                <c:pt idx="6">
                  <c:v>54.879999999999995</c:v>
                </c:pt>
              </c:numCache>
            </c:numRef>
          </c:val>
        </c:ser>
        <c:ser>
          <c:idx val="2"/>
          <c:order val="2"/>
          <c:tx>
            <c:strRef>
              <c:f>Math!$M$46</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Math!$N$42:$T$43</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Math!$N$46:$T$46</c:f>
              <c:numCache>
                <c:formatCode>General</c:formatCode>
                <c:ptCount val="7"/>
                <c:pt idx="0">
                  <c:v>29</c:v>
                </c:pt>
                <c:pt idx="1">
                  <c:v>19</c:v>
                </c:pt>
                <c:pt idx="2">
                  <c:v>23</c:v>
                </c:pt>
                <c:pt idx="3">
                  <c:v>29</c:v>
                </c:pt>
                <c:pt idx="4">
                  <c:v>23</c:v>
                </c:pt>
                <c:pt idx="5">
                  <c:v>23</c:v>
                </c:pt>
                <c:pt idx="6">
                  <c:v>36</c:v>
                </c:pt>
              </c:numCache>
            </c:numRef>
          </c:val>
        </c:ser>
        <c:ser>
          <c:idx val="3"/>
          <c:order val="3"/>
          <c:tx>
            <c:strRef>
              <c:f>Math!$M$47</c:f>
              <c:strCache>
                <c:ptCount val="1"/>
                <c:pt idx="0">
                  <c:v>Exceeding Proficiency</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multiLvlStrRef>
              <c:f>Math!$N$42:$T$43</c:f>
              <c:multiLvlStrCache>
                <c:ptCount val="7"/>
                <c:lvl>
                  <c:pt idx="0">
                    <c:v>Grade 3</c:v>
                  </c:pt>
                  <c:pt idx="1">
                    <c:v>Grade 4</c:v>
                  </c:pt>
                  <c:pt idx="2">
                    <c:v>Grade 5</c:v>
                  </c:pt>
                  <c:pt idx="3">
                    <c:v>Grade 6</c:v>
                  </c:pt>
                  <c:pt idx="4">
                    <c:v>Grade 7</c:v>
                  </c:pt>
                  <c:pt idx="5">
                    <c:v>Grade 8</c:v>
                  </c:pt>
                  <c:pt idx="6">
                    <c:v>Grade 10</c:v>
                  </c:pt>
                </c:lvl>
                <c:lvl>
                  <c:pt idx="0">
                    <c:v>Percentage of Students</c:v>
                  </c:pt>
                </c:lvl>
              </c:multiLvlStrCache>
            </c:multiLvlStrRef>
          </c:cat>
          <c:val>
            <c:numRef>
              <c:f>Math!$N$47:$T$47</c:f>
              <c:numCache>
                <c:formatCode>General</c:formatCode>
                <c:ptCount val="7"/>
                <c:pt idx="0">
                  <c:v>11</c:v>
                </c:pt>
                <c:pt idx="1">
                  <c:v>12</c:v>
                </c:pt>
                <c:pt idx="2">
                  <c:v>9</c:v>
                </c:pt>
                <c:pt idx="3">
                  <c:v>6</c:v>
                </c:pt>
                <c:pt idx="4">
                  <c:v>4</c:v>
                </c:pt>
                <c:pt idx="5">
                  <c:v>3</c:v>
                </c:pt>
                <c:pt idx="6">
                  <c:v>5</c:v>
                </c:pt>
              </c:numCache>
            </c:numRef>
          </c:val>
        </c:ser>
        <c:dLbls>
          <c:showLegendKey val="0"/>
          <c:showVal val="0"/>
          <c:showCatName val="0"/>
          <c:showSerName val="0"/>
          <c:showPercent val="0"/>
          <c:showBubbleSize val="0"/>
        </c:dLbls>
        <c:gapWidth val="150"/>
        <c:overlap val="100"/>
        <c:axId val="288487560"/>
        <c:axId val="288487952"/>
      </c:barChart>
      <c:catAx>
        <c:axId val="288487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88487952"/>
        <c:crosses val="autoZero"/>
        <c:auto val="1"/>
        <c:lblAlgn val="ctr"/>
        <c:lblOffset val="100"/>
        <c:noMultiLvlLbl val="0"/>
      </c:catAx>
      <c:valAx>
        <c:axId val="28848795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4875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Science after Round 4</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Results'!$M$3:$O$3</c:f>
              <c:numCache>
                <c:formatCode>0</c:formatCode>
                <c:ptCount val="3"/>
                <c:pt idx="0">
                  <c:v>45.052386495925489</c:v>
                </c:pt>
                <c:pt idx="1">
                  <c:v>28.153380423814326</c:v>
                </c:pt>
                <c:pt idx="2">
                  <c:v>19.250936329588015</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Results'!$M$4:$O$4</c:f>
              <c:numCache>
                <c:formatCode>0</c:formatCode>
                <c:ptCount val="3"/>
                <c:pt idx="0">
                  <c:v>38.183934807916188</c:v>
                </c:pt>
                <c:pt idx="1">
                  <c:v>40.565085771947523</c:v>
                </c:pt>
                <c:pt idx="2">
                  <c:v>31.161048689138575</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Results'!$M$5:$O$5</c:f>
              <c:numCache>
                <c:formatCode>0</c:formatCode>
                <c:ptCount val="3"/>
                <c:pt idx="0">
                  <c:v>16.763678696158323</c:v>
                </c:pt>
                <c:pt idx="1">
                  <c:v>31.281533804238148</c:v>
                </c:pt>
                <c:pt idx="2">
                  <c:v>49.58801498127341</c:v>
                </c:pt>
              </c:numCache>
            </c:numRef>
          </c:val>
        </c:ser>
        <c:dLbls>
          <c:dLblPos val="ctr"/>
          <c:showLegendKey val="0"/>
          <c:showVal val="1"/>
          <c:showCatName val="0"/>
          <c:showSerName val="0"/>
          <c:showPercent val="0"/>
          <c:showBubbleSize val="0"/>
        </c:dLbls>
        <c:gapWidth val="70"/>
        <c:overlap val="100"/>
        <c:axId val="168814432"/>
        <c:axId val="168814824"/>
      </c:barChart>
      <c:catAx>
        <c:axId val="168814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68814824"/>
        <c:crosses val="autoZero"/>
        <c:auto val="1"/>
        <c:lblAlgn val="ctr"/>
        <c:lblOffset val="100"/>
        <c:noMultiLvlLbl val="0"/>
      </c:catAx>
      <c:valAx>
        <c:axId val="168814824"/>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8144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Impact</a:t>
            </a:r>
            <a:r>
              <a:rPr lang="en-US" baseline="0"/>
              <a:t> Data for ISTAR Science Vertical Articulation</a:t>
            </a:r>
            <a:endParaRPr lang="en-US"/>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'Impact Data - Results'!$L$3</c:f>
              <c:strCache>
                <c:ptCount val="1"/>
                <c:pt idx="0">
                  <c:v>Developing Proficiency</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Results'!$M$3:$O$3</c:f>
              <c:numCache>
                <c:formatCode>0</c:formatCode>
                <c:ptCount val="3"/>
                <c:pt idx="0">
                  <c:v>41.327124563445871</c:v>
                </c:pt>
                <c:pt idx="1">
                  <c:v>28.153380423814326</c:v>
                </c:pt>
                <c:pt idx="2">
                  <c:v>19.250936329588015</c:v>
                </c:pt>
              </c:numCache>
            </c:numRef>
          </c:val>
        </c:ser>
        <c:ser>
          <c:idx val="1"/>
          <c:order val="1"/>
          <c:tx>
            <c:strRef>
              <c:f>'Impact Data - Results'!$L$4</c:f>
              <c:strCache>
                <c:ptCount val="1"/>
                <c:pt idx="0">
                  <c:v>Meeting Proficiency</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Results'!$M$4:$O$4</c:f>
              <c:numCache>
                <c:formatCode>0</c:formatCode>
                <c:ptCount val="3"/>
                <c:pt idx="0">
                  <c:v>41.909196740395807</c:v>
                </c:pt>
                <c:pt idx="1">
                  <c:v>40.565085771947523</c:v>
                </c:pt>
                <c:pt idx="2">
                  <c:v>39.999999999999993</c:v>
                </c:pt>
              </c:numCache>
            </c:numRef>
          </c:val>
        </c:ser>
        <c:ser>
          <c:idx val="2"/>
          <c:order val="2"/>
          <c:tx>
            <c:strRef>
              <c:f>'Impact Data - Results'!$L$5</c:f>
              <c:strCache>
                <c:ptCount val="1"/>
                <c:pt idx="0">
                  <c:v>Exceeding Proficiency</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'Impact Data - Results'!$M$2:$O$2</c:f>
              <c:strCache>
                <c:ptCount val="3"/>
                <c:pt idx="0">
                  <c:v>Grade 4</c:v>
                </c:pt>
                <c:pt idx="1">
                  <c:v>Grade 6</c:v>
                </c:pt>
                <c:pt idx="2">
                  <c:v>Grade 10</c:v>
                </c:pt>
              </c:strCache>
            </c:strRef>
          </c:cat>
          <c:val>
            <c:numRef>
              <c:f>'Impact Data - Results'!$M$5:$O$5</c:f>
              <c:numCache>
                <c:formatCode>0</c:formatCode>
                <c:ptCount val="3"/>
                <c:pt idx="0">
                  <c:v>16.763678696158323</c:v>
                </c:pt>
                <c:pt idx="1">
                  <c:v>31.281533804238148</c:v>
                </c:pt>
                <c:pt idx="2">
                  <c:v>40.749063670411992</c:v>
                </c:pt>
              </c:numCache>
            </c:numRef>
          </c:val>
        </c:ser>
        <c:dLbls>
          <c:dLblPos val="ctr"/>
          <c:showLegendKey val="0"/>
          <c:showVal val="1"/>
          <c:showCatName val="0"/>
          <c:showSerName val="0"/>
          <c:showPercent val="0"/>
          <c:showBubbleSize val="0"/>
        </c:dLbls>
        <c:gapWidth val="70"/>
        <c:overlap val="100"/>
        <c:axId val="168815608"/>
        <c:axId val="217433208"/>
      </c:barChart>
      <c:catAx>
        <c:axId val="168815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17433208"/>
        <c:crosses val="autoZero"/>
        <c:auto val="1"/>
        <c:lblAlgn val="ctr"/>
        <c:lblOffset val="100"/>
        <c:noMultiLvlLbl val="0"/>
      </c:catAx>
      <c:valAx>
        <c:axId val="217433208"/>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688156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380433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338671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1487745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1926077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4104330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351857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2180058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2726630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413926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33196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9A2080-5DCA-453C-82D5-EBFDE2DC23C7}" type="datetimeFigureOut">
              <a:rPr lang="en-US" smtClean="0"/>
              <a:t>7/6/2017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CED4D-2199-4C24-80FF-FE12CB5E33EF}" type="slidenum">
              <a:rPr lang="en-US" smtClean="0"/>
              <a:t>‹#›</a:t>
            </a:fld>
            <a:endParaRPr lang="en-US" dirty="0"/>
          </a:p>
        </p:txBody>
      </p:sp>
    </p:spTree>
    <p:extLst>
      <p:ext uri="{BB962C8B-B14F-4D97-AF65-F5344CB8AC3E}">
        <p14:creationId xmlns:p14="http://schemas.microsoft.com/office/powerpoint/2010/main" val="1482994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9A2080-5DCA-453C-82D5-EBFDE2DC23C7}" type="datetimeFigureOut">
              <a:rPr lang="en-US" smtClean="0"/>
              <a:t>7/6/2017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BCED4D-2199-4C24-80FF-FE12CB5E33EF}" type="slidenum">
              <a:rPr lang="en-US" smtClean="0"/>
              <a:t>‹#›</a:t>
            </a:fld>
            <a:endParaRPr lang="en-US" dirty="0"/>
          </a:p>
        </p:txBody>
      </p:sp>
    </p:spTree>
    <p:extLst>
      <p:ext uri="{BB962C8B-B14F-4D97-AF65-F5344CB8AC3E}">
        <p14:creationId xmlns:p14="http://schemas.microsoft.com/office/powerpoint/2010/main" val="2803556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ISTAR Standard Setting</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296831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ELA, all students</a:t>
            </a:r>
            <a:endParaRPr lang="en-US" dirty="0"/>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23691262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847174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 Context for Results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smtClean="0"/>
              <a:t>The </a:t>
            </a:r>
            <a:r>
              <a:rPr lang="en-US" dirty="0"/>
              <a:t>complexity of passages may not be as high as expected. </a:t>
            </a:r>
            <a:r>
              <a:rPr lang="en-US" dirty="0" smtClean="0"/>
              <a:t>Development of passage expectations to ensure distribution of complexity is ongoing.</a:t>
            </a:r>
            <a:endParaRPr lang="en-US" dirty="0"/>
          </a:p>
          <a:p>
            <a:pPr lvl="0"/>
            <a:r>
              <a:rPr lang="en-US" dirty="0"/>
              <a:t>Using </a:t>
            </a:r>
            <a:r>
              <a:rPr lang="en-US" dirty="0" smtClean="0"/>
              <a:t>supporting graphics </a:t>
            </a:r>
            <a:r>
              <a:rPr lang="en-US" dirty="0"/>
              <a:t>in some items may make them </a:t>
            </a:r>
            <a:r>
              <a:rPr lang="en-US" dirty="0" smtClean="0"/>
              <a:t>less difficult.</a:t>
            </a:r>
            <a:endParaRPr lang="en-US" dirty="0"/>
          </a:p>
          <a:p>
            <a:pPr lvl="0"/>
            <a:r>
              <a:rPr lang="en-US" dirty="0"/>
              <a:t>Specifically, the Vertical Articulation panel had the following thoughts about grade 3 impact data:</a:t>
            </a:r>
          </a:p>
          <a:p>
            <a:pPr lvl="1"/>
            <a:r>
              <a:rPr lang="en-US" dirty="0"/>
              <a:t>PLDs were seen as being </a:t>
            </a:r>
            <a:r>
              <a:rPr lang="en-US" dirty="0" smtClean="0"/>
              <a:t>more difficult </a:t>
            </a:r>
            <a:r>
              <a:rPr lang="en-US" dirty="0"/>
              <a:t>in this grade than in other grades</a:t>
            </a:r>
          </a:p>
          <a:p>
            <a:pPr lvl="1"/>
            <a:r>
              <a:rPr lang="en-US" dirty="0"/>
              <a:t>Grade 3 is the first year the students take the assessment, so they might be struggling with the concept of test-taking</a:t>
            </a:r>
            <a:r>
              <a:rPr lang="en-US" sz="1400" dirty="0"/>
              <a:t> </a:t>
            </a:r>
            <a:endParaRPr lang="en-US" dirty="0"/>
          </a:p>
          <a:p>
            <a:r>
              <a:rPr lang="en-US" dirty="0" smtClean="0"/>
              <a:t>Revisit </a:t>
            </a:r>
            <a:r>
              <a:rPr lang="en-US" dirty="0"/>
              <a:t>the assessment of </a:t>
            </a:r>
            <a:r>
              <a:rPr lang="en-US" dirty="0" smtClean="0"/>
              <a:t>writing in terms of the overall blueprint and relationship to the general education assessment</a:t>
            </a:r>
            <a:endParaRPr lang="en-US" dirty="0"/>
          </a:p>
          <a:p>
            <a:endParaRPr lang="en-US" dirty="0"/>
          </a:p>
        </p:txBody>
      </p:sp>
    </p:spTree>
    <p:extLst>
      <p:ext uri="{BB962C8B-B14F-4D97-AF65-F5344CB8AC3E}">
        <p14:creationId xmlns:p14="http://schemas.microsoft.com/office/powerpoint/2010/main" val="1639249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Mathematics, Round 4</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4809494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389967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Mathematics, all students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9130954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0660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ISTAR Standard Setting Results –</a:t>
            </a:r>
            <a:br>
              <a:rPr lang="en-US" dirty="0"/>
            </a:br>
            <a:r>
              <a:rPr lang="en-US" dirty="0"/>
              <a:t>Mathematics Grade 7 IDOE Recommendation</a:t>
            </a:r>
            <a:endParaRPr lang="en-US" dirty="0"/>
          </a:p>
        </p:txBody>
      </p:sp>
      <p:graphicFrame>
        <p:nvGraphicFramePr>
          <p:cNvPr id="4" name="Content Placeholder 3"/>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73226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ISTAR Standard Setting Results – Mathematics Grade 7 IDOE Recommendation</a:t>
            </a:r>
            <a:endParaRPr lang="en-US" dirty="0"/>
          </a:p>
        </p:txBody>
      </p:sp>
      <p:graphicFrame>
        <p:nvGraphicFramePr>
          <p:cNvPr id="4" name="Content Placeholder 3"/>
          <p:cNvGraphicFramePr>
            <a:graphicFrameLocks noGrp="1"/>
          </p:cNvGraphicFramePr>
          <p:nvPr>
            <p:ph idx="1"/>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4152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Mathematics: Context for Results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Continued </a:t>
            </a:r>
            <a:r>
              <a:rPr lang="en-US" dirty="0"/>
              <a:t>focus on rigor given the transition to </a:t>
            </a:r>
            <a:r>
              <a:rPr lang="en-US" dirty="0" smtClean="0"/>
              <a:t>the new standards</a:t>
            </a:r>
          </a:p>
          <a:p>
            <a:pPr lvl="0"/>
            <a:r>
              <a:rPr lang="en-US" dirty="0" smtClean="0"/>
              <a:t>Middle school grades have been </a:t>
            </a:r>
            <a:r>
              <a:rPr lang="en-US" dirty="0"/>
              <a:t>identified as being naturally harder than other grades in mathematics by the vertical articulation panel for the following reasons:</a:t>
            </a:r>
          </a:p>
          <a:p>
            <a:pPr lvl="1"/>
            <a:r>
              <a:rPr lang="en-US" dirty="0"/>
              <a:t>The PLDs, even at the “developing” level require more complex functioning of students than the PLDs from other grades (“understand” and “predict” vs. “identify</a:t>
            </a:r>
            <a:r>
              <a:rPr lang="en-US" dirty="0" smtClean="0"/>
              <a:t>”).</a:t>
            </a:r>
            <a:endParaRPr lang="en-US" dirty="0"/>
          </a:p>
          <a:p>
            <a:pPr lvl="1"/>
            <a:r>
              <a:rPr lang="en-US" dirty="0"/>
              <a:t>The content is </a:t>
            </a:r>
            <a:r>
              <a:rPr lang="en-US" dirty="0" smtClean="0"/>
              <a:t>different, </a:t>
            </a:r>
            <a:r>
              <a:rPr lang="en-US" dirty="0"/>
              <a:t>calling for more abstract mathematical thinking (square roots and rational/irrational numbers</a:t>
            </a:r>
            <a:r>
              <a:rPr lang="en-US" dirty="0" smtClean="0"/>
              <a:t>).</a:t>
            </a:r>
            <a:endParaRPr lang="en-US" dirty="0"/>
          </a:p>
          <a:p>
            <a:pPr lvl="1"/>
            <a:r>
              <a:rPr lang="en-US" dirty="0"/>
              <a:t>Students are asked to use prior knowledge to apply their skills. They may or may not have this prior knowledge.</a:t>
            </a:r>
          </a:p>
          <a:p>
            <a:pPr lvl="0"/>
            <a:r>
              <a:rPr lang="en-US" dirty="0"/>
              <a:t>Grade 3 has been identified by the Vertical Articulation panel as possibly being easier for the students than other grades for, among others, the following </a:t>
            </a:r>
            <a:r>
              <a:rPr lang="en-US" dirty="0" smtClean="0"/>
              <a:t>reasons:</a:t>
            </a:r>
            <a:endParaRPr lang="en-US" dirty="0"/>
          </a:p>
          <a:p>
            <a:pPr lvl="1"/>
            <a:r>
              <a:rPr lang="en-US" dirty="0"/>
              <a:t>There are fewer components in Content </a:t>
            </a:r>
            <a:r>
              <a:rPr lang="en-US" dirty="0" smtClean="0"/>
              <a:t>Connectors.</a:t>
            </a:r>
            <a:endParaRPr lang="en-US" dirty="0"/>
          </a:p>
          <a:p>
            <a:pPr lvl="1"/>
            <a:r>
              <a:rPr lang="en-US" dirty="0"/>
              <a:t>Content is more concrete and applicable to everyday life and therefore more familiar to </a:t>
            </a:r>
            <a:r>
              <a:rPr lang="en-US" dirty="0" smtClean="0"/>
              <a:t>students.</a:t>
            </a:r>
            <a:endParaRPr lang="en-US" dirty="0"/>
          </a:p>
          <a:p>
            <a:endParaRPr lang="en-US" dirty="0"/>
          </a:p>
        </p:txBody>
      </p:sp>
    </p:spTree>
    <p:extLst>
      <p:ext uri="{BB962C8B-B14F-4D97-AF65-F5344CB8AC3E}">
        <p14:creationId xmlns:p14="http://schemas.microsoft.com/office/powerpoint/2010/main" val="2874559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Science, Round 4</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3030110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78474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Science, Vertical Articulation</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2524244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004708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Science, all students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04810548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9890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ISTAR Standard </a:t>
            </a:r>
            <a:r>
              <a:rPr lang="en-US" dirty="0"/>
              <a:t>S</a:t>
            </a:r>
            <a:r>
              <a:rPr lang="en-US" dirty="0" smtClean="0"/>
              <a:t>etting Methodology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Item Descriptor (ID) Matching was suggested by the Indiana TAC for finding cut scores on the ISTAR tests.</a:t>
            </a:r>
          </a:p>
          <a:p>
            <a:r>
              <a:rPr lang="en-US" dirty="0" smtClean="0"/>
              <a:t>ID matching process:</a:t>
            </a:r>
          </a:p>
          <a:p>
            <a:pPr lvl="1"/>
            <a:r>
              <a:rPr lang="en-US" dirty="0" smtClean="0"/>
              <a:t>Evaluative process using an Ordered Item Booklet (OIB) and Performance Level Descriptors (PLDs) over several rounds</a:t>
            </a:r>
          </a:p>
          <a:p>
            <a:pPr lvl="1"/>
            <a:r>
              <a:rPr lang="en-US" dirty="0" smtClean="0"/>
              <a:t>Based on the Performance Level Descriptors, panelists make judgment about each of the items in the OIB, classifying it as Developing, Meeting, or Exceeding proficiency (Rounds 1 and 2)</a:t>
            </a:r>
          </a:p>
          <a:p>
            <a:pPr lvl="1"/>
            <a:r>
              <a:rPr lang="en-US" dirty="0" smtClean="0"/>
              <a:t>Panelists then indicate a “threshold region” where the item descriptors change from mostly lower PLD to mostly higher PLD (Rounds 1 and 2)</a:t>
            </a:r>
          </a:p>
          <a:p>
            <a:pPr lvl="1"/>
            <a:r>
              <a:rPr lang="en-US" dirty="0" smtClean="0"/>
              <a:t>Within the threshold region, panelists are asked to find a transition point in the OIB where knowledge, skills, and cognitive processes required by items change from the lower PLD and begin to match more closely the knowledge, skills, and cognitive processes described in the higher level PLD (Rounds 3 and 4)</a:t>
            </a:r>
          </a:p>
          <a:p>
            <a:pPr lvl="1"/>
            <a:endParaRPr lang="en-US" dirty="0" smtClean="0"/>
          </a:p>
          <a:p>
            <a:pPr lvl="1"/>
            <a:endParaRPr lang="en-US" dirty="0"/>
          </a:p>
        </p:txBody>
      </p:sp>
    </p:spTree>
    <p:extLst>
      <p:ext uri="{BB962C8B-B14F-4D97-AF65-F5344CB8AC3E}">
        <p14:creationId xmlns:p14="http://schemas.microsoft.com/office/powerpoint/2010/main" val="3841352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Social Studies, Round 4</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4773548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102141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Social Studies, all students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8343474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89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Workflow</a:t>
            </a:r>
            <a:endParaRPr lang="en-US" dirty="0"/>
          </a:p>
        </p:txBody>
      </p:sp>
      <p:sp>
        <p:nvSpPr>
          <p:cNvPr id="3" name="Content Placeholder 2"/>
          <p:cNvSpPr>
            <a:spLocks noGrp="1"/>
          </p:cNvSpPr>
          <p:nvPr>
            <p:ph idx="1"/>
          </p:nvPr>
        </p:nvSpPr>
        <p:spPr>
          <a:xfrm>
            <a:off x="838200" y="1440615"/>
            <a:ext cx="10515600" cy="4351338"/>
          </a:xfrm>
        </p:spPr>
        <p:txBody>
          <a:bodyPr>
            <a:normAutofit fontScale="92500" lnSpcReduction="10000"/>
          </a:bodyPr>
          <a:lstStyle/>
          <a:p>
            <a:r>
              <a:rPr lang="en-US" dirty="0" smtClean="0"/>
              <a:t>Meeting and Logistics:</a:t>
            </a:r>
          </a:p>
          <a:p>
            <a:pPr lvl="1"/>
            <a:r>
              <a:rPr lang="en-US" dirty="0" smtClean="0"/>
              <a:t>General session — overview of ISTAR, introduction to the process, meeting logistics, housekeeping, security protocols</a:t>
            </a:r>
          </a:p>
          <a:p>
            <a:pPr lvl="1"/>
            <a:r>
              <a:rPr lang="en-US" dirty="0" smtClean="0"/>
              <a:t>Experience the assessment — panelists utilize the testing environment mirroring the student experience and interaction with items</a:t>
            </a:r>
          </a:p>
          <a:p>
            <a:pPr lvl="1"/>
            <a:r>
              <a:rPr lang="en-US" dirty="0" smtClean="0"/>
              <a:t>PLD discussion — panelists review and discuss the PLDs for the upper grade — what </a:t>
            </a:r>
            <a:r>
              <a:rPr lang="en-US" dirty="0"/>
              <a:t>knowledge, </a:t>
            </a:r>
            <a:r>
              <a:rPr lang="en-US" dirty="0" smtClean="0"/>
              <a:t>skills, </a:t>
            </a:r>
            <a:r>
              <a:rPr lang="en-US" dirty="0"/>
              <a:t>and cognitive processes expected of students classified in each performance level</a:t>
            </a:r>
            <a:endParaRPr lang="en-US" dirty="0" smtClean="0"/>
          </a:p>
          <a:p>
            <a:pPr lvl="1"/>
            <a:r>
              <a:rPr lang="en-US" dirty="0" smtClean="0"/>
              <a:t>OIB discussion — panelists review and discuss the OIB for the upper grade </a:t>
            </a:r>
            <a:r>
              <a:rPr lang="en-US" dirty="0"/>
              <a:t>—</a:t>
            </a:r>
            <a:r>
              <a:rPr lang="en-US" dirty="0" smtClean="0"/>
              <a:t> what knowledge</a:t>
            </a:r>
            <a:r>
              <a:rPr lang="en-US" dirty="0"/>
              <a:t>, </a:t>
            </a:r>
            <a:r>
              <a:rPr lang="en-US" dirty="0" smtClean="0"/>
              <a:t>skills, </a:t>
            </a:r>
            <a:r>
              <a:rPr lang="en-US" dirty="0"/>
              <a:t>and cognitive </a:t>
            </a:r>
            <a:r>
              <a:rPr lang="en-US" dirty="0" smtClean="0"/>
              <a:t>processes are required to </a:t>
            </a:r>
            <a:r>
              <a:rPr lang="en-US" dirty="0"/>
              <a:t>answer it correctly, and </a:t>
            </a:r>
            <a:r>
              <a:rPr lang="en-US" dirty="0" smtClean="0"/>
              <a:t>why is each </a:t>
            </a:r>
            <a:r>
              <a:rPr lang="en-US" dirty="0"/>
              <a:t>item </a:t>
            </a:r>
            <a:r>
              <a:rPr lang="en-US" dirty="0" smtClean="0"/>
              <a:t>more </a:t>
            </a:r>
            <a:r>
              <a:rPr lang="en-US" dirty="0"/>
              <a:t>difficult than the previous ones in the </a:t>
            </a:r>
            <a:r>
              <a:rPr lang="en-US" dirty="0" smtClean="0"/>
              <a:t>OIB</a:t>
            </a:r>
          </a:p>
          <a:p>
            <a:pPr lvl="1"/>
            <a:r>
              <a:rPr lang="en-US" dirty="0" smtClean="0"/>
              <a:t>ID Matching practice round — panelists are assigned sample (10) items from the OIB to practice the tasks of matching items to PLDs</a:t>
            </a:r>
          </a:p>
          <a:p>
            <a:endParaRPr lang="en-US" dirty="0"/>
          </a:p>
        </p:txBody>
      </p:sp>
    </p:spTree>
    <p:extLst>
      <p:ext uri="{BB962C8B-B14F-4D97-AF65-F5344CB8AC3E}">
        <p14:creationId xmlns:p14="http://schemas.microsoft.com/office/powerpoint/2010/main" val="3337128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Workflow (cont.)</a:t>
            </a:r>
            <a:endParaRPr lang="en-US" dirty="0"/>
          </a:p>
        </p:txBody>
      </p:sp>
      <p:sp>
        <p:nvSpPr>
          <p:cNvPr id="3" name="Content Placeholder 2"/>
          <p:cNvSpPr>
            <a:spLocks noGrp="1"/>
          </p:cNvSpPr>
          <p:nvPr>
            <p:ph idx="1"/>
          </p:nvPr>
        </p:nvSpPr>
        <p:spPr/>
        <p:txBody>
          <a:bodyPr>
            <a:normAutofit lnSpcReduction="10000"/>
          </a:bodyPr>
          <a:lstStyle/>
          <a:p>
            <a:r>
              <a:rPr lang="en-US" dirty="0" smtClean="0"/>
              <a:t>Meeting and </a:t>
            </a:r>
            <a:r>
              <a:rPr lang="en-US" dirty="0"/>
              <a:t>L</a:t>
            </a:r>
            <a:r>
              <a:rPr lang="en-US" dirty="0" smtClean="0"/>
              <a:t>ogistics (cont.)</a:t>
            </a:r>
          </a:p>
          <a:p>
            <a:pPr lvl="1"/>
            <a:r>
              <a:rPr lang="en-US" dirty="0" smtClean="0"/>
              <a:t>Rounds of judgments and feedback</a:t>
            </a:r>
          </a:p>
          <a:p>
            <a:pPr lvl="2"/>
            <a:r>
              <a:rPr lang="en-US" dirty="0" smtClean="0"/>
              <a:t>4 rounds of judgments (</a:t>
            </a:r>
            <a:r>
              <a:rPr lang="en-US" dirty="0"/>
              <a:t>assign every item in the OIB to a PLD, identify threshold regions, and locate a cut score within each threshold </a:t>
            </a:r>
            <a:r>
              <a:rPr lang="en-US" dirty="0" smtClean="0"/>
              <a:t>region)</a:t>
            </a:r>
          </a:p>
          <a:p>
            <a:pPr lvl="2"/>
            <a:r>
              <a:rPr lang="en-US" dirty="0" smtClean="0"/>
              <a:t>After each round, facilitator provides </a:t>
            </a:r>
            <a:r>
              <a:rPr lang="en-US" dirty="0"/>
              <a:t>panelists with data that they can use to evaluate and inform their judgments in the subsequent </a:t>
            </a:r>
            <a:r>
              <a:rPr lang="en-US" dirty="0" smtClean="0"/>
              <a:t>rounds. Feedback data varied by round but generally included summary </a:t>
            </a:r>
            <a:r>
              <a:rPr lang="en-US" dirty="0"/>
              <a:t>statistics (i.e., descriptive statistics, such as the mean, median, </a:t>
            </a:r>
            <a:r>
              <a:rPr lang="en-US" dirty="0" smtClean="0"/>
              <a:t>minimum, </a:t>
            </a:r>
            <a:r>
              <a:rPr lang="en-US" dirty="0"/>
              <a:t>and maximum page numbers) for the threshold region boundaries and recommended cut scores, agreement data, and impact data. </a:t>
            </a:r>
            <a:endParaRPr lang="en-US" dirty="0" smtClean="0"/>
          </a:p>
          <a:p>
            <a:pPr lvl="1"/>
            <a:r>
              <a:rPr lang="en-US" dirty="0" smtClean="0"/>
              <a:t>Repeat process with the lower grade-level assessment</a:t>
            </a:r>
          </a:p>
          <a:p>
            <a:pPr lvl="1"/>
            <a:r>
              <a:rPr lang="en-US" dirty="0" smtClean="0"/>
              <a:t>Table Leaders continue to the Vertical Articulation meeting</a:t>
            </a:r>
          </a:p>
          <a:p>
            <a:pPr lvl="2"/>
            <a:r>
              <a:rPr lang="en-US" dirty="0" smtClean="0"/>
              <a:t>Panelists examine </a:t>
            </a:r>
            <a:r>
              <a:rPr lang="en-US" dirty="0"/>
              <a:t>the reasonableness of the proposed cut score recommendations across the grade levels</a:t>
            </a:r>
          </a:p>
        </p:txBody>
      </p:sp>
    </p:spTree>
    <p:extLst>
      <p:ext uri="{BB962C8B-B14F-4D97-AF65-F5344CB8AC3E}">
        <p14:creationId xmlns:p14="http://schemas.microsoft.com/office/powerpoint/2010/main" val="1995560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Logistics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Standard </a:t>
            </a:r>
            <a:r>
              <a:rPr lang="en-US" dirty="0"/>
              <a:t>Setting </a:t>
            </a:r>
            <a:r>
              <a:rPr lang="en-US" dirty="0" smtClean="0"/>
              <a:t>Meetings:</a:t>
            </a:r>
          </a:p>
          <a:p>
            <a:pPr lvl="1"/>
            <a:r>
              <a:rPr lang="en-US" dirty="0" smtClean="0"/>
              <a:t>June 19–21:</a:t>
            </a:r>
            <a:r>
              <a:rPr lang="en-US" baseline="30000" dirty="0" smtClean="0"/>
              <a:t> </a:t>
            </a:r>
            <a:r>
              <a:rPr lang="en-US" dirty="0" smtClean="0"/>
              <a:t> ELA and Science</a:t>
            </a:r>
          </a:p>
          <a:p>
            <a:pPr lvl="1"/>
            <a:r>
              <a:rPr lang="en-US" dirty="0" smtClean="0"/>
              <a:t>June 26–28: Mathematics </a:t>
            </a:r>
            <a:r>
              <a:rPr lang="en-US" dirty="0"/>
              <a:t>and Social Studies </a:t>
            </a:r>
            <a:endParaRPr lang="en-US" dirty="0" smtClean="0"/>
          </a:p>
          <a:p>
            <a:r>
              <a:rPr lang="en-US" dirty="0" smtClean="0"/>
              <a:t>Panels consisted of multiple breakouts:</a:t>
            </a:r>
          </a:p>
          <a:p>
            <a:pPr lvl="1"/>
            <a:r>
              <a:rPr lang="en-US" dirty="0" smtClean="0"/>
              <a:t>Four grade band panels (3–4, 5–6, 7–8 and 10) ELA and Mathematics</a:t>
            </a:r>
          </a:p>
          <a:p>
            <a:pPr lvl="1"/>
            <a:r>
              <a:rPr lang="en-US" dirty="0" smtClean="0"/>
              <a:t>Two grade band panels (4 and 6, and 10) Science</a:t>
            </a:r>
          </a:p>
          <a:p>
            <a:pPr lvl="1"/>
            <a:r>
              <a:rPr lang="en-US" dirty="0" smtClean="0"/>
              <a:t>One grade band panel (5 and 7) Social Studies</a:t>
            </a:r>
          </a:p>
          <a:p>
            <a:r>
              <a:rPr lang="en-US" dirty="0" smtClean="0"/>
              <a:t>Each grade band panel had a facilitator and a content specialist</a:t>
            </a:r>
          </a:p>
          <a:p>
            <a:r>
              <a:rPr lang="en-US" dirty="0" smtClean="0"/>
              <a:t>Each panel consisted of 8–9 Indiana Educators in two tables; most panels had one general education teacher</a:t>
            </a:r>
          </a:p>
          <a:p>
            <a:r>
              <a:rPr lang="en-US" dirty="0" smtClean="0"/>
              <a:t>Two of the panelists were designated by IDOE as table leaders — they led table discussions, took notes, and spoke on behalf of the table during the large-group discussion</a:t>
            </a:r>
            <a:endParaRPr lang="en-US" dirty="0"/>
          </a:p>
        </p:txBody>
      </p:sp>
    </p:spTree>
    <p:extLst>
      <p:ext uri="{BB962C8B-B14F-4D97-AF65-F5344CB8AC3E}">
        <p14:creationId xmlns:p14="http://schemas.microsoft.com/office/powerpoint/2010/main" val="3118420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Performance Levels</a:t>
            </a:r>
            <a:endParaRPr lang="en-US" dirty="0"/>
          </a:p>
        </p:txBody>
      </p:sp>
      <p:sp>
        <p:nvSpPr>
          <p:cNvPr id="3" name="Content Placeholder 2"/>
          <p:cNvSpPr>
            <a:spLocks noGrp="1"/>
          </p:cNvSpPr>
          <p:nvPr>
            <p:ph idx="1"/>
          </p:nvPr>
        </p:nvSpPr>
        <p:spPr/>
        <p:txBody>
          <a:bodyPr/>
          <a:lstStyle/>
          <a:p>
            <a:r>
              <a:rPr lang="en-US" dirty="0" smtClean="0"/>
              <a:t>Two cuts were recommended for each grade and subject:</a:t>
            </a:r>
          </a:p>
          <a:p>
            <a:pPr lvl="1"/>
            <a:r>
              <a:rPr lang="en-US" i="1" dirty="0"/>
              <a:t>The Meeting Proficiency cut</a:t>
            </a:r>
            <a:r>
              <a:rPr lang="en-US" dirty="0"/>
              <a:t> </a:t>
            </a:r>
            <a:r>
              <a:rPr lang="en-US" dirty="0" smtClean="0"/>
              <a:t>— </a:t>
            </a:r>
            <a:r>
              <a:rPr lang="en-US" dirty="0"/>
              <a:t>The cut score that differentiates </a:t>
            </a:r>
            <a:r>
              <a:rPr lang="en-US" i="1" dirty="0"/>
              <a:t>Developing Proficiency</a:t>
            </a:r>
            <a:r>
              <a:rPr lang="en-US" dirty="0"/>
              <a:t> performance from </a:t>
            </a:r>
            <a:r>
              <a:rPr lang="en-US" i="1" dirty="0"/>
              <a:t>Meeting Proficiency</a:t>
            </a:r>
            <a:r>
              <a:rPr lang="en-US" dirty="0"/>
              <a:t> performance.</a:t>
            </a:r>
          </a:p>
          <a:p>
            <a:pPr lvl="1"/>
            <a:r>
              <a:rPr lang="en-US" i="1" dirty="0"/>
              <a:t>The Exceeding Proficiency cut</a:t>
            </a:r>
            <a:r>
              <a:rPr lang="en-US" dirty="0"/>
              <a:t> </a:t>
            </a:r>
            <a:r>
              <a:rPr lang="en-US" dirty="0" smtClean="0"/>
              <a:t>— </a:t>
            </a:r>
            <a:r>
              <a:rPr lang="en-US" dirty="0"/>
              <a:t>The cut score that differentiates </a:t>
            </a:r>
            <a:r>
              <a:rPr lang="en-US" i="1" dirty="0"/>
              <a:t>Meeting Proficiency</a:t>
            </a:r>
            <a:r>
              <a:rPr lang="en-US" dirty="0"/>
              <a:t> performance from </a:t>
            </a:r>
            <a:r>
              <a:rPr lang="en-US" i="1" dirty="0"/>
              <a:t>Exceeding Proficiency</a:t>
            </a:r>
            <a:r>
              <a:rPr lang="en-US" dirty="0"/>
              <a:t> performance.</a:t>
            </a:r>
          </a:p>
          <a:p>
            <a:endParaRPr lang="en-US" dirty="0"/>
          </a:p>
        </p:txBody>
      </p:sp>
    </p:spTree>
    <p:extLst>
      <p:ext uri="{BB962C8B-B14F-4D97-AF65-F5344CB8AC3E}">
        <p14:creationId xmlns:p14="http://schemas.microsoft.com/office/powerpoint/2010/main" val="407263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a:t>
            </a:r>
            <a:endParaRPr lang="en-US" dirty="0"/>
          </a:p>
        </p:txBody>
      </p:sp>
      <p:sp>
        <p:nvSpPr>
          <p:cNvPr id="3" name="Content Placeholder 2"/>
          <p:cNvSpPr>
            <a:spLocks noGrp="1"/>
          </p:cNvSpPr>
          <p:nvPr>
            <p:ph idx="1"/>
          </p:nvPr>
        </p:nvSpPr>
        <p:spPr/>
        <p:txBody>
          <a:bodyPr/>
          <a:lstStyle/>
          <a:p>
            <a:r>
              <a:rPr lang="en-US" dirty="0" smtClean="0"/>
              <a:t>Tables and graphs in the coming slides present the impacts of cut scores </a:t>
            </a:r>
          </a:p>
          <a:p>
            <a:r>
              <a:rPr lang="en-US" dirty="0" smtClean="0"/>
              <a:t>Three impacts are given for all grades (except Grade 7 Mathematics)</a:t>
            </a:r>
          </a:p>
          <a:p>
            <a:pPr lvl="1"/>
            <a:r>
              <a:rPr lang="en-US" dirty="0" smtClean="0"/>
              <a:t>Impacts of cuts recommended in Round 4 by grade band panels</a:t>
            </a:r>
          </a:p>
          <a:p>
            <a:pPr lvl="1"/>
            <a:r>
              <a:rPr lang="en-US" dirty="0" smtClean="0"/>
              <a:t>Impacts of cuts adjusted in vertical articulation committees, if adjustments were made</a:t>
            </a:r>
          </a:p>
          <a:p>
            <a:pPr lvl="1"/>
            <a:r>
              <a:rPr lang="en-US" dirty="0" smtClean="0"/>
              <a:t>Impact of IDOE recommendation for Grade 7 Mathematics</a:t>
            </a:r>
          </a:p>
          <a:p>
            <a:pPr lvl="1"/>
            <a:r>
              <a:rPr lang="en-US" dirty="0" smtClean="0"/>
              <a:t>Impacts of cuts on the whole population which includes the No Mode of Communication students reported as “Undetermined” proficiency level</a:t>
            </a:r>
            <a:endParaRPr lang="en-US" dirty="0"/>
          </a:p>
        </p:txBody>
      </p:sp>
    </p:spTree>
    <p:extLst>
      <p:ext uri="{BB962C8B-B14F-4D97-AF65-F5344CB8AC3E}">
        <p14:creationId xmlns:p14="http://schemas.microsoft.com/office/powerpoint/2010/main" val="39654257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ELA, Round 4</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67321902"/>
              </p:ext>
            </p:extLst>
          </p:nvPr>
        </p:nvGraphicFramePr>
        <p:xfrm>
          <a:off x="838200" y="1455821"/>
          <a:ext cx="10515600" cy="47211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05735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ISTAR Standard Setting Results – ELA, Vertical Articulation</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8161423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97840177"/>
      </p:ext>
    </p:extLst>
  </p:cSld>
  <p:clrMapOvr>
    <a:masterClrMapping/>
  </p:clrMapOvr>
</p:sld>
</file>

<file path=ppt/theme/theme1.xml><?xml version="1.0" encoding="utf-8"?>
<a:theme xmlns:a="http://schemas.openxmlformats.org/drawingml/2006/main" name="IDOE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IDOEtemplate</Template>
  <TotalTime>383</TotalTime>
  <Words>1201</Words>
  <Application>Microsoft Office PowerPoint</Application>
  <PresentationFormat>Widescreen</PresentationFormat>
  <Paragraphs>85</Paragraphs>
  <Slides>21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21</vt:i4>
      </vt:variant>
    </vt:vector>
  </HeadingPairs>
  <TitlesOfParts>
    <vt:vector size="23" baseType="lpstr">
      <vt:lpstr>Arial</vt:lpstr>
      <vt:lpstr>IDOEtemplate</vt:lpstr>
      <vt:lpstr>ISTAR Standard Setting</vt:lpstr>
      <vt:lpstr>Overview of ISTAR Standard Setting Methodology</vt:lpstr>
      <vt:lpstr>ISTAR Standard Setting Workflow</vt:lpstr>
      <vt:lpstr>ISTAR Standard Setting Workflow (cont.)</vt:lpstr>
      <vt:lpstr>ISTAR Standard Setting Logistics</vt:lpstr>
      <vt:lpstr>ISTAR Performance Levels</vt:lpstr>
      <vt:lpstr>ISTAR Standard Setting Results</vt:lpstr>
      <vt:lpstr>ISTAR Standard Setting Results – ELA, Round 4</vt:lpstr>
      <vt:lpstr>ISTAR Standard Setting Results – ELA, Vertical Articulation</vt:lpstr>
      <vt:lpstr>ISTAR Standard Setting Results – ELA, all students</vt:lpstr>
      <vt:lpstr>ELA: Context for Results</vt:lpstr>
      <vt:lpstr>ISTAR Standard Setting Results – Mathematics, Round 4</vt:lpstr>
      <vt:lpstr>ISTAR Standard Setting Results – Mathematics, all students</vt:lpstr>
      <vt:lpstr>ISTAR Standard Setting Results – Mathematics Grade 7 IDOE Recommendation</vt:lpstr>
      <vt:lpstr>ISTAR Standard Setting Results – Mathematics Grade 7 IDOE Recommendation</vt:lpstr>
      <vt:lpstr>Mathematics: Context for Results</vt:lpstr>
      <vt:lpstr>ISTAR Standard Setting Results – Science, Round 4</vt:lpstr>
      <vt:lpstr>ISTAR Standard Setting Results – Science, Vertical Articulation</vt:lpstr>
      <vt:lpstr>ISTAR Standard Setting Results – Science, all students</vt:lpstr>
      <vt:lpstr>ISTAR Standard Setting Results – Social Studies, Round 4</vt:lpstr>
      <vt:lpstr>ISTAR Standard Setting Results – Social Studies, all students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ISTAR SS report</dc:title>
  <dc:creator>Dorota Staniewska</dc:creator>
  <cp:lastModifiedBy>Flores, Charity</cp:lastModifiedBy>
  <cp:revision>36</cp:revision>
  <cp:lastPrinted>2017-07-06T19:04:15Z</cp:lastPrinted>
  <dcterms:created xsi:type="dcterms:W3CDTF">2017-06-30T20:37:34Z</dcterms:created>
  <dcterms:modified xsi:type="dcterms:W3CDTF">2017-07-06T19:08:17Z</dcterms:modified>
</cp:coreProperties>
</file>