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349" r:id="rId5"/>
    <p:sldId id="351" r:id="rId6"/>
    <p:sldId id="401" r:id="rId7"/>
    <p:sldId id="422" r:id="rId8"/>
    <p:sldId id="383" r:id="rId9"/>
    <p:sldId id="402" r:id="rId10"/>
    <p:sldId id="375" r:id="rId11"/>
    <p:sldId id="444" r:id="rId12"/>
    <p:sldId id="393" r:id="rId13"/>
    <p:sldId id="458" r:id="rId14"/>
    <p:sldId id="382" r:id="rId15"/>
    <p:sldId id="421" r:id="rId16"/>
    <p:sldId id="391" r:id="rId17"/>
    <p:sldId id="423" r:id="rId18"/>
    <p:sldId id="424" r:id="rId19"/>
    <p:sldId id="425" r:id="rId20"/>
    <p:sldId id="426" r:id="rId21"/>
    <p:sldId id="451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52" r:id="rId38"/>
    <p:sldId id="453" r:id="rId39"/>
    <p:sldId id="454" r:id="rId40"/>
    <p:sldId id="455" r:id="rId41"/>
    <p:sldId id="456" r:id="rId42"/>
    <p:sldId id="457" r:id="rId43"/>
    <p:sldId id="293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C"/>
    <a:srgbClr val="891600"/>
    <a:srgbClr val="4D3191"/>
    <a:srgbClr val="105400"/>
    <a:srgbClr val="000000"/>
    <a:srgbClr val="9A7408"/>
    <a:srgbClr val="063054"/>
    <a:srgbClr val="04407E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663" autoAdjust="0"/>
  </p:normalViewPr>
  <p:slideViewPr>
    <p:cSldViewPr snapToGrid="0" snapToObjects="1">
      <p:cViewPr varScale="1">
        <p:scale>
          <a:sx n="83" d="100"/>
          <a:sy n="83" d="100"/>
        </p:scale>
        <p:origin x="7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8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8EF93-5012-4F91-AB4F-4A6AE677BFCA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BD033B-3AA0-4B89-BF5C-2BE0C35E0F95}">
      <dgm:prSet phldrT="[Text]" custT="1"/>
      <dgm:spPr>
        <a:solidFill>
          <a:srgbClr val="00408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Dashboard Summary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2837F2-9DFA-45B4-80F6-6C33BE0F155B}" type="parTrans" cxnId="{2E70BFB9-B127-4D0D-A4E6-86741157C1EB}">
      <dgm:prSet/>
      <dgm:spPr/>
      <dgm:t>
        <a:bodyPr/>
        <a:lstStyle/>
        <a:p>
          <a:endParaRPr lang="en-US" sz="2400"/>
        </a:p>
      </dgm:t>
    </dgm:pt>
    <dgm:pt modelId="{7A1018EB-5426-4BB8-8ECD-F738F07F779F}" type="sibTrans" cxnId="{2E70BFB9-B127-4D0D-A4E6-86741157C1E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2400"/>
        </a:p>
      </dgm:t>
    </dgm:pt>
    <dgm:pt modelId="{A0CBC01F-C00F-4225-B27D-2AC2F9D55185}">
      <dgm:prSet phldrT="[Text]" custT="1"/>
      <dgm:spPr>
        <a:solidFill>
          <a:srgbClr val="00408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 Updates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C89CE5-0B5A-494C-8315-A7B29B284041}" type="parTrans" cxnId="{B42164AF-4582-44E4-8F92-A48113E03BFA}">
      <dgm:prSet/>
      <dgm:spPr/>
      <dgm:t>
        <a:bodyPr/>
        <a:lstStyle/>
        <a:p>
          <a:endParaRPr lang="en-US" sz="2400"/>
        </a:p>
      </dgm:t>
    </dgm:pt>
    <dgm:pt modelId="{76DDC799-0A63-4D68-8E45-984D863E8FC5}" type="sibTrans" cxnId="{B42164AF-4582-44E4-8F92-A48113E03BFA}">
      <dgm:prSet/>
      <dgm:spPr/>
      <dgm:t>
        <a:bodyPr/>
        <a:lstStyle/>
        <a:p>
          <a:endParaRPr lang="en-US" sz="2400"/>
        </a:p>
      </dgm:t>
    </dgm:pt>
    <dgm:pt modelId="{1D1970C3-9EDA-4BAA-85FC-3DE3A2DE6A8F}">
      <dgm:prSet custT="1"/>
      <dgm:spPr>
        <a:solidFill>
          <a:srgbClr val="00408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Next Steps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2EFC4-0FFE-4AE4-B134-2756DA0700AE}" type="parTrans" cxnId="{47F766F0-6159-40F7-89C0-9CE2391A3CE3}">
      <dgm:prSet/>
      <dgm:spPr/>
      <dgm:t>
        <a:bodyPr/>
        <a:lstStyle/>
        <a:p>
          <a:endParaRPr lang="en-US" sz="2400"/>
        </a:p>
      </dgm:t>
    </dgm:pt>
    <dgm:pt modelId="{FC7588D3-3C8B-4C72-B24A-76CA684A643F}" type="sibTrans" cxnId="{47F766F0-6159-40F7-89C0-9CE2391A3CE3}">
      <dgm:prSet/>
      <dgm:spPr/>
      <dgm:t>
        <a:bodyPr/>
        <a:lstStyle/>
        <a:p>
          <a:endParaRPr lang="en-US" sz="2400"/>
        </a:p>
      </dgm:t>
    </dgm:pt>
    <dgm:pt modelId="{621961E0-8103-4E46-A87C-D2D30C89D546}" type="pres">
      <dgm:prSet presAssocID="{6958EF93-5012-4F91-AB4F-4A6AE677BF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879E38A-D552-4045-9170-AF966C48245F}" type="pres">
      <dgm:prSet presAssocID="{6958EF93-5012-4F91-AB4F-4A6AE677BFCA}" presName="Name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D15A99B-5465-49F1-8DCA-546778651890}" type="pres">
      <dgm:prSet presAssocID="{6958EF93-5012-4F91-AB4F-4A6AE677BFCA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ACA971C-62BA-4B36-895F-BEB3194FD378}" type="pres">
      <dgm:prSet presAssocID="{6958EF93-5012-4F91-AB4F-4A6AE677BFCA}" presName="srcNode" presStyleLbl="node1" presStyleIdx="0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1BDC1BAC-B4F4-4171-AD2E-BAFC67852AA3}" type="pres">
      <dgm:prSet presAssocID="{6958EF93-5012-4F91-AB4F-4A6AE677BFCA}" presName="conn" presStyleLbl="parChTrans1D2" presStyleIdx="0" presStyleCnt="1"/>
      <dgm:spPr/>
      <dgm:t>
        <a:bodyPr/>
        <a:lstStyle/>
        <a:p>
          <a:endParaRPr lang="en-US"/>
        </a:p>
      </dgm:t>
    </dgm:pt>
    <dgm:pt modelId="{6AF7CC15-77DB-4A01-BE19-C815EBA3AED8}" type="pres">
      <dgm:prSet presAssocID="{6958EF93-5012-4F91-AB4F-4A6AE677BFCA}" presName="extraNode" presStyleLbl="node1" presStyleIdx="0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A31A8CD-692B-430C-8AB2-C068517789D4}" type="pres">
      <dgm:prSet presAssocID="{6958EF93-5012-4F91-AB4F-4A6AE677BFCA}" presName="dstNode" presStyleLbl="node1" presStyleIdx="0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01E653B9-5614-487E-802C-BDEAB627BF43}" type="pres">
      <dgm:prSet presAssocID="{64BD033B-3AA0-4B89-BF5C-2BE0C35E0F9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B95B5-D5A9-4330-BE42-A06A4D9D5341}" type="pres">
      <dgm:prSet presAssocID="{64BD033B-3AA0-4B89-BF5C-2BE0C35E0F95}" presName="accent_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CE9EC57-FC89-4AA6-BA0F-557A87DBA9F2}" type="pres">
      <dgm:prSet presAssocID="{64BD033B-3AA0-4B89-BF5C-2BE0C35E0F95}" presName="accentRepeatNode" presStyleLbl="solidFgAcc1" presStyleIdx="0" presStyleCnt="3"/>
      <dgm:spPr>
        <a:ln w="57150">
          <a:solidFill>
            <a:srgbClr val="004080"/>
          </a:solidFill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endParaRPr lang="en-US"/>
        </a:p>
      </dgm:t>
    </dgm:pt>
    <dgm:pt modelId="{90211848-FE76-42A5-BA31-60B4F3A81F72}" type="pres">
      <dgm:prSet presAssocID="{A0CBC01F-C00F-4225-B27D-2AC2F9D5518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49132-5843-4C30-921D-4171EB667614}" type="pres">
      <dgm:prSet presAssocID="{A0CBC01F-C00F-4225-B27D-2AC2F9D55185}" presName="accent_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078B96B-6481-4E01-8839-0B662971BD83}" type="pres">
      <dgm:prSet presAssocID="{A0CBC01F-C00F-4225-B27D-2AC2F9D55185}" presName="accentRepeatNode" presStyleLbl="solidFgAcc1" presStyleIdx="1" presStyleCnt="3"/>
      <dgm:spPr>
        <a:ln w="57150">
          <a:solidFill>
            <a:srgbClr val="004080"/>
          </a:solidFill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74385CF-F525-44B5-A537-B79A4F5D5E03}" type="pres">
      <dgm:prSet presAssocID="{1D1970C3-9EDA-4BAA-85FC-3DE3A2DE6A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4AB88-4E47-48E3-AA30-CBF61F815470}" type="pres">
      <dgm:prSet presAssocID="{1D1970C3-9EDA-4BAA-85FC-3DE3A2DE6A8F}" presName="accent_3" presStyleCnt="0"/>
      <dgm:spPr/>
    </dgm:pt>
    <dgm:pt modelId="{A51CD712-AADD-46C6-84FA-54C6DB6A4095}" type="pres">
      <dgm:prSet presAssocID="{1D1970C3-9EDA-4BAA-85FC-3DE3A2DE6A8F}" presName="accentRepeatNode" presStyleLbl="solidFgAcc1" presStyleIdx="2" presStyleCnt="3"/>
      <dgm:spPr>
        <a:ln w="57150">
          <a:solidFill>
            <a:srgbClr val="004080"/>
          </a:solidFill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</dgm:ptLst>
  <dgm:cxnLst>
    <dgm:cxn modelId="{B42164AF-4582-44E4-8F92-A48113E03BFA}" srcId="{6958EF93-5012-4F91-AB4F-4A6AE677BFCA}" destId="{A0CBC01F-C00F-4225-B27D-2AC2F9D55185}" srcOrd="1" destOrd="0" parTransId="{B1C89CE5-0B5A-494C-8315-A7B29B284041}" sibTransId="{76DDC799-0A63-4D68-8E45-984D863E8FC5}"/>
    <dgm:cxn modelId="{D353C51F-1BAA-4826-905A-FA8D77C5E3EE}" type="presOf" srcId="{7A1018EB-5426-4BB8-8ECD-F738F07F779F}" destId="{1BDC1BAC-B4F4-4171-AD2E-BAFC67852AA3}" srcOrd="0" destOrd="0" presId="urn:microsoft.com/office/officeart/2008/layout/VerticalCurvedList"/>
    <dgm:cxn modelId="{5DE73262-0DB6-4D77-B79D-CC475F930FBA}" type="presOf" srcId="{64BD033B-3AA0-4B89-BF5C-2BE0C35E0F95}" destId="{01E653B9-5614-487E-802C-BDEAB627BF43}" srcOrd="0" destOrd="0" presId="urn:microsoft.com/office/officeart/2008/layout/VerticalCurvedList"/>
    <dgm:cxn modelId="{A0015903-5943-421D-9D69-1D338F7069DF}" type="presOf" srcId="{A0CBC01F-C00F-4225-B27D-2AC2F9D55185}" destId="{90211848-FE76-42A5-BA31-60B4F3A81F72}" srcOrd="0" destOrd="0" presId="urn:microsoft.com/office/officeart/2008/layout/VerticalCurvedList"/>
    <dgm:cxn modelId="{2E70BFB9-B127-4D0D-A4E6-86741157C1EB}" srcId="{6958EF93-5012-4F91-AB4F-4A6AE677BFCA}" destId="{64BD033B-3AA0-4B89-BF5C-2BE0C35E0F95}" srcOrd="0" destOrd="0" parTransId="{DF2837F2-9DFA-45B4-80F6-6C33BE0F155B}" sibTransId="{7A1018EB-5426-4BB8-8ECD-F738F07F779F}"/>
    <dgm:cxn modelId="{47F766F0-6159-40F7-89C0-9CE2391A3CE3}" srcId="{6958EF93-5012-4F91-AB4F-4A6AE677BFCA}" destId="{1D1970C3-9EDA-4BAA-85FC-3DE3A2DE6A8F}" srcOrd="2" destOrd="0" parTransId="{7972EFC4-0FFE-4AE4-B134-2756DA0700AE}" sibTransId="{FC7588D3-3C8B-4C72-B24A-76CA684A643F}"/>
    <dgm:cxn modelId="{763DF563-628E-491F-983C-CB1C748FECC8}" type="presOf" srcId="{1D1970C3-9EDA-4BAA-85FC-3DE3A2DE6A8F}" destId="{474385CF-F525-44B5-A537-B79A4F5D5E03}" srcOrd="0" destOrd="0" presId="urn:microsoft.com/office/officeart/2008/layout/VerticalCurvedList"/>
    <dgm:cxn modelId="{573018A1-2E70-40C8-8620-6F618C7D1467}" type="presOf" srcId="{6958EF93-5012-4F91-AB4F-4A6AE677BFCA}" destId="{621961E0-8103-4E46-A87C-D2D30C89D546}" srcOrd="0" destOrd="0" presId="urn:microsoft.com/office/officeart/2008/layout/VerticalCurvedList"/>
    <dgm:cxn modelId="{6488D8ED-4FAB-43A1-923E-8DE02FFB6A1B}" type="presParOf" srcId="{621961E0-8103-4E46-A87C-D2D30C89D546}" destId="{6879E38A-D552-4045-9170-AF966C48245F}" srcOrd="0" destOrd="0" presId="urn:microsoft.com/office/officeart/2008/layout/VerticalCurvedList"/>
    <dgm:cxn modelId="{E8F19E1B-956D-44E0-BCC1-E30B6FF4F1BF}" type="presParOf" srcId="{6879E38A-D552-4045-9170-AF966C48245F}" destId="{ED15A99B-5465-49F1-8DCA-546778651890}" srcOrd="0" destOrd="0" presId="urn:microsoft.com/office/officeart/2008/layout/VerticalCurvedList"/>
    <dgm:cxn modelId="{58B49216-4510-4104-B303-45FDB6AB46E0}" type="presParOf" srcId="{ED15A99B-5465-49F1-8DCA-546778651890}" destId="{2ACA971C-62BA-4B36-895F-BEB3194FD378}" srcOrd="0" destOrd="0" presId="urn:microsoft.com/office/officeart/2008/layout/VerticalCurvedList"/>
    <dgm:cxn modelId="{643DB589-D85F-4367-9AA4-41D51C62DB17}" type="presParOf" srcId="{ED15A99B-5465-49F1-8DCA-546778651890}" destId="{1BDC1BAC-B4F4-4171-AD2E-BAFC67852AA3}" srcOrd="1" destOrd="0" presId="urn:microsoft.com/office/officeart/2008/layout/VerticalCurvedList"/>
    <dgm:cxn modelId="{9EC10124-ED5F-4E40-AAA9-CDC1B48D4B26}" type="presParOf" srcId="{ED15A99B-5465-49F1-8DCA-546778651890}" destId="{6AF7CC15-77DB-4A01-BE19-C815EBA3AED8}" srcOrd="2" destOrd="0" presId="urn:microsoft.com/office/officeart/2008/layout/VerticalCurvedList"/>
    <dgm:cxn modelId="{4B0BF8BF-F132-4FE7-B512-708EEEB525C4}" type="presParOf" srcId="{ED15A99B-5465-49F1-8DCA-546778651890}" destId="{4A31A8CD-692B-430C-8AB2-C068517789D4}" srcOrd="3" destOrd="0" presId="urn:microsoft.com/office/officeart/2008/layout/VerticalCurvedList"/>
    <dgm:cxn modelId="{2D1AC5C2-D28F-4228-A7A2-96896607C848}" type="presParOf" srcId="{6879E38A-D552-4045-9170-AF966C48245F}" destId="{01E653B9-5614-487E-802C-BDEAB627BF43}" srcOrd="1" destOrd="0" presId="urn:microsoft.com/office/officeart/2008/layout/VerticalCurvedList"/>
    <dgm:cxn modelId="{4A64BD30-D864-4E1C-B9D9-8536211D3DAA}" type="presParOf" srcId="{6879E38A-D552-4045-9170-AF966C48245F}" destId="{28CB95B5-D5A9-4330-BE42-A06A4D9D5341}" srcOrd="2" destOrd="0" presId="urn:microsoft.com/office/officeart/2008/layout/VerticalCurvedList"/>
    <dgm:cxn modelId="{EC1FEB2E-2F7D-4DB3-A54A-F24D13D58801}" type="presParOf" srcId="{28CB95B5-D5A9-4330-BE42-A06A4D9D5341}" destId="{ACE9EC57-FC89-4AA6-BA0F-557A87DBA9F2}" srcOrd="0" destOrd="0" presId="urn:microsoft.com/office/officeart/2008/layout/VerticalCurvedList"/>
    <dgm:cxn modelId="{738049CA-253B-41B1-BA66-4C00786FC73E}" type="presParOf" srcId="{6879E38A-D552-4045-9170-AF966C48245F}" destId="{90211848-FE76-42A5-BA31-60B4F3A81F72}" srcOrd="3" destOrd="0" presId="urn:microsoft.com/office/officeart/2008/layout/VerticalCurvedList"/>
    <dgm:cxn modelId="{F7D8095C-BA26-4D4F-AAEB-FAD00D74336E}" type="presParOf" srcId="{6879E38A-D552-4045-9170-AF966C48245F}" destId="{97249132-5843-4C30-921D-4171EB667614}" srcOrd="4" destOrd="0" presId="urn:microsoft.com/office/officeart/2008/layout/VerticalCurvedList"/>
    <dgm:cxn modelId="{BA1AB19E-AB61-48A3-8EA4-F04E743D0716}" type="presParOf" srcId="{97249132-5843-4C30-921D-4171EB667614}" destId="{4078B96B-6481-4E01-8839-0B662971BD83}" srcOrd="0" destOrd="0" presId="urn:microsoft.com/office/officeart/2008/layout/VerticalCurvedList"/>
    <dgm:cxn modelId="{ED613ED8-F397-4001-AEB4-C48803575C60}" type="presParOf" srcId="{6879E38A-D552-4045-9170-AF966C48245F}" destId="{474385CF-F525-44B5-A537-B79A4F5D5E03}" srcOrd="5" destOrd="0" presId="urn:microsoft.com/office/officeart/2008/layout/VerticalCurvedList"/>
    <dgm:cxn modelId="{373E666F-16B8-42F7-95A8-172A60D7852C}" type="presParOf" srcId="{6879E38A-D552-4045-9170-AF966C48245F}" destId="{1F94AB88-4E47-48E3-AA30-CBF61F815470}" srcOrd="6" destOrd="0" presId="urn:microsoft.com/office/officeart/2008/layout/VerticalCurvedList"/>
    <dgm:cxn modelId="{E6668DAA-DDE4-40BD-BC23-5D94300351A9}" type="presParOf" srcId="{1F94AB88-4E47-48E3-AA30-CBF61F815470}" destId="{A51CD712-AADD-46C6-84FA-54C6DB6A40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89162C"/>
        </a:solidFill>
      </dgm:spPr>
      <dgm:t>
        <a:bodyPr/>
        <a:lstStyle/>
        <a:p>
          <a:r>
            <a:rPr lang="en" sz="2000" b="1" dirty="0" smtClean="0">
              <a:solidFill>
                <a:schemeClr val="bg1"/>
              </a:solidFill>
              <a:latin typeface="+mj-lt"/>
            </a:rPr>
            <a:t>Strategies Utilized This Year: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89162C"/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Advisory</a:t>
          </a:r>
          <a:endParaRPr lang="en-US" sz="2000" dirty="0">
            <a:solidFill>
              <a:srgbClr val="000000"/>
            </a:solidFill>
            <a:latin typeface="+mj-lt"/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5CA73D4-670E-4DCB-A0F8-09A685D289C7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Targeted senior meetings</a:t>
          </a:r>
        </a:p>
      </dgm:t>
    </dgm:pt>
    <dgm:pt modelId="{B96B2942-E412-486E-AEBF-5890EA18E365}" type="parTrans" cxnId="{62C21F41-68E1-44F1-99D3-68F06C94205B}">
      <dgm:prSet/>
      <dgm:spPr/>
      <dgm:t>
        <a:bodyPr/>
        <a:lstStyle/>
        <a:p>
          <a:endParaRPr lang="en-US" sz="2000"/>
        </a:p>
      </dgm:t>
    </dgm:pt>
    <dgm:pt modelId="{14F36B6C-B8E5-41BE-90C0-FF3BABA3B828}" type="sibTrans" cxnId="{62C21F41-68E1-44F1-99D3-68F06C94205B}">
      <dgm:prSet/>
      <dgm:spPr/>
      <dgm:t>
        <a:bodyPr/>
        <a:lstStyle/>
        <a:p>
          <a:endParaRPr lang="en-US" sz="2000"/>
        </a:p>
      </dgm:t>
    </dgm:pt>
    <dgm:pt modelId="{AAC1D5F8-2901-4EB0-817E-2F56A64F1D3B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Scholarship events</a:t>
          </a:r>
        </a:p>
      </dgm:t>
    </dgm:pt>
    <dgm:pt modelId="{8FB7AECF-D3A8-47D2-80F5-E8B91C6FE68B}" type="parTrans" cxnId="{0393C48B-6C7D-468D-848D-22900392EF7D}">
      <dgm:prSet/>
      <dgm:spPr/>
      <dgm:t>
        <a:bodyPr/>
        <a:lstStyle/>
        <a:p>
          <a:endParaRPr lang="en-US" sz="2000"/>
        </a:p>
      </dgm:t>
    </dgm:pt>
    <dgm:pt modelId="{BE187979-4270-45D6-ACF9-3B5BF9AF74B9}" type="sibTrans" cxnId="{0393C48B-6C7D-468D-848D-22900392EF7D}">
      <dgm:prSet/>
      <dgm:spPr/>
      <dgm:t>
        <a:bodyPr/>
        <a:lstStyle/>
        <a:p>
          <a:endParaRPr lang="en-US" sz="2000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1165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BF770-A594-444F-A8A1-F0DDE521DCFC}" type="presOf" srcId="{351B09AE-D5E8-4116-ACD0-2611567E8F6D}" destId="{090FEBF6-FA9F-4AA5-ACE4-96367E79223A}" srcOrd="1" destOrd="0" presId="urn:microsoft.com/office/officeart/2005/8/layout/list1"/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0D98E0E7-015C-4EE0-8766-2712172149AE}" type="presOf" srcId="{B39456EC-5C95-478A-B5B6-680054F56823}" destId="{1271CB71-F17F-45DD-B010-0939215BBF82}" srcOrd="0" destOrd="0" presId="urn:microsoft.com/office/officeart/2005/8/layout/list1"/>
    <dgm:cxn modelId="{6A48FD17-CA8E-458B-AC4D-8306E575FA33}" type="presOf" srcId="{7E952AFE-4FC4-488A-AD8D-BCD5E7723C9B}" destId="{ACE0E936-9965-4129-88CF-CF645DF398F2}" srcOrd="0" destOrd="0" presId="urn:microsoft.com/office/officeart/2005/8/layout/list1"/>
    <dgm:cxn modelId="{6E90C941-C098-4A5C-ACD6-24632A973EF6}" type="presOf" srcId="{15CA73D4-670E-4DCB-A0F8-09A685D289C7}" destId="{ACE0E936-9965-4129-88CF-CF645DF398F2}" srcOrd="0" destOrd="1" presId="urn:microsoft.com/office/officeart/2005/8/layout/list1"/>
    <dgm:cxn modelId="{38DEDD89-1560-4F7E-8CE5-3A95053B4940}" type="presOf" srcId="{351B09AE-D5E8-4116-ACD0-2611567E8F6D}" destId="{58F0960F-C482-4919-9FB8-9DA776DA3FA9}" srcOrd="0" destOrd="0" presId="urn:microsoft.com/office/officeart/2005/8/layout/list1"/>
    <dgm:cxn modelId="{62C21F41-68E1-44F1-99D3-68F06C94205B}" srcId="{351B09AE-D5E8-4116-ACD0-2611567E8F6D}" destId="{15CA73D4-670E-4DCB-A0F8-09A685D289C7}" srcOrd="1" destOrd="0" parTransId="{B96B2942-E412-486E-AEBF-5890EA18E365}" sibTransId="{14F36B6C-B8E5-41BE-90C0-FF3BABA3B828}"/>
    <dgm:cxn modelId="{CD260116-63C5-4990-B465-5F5E7C2C8BE9}" type="presOf" srcId="{AAC1D5F8-2901-4EB0-817E-2F56A64F1D3B}" destId="{ACE0E936-9965-4129-88CF-CF645DF398F2}" srcOrd="0" destOrd="2" presId="urn:microsoft.com/office/officeart/2005/8/layout/list1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0393C48B-6C7D-468D-848D-22900392EF7D}" srcId="{351B09AE-D5E8-4116-ACD0-2611567E8F6D}" destId="{AAC1D5F8-2901-4EB0-817E-2F56A64F1D3B}" srcOrd="2" destOrd="0" parTransId="{8FB7AECF-D3A8-47D2-80F5-E8B91C6FE68B}" sibTransId="{BE187979-4270-45D6-ACF9-3B5BF9AF74B9}"/>
    <dgm:cxn modelId="{3A1BB760-0654-4CB6-B675-10FAD6DB8689}" type="presParOf" srcId="{1271CB71-F17F-45DD-B010-0939215BBF82}" destId="{C138BE54-C6F1-4775-A9A9-4C29EA269661}" srcOrd="0" destOrd="0" presId="urn:microsoft.com/office/officeart/2005/8/layout/list1"/>
    <dgm:cxn modelId="{6623F02E-02B4-48C4-AF94-6719B25073DA}" type="presParOf" srcId="{C138BE54-C6F1-4775-A9A9-4C29EA269661}" destId="{58F0960F-C482-4919-9FB8-9DA776DA3FA9}" srcOrd="0" destOrd="0" presId="urn:microsoft.com/office/officeart/2005/8/layout/list1"/>
    <dgm:cxn modelId="{3CE47AD3-A110-4503-9490-8787B5D4122E}" type="presParOf" srcId="{C138BE54-C6F1-4775-A9A9-4C29EA269661}" destId="{090FEBF6-FA9F-4AA5-ACE4-96367E79223A}" srcOrd="1" destOrd="0" presId="urn:microsoft.com/office/officeart/2005/8/layout/list1"/>
    <dgm:cxn modelId="{C7114FD0-7DA1-450B-9941-87FF1ED37798}" type="presParOf" srcId="{1271CB71-F17F-45DD-B010-0939215BBF82}" destId="{09FC3034-2F4F-4537-8227-F81019008BAA}" srcOrd="1" destOrd="0" presId="urn:microsoft.com/office/officeart/2005/8/layout/list1"/>
    <dgm:cxn modelId="{D7E15FF4-834D-4E60-A273-D99D38831A02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FED78A-7115-4EF3-A6B3-AB17E8438F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5C37A-4E8D-4200-BC95-B8F2C596110F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Areas of Strength</a:t>
          </a:r>
          <a:endParaRPr lang="en-US" b="1" dirty="0"/>
        </a:p>
      </dgm:t>
    </dgm:pt>
    <dgm:pt modelId="{2D7C6CD4-0E95-4564-9D0A-9DC7450DEBD7}" type="parTrans" cxnId="{79A1E88A-013E-4E2F-943E-9A6151732018}">
      <dgm:prSet/>
      <dgm:spPr/>
      <dgm:t>
        <a:bodyPr/>
        <a:lstStyle/>
        <a:p>
          <a:endParaRPr lang="en-US"/>
        </a:p>
      </dgm:t>
    </dgm:pt>
    <dgm:pt modelId="{6CA5595D-6B9F-4871-8C5D-0C3CB307D123}" type="sibTrans" cxnId="{79A1E88A-013E-4E2F-943E-9A6151732018}">
      <dgm:prSet/>
      <dgm:spPr/>
      <dgm:t>
        <a:bodyPr/>
        <a:lstStyle/>
        <a:p>
          <a:endParaRPr lang="en-US"/>
        </a:p>
      </dgm:t>
    </dgm:pt>
    <dgm:pt modelId="{205D3AF3-D3E7-49FD-8CF7-AF1531B1EB72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Opportunities for Growth</a:t>
          </a:r>
          <a:endParaRPr lang="en-US" b="1" dirty="0"/>
        </a:p>
      </dgm:t>
    </dgm:pt>
    <dgm:pt modelId="{4AAF5721-ABE1-489D-A9F5-18B6ED3E0C19}" type="parTrans" cxnId="{30AE5ED9-B223-45CF-BCDC-0058D3F37191}">
      <dgm:prSet/>
      <dgm:spPr/>
      <dgm:t>
        <a:bodyPr/>
        <a:lstStyle/>
        <a:p>
          <a:endParaRPr lang="en-US"/>
        </a:p>
      </dgm:t>
    </dgm:pt>
    <dgm:pt modelId="{1E16A57A-B7CD-4965-AE53-967CC3965916}" type="sibTrans" cxnId="{30AE5ED9-B223-45CF-BCDC-0058D3F37191}">
      <dgm:prSet/>
      <dgm:spPr/>
      <dgm:t>
        <a:bodyPr/>
        <a:lstStyle/>
        <a:p>
          <a:endParaRPr lang="en-US"/>
        </a:p>
      </dgm:t>
    </dgm:pt>
    <dgm:pt modelId="{C3065197-F4B8-46DA-8764-9A0A460AF31F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 comprehensive reading curriculum, through American Reading Company, provides a research-based, 12-step Response to Intervention school transformation model</a:t>
          </a:r>
          <a:endParaRPr lang="en-US" dirty="0">
            <a:solidFill>
              <a:srgbClr val="000000"/>
            </a:solidFill>
          </a:endParaRPr>
        </a:p>
      </dgm:t>
    </dgm:pt>
    <dgm:pt modelId="{8D30CC59-B7FB-4E91-B295-BA49674EE212}" type="parTrans" cxnId="{3A06939D-DCA3-479D-8E73-7BBE6563457F}">
      <dgm:prSet/>
      <dgm:spPr/>
      <dgm:t>
        <a:bodyPr/>
        <a:lstStyle/>
        <a:p>
          <a:endParaRPr lang="en-US"/>
        </a:p>
      </dgm:t>
    </dgm:pt>
    <dgm:pt modelId="{B15105E4-71B4-425E-B545-0DB410D6DD17}" type="sibTrans" cxnId="{3A06939D-DCA3-479D-8E73-7BBE6563457F}">
      <dgm:prSet/>
      <dgm:spPr/>
      <dgm:t>
        <a:bodyPr/>
        <a:lstStyle/>
        <a:p>
          <a:endParaRPr lang="en-US"/>
        </a:p>
      </dgm:t>
    </dgm:pt>
    <dgm:pt modelId="{F2722BAA-B54A-4868-A168-F6C65038015E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Providing professional development in differentiation of literacy instruction</a:t>
          </a:r>
          <a:endParaRPr lang="en-US" dirty="0">
            <a:solidFill>
              <a:srgbClr val="000000"/>
            </a:solidFill>
          </a:endParaRPr>
        </a:p>
      </dgm:t>
    </dgm:pt>
    <dgm:pt modelId="{198AD16C-3E55-40D4-9498-12446BF3BCC9}" type="parTrans" cxnId="{C7E9F336-C0B0-492A-86CD-5E37C1814595}">
      <dgm:prSet/>
      <dgm:spPr/>
      <dgm:t>
        <a:bodyPr/>
        <a:lstStyle/>
        <a:p>
          <a:endParaRPr lang="en-US"/>
        </a:p>
      </dgm:t>
    </dgm:pt>
    <dgm:pt modelId="{3A6F4C4B-DE89-4BF6-8809-E9D64A06997C}" type="sibTrans" cxnId="{C7E9F336-C0B0-492A-86CD-5E37C1814595}">
      <dgm:prSet/>
      <dgm:spPr/>
      <dgm:t>
        <a:bodyPr/>
        <a:lstStyle/>
        <a:p>
          <a:endParaRPr lang="en-US"/>
        </a:p>
      </dgm:t>
    </dgm:pt>
    <dgm:pt modelId="{CAFE9128-E8C0-498A-88EA-C9A30BF3E28F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Increasing use of data-driven instructional practices</a:t>
          </a:r>
        </a:p>
      </dgm:t>
    </dgm:pt>
    <dgm:pt modelId="{CC0AF1C8-EE5C-4DC6-A014-56608D245AE2}" type="parTrans" cxnId="{B3F7DACC-9EAF-4BFC-A841-C793B00A7BB9}">
      <dgm:prSet/>
      <dgm:spPr/>
      <dgm:t>
        <a:bodyPr/>
        <a:lstStyle/>
        <a:p>
          <a:endParaRPr lang="en-US"/>
        </a:p>
      </dgm:t>
    </dgm:pt>
    <dgm:pt modelId="{42B0AFD7-5B04-4223-B2F7-C0DA796636C5}" type="sibTrans" cxnId="{B3F7DACC-9EAF-4BFC-A841-C793B00A7BB9}">
      <dgm:prSet/>
      <dgm:spPr/>
      <dgm:t>
        <a:bodyPr/>
        <a:lstStyle/>
        <a:p>
          <a:endParaRPr lang="en-US"/>
        </a:p>
      </dgm:t>
    </dgm:pt>
    <dgm:pt modelId="{E5B07501-8765-41CC-8DDF-1DD39F97F1E6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Led to accelerated transformation of literacy instruction practices and positively impacted student culture around reading</a:t>
          </a:r>
          <a:endParaRPr lang="en-US" dirty="0">
            <a:solidFill>
              <a:srgbClr val="000000"/>
            </a:solidFill>
          </a:endParaRPr>
        </a:p>
      </dgm:t>
    </dgm:pt>
    <dgm:pt modelId="{42090BCA-0C3E-4A8F-8BE4-5C1BC809B0E7}" type="parTrans" cxnId="{1308FB67-B239-40D6-B61F-E7039D00F694}">
      <dgm:prSet/>
      <dgm:spPr/>
      <dgm:t>
        <a:bodyPr/>
        <a:lstStyle/>
        <a:p>
          <a:endParaRPr lang="en-US"/>
        </a:p>
      </dgm:t>
    </dgm:pt>
    <dgm:pt modelId="{E6939D73-2AE1-4475-AA95-B6F3A411B413}" type="sibTrans" cxnId="{1308FB67-B239-40D6-B61F-E7039D00F694}">
      <dgm:prSet/>
      <dgm:spPr/>
      <dgm:t>
        <a:bodyPr/>
        <a:lstStyle/>
        <a:p>
          <a:endParaRPr lang="en-US"/>
        </a:p>
      </dgm:t>
    </dgm:pt>
    <dgm:pt modelId="{E27B3A8F-CF99-431A-BE23-022BD0A98A2C}" type="pres">
      <dgm:prSet presAssocID="{E5FED78A-7115-4EF3-A6B3-AB17E8438F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A6558-557A-4EED-9E81-095AB8E41F32}" type="pres">
      <dgm:prSet presAssocID="{3635C37A-4E8D-4200-BC95-B8F2C596110F}" presName="parentLin" presStyleCnt="0"/>
      <dgm:spPr/>
    </dgm:pt>
    <dgm:pt modelId="{9F8CBDC2-7191-4386-B0AE-2D2E67F1F420}" type="pres">
      <dgm:prSet presAssocID="{3635C37A-4E8D-4200-BC95-B8F2C596110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EE30C5E-C0B7-4E46-B21A-35A5E796DCDC}" type="pres">
      <dgm:prSet presAssocID="{3635C37A-4E8D-4200-BC95-B8F2C596110F}" presName="parentText" presStyleLbl="node1" presStyleIdx="0" presStyleCnt="2" custLinFactNeighborX="-12791" custLinFactNeighborY="-26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45BB5-34F1-4C84-AA19-E9F6082A92B1}" type="pres">
      <dgm:prSet presAssocID="{3635C37A-4E8D-4200-BC95-B8F2C596110F}" presName="negativeSpace" presStyleCnt="0"/>
      <dgm:spPr/>
    </dgm:pt>
    <dgm:pt modelId="{A82EA32B-5535-4AD4-B7B1-5CD2EEEE5706}" type="pres">
      <dgm:prSet presAssocID="{3635C37A-4E8D-4200-BC95-B8F2C596110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7B092-5345-47D0-B7A8-DCFCD75DE45B}" type="pres">
      <dgm:prSet presAssocID="{6CA5595D-6B9F-4871-8C5D-0C3CB307D123}" presName="spaceBetweenRectangles" presStyleCnt="0"/>
      <dgm:spPr/>
    </dgm:pt>
    <dgm:pt modelId="{8309EC56-F128-404A-9416-68456F219C51}" type="pres">
      <dgm:prSet presAssocID="{205D3AF3-D3E7-49FD-8CF7-AF1531B1EB72}" presName="parentLin" presStyleCnt="0"/>
      <dgm:spPr/>
    </dgm:pt>
    <dgm:pt modelId="{7AB686E9-DFF2-4CB6-B204-801ED6DB0B1B}" type="pres">
      <dgm:prSet presAssocID="{205D3AF3-D3E7-49FD-8CF7-AF1531B1EB7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A629BA7-426F-4150-8C5B-F14D455FE875}" type="pres">
      <dgm:prSet presAssocID="{205D3AF3-D3E7-49FD-8CF7-AF1531B1EB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3CB1A-1067-4A04-9927-A087AAE52BAD}" type="pres">
      <dgm:prSet presAssocID="{205D3AF3-D3E7-49FD-8CF7-AF1531B1EB72}" presName="negativeSpace" presStyleCnt="0"/>
      <dgm:spPr/>
    </dgm:pt>
    <dgm:pt modelId="{213E77E4-96EE-4739-B1F8-0AE69523C401}" type="pres">
      <dgm:prSet presAssocID="{205D3AF3-D3E7-49FD-8CF7-AF1531B1EB7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E42FA-CF30-4093-92D8-695AE0FEDA2C}" type="presOf" srcId="{C3065197-F4B8-46DA-8764-9A0A460AF31F}" destId="{A82EA32B-5535-4AD4-B7B1-5CD2EEEE5706}" srcOrd="0" destOrd="0" presId="urn:microsoft.com/office/officeart/2005/8/layout/list1"/>
    <dgm:cxn modelId="{B3F7DACC-9EAF-4BFC-A841-C793B00A7BB9}" srcId="{205D3AF3-D3E7-49FD-8CF7-AF1531B1EB72}" destId="{CAFE9128-E8C0-498A-88EA-C9A30BF3E28F}" srcOrd="1" destOrd="0" parTransId="{CC0AF1C8-EE5C-4DC6-A014-56608D245AE2}" sibTransId="{42B0AFD7-5B04-4223-B2F7-C0DA796636C5}"/>
    <dgm:cxn modelId="{5BB1855C-7623-4914-BD0B-FC15040E2D13}" type="presOf" srcId="{E5B07501-8765-41CC-8DDF-1DD39F97F1E6}" destId="{A82EA32B-5535-4AD4-B7B1-5CD2EEEE5706}" srcOrd="0" destOrd="1" presId="urn:microsoft.com/office/officeart/2005/8/layout/list1"/>
    <dgm:cxn modelId="{3A06939D-DCA3-479D-8E73-7BBE6563457F}" srcId="{3635C37A-4E8D-4200-BC95-B8F2C596110F}" destId="{C3065197-F4B8-46DA-8764-9A0A460AF31F}" srcOrd="0" destOrd="0" parTransId="{8D30CC59-B7FB-4E91-B295-BA49674EE212}" sibTransId="{B15105E4-71B4-425E-B545-0DB410D6DD17}"/>
    <dgm:cxn modelId="{C7E9F336-C0B0-492A-86CD-5E37C1814595}" srcId="{205D3AF3-D3E7-49FD-8CF7-AF1531B1EB72}" destId="{F2722BAA-B54A-4868-A168-F6C65038015E}" srcOrd="0" destOrd="0" parTransId="{198AD16C-3E55-40D4-9498-12446BF3BCC9}" sibTransId="{3A6F4C4B-DE89-4BF6-8809-E9D64A06997C}"/>
    <dgm:cxn modelId="{B1189E1C-88BA-4B7F-9E13-DBB3C27EA2A3}" type="presOf" srcId="{3635C37A-4E8D-4200-BC95-B8F2C596110F}" destId="{EEE30C5E-C0B7-4E46-B21A-35A5E796DCDC}" srcOrd="1" destOrd="0" presId="urn:microsoft.com/office/officeart/2005/8/layout/list1"/>
    <dgm:cxn modelId="{EF5BB3A9-4695-4EB9-A820-94E7A9E03BCA}" type="presOf" srcId="{205D3AF3-D3E7-49FD-8CF7-AF1531B1EB72}" destId="{AA629BA7-426F-4150-8C5B-F14D455FE875}" srcOrd="1" destOrd="0" presId="urn:microsoft.com/office/officeart/2005/8/layout/list1"/>
    <dgm:cxn modelId="{6A33E286-7A77-4574-B338-19EB55901D6A}" type="presOf" srcId="{E5FED78A-7115-4EF3-A6B3-AB17E8438F5F}" destId="{E27B3A8F-CF99-431A-BE23-022BD0A98A2C}" srcOrd="0" destOrd="0" presId="urn:microsoft.com/office/officeart/2005/8/layout/list1"/>
    <dgm:cxn modelId="{29CC9813-3B43-4BA3-8571-888C78A9F461}" type="presOf" srcId="{F2722BAA-B54A-4868-A168-F6C65038015E}" destId="{213E77E4-96EE-4739-B1F8-0AE69523C401}" srcOrd="0" destOrd="0" presId="urn:microsoft.com/office/officeart/2005/8/layout/list1"/>
    <dgm:cxn modelId="{AA851B8F-DC59-4850-B57A-6ADF313769D7}" type="presOf" srcId="{205D3AF3-D3E7-49FD-8CF7-AF1531B1EB72}" destId="{7AB686E9-DFF2-4CB6-B204-801ED6DB0B1B}" srcOrd="0" destOrd="0" presId="urn:microsoft.com/office/officeart/2005/8/layout/list1"/>
    <dgm:cxn modelId="{79A1E88A-013E-4E2F-943E-9A6151732018}" srcId="{E5FED78A-7115-4EF3-A6B3-AB17E8438F5F}" destId="{3635C37A-4E8D-4200-BC95-B8F2C596110F}" srcOrd="0" destOrd="0" parTransId="{2D7C6CD4-0E95-4564-9D0A-9DC7450DEBD7}" sibTransId="{6CA5595D-6B9F-4871-8C5D-0C3CB307D123}"/>
    <dgm:cxn modelId="{8A6D7275-8562-44B7-AD89-C4882D831CD3}" type="presOf" srcId="{CAFE9128-E8C0-498A-88EA-C9A30BF3E28F}" destId="{213E77E4-96EE-4739-B1F8-0AE69523C401}" srcOrd="0" destOrd="1" presId="urn:microsoft.com/office/officeart/2005/8/layout/list1"/>
    <dgm:cxn modelId="{1308FB67-B239-40D6-B61F-E7039D00F694}" srcId="{C3065197-F4B8-46DA-8764-9A0A460AF31F}" destId="{E5B07501-8765-41CC-8DDF-1DD39F97F1E6}" srcOrd="0" destOrd="0" parTransId="{42090BCA-0C3E-4A8F-8BE4-5C1BC809B0E7}" sibTransId="{E6939D73-2AE1-4475-AA95-B6F3A411B413}"/>
    <dgm:cxn modelId="{30AE5ED9-B223-45CF-BCDC-0058D3F37191}" srcId="{E5FED78A-7115-4EF3-A6B3-AB17E8438F5F}" destId="{205D3AF3-D3E7-49FD-8CF7-AF1531B1EB72}" srcOrd="1" destOrd="0" parTransId="{4AAF5721-ABE1-489D-A9F5-18B6ED3E0C19}" sibTransId="{1E16A57A-B7CD-4965-AE53-967CC3965916}"/>
    <dgm:cxn modelId="{E2943952-B04A-43AF-85DB-9F38AE662C23}" type="presOf" srcId="{3635C37A-4E8D-4200-BC95-B8F2C596110F}" destId="{9F8CBDC2-7191-4386-B0AE-2D2E67F1F420}" srcOrd="0" destOrd="0" presId="urn:microsoft.com/office/officeart/2005/8/layout/list1"/>
    <dgm:cxn modelId="{6733892E-4811-40AE-9B2B-61228E0EC3EF}" type="presParOf" srcId="{E27B3A8F-CF99-431A-BE23-022BD0A98A2C}" destId="{964A6558-557A-4EED-9E81-095AB8E41F32}" srcOrd="0" destOrd="0" presId="urn:microsoft.com/office/officeart/2005/8/layout/list1"/>
    <dgm:cxn modelId="{1302F50F-5D98-4EEC-B020-6733F8971CD5}" type="presParOf" srcId="{964A6558-557A-4EED-9E81-095AB8E41F32}" destId="{9F8CBDC2-7191-4386-B0AE-2D2E67F1F420}" srcOrd="0" destOrd="0" presId="urn:microsoft.com/office/officeart/2005/8/layout/list1"/>
    <dgm:cxn modelId="{E607F094-EF57-4C27-BB0F-3059CF256409}" type="presParOf" srcId="{964A6558-557A-4EED-9E81-095AB8E41F32}" destId="{EEE30C5E-C0B7-4E46-B21A-35A5E796DCDC}" srcOrd="1" destOrd="0" presId="urn:microsoft.com/office/officeart/2005/8/layout/list1"/>
    <dgm:cxn modelId="{728D4BEB-4CAA-4A01-A505-83A72B34F8AF}" type="presParOf" srcId="{E27B3A8F-CF99-431A-BE23-022BD0A98A2C}" destId="{F0345BB5-34F1-4C84-AA19-E9F6082A92B1}" srcOrd="1" destOrd="0" presId="urn:microsoft.com/office/officeart/2005/8/layout/list1"/>
    <dgm:cxn modelId="{C2E7B49F-6694-4F39-AE5E-F467006EB4B7}" type="presParOf" srcId="{E27B3A8F-CF99-431A-BE23-022BD0A98A2C}" destId="{A82EA32B-5535-4AD4-B7B1-5CD2EEEE5706}" srcOrd="2" destOrd="0" presId="urn:microsoft.com/office/officeart/2005/8/layout/list1"/>
    <dgm:cxn modelId="{9D0D7404-076F-41F5-95DD-A7CACD1914E6}" type="presParOf" srcId="{E27B3A8F-CF99-431A-BE23-022BD0A98A2C}" destId="{3B27B092-5345-47D0-B7A8-DCFCD75DE45B}" srcOrd="3" destOrd="0" presId="urn:microsoft.com/office/officeart/2005/8/layout/list1"/>
    <dgm:cxn modelId="{9570A4E4-723D-48F8-8F89-34DADCE219C9}" type="presParOf" srcId="{E27B3A8F-CF99-431A-BE23-022BD0A98A2C}" destId="{8309EC56-F128-404A-9416-68456F219C51}" srcOrd="4" destOrd="0" presId="urn:microsoft.com/office/officeart/2005/8/layout/list1"/>
    <dgm:cxn modelId="{23B6052B-191C-4D8A-B5E6-76CC319F8751}" type="presParOf" srcId="{8309EC56-F128-404A-9416-68456F219C51}" destId="{7AB686E9-DFF2-4CB6-B204-801ED6DB0B1B}" srcOrd="0" destOrd="0" presId="urn:microsoft.com/office/officeart/2005/8/layout/list1"/>
    <dgm:cxn modelId="{141FB4C6-8DB5-40BB-B979-BE55124DB5F1}" type="presParOf" srcId="{8309EC56-F128-404A-9416-68456F219C51}" destId="{AA629BA7-426F-4150-8C5B-F14D455FE875}" srcOrd="1" destOrd="0" presId="urn:microsoft.com/office/officeart/2005/8/layout/list1"/>
    <dgm:cxn modelId="{EFDD679C-EEE1-454D-89ED-111C546B01B1}" type="presParOf" srcId="{E27B3A8F-CF99-431A-BE23-022BD0A98A2C}" destId="{5A43CB1A-1067-4A04-9927-A087AAE52BAD}" srcOrd="5" destOrd="0" presId="urn:microsoft.com/office/officeart/2005/8/layout/list1"/>
    <dgm:cxn modelId="{A3254CE5-B19C-49D6-9E46-B135D3CB1FFC}" type="presParOf" srcId="{E27B3A8F-CF99-431A-BE23-022BD0A98A2C}" destId="{213E77E4-96EE-4739-B1F8-0AE69523C4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000000"/>
        </a:solidFill>
      </dgm:spPr>
      <dgm:t>
        <a:bodyPr/>
        <a:lstStyle/>
        <a:p>
          <a:r>
            <a:rPr lang="en" sz="2000" b="1" dirty="0" smtClean="0"/>
            <a:t>Strategies Utilized This Year:</a:t>
          </a:r>
          <a:endParaRPr lang="en-US" sz="2000" b="1" dirty="0"/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/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/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9A7408"/>
          </a:solidFill>
        </a:ln>
        <a:effectLst/>
      </dgm:spPr>
      <dgm:t>
        <a:bodyPr/>
        <a:lstStyle/>
        <a:p>
          <a:r>
            <a:rPr lang="en" sz="2000" dirty="0" smtClean="0">
              <a:solidFill>
                <a:srgbClr val="000000"/>
              </a:solidFill>
            </a:rPr>
            <a:t>Graduation Coach</a:t>
          </a:r>
          <a:endParaRPr lang="en-US" sz="2000" dirty="0">
            <a:solidFill>
              <a:srgbClr val="000000"/>
            </a:solidFill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/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/>
        </a:p>
      </dgm:t>
    </dgm:pt>
    <dgm:pt modelId="{418CAEF6-4B63-438B-83EC-2081955E6EB6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9A7408"/>
          </a:solidFill>
        </a:ln>
        <a:effectLst/>
      </dgm:spPr>
      <dgm:t>
        <a:bodyPr/>
        <a:lstStyle/>
        <a:p>
          <a:r>
            <a:rPr lang="en" sz="2000" dirty="0" smtClean="0">
              <a:solidFill>
                <a:srgbClr val="000000"/>
              </a:solidFill>
            </a:rPr>
            <a:t>Satellite Programs that provided smaller settings</a:t>
          </a:r>
          <a:endParaRPr lang="en-US" sz="2000" dirty="0">
            <a:solidFill>
              <a:srgbClr val="000000"/>
            </a:solidFill>
          </a:endParaRPr>
        </a:p>
      </dgm:t>
    </dgm:pt>
    <dgm:pt modelId="{55E8D638-EA4B-45A9-8703-91E0D1665210}" type="parTrans" cxnId="{C48D540C-8D36-4E40-9992-5C8F3AED289F}">
      <dgm:prSet/>
      <dgm:spPr/>
      <dgm:t>
        <a:bodyPr/>
        <a:lstStyle/>
        <a:p>
          <a:endParaRPr lang="en-US"/>
        </a:p>
      </dgm:t>
    </dgm:pt>
    <dgm:pt modelId="{AD642F44-44ED-4030-8FFA-E52387218B03}" type="sibTrans" cxnId="{C48D540C-8D36-4E40-9992-5C8F3AED289F}">
      <dgm:prSet/>
      <dgm:spPr/>
      <dgm:t>
        <a:bodyPr/>
        <a:lstStyle/>
        <a:p>
          <a:endParaRPr lang="en-US"/>
        </a:p>
      </dgm:t>
    </dgm:pt>
    <dgm:pt modelId="{CB3596E8-39B6-48E9-942B-E49191B8ADC7}">
      <dgm:prSet custT="1"/>
      <dgm:spPr>
        <a:ln>
          <a:solidFill>
            <a:srgbClr val="9A7408"/>
          </a:solidFill>
        </a:ln>
      </dgm:spPr>
      <dgm:t>
        <a:bodyPr/>
        <a:lstStyle/>
        <a:p>
          <a:r>
            <a:rPr lang="en" sz="2000" dirty="0" smtClean="0">
              <a:solidFill>
                <a:srgbClr val="000000"/>
              </a:solidFill>
            </a:rPr>
            <a:t>Twilight Program </a:t>
          </a:r>
          <a:endParaRPr lang="en-US" sz="2000" dirty="0" smtClean="0">
            <a:solidFill>
              <a:srgbClr val="000000"/>
            </a:solidFill>
          </a:endParaRPr>
        </a:p>
      </dgm:t>
    </dgm:pt>
    <dgm:pt modelId="{DA119030-894F-4FC8-A3EE-36CC3DFC9789}" type="parTrans" cxnId="{C5376CB9-4ED7-402E-86AA-35A15B1B87E0}">
      <dgm:prSet/>
      <dgm:spPr/>
      <dgm:t>
        <a:bodyPr/>
        <a:lstStyle/>
        <a:p>
          <a:endParaRPr lang="en-US"/>
        </a:p>
      </dgm:t>
    </dgm:pt>
    <dgm:pt modelId="{75BAF412-AEE4-419B-9909-4FCF585F134C}" type="sibTrans" cxnId="{C5376CB9-4ED7-402E-86AA-35A15B1B87E0}">
      <dgm:prSet/>
      <dgm:spPr/>
      <dgm:t>
        <a:bodyPr/>
        <a:lstStyle/>
        <a:p>
          <a:endParaRPr lang="en-US"/>
        </a:p>
      </dgm:t>
    </dgm:pt>
    <dgm:pt modelId="{B9D5F429-6258-4A74-ADF0-CADC6F1DBC65}">
      <dgm:prSet custT="1"/>
      <dgm:spPr>
        <a:ln>
          <a:solidFill>
            <a:srgbClr val="9A7408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Student progress monitoring</a:t>
          </a:r>
        </a:p>
      </dgm:t>
    </dgm:pt>
    <dgm:pt modelId="{370C8786-1033-4B11-8AE7-AA97A8D4F4F1}" type="parTrans" cxnId="{41652F75-571A-4816-A8AF-6A267565B2B0}">
      <dgm:prSet/>
      <dgm:spPr/>
      <dgm:t>
        <a:bodyPr/>
        <a:lstStyle/>
        <a:p>
          <a:endParaRPr lang="en-US"/>
        </a:p>
      </dgm:t>
    </dgm:pt>
    <dgm:pt modelId="{8E35A181-8C26-40DC-A23E-94DD31285BD1}" type="sibTrans" cxnId="{41652F75-571A-4816-A8AF-6A267565B2B0}">
      <dgm:prSet/>
      <dgm:spPr/>
      <dgm:t>
        <a:bodyPr/>
        <a:lstStyle/>
        <a:p>
          <a:endParaRPr lang="en-US"/>
        </a:p>
      </dgm:t>
    </dgm:pt>
    <dgm:pt modelId="{A6A69B11-AD22-437D-AA90-CDBF69B882B3}">
      <dgm:prSet custT="1"/>
      <dgm:spPr>
        <a:ln>
          <a:solidFill>
            <a:srgbClr val="9A7408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Student mentors</a:t>
          </a:r>
        </a:p>
      </dgm:t>
    </dgm:pt>
    <dgm:pt modelId="{D90F5A9D-EC75-4462-B234-2485FF152D28}" type="parTrans" cxnId="{0DAB0FE4-FF53-4E77-876C-48E9F06376D9}">
      <dgm:prSet/>
      <dgm:spPr/>
      <dgm:t>
        <a:bodyPr/>
        <a:lstStyle/>
        <a:p>
          <a:endParaRPr lang="en-US"/>
        </a:p>
      </dgm:t>
    </dgm:pt>
    <dgm:pt modelId="{1AE2A95D-AFD4-4318-9881-CAA5FAD14C08}" type="sibTrans" cxnId="{0DAB0FE4-FF53-4E77-876C-48E9F06376D9}">
      <dgm:prSet/>
      <dgm:spPr/>
      <dgm:t>
        <a:bodyPr/>
        <a:lstStyle/>
        <a:p>
          <a:endParaRPr lang="en-US"/>
        </a:p>
      </dgm:t>
    </dgm:pt>
    <dgm:pt modelId="{11A28CF9-3328-4802-BD87-E053A808CEA8}">
      <dgm:prSet custT="1"/>
      <dgm:spPr>
        <a:ln>
          <a:solidFill>
            <a:srgbClr val="9A7408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Parent meetings</a:t>
          </a:r>
          <a:endParaRPr lang="en" sz="2000" dirty="0" smtClean="0">
            <a:solidFill>
              <a:srgbClr val="000000"/>
            </a:solidFill>
          </a:endParaRPr>
        </a:p>
      </dgm:t>
    </dgm:pt>
    <dgm:pt modelId="{5F049377-7B43-4790-908E-9C0E2BBD49C5}" type="parTrans" cxnId="{EAE4F5B3-7E71-4CB6-A75C-7C254E5B7973}">
      <dgm:prSet/>
      <dgm:spPr/>
      <dgm:t>
        <a:bodyPr/>
        <a:lstStyle/>
        <a:p>
          <a:endParaRPr lang="en-US"/>
        </a:p>
      </dgm:t>
    </dgm:pt>
    <dgm:pt modelId="{096F3CD4-B78D-451C-99A5-0F84B95089A5}" type="sibTrans" cxnId="{EAE4F5B3-7E71-4CB6-A75C-7C254E5B7973}">
      <dgm:prSet/>
      <dgm:spPr/>
      <dgm:t>
        <a:bodyPr/>
        <a:lstStyle/>
        <a:p>
          <a:endParaRPr lang="en-US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110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8D540C-8D36-4E40-9992-5C8F3AED289F}" srcId="{351B09AE-D5E8-4116-ACD0-2611567E8F6D}" destId="{418CAEF6-4B63-438B-83EC-2081955E6EB6}" srcOrd="1" destOrd="0" parTransId="{55E8D638-EA4B-45A9-8703-91E0D1665210}" sibTransId="{AD642F44-44ED-4030-8FFA-E52387218B03}"/>
    <dgm:cxn modelId="{95A9F798-1331-4147-8D8D-2D4D074535E0}" type="presOf" srcId="{B9D5F429-6258-4A74-ADF0-CADC6F1DBC65}" destId="{ACE0E936-9965-4129-88CF-CF645DF398F2}" srcOrd="0" destOrd="3" presId="urn:microsoft.com/office/officeart/2005/8/layout/list1"/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0DAB0FE4-FF53-4E77-876C-48E9F06376D9}" srcId="{351B09AE-D5E8-4116-ACD0-2611567E8F6D}" destId="{A6A69B11-AD22-437D-AA90-CDBF69B882B3}" srcOrd="4" destOrd="0" parTransId="{D90F5A9D-EC75-4462-B234-2485FF152D28}" sibTransId="{1AE2A95D-AFD4-4318-9881-CAA5FAD14C08}"/>
    <dgm:cxn modelId="{FCDEBE33-F678-4C89-809A-B75207F86A0A}" type="presOf" srcId="{A6A69B11-AD22-437D-AA90-CDBF69B882B3}" destId="{ACE0E936-9965-4129-88CF-CF645DF398F2}" srcOrd="0" destOrd="4" presId="urn:microsoft.com/office/officeart/2005/8/layout/list1"/>
    <dgm:cxn modelId="{0731068A-9C5F-42F9-8732-63D452E619FE}" type="presOf" srcId="{418CAEF6-4B63-438B-83EC-2081955E6EB6}" destId="{ACE0E936-9965-4129-88CF-CF645DF398F2}" srcOrd="0" destOrd="1" presId="urn:microsoft.com/office/officeart/2005/8/layout/list1"/>
    <dgm:cxn modelId="{8A04B75A-EBAC-4EC4-9622-402A7D427BC9}" type="presOf" srcId="{11A28CF9-3328-4802-BD87-E053A808CEA8}" destId="{ACE0E936-9965-4129-88CF-CF645DF398F2}" srcOrd="0" destOrd="5" presId="urn:microsoft.com/office/officeart/2005/8/layout/list1"/>
    <dgm:cxn modelId="{EAE4F5B3-7E71-4CB6-A75C-7C254E5B7973}" srcId="{351B09AE-D5E8-4116-ACD0-2611567E8F6D}" destId="{11A28CF9-3328-4802-BD87-E053A808CEA8}" srcOrd="5" destOrd="0" parTransId="{5F049377-7B43-4790-908E-9C0E2BBD49C5}" sibTransId="{096F3CD4-B78D-451C-99A5-0F84B95089A5}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20E3792E-30FF-42C7-BD50-5C5877708CD2}" type="presOf" srcId="{B39456EC-5C95-478A-B5B6-680054F56823}" destId="{1271CB71-F17F-45DD-B010-0939215BBF82}" srcOrd="0" destOrd="0" presId="urn:microsoft.com/office/officeart/2005/8/layout/list1"/>
    <dgm:cxn modelId="{2F56A483-0AC0-41EE-8B16-37B5828B07F5}" type="presOf" srcId="{351B09AE-D5E8-4116-ACD0-2611567E8F6D}" destId="{58F0960F-C482-4919-9FB8-9DA776DA3FA9}" srcOrd="0" destOrd="0" presId="urn:microsoft.com/office/officeart/2005/8/layout/list1"/>
    <dgm:cxn modelId="{C5376CB9-4ED7-402E-86AA-35A15B1B87E0}" srcId="{351B09AE-D5E8-4116-ACD0-2611567E8F6D}" destId="{CB3596E8-39B6-48E9-942B-E49191B8ADC7}" srcOrd="2" destOrd="0" parTransId="{DA119030-894F-4FC8-A3EE-36CC3DFC9789}" sibTransId="{75BAF412-AEE4-419B-9909-4FCF585F134C}"/>
    <dgm:cxn modelId="{6E5B6F80-0D03-4E6A-B84F-10096AE8366A}" type="presOf" srcId="{7E952AFE-4FC4-488A-AD8D-BCD5E7723C9B}" destId="{ACE0E936-9965-4129-88CF-CF645DF398F2}" srcOrd="0" destOrd="0" presId="urn:microsoft.com/office/officeart/2005/8/layout/list1"/>
    <dgm:cxn modelId="{41652F75-571A-4816-A8AF-6A267565B2B0}" srcId="{351B09AE-D5E8-4116-ACD0-2611567E8F6D}" destId="{B9D5F429-6258-4A74-ADF0-CADC6F1DBC65}" srcOrd="3" destOrd="0" parTransId="{370C8786-1033-4B11-8AE7-AA97A8D4F4F1}" sibTransId="{8E35A181-8C26-40DC-A23E-94DD31285BD1}"/>
    <dgm:cxn modelId="{3CC21E69-A5ED-489B-BF58-84AA20244E25}" type="presOf" srcId="{CB3596E8-39B6-48E9-942B-E49191B8ADC7}" destId="{ACE0E936-9965-4129-88CF-CF645DF398F2}" srcOrd="0" destOrd="2" presId="urn:microsoft.com/office/officeart/2005/8/layout/list1"/>
    <dgm:cxn modelId="{2FA08E3D-535C-470B-A176-E3AE83691117}" type="presOf" srcId="{351B09AE-D5E8-4116-ACD0-2611567E8F6D}" destId="{090FEBF6-FA9F-4AA5-ACE4-96367E79223A}" srcOrd="1" destOrd="0" presId="urn:microsoft.com/office/officeart/2005/8/layout/list1"/>
    <dgm:cxn modelId="{4C75A524-9C71-4C1A-9596-4FA0EB1F7EF4}" type="presParOf" srcId="{1271CB71-F17F-45DD-B010-0939215BBF82}" destId="{C138BE54-C6F1-4775-A9A9-4C29EA269661}" srcOrd="0" destOrd="0" presId="urn:microsoft.com/office/officeart/2005/8/layout/list1"/>
    <dgm:cxn modelId="{4094A006-496F-4056-8852-A030C7ECF2CC}" type="presParOf" srcId="{C138BE54-C6F1-4775-A9A9-4C29EA269661}" destId="{58F0960F-C482-4919-9FB8-9DA776DA3FA9}" srcOrd="0" destOrd="0" presId="urn:microsoft.com/office/officeart/2005/8/layout/list1"/>
    <dgm:cxn modelId="{0889E739-B0EA-49A2-BD05-B0F340C66AD7}" type="presParOf" srcId="{C138BE54-C6F1-4775-A9A9-4C29EA269661}" destId="{090FEBF6-FA9F-4AA5-ACE4-96367E79223A}" srcOrd="1" destOrd="0" presId="urn:microsoft.com/office/officeart/2005/8/layout/list1"/>
    <dgm:cxn modelId="{B5C9D5F7-F8F4-4882-8D30-F16B452ECD2C}" type="presParOf" srcId="{1271CB71-F17F-45DD-B010-0939215BBF82}" destId="{09FC3034-2F4F-4537-8227-F81019008BAA}" srcOrd="1" destOrd="0" presId="urn:microsoft.com/office/officeart/2005/8/layout/list1"/>
    <dgm:cxn modelId="{B1AA68FE-9138-4821-84A1-47C1236E0424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000000"/>
        </a:solidFill>
      </dgm:spPr>
      <dgm:t>
        <a:bodyPr/>
        <a:lstStyle/>
        <a:p>
          <a:r>
            <a:rPr lang="en" sz="2000" b="1" dirty="0" smtClean="0"/>
            <a:t>Strategies Utilized This Year:</a:t>
          </a:r>
          <a:endParaRPr lang="en-US" sz="2000" b="1" dirty="0"/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/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/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9A7408"/>
          </a:solidFill>
        </a:ln>
        <a:effectLst/>
      </dgm:spPr>
      <dgm:t>
        <a:bodyPr/>
        <a:lstStyle/>
        <a:p>
          <a:r>
            <a:rPr lang="en-US" sz="2000" b="0" dirty="0" smtClean="0">
              <a:solidFill>
                <a:srgbClr val="000000"/>
              </a:solidFill>
            </a:rPr>
            <a:t>Teacher professional development </a:t>
          </a:r>
          <a:endParaRPr lang="en-US" sz="2000" b="0" dirty="0">
            <a:solidFill>
              <a:srgbClr val="000000"/>
            </a:solidFill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/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/>
        </a:p>
      </dgm:t>
    </dgm:pt>
    <dgm:pt modelId="{477A4528-FCD1-4767-8919-9C66FD2B849A}">
      <dgm:prSet custT="1"/>
      <dgm:spPr/>
      <dgm:t>
        <a:bodyPr/>
        <a:lstStyle/>
        <a:p>
          <a:r>
            <a:rPr lang="en-US" sz="2000" b="0" dirty="0" smtClean="0">
              <a:solidFill>
                <a:srgbClr val="000000"/>
              </a:solidFill>
            </a:rPr>
            <a:t>Formal and Informal assessments </a:t>
          </a:r>
          <a:endParaRPr lang="en-US" sz="2000" b="0" dirty="0">
            <a:solidFill>
              <a:srgbClr val="000000"/>
            </a:solidFill>
          </a:endParaRPr>
        </a:p>
      </dgm:t>
    </dgm:pt>
    <dgm:pt modelId="{EEF4C3A1-C312-42E8-A599-BF3FD97B5034}" type="parTrans" cxnId="{5CE29A2A-13C3-4C59-A8E0-2C4858AC9785}">
      <dgm:prSet/>
      <dgm:spPr/>
      <dgm:t>
        <a:bodyPr/>
        <a:lstStyle/>
        <a:p>
          <a:endParaRPr lang="en-US"/>
        </a:p>
      </dgm:t>
    </dgm:pt>
    <dgm:pt modelId="{1A3F8F60-7117-4A64-AE16-4909100A7811}" type="sibTrans" cxnId="{5CE29A2A-13C3-4C59-A8E0-2C4858AC9785}">
      <dgm:prSet/>
      <dgm:spPr/>
      <dgm:t>
        <a:bodyPr/>
        <a:lstStyle/>
        <a:p>
          <a:endParaRPr lang="en-US"/>
        </a:p>
      </dgm:t>
    </dgm:pt>
    <dgm:pt modelId="{6A28FCCC-3FDC-402F-A0E3-98FBEE3FF61B}">
      <dgm:prSet custT="1"/>
      <dgm:spPr/>
      <dgm:t>
        <a:bodyPr/>
        <a:lstStyle/>
        <a:p>
          <a:r>
            <a:rPr lang="en-US" sz="2000" b="0" dirty="0" smtClean="0">
              <a:solidFill>
                <a:srgbClr val="000000"/>
              </a:solidFill>
            </a:rPr>
            <a:t>AP Reviews and Boot Camps</a:t>
          </a:r>
          <a:endParaRPr lang="en-US" sz="2000" b="0" dirty="0">
            <a:solidFill>
              <a:srgbClr val="000000"/>
            </a:solidFill>
          </a:endParaRPr>
        </a:p>
      </dgm:t>
    </dgm:pt>
    <dgm:pt modelId="{C22E43E9-356E-48AE-B0A1-58AAC362E805}" type="parTrans" cxnId="{AFD9E997-5893-447A-AE46-D2E0AEE0E2DB}">
      <dgm:prSet/>
      <dgm:spPr/>
      <dgm:t>
        <a:bodyPr/>
        <a:lstStyle/>
        <a:p>
          <a:endParaRPr lang="en-US"/>
        </a:p>
      </dgm:t>
    </dgm:pt>
    <dgm:pt modelId="{EB8FE81B-7DD4-46CE-84D5-4D0455FFBA58}" type="sibTrans" cxnId="{AFD9E997-5893-447A-AE46-D2E0AEE0E2DB}">
      <dgm:prSet/>
      <dgm:spPr/>
      <dgm:t>
        <a:bodyPr/>
        <a:lstStyle/>
        <a:p>
          <a:endParaRPr lang="en-US"/>
        </a:p>
      </dgm:t>
    </dgm:pt>
    <dgm:pt modelId="{24E8A050-6F5A-4D2A-B504-333CD268C968}">
      <dgm:prSet custT="1"/>
      <dgm:spPr/>
      <dgm:t>
        <a:bodyPr/>
        <a:lstStyle/>
        <a:p>
          <a:r>
            <a:rPr lang="en-US" sz="2000" b="0" dirty="0" smtClean="0">
              <a:solidFill>
                <a:srgbClr val="000000"/>
              </a:solidFill>
            </a:rPr>
            <a:t>AP Parent Nights</a:t>
          </a:r>
          <a:endParaRPr lang="en-US" sz="2000" b="0" dirty="0">
            <a:solidFill>
              <a:srgbClr val="000000"/>
            </a:solidFill>
          </a:endParaRPr>
        </a:p>
      </dgm:t>
    </dgm:pt>
    <dgm:pt modelId="{91DCC62B-47D9-4C1C-AB1C-0D0734B5A32F}" type="parTrans" cxnId="{B1970EA3-308E-41CD-ADD6-1FD8BE835942}">
      <dgm:prSet/>
      <dgm:spPr/>
      <dgm:t>
        <a:bodyPr/>
        <a:lstStyle/>
        <a:p>
          <a:endParaRPr lang="en-US"/>
        </a:p>
      </dgm:t>
    </dgm:pt>
    <dgm:pt modelId="{E3863B38-B4C6-4402-A1CA-814F08F81420}" type="sibTrans" cxnId="{B1970EA3-308E-41CD-ADD6-1FD8BE835942}">
      <dgm:prSet/>
      <dgm:spPr/>
      <dgm:t>
        <a:bodyPr/>
        <a:lstStyle/>
        <a:p>
          <a:endParaRPr lang="en-US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96609" custScaleY="1442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 custLinFactNeighborY="2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F71335-97CD-4DE0-9DF4-A9EFA8D615C8}" type="presOf" srcId="{7E952AFE-4FC4-488A-AD8D-BCD5E7723C9B}" destId="{ACE0E936-9965-4129-88CF-CF645DF398F2}" srcOrd="0" destOrd="0" presId="urn:microsoft.com/office/officeart/2005/8/layout/list1"/>
    <dgm:cxn modelId="{17D6EAD0-968F-4705-AA43-B3A41985AC4C}" type="presOf" srcId="{477A4528-FCD1-4767-8919-9C66FD2B849A}" destId="{ACE0E936-9965-4129-88CF-CF645DF398F2}" srcOrd="0" destOrd="1" presId="urn:microsoft.com/office/officeart/2005/8/layout/list1"/>
    <dgm:cxn modelId="{5CE29A2A-13C3-4C59-A8E0-2C4858AC9785}" srcId="{351B09AE-D5E8-4116-ACD0-2611567E8F6D}" destId="{477A4528-FCD1-4767-8919-9C66FD2B849A}" srcOrd="1" destOrd="0" parTransId="{EEF4C3A1-C312-42E8-A599-BF3FD97B5034}" sibTransId="{1A3F8F60-7117-4A64-AE16-4909100A7811}"/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AFB99C93-20F8-4315-8C31-5D01F9424D35}" type="presOf" srcId="{351B09AE-D5E8-4116-ACD0-2611567E8F6D}" destId="{58F0960F-C482-4919-9FB8-9DA776DA3FA9}" srcOrd="0" destOrd="0" presId="urn:microsoft.com/office/officeart/2005/8/layout/list1"/>
    <dgm:cxn modelId="{75D96249-74DA-480E-BD19-4F55F17CDE15}" type="presOf" srcId="{B39456EC-5C95-478A-B5B6-680054F56823}" destId="{1271CB71-F17F-45DD-B010-0939215BBF82}" srcOrd="0" destOrd="0" presId="urn:microsoft.com/office/officeart/2005/8/layout/list1"/>
    <dgm:cxn modelId="{A702B191-2CF8-46B8-A31B-7192BD44462D}" type="presOf" srcId="{6A28FCCC-3FDC-402F-A0E3-98FBEE3FF61B}" destId="{ACE0E936-9965-4129-88CF-CF645DF398F2}" srcOrd="0" destOrd="2" presId="urn:microsoft.com/office/officeart/2005/8/layout/list1"/>
    <dgm:cxn modelId="{B1970EA3-308E-41CD-ADD6-1FD8BE835942}" srcId="{351B09AE-D5E8-4116-ACD0-2611567E8F6D}" destId="{24E8A050-6F5A-4D2A-B504-333CD268C968}" srcOrd="3" destOrd="0" parTransId="{91DCC62B-47D9-4C1C-AB1C-0D0734B5A32F}" sibTransId="{E3863B38-B4C6-4402-A1CA-814F08F81420}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AFD9E997-5893-447A-AE46-D2E0AEE0E2DB}" srcId="{351B09AE-D5E8-4116-ACD0-2611567E8F6D}" destId="{6A28FCCC-3FDC-402F-A0E3-98FBEE3FF61B}" srcOrd="2" destOrd="0" parTransId="{C22E43E9-356E-48AE-B0A1-58AAC362E805}" sibTransId="{EB8FE81B-7DD4-46CE-84D5-4D0455FFBA58}"/>
    <dgm:cxn modelId="{6B0A4902-A4FA-4F80-BD0F-45180F5A8D4C}" type="presOf" srcId="{24E8A050-6F5A-4D2A-B504-333CD268C968}" destId="{ACE0E936-9965-4129-88CF-CF645DF398F2}" srcOrd="0" destOrd="3" presId="urn:microsoft.com/office/officeart/2005/8/layout/list1"/>
    <dgm:cxn modelId="{E4D84424-E921-4E4C-9FE2-4E81BF187A9F}" type="presOf" srcId="{351B09AE-D5E8-4116-ACD0-2611567E8F6D}" destId="{090FEBF6-FA9F-4AA5-ACE4-96367E79223A}" srcOrd="1" destOrd="0" presId="urn:microsoft.com/office/officeart/2005/8/layout/list1"/>
    <dgm:cxn modelId="{94CB1951-26DD-4DA1-AA5A-A2970794E4A3}" type="presParOf" srcId="{1271CB71-F17F-45DD-B010-0939215BBF82}" destId="{C138BE54-C6F1-4775-A9A9-4C29EA269661}" srcOrd="0" destOrd="0" presId="urn:microsoft.com/office/officeart/2005/8/layout/list1"/>
    <dgm:cxn modelId="{0FC8A1EB-34AF-4A35-8BAB-F6EB0ED245C1}" type="presParOf" srcId="{C138BE54-C6F1-4775-A9A9-4C29EA269661}" destId="{58F0960F-C482-4919-9FB8-9DA776DA3FA9}" srcOrd="0" destOrd="0" presId="urn:microsoft.com/office/officeart/2005/8/layout/list1"/>
    <dgm:cxn modelId="{F1D25EEB-34F8-4662-9163-4401F4D41724}" type="presParOf" srcId="{C138BE54-C6F1-4775-A9A9-4C29EA269661}" destId="{090FEBF6-FA9F-4AA5-ACE4-96367E79223A}" srcOrd="1" destOrd="0" presId="urn:microsoft.com/office/officeart/2005/8/layout/list1"/>
    <dgm:cxn modelId="{A31CE028-3CE0-4F27-9CBF-6AA8FCE350CA}" type="presParOf" srcId="{1271CB71-F17F-45DD-B010-0939215BBF82}" destId="{09FC3034-2F4F-4537-8227-F81019008BAA}" srcOrd="1" destOrd="0" presId="urn:microsoft.com/office/officeart/2005/8/layout/list1"/>
    <dgm:cxn modelId="{F30B3BAD-8B0D-430A-81AB-024966493408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000000"/>
        </a:solidFill>
      </dgm:spPr>
      <dgm:t>
        <a:bodyPr/>
        <a:lstStyle/>
        <a:p>
          <a:r>
            <a:rPr lang="en" sz="2000" b="1" dirty="0" smtClean="0">
              <a:solidFill>
                <a:schemeClr val="bg1"/>
              </a:solidFill>
            </a:rPr>
            <a:t>Strategies Utilized This Year:</a:t>
          </a:r>
          <a:endParaRPr lang="en-US" sz="2000" b="1" dirty="0">
            <a:solidFill>
              <a:schemeClr val="bg1"/>
            </a:solidFill>
          </a:endParaRPr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/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/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9A7408"/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+mj-lt"/>
            </a:rPr>
            <a:t>Dual credit and advanced placement (AP)</a:t>
          </a:r>
          <a:endParaRPr lang="en-US" sz="2000" dirty="0">
            <a:solidFill>
              <a:srgbClr val="000000"/>
            </a:solidFill>
            <a:latin typeface="+mj-lt"/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/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/>
        </a:p>
      </dgm:t>
    </dgm:pt>
    <dgm:pt modelId="{D3C1B419-CC9C-41EF-B733-187A07A942DD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+mj-lt"/>
            </a:rPr>
            <a:t>Advisory</a:t>
          </a:r>
        </a:p>
      </dgm:t>
    </dgm:pt>
    <dgm:pt modelId="{7DAC7903-8B3F-4C73-97BF-9C7BC40D2A41}" type="parTrans" cxnId="{F60F82AB-848A-42FC-8600-37D1E38D2DB7}">
      <dgm:prSet/>
      <dgm:spPr/>
      <dgm:t>
        <a:bodyPr/>
        <a:lstStyle/>
        <a:p>
          <a:endParaRPr lang="en-US" sz="2000"/>
        </a:p>
      </dgm:t>
    </dgm:pt>
    <dgm:pt modelId="{ED9313FA-6E5A-49DA-991C-73A1EC2EF238}" type="sibTrans" cxnId="{F60F82AB-848A-42FC-8600-37D1E38D2DB7}">
      <dgm:prSet/>
      <dgm:spPr/>
      <dgm:t>
        <a:bodyPr/>
        <a:lstStyle/>
        <a:p>
          <a:endParaRPr lang="en-US" sz="2000"/>
        </a:p>
      </dgm:t>
    </dgm:pt>
    <dgm:pt modelId="{87416CD2-62F5-44FC-A474-73F751FCD8A5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+mj-lt"/>
            </a:rPr>
            <a:t>Targeted senior meetings</a:t>
          </a:r>
        </a:p>
      </dgm:t>
    </dgm:pt>
    <dgm:pt modelId="{4EF07972-914C-4F9B-8599-D035F439B8DB}" type="parTrans" cxnId="{9ADFBBF8-5EC2-4B58-B119-4572EAFC6702}">
      <dgm:prSet/>
      <dgm:spPr/>
      <dgm:t>
        <a:bodyPr/>
        <a:lstStyle/>
        <a:p>
          <a:endParaRPr lang="en-US" sz="2000"/>
        </a:p>
      </dgm:t>
    </dgm:pt>
    <dgm:pt modelId="{AFF5F2E8-18B4-4491-8D11-73033DB1E4BB}" type="sibTrans" cxnId="{9ADFBBF8-5EC2-4B58-B119-4572EAFC6702}">
      <dgm:prSet/>
      <dgm:spPr/>
      <dgm:t>
        <a:bodyPr/>
        <a:lstStyle/>
        <a:p>
          <a:endParaRPr lang="en-US" sz="2000"/>
        </a:p>
      </dgm:t>
    </dgm:pt>
    <dgm:pt modelId="{90601413-1B5A-40F9-AA0C-B78517761B21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+mj-lt"/>
            </a:rPr>
            <a:t>Scholarship events </a:t>
          </a:r>
        </a:p>
      </dgm:t>
    </dgm:pt>
    <dgm:pt modelId="{C5F9367C-B731-4F73-AE6B-F99788EEE7AA}" type="parTrans" cxnId="{315109E8-5FDF-4DC4-B7A6-65EC65A2E795}">
      <dgm:prSet/>
      <dgm:spPr/>
      <dgm:t>
        <a:bodyPr/>
        <a:lstStyle/>
        <a:p>
          <a:endParaRPr lang="en-US" sz="2000"/>
        </a:p>
      </dgm:t>
    </dgm:pt>
    <dgm:pt modelId="{C912FBFC-A4CD-4861-BC7A-15612F42C267}" type="sibTrans" cxnId="{315109E8-5FDF-4DC4-B7A6-65EC65A2E795}">
      <dgm:prSet/>
      <dgm:spPr/>
      <dgm:t>
        <a:bodyPr/>
        <a:lstStyle/>
        <a:p>
          <a:endParaRPr lang="en-US" sz="2000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1057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0F82AB-848A-42FC-8600-37D1E38D2DB7}" srcId="{351B09AE-D5E8-4116-ACD0-2611567E8F6D}" destId="{D3C1B419-CC9C-41EF-B733-187A07A942DD}" srcOrd="1" destOrd="0" parTransId="{7DAC7903-8B3F-4C73-97BF-9C7BC40D2A41}" sibTransId="{ED9313FA-6E5A-49DA-991C-73A1EC2EF238}"/>
    <dgm:cxn modelId="{315109E8-5FDF-4DC4-B7A6-65EC65A2E795}" srcId="{351B09AE-D5E8-4116-ACD0-2611567E8F6D}" destId="{90601413-1B5A-40F9-AA0C-B78517761B21}" srcOrd="3" destOrd="0" parTransId="{C5F9367C-B731-4F73-AE6B-F99788EEE7AA}" sibTransId="{C912FBFC-A4CD-4861-BC7A-15612F42C267}"/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9A8D153C-CB6F-46BF-AE94-DFB086FA4748}" type="presOf" srcId="{87416CD2-62F5-44FC-A474-73F751FCD8A5}" destId="{ACE0E936-9965-4129-88CF-CF645DF398F2}" srcOrd="0" destOrd="2" presId="urn:microsoft.com/office/officeart/2005/8/layout/list1"/>
    <dgm:cxn modelId="{6A86AFE1-3E3D-4ADE-B103-71D4E0EBB6E1}" type="presOf" srcId="{B39456EC-5C95-478A-B5B6-680054F56823}" destId="{1271CB71-F17F-45DD-B010-0939215BBF82}" srcOrd="0" destOrd="0" presId="urn:microsoft.com/office/officeart/2005/8/layout/list1"/>
    <dgm:cxn modelId="{C99423CF-61B2-4805-A48E-DD1288358005}" type="presOf" srcId="{351B09AE-D5E8-4116-ACD0-2611567E8F6D}" destId="{58F0960F-C482-4919-9FB8-9DA776DA3FA9}" srcOrd="0" destOrd="0" presId="urn:microsoft.com/office/officeart/2005/8/layout/list1"/>
    <dgm:cxn modelId="{AC08C2F2-84D5-4759-A165-30F7EFCD8019}" type="presOf" srcId="{351B09AE-D5E8-4116-ACD0-2611567E8F6D}" destId="{090FEBF6-FA9F-4AA5-ACE4-96367E79223A}" srcOrd="1" destOrd="0" presId="urn:microsoft.com/office/officeart/2005/8/layout/list1"/>
    <dgm:cxn modelId="{F0193444-F155-4375-8C05-6957043E7C06}" type="presOf" srcId="{90601413-1B5A-40F9-AA0C-B78517761B21}" destId="{ACE0E936-9965-4129-88CF-CF645DF398F2}" srcOrd="0" destOrd="3" presId="urn:microsoft.com/office/officeart/2005/8/layout/list1"/>
    <dgm:cxn modelId="{37663FBD-B06E-4F0C-B468-84184679F1E4}" type="presOf" srcId="{7E952AFE-4FC4-488A-AD8D-BCD5E7723C9B}" destId="{ACE0E936-9965-4129-88CF-CF645DF398F2}" srcOrd="0" destOrd="0" presId="urn:microsoft.com/office/officeart/2005/8/layout/list1"/>
    <dgm:cxn modelId="{166AC79A-6E5F-4A09-BF57-7CB995AEF88A}" type="presOf" srcId="{D3C1B419-CC9C-41EF-B733-187A07A942DD}" destId="{ACE0E936-9965-4129-88CF-CF645DF398F2}" srcOrd="0" destOrd="1" presId="urn:microsoft.com/office/officeart/2005/8/layout/list1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9ADFBBF8-5EC2-4B58-B119-4572EAFC6702}" srcId="{351B09AE-D5E8-4116-ACD0-2611567E8F6D}" destId="{87416CD2-62F5-44FC-A474-73F751FCD8A5}" srcOrd="2" destOrd="0" parTransId="{4EF07972-914C-4F9B-8599-D035F439B8DB}" sibTransId="{AFF5F2E8-18B4-4491-8D11-73033DB1E4BB}"/>
    <dgm:cxn modelId="{D26F05F0-648A-401E-B9EE-7DE7F29E1978}" type="presParOf" srcId="{1271CB71-F17F-45DD-B010-0939215BBF82}" destId="{C138BE54-C6F1-4775-A9A9-4C29EA269661}" srcOrd="0" destOrd="0" presId="urn:microsoft.com/office/officeart/2005/8/layout/list1"/>
    <dgm:cxn modelId="{9DD75FB9-68D8-4913-A429-D5FA73D3DCC2}" type="presParOf" srcId="{C138BE54-C6F1-4775-A9A9-4C29EA269661}" destId="{58F0960F-C482-4919-9FB8-9DA776DA3FA9}" srcOrd="0" destOrd="0" presId="urn:microsoft.com/office/officeart/2005/8/layout/list1"/>
    <dgm:cxn modelId="{6F44C9B2-9382-4F8D-ADB1-05DE64F09C32}" type="presParOf" srcId="{C138BE54-C6F1-4775-A9A9-4C29EA269661}" destId="{090FEBF6-FA9F-4AA5-ACE4-96367E79223A}" srcOrd="1" destOrd="0" presId="urn:microsoft.com/office/officeart/2005/8/layout/list1"/>
    <dgm:cxn modelId="{1DAE7811-DB19-4F5B-82AD-8F4667774E68}" type="presParOf" srcId="{1271CB71-F17F-45DD-B010-0939215BBF82}" destId="{09FC3034-2F4F-4537-8227-F81019008BAA}" srcOrd="1" destOrd="0" presId="urn:microsoft.com/office/officeart/2005/8/layout/list1"/>
    <dgm:cxn modelId="{577DD841-FF2E-4F4C-9932-B971E8502EB1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4D3191"/>
        </a:solidFill>
      </dgm:spPr>
      <dgm:t>
        <a:bodyPr/>
        <a:lstStyle/>
        <a:p>
          <a:r>
            <a:rPr lang="en" sz="2000" b="1" dirty="0" smtClean="0"/>
            <a:t>Strategies Utilized This Year:</a:t>
          </a:r>
          <a:endParaRPr lang="en-US" sz="2000" b="1" dirty="0"/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/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/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4D3191"/>
          </a:solidFill>
        </a:ln>
        <a:effectLst/>
      </dgm:spPr>
      <dgm:t>
        <a:bodyPr/>
        <a:lstStyle/>
        <a:p>
          <a:r>
            <a:rPr lang="en" sz="2000" dirty="0" smtClean="0">
              <a:solidFill>
                <a:srgbClr val="000000"/>
              </a:solidFill>
            </a:rPr>
            <a:t>Block Schedule </a:t>
          </a:r>
          <a:endParaRPr lang="en-US" sz="2000" dirty="0">
            <a:solidFill>
              <a:srgbClr val="000000"/>
            </a:solidFill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/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/>
        </a:p>
      </dgm:t>
    </dgm:pt>
    <dgm:pt modelId="{2FE244C8-1F53-4D5A-9348-6C2843E63E5D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Graduation Coach</a:t>
          </a:r>
          <a:endParaRPr lang="en" sz="2000" dirty="0" smtClean="0">
            <a:solidFill>
              <a:srgbClr val="000000"/>
            </a:solidFill>
          </a:endParaRPr>
        </a:p>
      </dgm:t>
    </dgm:pt>
    <dgm:pt modelId="{8E25EDFE-D066-483E-B59F-60B2FB91183C}" type="parTrans" cxnId="{58007C8B-4EAB-46A0-89E0-399D737B4FA8}">
      <dgm:prSet/>
      <dgm:spPr/>
      <dgm:t>
        <a:bodyPr/>
        <a:lstStyle/>
        <a:p>
          <a:endParaRPr lang="en-US" sz="2000"/>
        </a:p>
      </dgm:t>
    </dgm:pt>
    <dgm:pt modelId="{25FE91B3-BC94-409C-8642-53C57562F6EE}" type="sibTrans" cxnId="{58007C8B-4EAB-46A0-89E0-399D737B4FA8}">
      <dgm:prSet/>
      <dgm:spPr/>
      <dgm:t>
        <a:bodyPr/>
        <a:lstStyle/>
        <a:p>
          <a:endParaRPr lang="en-US" sz="2000"/>
        </a:p>
      </dgm:t>
    </dgm:pt>
    <dgm:pt modelId="{612583E1-5460-4D97-BD15-833767BD4E41}">
      <dgm:prSet custT="1"/>
      <dgm:spPr/>
      <dgm:t>
        <a:bodyPr/>
        <a:lstStyle/>
        <a:p>
          <a:r>
            <a:rPr lang="en" sz="2000" dirty="0" smtClean="0">
              <a:solidFill>
                <a:srgbClr val="000000"/>
              </a:solidFill>
            </a:rPr>
            <a:t>Advisory Program</a:t>
          </a:r>
        </a:p>
      </dgm:t>
    </dgm:pt>
    <dgm:pt modelId="{D3EDCF00-75D0-4552-B74E-6BF9C19DFA5C}" type="parTrans" cxnId="{D92060B8-81BC-4773-82B7-3924C524F02F}">
      <dgm:prSet/>
      <dgm:spPr/>
      <dgm:t>
        <a:bodyPr/>
        <a:lstStyle/>
        <a:p>
          <a:endParaRPr lang="en-US" sz="2000"/>
        </a:p>
      </dgm:t>
    </dgm:pt>
    <dgm:pt modelId="{FD2D0CF1-27C6-4E9F-882A-A7C0C074E3C6}" type="sibTrans" cxnId="{D92060B8-81BC-4773-82B7-3924C524F02F}">
      <dgm:prSet/>
      <dgm:spPr/>
      <dgm:t>
        <a:bodyPr/>
        <a:lstStyle/>
        <a:p>
          <a:endParaRPr lang="en-US" sz="2000"/>
        </a:p>
      </dgm:t>
    </dgm:pt>
    <dgm:pt modelId="{FD8EDF90-5306-41CE-A845-5A0FE9D0CE47}">
      <dgm:prSet custT="1"/>
      <dgm:spPr/>
      <dgm:t>
        <a:bodyPr/>
        <a:lstStyle/>
        <a:p>
          <a:r>
            <a:rPr lang="en" sz="2000" dirty="0" smtClean="0">
              <a:solidFill>
                <a:srgbClr val="000000"/>
              </a:solidFill>
            </a:rPr>
            <a:t>Satellite Program with smaller setting</a:t>
          </a:r>
        </a:p>
      </dgm:t>
    </dgm:pt>
    <dgm:pt modelId="{56D5923D-7803-42CF-ACEE-071F6D75B9BB}" type="parTrans" cxnId="{91931931-B975-4A75-8972-E42DB934F997}">
      <dgm:prSet/>
      <dgm:spPr/>
      <dgm:t>
        <a:bodyPr/>
        <a:lstStyle/>
        <a:p>
          <a:endParaRPr lang="en-US" sz="2000"/>
        </a:p>
      </dgm:t>
    </dgm:pt>
    <dgm:pt modelId="{9D9DAFAE-4009-4E59-A934-F9C48CB6425C}" type="sibTrans" cxnId="{91931931-B975-4A75-8972-E42DB934F997}">
      <dgm:prSet/>
      <dgm:spPr/>
      <dgm:t>
        <a:bodyPr/>
        <a:lstStyle/>
        <a:p>
          <a:endParaRPr lang="en-US" sz="2000"/>
        </a:p>
      </dgm:t>
    </dgm:pt>
    <dgm:pt modelId="{B5E6C751-E798-480C-BFED-E22E5B696F07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Twilight Program</a:t>
          </a:r>
        </a:p>
      </dgm:t>
    </dgm:pt>
    <dgm:pt modelId="{234FE324-5BA0-4636-9BF4-5C086762BFC6}" type="parTrans" cxnId="{0910584E-B0C9-4C07-B586-8F8EC19A6436}">
      <dgm:prSet/>
      <dgm:spPr/>
      <dgm:t>
        <a:bodyPr/>
        <a:lstStyle/>
        <a:p>
          <a:endParaRPr lang="en-US" sz="2000"/>
        </a:p>
      </dgm:t>
    </dgm:pt>
    <dgm:pt modelId="{04FBCABB-DC33-46C5-8D7D-51954DEC51FF}" type="sibTrans" cxnId="{0910584E-B0C9-4C07-B586-8F8EC19A6436}">
      <dgm:prSet/>
      <dgm:spPr/>
      <dgm:t>
        <a:bodyPr/>
        <a:lstStyle/>
        <a:p>
          <a:endParaRPr lang="en-US" sz="2000"/>
        </a:p>
      </dgm:t>
    </dgm:pt>
    <dgm:pt modelId="{AC2BE3A5-1037-45A4-974E-761323890A95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Student progress monitoring</a:t>
          </a:r>
        </a:p>
      </dgm:t>
    </dgm:pt>
    <dgm:pt modelId="{BFE82F02-A53E-449D-AE37-5BFFBDC4DC14}" type="parTrans" cxnId="{FD31245D-5A7D-482D-9B11-420E96D535F7}">
      <dgm:prSet/>
      <dgm:spPr/>
      <dgm:t>
        <a:bodyPr/>
        <a:lstStyle/>
        <a:p>
          <a:endParaRPr lang="en-US" sz="2000"/>
        </a:p>
      </dgm:t>
    </dgm:pt>
    <dgm:pt modelId="{CE112AB1-5818-46D3-9899-0640BAE31ED6}" type="sibTrans" cxnId="{FD31245D-5A7D-482D-9B11-420E96D535F7}">
      <dgm:prSet/>
      <dgm:spPr/>
      <dgm:t>
        <a:bodyPr/>
        <a:lstStyle/>
        <a:p>
          <a:endParaRPr lang="en-US" sz="2000"/>
        </a:p>
      </dgm:t>
    </dgm:pt>
    <dgm:pt modelId="{0B93BFB9-408D-41A2-8EFD-1340477B5F87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Targeted parent meetings</a:t>
          </a:r>
        </a:p>
      </dgm:t>
    </dgm:pt>
    <dgm:pt modelId="{4EA0460E-22FC-43BA-86D9-15A2898331B3}" type="parTrans" cxnId="{53525158-FC37-4433-BE6A-8CA23CFBA4AA}">
      <dgm:prSet/>
      <dgm:spPr/>
      <dgm:t>
        <a:bodyPr/>
        <a:lstStyle/>
        <a:p>
          <a:endParaRPr lang="en-US" sz="2000"/>
        </a:p>
      </dgm:t>
    </dgm:pt>
    <dgm:pt modelId="{29A276F0-FABB-41AF-93A5-9ADE821226FD}" type="sibTrans" cxnId="{53525158-FC37-4433-BE6A-8CA23CFBA4AA}">
      <dgm:prSet/>
      <dgm:spPr/>
      <dgm:t>
        <a:bodyPr/>
        <a:lstStyle/>
        <a:p>
          <a:endParaRPr lang="en-US" sz="2000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973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25158-FC37-4433-BE6A-8CA23CFBA4AA}" srcId="{351B09AE-D5E8-4116-ACD0-2611567E8F6D}" destId="{0B93BFB9-408D-41A2-8EFD-1340477B5F87}" srcOrd="6" destOrd="0" parTransId="{4EA0460E-22FC-43BA-86D9-15A2898331B3}" sibTransId="{29A276F0-FABB-41AF-93A5-9ADE821226FD}"/>
    <dgm:cxn modelId="{B2CA4AC7-C772-4147-830D-AC23F9D9BB11}" type="presOf" srcId="{0B93BFB9-408D-41A2-8EFD-1340477B5F87}" destId="{ACE0E936-9965-4129-88CF-CF645DF398F2}" srcOrd="0" destOrd="6" presId="urn:microsoft.com/office/officeart/2005/8/layout/list1"/>
    <dgm:cxn modelId="{D92060B8-81BC-4773-82B7-3924C524F02F}" srcId="{351B09AE-D5E8-4116-ACD0-2611567E8F6D}" destId="{612583E1-5460-4D97-BD15-833767BD4E41}" srcOrd="2" destOrd="0" parTransId="{D3EDCF00-75D0-4552-B74E-6BF9C19DFA5C}" sibTransId="{FD2D0CF1-27C6-4E9F-882A-A7C0C074E3C6}"/>
    <dgm:cxn modelId="{91931931-B975-4A75-8972-E42DB934F997}" srcId="{351B09AE-D5E8-4116-ACD0-2611567E8F6D}" destId="{FD8EDF90-5306-41CE-A845-5A0FE9D0CE47}" srcOrd="3" destOrd="0" parTransId="{56D5923D-7803-42CF-ACEE-071F6D75B9BB}" sibTransId="{9D9DAFAE-4009-4E59-A934-F9C48CB6425C}"/>
    <dgm:cxn modelId="{58007C8B-4EAB-46A0-89E0-399D737B4FA8}" srcId="{351B09AE-D5E8-4116-ACD0-2611567E8F6D}" destId="{2FE244C8-1F53-4D5A-9348-6C2843E63E5D}" srcOrd="1" destOrd="0" parTransId="{8E25EDFE-D066-483E-B59F-60B2FB91183C}" sibTransId="{25FE91B3-BC94-409C-8642-53C57562F6EE}"/>
    <dgm:cxn modelId="{D2515595-1A6A-4D01-AE76-73753C7B43FA}" type="presOf" srcId="{B39456EC-5C95-478A-B5B6-680054F56823}" destId="{1271CB71-F17F-45DD-B010-0939215BBF82}" srcOrd="0" destOrd="0" presId="urn:microsoft.com/office/officeart/2005/8/layout/list1"/>
    <dgm:cxn modelId="{9D8DEFA2-16D0-451B-9053-01AB6BFD5D4F}" type="presOf" srcId="{2FE244C8-1F53-4D5A-9348-6C2843E63E5D}" destId="{ACE0E936-9965-4129-88CF-CF645DF398F2}" srcOrd="0" destOrd="1" presId="urn:microsoft.com/office/officeart/2005/8/layout/list1"/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0C3963C8-C1E0-4FBC-9C9E-3A139C10F413}" type="presOf" srcId="{B5E6C751-E798-480C-BFED-E22E5B696F07}" destId="{ACE0E936-9965-4129-88CF-CF645DF398F2}" srcOrd="0" destOrd="4" presId="urn:microsoft.com/office/officeart/2005/8/layout/list1"/>
    <dgm:cxn modelId="{2E86E18F-BEDA-471C-84BE-5759E8A07E13}" type="presOf" srcId="{612583E1-5460-4D97-BD15-833767BD4E41}" destId="{ACE0E936-9965-4129-88CF-CF645DF398F2}" srcOrd="0" destOrd="2" presId="urn:microsoft.com/office/officeart/2005/8/layout/list1"/>
    <dgm:cxn modelId="{D6823694-EBBC-4C36-80F4-FC4FBF491931}" type="presOf" srcId="{351B09AE-D5E8-4116-ACD0-2611567E8F6D}" destId="{58F0960F-C482-4919-9FB8-9DA776DA3FA9}" srcOrd="0" destOrd="0" presId="urn:microsoft.com/office/officeart/2005/8/layout/list1"/>
    <dgm:cxn modelId="{3481E13F-94B5-4234-824A-18BE80295956}" type="presOf" srcId="{FD8EDF90-5306-41CE-A845-5A0FE9D0CE47}" destId="{ACE0E936-9965-4129-88CF-CF645DF398F2}" srcOrd="0" destOrd="3" presId="urn:microsoft.com/office/officeart/2005/8/layout/list1"/>
    <dgm:cxn modelId="{0910584E-B0C9-4C07-B586-8F8EC19A6436}" srcId="{351B09AE-D5E8-4116-ACD0-2611567E8F6D}" destId="{B5E6C751-E798-480C-BFED-E22E5B696F07}" srcOrd="4" destOrd="0" parTransId="{234FE324-5BA0-4636-9BF4-5C086762BFC6}" sibTransId="{04FBCABB-DC33-46C5-8D7D-51954DEC51FF}"/>
    <dgm:cxn modelId="{5AF0F4FD-CADB-4412-A144-89A041F5D224}" type="presOf" srcId="{7E952AFE-4FC4-488A-AD8D-BCD5E7723C9B}" destId="{ACE0E936-9965-4129-88CF-CF645DF398F2}" srcOrd="0" destOrd="0" presId="urn:microsoft.com/office/officeart/2005/8/layout/list1"/>
    <dgm:cxn modelId="{A47D3E47-CB31-41C4-9D98-F19178E1D138}" type="presOf" srcId="{351B09AE-D5E8-4116-ACD0-2611567E8F6D}" destId="{090FEBF6-FA9F-4AA5-ACE4-96367E79223A}" srcOrd="1" destOrd="0" presId="urn:microsoft.com/office/officeart/2005/8/layout/list1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FD31245D-5A7D-482D-9B11-420E96D535F7}" srcId="{351B09AE-D5E8-4116-ACD0-2611567E8F6D}" destId="{AC2BE3A5-1037-45A4-974E-761323890A95}" srcOrd="5" destOrd="0" parTransId="{BFE82F02-A53E-449D-AE37-5BFFBDC4DC14}" sibTransId="{CE112AB1-5818-46D3-9899-0640BAE31ED6}"/>
    <dgm:cxn modelId="{A0E17792-4365-4378-9231-9C647753A821}" type="presOf" srcId="{AC2BE3A5-1037-45A4-974E-761323890A95}" destId="{ACE0E936-9965-4129-88CF-CF645DF398F2}" srcOrd="0" destOrd="5" presId="urn:microsoft.com/office/officeart/2005/8/layout/list1"/>
    <dgm:cxn modelId="{DFC06A1A-4D64-4559-B193-11383FC5056B}" type="presParOf" srcId="{1271CB71-F17F-45DD-B010-0939215BBF82}" destId="{C138BE54-C6F1-4775-A9A9-4C29EA269661}" srcOrd="0" destOrd="0" presId="urn:microsoft.com/office/officeart/2005/8/layout/list1"/>
    <dgm:cxn modelId="{A2A491B5-32FC-4C6D-A0AF-78DC6C4A6C0F}" type="presParOf" srcId="{C138BE54-C6F1-4775-A9A9-4C29EA269661}" destId="{58F0960F-C482-4919-9FB8-9DA776DA3FA9}" srcOrd="0" destOrd="0" presId="urn:microsoft.com/office/officeart/2005/8/layout/list1"/>
    <dgm:cxn modelId="{D85F32A3-041D-4EA4-AC1F-7D9246EE2E03}" type="presParOf" srcId="{C138BE54-C6F1-4775-A9A9-4C29EA269661}" destId="{090FEBF6-FA9F-4AA5-ACE4-96367E79223A}" srcOrd="1" destOrd="0" presId="urn:microsoft.com/office/officeart/2005/8/layout/list1"/>
    <dgm:cxn modelId="{FEA3F1E1-D5EB-4171-BE4E-309F32DB4699}" type="presParOf" srcId="{1271CB71-F17F-45DD-B010-0939215BBF82}" destId="{09FC3034-2F4F-4537-8227-F81019008BAA}" srcOrd="1" destOrd="0" presId="urn:microsoft.com/office/officeart/2005/8/layout/list1"/>
    <dgm:cxn modelId="{404C09D9-3556-4F06-8C61-B154BF0AD166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4D3191"/>
        </a:solidFill>
      </dgm:spPr>
      <dgm:t>
        <a:bodyPr/>
        <a:lstStyle/>
        <a:p>
          <a:r>
            <a:rPr lang="en" sz="2000" b="1" dirty="0" smtClean="0"/>
            <a:t>Strategies Utilized This Year:</a:t>
          </a:r>
          <a:endParaRPr lang="en-US" sz="2000" b="1" dirty="0"/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/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/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4D3191"/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Teacher professional development</a:t>
          </a:r>
          <a:endParaRPr lang="en-US" sz="2000" dirty="0">
            <a:solidFill>
              <a:srgbClr val="000000"/>
            </a:solidFill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/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/>
        </a:p>
      </dgm:t>
    </dgm:pt>
    <dgm:pt modelId="{D33BF3D4-22FB-41A1-BADA-24658E9F0716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Formal and Informal assessments </a:t>
          </a:r>
          <a:endParaRPr lang="en-US" sz="2000" dirty="0">
            <a:solidFill>
              <a:srgbClr val="000000"/>
            </a:solidFill>
          </a:endParaRPr>
        </a:p>
      </dgm:t>
    </dgm:pt>
    <dgm:pt modelId="{7DD63BEA-481D-4AFD-AD39-50CED77E34C3}" type="parTrans" cxnId="{2506A39E-3B51-431A-91CB-880DAF7DD27F}">
      <dgm:prSet/>
      <dgm:spPr/>
      <dgm:t>
        <a:bodyPr/>
        <a:lstStyle/>
        <a:p>
          <a:endParaRPr lang="en-US"/>
        </a:p>
      </dgm:t>
    </dgm:pt>
    <dgm:pt modelId="{76E47AFA-95FF-4EC2-8421-48F05F8E6B50}" type="sibTrans" cxnId="{2506A39E-3B51-431A-91CB-880DAF7DD27F}">
      <dgm:prSet/>
      <dgm:spPr/>
      <dgm:t>
        <a:bodyPr/>
        <a:lstStyle/>
        <a:p>
          <a:endParaRPr lang="en-US"/>
        </a:p>
      </dgm:t>
    </dgm:pt>
    <dgm:pt modelId="{F55D0A06-F12E-4AF9-92F4-F269E5514801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College tutors</a:t>
          </a:r>
          <a:endParaRPr lang="en-US" sz="2000" dirty="0">
            <a:solidFill>
              <a:srgbClr val="000000"/>
            </a:solidFill>
          </a:endParaRPr>
        </a:p>
      </dgm:t>
    </dgm:pt>
    <dgm:pt modelId="{C51F42E7-A947-488F-9E43-3E3D9295C52C}" type="parTrans" cxnId="{4FD2B8D5-E43E-4195-9FD4-CA114323A08A}">
      <dgm:prSet/>
      <dgm:spPr/>
      <dgm:t>
        <a:bodyPr/>
        <a:lstStyle/>
        <a:p>
          <a:endParaRPr lang="en-US"/>
        </a:p>
      </dgm:t>
    </dgm:pt>
    <dgm:pt modelId="{EA08E528-F50A-42A8-8ABE-B12F0C1AA6C0}" type="sibTrans" cxnId="{4FD2B8D5-E43E-4195-9FD4-CA114323A08A}">
      <dgm:prSet/>
      <dgm:spPr/>
      <dgm:t>
        <a:bodyPr/>
        <a:lstStyle/>
        <a:p>
          <a:endParaRPr lang="en-US"/>
        </a:p>
      </dgm:t>
    </dgm:pt>
    <dgm:pt modelId="{E9418B26-0FA3-4E58-9A3B-810676150656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AP review sessions</a:t>
          </a:r>
          <a:endParaRPr lang="en-US" sz="2000" dirty="0">
            <a:solidFill>
              <a:srgbClr val="000000"/>
            </a:solidFill>
          </a:endParaRPr>
        </a:p>
      </dgm:t>
    </dgm:pt>
    <dgm:pt modelId="{4FD1EDAD-6EEB-4400-BBD2-36E7A5B30CFD}" type="parTrans" cxnId="{AB4762BB-5F7A-4EE5-AA70-D5DF5819E762}">
      <dgm:prSet/>
      <dgm:spPr/>
      <dgm:t>
        <a:bodyPr/>
        <a:lstStyle/>
        <a:p>
          <a:endParaRPr lang="en-US"/>
        </a:p>
      </dgm:t>
    </dgm:pt>
    <dgm:pt modelId="{F055DC55-53C4-4579-97C6-A94223781F43}" type="sibTrans" cxnId="{AB4762BB-5F7A-4EE5-AA70-D5DF5819E762}">
      <dgm:prSet/>
      <dgm:spPr/>
      <dgm:t>
        <a:bodyPr/>
        <a:lstStyle/>
        <a:p>
          <a:endParaRPr lang="en-US"/>
        </a:p>
      </dgm:t>
    </dgm:pt>
    <dgm:pt modelId="{727D02FC-26FF-4368-AEAE-00DF49EC4A5C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AP Parent Nights</a:t>
          </a:r>
          <a:endParaRPr lang="en-US" sz="2000" dirty="0">
            <a:solidFill>
              <a:srgbClr val="000000"/>
            </a:solidFill>
          </a:endParaRPr>
        </a:p>
      </dgm:t>
    </dgm:pt>
    <dgm:pt modelId="{6772560B-BBD8-46B3-B21E-FF18703475C2}" type="parTrans" cxnId="{E1D06FCD-1BE5-4143-AFBD-9279B92D7FD2}">
      <dgm:prSet/>
      <dgm:spPr/>
      <dgm:t>
        <a:bodyPr/>
        <a:lstStyle/>
        <a:p>
          <a:endParaRPr lang="en-US"/>
        </a:p>
      </dgm:t>
    </dgm:pt>
    <dgm:pt modelId="{2E14A5D5-7555-4F6B-B45B-F4048C4D006D}" type="sibTrans" cxnId="{E1D06FCD-1BE5-4143-AFBD-9279B92D7FD2}">
      <dgm:prSet/>
      <dgm:spPr/>
      <dgm:t>
        <a:bodyPr/>
        <a:lstStyle/>
        <a:p>
          <a:endParaRPr lang="en-US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111814" custScaleY="43797" custLinFactNeighborX="-2405" custLinFactNeighborY="-221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 custScaleY="7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6A39E-3B51-431A-91CB-880DAF7DD27F}" srcId="{351B09AE-D5E8-4116-ACD0-2611567E8F6D}" destId="{D33BF3D4-22FB-41A1-BADA-24658E9F0716}" srcOrd="1" destOrd="0" parTransId="{7DD63BEA-481D-4AFD-AD39-50CED77E34C3}" sibTransId="{76E47AFA-95FF-4EC2-8421-48F05F8E6B50}"/>
    <dgm:cxn modelId="{454FAFDB-21B2-4A43-A973-5B317533FFF4}" type="presOf" srcId="{7E952AFE-4FC4-488A-AD8D-BCD5E7723C9B}" destId="{ACE0E936-9965-4129-88CF-CF645DF398F2}" srcOrd="0" destOrd="0" presId="urn:microsoft.com/office/officeart/2005/8/layout/list1"/>
    <dgm:cxn modelId="{C5991696-009B-4097-BC54-0A91C562756C}" type="presOf" srcId="{B39456EC-5C95-478A-B5B6-680054F56823}" destId="{1271CB71-F17F-45DD-B010-0939215BBF82}" srcOrd="0" destOrd="0" presId="urn:microsoft.com/office/officeart/2005/8/layout/list1"/>
    <dgm:cxn modelId="{4FD2B8D5-E43E-4195-9FD4-CA114323A08A}" srcId="{351B09AE-D5E8-4116-ACD0-2611567E8F6D}" destId="{F55D0A06-F12E-4AF9-92F4-F269E5514801}" srcOrd="2" destOrd="0" parTransId="{C51F42E7-A947-488F-9E43-3E3D9295C52C}" sibTransId="{EA08E528-F50A-42A8-8ABE-B12F0C1AA6C0}"/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69ED9EC6-11DD-447F-8FDE-EA8F1051F455}" type="presOf" srcId="{727D02FC-26FF-4368-AEAE-00DF49EC4A5C}" destId="{ACE0E936-9965-4129-88CF-CF645DF398F2}" srcOrd="0" destOrd="4" presId="urn:microsoft.com/office/officeart/2005/8/layout/list1"/>
    <dgm:cxn modelId="{E1D06FCD-1BE5-4143-AFBD-9279B92D7FD2}" srcId="{351B09AE-D5E8-4116-ACD0-2611567E8F6D}" destId="{727D02FC-26FF-4368-AEAE-00DF49EC4A5C}" srcOrd="4" destOrd="0" parTransId="{6772560B-BBD8-46B3-B21E-FF18703475C2}" sibTransId="{2E14A5D5-7555-4F6B-B45B-F4048C4D006D}"/>
    <dgm:cxn modelId="{A9B44BA7-B6F2-413E-9E60-D8BF891F841C}" type="presOf" srcId="{F55D0A06-F12E-4AF9-92F4-F269E5514801}" destId="{ACE0E936-9965-4129-88CF-CF645DF398F2}" srcOrd="0" destOrd="2" presId="urn:microsoft.com/office/officeart/2005/8/layout/list1"/>
    <dgm:cxn modelId="{BE220BED-BCCE-4A28-93DC-EB0450E33914}" type="presOf" srcId="{351B09AE-D5E8-4116-ACD0-2611567E8F6D}" destId="{58F0960F-C482-4919-9FB8-9DA776DA3FA9}" srcOrd="0" destOrd="0" presId="urn:microsoft.com/office/officeart/2005/8/layout/list1"/>
    <dgm:cxn modelId="{AB4762BB-5F7A-4EE5-AA70-D5DF5819E762}" srcId="{351B09AE-D5E8-4116-ACD0-2611567E8F6D}" destId="{E9418B26-0FA3-4E58-9A3B-810676150656}" srcOrd="3" destOrd="0" parTransId="{4FD1EDAD-6EEB-4400-BBD2-36E7A5B30CFD}" sibTransId="{F055DC55-53C4-4579-97C6-A94223781F43}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F674E340-20C4-41A3-99A3-6601B85073D4}" type="presOf" srcId="{D33BF3D4-22FB-41A1-BADA-24658E9F0716}" destId="{ACE0E936-9965-4129-88CF-CF645DF398F2}" srcOrd="0" destOrd="1" presId="urn:microsoft.com/office/officeart/2005/8/layout/list1"/>
    <dgm:cxn modelId="{A4029EEE-E220-458A-A42D-F0C686CE254F}" type="presOf" srcId="{E9418B26-0FA3-4E58-9A3B-810676150656}" destId="{ACE0E936-9965-4129-88CF-CF645DF398F2}" srcOrd="0" destOrd="3" presId="urn:microsoft.com/office/officeart/2005/8/layout/list1"/>
    <dgm:cxn modelId="{6F24472B-3FEB-4065-9AC4-A36DEF5CC027}" type="presOf" srcId="{351B09AE-D5E8-4116-ACD0-2611567E8F6D}" destId="{090FEBF6-FA9F-4AA5-ACE4-96367E79223A}" srcOrd="1" destOrd="0" presId="urn:microsoft.com/office/officeart/2005/8/layout/list1"/>
    <dgm:cxn modelId="{D1B58924-6042-441A-AB5D-FD60DB205D39}" type="presParOf" srcId="{1271CB71-F17F-45DD-B010-0939215BBF82}" destId="{C138BE54-C6F1-4775-A9A9-4C29EA269661}" srcOrd="0" destOrd="0" presId="urn:microsoft.com/office/officeart/2005/8/layout/list1"/>
    <dgm:cxn modelId="{4DB33040-C183-4FAB-A122-1BE179EF0FBD}" type="presParOf" srcId="{C138BE54-C6F1-4775-A9A9-4C29EA269661}" destId="{58F0960F-C482-4919-9FB8-9DA776DA3FA9}" srcOrd="0" destOrd="0" presId="urn:microsoft.com/office/officeart/2005/8/layout/list1"/>
    <dgm:cxn modelId="{5575A9C9-B94B-4448-B2FC-E5D35FE1DF57}" type="presParOf" srcId="{C138BE54-C6F1-4775-A9A9-4C29EA269661}" destId="{090FEBF6-FA9F-4AA5-ACE4-96367E79223A}" srcOrd="1" destOrd="0" presId="urn:microsoft.com/office/officeart/2005/8/layout/list1"/>
    <dgm:cxn modelId="{13A8D4EE-BF45-490A-9697-FF2E0C740328}" type="presParOf" srcId="{1271CB71-F17F-45DD-B010-0939215BBF82}" destId="{09FC3034-2F4F-4537-8227-F81019008BAA}" srcOrd="1" destOrd="0" presId="urn:microsoft.com/office/officeart/2005/8/layout/list1"/>
    <dgm:cxn modelId="{8861B0AC-DED2-42EF-9412-3130AD60B179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4D3191"/>
        </a:solidFill>
      </dgm:spPr>
      <dgm:t>
        <a:bodyPr/>
        <a:lstStyle/>
        <a:p>
          <a:r>
            <a:rPr lang="en" sz="2000" b="1" dirty="0" smtClean="0">
              <a:solidFill>
                <a:schemeClr val="bg1"/>
              </a:solidFill>
            </a:rPr>
            <a:t>Strategies Utilized This Year:</a:t>
          </a:r>
          <a:endParaRPr lang="en-US" sz="2000" b="1" dirty="0">
            <a:solidFill>
              <a:schemeClr val="bg1"/>
            </a:solidFill>
          </a:endParaRPr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/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/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4D3191"/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Advisory</a:t>
          </a:r>
          <a:endParaRPr lang="en-US" sz="2000" dirty="0">
            <a:solidFill>
              <a:srgbClr val="000000"/>
            </a:solidFill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/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/>
        </a:p>
      </dgm:t>
    </dgm:pt>
    <dgm:pt modelId="{2B732663-4657-4598-A953-50357B0C0AF5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Targeted senior meetings</a:t>
          </a:r>
        </a:p>
      </dgm:t>
    </dgm:pt>
    <dgm:pt modelId="{2B5B8532-0C11-4B30-AB68-ECE3C1464FFE}" type="parTrans" cxnId="{D0330170-4513-4645-995B-5F59BA1553A1}">
      <dgm:prSet/>
      <dgm:spPr/>
      <dgm:t>
        <a:bodyPr/>
        <a:lstStyle/>
        <a:p>
          <a:endParaRPr lang="en-US" sz="2000"/>
        </a:p>
      </dgm:t>
    </dgm:pt>
    <dgm:pt modelId="{B86C7E59-03C2-47FC-A061-56A0A1995FFE}" type="sibTrans" cxnId="{D0330170-4513-4645-995B-5F59BA1553A1}">
      <dgm:prSet/>
      <dgm:spPr/>
      <dgm:t>
        <a:bodyPr/>
        <a:lstStyle/>
        <a:p>
          <a:endParaRPr lang="en-US" sz="2000"/>
        </a:p>
      </dgm:t>
    </dgm:pt>
    <dgm:pt modelId="{D5B1AC32-898D-480C-B4B1-BFA218B67033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Student mentors</a:t>
          </a:r>
        </a:p>
      </dgm:t>
    </dgm:pt>
    <dgm:pt modelId="{BDA4CD0B-80FD-40C3-9FDF-D9D4A5C2041B}" type="parTrans" cxnId="{06A97034-6BF5-42B3-B7EF-026162097D77}">
      <dgm:prSet/>
      <dgm:spPr/>
      <dgm:t>
        <a:bodyPr/>
        <a:lstStyle/>
        <a:p>
          <a:endParaRPr lang="en-US" sz="2000"/>
        </a:p>
      </dgm:t>
    </dgm:pt>
    <dgm:pt modelId="{9F6866B4-0F4A-4EA7-BB5B-6402D0F35925}" type="sibTrans" cxnId="{06A97034-6BF5-42B3-B7EF-026162097D77}">
      <dgm:prSet/>
      <dgm:spPr/>
      <dgm:t>
        <a:bodyPr/>
        <a:lstStyle/>
        <a:p>
          <a:endParaRPr lang="en-US" sz="2000"/>
        </a:p>
      </dgm:t>
    </dgm:pt>
    <dgm:pt modelId="{935E5294-B514-48DB-AA88-A85925456748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Scholarship events  </a:t>
          </a:r>
        </a:p>
      </dgm:t>
    </dgm:pt>
    <dgm:pt modelId="{E0663ACD-52FC-420A-B622-328CCA2CD2AF}" type="parTrans" cxnId="{8C21158A-DF86-4E63-871C-5322A7F6AEA1}">
      <dgm:prSet/>
      <dgm:spPr/>
      <dgm:t>
        <a:bodyPr/>
        <a:lstStyle/>
        <a:p>
          <a:endParaRPr lang="en-US" sz="2000"/>
        </a:p>
      </dgm:t>
    </dgm:pt>
    <dgm:pt modelId="{B4B47B7A-81A3-491E-B071-03F33DD91269}" type="sibTrans" cxnId="{8C21158A-DF86-4E63-871C-5322A7F6AEA1}">
      <dgm:prSet/>
      <dgm:spPr/>
      <dgm:t>
        <a:bodyPr/>
        <a:lstStyle/>
        <a:p>
          <a:endParaRPr lang="en-US" sz="2000"/>
        </a:p>
      </dgm:t>
    </dgm:pt>
    <dgm:pt modelId="{FDCBE5CD-BF28-4ECC-A40B-F8D2D71DF365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Recognized as Indiana Top 100 FAFSA School</a:t>
          </a:r>
        </a:p>
      </dgm:t>
    </dgm:pt>
    <dgm:pt modelId="{3F6C96D2-CAE7-431C-8193-CD24DD608885}" type="parTrans" cxnId="{2AACC49E-3F39-49E1-AA1A-402D143E4CCF}">
      <dgm:prSet/>
      <dgm:spPr/>
      <dgm:t>
        <a:bodyPr/>
        <a:lstStyle/>
        <a:p>
          <a:endParaRPr lang="en-US" sz="2000"/>
        </a:p>
      </dgm:t>
    </dgm:pt>
    <dgm:pt modelId="{2E47749E-3FEA-40BD-A920-CABD4D85F5D2}" type="sibTrans" cxnId="{2AACC49E-3F39-49E1-AA1A-402D143E4CCF}">
      <dgm:prSet/>
      <dgm:spPr/>
      <dgm:t>
        <a:bodyPr/>
        <a:lstStyle/>
        <a:p>
          <a:endParaRPr lang="en-US" sz="2000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1005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D9E04-EB33-4C44-92A5-C5EBF23C24B6}" type="presOf" srcId="{FDCBE5CD-BF28-4ECC-A40B-F8D2D71DF365}" destId="{ACE0E936-9965-4129-88CF-CF645DF398F2}" srcOrd="0" destOrd="4" presId="urn:microsoft.com/office/officeart/2005/8/layout/list1"/>
    <dgm:cxn modelId="{D0330170-4513-4645-995B-5F59BA1553A1}" srcId="{351B09AE-D5E8-4116-ACD0-2611567E8F6D}" destId="{2B732663-4657-4598-A953-50357B0C0AF5}" srcOrd="1" destOrd="0" parTransId="{2B5B8532-0C11-4B30-AB68-ECE3C1464FFE}" sibTransId="{B86C7E59-03C2-47FC-A061-56A0A1995FFE}"/>
    <dgm:cxn modelId="{8C21158A-DF86-4E63-871C-5322A7F6AEA1}" srcId="{351B09AE-D5E8-4116-ACD0-2611567E8F6D}" destId="{935E5294-B514-48DB-AA88-A85925456748}" srcOrd="3" destOrd="0" parTransId="{E0663ACD-52FC-420A-B622-328CCA2CD2AF}" sibTransId="{B4B47B7A-81A3-491E-B071-03F33DD91269}"/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06A97034-6BF5-42B3-B7EF-026162097D77}" srcId="{351B09AE-D5E8-4116-ACD0-2611567E8F6D}" destId="{D5B1AC32-898D-480C-B4B1-BFA218B67033}" srcOrd="2" destOrd="0" parTransId="{BDA4CD0B-80FD-40C3-9FDF-D9D4A5C2041B}" sibTransId="{9F6866B4-0F4A-4EA7-BB5B-6402D0F35925}"/>
    <dgm:cxn modelId="{A85A21DC-0A0F-41BF-BC1A-C8EDDB777506}" type="presOf" srcId="{7E952AFE-4FC4-488A-AD8D-BCD5E7723C9B}" destId="{ACE0E936-9965-4129-88CF-CF645DF398F2}" srcOrd="0" destOrd="0" presId="urn:microsoft.com/office/officeart/2005/8/layout/list1"/>
    <dgm:cxn modelId="{4A54C558-1B93-45EA-9FA0-0B1266A5DFC7}" type="presOf" srcId="{935E5294-B514-48DB-AA88-A85925456748}" destId="{ACE0E936-9965-4129-88CF-CF645DF398F2}" srcOrd="0" destOrd="3" presId="urn:microsoft.com/office/officeart/2005/8/layout/list1"/>
    <dgm:cxn modelId="{74CBF5FE-2824-4C67-B5D1-4BE7590DD315}" type="presOf" srcId="{2B732663-4657-4598-A953-50357B0C0AF5}" destId="{ACE0E936-9965-4129-88CF-CF645DF398F2}" srcOrd="0" destOrd="1" presId="urn:microsoft.com/office/officeart/2005/8/layout/list1"/>
    <dgm:cxn modelId="{0918B3BD-20DE-4B25-A910-4B4AA29B85AA}" type="presOf" srcId="{B39456EC-5C95-478A-B5B6-680054F56823}" destId="{1271CB71-F17F-45DD-B010-0939215BBF82}" srcOrd="0" destOrd="0" presId="urn:microsoft.com/office/officeart/2005/8/layout/list1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FFD6C91F-30C2-4A69-B456-8E030FC1B302}" type="presOf" srcId="{351B09AE-D5E8-4116-ACD0-2611567E8F6D}" destId="{58F0960F-C482-4919-9FB8-9DA776DA3FA9}" srcOrd="0" destOrd="0" presId="urn:microsoft.com/office/officeart/2005/8/layout/list1"/>
    <dgm:cxn modelId="{2AACC49E-3F39-49E1-AA1A-402D143E4CCF}" srcId="{351B09AE-D5E8-4116-ACD0-2611567E8F6D}" destId="{FDCBE5CD-BF28-4ECC-A40B-F8D2D71DF365}" srcOrd="4" destOrd="0" parTransId="{3F6C96D2-CAE7-431C-8193-CD24DD608885}" sibTransId="{2E47749E-3FEA-40BD-A920-CABD4D85F5D2}"/>
    <dgm:cxn modelId="{75343DAC-3DC4-451E-B94A-2E325F4F7810}" type="presOf" srcId="{351B09AE-D5E8-4116-ACD0-2611567E8F6D}" destId="{090FEBF6-FA9F-4AA5-ACE4-96367E79223A}" srcOrd="1" destOrd="0" presId="urn:microsoft.com/office/officeart/2005/8/layout/list1"/>
    <dgm:cxn modelId="{E3A9442A-322C-40B8-98D9-2892ADE6DDAB}" type="presOf" srcId="{D5B1AC32-898D-480C-B4B1-BFA218B67033}" destId="{ACE0E936-9965-4129-88CF-CF645DF398F2}" srcOrd="0" destOrd="2" presId="urn:microsoft.com/office/officeart/2005/8/layout/list1"/>
    <dgm:cxn modelId="{41E82646-89E6-4ECA-9140-B6ECD3840C3D}" type="presParOf" srcId="{1271CB71-F17F-45DD-B010-0939215BBF82}" destId="{C138BE54-C6F1-4775-A9A9-4C29EA269661}" srcOrd="0" destOrd="0" presId="urn:microsoft.com/office/officeart/2005/8/layout/list1"/>
    <dgm:cxn modelId="{B0D7B02A-D340-4AF1-9D40-9883919292D5}" type="presParOf" srcId="{C138BE54-C6F1-4775-A9A9-4C29EA269661}" destId="{58F0960F-C482-4919-9FB8-9DA776DA3FA9}" srcOrd="0" destOrd="0" presId="urn:microsoft.com/office/officeart/2005/8/layout/list1"/>
    <dgm:cxn modelId="{41879A42-FEBF-41F6-943F-06719FC3366B}" type="presParOf" srcId="{C138BE54-C6F1-4775-A9A9-4C29EA269661}" destId="{090FEBF6-FA9F-4AA5-ACE4-96367E79223A}" srcOrd="1" destOrd="0" presId="urn:microsoft.com/office/officeart/2005/8/layout/list1"/>
    <dgm:cxn modelId="{01FC33FF-E9C4-41F2-9600-2A3A44C12F3E}" type="presParOf" srcId="{1271CB71-F17F-45DD-B010-0939215BBF82}" destId="{09FC3034-2F4F-4537-8227-F81019008BAA}" srcOrd="1" destOrd="0" presId="urn:microsoft.com/office/officeart/2005/8/layout/list1"/>
    <dgm:cxn modelId="{AEC4CBEE-E18E-44E4-8619-42980379E1B6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89162C"/>
        </a:solidFill>
      </dgm:spPr>
      <dgm:t>
        <a:bodyPr/>
        <a:lstStyle/>
        <a:p>
          <a:r>
            <a:rPr lang="en" sz="2000" b="1" dirty="0" smtClean="0"/>
            <a:t>Strategies Utilized This Year:</a:t>
          </a:r>
          <a:endParaRPr lang="en-US" sz="2000" b="1" dirty="0"/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/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/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89162C"/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+mj-lt"/>
            </a:rPr>
            <a:t>Graduation Coach</a:t>
          </a:r>
          <a:endParaRPr lang="en-US" sz="2000" dirty="0">
            <a:solidFill>
              <a:srgbClr val="000000"/>
            </a:solidFill>
            <a:latin typeface="+mj-lt"/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/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/>
        </a:p>
      </dgm:t>
    </dgm:pt>
    <dgm:pt modelId="{2B4162DF-8D5E-4671-A537-97AE6263C62C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+mj-lt"/>
            </a:rPr>
            <a:t>Twilight School</a:t>
          </a:r>
        </a:p>
      </dgm:t>
    </dgm:pt>
    <dgm:pt modelId="{CB24D4E2-E4B3-4B55-A2E2-1FA1C4A668C4}" type="parTrans" cxnId="{B600A531-E2D6-4229-A0E2-B4CD826E5EBA}">
      <dgm:prSet/>
      <dgm:spPr/>
      <dgm:t>
        <a:bodyPr/>
        <a:lstStyle/>
        <a:p>
          <a:endParaRPr lang="en-US"/>
        </a:p>
      </dgm:t>
    </dgm:pt>
    <dgm:pt modelId="{24BBF1A0-5C3A-4E98-B549-81233D9C21E7}" type="sibTrans" cxnId="{B600A531-E2D6-4229-A0E2-B4CD826E5EBA}">
      <dgm:prSet/>
      <dgm:spPr/>
      <dgm:t>
        <a:bodyPr/>
        <a:lstStyle/>
        <a:p>
          <a:endParaRPr lang="en-US"/>
        </a:p>
      </dgm:t>
    </dgm:pt>
    <dgm:pt modelId="{D95DFC9D-C872-48F6-9F62-14AD8296E97E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+mj-lt"/>
            </a:rPr>
            <a:t>Student progress monitoring</a:t>
          </a:r>
        </a:p>
      </dgm:t>
    </dgm:pt>
    <dgm:pt modelId="{C0776CCB-9D87-4035-946C-1427410FCD73}" type="parTrans" cxnId="{8FA2EB56-CD66-453F-AC03-6196BAC04317}">
      <dgm:prSet/>
      <dgm:spPr/>
      <dgm:t>
        <a:bodyPr/>
        <a:lstStyle/>
        <a:p>
          <a:endParaRPr lang="en-US"/>
        </a:p>
      </dgm:t>
    </dgm:pt>
    <dgm:pt modelId="{776F8E8F-A00A-4258-925A-CC1684E8E611}" type="sibTrans" cxnId="{8FA2EB56-CD66-453F-AC03-6196BAC04317}">
      <dgm:prSet/>
      <dgm:spPr/>
      <dgm:t>
        <a:bodyPr/>
        <a:lstStyle/>
        <a:p>
          <a:endParaRPr lang="en-US"/>
        </a:p>
      </dgm:t>
    </dgm:pt>
    <dgm:pt modelId="{FD4501DF-BA06-46DA-AC0A-A80E63A9E526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+mj-lt"/>
            </a:rPr>
            <a:t>Parent meetings</a:t>
          </a:r>
          <a:endParaRPr lang="en" sz="2000" dirty="0" smtClean="0">
            <a:solidFill>
              <a:srgbClr val="000000"/>
            </a:solidFill>
            <a:latin typeface="+mj-lt"/>
          </a:endParaRPr>
        </a:p>
      </dgm:t>
    </dgm:pt>
    <dgm:pt modelId="{DC7C3858-097E-41D9-8A2C-D84B3B275F45}" type="parTrans" cxnId="{BFBBF202-9461-4424-BF62-5D12B5FC9CBA}">
      <dgm:prSet/>
      <dgm:spPr/>
      <dgm:t>
        <a:bodyPr/>
        <a:lstStyle/>
        <a:p>
          <a:endParaRPr lang="en-US"/>
        </a:p>
      </dgm:t>
    </dgm:pt>
    <dgm:pt modelId="{DFD26ED9-F22A-4838-8026-D96D74894958}" type="sibTrans" cxnId="{BFBBF202-9461-4424-BF62-5D12B5FC9CBA}">
      <dgm:prSet/>
      <dgm:spPr/>
      <dgm:t>
        <a:bodyPr/>
        <a:lstStyle/>
        <a:p>
          <a:endParaRPr lang="en-US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1082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240D0-F2FC-4344-AFC1-97BAAE1ED646}" type="presOf" srcId="{351B09AE-D5E8-4116-ACD0-2611567E8F6D}" destId="{58F0960F-C482-4919-9FB8-9DA776DA3FA9}" srcOrd="0" destOrd="0" presId="urn:microsoft.com/office/officeart/2005/8/layout/list1"/>
    <dgm:cxn modelId="{2C191809-10A2-4AE4-98E2-2EE9098B6CDD}" type="presOf" srcId="{2B4162DF-8D5E-4671-A537-97AE6263C62C}" destId="{ACE0E936-9965-4129-88CF-CF645DF398F2}" srcOrd="0" destOrd="1" presId="urn:microsoft.com/office/officeart/2005/8/layout/list1"/>
    <dgm:cxn modelId="{1877D1CD-0771-4304-A90A-A6FE5527A417}" type="presOf" srcId="{7E952AFE-4FC4-488A-AD8D-BCD5E7723C9B}" destId="{ACE0E936-9965-4129-88CF-CF645DF398F2}" srcOrd="0" destOrd="0" presId="urn:microsoft.com/office/officeart/2005/8/layout/list1"/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439F0D7B-F0B5-4BAD-B5AB-57D5C4859567}" type="presOf" srcId="{FD4501DF-BA06-46DA-AC0A-A80E63A9E526}" destId="{ACE0E936-9965-4129-88CF-CF645DF398F2}" srcOrd="0" destOrd="3" presId="urn:microsoft.com/office/officeart/2005/8/layout/list1"/>
    <dgm:cxn modelId="{BFBBF202-9461-4424-BF62-5D12B5FC9CBA}" srcId="{351B09AE-D5E8-4116-ACD0-2611567E8F6D}" destId="{FD4501DF-BA06-46DA-AC0A-A80E63A9E526}" srcOrd="3" destOrd="0" parTransId="{DC7C3858-097E-41D9-8A2C-D84B3B275F45}" sibTransId="{DFD26ED9-F22A-4838-8026-D96D74894958}"/>
    <dgm:cxn modelId="{AFD4A068-A7E1-4BC1-8BFC-8F9B65EF4089}" type="presOf" srcId="{D95DFC9D-C872-48F6-9F62-14AD8296E97E}" destId="{ACE0E936-9965-4129-88CF-CF645DF398F2}" srcOrd="0" destOrd="2" presId="urn:microsoft.com/office/officeart/2005/8/layout/list1"/>
    <dgm:cxn modelId="{2EA8FFC8-6F26-45E6-8BE3-89DAFA63E876}" type="presOf" srcId="{351B09AE-D5E8-4116-ACD0-2611567E8F6D}" destId="{090FEBF6-FA9F-4AA5-ACE4-96367E79223A}" srcOrd="1" destOrd="0" presId="urn:microsoft.com/office/officeart/2005/8/layout/list1"/>
    <dgm:cxn modelId="{EE2DDE00-15C5-4F4E-AD3A-D67BF02AB3F9}" type="presOf" srcId="{B39456EC-5C95-478A-B5B6-680054F56823}" destId="{1271CB71-F17F-45DD-B010-0939215BBF82}" srcOrd="0" destOrd="0" presId="urn:microsoft.com/office/officeart/2005/8/layout/list1"/>
    <dgm:cxn modelId="{8FA2EB56-CD66-453F-AC03-6196BAC04317}" srcId="{351B09AE-D5E8-4116-ACD0-2611567E8F6D}" destId="{D95DFC9D-C872-48F6-9F62-14AD8296E97E}" srcOrd="2" destOrd="0" parTransId="{C0776CCB-9D87-4035-946C-1427410FCD73}" sibTransId="{776F8E8F-A00A-4258-925A-CC1684E8E611}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B600A531-E2D6-4229-A0E2-B4CD826E5EBA}" srcId="{351B09AE-D5E8-4116-ACD0-2611567E8F6D}" destId="{2B4162DF-8D5E-4671-A537-97AE6263C62C}" srcOrd="1" destOrd="0" parTransId="{CB24D4E2-E4B3-4B55-A2E2-1FA1C4A668C4}" sibTransId="{24BBF1A0-5C3A-4E98-B549-81233D9C21E7}"/>
    <dgm:cxn modelId="{D9E14013-2B3E-43B9-A667-6852B599CDFD}" type="presParOf" srcId="{1271CB71-F17F-45DD-B010-0939215BBF82}" destId="{C138BE54-C6F1-4775-A9A9-4C29EA269661}" srcOrd="0" destOrd="0" presId="urn:microsoft.com/office/officeart/2005/8/layout/list1"/>
    <dgm:cxn modelId="{D12DE7B3-AE0D-462E-996B-3D793720B1B6}" type="presParOf" srcId="{C138BE54-C6F1-4775-A9A9-4C29EA269661}" destId="{58F0960F-C482-4919-9FB8-9DA776DA3FA9}" srcOrd="0" destOrd="0" presId="urn:microsoft.com/office/officeart/2005/8/layout/list1"/>
    <dgm:cxn modelId="{05943D4F-D69B-4CE0-AE06-B8C541419B4C}" type="presParOf" srcId="{C138BE54-C6F1-4775-A9A9-4C29EA269661}" destId="{090FEBF6-FA9F-4AA5-ACE4-96367E79223A}" srcOrd="1" destOrd="0" presId="urn:microsoft.com/office/officeart/2005/8/layout/list1"/>
    <dgm:cxn modelId="{4DDE918B-4DF2-4929-B58B-50A46C8D6688}" type="presParOf" srcId="{1271CB71-F17F-45DD-B010-0939215BBF82}" destId="{09FC3034-2F4F-4537-8227-F81019008BAA}" srcOrd="1" destOrd="0" presId="urn:microsoft.com/office/officeart/2005/8/layout/list1"/>
    <dgm:cxn modelId="{A41D9783-75B8-4A3D-90FD-29BA077917B4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9456EC-5C95-478A-B5B6-680054F5682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B09AE-D5E8-4116-ACD0-2611567E8F6D}">
      <dgm:prSet phldrT="[Text]" custT="1"/>
      <dgm:spPr>
        <a:solidFill>
          <a:srgbClr val="89162C"/>
        </a:solidFill>
      </dgm:spPr>
      <dgm:t>
        <a:bodyPr/>
        <a:lstStyle/>
        <a:p>
          <a:r>
            <a:rPr lang="en" sz="2000" b="1" dirty="0" smtClean="0"/>
            <a:t>Strategies Utilized This Year:</a:t>
          </a:r>
          <a:endParaRPr lang="en-US" sz="2000" b="1" dirty="0"/>
        </a:p>
      </dgm:t>
    </dgm:pt>
    <dgm:pt modelId="{68B43D88-4D9D-440A-B9DD-80CE31A695E3}" type="parTrans" cxnId="{995C2EC6-A787-49BE-8AE1-0BF656863CFD}">
      <dgm:prSet/>
      <dgm:spPr/>
      <dgm:t>
        <a:bodyPr/>
        <a:lstStyle/>
        <a:p>
          <a:endParaRPr lang="en-US" sz="2000"/>
        </a:p>
      </dgm:t>
    </dgm:pt>
    <dgm:pt modelId="{38AB9FF7-A0FE-48C8-985D-C4578966C732}" type="sibTrans" cxnId="{995C2EC6-A787-49BE-8AE1-0BF656863CFD}">
      <dgm:prSet/>
      <dgm:spPr/>
      <dgm:t>
        <a:bodyPr/>
        <a:lstStyle/>
        <a:p>
          <a:endParaRPr lang="en-US" sz="2000"/>
        </a:p>
      </dgm:t>
    </dgm:pt>
    <dgm:pt modelId="{7E952AFE-4FC4-488A-AD8D-BCD5E7723C9B}">
      <dgm:prSet custT="1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rgbClr val="89162C"/>
          </a:solidFill>
        </a:ln>
        <a:effectLst/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Teacher professional development </a:t>
          </a:r>
          <a:endParaRPr lang="en-US" sz="2000" dirty="0">
            <a:solidFill>
              <a:srgbClr val="000000"/>
            </a:solidFill>
          </a:endParaRPr>
        </a:p>
      </dgm:t>
    </dgm:pt>
    <dgm:pt modelId="{C7F579DF-8D47-46DD-9D0B-68C2AEEF4B21}" type="parTrans" cxnId="{3D18117F-1061-4ED1-A891-994AB20DD684}">
      <dgm:prSet/>
      <dgm:spPr/>
      <dgm:t>
        <a:bodyPr/>
        <a:lstStyle/>
        <a:p>
          <a:endParaRPr lang="en-US" sz="2000"/>
        </a:p>
      </dgm:t>
    </dgm:pt>
    <dgm:pt modelId="{3A9B9C82-5C89-4FB9-832C-7BC82CA9E243}" type="sibTrans" cxnId="{3D18117F-1061-4ED1-A891-994AB20DD684}">
      <dgm:prSet/>
      <dgm:spPr/>
      <dgm:t>
        <a:bodyPr/>
        <a:lstStyle/>
        <a:p>
          <a:endParaRPr lang="en-US" sz="2000"/>
        </a:p>
      </dgm:t>
    </dgm:pt>
    <dgm:pt modelId="{FD3D6F62-32AD-4A5F-A8D9-1B966242E2C1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Formal and Informal assessments </a:t>
          </a:r>
          <a:endParaRPr lang="en-US" sz="2000" dirty="0">
            <a:solidFill>
              <a:srgbClr val="000000"/>
            </a:solidFill>
          </a:endParaRPr>
        </a:p>
      </dgm:t>
    </dgm:pt>
    <dgm:pt modelId="{1B92B85D-6E16-477E-A94D-6C07D9463031}" type="parTrans" cxnId="{81A9CABB-DBC7-4290-AFD4-8F57CEFFBEA0}">
      <dgm:prSet/>
      <dgm:spPr/>
      <dgm:t>
        <a:bodyPr/>
        <a:lstStyle/>
        <a:p>
          <a:endParaRPr lang="en-US"/>
        </a:p>
      </dgm:t>
    </dgm:pt>
    <dgm:pt modelId="{3BBF61A3-9C99-46DD-8916-ADCF2E1020EA}" type="sibTrans" cxnId="{81A9CABB-DBC7-4290-AFD4-8F57CEFFBEA0}">
      <dgm:prSet/>
      <dgm:spPr/>
      <dgm:t>
        <a:bodyPr/>
        <a:lstStyle/>
        <a:p>
          <a:endParaRPr lang="en-US"/>
        </a:p>
      </dgm:t>
    </dgm:pt>
    <dgm:pt modelId="{0B503E37-A42F-4BFE-B443-8275ADCEC874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Tutoring</a:t>
          </a:r>
          <a:endParaRPr lang="en-US" sz="2000" dirty="0">
            <a:solidFill>
              <a:srgbClr val="000000"/>
            </a:solidFill>
          </a:endParaRPr>
        </a:p>
      </dgm:t>
    </dgm:pt>
    <dgm:pt modelId="{C3116FBE-3F43-4E98-9760-5CE6425990EE}" type="parTrans" cxnId="{6E9E472A-05B8-4ABB-B0FB-7310A1E7DF2B}">
      <dgm:prSet/>
      <dgm:spPr/>
      <dgm:t>
        <a:bodyPr/>
        <a:lstStyle/>
        <a:p>
          <a:endParaRPr lang="en-US"/>
        </a:p>
      </dgm:t>
    </dgm:pt>
    <dgm:pt modelId="{3434A2A3-2652-4CCC-BAF9-7071CCE0BFDD}" type="sibTrans" cxnId="{6E9E472A-05B8-4ABB-B0FB-7310A1E7DF2B}">
      <dgm:prSet/>
      <dgm:spPr/>
      <dgm:t>
        <a:bodyPr/>
        <a:lstStyle/>
        <a:p>
          <a:endParaRPr lang="en-US"/>
        </a:p>
      </dgm:t>
    </dgm:pt>
    <dgm:pt modelId="{1271CB71-F17F-45DD-B010-0939215BBF82}" type="pres">
      <dgm:prSet presAssocID="{B39456EC-5C95-478A-B5B6-680054F568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38BE54-C6F1-4775-A9A9-4C29EA269661}" type="pres">
      <dgm:prSet presAssocID="{351B09AE-D5E8-4116-ACD0-2611567E8F6D}" presName="parentLin" presStyleCnt="0"/>
      <dgm:spPr/>
    </dgm:pt>
    <dgm:pt modelId="{58F0960F-C482-4919-9FB8-9DA776DA3FA9}" type="pres">
      <dgm:prSet presAssocID="{351B09AE-D5E8-4116-ACD0-2611567E8F6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90FEBF6-FA9F-4AA5-ACE4-96367E79223A}" type="pres">
      <dgm:prSet presAssocID="{351B09AE-D5E8-4116-ACD0-2611567E8F6D}" presName="parentText" presStyleLbl="node1" presStyleIdx="0" presStyleCnt="1" custScaleX="101892" custScaleY="115990" custLinFactNeighborX="-2411" custLinFactNeighborY="-283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C3034-2F4F-4537-8227-F81019008BAA}" type="pres">
      <dgm:prSet presAssocID="{351B09AE-D5E8-4116-ACD0-2611567E8F6D}" presName="negativeSpace" presStyleCnt="0"/>
      <dgm:spPr/>
    </dgm:pt>
    <dgm:pt modelId="{ACE0E936-9965-4129-88CF-CF645DF398F2}" type="pres">
      <dgm:prSet presAssocID="{351B09AE-D5E8-4116-ACD0-2611567E8F6D}" presName="childText" presStyleLbl="conFgAcc1" presStyleIdx="0" presStyleCnt="1" custLinFactNeighborY="42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18117F-1061-4ED1-A891-994AB20DD684}" srcId="{351B09AE-D5E8-4116-ACD0-2611567E8F6D}" destId="{7E952AFE-4FC4-488A-AD8D-BCD5E7723C9B}" srcOrd="0" destOrd="0" parTransId="{C7F579DF-8D47-46DD-9D0B-68C2AEEF4B21}" sibTransId="{3A9B9C82-5C89-4FB9-832C-7BC82CA9E243}"/>
    <dgm:cxn modelId="{153B2CBB-8065-450C-A4C0-43764699B3A4}" type="presOf" srcId="{B39456EC-5C95-478A-B5B6-680054F56823}" destId="{1271CB71-F17F-45DD-B010-0939215BBF82}" srcOrd="0" destOrd="0" presId="urn:microsoft.com/office/officeart/2005/8/layout/list1"/>
    <dgm:cxn modelId="{6E9E472A-05B8-4ABB-B0FB-7310A1E7DF2B}" srcId="{351B09AE-D5E8-4116-ACD0-2611567E8F6D}" destId="{0B503E37-A42F-4BFE-B443-8275ADCEC874}" srcOrd="2" destOrd="0" parTransId="{C3116FBE-3F43-4E98-9760-5CE6425990EE}" sibTransId="{3434A2A3-2652-4CCC-BAF9-7071CCE0BFDD}"/>
    <dgm:cxn modelId="{81A9CABB-DBC7-4290-AFD4-8F57CEFFBEA0}" srcId="{351B09AE-D5E8-4116-ACD0-2611567E8F6D}" destId="{FD3D6F62-32AD-4A5F-A8D9-1B966242E2C1}" srcOrd="1" destOrd="0" parTransId="{1B92B85D-6E16-477E-A94D-6C07D9463031}" sibTransId="{3BBF61A3-9C99-46DD-8916-ADCF2E1020EA}"/>
    <dgm:cxn modelId="{D9CB533C-AA43-4594-8EEE-CC0205E91430}" type="presOf" srcId="{351B09AE-D5E8-4116-ACD0-2611567E8F6D}" destId="{090FEBF6-FA9F-4AA5-ACE4-96367E79223A}" srcOrd="1" destOrd="0" presId="urn:microsoft.com/office/officeart/2005/8/layout/list1"/>
    <dgm:cxn modelId="{8461EF94-D881-44C8-8A41-06C1ED0BFF43}" type="presOf" srcId="{FD3D6F62-32AD-4A5F-A8D9-1B966242E2C1}" destId="{ACE0E936-9965-4129-88CF-CF645DF398F2}" srcOrd="0" destOrd="1" presId="urn:microsoft.com/office/officeart/2005/8/layout/list1"/>
    <dgm:cxn modelId="{6988B6D7-3E3B-4AC4-B05D-D438B4E351A1}" type="presOf" srcId="{351B09AE-D5E8-4116-ACD0-2611567E8F6D}" destId="{58F0960F-C482-4919-9FB8-9DA776DA3FA9}" srcOrd="0" destOrd="0" presId="urn:microsoft.com/office/officeart/2005/8/layout/list1"/>
    <dgm:cxn modelId="{995C2EC6-A787-49BE-8AE1-0BF656863CFD}" srcId="{B39456EC-5C95-478A-B5B6-680054F56823}" destId="{351B09AE-D5E8-4116-ACD0-2611567E8F6D}" srcOrd="0" destOrd="0" parTransId="{68B43D88-4D9D-440A-B9DD-80CE31A695E3}" sibTransId="{38AB9FF7-A0FE-48C8-985D-C4578966C732}"/>
    <dgm:cxn modelId="{D91B96A8-7F2C-4346-B707-9231AE790D32}" type="presOf" srcId="{7E952AFE-4FC4-488A-AD8D-BCD5E7723C9B}" destId="{ACE0E936-9965-4129-88CF-CF645DF398F2}" srcOrd="0" destOrd="0" presId="urn:microsoft.com/office/officeart/2005/8/layout/list1"/>
    <dgm:cxn modelId="{E7D5889C-F3AC-41E7-911D-DB25D9F9499F}" type="presOf" srcId="{0B503E37-A42F-4BFE-B443-8275ADCEC874}" destId="{ACE0E936-9965-4129-88CF-CF645DF398F2}" srcOrd="0" destOrd="2" presId="urn:microsoft.com/office/officeart/2005/8/layout/list1"/>
    <dgm:cxn modelId="{DFAFA1CF-4481-431D-B93E-7B4F31E86478}" type="presParOf" srcId="{1271CB71-F17F-45DD-B010-0939215BBF82}" destId="{C138BE54-C6F1-4775-A9A9-4C29EA269661}" srcOrd="0" destOrd="0" presId="urn:microsoft.com/office/officeart/2005/8/layout/list1"/>
    <dgm:cxn modelId="{03AAB600-AB36-481B-A8A7-FBA5EB4E1EA7}" type="presParOf" srcId="{C138BE54-C6F1-4775-A9A9-4C29EA269661}" destId="{58F0960F-C482-4919-9FB8-9DA776DA3FA9}" srcOrd="0" destOrd="0" presId="urn:microsoft.com/office/officeart/2005/8/layout/list1"/>
    <dgm:cxn modelId="{17F1C9E2-0352-4098-9BB2-CA8632BCC4B9}" type="presParOf" srcId="{C138BE54-C6F1-4775-A9A9-4C29EA269661}" destId="{090FEBF6-FA9F-4AA5-ACE4-96367E79223A}" srcOrd="1" destOrd="0" presId="urn:microsoft.com/office/officeart/2005/8/layout/list1"/>
    <dgm:cxn modelId="{BD74EB6E-0E91-4704-AA94-37CE1F5AF380}" type="presParOf" srcId="{1271CB71-F17F-45DD-B010-0939215BBF82}" destId="{09FC3034-2F4F-4537-8227-F81019008BAA}" srcOrd="1" destOrd="0" presId="urn:microsoft.com/office/officeart/2005/8/layout/list1"/>
    <dgm:cxn modelId="{9CBD4CF6-BA6D-4DE2-93BD-C0702A6CE2FE}" type="presParOf" srcId="{1271CB71-F17F-45DD-B010-0939215BBF82}" destId="{ACE0E936-9965-4129-88CF-CF645DF39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C1BAC-B4F4-4171-AD2E-BAFC67852AA3}">
      <dsp:nvSpPr>
        <dsp:cNvPr id="0" name=""/>
        <dsp:cNvSpPr/>
      </dsp:nvSpPr>
      <dsp:spPr>
        <a:xfrm>
          <a:off x="-4515950" y="-692491"/>
          <a:ext cx="5379699" cy="5379699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653B9-5614-487E-802C-BDEAB627BF43}">
      <dsp:nvSpPr>
        <dsp:cNvPr id="0" name=""/>
        <dsp:cNvSpPr/>
      </dsp:nvSpPr>
      <dsp:spPr>
        <a:xfrm>
          <a:off x="555501" y="399471"/>
          <a:ext cx="7096654" cy="798943"/>
        </a:xfrm>
        <a:prstGeom prst="rect">
          <a:avLst/>
        </a:prstGeom>
        <a:solidFill>
          <a:srgbClr val="00408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Dashboard Summary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5501" y="399471"/>
        <a:ext cx="7096654" cy="798943"/>
      </dsp:txXfrm>
    </dsp:sp>
    <dsp:sp modelId="{ACE9EC57-FC89-4AA6-BA0F-557A87DBA9F2}">
      <dsp:nvSpPr>
        <dsp:cNvPr id="0" name=""/>
        <dsp:cNvSpPr/>
      </dsp:nvSpPr>
      <dsp:spPr>
        <a:xfrm>
          <a:off x="56161" y="299603"/>
          <a:ext cx="998679" cy="998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4080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211848-FE76-42A5-BA31-60B4F3A81F72}">
      <dsp:nvSpPr>
        <dsp:cNvPr id="0" name=""/>
        <dsp:cNvSpPr/>
      </dsp:nvSpPr>
      <dsp:spPr>
        <a:xfrm>
          <a:off x="845917" y="1597886"/>
          <a:ext cx="6806238" cy="798943"/>
        </a:xfrm>
        <a:prstGeom prst="rect">
          <a:avLst/>
        </a:prstGeom>
        <a:solidFill>
          <a:srgbClr val="00408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 Updates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5917" y="1597886"/>
        <a:ext cx="6806238" cy="798943"/>
      </dsp:txXfrm>
    </dsp:sp>
    <dsp:sp modelId="{4078B96B-6481-4E01-8839-0B662971BD83}">
      <dsp:nvSpPr>
        <dsp:cNvPr id="0" name=""/>
        <dsp:cNvSpPr/>
      </dsp:nvSpPr>
      <dsp:spPr>
        <a:xfrm>
          <a:off x="346577" y="1498018"/>
          <a:ext cx="998679" cy="998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4080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4385CF-F525-44B5-A537-B79A4F5D5E03}">
      <dsp:nvSpPr>
        <dsp:cNvPr id="0" name=""/>
        <dsp:cNvSpPr/>
      </dsp:nvSpPr>
      <dsp:spPr>
        <a:xfrm>
          <a:off x="555501" y="2796301"/>
          <a:ext cx="7096654" cy="798943"/>
        </a:xfrm>
        <a:prstGeom prst="rect">
          <a:avLst/>
        </a:prstGeom>
        <a:solidFill>
          <a:srgbClr val="00408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Next Steps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5501" y="2796301"/>
        <a:ext cx="7096654" cy="798943"/>
      </dsp:txXfrm>
    </dsp:sp>
    <dsp:sp modelId="{A51CD712-AADD-46C6-84FA-54C6DB6A4095}">
      <dsp:nvSpPr>
        <dsp:cNvPr id="0" name=""/>
        <dsp:cNvSpPr/>
      </dsp:nvSpPr>
      <dsp:spPr>
        <a:xfrm>
          <a:off x="56161" y="2696433"/>
          <a:ext cx="998679" cy="998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4080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407914"/>
          <a:ext cx="7599426" cy="151515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89162C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9800" tIns="541528" rIns="5898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Advisory</a:t>
          </a:r>
          <a:endParaRPr lang="en-US" sz="2000" kern="1200" dirty="0">
            <a:solidFill>
              <a:srgbClr val="000000"/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Targeted senior meetings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Scholarship events</a:t>
          </a:r>
        </a:p>
      </dsp:txBody>
      <dsp:txXfrm>
        <a:off x="0" y="407914"/>
        <a:ext cx="7599426" cy="1515150"/>
      </dsp:txXfrm>
    </dsp:sp>
    <dsp:sp modelId="{090FEBF6-FA9F-4AA5-ACE4-96367E79223A}">
      <dsp:nvSpPr>
        <dsp:cNvPr id="0" name=""/>
        <dsp:cNvSpPr/>
      </dsp:nvSpPr>
      <dsp:spPr>
        <a:xfrm>
          <a:off x="379971" y="24154"/>
          <a:ext cx="6200151" cy="767520"/>
        </a:xfrm>
        <a:prstGeom prst="roundRect">
          <a:avLst/>
        </a:prstGeom>
        <a:solidFill>
          <a:srgbClr val="89162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068" tIns="0" rIns="2010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>
              <a:solidFill>
                <a:schemeClr val="bg1"/>
              </a:solidFill>
              <a:latin typeface="+mj-lt"/>
            </a:rPr>
            <a:t>Strategies Utilized This Year: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417438" y="61621"/>
        <a:ext cx="6125217" cy="6925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EA32B-5535-4AD4-B7B1-5CD2EEEE5706}">
      <dsp:nvSpPr>
        <dsp:cNvPr id="0" name=""/>
        <dsp:cNvSpPr/>
      </dsp:nvSpPr>
      <dsp:spPr>
        <a:xfrm>
          <a:off x="0" y="355537"/>
          <a:ext cx="8288338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267" tIns="437388" rIns="64326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rgbClr val="000000"/>
              </a:solidFill>
            </a:rPr>
            <a:t>A comprehensive reading curriculum, through American Reading Company, provides a research-based, 12-step Response to Intervention school transformation model</a:t>
          </a:r>
          <a:endParaRPr lang="en-US" sz="2100" kern="1200" dirty="0">
            <a:solidFill>
              <a:srgbClr val="000000"/>
            </a:solidFill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rgbClr val="000000"/>
              </a:solidFill>
            </a:rPr>
            <a:t>Led to accelerated transformation of literacy instruction practices and positively impacted student culture around reading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0" y="355537"/>
        <a:ext cx="8288338" cy="2249100"/>
      </dsp:txXfrm>
    </dsp:sp>
    <dsp:sp modelId="{EEE30C5E-C0B7-4E46-B21A-35A5E796DCDC}">
      <dsp:nvSpPr>
        <dsp:cNvPr id="0" name=""/>
        <dsp:cNvSpPr/>
      </dsp:nvSpPr>
      <dsp:spPr>
        <a:xfrm>
          <a:off x="361408" y="29310"/>
          <a:ext cx="5801836" cy="6199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19296" tIns="0" rIns="21929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Areas of Strength</a:t>
          </a:r>
          <a:endParaRPr lang="en-US" sz="2100" b="1" kern="1200" dirty="0"/>
        </a:p>
      </dsp:txBody>
      <dsp:txXfrm>
        <a:off x="391670" y="59572"/>
        <a:ext cx="5741312" cy="559396"/>
      </dsp:txXfrm>
    </dsp:sp>
    <dsp:sp modelId="{213E77E4-96EE-4739-B1F8-0AE69523C401}">
      <dsp:nvSpPr>
        <dsp:cNvPr id="0" name=""/>
        <dsp:cNvSpPr/>
      </dsp:nvSpPr>
      <dsp:spPr>
        <a:xfrm>
          <a:off x="0" y="3027997"/>
          <a:ext cx="8288338" cy="142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267" tIns="437388" rIns="64326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rgbClr val="000000"/>
              </a:solidFill>
            </a:rPr>
            <a:t>Providing professional development in differentiation of literacy instruction</a:t>
          </a:r>
          <a:endParaRPr lang="en-US" sz="2100" kern="1200" dirty="0">
            <a:solidFill>
              <a:srgbClr val="0000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rgbClr val="000000"/>
              </a:solidFill>
            </a:rPr>
            <a:t>Increasing use of data-driven instructional practices</a:t>
          </a:r>
        </a:p>
      </dsp:txBody>
      <dsp:txXfrm>
        <a:off x="0" y="3027997"/>
        <a:ext cx="8288338" cy="1422225"/>
      </dsp:txXfrm>
    </dsp:sp>
    <dsp:sp modelId="{AA629BA7-426F-4150-8C5B-F14D455FE875}">
      <dsp:nvSpPr>
        <dsp:cNvPr id="0" name=""/>
        <dsp:cNvSpPr/>
      </dsp:nvSpPr>
      <dsp:spPr>
        <a:xfrm>
          <a:off x="414416" y="2718037"/>
          <a:ext cx="5801836" cy="6199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19296" tIns="0" rIns="21929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Opportunities for Growth</a:t>
          </a:r>
          <a:endParaRPr lang="en-US" sz="2100" b="1" kern="1200" dirty="0"/>
        </a:p>
      </dsp:txBody>
      <dsp:txXfrm>
        <a:off x="444678" y="2748299"/>
        <a:ext cx="5741312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382368"/>
          <a:ext cx="7901178" cy="2401875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9A740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3219" tIns="520700" rIns="61321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" sz="2000" kern="1200" dirty="0" smtClean="0">
              <a:solidFill>
                <a:srgbClr val="000000"/>
              </a:solidFill>
            </a:rPr>
            <a:t>Graduation Coach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" sz="2000" kern="1200" dirty="0" smtClean="0">
              <a:solidFill>
                <a:srgbClr val="000000"/>
              </a:solidFill>
            </a:rPr>
            <a:t>Satellite Programs that provided smaller settings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" sz="2000" kern="1200" dirty="0" smtClean="0">
              <a:solidFill>
                <a:srgbClr val="000000"/>
              </a:solidFill>
            </a:rPr>
            <a:t>Twilight Program </a:t>
          </a:r>
          <a:endParaRPr lang="en-US" sz="2000" kern="1200" dirty="0" smtClean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Student progress monitoring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Student mentors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Parent meetings</a:t>
          </a:r>
          <a:endParaRPr lang="en" sz="2000" kern="1200" dirty="0" smtClean="0">
            <a:solidFill>
              <a:srgbClr val="000000"/>
            </a:solidFill>
          </a:endParaRPr>
        </a:p>
      </dsp:txBody>
      <dsp:txXfrm>
        <a:off x="0" y="382368"/>
        <a:ext cx="7901178" cy="2401875"/>
      </dsp:txXfrm>
    </dsp:sp>
    <dsp:sp modelId="{090FEBF6-FA9F-4AA5-ACE4-96367E79223A}">
      <dsp:nvSpPr>
        <dsp:cNvPr id="0" name=""/>
        <dsp:cNvSpPr/>
      </dsp:nvSpPr>
      <dsp:spPr>
        <a:xfrm>
          <a:off x="395058" y="13368"/>
          <a:ext cx="6092922" cy="738000"/>
        </a:xfrm>
        <a:prstGeom prst="roundRect">
          <a:avLst/>
        </a:prstGeom>
        <a:solidFill>
          <a:srgbClr val="0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052" tIns="0" rIns="2090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/>
            <a:t>Strategies Utilized This Year:</a:t>
          </a:r>
          <a:endParaRPr lang="en-US" sz="2000" b="1" kern="1200" dirty="0"/>
        </a:p>
      </dsp:txBody>
      <dsp:txXfrm>
        <a:off x="431084" y="49394"/>
        <a:ext cx="6020870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353738"/>
          <a:ext cx="7818882" cy="15498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9A740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6832" tIns="249936" rIns="60683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rgbClr val="000000"/>
              </a:solidFill>
            </a:rPr>
            <a:t>Teacher professional development </a:t>
          </a:r>
          <a:endParaRPr lang="en-US" sz="2000" b="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rgbClr val="000000"/>
              </a:solidFill>
            </a:rPr>
            <a:t>Formal and Informal assessments </a:t>
          </a:r>
          <a:endParaRPr lang="en-US" sz="2000" b="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rgbClr val="000000"/>
              </a:solidFill>
            </a:rPr>
            <a:t>AP Reviews and Boot Camps</a:t>
          </a:r>
          <a:endParaRPr lang="en-US" sz="2000" b="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rgbClr val="000000"/>
              </a:solidFill>
            </a:rPr>
            <a:t>AP Parent Nights</a:t>
          </a:r>
          <a:endParaRPr lang="en-US" sz="2000" b="0" kern="1200" dirty="0">
            <a:solidFill>
              <a:srgbClr val="000000"/>
            </a:solidFill>
          </a:endParaRPr>
        </a:p>
      </dsp:txBody>
      <dsp:txXfrm>
        <a:off x="0" y="353738"/>
        <a:ext cx="7818882" cy="1549800"/>
      </dsp:txXfrm>
    </dsp:sp>
    <dsp:sp modelId="{090FEBF6-FA9F-4AA5-ACE4-96367E79223A}">
      <dsp:nvSpPr>
        <dsp:cNvPr id="0" name=""/>
        <dsp:cNvSpPr/>
      </dsp:nvSpPr>
      <dsp:spPr>
        <a:xfrm>
          <a:off x="390562" y="15304"/>
          <a:ext cx="5282456" cy="511051"/>
        </a:xfrm>
        <a:prstGeom prst="roundRect">
          <a:avLst/>
        </a:prstGeom>
        <a:solidFill>
          <a:srgbClr val="0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75" tIns="0" rIns="2068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/>
            <a:t>Strategies Utilized This Year:</a:t>
          </a:r>
          <a:endParaRPr lang="en-US" sz="2000" b="1" kern="1200" dirty="0"/>
        </a:p>
      </dsp:txBody>
      <dsp:txXfrm>
        <a:off x="415509" y="40251"/>
        <a:ext cx="5232562" cy="461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363013"/>
          <a:ext cx="7946898" cy="17766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9A740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6768" tIns="499872" rIns="61676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  <a:latin typeface="+mj-lt"/>
            </a:rPr>
            <a:t>Dual credit and advanced placement (AP)</a:t>
          </a:r>
          <a:endParaRPr lang="en-US" sz="2000" kern="1200" dirty="0">
            <a:solidFill>
              <a:srgbClr val="000000"/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  <a:latin typeface="+mj-lt"/>
            </a:rPr>
            <a:t>Advisory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  <a:latin typeface="+mj-lt"/>
            </a:rPr>
            <a:t>Targeted senior meetings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  <a:latin typeface="+mj-lt"/>
            </a:rPr>
            <a:t>Scholarship events </a:t>
          </a:r>
        </a:p>
      </dsp:txBody>
      <dsp:txXfrm>
        <a:off x="0" y="363013"/>
        <a:ext cx="7946898" cy="1776600"/>
      </dsp:txXfrm>
    </dsp:sp>
    <dsp:sp modelId="{090FEBF6-FA9F-4AA5-ACE4-96367E79223A}">
      <dsp:nvSpPr>
        <dsp:cNvPr id="0" name=""/>
        <dsp:cNvSpPr/>
      </dsp:nvSpPr>
      <dsp:spPr>
        <a:xfrm>
          <a:off x="397344" y="8773"/>
          <a:ext cx="5882691" cy="708480"/>
        </a:xfrm>
        <a:prstGeom prst="roundRect">
          <a:avLst/>
        </a:prstGeom>
        <a:solidFill>
          <a:srgbClr val="00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0262" tIns="0" rIns="2102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>
              <a:solidFill>
                <a:schemeClr val="bg1"/>
              </a:solidFill>
            </a:rPr>
            <a:t>Strategies Utilized This Year: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31929" y="43358"/>
        <a:ext cx="5813521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362653"/>
          <a:ext cx="7791450" cy="26460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4D319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4703" tIns="499872" rIns="6047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" sz="2000" kern="1200" dirty="0" smtClean="0">
              <a:solidFill>
                <a:srgbClr val="000000"/>
              </a:solidFill>
            </a:rPr>
            <a:t>Block Schedule 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Graduation Coach</a:t>
          </a:r>
          <a:endParaRPr lang="en" sz="2000" kern="1200" dirty="0" smtClean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" sz="2000" kern="1200" dirty="0" smtClean="0">
              <a:solidFill>
                <a:srgbClr val="000000"/>
              </a:solidFill>
            </a:rPr>
            <a:t>Advisory Program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" sz="2000" kern="1200" dirty="0" smtClean="0">
              <a:solidFill>
                <a:srgbClr val="000000"/>
              </a:solidFill>
            </a:rPr>
            <a:t>Satellite Program with smaller setting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Twilight Program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Student progress monitoring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Targeted parent meetings</a:t>
          </a:r>
        </a:p>
      </dsp:txBody>
      <dsp:txXfrm>
        <a:off x="0" y="362653"/>
        <a:ext cx="7791450" cy="2646000"/>
      </dsp:txXfrm>
    </dsp:sp>
    <dsp:sp modelId="{090FEBF6-FA9F-4AA5-ACE4-96367E79223A}">
      <dsp:nvSpPr>
        <dsp:cNvPr id="0" name=""/>
        <dsp:cNvSpPr/>
      </dsp:nvSpPr>
      <dsp:spPr>
        <a:xfrm>
          <a:off x="389572" y="8413"/>
          <a:ext cx="5309047" cy="708480"/>
        </a:xfrm>
        <a:prstGeom prst="roundRect">
          <a:avLst/>
        </a:prstGeom>
        <a:solidFill>
          <a:srgbClr val="4D3191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149" tIns="0" rIns="2061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/>
            <a:t>Strategies Utilized This Year:</a:t>
          </a:r>
          <a:endParaRPr lang="en-US" sz="2000" b="1" kern="1200" dirty="0"/>
        </a:p>
      </dsp:txBody>
      <dsp:txXfrm>
        <a:off x="424157" y="42998"/>
        <a:ext cx="5239877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494158"/>
          <a:ext cx="7837170" cy="2226133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4D319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8251" tIns="666496" rIns="60825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Teacher professional development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Formal and Informal assessments 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College tutors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AP review sessions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AP Parent Nights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0" y="494158"/>
        <a:ext cx="7837170" cy="2226133"/>
      </dsp:txXfrm>
    </dsp:sp>
    <dsp:sp modelId="{090FEBF6-FA9F-4AA5-ACE4-96367E79223A}">
      <dsp:nvSpPr>
        <dsp:cNvPr id="0" name=""/>
        <dsp:cNvSpPr/>
      </dsp:nvSpPr>
      <dsp:spPr>
        <a:xfrm>
          <a:off x="382434" y="193668"/>
          <a:ext cx="6134137" cy="827447"/>
        </a:xfrm>
        <a:prstGeom prst="roundRect">
          <a:avLst/>
        </a:prstGeom>
        <a:solidFill>
          <a:srgbClr val="4D3191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358" tIns="0" rIns="2073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/>
            <a:t>Strategies Utilized This Year:</a:t>
          </a:r>
          <a:endParaRPr lang="en-US" sz="2000" b="1" kern="1200" dirty="0"/>
        </a:p>
      </dsp:txBody>
      <dsp:txXfrm>
        <a:off x="422827" y="234061"/>
        <a:ext cx="6053351" cy="746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333251"/>
          <a:ext cx="7791450" cy="204435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4D319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4703" tIns="458216" rIns="6047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Advisory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Targeted senior meetings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Student mentors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Scholarship events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Recognized as Indiana Top 100 FAFSA School</a:t>
          </a:r>
        </a:p>
      </dsp:txBody>
      <dsp:txXfrm>
        <a:off x="0" y="333251"/>
        <a:ext cx="7791450" cy="2044350"/>
      </dsp:txXfrm>
    </dsp:sp>
    <dsp:sp modelId="{090FEBF6-FA9F-4AA5-ACE4-96367E79223A}">
      <dsp:nvSpPr>
        <dsp:cNvPr id="0" name=""/>
        <dsp:cNvSpPr/>
      </dsp:nvSpPr>
      <dsp:spPr>
        <a:xfrm>
          <a:off x="389572" y="8530"/>
          <a:ext cx="5483521" cy="649440"/>
        </a:xfrm>
        <a:prstGeom prst="roundRect">
          <a:avLst/>
        </a:prstGeom>
        <a:solidFill>
          <a:srgbClr val="4D3191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149" tIns="0" rIns="2061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>
              <a:solidFill>
                <a:schemeClr val="bg1"/>
              </a:solidFill>
            </a:rPr>
            <a:t>Strategies Utilized This Year: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21275" y="40233"/>
        <a:ext cx="5420115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415926"/>
          <a:ext cx="7864602" cy="1828575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89162C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0380" tIns="562356" rIns="6103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  <a:latin typeface="+mj-lt"/>
            </a:rPr>
            <a:t>Graduation Coach</a:t>
          </a:r>
          <a:endParaRPr lang="en-US" sz="2000" kern="1200" dirty="0">
            <a:solidFill>
              <a:srgbClr val="000000"/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  <a:latin typeface="+mj-lt"/>
            </a:rPr>
            <a:t>Twilight School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  <a:latin typeface="+mj-lt"/>
            </a:rPr>
            <a:t>Student progress monitoring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  <a:latin typeface="+mj-lt"/>
            </a:rPr>
            <a:t>Parent meetings</a:t>
          </a:r>
          <a:endParaRPr lang="en" sz="2000" kern="1200" dirty="0" smtClean="0">
            <a:solidFill>
              <a:srgbClr val="000000"/>
            </a:solidFill>
            <a:latin typeface="+mj-lt"/>
          </a:endParaRPr>
        </a:p>
      </dsp:txBody>
      <dsp:txXfrm>
        <a:off x="0" y="415926"/>
        <a:ext cx="7864602" cy="1828575"/>
      </dsp:txXfrm>
    </dsp:sp>
    <dsp:sp modelId="{090FEBF6-FA9F-4AA5-ACE4-96367E79223A}">
      <dsp:nvSpPr>
        <dsp:cNvPr id="0" name=""/>
        <dsp:cNvSpPr/>
      </dsp:nvSpPr>
      <dsp:spPr>
        <a:xfrm>
          <a:off x="393230" y="17405"/>
          <a:ext cx="5961218" cy="797040"/>
        </a:xfrm>
        <a:prstGeom prst="roundRect">
          <a:avLst/>
        </a:prstGeom>
        <a:solidFill>
          <a:srgbClr val="89162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8084" tIns="0" rIns="2080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/>
            <a:t>Strategies Utilized This Year:</a:t>
          </a:r>
          <a:endParaRPr lang="en-US" sz="2000" b="1" kern="1200" dirty="0"/>
        </a:p>
      </dsp:txBody>
      <dsp:txXfrm>
        <a:off x="432138" y="56313"/>
        <a:ext cx="5883402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E936-9965-4129-88CF-CF645DF398F2}">
      <dsp:nvSpPr>
        <dsp:cNvPr id="0" name=""/>
        <dsp:cNvSpPr/>
      </dsp:nvSpPr>
      <dsp:spPr>
        <a:xfrm>
          <a:off x="0" y="323835"/>
          <a:ext cx="7818882" cy="13104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rgbClr val="89162C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6832" tIns="333248" rIns="60683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Teacher professional development 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Formal and Informal assessments </a:t>
          </a:r>
          <a:endParaRPr lang="en-US" sz="20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Tutoring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0" y="323835"/>
        <a:ext cx="7818882" cy="1310400"/>
      </dsp:txXfrm>
    </dsp:sp>
    <dsp:sp modelId="{090FEBF6-FA9F-4AA5-ACE4-96367E79223A}">
      <dsp:nvSpPr>
        <dsp:cNvPr id="0" name=""/>
        <dsp:cNvSpPr/>
      </dsp:nvSpPr>
      <dsp:spPr>
        <a:xfrm>
          <a:off x="381145" y="0"/>
          <a:ext cx="5571324" cy="547843"/>
        </a:xfrm>
        <a:prstGeom prst="roundRect">
          <a:avLst/>
        </a:prstGeom>
        <a:solidFill>
          <a:srgbClr val="89162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875" tIns="0" rIns="2068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dirty="0" smtClean="0"/>
            <a:t>Strategies Utilized This Year:</a:t>
          </a:r>
          <a:endParaRPr lang="en-US" sz="2000" b="1" kern="1200" dirty="0"/>
        </a:p>
      </dsp:txBody>
      <dsp:txXfrm>
        <a:off x="407888" y="26743"/>
        <a:ext cx="5517838" cy="494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2F0F-E84C-46DB-AD7D-E2345F0508CF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947"/>
            <a:ext cx="3038052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30947"/>
            <a:ext cx="3038052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24C6-7477-47F6-A042-EF575722AD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1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1"/>
          </a:xfrm>
          <a:prstGeom prst="rect">
            <a:avLst/>
          </a:prstGeom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667010-DE41-4260-AEC4-2AD0DDE0C3ED}" type="datetime1">
              <a:rPr lang="en-US"/>
              <a:pPr>
                <a:defRPr/>
              </a:pPr>
              <a:t>6/4/2017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1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1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1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B35A36-5D4A-4676-97BA-DF2B9C985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4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1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8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6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1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2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8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4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3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10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5" y="-523152"/>
            <a:ext cx="9343893" cy="744147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348343" y="1052513"/>
            <a:ext cx="9840687" cy="4752975"/>
          </a:xfrm>
          <a:prstGeom prst="rect">
            <a:avLst/>
          </a:prstGeom>
          <a:solidFill>
            <a:srgbClr val="046EB9"/>
          </a:solidFill>
          <a:ln w="76200">
            <a:solidFill>
              <a:srgbClr val="0440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2045154"/>
            <a:ext cx="6705600" cy="1793420"/>
          </a:xfrm>
        </p:spPr>
        <p:txBody>
          <a:bodyPr anchor="ctr"/>
          <a:lstStyle>
            <a:lvl1pPr algn="ctr">
              <a:defRPr sz="45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38574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1219200" y="4527550"/>
            <a:ext cx="6705600" cy="6080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1" y="-336884"/>
            <a:ext cx="4397059" cy="23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49"/>
            <a:ext cx="9144000" cy="54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337514"/>
            <a:ext cx="6460996" cy="530352"/>
          </a:xfrm>
        </p:spPr>
        <p:txBody>
          <a:bodyPr/>
          <a:lstStyle>
            <a:lvl1pPr algn="r">
              <a:defRPr sz="28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7745" y="2028622"/>
            <a:ext cx="8289391" cy="4495800"/>
          </a:xfrm>
          <a:prstGeom prst="rect">
            <a:avLst/>
          </a:prstGeom>
        </p:spPr>
        <p:txBody>
          <a:bodyPr/>
          <a:lstStyle>
            <a:lvl1pPr marL="319088" indent="-319088">
              <a:buClr>
                <a:srgbClr val="04407E"/>
              </a:buClr>
              <a:buFont typeface="Wingdings" panose="05000000000000000000" pitchFamily="2" charset="2"/>
              <a:buChar char="q"/>
              <a:defRPr>
                <a:solidFill>
                  <a:srgbClr val="04407E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rgbClr val="04407E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4407E"/>
                </a:solidFill>
              </a:defRPr>
            </a:lvl3pPr>
            <a:lvl4pPr>
              <a:buClr>
                <a:srgbClr val="DA6708"/>
              </a:buClr>
              <a:defRPr>
                <a:solidFill>
                  <a:srgbClr val="04407E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>
                <a:solidFill>
                  <a:srgbClr val="04407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71450" y="1214437"/>
            <a:ext cx="533400" cy="3381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150506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sub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8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0708"/>
            <a:ext cx="9144000" cy="1292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2230251"/>
            <a:ext cx="6460996" cy="530352"/>
          </a:xfrm>
        </p:spPr>
        <p:txBody>
          <a:bodyPr/>
          <a:lstStyle>
            <a:lvl1pPr algn="r">
              <a:defRPr sz="24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sub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68676" y="1366459"/>
            <a:ext cx="949910" cy="62782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35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453893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5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header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49"/>
            <a:ext cx="9144000" cy="545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5052" y="337514"/>
            <a:ext cx="6460996" cy="530352"/>
          </a:xfrm>
        </p:spPr>
        <p:txBody>
          <a:bodyPr/>
          <a:lstStyle>
            <a:lvl1pPr algn="r">
              <a:defRPr sz="2800" b="1">
                <a:solidFill>
                  <a:srgbClr val="04407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171450" y="1214437"/>
            <a:ext cx="533400" cy="3381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0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100771" y="1150506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sub styles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42950" y="1901886"/>
            <a:ext cx="7903029" cy="4457700"/>
            <a:chOff x="742950" y="1743625"/>
            <a:chExt cx="7903029" cy="445770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850" y="2857500"/>
              <a:ext cx="5708650" cy="27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742950" y="1743625"/>
              <a:ext cx="7903029" cy="4457700"/>
            </a:xfrm>
            <a:prstGeom prst="rect">
              <a:avLst/>
            </a:prstGeom>
            <a:solidFill>
              <a:schemeClr val="dk1">
                <a:alpha val="90000"/>
              </a:schemeClr>
            </a:solidFill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7745" y="2028622"/>
            <a:ext cx="8289391" cy="4495800"/>
          </a:xfrm>
          <a:prstGeom prst="rect">
            <a:avLst/>
          </a:prstGeom>
        </p:spPr>
        <p:txBody>
          <a:bodyPr/>
          <a:lstStyle>
            <a:lvl1pPr marL="319088" indent="-319088">
              <a:buClr>
                <a:srgbClr val="04407E"/>
              </a:buClr>
              <a:buFont typeface="Wingdings" panose="05000000000000000000" pitchFamily="2" charset="2"/>
              <a:buChar char="q"/>
              <a:defRPr>
                <a:solidFill>
                  <a:srgbClr val="04407E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>
                <a:solidFill>
                  <a:srgbClr val="04407E"/>
                </a:solidFill>
              </a:defRPr>
            </a:lvl2pPr>
            <a:lvl3pPr>
              <a:buClr>
                <a:srgbClr val="0070C0"/>
              </a:buClr>
              <a:defRPr>
                <a:solidFill>
                  <a:srgbClr val="04407E"/>
                </a:solidFill>
              </a:defRPr>
            </a:lvl3pPr>
            <a:lvl4pPr>
              <a:buClr>
                <a:srgbClr val="DA6708"/>
              </a:buClr>
              <a:defRPr>
                <a:solidFill>
                  <a:srgbClr val="04407E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>
                <a:solidFill>
                  <a:srgbClr val="04407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97" y="6279176"/>
            <a:ext cx="2505249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3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508125" y="228600"/>
            <a:ext cx="7412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5" y="388144"/>
            <a:ext cx="1165414" cy="5927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5" r:id="rId2"/>
    <p:sldLayoutId id="2147483856" r:id="rId3"/>
    <p:sldLayoutId id="2147483873" r:id="rId4"/>
    <p:sldLayoutId id="2147483872" r:id="rId5"/>
    <p:sldLayoutId id="214748386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rgbClr val="004080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8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04850" y="2189143"/>
            <a:ext cx="7794780" cy="900438"/>
            <a:chOff x="598957" y="2228587"/>
            <a:chExt cx="7794780" cy="1177506"/>
          </a:xfrm>
        </p:grpSpPr>
        <p:sp>
          <p:nvSpPr>
            <p:cNvPr id="32" name="Rounded Rectangle 31"/>
            <p:cNvSpPr/>
            <p:nvPr/>
          </p:nvSpPr>
          <p:spPr>
            <a:xfrm>
              <a:off x="1855992" y="2298356"/>
              <a:ext cx="6537745" cy="1037967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   </a:t>
              </a:r>
              <a:endParaRPr lang="en-US" sz="2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98957" y="2228587"/>
              <a:ext cx="1578536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69505" y="2547015"/>
              <a:ext cx="6124232" cy="523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endParaRPr lang="en-US" sz="2000" dirty="0"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8502" y="3121630"/>
            <a:ext cx="7801128" cy="900438"/>
            <a:chOff x="592609" y="3529661"/>
            <a:chExt cx="7801128" cy="1177506"/>
          </a:xfrm>
        </p:grpSpPr>
        <p:sp>
          <p:nvSpPr>
            <p:cNvPr id="36" name="Rounded Rectangle 35"/>
            <p:cNvSpPr/>
            <p:nvPr/>
          </p:nvSpPr>
          <p:spPr>
            <a:xfrm>
              <a:off x="1855992" y="3599430"/>
              <a:ext cx="6537745" cy="1037967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92609" y="3529661"/>
              <a:ext cx="1578535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69505" y="3844445"/>
              <a:ext cx="6124232" cy="523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endParaRPr lang="en-US" sz="2000" dirty="0">
                <a:latin typeface="+mj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2154" y="4103373"/>
            <a:ext cx="7807476" cy="900439"/>
            <a:chOff x="586261" y="4896119"/>
            <a:chExt cx="7807476" cy="1177506"/>
          </a:xfrm>
        </p:grpSpPr>
        <p:sp>
          <p:nvSpPr>
            <p:cNvPr id="40" name="Rounded Rectangle 39"/>
            <p:cNvSpPr/>
            <p:nvPr/>
          </p:nvSpPr>
          <p:spPr>
            <a:xfrm>
              <a:off x="1855992" y="4920846"/>
              <a:ext cx="6537745" cy="1037968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586261" y="4896119"/>
              <a:ext cx="1578535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69504" y="5174525"/>
              <a:ext cx="6124233" cy="523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2000" dirty="0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4850" y="5060588"/>
            <a:ext cx="7794780" cy="900438"/>
            <a:chOff x="605306" y="4896119"/>
            <a:chExt cx="7794780" cy="1177506"/>
          </a:xfrm>
        </p:grpSpPr>
        <p:sp>
          <p:nvSpPr>
            <p:cNvPr id="44" name="Rounded Rectangle 43"/>
            <p:cNvSpPr/>
            <p:nvPr/>
          </p:nvSpPr>
          <p:spPr>
            <a:xfrm>
              <a:off x="1855992" y="4920846"/>
              <a:ext cx="6544094" cy="1037967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605306" y="4896119"/>
              <a:ext cx="1572187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75855" y="5174525"/>
              <a:ext cx="6124231" cy="523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endParaRPr lang="en-US" sz="2000" dirty="0"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305052" y="2439306"/>
            <a:ext cx="3037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000" dirty="0">
                <a:solidFill>
                  <a:srgbClr val="FFFFFF"/>
                </a:solidFill>
                <a:latin typeface="Tw Cen MT"/>
              </a:rPr>
              <a:t>College Board AP Potential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5051" y="3362345"/>
            <a:ext cx="5113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Increased honors courses for AP preparation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0689" y="4327099"/>
            <a:ext cx="4201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AP strategies professional development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3386" y="5273485"/>
            <a:ext cx="1961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Parent education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 dollars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6994"/>
              </p:ext>
            </p:extLst>
          </p:nvPr>
        </p:nvGraphicFramePr>
        <p:xfrm>
          <a:off x="2305052" y="2372303"/>
          <a:ext cx="4661750" cy="95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Scholarship Dollars 2015-16</a:t>
                      </a:r>
                      <a:endParaRPr lang="en-US" sz="2000" dirty="0"/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$1,063,250.00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78616"/>
              </p:ext>
            </p:extLst>
          </p:nvPr>
        </p:nvGraphicFramePr>
        <p:xfrm>
          <a:off x="2305052" y="4859810"/>
          <a:ext cx="4661750" cy="95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4222612715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Projected Scholarship Dollars 2016-17</a:t>
                      </a: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86673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$1,428,840.00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8954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73974"/>
              </p:ext>
            </p:extLst>
          </p:nvPr>
        </p:nvGraphicFramePr>
        <p:xfrm>
          <a:off x="2305052" y="3622271"/>
          <a:ext cx="4661750" cy="95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Scholarship Goal for 2016–2017</a:t>
                      </a:r>
                      <a:endParaRPr lang="en-US" sz="2000" dirty="0"/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$1,275,900.00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 goal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ncreasing scholarship dollars</a:t>
            </a:r>
            <a:endParaRPr lang="en-US" dirty="0"/>
          </a:p>
        </p:txBody>
      </p:sp>
      <p:graphicFrame>
        <p:nvGraphicFramePr>
          <p:cNvPr id="15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0346348"/>
              </p:ext>
            </p:extLst>
          </p:nvPr>
        </p:nvGraphicFramePr>
        <p:xfrm>
          <a:off x="621030" y="2149292"/>
          <a:ext cx="7946898" cy="214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04850" y="2189143"/>
            <a:ext cx="7794780" cy="900438"/>
            <a:chOff x="598957" y="2228587"/>
            <a:chExt cx="7794780" cy="1177506"/>
          </a:xfrm>
        </p:grpSpPr>
        <p:sp>
          <p:nvSpPr>
            <p:cNvPr id="32" name="Rounded Rectangle 31"/>
            <p:cNvSpPr/>
            <p:nvPr/>
          </p:nvSpPr>
          <p:spPr>
            <a:xfrm>
              <a:off x="1855992" y="2298356"/>
              <a:ext cx="6537745" cy="1037967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   </a:t>
              </a:r>
              <a:endParaRPr lang="en-US" sz="24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98957" y="2228587"/>
              <a:ext cx="1578536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69505" y="2547015"/>
              <a:ext cx="6124232" cy="523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>
                  <a:latin typeface="+mj-lt"/>
                </a:rPr>
                <a:t>Additional </a:t>
              </a:r>
              <a:r>
                <a:rPr lang="en-US" sz="2000" dirty="0" smtClean="0">
                  <a:latin typeface="+mj-lt"/>
                </a:rPr>
                <a:t>dual-credit </a:t>
              </a:r>
              <a:r>
                <a:rPr lang="en-US" sz="2000" dirty="0">
                  <a:latin typeface="+mj-lt"/>
                </a:rPr>
                <a:t>and AP c</a:t>
              </a:r>
              <a:r>
                <a:rPr lang="en-US" sz="2000" dirty="0" smtClean="0">
                  <a:latin typeface="+mj-lt"/>
                </a:rPr>
                <a:t>ourses 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8502" y="3121630"/>
            <a:ext cx="7801128" cy="900438"/>
            <a:chOff x="592609" y="3529661"/>
            <a:chExt cx="7801128" cy="1177506"/>
          </a:xfrm>
        </p:grpSpPr>
        <p:sp>
          <p:nvSpPr>
            <p:cNvPr id="36" name="Rounded Rectangle 35"/>
            <p:cNvSpPr/>
            <p:nvPr/>
          </p:nvSpPr>
          <p:spPr>
            <a:xfrm>
              <a:off x="1855992" y="3599430"/>
              <a:ext cx="6537745" cy="1037967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92609" y="3529661"/>
              <a:ext cx="1578535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69505" y="3844445"/>
              <a:ext cx="6124232" cy="523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>
                  <a:latin typeface="+mj-lt"/>
                </a:rPr>
                <a:t>Pathways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2154" y="4103373"/>
            <a:ext cx="7807476" cy="900439"/>
            <a:chOff x="586261" y="4896119"/>
            <a:chExt cx="7807476" cy="1177506"/>
          </a:xfrm>
        </p:grpSpPr>
        <p:sp>
          <p:nvSpPr>
            <p:cNvPr id="40" name="Rounded Rectangle 39"/>
            <p:cNvSpPr/>
            <p:nvPr/>
          </p:nvSpPr>
          <p:spPr>
            <a:xfrm>
              <a:off x="1855992" y="4920846"/>
              <a:ext cx="6537745" cy="1037968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586261" y="4896119"/>
              <a:ext cx="1578535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69504" y="5174525"/>
              <a:ext cx="6124233" cy="523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+mj-lt"/>
                </a:rPr>
                <a:t>Targeted Advisory Program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4850" y="5060588"/>
            <a:ext cx="7794780" cy="900438"/>
            <a:chOff x="605306" y="4896119"/>
            <a:chExt cx="7794780" cy="1177506"/>
          </a:xfrm>
        </p:grpSpPr>
        <p:sp>
          <p:nvSpPr>
            <p:cNvPr id="44" name="Rounded Rectangle 43"/>
            <p:cNvSpPr/>
            <p:nvPr/>
          </p:nvSpPr>
          <p:spPr>
            <a:xfrm>
              <a:off x="1855992" y="4920846"/>
              <a:ext cx="6544094" cy="1037967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605306" y="4896119"/>
              <a:ext cx="1572187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75855" y="5174525"/>
              <a:ext cx="6124231" cy="523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>
                  <a:latin typeface="+mj-lt"/>
                </a:rPr>
                <a:t>Exposure for </a:t>
              </a:r>
              <a:r>
                <a:rPr lang="en-US" sz="2000" dirty="0" smtClean="0">
                  <a:latin typeface="+mj-lt"/>
                </a:rPr>
                <a:t>students in Grades 9–11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018475" y="1441193"/>
            <a:ext cx="6757301" cy="36576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3000" dirty="0" smtClean="0"/>
              <a:t>GEORGE WASHINGTON</a:t>
            </a:r>
          </a:p>
          <a:p>
            <a:pPr>
              <a:lnSpc>
                <a:spcPts val="2800"/>
              </a:lnSpc>
            </a:pPr>
            <a:r>
              <a:rPr lang="en-US" sz="3000" dirty="0" smtClean="0"/>
              <a:t> COMMUNITY HIGH SCHOOL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raduation rate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0519"/>
              </p:ext>
            </p:extLst>
          </p:nvPr>
        </p:nvGraphicFramePr>
        <p:xfrm>
          <a:off x="2100771" y="1910620"/>
          <a:ext cx="5010148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2014-15</a:t>
                      </a:r>
                      <a:endParaRPr lang="en-US" sz="2000" dirty="0"/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55%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75213"/>
              </p:ext>
            </p:extLst>
          </p:nvPr>
        </p:nvGraphicFramePr>
        <p:xfrm>
          <a:off x="2100771" y="3028683"/>
          <a:ext cx="5010148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4222612715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2015-16</a:t>
                      </a:r>
                      <a:endParaRPr lang="en-US" sz="2000" dirty="0" smtClean="0"/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86673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65%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8954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42499"/>
              </p:ext>
            </p:extLst>
          </p:nvPr>
        </p:nvGraphicFramePr>
        <p:xfrm>
          <a:off x="2100771" y="5367444"/>
          <a:ext cx="5010148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Predicted Graduation Rate 2016-17</a:t>
                      </a:r>
                      <a:endParaRPr lang="en-US" sz="2000" dirty="0"/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64%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578098"/>
              </p:ext>
            </p:extLst>
          </p:nvPr>
        </p:nvGraphicFramePr>
        <p:xfrm>
          <a:off x="2100771" y="4143781"/>
          <a:ext cx="5010148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Goal 2016-17</a:t>
                      </a:r>
                      <a:endParaRPr lang="en-US" sz="2000" dirty="0"/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67%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raduation goal update</a:t>
            </a:r>
            <a:endParaRPr lang="en-US" dirty="0"/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5859036"/>
              </p:ext>
            </p:extLst>
          </p:nvPr>
        </p:nvGraphicFramePr>
        <p:xfrm>
          <a:off x="621030" y="2131456"/>
          <a:ext cx="7791450" cy="301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mproving the graduation rate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4850" y="2320612"/>
            <a:ext cx="7735824" cy="1107737"/>
            <a:chOff x="512648" y="2228587"/>
            <a:chExt cx="7735824" cy="1177506"/>
          </a:xfrm>
        </p:grpSpPr>
        <p:sp>
          <p:nvSpPr>
            <p:cNvPr id="26" name="Rounded Rectangle 25"/>
            <p:cNvSpPr/>
            <p:nvPr/>
          </p:nvSpPr>
          <p:spPr>
            <a:xfrm>
              <a:off x="1855992" y="2298356"/>
              <a:ext cx="6392480" cy="1037968"/>
            </a:xfrm>
            <a:prstGeom prst="roundRect">
              <a:avLst/>
            </a:prstGeom>
            <a:solidFill>
              <a:srgbClr val="4D319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   </a:t>
              </a:r>
              <a:endParaRPr lang="en-US" sz="2400" dirty="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12648" y="2228587"/>
              <a:ext cx="1792404" cy="1177506"/>
            </a:xfrm>
            <a:prstGeom prst="rightArrow">
              <a:avLst/>
            </a:prstGeom>
            <a:solidFill>
              <a:srgbClr val="4D4D4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11415" y="2595973"/>
              <a:ext cx="5837057" cy="425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>
                  <a:latin typeface="+mj-lt"/>
                </a:rPr>
                <a:t>Student progress monitoring for underclassmen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4850" y="3506311"/>
            <a:ext cx="7735824" cy="1107737"/>
            <a:chOff x="512648" y="3529661"/>
            <a:chExt cx="7735824" cy="1177506"/>
          </a:xfrm>
        </p:grpSpPr>
        <p:sp>
          <p:nvSpPr>
            <p:cNvPr id="30" name="Rounded Rectangle 29"/>
            <p:cNvSpPr/>
            <p:nvPr/>
          </p:nvSpPr>
          <p:spPr>
            <a:xfrm>
              <a:off x="1855992" y="3599430"/>
              <a:ext cx="6392480" cy="1037968"/>
            </a:xfrm>
            <a:prstGeom prst="roundRect">
              <a:avLst/>
            </a:prstGeom>
            <a:solidFill>
              <a:srgbClr val="4D319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12648" y="3529661"/>
              <a:ext cx="1792403" cy="1177506"/>
            </a:xfrm>
            <a:prstGeom prst="rightArrow">
              <a:avLst/>
            </a:prstGeom>
            <a:solidFill>
              <a:srgbClr val="4D4D4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21923" y="3893401"/>
              <a:ext cx="5753397" cy="425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>
                  <a:latin typeface="+mj-lt"/>
                </a:rPr>
                <a:t>Grant funds to support initiatives that are working  </a:t>
              </a:r>
              <a:endParaRPr lang="en" sz="2000" dirty="0">
                <a:latin typeface="+mj-lt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onors &amp; AP course participation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89983"/>
              </p:ext>
            </p:extLst>
          </p:nvPr>
        </p:nvGraphicFramePr>
        <p:xfrm>
          <a:off x="1034469" y="2346126"/>
          <a:ext cx="7315200" cy="12157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572440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3129537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1280955"/>
                    </a:ext>
                  </a:extLst>
                </a:gridCol>
              </a:tblGrid>
              <a:tr h="6078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2015-16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2016-17 Data</a:t>
                      </a:r>
                      <a:endParaRPr lang="en-US" sz="1800" dirty="0">
                        <a:solidFill>
                          <a:srgbClr val="04407E"/>
                        </a:solidFill>
                      </a:endParaRPr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2017-18 Goal</a:t>
                      </a:r>
                      <a:endParaRPr lang="en-US" sz="1800" dirty="0">
                        <a:solidFill>
                          <a:srgbClr val="04407E"/>
                        </a:solidFill>
                      </a:endParaRPr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74159"/>
                  </a:ext>
                </a:extLst>
              </a:tr>
              <a:tr h="6078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17%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31%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32%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2826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72811"/>
              </p:ext>
            </p:extLst>
          </p:nvPr>
        </p:nvGraphicFramePr>
        <p:xfrm>
          <a:off x="1034469" y="4391688"/>
          <a:ext cx="7315200" cy="12157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572440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3129537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1280955"/>
                    </a:ext>
                  </a:extLst>
                </a:gridCol>
              </a:tblGrid>
              <a:tr h="6078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2015-16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2016-17 Data</a:t>
                      </a:r>
                      <a:endParaRPr lang="en-US" sz="1800" dirty="0">
                        <a:solidFill>
                          <a:srgbClr val="04407E"/>
                        </a:solidFill>
                      </a:endParaRPr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2017-18</a:t>
                      </a:r>
                      <a:r>
                        <a:rPr lang="en-US" sz="1800" baseline="0" dirty="0" smtClean="0"/>
                        <a:t> Goal</a:t>
                      </a:r>
                      <a:endParaRPr lang="en-US" sz="1800" dirty="0">
                        <a:solidFill>
                          <a:srgbClr val="04407E"/>
                        </a:solidFill>
                      </a:endParaRPr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74159"/>
                  </a:ext>
                </a:extLst>
              </a:tr>
              <a:tr h="6078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11%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15%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24%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2826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4469" y="1762491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onors Courses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469" y="375795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AP Courses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educing the number of students not passing</a:t>
            </a:r>
            <a:endParaRPr lang="en-US" dirty="0"/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2106694"/>
              </p:ext>
            </p:extLst>
          </p:nvPr>
        </p:nvGraphicFramePr>
        <p:xfrm>
          <a:off x="704850" y="2143933"/>
          <a:ext cx="7837170" cy="321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5052" y="337514"/>
            <a:ext cx="6460996" cy="530352"/>
          </a:xfrm>
        </p:spPr>
        <p:txBody>
          <a:bodyPr/>
          <a:lstStyle/>
          <a:p>
            <a:r>
              <a:rPr lang="en-US" dirty="0" smtClean="0"/>
              <a:t>honors &amp; AP course update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4460" y="2662235"/>
            <a:ext cx="8835081" cy="1247650"/>
          </a:xfrm>
        </p:spPr>
        <p:txBody>
          <a:bodyPr anchor="ctr"/>
          <a:lstStyle/>
          <a:p>
            <a:pPr algn="ctr">
              <a:lnSpc>
                <a:spcPts val="4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SCHOOL UPDATE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336" y="4544835"/>
            <a:ext cx="224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June 7, 2017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5735" y="3765316"/>
            <a:ext cx="7312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Wanda H. Legrand, Deputy Superintendent for Academics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Aleesia Johnson, Innovation Officer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5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10194" y="2009767"/>
            <a:ext cx="7547422" cy="857272"/>
            <a:chOff x="627948" y="2228587"/>
            <a:chExt cx="7547422" cy="1177506"/>
          </a:xfrm>
        </p:grpSpPr>
        <p:sp>
          <p:nvSpPr>
            <p:cNvPr id="25" name="Rounded Rectangle 24"/>
            <p:cNvSpPr/>
            <p:nvPr/>
          </p:nvSpPr>
          <p:spPr>
            <a:xfrm>
              <a:off x="1855992" y="2298356"/>
              <a:ext cx="6319378" cy="1037968"/>
            </a:xfrm>
            <a:prstGeom prst="roundRect">
              <a:avLst/>
            </a:prstGeom>
            <a:solidFill>
              <a:srgbClr val="4D319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  </a:t>
              </a:r>
              <a:endParaRPr lang="en-US" sz="16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627948" y="2228587"/>
              <a:ext cx="1499406" cy="1177506"/>
            </a:xfrm>
            <a:prstGeom prst="rightArrow">
              <a:avLst/>
            </a:prstGeom>
            <a:solidFill>
              <a:srgbClr val="4D4D4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21004" y="2533845"/>
              <a:ext cx="5633742" cy="5495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 smtClean="0">
                  <a:latin typeface="+mj-lt"/>
                </a:rPr>
                <a:t>College Board AP Potential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193" y="2944031"/>
            <a:ext cx="7547423" cy="857272"/>
            <a:chOff x="627947" y="3529661"/>
            <a:chExt cx="7547423" cy="1177506"/>
          </a:xfrm>
        </p:grpSpPr>
        <p:sp>
          <p:nvSpPr>
            <p:cNvPr id="29" name="Rounded Rectangle 28"/>
            <p:cNvSpPr/>
            <p:nvPr/>
          </p:nvSpPr>
          <p:spPr>
            <a:xfrm>
              <a:off x="1855992" y="3599430"/>
              <a:ext cx="6319378" cy="1037968"/>
            </a:xfrm>
            <a:prstGeom prst="roundRect">
              <a:avLst/>
            </a:prstGeom>
            <a:solidFill>
              <a:srgbClr val="4D319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627947" y="3529661"/>
              <a:ext cx="1499407" cy="1177506"/>
            </a:xfrm>
            <a:prstGeom prst="rightArrow">
              <a:avLst/>
            </a:prstGeom>
            <a:solidFill>
              <a:srgbClr val="4D4D4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21004" y="3831272"/>
              <a:ext cx="5926350" cy="5495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 smtClean="0">
                  <a:latin typeface="+mj-lt"/>
                </a:rPr>
                <a:t>Increased honors courses for AP preparation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0194" y="3928169"/>
            <a:ext cx="7547422" cy="857274"/>
            <a:chOff x="634298" y="4896119"/>
            <a:chExt cx="7547422" cy="1177506"/>
          </a:xfrm>
        </p:grpSpPr>
        <p:sp>
          <p:nvSpPr>
            <p:cNvPr id="33" name="Rounded Rectangle 32"/>
            <p:cNvSpPr/>
            <p:nvPr/>
          </p:nvSpPr>
          <p:spPr>
            <a:xfrm>
              <a:off x="1855992" y="4920846"/>
              <a:ext cx="6325728" cy="1037967"/>
            </a:xfrm>
            <a:prstGeom prst="roundRect">
              <a:avLst/>
            </a:prstGeom>
            <a:solidFill>
              <a:srgbClr val="4D319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634298" y="4896119"/>
              <a:ext cx="1499404" cy="1177506"/>
            </a:xfrm>
            <a:prstGeom prst="rightArrow">
              <a:avLst/>
            </a:prstGeom>
            <a:solidFill>
              <a:srgbClr val="4D4D4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33705" y="5145213"/>
              <a:ext cx="5837704" cy="549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 smtClean="0">
                  <a:latin typeface="+mj-lt"/>
                </a:rPr>
                <a:t>School-wide writing initiative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0194" y="5767473"/>
            <a:ext cx="7547423" cy="905122"/>
            <a:chOff x="640646" y="4896119"/>
            <a:chExt cx="7547423" cy="1177506"/>
          </a:xfrm>
        </p:grpSpPr>
        <p:sp>
          <p:nvSpPr>
            <p:cNvPr id="37" name="Rounded Rectangle 36"/>
            <p:cNvSpPr/>
            <p:nvPr/>
          </p:nvSpPr>
          <p:spPr>
            <a:xfrm>
              <a:off x="1855992" y="4920846"/>
              <a:ext cx="6332077" cy="1037968"/>
            </a:xfrm>
            <a:prstGeom prst="roundRect">
              <a:avLst/>
            </a:prstGeom>
            <a:solidFill>
              <a:srgbClr val="4D319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40646" y="4896119"/>
              <a:ext cx="1493057" cy="1177506"/>
            </a:xfrm>
            <a:prstGeom prst="rightArrow">
              <a:avLst/>
            </a:prstGeom>
            <a:solidFill>
              <a:srgbClr val="4D4D4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33703" y="5179615"/>
              <a:ext cx="5633742" cy="520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 smtClean="0">
                  <a:latin typeface="+mj-lt"/>
                </a:rPr>
                <a:t>Parent education</a:t>
              </a:r>
              <a:endParaRPr lang="en" sz="20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0193" y="4783544"/>
            <a:ext cx="7547423" cy="905122"/>
            <a:chOff x="640646" y="4896119"/>
            <a:chExt cx="7547423" cy="1177506"/>
          </a:xfrm>
        </p:grpSpPr>
        <p:sp>
          <p:nvSpPr>
            <p:cNvPr id="22" name="Rounded Rectangle 21"/>
            <p:cNvSpPr/>
            <p:nvPr/>
          </p:nvSpPr>
          <p:spPr>
            <a:xfrm>
              <a:off x="1855992" y="4920846"/>
              <a:ext cx="6332077" cy="1037968"/>
            </a:xfrm>
            <a:prstGeom prst="roundRect">
              <a:avLst/>
            </a:prstGeom>
            <a:solidFill>
              <a:srgbClr val="4D319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40646" y="4896119"/>
              <a:ext cx="1493057" cy="1177506"/>
            </a:xfrm>
            <a:prstGeom prst="rightArrow">
              <a:avLst/>
            </a:prstGeom>
            <a:solidFill>
              <a:srgbClr val="4D4D4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3703" y="5179615"/>
              <a:ext cx="5633742" cy="5205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 smtClean="0">
                  <a:latin typeface="+mj-lt"/>
                </a:rPr>
                <a:t>AP strategies professional development    </a:t>
              </a:r>
              <a:endParaRPr lang="en" sz="2000" dirty="0">
                <a:latin typeface="+mj-lt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 dollars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07511"/>
              </p:ext>
            </p:extLst>
          </p:nvPr>
        </p:nvGraphicFramePr>
        <p:xfrm>
          <a:off x="2305052" y="2944440"/>
          <a:ext cx="4661750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Scholarship Dollars 2015-16</a:t>
                      </a:r>
                      <a:endParaRPr lang="en-US" sz="2000" dirty="0"/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$950,514.00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49715"/>
              </p:ext>
            </p:extLst>
          </p:nvPr>
        </p:nvGraphicFramePr>
        <p:xfrm>
          <a:off x="2305052" y="5311683"/>
          <a:ext cx="4661750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4222612715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Projected Scholarship Dollars 2016-17</a:t>
                      </a:r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86673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2,126,078.00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8954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0822"/>
              </p:ext>
            </p:extLst>
          </p:nvPr>
        </p:nvGraphicFramePr>
        <p:xfrm>
          <a:off x="2305052" y="4094095"/>
          <a:ext cx="4661750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Scholarship Goal for 2016–2017</a:t>
                      </a:r>
                      <a:endParaRPr lang="en-US" sz="2000" dirty="0"/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$1,140,616.00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41479"/>
              </p:ext>
            </p:extLst>
          </p:nvPr>
        </p:nvGraphicFramePr>
        <p:xfrm>
          <a:off x="2305052" y="1798906"/>
          <a:ext cx="4661750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Scholarship Dollars 2014-15</a:t>
                      </a:r>
                      <a:endParaRPr lang="en-US" sz="2000" dirty="0"/>
                    </a:p>
                  </a:txBody>
                  <a:tcPr anchor="ctr">
                    <a:solidFill>
                      <a:srgbClr val="4D3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$723,150.00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 goal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ncreasing scholarship dollars</a:t>
            </a:r>
            <a:endParaRPr lang="en-US" dirty="0"/>
          </a:p>
        </p:txBody>
      </p:sp>
      <p:graphicFrame>
        <p:nvGraphicFramePr>
          <p:cNvPr id="15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8298757"/>
              </p:ext>
            </p:extLst>
          </p:nvPr>
        </p:nvGraphicFramePr>
        <p:xfrm>
          <a:off x="704850" y="2140148"/>
          <a:ext cx="7791450" cy="238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826515" y="3708992"/>
            <a:ext cx="7485381" cy="1109237"/>
            <a:chOff x="666064" y="3599430"/>
            <a:chExt cx="7485381" cy="1037968"/>
          </a:xfrm>
        </p:grpSpPr>
        <p:sp>
          <p:nvSpPr>
            <p:cNvPr id="36" name="Rounded Rectangle 35"/>
            <p:cNvSpPr/>
            <p:nvPr/>
          </p:nvSpPr>
          <p:spPr>
            <a:xfrm>
              <a:off x="1855992" y="3599430"/>
              <a:ext cx="6295453" cy="1037968"/>
            </a:xfrm>
            <a:prstGeom prst="roundRect">
              <a:avLst/>
            </a:prstGeom>
            <a:solidFill>
              <a:srgbClr val="4D319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66064" y="3659039"/>
              <a:ext cx="1578535" cy="918748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69505" y="3939727"/>
              <a:ext cx="5653340" cy="3744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>
                  <a:latin typeface="+mj-lt"/>
                </a:rPr>
                <a:t>Differentiated advisory for underclassmen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6514" y="2294549"/>
            <a:ext cx="7485382" cy="1109237"/>
            <a:chOff x="415034" y="2716607"/>
            <a:chExt cx="7485382" cy="1109237"/>
          </a:xfrm>
        </p:grpSpPr>
        <p:grpSp>
          <p:nvGrpSpPr>
            <p:cNvPr id="31" name="Group 30"/>
            <p:cNvGrpSpPr/>
            <p:nvPr/>
          </p:nvGrpSpPr>
          <p:grpSpPr>
            <a:xfrm>
              <a:off x="1604963" y="2716607"/>
              <a:ext cx="6295453" cy="1109237"/>
              <a:chOff x="1855992" y="2298356"/>
              <a:chExt cx="6295453" cy="103796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855992" y="2298356"/>
                <a:ext cx="6295453" cy="1037968"/>
              </a:xfrm>
              <a:prstGeom prst="roundRect">
                <a:avLst/>
              </a:prstGeom>
              <a:solidFill>
                <a:srgbClr val="4D3191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  </a:t>
                </a:r>
                <a:endParaRPr lang="en-US" sz="2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69505" y="2621425"/>
                <a:ext cx="5653340" cy="3744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latin typeface="+mj-lt"/>
                  </a:rPr>
                  <a:t>Additional </a:t>
                </a:r>
                <a:r>
                  <a:rPr lang="en-US" sz="2000" dirty="0" smtClean="0">
                    <a:latin typeface="+mj-lt"/>
                  </a:rPr>
                  <a:t>dual-credit </a:t>
                </a:r>
                <a:r>
                  <a:rPr lang="en-US" sz="2000" dirty="0">
                    <a:latin typeface="+mj-lt"/>
                  </a:rPr>
                  <a:t>c</a:t>
                </a:r>
                <a:r>
                  <a:rPr lang="en-US" sz="2000" dirty="0" smtClean="0">
                    <a:latin typeface="+mj-lt"/>
                  </a:rPr>
                  <a:t>ourses</a:t>
                </a:r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415034" y="2777169"/>
              <a:ext cx="1578535" cy="981831"/>
            </a:xfrm>
            <a:prstGeom prst="rightArrow">
              <a:avLst/>
            </a:prstGeom>
            <a:solidFill>
              <a:srgbClr val="4D4D4D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56" y="180302"/>
            <a:ext cx="768709" cy="8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018475" y="1441193"/>
            <a:ext cx="6757301" cy="36576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3000" dirty="0" smtClean="0"/>
              <a:t>JOHN MARSHALL</a:t>
            </a:r>
          </a:p>
          <a:p>
            <a:pPr>
              <a:lnSpc>
                <a:spcPts val="2800"/>
              </a:lnSpc>
            </a:pPr>
            <a:r>
              <a:rPr lang="en-US" sz="3000" dirty="0" smtClean="0"/>
              <a:t> COMMUNITY HIGH SCHOOL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raduation rate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68298"/>
              </p:ext>
            </p:extLst>
          </p:nvPr>
        </p:nvGraphicFramePr>
        <p:xfrm>
          <a:off x="2100771" y="3230584"/>
          <a:ext cx="5010148" cy="9574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December 2015-16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63%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231"/>
              </p:ext>
            </p:extLst>
          </p:nvPr>
        </p:nvGraphicFramePr>
        <p:xfrm>
          <a:off x="2100771" y="4353294"/>
          <a:ext cx="5010148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4222612715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Goal 2015-16</a:t>
                      </a:r>
                      <a:endParaRPr lang="en-US" sz="2000" dirty="0" smtClean="0"/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86673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70%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8954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72303"/>
              </p:ext>
            </p:extLst>
          </p:nvPr>
        </p:nvGraphicFramePr>
        <p:xfrm>
          <a:off x="2100771" y="5427941"/>
          <a:ext cx="5010148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Predicted Graduation Rate 2016-17</a:t>
                      </a:r>
                      <a:endParaRPr lang="en-US" sz="2000" dirty="0"/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55%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78107"/>
              </p:ext>
            </p:extLst>
          </p:nvPr>
        </p:nvGraphicFramePr>
        <p:xfrm>
          <a:off x="2100771" y="1977354"/>
          <a:ext cx="5010148" cy="9574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December 2014-15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72.7%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raduation goal update</a:t>
            </a:r>
            <a:endParaRPr lang="en-US" dirty="0"/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6784777"/>
              </p:ext>
            </p:extLst>
          </p:nvPr>
        </p:nvGraphicFramePr>
        <p:xfrm>
          <a:off x="704850" y="2127213"/>
          <a:ext cx="7864602" cy="226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mproving the graduation rate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57487" y="2040629"/>
            <a:ext cx="8134323" cy="1107737"/>
            <a:chOff x="330055" y="2228587"/>
            <a:chExt cx="8134323" cy="1177506"/>
          </a:xfrm>
          <a:solidFill>
            <a:srgbClr val="105400"/>
          </a:solidFill>
        </p:grpSpPr>
        <p:sp>
          <p:nvSpPr>
            <p:cNvPr id="26" name="Rounded Rectangle 25"/>
            <p:cNvSpPr/>
            <p:nvPr/>
          </p:nvSpPr>
          <p:spPr>
            <a:xfrm>
              <a:off x="1855992" y="2298356"/>
              <a:ext cx="6608386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   </a:t>
              </a:r>
              <a:endParaRPr lang="en-US" sz="2400" dirty="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30055" y="2228587"/>
              <a:ext cx="1974997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4779" y="2595973"/>
              <a:ext cx="5862210" cy="425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>
                  <a:latin typeface="+mj-lt"/>
                </a:rPr>
                <a:t>Progress monitoring for underclassmen</a:t>
              </a:r>
              <a:r>
                <a:rPr lang="en" sz="2000" dirty="0">
                  <a:latin typeface="+mj-lt"/>
                </a:rPr>
                <a:t> 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486" y="3226328"/>
            <a:ext cx="8134324" cy="1107737"/>
            <a:chOff x="330054" y="3529661"/>
            <a:chExt cx="8134324" cy="1177506"/>
          </a:xfrm>
        </p:grpSpPr>
        <p:sp>
          <p:nvSpPr>
            <p:cNvPr id="30" name="Rounded Rectangle 29"/>
            <p:cNvSpPr/>
            <p:nvPr/>
          </p:nvSpPr>
          <p:spPr>
            <a:xfrm>
              <a:off x="1855992" y="3599430"/>
              <a:ext cx="6608386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30054" y="3529661"/>
              <a:ext cx="1974997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11416" y="3905256"/>
              <a:ext cx="6052962" cy="425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>
                  <a:latin typeface="+mj-lt"/>
                </a:rPr>
                <a:t>Freshman Academy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7524" y="4399700"/>
            <a:ext cx="8144286" cy="1107737"/>
            <a:chOff x="330054" y="3529661"/>
            <a:chExt cx="8144286" cy="1177506"/>
          </a:xfrm>
        </p:grpSpPr>
        <p:sp>
          <p:nvSpPr>
            <p:cNvPr id="16" name="Rounded Rectangle 15"/>
            <p:cNvSpPr/>
            <p:nvPr/>
          </p:nvSpPr>
          <p:spPr>
            <a:xfrm>
              <a:off x="1855992" y="3612533"/>
              <a:ext cx="6618348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30054" y="3529661"/>
              <a:ext cx="1974997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98131" y="3955053"/>
              <a:ext cx="5741432" cy="3451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ts val="1800"/>
                </a:lnSpc>
                <a:spcBef>
                  <a:spcPts val="0"/>
                </a:spcBef>
              </a:pPr>
              <a:r>
                <a:rPr lang="en-US" sz="2000" dirty="0" smtClean="0">
                  <a:latin typeface="+mj-lt"/>
                </a:rPr>
                <a:t>Advisory Program</a:t>
              </a:r>
              <a:endParaRPr lang="en" sz="2000" dirty="0">
                <a:latin typeface="+mj-lt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29610"/>
              </p:ext>
            </p:extLst>
          </p:nvPr>
        </p:nvGraphicFramePr>
        <p:xfrm>
          <a:off x="927099" y="2326806"/>
          <a:ext cx="7315200" cy="12157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572440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3129537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1280955"/>
                    </a:ext>
                  </a:extLst>
                </a:gridCol>
              </a:tblGrid>
              <a:tr h="6078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2015-16 Data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2016-17 Data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2017-18 Goal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74159"/>
                  </a:ext>
                </a:extLst>
              </a:tr>
              <a:tr h="6078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16%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26%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NA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2826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6830"/>
              </p:ext>
            </p:extLst>
          </p:nvPr>
        </p:nvGraphicFramePr>
        <p:xfrm>
          <a:off x="927099" y="4412937"/>
          <a:ext cx="7315200" cy="121570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45724400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3129537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21280955"/>
                    </a:ext>
                  </a:extLst>
                </a:gridCol>
              </a:tblGrid>
              <a:tr h="6078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2015-16 Data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2016-17 Data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2017-18 Goal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74159"/>
                  </a:ext>
                </a:extLst>
              </a:tr>
              <a:tr h="6078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12%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15%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NA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2826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2743" y="176681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onors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ourses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099" y="3758915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AP courses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198047" y="1129501"/>
            <a:ext cx="6675005" cy="365760"/>
          </a:xfrm>
          <a:prstGeom prst="rect">
            <a:avLst/>
          </a:prstGeom>
        </p:spPr>
        <p:txBody>
          <a:bodyPr anchor="ctr"/>
          <a:lstStyle>
            <a:lvl1pPr marL="0" indent="0" algn="r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2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7F8FA9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honors &amp; AP course participation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educing the number of students not passing</a:t>
            </a:r>
            <a:endParaRPr lang="en-US" dirty="0"/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228886"/>
              </p:ext>
            </p:extLst>
          </p:nvPr>
        </p:nvGraphicFramePr>
        <p:xfrm>
          <a:off x="704850" y="2193047"/>
          <a:ext cx="7818882" cy="163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05052" y="337514"/>
            <a:ext cx="6460996" cy="530352"/>
          </a:xfrm>
        </p:spPr>
        <p:txBody>
          <a:bodyPr/>
          <a:lstStyle/>
          <a:p>
            <a:r>
              <a:rPr lang="en-US" dirty="0" smtClean="0"/>
              <a:t>honors &amp; AP course update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407E"/>
                </a:solidFill>
              </a:rPr>
              <a:t>overview</a:t>
            </a:r>
            <a:endParaRPr lang="en-US" dirty="0">
              <a:solidFill>
                <a:srgbClr val="04407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531356386"/>
              </p:ext>
            </p:extLst>
          </p:nvPr>
        </p:nvGraphicFramePr>
        <p:xfrm>
          <a:off x="819150" y="2654169"/>
          <a:ext cx="7706248" cy="399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66381" y="3098491"/>
            <a:ext cx="1022878" cy="3358869"/>
            <a:chOff x="680631" y="2737122"/>
            <a:chExt cx="1022878" cy="2567883"/>
          </a:xfrm>
        </p:grpSpPr>
        <p:sp>
          <p:nvSpPr>
            <p:cNvPr id="20" name="TextBox 19"/>
            <p:cNvSpPr txBox="1"/>
            <p:nvPr/>
          </p:nvSpPr>
          <p:spPr>
            <a:xfrm>
              <a:off x="680631" y="2737122"/>
              <a:ext cx="808579" cy="54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latin typeface="+mj-lt"/>
                </a:rPr>
                <a:t>1</a:t>
              </a:r>
              <a:endParaRPr lang="en-US" sz="40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0318" y="3637627"/>
              <a:ext cx="663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latin typeface="+mj-lt"/>
                </a:rPr>
                <a:t>2</a:t>
              </a:r>
              <a:endParaRPr lang="en-US" sz="40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3326" y="4597119"/>
              <a:ext cx="663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latin typeface="+mj-lt"/>
                </a:rPr>
                <a:t>3</a:t>
              </a:r>
              <a:endParaRPr lang="en-US" sz="4000" b="1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0771" y="1150506"/>
            <a:ext cx="6675005" cy="36576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pdates provided by school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8150" y="1872334"/>
            <a:ext cx="1996715" cy="772509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Arlington Community High School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618438" y="1881838"/>
            <a:ext cx="1962989" cy="772509"/>
          </a:xfrm>
          <a:prstGeom prst="rect">
            <a:avLst/>
          </a:prstGeom>
          <a:solidFill>
            <a:srgbClr val="4D31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George Washington Community High School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766569" y="1872334"/>
            <a:ext cx="1860502" cy="772509"/>
          </a:xfrm>
          <a:prstGeom prst="rect">
            <a:avLst/>
          </a:prstGeom>
          <a:solidFill>
            <a:srgbClr val="8916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John Marshall Community High School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812214" y="1863007"/>
            <a:ext cx="1897434" cy="77250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Kindezi Academy at Joyce Kilmer School 69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67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56404" y="1753004"/>
            <a:ext cx="7282500" cy="1014304"/>
            <a:chOff x="568009" y="2228587"/>
            <a:chExt cx="7608477" cy="1177506"/>
          </a:xfrm>
        </p:grpSpPr>
        <p:sp>
          <p:nvSpPr>
            <p:cNvPr id="25" name="Rounded Rectangle 24"/>
            <p:cNvSpPr/>
            <p:nvPr/>
          </p:nvSpPr>
          <p:spPr>
            <a:xfrm>
              <a:off x="1855992" y="2298356"/>
              <a:ext cx="6320494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  </a:t>
              </a:r>
              <a:endParaRPr lang="en-US" sz="16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68009" y="2228587"/>
              <a:ext cx="1684349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1</a:t>
              </a:r>
              <a:endParaRPr lang="en-US" sz="2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41818" y="2590844"/>
              <a:ext cx="5913492" cy="4484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endParaRPr lang="en-US" sz="2000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77580" y="2952747"/>
            <a:ext cx="7261324" cy="867154"/>
            <a:chOff x="568010" y="3529661"/>
            <a:chExt cx="7608477" cy="1177506"/>
          </a:xfrm>
        </p:grpSpPr>
        <p:sp>
          <p:nvSpPr>
            <p:cNvPr id="29" name="Rounded Rectangle 28"/>
            <p:cNvSpPr/>
            <p:nvPr/>
          </p:nvSpPr>
          <p:spPr>
            <a:xfrm>
              <a:off x="1855992" y="3599430"/>
              <a:ext cx="6320494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68010" y="3529661"/>
              <a:ext cx="1684350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2</a:t>
              </a:r>
              <a:endParaRPr lang="en-US" sz="2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62995" y="3881820"/>
              <a:ext cx="5913492" cy="4484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endParaRPr lang="en-US" sz="2000" dirty="0"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70810" y="3980803"/>
            <a:ext cx="7327759" cy="989210"/>
            <a:chOff x="574360" y="4896119"/>
            <a:chExt cx="7608476" cy="1177506"/>
          </a:xfrm>
        </p:grpSpPr>
        <p:sp>
          <p:nvSpPr>
            <p:cNvPr id="33" name="Rounded Rectangle 32"/>
            <p:cNvSpPr/>
            <p:nvPr/>
          </p:nvSpPr>
          <p:spPr>
            <a:xfrm>
              <a:off x="1855992" y="4920846"/>
              <a:ext cx="6326844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74360" y="4896119"/>
              <a:ext cx="1673808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3</a:t>
              </a:r>
              <a:endParaRPr lang="en-US" sz="2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69344" y="5220759"/>
              <a:ext cx="5913492" cy="4484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endParaRPr lang="en" sz="2000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0810" y="5185683"/>
            <a:ext cx="7282501" cy="943249"/>
            <a:chOff x="636188" y="4896119"/>
            <a:chExt cx="7546648" cy="1108635"/>
          </a:xfrm>
        </p:grpSpPr>
        <p:sp>
          <p:nvSpPr>
            <p:cNvPr id="18" name="Rounded Rectangle 17"/>
            <p:cNvSpPr/>
            <p:nvPr/>
          </p:nvSpPr>
          <p:spPr>
            <a:xfrm>
              <a:off x="1855992" y="4920846"/>
              <a:ext cx="6326844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36188" y="4896119"/>
              <a:ext cx="1611979" cy="1108635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/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9344" y="5220759"/>
              <a:ext cx="5913492" cy="4484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endParaRPr lang="en" sz="2000" dirty="0">
                <a:latin typeface="+mj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589965" y="2043783"/>
            <a:ext cx="613137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Utilization of AP Potential</a:t>
            </a:r>
            <a:endParaRPr lang="en-US" sz="20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46802" y="3177137"/>
            <a:ext cx="613137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Increased honors courses for AP preparation</a:t>
            </a:r>
            <a:endParaRPr lang="en-US" sz="20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26367" y="4227737"/>
            <a:ext cx="612502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AP strategies professional development</a:t>
            </a:r>
            <a:endParaRPr lang="en-US" sz="20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6367" y="5420327"/>
            <a:ext cx="613137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Parent Education Nights </a:t>
            </a:r>
            <a:endParaRPr lang="en-US" sz="2000" dirty="0">
              <a:latin typeface="+mj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 dollars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30572"/>
              </p:ext>
            </p:extLst>
          </p:nvPr>
        </p:nvGraphicFramePr>
        <p:xfrm>
          <a:off x="2305052" y="3281087"/>
          <a:ext cx="4661750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Scholarship Dollars 2015-16</a:t>
                      </a:r>
                      <a:endParaRPr lang="en-US" sz="2000" dirty="0"/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$1,009,400.00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46307"/>
              </p:ext>
            </p:extLst>
          </p:nvPr>
        </p:nvGraphicFramePr>
        <p:xfrm>
          <a:off x="2305052" y="5470689"/>
          <a:ext cx="4661750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4222612715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Projected Scholarship Dollars 2016-17</a:t>
                      </a:r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86673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$1,024,900.00</a:t>
                      </a: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8954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56274"/>
              </p:ext>
            </p:extLst>
          </p:nvPr>
        </p:nvGraphicFramePr>
        <p:xfrm>
          <a:off x="2305052" y="4375888"/>
          <a:ext cx="4661750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Scholarship Goal for 2016–2017</a:t>
                      </a:r>
                      <a:endParaRPr lang="en-US" sz="2000" dirty="0"/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$1,211,280.00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5631"/>
              </p:ext>
            </p:extLst>
          </p:nvPr>
        </p:nvGraphicFramePr>
        <p:xfrm>
          <a:off x="2305052" y="2188758"/>
          <a:ext cx="4661750" cy="957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Scholarship Dollars 2014-15</a:t>
                      </a:r>
                      <a:endParaRPr lang="en-US" sz="2000" dirty="0"/>
                    </a:p>
                  </a:txBody>
                  <a:tcPr anchor="ctr">
                    <a:solidFill>
                      <a:srgbClr val="891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$673,714.00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89162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cholarship goal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ncreasing scholarship dollars</a:t>
            </a:r>
            <a:endParaRPr lang="en-US" dirty="0"/>
          </a:p>
        </p:txBody>
      </p:sp>
      <p:graphicFrame>
        <p:nvGraphicFramePr>
          <p:cNvPr id="15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0748408"/>
              </p:ext>
            </p:extLst>
          </p:nvPr>
        </p:nvGraphicFramePr>
        <p:xfrm>
          <a:off x="785622" y="2195013"/>
          <a:ext cx="7599426" cy="194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10067" y="2111356"/>
            <a:ext cx="8525780" cy="857272"/>
            <a:chOff x="627948" y="2228587"/>
            <a:chExt cx="8525780" cy="1177506"/>
          </a:xfrm>
        </p:grpSpPr>
        <p:sp>
          <p:nvSpPr>
            <p:cNvPr id="28" name="Rounded Rectangle 27"/>
            <p:cNvSpPr/>
            <p:nvPr/>
          </p:nvSpPr>
          <p:spPr>
            <a:xfrm>
              <a:off x="1855992" y="2298356"/>
              <a:ext cx="7297736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  </a:t>
              </a:r>
              <a:endParaRPr lang="en-US" sz="1600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627948" y="2228587"/>
              <a:ext cx="1499406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1004" y="2544411"/>
              <a:ext cx="6642922" cy="5284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1900" dirty="0">
                  <a:latin typeface="+mj-lt"/>
                </a:rPr>
                <a:t>Additional </a:t>
              </a:r>
              <a:r>
                <a:rPr lang="en-US" sz="1900" dirty="0" smtClean="0">
                  <a:latin typeface="+mj-lt"/>
                </a:rPr>
                <a:t>dual-credit </a:t>
              </a:r>
              <a:r>
                <a:rPr lang="en-US" sz="1900" dirty="0">
                  <a:latin typeface="+mj-lt"/>
                </a:rPr>
                <a:t>and AP courses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066" y="3045620"/>
            <a:ext cx="8618581" cy="857272"/>
            <a:chOff x="627947" y="3529661"/>
            <a:chExt cx="8618581" cy="1177506"/>
          </a:xfrm>
        </p:grpSpPr>
        <p:sp>
          <p:nvSpPr>
            <p:cNvPr id="39" name="Rounded Rectangle 38"/>
            <p:cNvSpPr/>
            <p:nvPr/>
          </p:nvSpPr>
          <p:spPr>
            <a:xfrm>
              <a:off x="1855992" y="3599430"/>
              <a:ext cx="7297736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27947" y="3529661"/>
              <a:ext cx="1499407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21004" y="3857157"/>
              <a:ext cx="7125524" cy="5284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1900" dirty="0">
                  <a:latin typeface="+mj-lt"/>
                </a:rPr>
                <a:t>Create Pathways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0067" y="4029758"/>
            <a:ext cx="8519430" cy="857274"/>
            <a:chOff x="634298" y="4896119"/>
            <a:chExt cx="8519430" cy="1177506"/>
          </a:xfrm>
        </p:grpSpPr>
        <p:sp>
          <p:nvSpPr>
            <p:cNvPr id="43" name="Rounded Rectangle 42"/>
            <p:cNvSpPr/>
            <p:nvPr/>
          </p:nvSpPr>
          <p:spPr>
            <a:xfrm>
              <a:off x="1855992" y="4920846"/>
              <a:ext cx="7297736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634298" y="4896119"/>
              <a:ext cx="1499404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33704" y="5210069"/>
              <a:ext cx="6642923" cy="4504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900" dirty="0">
                  <a:latin typeface="+mj-lt"/>
                </a:rPr>
                <a:t>Advisory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0066" y="4963940"/>
            <a:ext cx="8525781" cy="905122"/>
            <a:chOff x="640646" y="4896119"/>
            <a:chExt cx="8525781" cy="1177506"/>
          </a:xfrm>
        </p:grpSpPr>
        <p:sp>
          <p:nvSpPr>
            <p:cNvPr id="47" name="Rounded Rectangle 46"/>
            <p:cNvSpPr/>
            <p:nvPr/>
          </p:nvSpPr>
          <p:spPr>
            <a:xfrm>
              <a:off x="1855991" y="4920846"/>
              <a:ext cx="7304085" cy="1037968"/>
            </a:xfrm>
            <a:prstGeom prst="roundRect">
              <a:avLst/>
            </a:prstGeom>
            <a:solidFill>
              <a:srgbClr val="063054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640646" y="4896119"/>
              <a:ext cx="1493057" cy="1177506"/>
            </a:xfrm>
            <a:prstGeom prst="rightArrow">
              <a:avLst/>
            </a:prstGeom>
            <a:solidFill>
              <a:srgbClr val="89162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33702" y="5189625"/>
              <a:ext cx="7032725" cy="500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1900" dirty="0">
                  <a:latin typeface="+mj-lt"/>
                </a:rPr>
                <a:t>Expose </a:t>
              </a:r>
              <a:r>
                <a:rPr lang="en-US" sz="1900" dirty="0" smtClean="0">
                  <a:latin typeface="+mj-lt"/>
                </a:rPr>
                <a:t>current students in Grades 9–11 to </a:t>
              </a:r>
              <a:r>
                <a:rPr lang="en-US" sz="1900" dirty="0">
                  <a:latin typeface="+mj-lt"/>
                </a:rPr>
                <a:t>scholarship opportunities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6" y="163022"/>
            <a:ext cx="1037536" cy="7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91043" y="1018094"/>
            <a:ext cx="6675005" cy="11401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/>
              <a:t>KINDEZI ACADEMY </a:t>
            </a:r>
          </a:p>
          <a:p>
            <a:r>
              <a:rPr lang="en-US" sz="3600" dirty="0" smtClean="0"/>
              <a:t>AT JOYCE KILMER SCHOOL 69</a:t>
            </a:r>
          </a:p>
        </p:txBody>
      </p:sp>
      <p:pic>
        <p:nvPicPr>
          <p:cNvPr id="1026" name="Picture 2" descr="Kindezi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0" y="-233020"/>
            <a:ext cx="1880891" cy="1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9533"/>
              </p:ext>
            </p:extLst>
          </p:nvPr>
        </p:nvGraphicFramePr>
        <p:xfrm>
          <a:off x="1639410" y="2657628"/>
          <a:ext cx="6096000" cy="122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894231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969114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40567876"/>
                    </a:ext>
                  </a:extLst>
                </a:gridCol>
              </a:tblGrid>
              <a:tr h="5221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Beginning of Year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Mid-Year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End of Year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08458"/>
                  </a:ext>
                </a:extLst>
              </a:tr>
              <a:tr h="5221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329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385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+56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3198"/>
                  </a:ext>
                </a:extLst>
              </a:tr>
            </a:tbl>
          </a:graphicData>
        </a:graphic>
      </p:graphicFrame>
      <p:pic>
        <p:nvPicPr>
          <p:cNvPr id="6" name="Picture 2" descr="Kindezi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0" y="-233020"/>
            <a:ext cx="1880891" cy="1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year-to-date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cademic goals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98105"/>
              </p:ext>
            </p:extLst>
          </p:nvPr>
        </p:nvGraphicFramePr>
        <p:xfrm>
          <a:off x="1112161" y="2327136"/>
          <a:ext cx="7154373" cy="2738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4791">
                  <a:extLst>
                    <a:ext uri="{9D8B030D-6E8A-4147-A177-3AD203B41FA5}">
                      <a16:colId xmlns:a16="http://schemas.microsoft.com/office/drawing/2014/main" val="2265086177"/>
                    </a:ext>
                  </a:extLst>
                </a:gridCol>
                <a:gridCol w="2384791">
                  <a:extLst>
                    <a:ext uri="{9D8B030D-6E8A-4147-A177-3AD203B41FA5}">
                      <a16:colId xmlns:a16="http://schemas.microsoft.com/office/drawing/2014/main" val="2246609200"/>
                    </a:ext>
                  </a:extLst>
                </a:gridCol>
                <a:gridCol w="2384791">
                  <a:extLst>
                    <a:ext uri="{9D8B030D-6E8A-4147-A177-3AD203B41FA5}">
                      <a16:colId xmlns:a16="http://schemas.microsoft.com/office/drawing/2014/main" val="4219679024"/>
                    </a:ext>
                  </a:extLst>
                </a:gridCol>
              </a:tblGrid>
              <a:tr h="7280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State Assessment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2015-16 Performance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2016-17 Goal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586319"/>
                  </a:ext>
                </a:extLst>
              </a:tr>
              <a:tr h="6701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ISTEP+ ELA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28.2%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39%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253266"/>
                  </a:ext>
                </a:extLst>
              </a:tr>
              <a:tr h="6701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ISTEP+ MATH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20.3%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31%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7371"/>
                  </a:ext>
                </a:extLst>
              </a:tr>
              <a:tr h="6701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I-READ</a:t>
                      </a:r>
                      <a:r>
                        <a:rPr lang="en-US" sz="2000" baseline="0" dirty="0" smtClean="0">
                          <a:solidFill>
                            <a:srgbClr val="333333"/>
                          </a:solidFill>
                        </a:rPr>
                        <a:t> 3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58.7%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333333"/>
                          </a:solidFill>
                        </a:rPr>
                        <a:t>64%</a:t>
                      </a:r>
                      <a:endParaRPr lang="en-US" sz="200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1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3500" y="5384162"/>
            <a:ext cx="7864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333333"/>
                </a:solidFill>
                <a:latin typeface="+mj-lt"/>
              </a:rPr>
              <a:t>Academic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+mj-lt"/>
              </a:rPr>
              <a:t>Increase average reading growth by 1.6 years for each </a:t>
            </a:r>
            <a:r>
              <a:rPr lang="en-US" sz="2000" dirty="0" smtClean="0">
                <a:solidFill>
                  <a:srgbClr val="333333"/>
                </a:solidFill>
                <a:latin typeface="+mj-lt"/>
              </a:rPr>
              <a:t>student</a:t>
            </a:r>
            <a:endParaRPr lang="en-US" sz="2000" dirty="0">
              <a:solidFill>
                <a:srgbClr val="333333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9" name="Picture 2" descr="Kindezi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0" y="-233020"/>
            <a:ext cx="1880891" cy="1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83027" y="1150506"/>
            <a:ext cx="7092750" cy="365760"/>
          </a:xfrm>
        </p:spPr>
        <p:txBody>
          <a:bodyPr/>
          <a:lstStyle/>
          <a:p>
            <a:r>
              <a:rPr lang="en-US" dirty="0" smtClean="0"/>
              <a:t>as measured by IRLA (Independent Reading Level Assessment)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23059"/>
              </p:ext>
            </p:extLst>
          </p:nvPr>
        </p:nvGraphicFramePr>
        <p:xfrm>
          <a:off x="704850" y="2365146"/>
          <a:ext cx="7954384" cy="3510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8596">
                  <a:extLst>
                    <a:ext uri="{9D8B030D-6E8A-4147-A177-3AD203B41FA5}">
                      <a16:colId xmlns:a16="http://schemas.microsoft.com/office/drawing/2014/main" val="2401779961"/>
                    </a:ext>
                  </a:extLst>
                </a:gridCol>
                <a:gridCol w="1988596">
                  <a:extLst>
                    <a:ext uri="{9D8B030D-6E8A-4147-A177-3AD203B41FA5}">
                      <a16:colId xmlns:a16="http://schemas.microsoft.com/office/drawing/2014/main" val="1705029195"/>
                    </a:ext>
                  </a:extLst>
                </a:gridCol>
                <a:gridCol w="1988596">
                  <a:extLst>
                    <a:ext uri="{9D8B030D-6E8A-4147-A177-3AD203B41FA5}">
                      <a16:colId xmlns:a16="http://schemas.microsoft.com/office/drawing/2014/main" val="23970340"/>
                    </a:ext>
                  </a:extLst>
                </a:gridCol>
                <a:gridCol w="1988596">
                  <a:extLst>
                    <a:ext uri="{9D8B030D-6E8A-4147-A177-3AD203B41FA5}">
                      <a16:colId xmlns:a16="http://schemas.microsoft.com/office/drawing/2014/main" val="1419827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Beginning</a:t>
                      </a:r>
                      <a:r>
                        <a:rPr lang="en-US" baseline="0" dirty="0" smtClean="0"/>
                        <a:t> of Year</a:t>
                      </a:r>
                    </a:p>
                    <a:p>
                      <a:pPr algn="ctr"/>
                      <a:r>
                        <a:rPr lang="en-US" baseline="0" dirty="0" smtClean="0"/>
                        <a:t>Average Reading Level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Mid-Year</a:t>
                      </a:r>
                    </a:p>
                    <a:p>
                      <a:pPr algn="ctr"/>
                      <a:r>
                        <a:rPr lang="en-US" dirty="0" smtClean="0"/>
                        <a:t>Average Reading Level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51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1.0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9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3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50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3.0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8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53083"/>
                  </a:ext>
                </a:extLst>
              </a:tr>
            </a:tbl>
          </a:graphicData>
        </a:graphic>
      </p:graphicFrame>
      <p:pic>
        <p:nvPicPr>
          <p:cNvPr id="8" name="Picture 2" descr="Kindezi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0" y="-233020"/>
            <a:ext cx="1880891" cy="1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ath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68600" y="1204107"/>
            <a:ext cx="7097448" cy="35879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measured by NWEA </a:t>
            </a:r>
            <a:r>
              <a:rPr lang="en-US" dirty="0" smtClean="0"/>
              <a:t>Measures of Academic Progress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01301"/>
              </p:ext>
            </p:extLst>
          </p:nvPr>
        </p:nvGraphicFramePr>
        <p:xfrm>
          <a:off x="704850" y="2158715"/>
          <a:ext cx="7919485" cy="3807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3897">
                  <a:extLst>
                    <a:ext uri="{9D8B030D-6E8A-4147-A177-3AD203B41FA5}">
                      <a16:colId xmlns:a16="http://schemas.microsoft.com/office/drawing/2014/main" val="2401779961"/>
                    </a:ext>
                  </a:extLst>
                </a:gridCol>
                <a:gridCol w="1583897">
                  <a:extLst>
                    <a:ext uri="{9D8B030D-6E8A-4147-A177-3AD203B41FA5}">
                      <a16:colId xmlns:a16="http://schemas.microsoft.com/office/drawing/2014/main" val="1107134096"/>
                    </a:ext>
                  </a:extLst>
                </a:gridCol>
                <a:gridCol w="1583897">
                  <a:extLst>
                    <a:ext uri="{9D8B030D-6E8A-4147-A177-3AD203B41FA5}">
                      <a16:colId xmlns:a16="http://schemas.microsoft.com/office/drawing/2014/main" val="1705029195"/>
                    </a:ext>
                  </a:extLst>
                </a:gridCol>
                <a:gridCol w="1583897">
                  <a:extLst>
                    <a:ext uri="{9D8B030D-6E8A-4147-A177-3AD203B41FA5}">
                      <a16:colId xmlns:a16="http://schemas.microsoft.com/office/drawing/2014/main" val="23970340"/>
                    </a:ext>
                  </a:extLst>
                </a:gridCol>
                <a:gridCol w="1583897">
                  <a:extLst>
                    <a:ext uri="{9D8B030D-6E8A-4147-A177-3AD203B41FA5}">
                      <a16:colId xmlns:a16="http://schemas.microsoft.com/office/drawing/2014/main" val="1419827729"/>
                    </a:ext>
                  </a:extLst>
                </a:gridCol>
              </a:tblGrid>
              <a:tr h="7531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RIT</a:t>
                      </a:r>
                      <a:r>
                        <a:rPr lang="en-US" baseline="0" dirty="0" smtClean="0"/>
                        <a:t> Norm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Beginning</a:t>
                      </a:r>
                      <a:r>
                        <a:rPr lang="en-US" baseline="0" dirty="0" smtClean="0"/>
                        <a:t> of Year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Mid-Year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3565"/>
                  </a:ext>
                </a:extLst>
              </a:tr>
              <a:tr h="4363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140.0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127.7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134.6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51604"/>
                  </a:ext>
                </a:extLst>
              </a:tr>
              <a:tr h="4363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162.4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149.9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156.7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6.8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94273"/>
                  </a:ext>
                </a:extLst>
              </a:tr>
              <a:tr h="4363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176.9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160.3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169.0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8.8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9500"/>
                  </a:ext>
                </a:extLst>
              </a:tr>
              <a:tr h="4363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190.4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175.2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185.1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33124"/>
                  </a:ext>
                </a:extLst>
              </a:tr>
              <a:tr h="4363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191.2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195.9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4.7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507287"/>
                  </a:ext>
                </a:extLst>
              </a:tr>
              <a:tr h="4363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211.4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199.2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204.1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86440"/>
                  </a:ext>
                </a:extLst>
              </a:tr>
              <a:tr h="4363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217.6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205.3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211.3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6.0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53083"/>
                  </a:ext>
                </a:extLst>
              </a:tr>
            </a:tbl>
          </a:graphicData>
        </a:graphic>
      </p:graphicFrame>
      <p:pic>
        <p:nvPicPr>
          <p:cNvPr id="8" name="Picture 2" descr="Kindezi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0" y="-233020"/>
            <a:ext cx="1880891" cy="1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40671582"/>
              </p:ext>
            </p:extLst>
          </p:nvPr>
        </p:nvGraphicFramePr>
        <p:xfrm>
          <a:off x="438150" y="2028825"/>
          <a:ext cx="828833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2" descr="Kindezi Acade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0" y="-233020"/>
            <a:ext cx="1880891" cy="1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018475" y="1453893"/>
            <a:ext cx="6757301" cy="365760"/>
          </a:xfrm>
        </p:spPr>
        <p:txBody>
          <a:bodyPr/>
          <a:lstStyle/>
          <a:p>
            <a:r>
              <a:rPr lang="en-US" sz="3000" dirty="0" smtClean="0"/>
              <a:t>ARLINGTON COMMUNITY HIGH SCHOOL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raduation rate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505412"/>
              </p:ext>
            </p:extLst>
          </p:nvPr>
        </p:nvGraphicFramePr>
        <p:xfrm>
          <a:off x="2055051" y="3129295"/>
          <a:ext cx="5010148" cy="95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2015-16</a:t>
                      </a:r>
                      <a:endParaRPr lang="en-US" sz="2000" dirty="0"/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74.5%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53111"/>
              </p:ext>
            </p:extLst>
          </p:nvPr>
        </p:nvGraphicFramePr>
        <p:xfrm>
          <a:off x="2055051" y="4256408"/>
          <a:ext cx="5010148" cy="95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4222612715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Goal 2016-17</a:t>
                      </a:r>
                      <a:endParaRPr lang="en-US" sz="2000" dirty="0" smtClean="0"/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86673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77.5%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8954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01633"/>
              </p:ext>
            </p:extLst>
          </p:nvPr>
        </p:nvGraphicFramePr>
        <p:xfrm>
          <a:off x="2055051" y="5383521"/>
          <a:ext cx="5010148" cy="95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Predicted</a:t>
                      </a:r>
                      <a:r>
                        <a:rPr lang="en-US" sz="2000" baseline="0" dirty="0" smtClean="0"/>
                        <a:t> Graduation Rate 2017</a:t>
                      </a:r>
                      <a:endParaRPr lang="en-US" sz="2000" dirty="0"/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81.5%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24055"/>
              </p:ext>
            </p:extLst>
          </p:nvPr>
        </p:nvGraphicFramePr>
        <p:xfrm>
          <a:off x="2055051" y="1994979"/>
          <a:ext cx="5010148" cy="95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Graduation Rate 2014-15*</a:t>
                      </a:r>
                      <a:endParaRPr lang="en-US" sz="2000" dirty="0"/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40.5%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8628" y="6340947"/>
            <a:ext cx="2117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*Operated by EdPower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9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raduation goal update</a:t>
            </a:r>
            <a:endParaRPr lang="en-US" dirty="0"/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0170325"/>
              </p:ext>
            </p:extLst>
          </p:nvPr>
        </p:nvGraphicFramePr>
        <p:xfrm>
          <a:off x="630174" y="1939432"/>
          <a:ext cx="7901178" cy="279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mproving the graduation rate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6578" y="5376167"/>
            <a:ext cx="66373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Create an Advisory Program that educates students on credits, college &amp; career readiness, and social/emotional support in order to assist them with graduating in four years.   </a:t>
            </a:r>
            <a:endParaRPr lang="en" dirty="0"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70134" y="2361962"/>
            <a:ext cx="7040594" cy="1107737"/>
            <a:chOff x="330055" y="2228587"/>
            <a:chExt cx="7040594" cy="1177506"/>
          </a:xfrm>
        </p:grpSpPr>
        <p:sp>
          <p:nvSpPr>
            <p:cNvPr id="26" name="Rounded Rectangle 25"/>
            <p:cNvSpPr/>
            <p:nvPr/>
          </p:nvSpPr>
          <p:spPr>
            <a:xfrm>
              <a:off x="1855992" y="2298356"/>
              <a:ext cx="5514656" cy="1037968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   </a:t>
              </a:r>
              <a:endParaRPr lang="en-US" sz="2400" dirty="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30055" y="2228587"/>
              <a:ext cx="1974997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11417" y="2579616"/>
              <a:ext cx="4959232" cy="4580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200" dirty="0">
                  <a:latin typeface="+mj-lt"/>
                </a:rPr>
                <a:t>Proactive S</a:t>
              </a:r>
              <a:r>
                <a:rPr lang="en-US" sz="2200" dirty="0" smtClean="0">
                  <a:latin typeface="+mj-lt"/>
                </a:rPr>
                <a:t>upport</a:t>
              </a:r>
              <a:endParaRPr lang="en" sz="2200" dirty="0">
                <a:latin typeface="+mj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70133" y="3677025"/>
            <a:ext cx="7040594" cy="1107737"/>
            <a:chOff x="330054" y="3529661"/>
            <a:chExt cx="7040594" cy="1177506"/>
          </a:xfrm>
        </p:grpSpPr>
        <p:sp>
          <p:nvSpPr>
            <p:cNvPr id="30" name="Rounded Rectangle 29"/>
            <p:cNvSpPr/>
            <p:nvPr/>
          </p:nvSpPr>
          <p:spPr>
            <a:xfrm>
              <a:off x="1855992" y="3599430"/>
              <a:ext cx="5514656" cy="1037968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30054" y="3529661"/>
              <a:ext cx="1974997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21923" y="3877045"/>
              <a:ext cx="4948725" cy="4580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200" dirty="0">
                  <a:latin typeface="+mj-lt"/>
                </a:rPr>
                <a:t>Freshman Academy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70135" y="5031531"/>
            <a:ext cx="7040595" cy="1107737"/>
            <a:chOff x="330055" y="4896119"/>
            <a:chExt cx="7040595" cy="1177506"/>
          </a:xfrm>
        </p:grpSpPr>
        <p:sp>
          <p:nvSpPr>
            <p:cNvPr id="34" name="Rounded Rectangle 33"/>
            <p:cNvSpPr/>
            <p:nvPr/>
          </p:nvSpPr>
          <p:spPr>
            <a:xfrm>
              <a:off x="1855992" y="4920846"/>
              <a:ext cx="5514656" cy="1037968"/>
            </a:xfrm>
            <a:prstGeom prst="roundRect">
              <a:avLst/>
            </a:prstGeom>
            <a:solidFill>
              <a:srgbClr val="0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330055" y="4896119"/>
              <a:ext cx="1974997" cy="1177506"/>
            </a:xfrm>
            <a:prstGeom prst="rightArrow">
              <a:avLst/>
            </a:prstGeom>
            <a:solidFill>
              <a:srgbClr val="9A740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11416" y="5207126"/>
              <a:ext cx="4959234" cy="4580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US" sz="2200" dirty="0">
                  <a:latin typeface="+mj-lt"/>
                </a:rPr>
                <a:t>Advisory Program  </a:t>
              </a:r>
              <a:endParaRPr lang="en" sz="2200" dirty="0">
                <a:latin typeface="+mj-lt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dashboard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onors &amp; AP course participation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70651"/>
              </p:ext>
            </p:extLst>
          </p:nvPr>
        </p:nvGraphicFramePr>
        <p:xfrm>
          <a:off x="1121617" y="2436277"/>
          <a:ext cx="7156032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85344">
                  <a:extLst>
                    <a:ext uri="{9D8B030D-6E8A-4147-A177-3AD203B41FA5}">
                      <a16:colId xmlns:a16="http://schemas.microsoft.com/office/drawing/2014/main" val="1131295372"/>
                    </a:ext>
                  </a:extLst>
                </a:gridCol>
                <a:gridCol w="2385344">
                  <a:extLst>
                    <a:ext uri="{9D8B030D-6E8A-4147-A177-3AD203B41FA5}">
                      <a16:colId xmlns:a16="http://schemas.microsoft.com/office/drawing/2014/main" val="3021280955"/>
                    </a:ext>
                  </a:extLst>
                </a:gridCol>
                <a:gridCol w="238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2015-16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2016-17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2017-18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Goal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741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000000"/>
                          </a:solidFill>
                        </a:rPr>
                        <a:t>13%</a:t>
                      </a:r>
                      <a:endParaRPr lang="en-US" sz="180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22%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23%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28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1617" y="1745439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Honors Courses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610" y="402850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AP Courses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580001"/>
              </p:ext>
            </p:extLst>
          </p:nvPr>
        </p:nvGraphicFramePr>
        <p:xfrm>
          <a:off x="1141610" y="4787358"/>
          <a:ext cx="7156032" cy="12147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85344">
                  <a:extLst>
                    <a:ext uri="{9D8B030D-6E8A-4147-A177-3AD203B41FA5}">
                      <a16:colId xmlns:a16="http://schemas.microsoft.com/office/drawing/2014/main" val="1131295372"/>
                    </a:ext>
                  </a:extLst>
                </a:gridCol>
                <a:gridCol w="2385344">
                  <a:extLst>
                    <a:ext uri="{9D8B030D-6E8A-4147-A177-3AD203B41FA5}">
                      <a16:colId xmlns:a16="http://schemas.microsoft.com/office/drawing/2014/main" val="3021280955"/>
                    </a:ext>
                  </a:extLst>
                </a:gridCol>
                <a:gridCol w="238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3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2015-16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2016-17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2017-18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Goal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74159"/>
                  </a:ext>
                </a:extLst>
              </a:tr>
              <a:tr h="607398"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000000"/>
                          </a:solidFill>
                        </a:rPr>
                        <a:t>8%</a:t>
                      </a:r>
                      <a:endParaRPr lang="en-US" sz="180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13%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2826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&amp; AP course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increasing the number of students </a:t>
            </a:r>
            <a:endParaRPr lang="en-US" dirty="0"/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3684559"/>
              </p:ext>
            </p:extLst>
          </p:nvPr>
        </p:nvGraphicFramePr>
        <p:xfrm>
          <a:off x="704850" y="2186321"/>
          <a:ext cx="7818882" cy="191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450" y="200620"/>
            <a:ext cx="716569" cy="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est_crisupus_attucks_ppt_templat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9A9A9A"/>
      </a:lt2>
      <a:accent1>
        <a:srgbClr val="9A9A9A"/>
      </a:accent1>
      <a:accent2>
        <a:srgbClr val="276EA9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dtown Presentation_09 25 14 [Read-Only]" id="{79E34D12-8E5B-40EE-A390-6C912F5E5B35}" vid="{23FFA952-241F-4793-9FBC-00ED15C070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FFFFFF"/>
    </a:dk2>
    <a:lt2>
      <a:srgbClr val="9A9A9A"/>
    </a:lt2>
    <a:accent1>
      <a:srgbClr val="9A9A9A"/>
    </a:accent1>
    <a:accent2>
      <a:srgbClr val="276EA9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007F8DFA9E34794818C618FAA5D5C" ma:contentTypeVersion="5" ma:contentTypeDescription="Create a new document." ma:contentTypeScope="" ma:versionID="89e3a993b5269471c1e47720f89816f8">
  <xsd:schema xmlns:xsd="http://www.w3.org/2001/XMLSchema" xmlns:xs="http://www.w3.org/2001/XMLSchema" xmlns:p="http://schemas.microsoft.com/office/2006/metadata/properties" xmlns:ns2="61a0897a-6231-4796-b539-bc5c0da590ff" targetNamespace="http://schemas.microsoft.com/office/2006/metadata/properties" ma:root="true" ma:fieldsID="eb5d484cb228d4adaee3dee441f22c1f" ns2:_="">
    <xsd:import namespace="61a0897a-6231-4796-b539-bc5c0da590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0897a-6231-4796-b539-bc5c0da590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6E3CD4-8DF3-4292-B056-6580D214D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0897a-6231-4796-b539-bc5c0da59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F5C95B-D821-4295-855D-6082F71DF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EEC515-E391-4A3C-9A4A-482D0E57B042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61a0897a-6231-4796-b539-bc5c0da590f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30153</TotalTime>
  <Words>1062</Words>
  <Application>Microsoft Office PowerPoint</Application>
  <PresentationFormat>On-screen Show (4:3)</PresentationFormat>
  <Paragraphs>437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Tw Cen MT</vt:lpstr>
      <vt:lpstr>Wingdings</vt:lpstr>
      <vt:lpstr>Wingdings 2</vt:lpstr>
      <vt:lpstr>crest_crisupus_attucks_ppt_template</vt:lpstr>
      <vt:lpstr>PowerPoint Presentation</vt:lpstr>
      <vt:lpstr>INTERVENTION SCHOOL UPDATE</vt:lpstr>
      <vt:lpstr>overview</vt:lpstr>
      <vt:lpstr>PowerPoint Presentation</vt:lpstr>
      <vt:lpstr>data dashboard summary</vt:lpstr>
      <vt:lpstr>graduation goal update</vt:lpstr>
      <vt:lpstr>next steps</vt:lpstr>
      <vt:lpstr>data dashboard summary</vt:lpstr>
      <vt:lpstr>honors &amp; AP course update</vt:lpstr>
      <vt:lpstr>next steps</vt:lpstr>
      <vt:lpstr>data dashboard summary</vt:lpstr>
      <vt:lpstr>scholarship goal update</vt:lpstr>
      <vt:lpstr>next steps</vt:lpstr>
      <vt:lpstr>PowerPoint Presentation</vt:lpstr>
      <vt:lpstr>data dashboard summary</vt:lpstr>
      <vt:lpstr>graduation goal update</vt:lpstr>
      <vt:lpstr>next steps</vt:lpstr>
      <vt:lpstr>data dashboard summary</vt:lpstr>
      <vt:lpstr>honors &amp; AP course update</vt:lpstr>
      <vt:lpstr>next steps</vt:lpstr>
      <vt:lpstr>data dashboard summary</vt:lpstr>
      <vt:lpstr>scholarship goal update</vt:lpstr>
      <vt:lpstr>next steps</vt:lpstr>
      <vt:lpstr>PowerPoint Presentation</vt:lpstr>
      <vt:lpstr>data dashboard summary</vt:lpstr>
      <vt:lpstr>graduation goal update</vt:lpstr>
      <vt:lpstr>next steps</vt:lpstr>
      <vt:lpstr>data dashboard summary</vt:lpstr>
      <vt:lpstr>honors &amp; AP course update</vt:lpstr>
      <vt:lpstr>next steps</vt:lpstr>
      <vt:lpstr>data dashboard summary</vt:lpstr>
      <vt:lpstr>scholarship goal update</vt:lpstr>
      <vt:lpstr>next steps</vt:lpstr>
      <vt:lpstr>PowerPoint Presentation</vt:lpstr>
      <vt:lpstr>enrollment</vt:lpstr>
      <vt:lpstr>year-to-date updates</vt:lpstr>
      <vt:lpstr>reading performance</vt:lpstr>
      <vt:lpstr>math performance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D. Phillips</dc:creator>
  <cp:lastModifiedBy>Aleesia Johnson</cp:lastModifiedBy>
  <cp:revision>734</cp:revision>
  <cp:lastPrinted>2017-06-01T19:07:14Z</cp:lastPrinted>
  <dcterms:created xsi:type="dcterms:W3CDTF">2015-02-11T14:45:39Z</dcterms:created>
  <dcterms:modified xsi:type="dcterms:W3CDTF">2017-06-04T14:38:11Z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0x010100951007F8DFA9E34794818C618FAA5D5C</vt:lpwstr>
  </property>
</Properties>
</file>