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5"/>
  </p:notesMasterIdLst>
  <p:sldIdLst>
    <p:sldId id="256" r:id="rId6"/>
    <p:sldId id="257" r:id="rId7"/>
    <p:sldId id="258" r:id="rId8"/>
    <p:sldId id="259" r:id="rId9"/>
    <p:sldId id="276" r:id="rId10"/>
    <p:sldId id="260" r:id="rId11"/>
    <p:sldId id="261" r:id="rId12"/>
    <p:sldId id="262" r:id="rId13"/>
    <p:sldId id="264" r:id="rId14"/>
    <p:sldId id="265" r:id="rId15"/>
    <p:sldId id="266" r:id="rId16"/>
    <p:sldId id="267" r:id="rId17"/>
    <p:sldId id="268" r:id="rId18"/>
    <p:sldId id="269" r:id="rId19"/>
    <p:sldId id="270" r:id="rId20"/>
    <p:sldId id="271" r:id="rId21"/>
    <p:sldId id="273" r:id="rId22"/>
    <p:sldId id="275" r:id="rId23"/>
    <p:sldId id="27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8"/>
    <p:restoredTop sz="77140"/>
  </p:normalViewPr>
  <p:slideViewPr>
    <p:cSldViewPr snapToGrid="0" snapToObjects="1">
      <p:cViewPr>
        <p:scale>
          <a:sx n="79" d="100"/>
          <a:sy n="79" d="100"/>
        </p:scale>
        <p:origin x="1648" y="10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Workbook5"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Workbook5"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79375" cap="rnd">
              <a:solidFill>
                <a:schemeClr val="accent6">
                  <a:lumMod val="50000"/>
                </a:schemeClr>
              </a:solidFill>
              <a:round/>
            </a:ln>
            <a:effectLst>
              <a:outerShdw blurRad="50800" dist="76200" dir="2700000" algn="tl" rotWithShape="0">
                <a:prstClr val="black">
                  <a:alpha val="40000"/>
                </a:prstClr>
              </a:outerShdw>
            </a:effectLst>
          </c:spPr>
          <c:marker>
            <c:symbol val="none"/>
          </c:marker>
          <c:dLbls>
            <c:dLbl>
              <c:idx val="0"/>
              <c:layout>
                <c:manualLayout>
                  <c:x val="-0.0108695652173913"/>
                  <c:y val="-0.052535564922789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338164251207729"/>
                  <c:y val="-0.0233491399656841"/>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0120772946859903"/>
                  <c:y val="0.0350237099485261"/>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108695652173913"/>
                  <c:y val="0.040860994939947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0193236714975845"/>
                  <c:y val="-0.0379423524442367"/>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00603864734299508"/>
                  <c:y val="0.035023709948526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0.00241545893719807"/>
                  <c:y val="-0.0262677824613946"/>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Sheet3!$Q$1:$X$1</c:f>
              <c:strCache>
                <c:ptCount val="8"/>
                <c:pt idx="0">
                  <c:v>2009-10</c:v>
                </c:pt>
                <c:pt idx="1">
                  <c:v>2010-11</c:v>
                </c:pt>
                <c:pt idx="2">
                  <c:v>2011-12</c:v>
                </c:pt>
                <c:pt idx="3">
                  <c:v>2012-13</c:v>
                </c:pt>
                <c:pt idx="4">
                  <c:v>2013-14</c:v>
                </c:pt>
                <c:pt idx="5">
                  <c:v>2014-15</c:v>
                </c:pt>
                <c:pt idx="6">
                  <c:v>2015-16</c:v>
                </c:pt>
                <c:pt idx="7">
                  <c:v>2016-17</c:v>
                </c:pt>
              </c:strCache>
            </c:strRef>
          </c:cat>
          <c:val>
            <c:numRef>
              <c:f>Sheet3!$Q$2:$X$2</c:f>
              <c:numCache>
                <c:formatCode>General</c:formatCode>
                <c:ptCount val="8"/>
                <c:pt idx="0">
                  <c:v>98.0</c:v>
                </c:pt>
                <c:pt idx="1">
                  <c:v>204.0</c:v>
                </c:pt>
                <c:pt idx="2">
                  <c:v>1853.0</c:v>
                </c:pt>
                <c:pt idx="3" formatCode="#,##0">
                  <c:v>3832.0</c:v>
                </c:pt>
                <c:pt idx="4" formatCode="#,##0">
                  <c:v>4151.0</c:v>
                </c:pt>
                <c:pt idx="5" formatCode="#,##0">
                  <c:v>3342.0</c:v>
                </c:pt>
                <c:pt idx="6" formatCode="#,##0">
                  <c:v>3861.0</c:v>
                </c:pt>
                <c:pt idx="7" formatCode="#,##0">
                  <c:v>3342.0</c:v>
                </c:pt>
              </c:numCache>
            </c:numRef>
          </c:val>
          <c:smooth val="0"/>
        </c:ser>
        <c:dLbls>
          <c:showLegendKey val="0"/>
          <c:showVal val="0"/>
          <c:showCatName val="0"/>
          <c:showSerName val="0"/>
          <c:showPercent val="0"/>
          <c:showBubbleSize val="0"/>
        </c:dLbls>
        <c:smooth val="0"/>
        <c:axId val="-2040478224"/>
        <c:axId val="-2040489664"/>
      </c:lineChart>
      <c:catAx>
        <c:axId val="-2040478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040489664"/>
        <c:crosses val="autoZero"/>
        <c:auto val="1"/>
        <c:lblAlgn val="ctr"/>
        <c:lblOffset val="100"/>
        <c:noMultiLvlLbl val="0"/>
      </c:catAx>
      <c:valAx>
        <c:axId val="-20404896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0404782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Sheet3!$J$3</c:f>
              <c:strCache>
                <c:ptCount val="1"/>
                <c:pt idx="0">
                  <c:v>K-3</c:v>
                </c:pt>
              </c:strCache>
            </c:strRef>
          </c:tx>
          <c:spPr>
            <a:solidFill>
              <a:schemeClr val="accent1"/>
            </a:solidFill>
            <a:ln>
              <a:noFill/>
            </a:ln>
            <a:effectLst>
              <a:outerShdw blurRad="50800" dist="762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Sheet3!$K$2:$O$2</c:f>
              <c:strCache>
                <c:ptCount val="5"/>
                <c:pt idx="0">
                  <c:v>2012-13</c:v>
                </c:pt>
                <c:pt idx="1">
                  <c:v>2013-14</c:v>
                </c:pt>
                <c:pt idx="2">
                  <c:v>2014-15</c:v>
                </c:pt>
                <c:pt idx="3">
                  <c:v>2015-16</c:v>
                </c:pt>
                <c:pt idx="4">
                  <c:v>2016-17</c:v>
                </c:pt>
              </c:strCache>
            </c:strRef>
          </c:cat>
          <c:val>
            <c:numRef>
              <c:f>Sheet3!$K$3:$O$3</c:f>
              <c:numCache>
                <c:formatCode>General</c:formatCode>
                <c:ptCount val="5"/>
                <c:pt idx="0">
                  <c:v>851.0</c:v>
                </c:pt>
                <c:pt idx="1">
                  <c:v>933.0</c:v>
                </c:pt>
                <c:pt idx="2">
                  <c:v>739.0</c:v>
                </c:pt>
                <c:pt idx="3">
                  <c:v>706.0</c:v>
                </c:pt>
                <c:pt idx="4">
                  <c:v>724.0</c:v>
                </c:pt>
              </c:numCache>
            </c:numRef>
          </c:val>
        </c:ser>
        <c:ser>
          <c:idx val="1"/>
          <c:order val="1"/>
          <c:tx>
            <c:strRef>
              <c:f>Sheet3!$J$4</c:f>
              <c:strCache>
                <c:ptCount val="1"/>
                <c:pt idx="0">
                  <c:v>4th-6th</c:v>
                </c:pt>
              </c:strCache>
            </c:strRef>
          </c:tx>
          <c:spPr>
            <a:solidFill>
              <a:schemeClr val="accent2"/>
            </a:solidFill>
            <a:ln>
              <a:noFill/>
            </a:ln>
            <a:effectLst>
              <a:outerShdw blurRad="50800" dist="762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Sheet3!$K$2:$O$2</c:f>
              <c:strCache>
                <c:ptCount val="5"/>
                <c:pt idx="0">
                  <c:v>2012-13</c:v>
                </c:pt>
                <c:pt idx="1">
                  <c:v>2013-14</c:v>
                </c:pt>
                <c:pt idx="2">
                  <c:v>2014-15</c:v>
                </c:pt>
                <c:pt idx="3">
                  <c:v>2015-16</c:v>
                </c:pt>
                <c:pt idx="4">
                  <c:v>2016-17</c:v>
                </c:pt>
              </c:strCache>
            </c:strRef>
          </c:cat>
          <c:val>
            <c:numRef>
              <c:f>Sheet3!$K$4:$O$4</c:f>
              <c:numCache>
                <c:formatCode>General</c:formatCode>
                <c:ptCount val="5"/>
                <c:pt idx="0">
                  <c:v>867.0</c:v>
                </c:pt>
                <c:pt idx="1">
                  <c:v>805.0</c:v>
                </c:pt>
                <c:pt idx="2">
                  <c:v>560.0</c:v>
                </c:pt>
                <c:pt idx="3">
                  <c:v>578.0</c:v>
                </c:pt>
                <c:pt idx="4">
                  <c:v>596.0</c:v>
                </c:pt>
              </c:numCache>
            </c:numRef>
          </c:val>
        </c:ser>
        <c:ser>
          <c:idx val="2"/>
          <c:order val="2"/>
          <c:tx>
            <c:strRef>
              <c:f>Sheet3!$J$5</c:f>
              <c:strCache>
                <c:ptCount val="1"/>
                <c:pt idx="0">
                  <c:v>7th-8th</c:v>
                </c:pt>
              </c:strCache>
            </c:strRef>
          </c:tx>
          <c:spPr>
            <a:solidFill>
              <a:schemeClr val="accent3"/>
            </a:solidFill>
            <a:ln>
              <a:noFill/>
            </a:ln>
            <a:effectLst>
              <a:outerShdw blurRad="50800" dist="762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Sheet3!$K$2:$O$2</c:f>
              <c:strCache>
                <c:ptCount val="5"/>
                <c:pt idx="0">
                  <c:v>2012-13</c:v>
                </c:pt>
                <c:pt idx="1">
                  <c:v>2013-14</c:v>
                </c:pt>
                <c:pt idx="2">
                  <c:v>2014-15</c:v>
                </c:pt>
                <c:pt idx="3">
                  <c:v>2015-16</c:v>
                </c:pt>
                <c:pt idx="4">
                  <c:v>2016-17</c:v>
                </c:pt>
              </c:strCache>
            </c:strRef>
          </c:cat>
          <c:val>
            <c:numRef>
              <c:f>Sheet3!$K$5:$O$5</c:f>
              <c:numCache>
                <c:formatCode>General</c:formatCode>
                <c:ptCount val="5"/>
                <c:pt idx="0">
                  <c:v>883.0</c:v>
                </c:pt>
                <c:pt idx="1">
                  <c:v>947.0</c:v>
                </c:pt>
                <c:pt idx="2">
                  <c:v>676.0</c:v>
                </c:pt>
                <c:pt idx="3">
                  <c:v>690.0</c:v>
                </c:pt>
                <c:pt idx="4">
                  <c:v>563.0</c:v>
                </c:pt>
              </c:numCache>
            </c:numRef>
          </c:val>
        </c:ser>
        <c:ser>
          <c:idx val="3"/>
          <c:order val="3"/>
          <c:tx>
            <c:strRef>
              <c:f>Sheet3!$J$6</c:f>
              <c:strCache>
                <c:ptCount val="1"/>
                <c:pt idx="0">
                  <c:v>9th-12th</c:v>
                </c:pt>
              </c:strCache>
            </c:strRef>
          </c:tx>
          <c:spPr>
            <a:solidFill>
              <a:schemeClr val="accent4"/>
            </a:solidFill>
            <a:ln>
              <a:noFill/>
            </a:ln>
            <a:effectLst>
              <a:outerShdw blurRad="50800" dist="762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Sheet3!$K$2:$O$2</c:f>
              <c:strCache>
                <c:ptCount val="5"/>
                <c:pt idx="0">
                  <c:v>2012-13</c:v>
                </c:pt>
                <c:pt idx="1">
                  <c:v>2013-14</c:v>
                </c:pt>
                <c:pt idx="2">
                  <c:v>2014-15</c:v>
                </c:pt>
                <c:pt idx="3">
                  <c:v>2015-16</c:v>
                </c:pt>
                <c:pt idx="4">
                  <c:v>2016-17</c:v>
                </c:pt>
              </c:strCache>
            </c:strRef>
          </c:cat>
          <c:val>
            <c:numRef>
              <c:f>Sheet3!$K$6:$O$6</c:f>
              <c:numCache>
                <c:formatCode>General</c:formatCode>
                <c:ptCount val="5"/>
                <c:pt idx="0">
                  <c:v>1230.0</c:v>
                </c:pt>
                <c:pt idx="1">
                  <c:v>1462.0</c:v>
                </c:pt>
                <c:pt idx="2">
                  <c:v>1367.0</c:v>
                </c:pt>
                <c:pt idx="3">
                  <c:v>1862.0</c:v>
                </c:pt>
                <c:pt idx="4">
                  <c:v>1404.0</c:v>
                </c:pt>
              </c:numCache>
            </c:numRef>
          </c:val>
        </c:ser>
        <c:ser>
          <c:idx val="4"/>
          <c:order val="4"/>
          <c:tx>
            <c:strRef>
              <c:f>Sheet3!$J$7</c:f>
              <c:strCache>
                <c:ptCount val="1"/>
                <c:pt idx="0">
                  <c:v>Adult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Sheet3!$K$2:$O$2</c:f>
              <c:strCache>
                <c:ptCount val="5"/>
                <c:pt idx="0">
                  <c:v>2012-13</c:v>
                </c:pt>
                <c:pt idx="1">
                  <c:v>2013-14</c:v>
                </c:pt>
                <c:pt idx="2">
                  <c:v>2014-15</c:v>
                </c:pt>
                <c:pt idx="3">
                  <c:v>2015-16</c:v>
                </c:pt>
                <c:pt idx="4">
                  <c:v>2016-17</c:v>
                </c:pt>
              </c:strCache>
            </c:strRef>
          </c:cat>
          <c:val>
            <c:numRef>
              <c:f>Sheet3!$K$7:$O$7</c:f>
              <c:numCache>
                <c:formatCode>General</c:formatCode>
                <c:ptCount val="5"/>
                <c:pt idx="0">
                  <c:v>1.0</c:v>
                </c:pt>
                <c:pt idx="1">
                  <c:v>4.0</c:v>
                </c:pt>
                <c:pt idx="2">
                  <c:v>0.0</c:v>
                </c:pt>
                <c:pt idx="3">
                  <c:v>25.0</c:v>
                </c:pt>
                <c:pt idx="4">
                  <c:v>55.0</c:v>
                </c:pt>
              </c:numCache>
            </c:numRef>
          </c:val>
        </c:ser>
        <c:dLbls>
          <c:showLegendKey val="0"/>
          <c:showVal val="0"/>
          <c:showCatName val="0"/>
          <c:showSerName val="0"/>
          <c:showPercent val="0"/>
          <c:showBubbleSize val="0"/>
        </c:dLbls>
        <c:gapWidth val="150"/>
        <c:overlap val="100"/>
        <c:axId val="-2041178112"/>
        <c:axId val="-2041175792"/>
      </c:barChart>
      <c:catAx>
        <c:axId val="-2041178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41175792"/>
        <c:crosses val="autoZero"/>
        <c:auto val="1"/>
        <c:lblAlgn val="ctr"/>
        <c:lblOffset val="100"/>
        <c:noMultiLvlLbl val="0"/>
      </c:catAx>
      <c:valAx>
        <c:axId val="-2041175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041178112"/>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64F2B9-7096-7E43-A2B6-B7214448E741}" type="datetimeFigureOut">
              <a:rPr lang="en-US" smtClean="0"/>
              <a:t>5/6/17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F2E472-67C1-6F4B-9A10-28E270F8DC76}" type="slidenum">
              <a:rPr lang="en-US" smtClean="0"/>
              <a:t>‹#›</a:t>
            </a:fld>
            <a:endParaRPr lang="en-US"/>
          </a:p>
        </p:txBody>
      </p:sp>
    </p:spTree>
    <p:extLst>
      <p:ext uri="{BB962C8B-B14F-4D97-AF65-F5344CB8AC3E}">
        <p14:creationId xmlns:p14="http://schemas.microsoft.com/office/powerpoint/2010/main" val="574101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F2E472-67C1-6F4B-9A10-28E270F8DC76}" type="slidenum">
              <a:rPr lang="en-US" smtClean="0"/>
              <a:t>5</a:t>
            </a:fld>
            <a:endParaRPr lang="en-US"/>
          </a:p>
        </p:txBody>
      </p:sp>
    </p:spTree>
    <p:extLst>
      <p:ext uri="{BB962C8B-B14F-4D97-AF65-F5344CB8AC3E}">
        <p14:creationId xmlns:p14="http://schemas.microsoft.com/office/powerpoint/2010/main" val="1909393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flexibility appears to be a partial explanation for the popularity of the school in terms of the high enrollment numbers but also represents a key challenge for the organization in terms of fluid enrollment and flexible expectations around participation and engagement. The flexibility Hoosier Virtual Academy provides to its families represents an opportunity cost for the school when those investments do not result in genuine engagement in the academic enterprise by subscribing families or in sustained enrollment.</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8FF2E472-67C1-6F4B-9A10-28E270F8DC76}" type="slidenum">
              <a:rPr lang="en-US" smtClean="0"/>
              <a:t>13</a:t>
            </a:fld>
            <a:endParaRPr lang="en-US"/>
          </a:p>
        </p:txBody>
      </p:sp>
    </p:spTree>
    <p:extLst>
      <p:ext uri="{BB962C8B-B14F-4D97-AF65-F5344CB8AC3E}">
        <p14:creationId xmlns:p14="http://schemas.microsoft.com/office/powerpoint/2010/main" val="275161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F2E472-67C1-6F4B-9A10-28E270F8DC76}" type="slidenum">
              <a:rPr lang="en-US" smtClean="0"/>
              <a:t>19</a:t>
            </a:fld>
            <a:endParaRPr lang="en-US"/>
          </a:p>
        </p:txBody>
      </p:sp>
    </p:spTree>
    <p:extLst>
      <p:ext uri="{BB962C8B-B14F-4D97-AF65-F5344CB8AC3E}">
        <p14:creationId xmlns:p14="http://schemas.microsoft.com/office/powerpoint/2010/main" val="401965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121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54051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201145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34800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13A40-4C44-784C-8738-DE31C57F43DD}" type="datetimeFigureOut">
              <a:rPr lang="en-US" smtClean="0"/>
              <a:t>5/5/17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58832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F13A40-4C44-784C-8738-DE31C57F43DD}" type="datetimeFigureOut">
              <a:rPr lang="en-US" smtClean="0"/>
              <a:t>5/5/17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00405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F13A40-4C44-784C-8738-DE31C57F43DD}" type="datetimeFigureOut">
              <a:rPr lang="en-US" smtClean="0"/>
              <a:t>5/5/17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80087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F13A40-4C44-784C-8738-DE31C57F43DD}" type="datetimeFigureOut">
              <a:rPr lang="en-US" smtClean="0"/>
              <a:t>5/5/17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931179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13A40-4C44-784C-8738-DE31C57F43DD}" type="datetimeFigureOut">
              <a:rPr lang="en-US" smtClean="0"/>
              <a:t>5/5/17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14974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5/5/17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83062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5/5/17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517448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13A40-4C44-784C-8738-DE31C57F43DD}" type="datetimeFigureOut">
              <a:rPr lang="en-US" smtClean="0"/>
              <a:t>5/5/17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698A8-0906-0941-9D5C-4E77C86C11E3}" type="slidenum">
              <a:rPr lang="en-US" smtClean="0"/>
              <a:t>‹#›</a:t>
            </a:fld>
            <a:endParaRPr lang="en-US"/>
          </a:p>
        </p:txBody>
      </p:sp>
    </p:spTree>
    <p:extLst>
      <p:ext uri="{BB962C8B-B14F-4D97-AF65-F5344CB8AC3E}">
        <p14:creationId xmlns:p14="http://schemas.microsoft.com/office/powerpoint/2010/main" val="151750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Hoosier Academy Virtual Charter Review</a:t>
            </a:r>
            <a:endParaRPr lang="en-US" b="1" dirty="0"/>
          </a:p>
        </p:txBody>
      </p:sp>
      <p:sp>
        <p:nvSpPr>
          <p:cNvPr id="3" name="Subtitle 2"/>
          <p:cNvSpPr>
            <a:spLocks noGrp="1"/>
          </p:cNvSpPr>
          <p:nvPr>
            <p:ph type="subTitle" idx="1"/>
          </p:nvPr>
        </p:nvSpPr>
        <p:spPr/>
        <p:txBody>
          <a:bodyPr/>
          <a:lstStyle/>
          <a:p>
            <a:r>
              <a:rPr lang="en-US" dirty="0" smtClean="0"/>
              <a:t>May 10, 2017</a:t>
            </a:r>
            <a:endParaRPr lang="en-US" dirty="0"/>
          </a:p>
        </p:txBody>
      </p:sp>
    </p:spTree>
    <p:extLst>
      <p:ext uri="{BB962C8B-B14F-4D97-AF65-F5344CB8AC3E}">
        <p14:creationId xmlns:p14="http://schemas.microsoft.com/office/powerpoint/2010/main" val="835084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Source of New Enrollment 15-16</a:t>
            </a:r>
            <a:endParaRPr lang="en-US" b="1" dirty="0">
              <a:solidFill>
                <a:schemeClr val="bg1">
                  <a:lumMod val="50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04573161"/>
              </p:ext>
            </p:extLst>
          </p:nvPr>
        </p:nvGraphicFramePr>
        <p:xfrm>
          <a:off x="946686" y="1644195"/>
          <a:ext cx="10320867" cy="4480560"/>
        </p:xfrm>
        <a:graphic>
          <a:graphicData uri="http://schemas.openxmlformats.org/drawingml/2006/table">
            <a:tbl>
              <a:tblPr firstRow="1" bandRow="1">
                <a:tableStyleId>{5C22544A-7EE6-4342-B048-85BDC9FD1C3A}</a:tableStyleId>
              </a:tblPr>
              <a:tblGrid>
                <a:gridCol w="6230351"/>
                <a:gridCol w="4090516"/>
              </a:tblGrid>
              <a:tr h="501691">
                <a:tc>
                  <a:txBody>
                    <a:bodyPr/>
                    <a:lstStyle/>
                    <a:p>
                      <a:r>
                        <a:rPr lang="en-US" sz="2800" dirty="0" smtClean="0"/>
                        <a:t>15-16 School Year</a:t>
                      </a:r>
                      <a:endParaRPr lang="en-US" sz="2800" dirty="0"/>
                    </a:p>
                  </a:txBody>
                  <a:tcPr anchor="ctr"/>
                </a:tc>
                <a:tc>
                  <a:txBody>
                    <a:bodyPr/>
                    <a:lstStyle/>
                    <a:p>
                      <a:pPr algn="ctr"/>
                      <a:r>
                        <a:rPr lang="en-US" sz="2800" dirty="0" smtClean="0"/>
                        <a:t>%</a:t>
                      </a:r>
                      <a:r>
                        <a:rPr lang="en-US" sz="2800" baseline="0" dirty="0" smtClean="0"/>
                        <a:t> of New Enrollment</a:t>
                      </a:r>
                      <a:endParaRPr lang="en-US" sz="2800" dirty="0"/>
                    </a:p>
                  </a:txBody>
                  <a:tcPr anchor="ctr"/>
                </a:tc>
              </a:tr>
              <a:tr h="914848">
                <a:tc>
                  <a:txBody>
                    <a:bodyPr/>
                    <a:lstStyle/>
                    <a:p>
                      <a:r>
                        <a:rPr lang="en-US" sz="2800" b="1" dirty="0" smtClean="0"/>
                        <a:t>Students not</a:t>
                      </a:r>
                      <a:r>
                        <a:rPr lang="en-US" sz="2800" b="1" baseline="0" dirty="0" smtClean="0"/>
                        <a:t> reported in an Indiana school prior to enrolling at HAVC</a:t>
                      </a:r>
                      <a:endParaRPr lang="en-US" sz="2800" b="1" dirty="0"/>
                    </a:p>
                  </a:txBody>
                  <a:tcPr anchor="ctr"/>
                </a:tc>
                <a:tc>
                  <a:txBody>
                    <a:bodyPr/>
                    <a:lstStyle/>
                    <a:p>
                      <a:pPr algn="ctr"/>
                      <a:r>
                        <a:rPr lang="en-US" sz="2800" dirty="0" smtClean="0"/>
                        <a:t>17%</a:t>
                      </a:r>
                      <a:endParaRPr lang="en-US" sz="2800" dirty="0"/>
                    </a:p>
                  </a:txBody>
                  <a:tcPr anchor="ctr"/>
                </a:tc>
              </a:tr>
              <a:tr h="501691">
                <a:tc>
                  <a:txBody>
                    <a:bodyPr/>
                    <a:lstStyle/>
                    <a:p>
                      <a:r>
                        <a:rPr lang="en-US" sz="2800" b="1" dirty="0" smtClean="0"/>
                        <a:t>Indiana Connections Academy</a:t>
                      </a:r>
                      <a:endParaRPr lang="en-US" sz="2800" b="1" dirty="0"/>
                    </a:p>
                  </a:txBody>
                  <a:tcPr anchor="ctr"/>
                </a:tc>
                <a:tc>
                  <a:txBody>
                    <a:bodyPr/>
                    <a:lstStyle/>
                    <a:p>
                      <a:pPr algn="ctr"/>
                      <a:r>
                        <a:rPr lang="en-US" sz="2800" dirty="0" smtClean="0"/>
                        <a:t>2.5%</a:t>
                      </a:r>
                      <a:endParaRPr lang="en-US" sz="2800" dirty="0"/>
                    </a:p>
                  </a:txBody>
                  <a:tcPr anchor="ctr"/>
                </a:tc>
              </a:tr>
              <a:tr h="501691">
                <a:tc>
                  <a:txBody>
                    <a:bodyPr/>
                    <a:lstStyle/>
                    <a:p>
                      <a:r>
                        <a:rPr lang="en-US" sz="2800" b="1" dirty="0" smtClean="0"/>
                        <a:t>Hoosier Academy</a:t>
                      </a:r>
                      <a:endParaRPr lang="en-US" sz="2800" b="1" dirty="0"/>
                    </a:p>
                  </a:txBody>
                  <a:tcPr anchor="ctr"/>
                </a:tc>
                <a:tc>
                  <a:txBody>
                    <a:bodyPr/>
                    <a:lstStyle/>
                    <a:p>
                      <a:pPr algn="ctr"/>
                      <a:r>
                        <a:rPr lang="en-US" sz="2800" dirty="0" smtClean="0"/>
                        <a:t>1.7%</a:t>
                      </a:r>
                      <a:endParaRPr lang="en-US" sz="2800" dirty="0"/>
                    </a:p>
                  </a:txBody>
                  <a:tcPr anchor="ctr"/>
                </a:tc>
              </a:tr>
              <a:tr h="501691">
                <a:tc>
                  <a:txBody>
                    <a:bodyPr/>
                    <a:lstStyle/>
                    <a:p>
                      <a:r>
                        <a:rPr lang="en-US" sz="2800" b="1" dirty="0" smtClean="0"/>
                        <a:t>Indiana Virtual School</a:t>
                      </a:r>
                      <a:endParaRPr lang="en-US" sz="2800" b="1" dirty="0"/>
                    </a:p>
                  </a:txBody>
                  <a:tcPr anchor="ctr"/>
                </a:tc>
                <a:tc>
                  <a:txBody>
                    <a:bodyPr/>
                    <a:lstStyle/>
                    <a:p>
                      <a:pPr algn="ctr"/>
                      <a:r>
                        <a:rPr lang="en-US" sz="2800" dirty="0" smtClean="0"/>
                        <a:t>.9%</a:t>
                      </a:r>
                      <a:endParaRPr lang="en-US" sz="2800" dirty="0"/>
                    </a:p>
                  </a:txBody>
                  <a:tcPr anchor="ctr"/>
                </a:tc>
              </a:tr>
              <a:tr h="501691">
                <a:tc>
                  <a:txBody>
                    <a:bodyPr/>
                    <a:lstStyle/>
                    <a:p>
                      <a:r>
                        <a:rPr lang="en-US" sz="2800" b="1" dirty="0" smtClean="0"/>
                        <a:t>Indiana Cyber</a:t>
                      </a:r>
                      <a:r>
                        <a:rPr lang="en-US" sz="2800" b="1" baseline="0" dirty="0" smtClean="0"/>
                        <a:t> Charter School</a:t>
                      </a:r>
                      <a:endParaRPr lang="en-US" sz="2800" b="1" dirty="0"/>
                    </a:p>
                  </a:txBody>
                  <a:tcPr anchor="ctr"/>
                </a:tc>
                <a:tc>
                  <a:txBody>
                    <a:bodyPr/>
                    <a:lstStyle/>
                    <a:p>
                      <a:pPr algn="ctr"/>
                      <a:r>
                        <a:rPr lang="en-US" sz="2800" dirty="0" smtClean="0"/>
                        <a:t>.8%</a:t>
                      </a:r>
                      <a:endParaRPr lang="en-US" sz="2800" dirty="0"/>
                    </a:p>
                  </a:txBody>
                  <a:tcPr anchor="ctr"/>
                </a:tc>
              </a:tr>
              <a:tr h="914848">
                <a:tc gridSpan="2">
                  <a:txBody>
                    <a:bodyPr/>
                    <a:lstStyle/>
                    <a:p>
                      <a:r>
                        <a:rPr lang="en-US" sz="2800" b="1" dirty="0" smtClean="0"/>
                        <a:t>No other school</a:t>
                      </a:r>
                      <a:r>
                        <a:rPr lang="en-US" sz="2800" b="1" baseline="0" dirty="0" smtClean="0"/>
                        <a:t> accounted for more than .5% of HVA’s new enrollment in 15-16.</a:t>
                      </a:r>
                      <a:endParaRPr lang="en-US" sz="2800" b="1" dirty="0"/>
                    </a:p>
                  </a:txBody>
                  <a:tcPr anchor="ctr"/>
                </a:tc>
                <a:tc hMerge="1">
                  <a:txBody>
                    <a:bodyPr/>
                    <a:lstStyle/>
                    <a:p>
                      <a:pPr algn="ctr"/>
                      <a:endParaRPr lang="en-US" sz="2800" dirty="0"/>
                    </a:p>
                  </a:txBody>
                  <a:tcPr anchor="ctr"/>
                </a:tc>
              </a:tr>
            </a:tbl>
          </a:graphicData>
        </a:graphic>
      </p:graphicFrame>
    </p:spTree>
    <p:extLst>
      <p:ext uri="{BB962C8B-B14F-4D97-AF65-F5344CB8AC3E}">
        <p14:creationId xmlns:p14="http://schemas.microsoft.com/office/powerpoint/2010/main" val="224413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School Visit</a:t>
            </a:r>
            <a:endParaRPr lang="en-US" b="1" dirty="0">
              <a:solidFill>
                <a:schemeClr val="bg1">
                  <a:lumMod val="50000"/>
                </a:schemeClr>
              </a:solidFill>
            </a:endParaRPr>
          </a:p>
        </p:txBody>
      </p:sp>
      <p:sp>
        <p:nvSpPr>
          <p:cNvPr id="3" name="Content Placeholder 2"/>
          <p:cNvSpPr>
            <a:spLocks noGrp="1"/>
          </p:cNvSpPr>
          <p:nvPr>
            <p:ph idx="1"/>
          </p:nvPr>
        </p:nvSpPr>
        <p:spPr>
          <a:xfrm>
            <a:off x="838200" y="1825624"/>
            <a:ext cx="10515600" cy="4168775"/>
          </a:xfrm>
        </p:spPr>
        <p:txBody>
          <a:bodyPr>
            <a:noAutofit/>
          </a:bodyPr>
          <a:lstStyle/>
          <a:p>
            <a:r>
              <a:rPr lang="en-US" dirty="0" smtClean="0"/>
              <a:t>April 28 &amp; May 1, 2017</a:t>
            </a:r>
          </a:p>
          <a:p>
            <a:r>
              <a:rPr lang="en-US" dirty="0" smtClean="0"/>
              <a:t>Stakeholder Meetings</a:t>
            </a:r>
          </a:p>
          <a:p>
            <a:pPr lvl="1"/>
            <a:r>
              <a:rPr lang="en-US" sz="2800" dirty="0"/>
              <a:t>Parents</a:t>
            </a:r>
          </a:p>
          <a:p>
            <a:pPr lvl="1"/>
            <a:r>
              <a:rPr lang="en-US" sz="2800" dirty="0"/>
              <a:t>Teachers</a:t>
            </a:r>
          </a:p>
          <a:p>
            <a:pPr lvl="1"/>
            <a:r>
              <a:rPr lang="en-US" sz="2800" dirty="0"/>
              <a:t>Support Staff</a:t>
            </a:r>
          </a:p>
          <a:p>
            <a:pPr lvl="1"/>
            <a:r>
              <a:rPr lang="en-US" sz="2800" dirty="0"/>
              <a:t>Administrators</a:t>
            </a:r>
          </a:p>
          <a:p>
            <a:pPr lvl="1"/>
            <a:r>
              <a:rPr lang="en-US" sz="2800" dirty="0"/>
              <a:t>Board </a:t>
            </a:r>
            <a:r>
              <a:rPr lang="en-US" sz="2800" dirty="0" smtClean="0"/>
              <a:t>Members</a:t>
            </a:r>
          </a:p>
          <a:p>
            <a:r>
              <a:rPr lang="en-US" dirty="0" smtClean="0"/>
              <a:t>Observation of Teaching</a:t>
            </a:r>
          </a:p>
        </p:txBody>
      </p:sp>
    </p:spTree>
    <p:extLst>
      <p:ext uri="{BB962C8B-B14F-4D97-AF65-F5344CB8AC3E}">
        <p14:creationId xmlns:p14="http://schemas.microsoft.com/office/powerpoint/2010/main" val="923270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Summary of Key Challenges</a:t>
            </a:r>
            <a:endParaRPr lang="en-US" b="1" dirty="0">
              <a:solidFill>
                <a:schemeClr val="bg1">
                  <a:lumMod val="50000"/>
                </a:schemeClr>
              </a:solidFill>
            </a:endParaRPr>
          </a:p>
        </p:txBody>
      </p:sp>
      <p:sp>
        <p:nvSpPr>
          <p:cNvPr id="3" name="Content Placeholder 2"/>
          <p:cNvSpPr>
            <a:spLocks noGrp="1"/>
          </p:cNvSpPr>
          <p:nvPr>
            <p:ph idx="1"/>
          </p:nvPr>
        </p:nvSpPr>
        <p:spPr>
          <a:xfrm>
            <a:off x="838200" y="1825624"/>
            <a:ext cx="10845800" cy="4168775"/>
          </a:xfrm>
        </p:spPr>
        <p:txBody>
          <a:bodyPr>
            <a:noAutofit/>
          </a:bodyPr>
          <a:lstStyle/>
          <a:p>
            <a:pPr lvl="0"/>
            <a:r>
              <a:rPr lang="en-US" sz="2400" b="1" dirty="0"/>
              <a:t>Highly fluid school </a:t>
            </a:r>
            <a:r>
              <a:rPr lang="en-US" sz="2400" b="1" dirty="0" smtClean="0"/>
              <a:t>enrollment.</a:t>
            </a:r>
            <a:endParaRPr lang="en-US" sz="2400" b="1" dirty="0"/>
          </a:p>
          <a:p>
            <a:pPr lvl="0"/>
            <a:r>
              <a:rPr lang="en-US" sz="2400" dirty="0"/>
              <a:t>Alignment of K-12.com curriculum with the Indiana Academic </a:t>
            </a:r>
            <a:r>
              <a:rPr lang="en-US" sz="2400" dirty="0" smtClean="0"/>
              <a:t>Standards.</a:t>
            </a:r>
            <a:endParaRPr lang="en-US" sz="2400" dirty="0"/>
          </a:p>
          <a:p>
            <a:pPr lvl="0"/>
            <a:r>
              <a:rPr lang="en-US" sz="2400" b="1" dirty="0"/>
              <a:t>E</a:t>
            </a:r>
            <a:r>
              <a:rPr lang="en-US" sz="2400" b="1" dirty="0" smtClean="0"/>
              <a:t>xtensive </a:t>
            </a:r>
            <a:r>
              <a:rPr lang="en-US" sz="2400" b="1" dirty="0"/>
              <a:t>flexibility afforded by the </a:t>
            </a:r>
            <a:r>
              <a:rPr lang="en-US" sz="2400" b="1" dirty="0" smtClean="0"/>
              <a:t>HAVC </a:t>
            </a:r>
            <a:r>
              <a:rPr lang="en-US" sz="2400" b="1" dirty="0"/>
              <a:t>program/structure and the resulting uneven engagement of students with the academic program being offered.</a:t>
            </a:r>
          </a:p>
          <a:p>
            <a:pPr lvl="0"/>
            <a:r>
              <a:rPr lang="en-US" sz="2400" dirty="0"/>
              <a:t>Sustained leadership and consistency of </a:t>
            </a:r>
            <a:r>
              <a:rPr lang="en-US" sz="2400" dirty="0" smtClean="0"/>
              <a:t>vision.</a:t>
            </a:r>
            <a:endParaRPr lang="en-US" sz="2400" dirty="0"/>
          </a:p>
          <a:p>
            <a:pPr lvl="0"/>
            <a:r>
              <a:rPr lang="en-US" sz="2400" b="1" dirty="0"/>
              <a:t>P</a:t>
            </a:r>
            <a:r>
              <a:rPr lang="en-US" sz="2400" b="1" dirty="0" smtClean="0"/>
              <a:t>ending status of the school with regard to the renewal of the charter.</a:t>
            </a:r>
          </a:p>
          <a:p>
            <a:pPr lvl="0"/>
            <a:r>
              <a:rPr lang="en-US" sz="2400" dirty="0"/>
              <a:t>N</a:t>
            </a:r>
            <a:r>
              <a:rPr lang="en-US" sz="2400" dirty="0" smtClean="0"/>
              <a:t>ewness </a:t>
            </a:r>
            <a:r>
              <a:rPr lang="en-US" sz="2400" dirty="0"/>
              <a:t>of </a:t>
            </a:r>
            <a:r>
              <a:rPr lang="en-US" sz="2400" dirty="0" smtClean="0"/>
              <a:t>this model of schooling &amp; lack </a:t>
            </a:r>
            <a:r>
              <a:rPr lang="en-US" sz="2400" dirty="0"/>
              <a:t>of understanding </a:t>
            </a:r>
            <a:r>
              <a:rPr lang="en-US" sz="2400" dirty="0" smtClean="0"/>
              <a:t>of enrollees regarding family commitment (time and effort) necessary to be successful.</a:t>
            </a:r>
          </a:p>
        </p:txBody>
      </p:sp>
    </p:spTree>
    <p:extLst>
      <p:ext uri="{BB962C8B-B14F-4D97-AF65-F5344CB8AC3E}">
        <p14:creationId xmlns:p14="http://schemas.microsoft.com/office/powerpoint/2010/main" val="23026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Why do Families Choose HAVC?</a:t>
            </a:r>
            <a:endParaRPr lang="en-US" b="1" dirty="0">
              <a:solidFill>
                <a:schemeClr val="bg1">
                  <a:lumMod val="50000"/>
                </a:schemeClr>
              </a:solidFill>
            </a:endParaRPr>
          </a:p>
        </p:txBody>
      </p:sp>
      <p:sp>
        <p:nvSpPr>
          <p:cNvPr id="3" name="Content Placeholder 2"/>
          <p:cNvSpPr>
            <a:spLocks noGrp="1"/>
          </p:cNvSpPr>
          <p:nvPr>
            <p:ph idx="1"/>
          </p:nvPr>
        </p:nvSpPr>
        <p:spPr>
          <a:xfrm>
            <a:off x="838200" y="1825624"/>
            <a:ext cx="10845800" cy="4168775"/>
          </a:xfrm>
        </p:spPr>
        <p:txBody>
          <a:bodyPr>
            <a:noAutofit/>
          </a:bodyPr>
          <a:lstStyle/>
          <a:p>
            <a:pPr lvl="0"/>
            <a:r>
              <a:rPr lang="en-US" dirty="0"/>
              <a:t>B</a:t>
            </a:r>
            <a:r>
              <a:rPr lang="en-US" dirty="0" smtClean="0"/>
              <a:t>est </a:t>
            </a:r>
            <a:r>
              <a:rPr lang="en-US" dirty="0"/>
              <a:t>educational choice for their student.</a:t>
            </a:r>
          </a:p>
          <a:p>
            <a:pPr lvl="0"/>
            <a:r>
              <a:rPr lang="en-US" b="1" dirty="0"/>
              <a:t>F</a:t>
            </a:r>
            <a:r>
              <a:rPr lang="en-US" b="1" dirty="0" smtClean="0"/>
              <a:t>lexibility </a:t>
            </a:r>
            <a:r>
              <a:rPr lang="en-US" b="1" dirty="0"/>
              <a:t>the school afforded families and students who had struggled to succeed in other contexts. </a:t>
            </a:r>
            <a:endParaRPr lang="en-US" b="1" dirty="0" smtClean="0"/>
          </a:p>
          <a:p>
            <a:pPr lvl="0"/>
            <a:r>
              <a:rPr lang="en-US" dirty="0" smtClean="0"/>
              <a:t>Academic rating of the school not the principle factor in parent choice.</a:t>
            </a:r>
          </a:p>
          <a:p>
            <a:pPr lvl="0"/>
            <a:r>
              <a:rPr lang="en-US" b="1" dirty="0" smtClean="0"/>
              <a:t>Students from every Indiana county.</a:t>
            </a:r>
          </a:p>
        </p:txBody>
      </p:sp>
    </p:spTree>
    <p:extLst>
      <p:ext uri="{BB962C8B-B14F-4D97-AF65-F5344CB8AC3E}">
        <p14:creationId xmlns:p14="http://schemas.microsoft.com/office/powerpoint/2010/main" val="181275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Leadership &amp; Governance</a:t>
            </a:r>
            <a:endParaRPr lang="en-US" b="1" dirty="0">
              <a:solidFill>
                <a:schemeClr val="bg1">
                  <a:lumMod val="50000"/>
                </a:schemeClr>
              </a:solidFill>
            </a:endParaRPr>
          </a:p>
        </p:txBody>
      </p:sp>
      <p:sp>
        <p:nvSpPr>
          <p:cNvPr id="3" name="Content Placeholder 2"/>
          <p:cNvSpPr>
            <a:spLocks noGrp="1"/>
          </p:cNvSpPr>
          <p:nvPr>
            <p:ph idx="1"/>
          </p:nvPr>
        </p:nvSpPr>
        <p:spPr>
          <a:xfrm>
            <a:off x="838200" y="1825624"/>
            <a:ext cx="10845800" cy="4168775"/>
          </a:xfrm>
        </p:spPr>
        <p:txBody>
          <a:bodyPr>
            <a:noAutofit/>
          </a:bodyPr>
          <a:lstStyle/>
          <a:p>
            <a:pPr lvl="0"/>
            <a:r>
              <a:rPr lang="en-US" dirty="0" smtClean="0"/>
              <a:t>Leadership change has been positive.</a:t>
            </a:r>
          </a:p>
          <a:p>
            <a:pPr lvl="0"/>
            <a:r>
              <a:rPr lang="en-US" b="1" dirty="0" smtClean="0"/>
              <a:t>Charter authorizer not wanting to “lean in” too much.</a:t>
            </a:r>
          </a:p>
          <a:p>
            <a:pPr lvl="0"/>
            <a:r>
              <a:rPr lang="en-US" dirty="0" smtClean="0"/>
              <a:t>Board looking for metrics to measure success.</a:t>
            </a:r>
          </a:p>
        </p:txBody>
      </p:sp>
    </p:spTree>
    <p:extLst>
      <p:ext uri="{BB962C8B-B14F-4D97-AF65-F5344CB8AC3E}">
        <p14:creationId xmlns:p14="http://schemas.microsoft.com/office/powerpoint/2010/main" val="188289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Instructional Program &amp; Curriculum</a:t>
            </a:r>
            <a:endParaRPr lang="en-US" b="1" dirty="0">
              <a:solidFill>
                <a:schemeClr val="bg1">
                  <a:lumMod val="50000"/>
                </a:schemeClr>
              </a:solidFill>
            </a:endParaRPr>
          </a:p>
        </p:txBody>
      </p:sp>
      <p:sp>
        <p:nvSpPr>
          <p:cNvPr id="3" name="Content Placeholder 2"/>
          <p:cNvSpPr>
            <a:spLocks noGrp="1"/>
          </p:cNvSpPr>
          <p:nvPr>
            <p:ph idx="1"/>
          </p:nvPr>
        </p:nvSpPr>
        <p:spPr>
          <a:xfrm>
            <a:off x="838200" y="1825624"/>
            <a:ext cx="10845800" cy="4168775"/>
          </a:xfrm>
        </p:spPr>
        <p:txBody>
          <a:bodyPr>
            <a:noAutofit/>
          </a:bodyPr>
          <a:lstStyle/>
          <a:p>
            <a:pPr lvl="0"/>
            <a:r>
              <a:rPr lang="en-US" dirty="0" smtClean="0"/>
              <a:t>Alignment of K-12.com curriculum to Indiana Academic Standards </a:t>
            </a:r>
            <a:r>
              <a:rPr lang="mr-IN" dirty="0" smtClean="0"/>
              <a:t>–</a:t>
            </a:r>
            <a:r>
              <a:rPr lang="en-US" dirty="0" smtClean="0"/>
              <a:t> students don’t benefit from work done in this area if they don’t attend class or watch recorded class sessions.</a:t>
            </a:r>
          </a:p>
          <a:p>
            <a:pPr lvl="0"/>
            <a:r>
              <a:rPr lang="en-US" b="1" dirty="0" smtClean="0"/>
              <a:t>Families do not always understand what they are agreeing to do when they sign up.</a:t>
            </a:r>
          </a:p>
          <a:p>
            <a:pPr lvl="0"/>
            <a:r>
              <a:rPr lang="en-US" dirty="0" smtClean="0"/>
              <a:t>Critical role of the learning coach (often a parent or grandparent).</a:t>
            </a:r>
          </a:p>
          <a:p>
            <a:pPr lvl="0"/>
            <a:r>
              <a:rPr lang="en-US" b="1" dirty="0" smtClean="0"/>
              <a:t>Family Academic Success Team </a:t>
            </a:r>
            <a:r>
              <a:rPr lang="mr-IN" b="1" dirty="0" smtClean="0"/>
              <a:t>–</a:t>
            </a:r>
            <a:r>
              <a:rPr lang="en-US" b="1" dirty="0" smtClean="0"/>
              <a:t> key intervention in place to track and address problems of engagement.</a:t>
            </a:r>
          </a:p>
        </p:txBody>
      </p:sp>
    </p:spTree>
    <p:extLst>
      <p:ext uri="{BB962C8B-B14F-4D97-AF65-F5344CB8AC3E}">
        <p14:creationId xmlns:p14="http://schemas.microsoft.com/office/powerpoint/2010/main" val="1811427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Student Performance</a:t>
            </a:r>
            <a:endParaRPr lang="en-US" b="1" dirty="0">
              <a:solidFill>
                <a:schemeClr val="bg1">
                  <a:lumMod val="50000"/>
                </a:schemeClr>
              </a:solidFill>
            </a:endParaRPr>
          </a:p>
        </p:txBody>
      </p:sp>
      <p:sp>
        <p:nvSpPr>
          <p:cNvPr id="3" name="Content Placeholder 2"/>
          <p:cNvSpPr>
            <a:spLocks noGrp="1"/>
          </p:cNvSpPr>
          <p:nvPr>
            <p:ph idx="1"/>
          </p:nvPr>
        </p:nvSpPr>
        <p:spPr>
          <a:xfrm>
            <a:off x="838200" y="1825624"/>
            <a:ext cx="10845800" cy="4168775"/>
          </a:xfrm>
        </p:spPr>
        <p:txBody>
          <a:bodyPr>
            <a:noAutofit/>
          </a:bodyPr>
          <a:lstStyle/>
          <a:p>
            <a:pPr lvl="0"/>
            <a:r>
              <a:rPr lang="en-US" b="1" dirty="0" smtClean="0"/>
              <a:t>Consistent downward trend in proficiency</a:t>
            </a:r>
          </a:p>
          <a:p>
            <a:pPr lvl="0"/>
            <a:r>
              <a:rPr lang="en-US" dirty="0" smtClean="0"/>
              <a:t>Very low growth</a:t>
            </a:r>
          </a:p>
          <a:p>
            <a:pPr lvl="0"/>
            <a:r>
              <a:rPr lang="en-US" b="1" dirty="0" smtClean="0"/>
              <a:t>Despite the trends in the aggregate, there are exceptions to these performance patterns.</a:t>
            </a:r>
          </a:p>
          <a:p>
            <a:pPr lvl="0"/>
            <a:r>
              <a:rPr lang="en-US" dirty="0" smtClean="0"/>
              <a:t>Students with needs</a:t>
            </a:r>
          </a:p>
          <a:p>
            <a:pPr lvl="1"/>
            <a:r>
              <a:rPr lang="en-US" dirty="0" smtClean="0"/>
              <a:t>Academic acceleration needs</a:t>
            </a:r>
          </a:p>
          <a:p>
            <a:pPr lvl="1"/>
            <a:r>
              <a:rPr lang="en-US" dirty="0" smtClean="0"/>
              <a:t>Medical needs</a:t>
            </a:r>
          </a:p>
          <a:p>
            <a:pPr lvl="1"/>
            <a:r>
              <a:rPr lang="en-US" dirty="0" smtClean="0"/>
              <a:t>Social needs</a:t>
            </a:r>
          </a:p>
          <a:p>
            <a:pPr lvl="1"/>
            <a:r>
              <a:rPr lang="en-US" dirty="0" smtClean="0"/>
              <a:t>Schedule needs</a:t>
            </a:r>
          </a:p>
        </p:txBody>
      </p:sp>
    </p:spTree>
    <p:extLst>
      <p:ext uri="{BB962C8B-B14F-4D97-AF65-F5344CB8AC3E}">
        <p14:creationId xmlns:p14="http://schemas.microsoft.com/office/powerpoint/2010/main" val="534322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dissolve">
                                      <p:cBhvr>
                                        <p:cTn id="25" dur="500"/>
                                        <p:tgtEl>
                                          <p:spTgt spid="3">
                                            <p:txEl>
                                              <p:pRg st="4" end="4"/>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dissolve">
                                      <p:cBhvr>
                                        <p:cTn id="28" dur="500"/>
                                        <p:tgtEl>
                                          <p:spTgt spid="3">
                                            <p:txEl>
                                              <p:pRg st="5" end="5"/>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dissolve">
                                      <p:cBhvr>
                                        <p:cTn id="31" dur="500"/>
                                        <p:tgtEl>
                                          <p:spTgt spid="3">
                                            <p:txEl>
                                              <p:pRg st="6" end="6"/>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dissolv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School Culture</a:t>
            </a:r>
            <a:endParaRPr lang="en-US" b="1" dirty="0">
              <a:solidFill>
                <a:schemeClr val="bg1">
                  <a:lumMod val="50000"/>
                </a:schemeClr>
              </a:solidFill>
            </a:endParaRPr>
          </a:p>
        </p:txBody>
      </p:sp>
      <p:sp>
        <p:nvSpPr>
          <p:cNvPr id="3" name="Content Placeholder 2"/>
          <p:cNvSpPr>
            <a:spLocks noGrp="1"/>
          </p:cNvSpPr>
          <p:nvPr>
            <p:ph idx="1"/>
          </p:nvPr>
        </p:nvSpPr>
        <p:spPr>
          <a:xfrm>
            <a:off x="838200" y="1825624"/>
            <a:ext cx="10845800" cy="4168775"/>
          </a:xfrm>
        </p:spPr>
        <p:txBody>
          <a:bodyPr>
            <a:noAutofit/>
          </a:bodyPr>
          <a:lstStyle/>
          <a:p>
            <a:pPr lvl="0"/>
            <a:r>
              <a:rPr lang="en-US" dirty="0" smtClean="0"/>
              <a:t>Monthly events</a:t>
            </a:r>
          </a:p>
          <a:p>
            <a:pPr lvl="0"/>
            <a:r>
              <a:rPr lang="en-US" b="1" dirty="0" smtClean="0"/>
              <a:t>Trying to make </a:t>
            </a:r>
            <a:r>
              <a:rPr lang="en-US" b="1" dirty="0"/>
              <a:t>the state seem small</a:t>
            </a:r>
            <a:r>
              <a:rPr lang="en-US" b="1" dirty="0"/>
              <a:t> </a:t>
            </a:r>
            <a:endParaRPr lang="en-US" b="1" dirty="0" smtClean="0"/>
          </a:p>
          <a:p>
            <a:pPr lvl="0"/>
            <a:r>
              <a:rPr lang="en-US" dirty="0" smtClean="0"/>
              <a:t>Opportunities for engagement beyond traditional academics</a:t>
            </a:r>
          </a:p>
          <a:p>
            <a:pPr lvl="1"/>
            <a:r>
              <a:rPr lang="en-US" dirty="0" smtClean="0"/>
              <a:t>Science Fair</a:t>
            </a:r>
          </a:p>
          <a:p>
            <a:pPr lvl="1"/>
            <a:r>
              <a:rPr lang="en-US" dirty="0" smtClean="0"/>
              <a:t>Art Competition</a:t>
            </a:r>
          </a:p>
          <a:p>
            <a:pPr lvl="1"/>
            <a:r>
              <a:rPr lang="en-US" dirty="0" smtClean="0"/>
              <a:t>Prom</a:t>
            </a:r>
          </a:p>
          <a:p>
            <a:r>
              <a:rPr lang="en-US" b="1" dirty="0" smtClean="0"/>
              <a:t>Support for parents</a:t>
            </a:r>
          </a:p>
        </p:txBody>
      </p:sp>
    </p:spTree>
    <p:extLst>
      <p:ext uri="{BB962C8B-B14F-4D97-AF65-F5344CB8AC3E}">
        <p14:creationId xmlns:p14="http://schemas.microsoft.com/office/powerpoint/2010/main" val="988550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dissolve">
                                      <p:cBhvr>
                                        <p:cTn id="20" dur="500"/>
                                        <p:tgtEl>
                                          <p:spTgt spid="3">
                                            <p:txEl>
                                              <p:pRg st="3" end="3"/>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dissolve">
                                      <p:cBhvr>
                                        <p:cTn id="23" dur="500"/>
                                        <p:tgtEl>
                                          <p:spTgt spid="3">
                                            <p:txEl>
                                              <p:pRg st="4" end="4"/>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dissolv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dissolv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Improvement Efforts</a:t>
            </a:r>
            <a:endParaRPr lang="en-US" b="1" dirty="0">
              <a:solidFill>
                <a:schemeClr val="bg1">
                  <a:lumMod val="50000"/>
                </a:schemeClr>
              </a:solidFill>
            </a:endParaRPr>
          </a:p>
        </p:txBody>
      </p:sp>
      <p:sp>
        <p:nvSpPr>
          <p:cNvPr id="3" name="Content Placeholder 2"/>
          <p:cNvSpPr>
            <a:spLocks noGrp="1"/>
          </p:cNvSpPr>
          <p:nvPr>
            <p:ph idx="1"/>
          </p:nvPr>
        </p:nvSpPr>
        <p:spPr>
          <a:xfrm>
            <a:off x="474133" y="1825624"/>
            <a:ext cx="11497734" cy="4168775"/>
          </a:xfrm>
        </p:spPr>
        <p:txBody>
          <a:bodyPr>
            <a:noAutofit/>
          </a:bodyPr>
          <a:lstStyle/>
          <a:p>
            <a:pPr lvl="1"/>
            <a:r>
              <a:rPr lang="en-US" sz="2800" dirty="0" smtClean="0"/>
              <a:t>Teacher development through Focused Leadership Academy.</a:t>
            </a:r>
            <a:endParaRPr lang="en-US" sz="2800" dirty="0"/>
          </a:p>
          <a:p>
            <a:pPr lvl="1"/>
            <a:r>
              <a:rPr lang="en-US" sz="2800" b="1" dirty="0" smtClean="0"/>
              <a:t>Implementation of FAST team.</a:t>
            </a:r>
            <a:endParaRPr lang="en-US" sz="2800" b="1" dirty="0"/>
          </a:p>
          <a:p>
            <a:pPr lvl="1"/>
            <a:r>
              <a:rPr lang="en-US" sz="2800" dirty="0" smtClean="0"/>
              <a:t>Plans for additional teacher leadership.</a:t>
            </a:r>
            <a:endParaRPr lang="en-US" sz="2800" dirty="0"/>
          </a:p>
          <a:p>
            <a:pPr lvl="1"/>
            <a:r>
              <a:rPr lang="en-US" sz="2800" b="1" dirty="0" smtClean="0"/>
              <a:t>Adjustments to expectations regarding participation in live lessons.</a:t>
            </a:r>
          </a:p>
          <a:p>
            <a:pPr lvl="1"/>
            <a:r>
              <a:rPr lang="en-US" sz="2800" dirty="0" smtClean="0"/>
              <a:t>Renewed efforts to onboard families no matter when they enroll.</a:t>
            </a:r>
          </a:p>
          <a:p>
            <a:pPr lvl="1"/>
            <a:r>
              <a:rPr lang="en-US" sz="2800" b="1" dirty="0" smtClean="0"/>
              <a:t>Planned addition of office hours before &amp; after the school day.</a:t>
            </a:r>
            <a:endParaRPr lang="en-US" sz="2800" b="1" dirty="0"/>
          </a:p>
          <a:p>
            <a:pPr lvl="1"/>
            <a:r>
              <a:rPr lang="en-US" sz="2800" dirty="0" smtClean="0"/>
              <a:t>Addition of </a:t>
            </a:r>
            <a:r>
              <a:rPr lang="en-US" sz="2800" dirty="0"/>
              <a:t>peer teaching observations.</a:t>
            </a:r>
            <a:r>
              <a:rPr lang="en-US" sz="2800" dirty="0"/>
              <a:t> </a:t>
            </a:r>
            <a:endParaRPr lang="en-US" sz="2800" dirty="0" smtClean="0"/>
          </a:p>
        </p:txBody>
      </p:sp>
    </p:spTree>
    <p:extLst>
      <p:ext uri="{BB962C8B-B14F-4D97-AF65-F5344CB8AC3E}">
        <p14:creationId xmlns:p14="http://schemas.microsoft.com/office/powerpoint/2010/main" val="1699022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iterate type="wd">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iterate type="wd">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iterate type="wd">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iterate type="wd">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iterate type="wd">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iterate type="wd">
                                    <p:tmPct val="10000"/>
                                  </p:iterate>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iterate type="wd">
                                    <p:tmPct val="10000"/>
                                  </p:iterate>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Summary</a:t>
            </a:r>
            <a:endParaRPr lang="en-US" dirty="0"/>
          </a:p>
        </p:txBody>
      </p:sp>
      <p:sp>
        <p:nvSpPr>
          <p:cNvPr id="3" name="Content Placeholder 2"/>
          <p:cNvSpPr>
            <a:spLocks noGrp="1"/>
          </p:cNvSpPr>
          <p:nvPr>
            <p:ph idx="1"/>
          </p:nvPr>
        </p:nvSpPr>
        <p:spPr>
          <a:xfrm>
            <a:off x="838199" y="1473201"/>
            <a:ext cx="11184468" cy="4673600"/>
          </a:xfrm>
        </p:spPr>
        <p:txBody>
          <a:bodyPr>
            <a:normAutofit/>
          </a:bodyPr>
          <a:lstStyle/>
          <a:p>
            <a:r>
              <a:rPr lang="en-US" sz="2500" b="1" dirty="0" smtClean="0"/>
              <a:t>Professional staff supportive of administration’s </a:t>
            </a:r>
            <a:r>
              <a:rPr lang="en-US" sz="2500" b="1" dirty="0"/>
              <a:t>d</a:t>
            </a:r>
            <a:r>
              <a:rPr lang="en-US" sz="2500" b="1" dirty="0" smtClean="0"/>
              <a:t>irection and vision.</a:t>
            </a:r>
          </a:p>
          <a:p>
            <a:r>
              <a:rPr lang="en-US" sz="2500" dirty="0" smtClean="0"/>
              <a:t>Lack of intervention and support by authorizer.</a:t>
            </a:r>
          </a:p>
          <a:p>
            <a:r>
              <a:rPr lang="en-US" sz="2500" b="1" dirty="0" smtClean="0"/>
              <a:t>Low performance on proficiency in Math and ELA (20 points or more below state average).</a:t>
            </a:r>
          </a:p>
          <a:p>
            <a:r>
              <a:rPr lang="en-US" sz="2500" dirty="0" smtClean="0"/>
              <a:t>Low performance on growth (bottom 2-3 %).</a:t>
            </a:r>
          </a:p>
          <a:p>
            <a:r>
              <a:rPr lang="en-US" sz="2500" b="1" dirty="0" smtClean="0"/>
              <a:t>Low participation in ISTEP+ assessment (85-92%).</a:t>
            </a:r>
          </a:p>
          <a:p>
            <a:r>
              <a:rPr lang="en-US" sz="2500" dirty="0" smtClean="0"/>
              <a:t>Low grad rate (21.7%) Non-waiver grad rate 16.36%.</a:t>
            </a:r>
          </a:p>
          <a:p>
            <a:r>
              <a:rPr lang="en-US" sz="2500" b="1" dirty="0" smtClean="0"/>
              <a:t>Extensive </a:t>
            </a:r>
            <a:r>
              <a:rPr lang="en-US" sz="2500" b="1" dirty="0"/>
              <a:t>effort expended to address mobility and lack of engagement.</a:t>
            </a:r>
          </a:p>
          <a:p>
            <a:r>
              <a:rPr lang="en-US" sz="2500" dirty="0" smtClean="0"/>
              <a:t>$</a:t>
            </a:r>
            <a:r>
              <a:rPr lang="en-US" sz="2500" dirty="0"/>
              <a:t>23,515,000 annual expenses reported in </a:t>
            </a:r>
            <a:r>
              <a:rPr lang="en-US" sz="2500" dirty="0" smtClean="0"/>
              <a:t>2016.</a:t>
            </a:r>
            <a:endParaRPr lang="en-US" sz="2500" dirty="0"/>
          </a:p>
          <a:p>
            <a:endParaRPr lang="en-US" dirty="0" smtClean="0"/>
          </a:p>
          <a:p>
            <a:endParaRPr lang="en-US" dirty="0" smtClean="0"/>
          </a:p>
        </p:txBody>
      </p:sp>
    </p:spTree>
    <p:extLst>
      <p:ext uri="{BB962C8B-B14F-4D97-AF65-F5344CB8AC3E}">
        <p14:creationId xmlns:p14="http://schemas.microsoft.com/office/powerpoint/2010/main" val="1789522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HAVC Enrollment Trend</a:t>
            </a:r>
            <a:endParaRPr lang="en-US" b="1" dirty="0">
              <a:solidFill>
                <a:schemeClr val="bg1">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79331053"/>
              </p:ext>
            </p:extLst>
          </p:nvPr>
        </p:nvGraphicFramePr>
        <p:xfrm>
          <a:off x="838200" y="1473200"/>
          <a:ext cx="10515600" cy="47037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6716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HAVC Enrollment By Grade Span</a:t>
            </a:r>
            <a:endParaRPr lang="en-US" b="1" dirty="0">
              <a:solidFill>
                <a:schemeClr val="bg1">
                  <a:lumMod val="5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4414756"/>
              </p:ext>
            </p:extLst>
          </p:nvPr>
        </p:nvGraphicFramePr>
        <p:xfrm>
          <a:off x="838200" y="1388533"/>
          <a:ext cx="10515600" cy="47884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48970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bg1">
                    <a:lumMod val="50000"/>
                  </a:schemeClr>
                </a:solidFill>
              </a:rPr>
              <a:t>Cohort “Unknowns” &amp; Expulsions by Year</a:t>
            </a:r>
            <a:endParaRPr lang="en-US" sz="4000" b="1" dirty="0">
              <a:solidFill>
                <a:schemeClr val="bg1">
                  <a:lumMod val="50000"/>
                </a:scheme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912278220"/>
              </p:ext>
            </p:extLst>
          </p:nvPr>
        </p:nvGraphicFramePr>
        <p:xfrm>
          <a:off x="838199" y="1825625"/>
          <a:ext cx="10303933" cy="3440430"/>
        </p:xfrm>
        <a:graphic>
          <a:graphicData uri="http://schemas.openxmlformats.org/drawingml/2006/table">
            <a:tbl>
              <a:tblPr firstRow="1" bandRow="1">
                <a:tableStyleId>{5C22544A-7EE6-4342-B048-85BDC9FD1C3A}</a:tableStyleId>
              </a:tblPr>
              <a:tblGrid>
                <a:gridCol w="1864849"/>
                <a:gridCol w="5637515"/>
                <a:gridCol w="2801569"/>
              </a:tblGrid>
              <a:tr h="831850">
                <a:tc>
                  <a:txBody>
                    <a:bodyPr/>
                    <a:lstStyle/>
                    <a:p>
                      <a:pPr algn="ctr"/>
                      <a:r>
                        <a:rPr lang="en-US" sz="2800" dirty="0" smtClean="0"/>
                        <a:t>School Year</a:t>
                      </a:r>
                      <a:endParaRPr lang="en-US" sz="2800" dirty="0"/>
                    </a:p>
                  </a:txBody>
                  <a:tcPr anchor="ctr"/>
                </a:tc>
                <a:tc>
                  <a:txBody>
                    <a:bodyPr/>
                    <a:lstStyle/>
                    <a:p>
                      <a:pPr algn="ctr"/>
                      <a:r>
                        <a:rPr lang="en-US" sz="2800" dirty="0" smtClean="0"/>
                        <a:t>Students</a:t>
                      </a:r>
                      <a:r>
                        <a:rPr lang="en-US" sz="2800" baseline="0" dirty="0" smtClean="0"/>
                        <a:t> Categorized as Unknown in Grad Cohort</a:t>
                      </a:r>
                      <a:endParaRPr lang="en-US" sz="2800" dirty="0"/>
                    </a:p>
                  </a:txBody>
                  <a:tcPr anchor="ctr"/>
                </a:tc>
                <a:tc>
                  <a:txBody>
                    <a:bodyPr/>
                    <a:lstStyle/>
                    <a:p>
                      <a:pPr algn="ctr"/>
                      <a:r>
                        <a:rPr lang="en-US" sz="2800" dirty="0" smtClean="0"/>
                        <a:t>Expulsions</a:t>
                      </a:r>
                      <a:endParaRPr lang="en-US" sz="2800" dirty="0"/>
                    </a:p>
                  </a:txBody>
                  <a:tcPr anchor="ctr"/>
                </a:tc>
              </a:tr>
              <a:tr h="831850">
                <a:tc>
                  <a:txBody>
                    <a:bodyPr/>
                    <a:lstStyle/>
                    <a:p>
                      <a:pPr algn="ctr"/>
                      <a:r>
                        <a:rPr lang="en-US" sz="2800" b="1" dirty="0" smtClean="0"/>
                        <a:t>13-14</a:t>
                      </a:r>
                      <a:endParaRPr lang="en-US" sz="2800" b="1" dirty="0"/>
                    </a:p>
                  </a:txBody>
                  <a:tcPr anchor="ctr"/>
                </a:tc>
                <a:tc>
                  <a:txBody>
                    <a:bodyPr/>
                    <a:lstStyle/>
                    <a:p>
                      <a:pPr algn="ctr"/>
                      <a:r>
                        <a:rPr lang="en-US" sz="2800" dirty="0" smtClean="0"/>
                        <a:t>52/223 </a:t>
                      </a:r>
                      <a:r>
                        <a:rPr lang="en-US" sz="2800" b="1" dirty="0" smtClean="0"/>
                        <a:t>(23%)</a:t>
                      </a:r>
                      <a:endParaRPr lang="en-US" sz="2800" b="1" dirty="0"/>
                    </a:p>
                  </a:txBody>
                  <a:tcPr anchor="ctr"/>
                </a:tc>
                <a:tc>
                  <a:txBody>
                    <a:bodyPr/>
                    <a:lstStyle/>
                    <a:p>
                      <a:pPr algn="ctr"/>
                      <a:r>
                        <a:rPr lang="en-US" sz="2800" dirty="0" smtClean="0"/>
                        <a:t>490</a:t>
                      </a:r>
                      <a:endParaRPr lang="en-US" sz="2800" dirty="0"/>
                    </a:p>
                  </a:txBody>
                  <a:tcPr anchor="ctr"/>
                </a:tc>
              </a:tr>
              <a:tr h="831850">
                <a:tc>
                  <a:txBody>
                    <a:bodyPr/>
                    <a:lstStyle/>
                    <a:p>
                      <a:pPr algn="ctr"/>
                      <a:r>
                        <a:rPr lang="en-US" sz="2800" b="1" dirty="0" smtClean="0"/>
                        <a:t>14-15</a:t>
                      </a:r>
                      <a:endParaRPr lang="en-US" sz="2800" b="1" dirty="0"/>
                    </a:p>
                  </a:txBody>
                  <a:tcPr anchor="ctr"/>
                </a:tc>
                <a:tc>
                  <a:txBody>
                    <a:bodyPr/>
                    <a:lstStyle/>
                    <a:p>
                      <a:pPr algn="ctr"/>
                      <a:r>
                        <a:rPr lang="en-US" sz="2800" dirty="0" smtClean="0"/>
                        <a:t>99/401 </a:t>
                      </a:r>
                      <a:r>
                        <a:rPr lang="en-US" sz="2800" b="1" dirty="0" smtClean="0"/>
                        <a:t>(25%)</a:t>
                      </a:r>
                      <a:endParaRPr lang="en-US" sz="2800" b="1" dirty="0"/>
                    </a:p>
                  </a:txBody>
                  <a:tcPr anchor="ctr"/>
                </a:tc>
                <a:tc>
                  <a:txBody>
                    <a:bodyPr/>
                    <a:lstStyle/>
                    <a:p>
                      <a:pPr algn="ctr"/>
                      <a:r>
                        <a:rPr lang="en-US" sz="2800" dirty="0" smtClean="0"/>
                        <a:t>109</a:t>
                      </a:r>
                      <a:endParaRPr lang="en-US" sz="2800" dirty="0"/>
                    </a:p>
                  </a:txBody>
                  <a:tcPr anchor="ctr"/>
                </a:tc>
              </a:tr>
              <a:tr h="831850">
                <a:tc>
                  <a:txBody>
                    <a:bodyPr/>
                    <a:lstStyle/>
                    <a:p>
                      <a:pPr algn="ctr"/>
                      <a:r>
                        <a:rPr lang="en-US" sz="2800" b="1" dirty="0" smtClean="0"/>
                        <a:t>15-16</a:t>
                      </a:r>
                      <a:endParaRPr lang="en-US" sz="2800" b="1" dirty="0"/>
                    </a:p>
                  </a:txBody>
                  <a:tcPr anchor="ctr"/>
                </a:tc>
                <a:tc>
                  <a:txBody>
                    <a:bodyPr/>
                    <a:lstStyle/>
                    <a:p>
                      <a:pPr algn="ctr"/>
                      <a:r>
                        <a:rPr lang="en-US" sz="2800" dirty="0" smtClean="0"/>
                        <a:t>131/538 </a:t>
                      </a:r>
                      <a:r>
                        <a:rPr lang="en-US" sz="2800" b="1" dirty="0" smtClean="0"/>
                        <a:t>(24%)</a:t>
                      </a:r>
                      <a:endParaRPr lang="en-US" sz="2800" b="1" dirty="0"/>
                    </a:p>
                  </a:txBody>
                  <a:tcPr anchor="ctr"/>
                </a:tc>
                <a:tc>
                  <a:txBody>
                    <a:bodyPr/>
                    <a:lstStyle/>
                    <a:p>
                      <a:pPr algn="ctr"/>
                      <a:r>
                        <a:rPr lang="en-US" sz="2800" dirty="0" smtClean="0"/>
                        <a:t>247</a:t>
                      </a:r>
                      <a:endParaRPr lang="en-US" sz="2800" dirty="0"/>
                    </a:p>
                  </a:txBody>
                  <a:tcPr anchor="ctr"/>
                </a:tc>
              </a:tr>
            </a:tbl>
          </a:graphicData>
        </a:graphic>
      </p:graphicFrame>
    </p:spTree>
    <p:extLst>
      <p:ext uri="{BB962C8B-B14F-4D97-AF65-F5344CB8AC3E}">
        <p14:creationId xmlns:p14="http://schemas.microsoft.com/office/powerpoint/2010/main" val="20281422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Graduation Rate and Non-Waiver Rate</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44641" y="1816894"/>
            <a:ext cx="537308" cy="537308"/>
          </a:xfrm>
        </p:spPr>
      </p:pic>
      <p:pic>
        <p:nvPicPr>
          <p:cNvPr id="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0760" y="1816894"/>
            <a:ext cx="537308" cy="537308"/>
          </a:xfrm>
          <a:prstGeom prst="rect">
            <a:avLst/>
          </a:prstGeom>
        </p:spPr>
      </p:pic>
      <p:pic>
        <p:nvPicPr>
          <p:cNvPr id="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6879" y="1816894"/>
            <a:ext cx="537308" cy="537308"/>
          </a:xfrm>
          <a:prstGeom prst="rect">
            <a:avLst/>
          </a:prstGeom>
        </p:spPr>
      </p:pic>
      <p:pic>
        <p:nvPicPr>
          <p:cNvPr id="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7474" y="1816894"/>
            <a:ext cx="537308" cy="537308"/>
          </a:xfrm>
          <a:prstGeom prst="rect">
            <a:avLst/>
          </a:prstGeom>
        </p:spPr>
      </p:pic>
      <p:pic>
        <p:nvPicPr>
          <p:cNvPr id="1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236" y="1816894"/>
            <a:ext cx="537308" cy="537308"/>
          </a:xfrm>
          <a:prstGeom prst="rect">
            <a:avLst/>
          </a:prstGeom>
        </p:spPr>
      </p:pic>
      <p:pic>
        <p:nvPicPr>
          <p:cNvPr id="1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2998" y="1816894"/>
            <a:ext cx="537308" cy="537308"/>
          </a:xfrm>
          <a:prstGeom prst="rect">
            <a:avLst/>
          </a:prstGeom>
        </p:spPr>
      </p:pic>
      <p:pic>
        <p:nvPicPr>
          <p:cNvPr id="1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1355" y="1816894"/>
            <a:ext cx="537308" cy="537308"/>
          </a:xfrm>
          <a:prstGeom prst="rect">
            <a:avLst/>
          </a:prstGeom>
        </p:spPr>
      </p:pic>
      <p:pic>
        <p:nvPicPr>
          <p:cNvPr id="1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522" y="1816894"/>
            <a:ext cx="537308" cy="537308"/>
          </a:xfrm>
          <a:prstGeom prst="rect">
            <a:avLst/>
          </a:prstGeom>
        </p:spPr>
      </p:pic>
      <p:pic>
        <p:nvPicPr>
          <p:cNvPr id="1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3" y="1816894"/>
            <a:ext cx="537308" cy="537308"/>
          </a:xfrm>
          <a:prstGeom prst="rect">
            <a:avLst/>
          </a:prstGeom>
        </p:spPr>
      </p:pic>
      <p:pic>
        <p:nvPicPr>
          <p:cNvPr id="1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9117" y="1816894"/>
            <a:ext cx="537308" cy="537308"/>
          </a:xfrm>
          <a:prstGeom prst="rect">
            <a:avLst/>
          </a:prstGeom>
        </p:spPr>
      </p:pic>
      <p:pic>
        <p:nvPicPr>
          <p:cNvPr id="1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7020" y="1816894"/>
            <a:ext cx="537308" cy="537308"/>
          </a:xfrm>
          <a:prstGeom prst="rect">
            <a:avLst/>
          </a:prstGeom>
        </p:spPr>
      </p:pic>
      <p:pic>
        <p:nvPicPr>
          <p:cNvPr id="1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139" y="1816894"/>
            <a:ext cx="537308" cy="537308"/>
          </a:xfrm>
          <a:prstGeom prst="rect">
            <a:avLst/>
          </a:prstGeom>
        </p:spPr>
      </p:pic>
      <p:pic>
        <p:nvPicPr>
          <p:cNvPr id="1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9258" y="1816894"/>
            <a:ext cx="537308" cy="537308"/>
          </a:xfrm>
          <a:prstGeom prst="rect">
            <a:avLst/>
          </a:prstGeom>
        </p:spPr>
      </p:pic>
      <p:pic>
        <p:nvPicPr>
          <p:cNvPr id="2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19853" y="1816894"/>
            <a:ext cx="537308" cy="537308"/>
          </a:xfrm>
          <a:prstGeom prst="rect">
            <a:avLst/>
          </a:prstGeom>
        </p:spPr>
      </p:pic>
      <p:pic>
        <p:nvPicPr>
          <p:cNvPr id="2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615" y="1816894"/>
            <a:ext cx="537308" cy="537308"/>
          </a:xfrm>
          <a:prstGeom prst="rect">
            <a:avLst/>
          </a:prstGeom>
        </p:spPr>
      </p:pic>
      <p:pic>
        <p:nvPicPr>
          <p:cNvPr id="2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5377" y="1816894"/>
            <a:ext cx="537308" cy="537308"/>
          </a:xfrm>
          <a:prstGeom prst="rect">
            <a:avLst/>
          </a:prstGeom>
        </p:spPr>
      </p:pic>
      <p:pic>
        <p:nvPicPr>
          <p:cNvPr id="2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3734" y="1816894"/>
            <a:ext cx="537308" cy="537308"/>
          </a:xfrm>
          <a:prstGeom prst="rect">
            <a:avLst/>
          </a:prstGeom>
        </p:spPr>
      </p:pic>
      <p:pic>
        <p:nvPicPr>
          <p:cNvPr id="2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0901" y="1816894"/>
            <a:ext cx="537308" cy="537308"/>
          </a:xfrm>
          <a:prstGeom prst="rect">
            <a:avLst/>
          </a:prstGeom>
        </p:spPr>
      </p:pic>
      <p:pic>
        <p:nvPicPr>
          <p:cNvPr id="2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4782" y="1816894"/>
            <a:ext cx="537308" cy="537308"/>
          </a:xfrm>
          <a:prstGeom prst="rect">
            <a:avLst/>
          </a:prstGeom>
        </p:spPr>
      </p:pic>
      <p:pic>
        <p:nvPicPr>
          <p:cNvPr id="2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1496" y="1816894"/>
            <a:ext cx="537308" cy="537308"/>
          </a:xfrm>
          <a:prstGeom prst="rect">
            <a:avLst/>
          </a:prstGeom>
        </p:spPr>
      </p:pic>
      <p:pic>
        <p:nvPicPr>
          <p:cNvPr id="2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4641" y="2583779"/>
            <a:ext cx="537308" cy="537308"/>
          </a:xfrm>
          <a:prstGeom prst="rect">
            <a:avLst/>
          </a:prstGeom>
        </p:spPr>
      </p:pic>
      <p:pic>
        <p:nvPicPr>
          <p:cNvPr id="3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522" y="2583779"/>
            <a:ext cx="537308" cy="537308"/>
          </a:xfrm>
          <a:prstGeom prst="rect">
            <a:avLst/>
          </a:prstGeom>
        </p:spPr>
      </p:pic>
      <p:pic>
        <p:nvPicPr>
          <p:cNvPr id="3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3" y="2583779"/>
            <a:ext cx="537308" cy="537308"/>
          </a:xfrm>
          <a:prstGeom prst="rect">
            <a:avLst/>
          </a:prstGeom>
        </p:spPr>
      </p:pic>
      <p:grpSp>
        <p:nvGrpSpPr>
          <p:cNvPr id="111" name="Group 110"/>
          <p:cNvGrpSpPr/>
          <p:nvPr/>
        </p:nvGrpSpPr>
        <p:grpSpPr>
          <a:xfrm>
            <a:off x="152403" y="3350664"/>
            <a:ext cx="11804758" cy="537308"/>
            <a:chOff x="152403" y="3350664"/>
            <a:chExt cx="11804758" cy="537308"/>
          </a:xfrm>
        </p:grpSpPr>
        <p:pic>
          <p:nvPicPr>
            <p:cNvPr id="4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4641" y="3350664"/>
              <a:ext cx="537308" cy="537308"/>
            </a:xfrm>
            <a:prstGeom prst="rect">
              <a:avLst/>
            </a:prstGeom>
          </p:spPr>
        </p:pic>
        <p:pic>
          <p:nvPicPr>
            <p:cNvPr id="4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0760" y="3350664"/>
              <a:ext cx="537308" cy="537308"/>
            </a:xfrm>
            <a:prstGeom prst="rect">
              <a:avLst/>
            </a:prstGeom>
          </p:spPr>
        </p:pic>
        <p:pic>
          <p:nvPicPr>
            <p:cNvPr id="4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6879" y="3350664"/>
              <a:ext cx="537308" cy="537308"/>
            </a:xfrm>
            <a:prstGeom prst="rect">
              <a:avLst/>
            </a:prstGeom>
          </p:spPr>
        </p:pic>
        <p:pic>
          <p:nvPicPr>
            <p:cNvPr id="5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7474" y="3350664"/>
              <a:ext cx="537308" cy="537308"/>
            </a:xfrm>
            <a:prstGeom prst="rect">
              <a:avLst/>
            </a:prstGeom>
          </p:spPr>
        </p:pic>
        <p:pic>
          <p:nvPicPr>
            <p:cNvPr id="5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236" y="3350664"/>
              <a:ext cx="537308" cy="537308"/>
            </a:xfrm>
            <a:prstGeom prst="rect">
              <a:avLst/>
            </a:prstGeom>
          </p:spPr>
        </p:pic>
        <p:pic>
          <p:nvPicPr>
            <p:cNvPr id="5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2998" y="3350664"/>
              <a:ext cx="537308" cy="537308"/>
            </a:xfrm>
            <a:prstGeom prst="rect">
              <a:avLst/>
            </a:prstGeom>
          </p:spPr>
        </p:pic>
        <p:pic>
          <p:nvPicPr>
            <p:cNvPr id="5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1355" y="3350664"/>
              <a:ext cx="537308" cy="537308"/>
            </a:xfrm>
            <a:prstGeom prst="rect">
              <a:avLst/>
            </a:prstGeom>
          </p:spPr>
        </p:pic>
        <p:pic>
          <p:nvPicPr>
            <p:cNvPr id="5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522" y="3350664"/>
              <a:ext cx="537308" cy="537308"/>
            </a:xfrm>
            <a:prstGeom prst="rect">
              <a:avLst/>
            </a:prstGeom>
          </p:spPr>
        </p:pic>
        <p:pic>
          <p:nvPicPr>
            <p:cNvPr id="5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3" y="3350664"/>
              <a:ext cx="537308" cy="537308"/>
            </a:xfrm>
            <a:prstGeom prst="rect">
              <a:avLst/>
            </a:prstGeom>
          </p:spPr>
        </p:pic>
        <p:pic>
          <p:nvPicPr>
            <p:cNvPr id="5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9117" y="3350664"/>
              <a:ext cx="537308" cy="537308"/>
            </a:xfrm>
            <a:prstGeom prst="rect">
              <a:avLst/>
            </a:prstGeom>
          </p:spPr>
        </p:pic>
        <p:pic>
          <p:nvPicPr>
            <p:cNvPr id="5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7020" y="3350664"/>
              <a:ext cx="537308" cy="537308"/>
            </a:xfrm>
            <a:prstGeom prst="rect">
              <a:avLst/>
            </a:prstGeom>
          </p:spPr>
        </p:pic>
        <p:pic>
          <p:nvPicPr>
            <p:cNvPr id="5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139" y="3350664"/>
              <a:ext cx="537308" cy="537308"/>
            </a:xfrm>
            <a:prstGeom prst="rect">
              <a:avLst/>
            </a:prstGeom>
          </p:spPr>
        </p:pic>
        <p:pic>
          <p:nvPicPr>
            <p:cNvPr id="5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9258" y="3350664"/>
              <a:ext cx="537308" cy="537308"/>
            </a:xfrm>
            <a:prstGeom prst="rect">
              <a:avLst/>
            </a:prstGeom>
          </p:spPr>
        </p:pic>
        <p:pic>
          <p:nvPicPr>
            <p:cNvPr id="6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19853" y="3350664"/>
              <a:ext cx="537308" cy="537308"/>
            </a:xfrm>
            <a:prstGeom prst="rect">
              <a:avLst/>
            </a:prstGeom>
          </p:spPr>
        </p:pic>
        <p:pic>
          <p:nvPicPr>
            <p:cNvPr id="6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615" y="3350664"/>
              <a:ext cx="537308" cy="537308"/>
            </a:xfrm>
            <a:prstGeom prst="rect">
              <a:avLst/>
            </a:prstGeom>
          </p:spPr>
        </p:pic>
        <p:pic>
          <p:nvPicPr>
            <p:cNvPr id="6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5377" y="3350664"/>
              <a:ext cx="537308" cy="537308"/>
            </a:xfrm>
            <a:prstGeom prst="rect">
              <a:avLst/>
            </a:prstGeom>
          </p:spPr>
        </p:pic>
        <p:pic>
          <p:nvPicPr>
            <p:cNvPr id="6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3734" y="3350664"/>
              <a:ext cx="537308" cy="537308"/>
            </a:xfrm>
            <a:prstGeom prst="rect">
              <a:avLst/>
            </a:prstGeom>
          </p:spPr>
        </p:pic>
        <p:pic>
          <p:nvPicPr>
            <p:cNvPr id="6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0901" y="3350664"/>
              <a:ext cx="537308" cy="537308"/>
            </a:xfrm>
            <a:prstGeom prst="rect">
              <a:avLst/>
            </a:prstGeom>
          </p:spPr>
        </p:pic>
        <p:pic>
          <p:nvPicPr>
            <p:cNvPr id="6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4782" y="3350664"/>
              <a:ext cx="537308" cy="537308"/>
            </a:xfrm>
            <a:prstGeom prst="rect">
              <a:avLst/>
            </a:prstGeom>
          </p:spPr>
        </p:pic>
        <p:pic>
          <p:nvPicPr>
            <p:cNvPr id="6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1496" y="3350664"/>
              <a:ext cx="537308" cy="537308"/>
            </a:xfrm>
            <a:prstGeom prst="rect">
              <a:avLst/>
            </a:prstGeom>
          </p:spPr>
        </p:pic>
      </p:grpSp>
      <p:grpSp>
        <p:nvGrpSpPr>
          <p:cNvPr id="110" name="Group 109"/>
          <p:cNvGrpSpPr/>
          <p:nvPr/>
        </p:nvGrpSpPr>
        <p:grpSpPr>
          <a:xfrm>
            <a:off x="152403" y="4117549"/>
            <a:ext cx="11804758" cy="537308"/>
            <a:chOff x="152403" y="4117549"/>
            <a:chExt cx="11804758" cy="537308"/>
          </a:xfrm>
        </p:grpSpPr>
        <p:pic>
          <p:nvPicPr>
            <p:cNvPr id="6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4641" y="4117549"/>
              <a:ext cx="537308" cy="537308"/>
            </a:xfrm>
            <a:prstGeom prst="rect">
              <a:avLst/>
            </a:prstGeom>
          </p:spPr>
        </p:pic>
        <p:pic>
          <p:nvPicPr>
            <p:cNvPr id="6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0760" y="4117549"/>
              <a:ext cx="537308" cy="537308"/>
            </a:xfrm>
            <a:prstGeom prst="rect">
              <a:avLst/>
            </a:prstGeom>
          </p:spPr>
        </p:pic>
        <p:pic>
          <p:nvPicPr>
            <p:cNvPr id="6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6879" y="4117549"/>
              <a:ext cx="537308" cy="537308"/>
            </a:xfrm>
            <a:prstGeom prst="rect">
              <a:avLst/>
            </a:prstGeom>
          </p:spPr>
        </p:pic>
        <p:pic>
          <p:nvPicPr>
            <p:cNvPr id="7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7474" y="4117549"/>
              <a:ext cx="537308" cy="537308"/>
            </a:xfrm>
            <a:prstGeom prst="rect">
              <a:avLst/>
            </a:prstGeom>
          </p:spPr>
        </p:pic>
        <p:pic>
          <p:nvPicPr>
            <p:cNvPr id="7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236" y="4117549"/>
              <a:ext cx="537308" cy="537308"/>
            </a:xfrm>
            <a:prstGeom prst="rect">
              <a:avLst/>
            </a:prstGeom>
          </p:spPr>
        </p:pic>
        <p:pic>
          <p:nvPicPr>
            <p:cNvPr id="7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2998" y="4117549"/>
              <a:ext cx="537308" cy="537308"/>
            </a:xfrm>
            <a:prstGeom prst="rect">
              <a:avLst/>
            </a:prstGeom>
          </p:spPr>
        </p:pic>
        <p:pic>
          <p:nvPicPr>
            <p:cNvPr id="7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1355" y="4117549"/>
              <a:ext cx="537308" cy="537308"/>
            </a:xfrm>
            <a:prstGeom prst="rect">
              <a:avLst/>
            </a:prstGeom>
          </p:spPr>
        </p:pic>
        <p:pic>
          <p:nvPicPr>
            <p:cNvPr id="7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522" y="4117549"/>
              <a:ext cx="537308" cy="537308"/>
            </a:xfrm>
            <a:prstGeom prst="rect">
              <a:avLst/>
            </a:prstGeom>
          </p:spPr>
        </p:pic>
        <p:pic>
          <p:nvPicPr>
            <p:cNvPr id="7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3" y="4117549"/>
              <a:ext cx="537308" cy="537308"/>
            </a:xfrm>
            <a:prstGeom prst="rect">
              <a:avLst/>
            </a:prstGeom>
          </p:spPr>
        </p:pic>
        <p:pic>
          <p:nvPicPr>
            <p:cNvPr id="7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9117" y="4117549"/>
              <a:ext cx="537308" cy="537308"/>
            </a:xfrm>
            <a:prstGeom prst="rect">
              <a:avLst/>
            </a:prstGeom>
          </p:spPr>
        </p:pic>
        <p:pic>
          <p:nvPicPr>
            <p:cNvPr id="7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7020" y="4117549"/>
              <a:ext cx="537308" cy="537308"/>
            </a:xfrm>
            <a:prstGeom prst="rect">
              <a:avLst/>
            </a:prstGeom>
          </p:spPr>
        </p:pic>
        <p:pic>
          <p:nvPicPr>
            <p:cNvPr id="7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139" y="4117549"/>
              <a:ext cx="537308" cy="537308"/>
            </a:xfrm>
            <a:prstGeom prst="rect">
              <a:avLst/>
            </a:prstGeom>
          </p:spPr>
        </p:pic>
        <p:pic>
          <p:nvPicPr>
            <p:cNvPr id="7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9258" y="4117549"/>
              <a:ext cx="537308" cy="537308"/>
            </a:xfrm>
            <a:prstGeom prst="rect">
              <a:avLst/>
            </a:prstGeom>
          </p:spPr>
        </p:pic>
        <p:pic>
          <p:nvPicPr>
            <p:cNvPr id="8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19853" y="4117549"/>
              <a:ext cx="537308" cy="537308"/>
            </a:xfrm>
            <a:prstGeom prst="rect">
              <a:avLst/>
            </a:prstGeom>
          </p:spPr>
        </p:pic>
        <p:pic>
          <p:nvPicPr>
            <p:cNvPr id="8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615" y="4117549"/>
              <a:ext cx="537308" cy="537308"/>
            </a:xfrm>
            <a:prstGeom prst="rect">
              <a:avLst/>
            </a:prstGeom>
          </p:spPr>
        </p:pic>
        <p:pic>
          <p:nvPicPr>
            <p:cNvPr id="8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5377" y="4117549"/>
              <a:ext cx="537308" cy="537308"/>
            </a:xfrm>
            <a:prstGeom prst="rect">
              <a:avLst/>
            </a:prstGeom>
          </p:spPr>
        </p:pic>
        <p:pic>
          <p:nvPicPr>
            <p:cNvPr id="8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3734" y="4117549"/>
              <a:ext cx="537308" cy="537308"/>
            </a:xfrm>
            <a:prstGeom prst="rect">
              <a:avLst/>
            </a:prstGeom>
          </p:spPr>
        </p:pic>
        <p:pic>
          <p:nvPicPr>
            <p:cNvPr id="8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0901" y="4117549"/>
              <a:ext cx="537308" cy="537308"/>
            </a:xfrm>
            <a:prstGeom prst="rect">
              <a:avLst/>
            </a:prstGeom>
          </p:spPr>
        </p:pic>
        <p:pic>
          <p:nvPicPr>
            <p:cNvPr id="8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4782" y="4117549"/>
              <a:ext cx="537308" cy="537308"/>
            </a:xfrm>
            <a:prstGeom prst="rect">
              <a:avLst/>
            </a:prstGeom>
          </p:spPr>
        </p:pic>
        <p:pic>
          <p:nvPicPr>
            <p:cNvPr id="8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1496" y="4117549"/>
              <a:ext cx="537308" cy="537308"/>
            </a:xfrm>
            <a:prstGeom prst="rect">
              <a:avLst/>
            </a:prstGeom>
          </p:spPr>
        </p:pic>
      </p:grpSp>
      <p:grpSp>
        <p:nvGrpSpPr>
          <p:cNvPr id="109" name="Group 108"/>
          <p:cNvGrpSpPr/>
          <p:nvPr/>
        </p:nvGrpSpPr>
        <p:grpSpPr>
          <a:xfrm>
            <a:off x="152403" y="4917467"/>
            <a:ext cx="11804758" cy="537308"/>
            <a:chOff x="152403" y="4917467"/>
            <a:chExt cx="11804758" cy="537308"/>
          </a:xfrm>
        </p:grpSpPr>
        <p:pic>
          <p:nvPicPr>
            <p:cNvPr id="8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4641" y="4917467"/>
              <a:ext cx="537308" cy="537308"/>
            </a:xfrm>
            <a:prstGeom prst="rect">
              <a:avLst/>
            </a:prstGeom>
          </p:spPr>
        </p:pic>
        <p:pic>
          <p:nvPicPr>
            <p:cNvPr id="8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0760" y="4917467"/>
              <a:ext cx="537308" cy="537308"/>
            </a:xfrm>
            <a:prstGeom prst="rect">
              <a:avLst/>
            </a:prstGeom>
          </p:spPr>
        </p:pic>
        <p:pic>
          <p:nvPicPr>
            <p:cNvPr id="8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6879" y="4917467"/>
              <a:ext cx="537308" cy="537308"/>
            </a:xfrm>
            <a:prstGeom prst="rect">
              <a:avLst/>
            </a:prstGeom>
          </p:spPr>
        </p:pic>
        <p:pic>
          <p:nvPicPr>
            <p:cNvPr id="9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7474" y="4917467"/>
              <a:ext cx="537308" cy="537308"/>
            </a:xfrm>
            <a:prstGeom prst="rect">
              <a:avLst/>
            </a:prstGeom>
          </p:spPr>
        </p:pic>
        <p:pic>
          <p:nvPicPr>
            <p:cNvPr id="9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236" y="4917467"/>
              <a:ext cx="537308" cy="537308"/>
            </a:xfrm>
            <a:prstGeom prst="rect">
              <a:avLst/>
            </a:prstGeom>
          </p:spPr>
        </p:pic>
        <p:pic>
          <p:nvPicPr>
            <p:cNvPr id="9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2998" y="4917467"/>
              <a:ext cx="537308" cy="537308"/>
            </a:xfrm>
            <a:prstGeom prst="rect">
              <a:avLst/>
            </a:prstGeom>
          </p:spPr>
        </p:pic>
        <p:pic>
          <p:nvPicPr>
            <p:cNvPr id="9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1355" y="4917467"/>
              <a:ext cx="537308" cy="537308"/>
            </a:xfrm>
            <a:prstGeom prst="rect">
              <a:avLst/>
            </a:prstGeom>
          </p:spPr>
        </p:pic>
        <p:pic>
          <p:nvPicPr>
            <p:cNvPr id="9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522" y="4917467"/>
              <a:ext cx="537308" cy="537308"/>
            </a:xfrm>
            <a:prstGeom prst="rect">
              <a:avLst/>
            </a:prstGeom>
          </p:spPr>
        </p:pic>
        <p:pic>
          <p:nvPicPr>
            <p:cNvPr id="9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3" y="4917467"/>
              <a:ext cx="537308" cy="537308"/>
            </a:xfrm>
            <a:prstGeom prst="rect">
              <a:avLst/>
            </a:prstGeom>
          </p:spPr>
        </p:pic>
        <p:pic>
          <p:nvPicPr>
            <p:cNvPr id="9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9117" y="4917467"/>
              <a:ext cx="537308" cy="537308"/>
            </a:xfrm>
            <a:prstGeom prst="rect">
              <a:avLst/>
            </a:prstGeom>
          </p:spPr>
        </p:pic>
        <p:pic>
          <p:nvPicPr>
            <p:cNvPr id="9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7020" y="4917467"/>
              <a:ext cx="537308" cy="537308"/>
            </a:xfrm>
            <a:prstGeom prst="rect">
              <a:avLst/>
            </a:prstGeom>
          </p:spPr>
        </p:pic>
        <p:pic>
          <p:nvPicPr>
            <p:cNvPr id="9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139" y="4917467"/>
              <a:ext cx="537308" cy="537308"/>
            </a:xfrm>
            <a:prstGeom prst="rect">
              <a:avLst/>
            </a:prstGeom>
          </p:spPr>
        </p:pic>
        <p:pic>
          <p:nvPicPr>
            <p:cNvPr id="9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9258" y="4917467"/>
              <a:ext cx="537308" cy="537308"/>
            </a:xfrm>
            <a:prstGeom prst="rect">
              <a:avLst/>
            </a:prstGeom>
          </p:spPr>
        </p:pic>
        <p:pic>
          <p:nvPicPr>
            <p:cNvPr id="10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19853" y="4917467"/>
              <a:ext cx="537308" cy="537308"/>
            </a:xfrm>
            <a:prstGeom prst="rect">
              <a:avLst/>
            </a:prstGeom>
          </p:spPr>
        </p:pic>
        <p:pic>
          <p:nvPicPr>
            <p:cNvPr id="10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615" y="4917467"/>
              <a:ext cx="537308" cy="537308"/>
            </a:xfrm>
            <a:prstGeom prst="rect">
              <a:avLst/>
            </a:prstGeom>
          </p:spPr>
        </p:pic>
        <p:pic>
          <p:nvPicPr>
            <p:cNvPr id="10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5377" y="4917467"/>
              <a:ext cx="537308" cy="537308"/>
            </a:xfrm>
            <a:prstGeom prst="rect">
              <a:avLst/>
            </a:prstGeom>
          </p:spPr>
        </p:pic>
        <p:pic>
          <p:nvPicPr>
            <p:cNvPr id="10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3734" y="4917467"/>
              <a:ext cx="537308" cy="537308"/>
            </a:xfrm>
            <a:prstGeom prst="rect">
              <a:avLst/>
            </a:prstGeom>
          </p:spPr>
        </p:pic>
        <p:pic>
          <p:nvPicPr>
            <p:cNvPr id="10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0901" y="4917467"/>
              <a:ext cx="537308" cy="537308"/>
            </a:xfrm>
            <a:prstGeom prst="rect">
              <a:avLst/>
            </a:prstGeom>
          </p:spPr>
        </p:pic>
        <p:pic>
          <p:nvPicPr>
            <p:cNvPr id="10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4782" y="4917467"/>
              <a:ext cx="537308" cy="537308"/>
            </a:xfrm>
            <a:prstGeom prst="rect">
              <a:avLst/>
            </a:prstGeom>
          </p:spPr>
        </p:pic>
        <p:pic>
          <p:nvPicPr>
            <p:cNvPr id="10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1496" y="4917467"/>
              <a:ext cx="537308" cy="537308"/>
            </a:xfrm>
            <a:prstGeom prst="rect">
              <a:avLst/>
            </a:prstGeom>
          </p:spPr>
        </p:pic>
      </p:grpSp>
      <p:grpSp>
        <p:nvGrpSpPr>
          <p:cNvPr id="113" name="Group 112"/>
          <p:cNvGrpSpPr/>
          <p:nvPr/>
        </p:nvGrpSpPr>
        <p:grpSpPr>
          <a:xfrm>
            <a:off x="1940760" y="2583779"/>
            <a:ext cx="10016401" cy="537308"/>
            <a:chOff x="1940760" y="2583779"/>
            <a:chExt cx="10016401" cy="537308"/>
          </a:xfrm>
        </p:grpSpPr>
        <p:pic>
          <p:nvPicPr>
            <p:cNvPr id="2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0760" y="2583779"/>
              <a:ext cx="537308" cy="537308"/>
            </a:xfrm>
            <a:prstGeom prst="rect">
              <a:avLst/>
            </a:prstGeom>
          </p:spPr>
        </p:pic>
        <p:pic>
          <p:nvPicPr>
            <p:cNvPr id="2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6879" y="2583779"/>
              <a:ext cx="537308" cy="537308"/>
            </a:xfrm>
            <a:prstGeom prst="rect">
              <a:avLst/>
            </a:prstGeom>
          </p:spPr>
        </p:pic>
        <p:pic>
          <p:nvPicPr>
            <p:cNvPr id="3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7474" y="2583779"/>
              <a:ext cx="537308" cy="537308"/>
            </a:xfrm>
            <a:prstGeom prst="rect">
              <a:avLst/>
            </a:prstGeom>
          </p:spPr>
        </p:pic>
        <p:pic>
          <p:nvPicPr>
            <p:cNvPr id="3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236" y="2583779"/>
              <a:ext cx="537308" cy="537308"/>
            </a:xfrm>
            <a:prstGeom prst="rect">
              <a:avLst/>
            </a:prstGeom>
          </p:spPr>
        </p:pic>
        <p:pic>
          <p:nvPicPr>
            <p:cNvPr id="3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2998" y="2583779"/>
              <a:ext cx="537308" cy="537308"/>
            </a:xfrm>
            <a:prstGeom prst="rect">
              <a:avLst/>
            </a:prstGeom>
          </p:spPr>
        </p:pic>
        <p:pic>
          <p:nvPicPr>
            <p:cNvPr id="3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1355" y="2583779"/>
              <a:ext cx="537308" cy="537308"/>
            </a:xfrm>
            <a:prstGeom prst="rect">
              <a:avLst/>
            </a:prstGeom>
          </p:spPr>
        </p:pic>
        <p:pic>
          <p:nvPicPr>
            <p:cNvPr id="3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9117" y="2583779"/>
              <a:ext cx="537308" cy="537308"/>
            </a:xfrm>
            <a:prstGeom prst="rect">
              <a:avLst/>
            </a:prstGeom>
          </p:spPr>
        </p:pic>
        <p:pic>
          <p:nvPicPr>
            <p:cNvPr id="37"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7020" y="2583779"/>
              <a:ext cx="537308" cy="537308"/>
            </a:xfrm>
            <a:prstGeom prst="rect">
              <a:avLst/>
            </a:prstGeom>
          </p:spPr>
        </p:pic>
        <p:pic>
          <p:nvPicPr>
            <p:cNvPr id="3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139" y="2583779"/>
              <a:ext cx="537308" cy="537308"/>
            </a:xfrm>
            <a:prstGeom prst="rect">
              <a:avLst/>
            </a:prstGeom>
          </p:spPr>
        </p:pic>
        <p:pic>
          <p:nvPicPr>
            <p:cNvPr id="39"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9258" y="2583779"/>
              <a:ext cx="537308" cy="537308"/>
            </a:xfrm>
            <a:prstGeom prst="rect">
              <a:avLst/>
            </a:prstGeom>
          </p:spPr>
        </p:pic>
        <p:pic>
          <p:nvPicPr>
            <p:cNvPr id="40"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19853" y="2583779"/>
              <a:ext cx="537308" cy="537308"/>
            </a:xfrm>
            <a:prstGeom prst="rect">
              <a:avLst/>
            </a:prstGeom>
          </p:spPr>
        </p:pic>
        <p:pic>
          <p:nvPicPr>
            <p:cNvPr id="41"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7615" y="2583779"/>
              <a:ext cx="537308" cy="537308"/>
            </a:xfrm>
            <a:prstGeom prst="rect">
              <a:avLst/>
            </a:prstGeom>
          </p:spPr>
        </p:pic>
        <p:pic>
          <p:nvPicPr>
            <p:cNvPr id="42"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5377" y="2583779"/>
              <a:ext cx="537308" cy="537308"/>
            </a:xfrm>
            <a:prstGeom prst="rect">
              <a:avLst/>
            </a:prstGeom>
          </p:spPr>
        </p:pic>
        <p:pic>
          <p:nvPicPr>
            <p:cNvPr id="43"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3734" y="2583779"/>
              <a:ext cx="537308" cy="537308"/>
            </a:xfrm>
            <a:prstGeom prst="rect">
              <a:avLst/>
            </a:prstGeom>
          </p:spPr>
        </p:pic>
        <p:pic>
          <p:nvPicPr>
            <p:cNvPr id="4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0901" y="2583779"/>
              <a:ext cx="537308" cy="537308"/>
            </a:xfrm>
            <a:prstGeom prst="rect">
              <a:avLst/>
            </a:prstGeom>
          </p:spPr>
        </p:pic>
        <p:pic>
          <p:nvPicPr>
            <p:cNvPr id="45"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4782" y="2583779"/>
              <a:ext cx="537308" cy="537308"/>
            </a:xfrm>
            <a:prstGeom prst="rect">
              <a:avLst/>
            </a:prstGeom>
          </p:spPr>
        </p:pic>
        <p:pic>
          <p:nvPicPr>
            <p:cNvPr id="4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1496" y="2583779"/>
              <a:ext cx="537308" cy="537308"/>
            </a:xfrm>
            <a:prstGeom prst="rect">
              <a:avLst/>
            </a:prstGeom>
          </p:spPr>
        </p:pic>
      </p:grpSp>
      <p:sp>
        <p:nvSpPr>
          <p:cNvPr id="107" name="TextBox 106"/>
          <p:cNvSpPr txBox="1"/>
          <p:nvPr/>
        </p:nvSpPr>
        <p:spPr>
          <a:xfrm>
            <a:off x="1940760" y="2659422"/>
            <a:ext cx="1251048" cy="461665"/>
          </a:xfrm>
          <a:prstGeom prst="rect">
            <a:avLst/>
          </a:prstGeom>
          <a:noFill/>
        </p:spPr>
        <p:txBody>
          <a:bodyPr wrap="square" rtlCol="0">
            <a:spAutoFit/>
          </a:bodyPr>
          <a:lstStyle/>
          <a:p>
            <a:r>
              <a:rPr lang="en-US" sz="2400" b="1" dirty="0" smtClean="0"/>
              <a:t>22.7%</a:t>
            </a:r>
            <a:endParaRPr lang="en-US" sz="2400" b="1" dirty="0"/>
          </a:p>
        </p:txBody>
      </p:sp>
      <p:sp>
        <p:nvSpPr>
          <p:cNvPr id="108" name="TextBox 107"/>
          <p:cNvSpPr txBox="1"/>
          <p:nvPr/>
        </p:nvSpPr>
        <p:spPr>
          <a:xfrm>
            <a:off x="10151425" y="1874698"/>
            <a:ext cx="1529861" cy="523220"/>
          </a:xfrm>
          <a:prstGeom prst="rect">
            <a:avLst/>
          </a:prstGeom>
          <a:noFill/>
        </p:spPr>
        <p:txBody>
          <a:bodyPr wrap="square" rtlCol="0">
            <a:spAutoFit/>
          </a:bodyPr>
          <a:lstStyle/>
          <a:p>
            <a:r>
              <a:rPr lang="en-US" sz="2800" b="1" dirty="0" smtClean="0"/>
              <a:t>16.36%</a:t>
            </a:r>
            <a:endParaRPr lang="en-US" sz="2800" b="1" dirty="0"/>
          </a:p>
        </p:txBody>
      </p:sp>
    </p:spTree>
    <p:extLst>
      <p:ext uri="{BB962C8B-B14F-4D97-AF65-F5344CB8AC3E}">
        <p14:creationId xmlns:p14="http://schemas.microsoft.com/office/powerpoint/2010/main" val="798184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109"/>
                                        </p:tgtEl>
                                      </p:cBhvr>
                                    </p:animEffect>
                                    <p:set>
                                      <p:cBhvr>
                                        <p:cTn id="7" dur="1" fill="hold">
                                          <p:stCondLst>
                                            <p:cond delay="499"/>
                                          </p:stCondLst>
                                        </p:cTn>
                                        <p:tgtEl>
                                          <p:spTgt spid="10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110"/>
                                        </p:tgtEl>
                                      </p:cBhvr>
                                    </p:animEffect>
                                    <p:set>
                                      <p:cBhvr>
                                        <p:cTn id="12" dur="1" fill="hold">
                                          <p:stCondLst>
                                            <p:cond delay="499"/>
                                          </p:stCondLst>
                                        </p:cTn>
                                        <p:tgtEl>
                                          <p:spTgt spid="1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nodeType="clickEffect">
                                  <p:stCondLst>
                                    <p:cond delay="0"/>
                                  </p:stCondLst>
                                  <p:childTnLst>
                                    <p:animEffect transition="out" filter="blinds(horizontal)">
                                      <p:cBhvr>
                                        <p:cTn id="16" dur="500"/>
                                        <p:tgtEl>
                                          <p:spTgt spid="111"/>
                                        </p:tgtEl>
                                      </p:cBhvr>
                                    </p:animEffect>
                                    <p:set>
                                      <p:cBhvr>
                                        <p:cTn id="17" dur="1" fill="hold">
                                          <p:stCondLst>
                                            <p:cond delay="499"/>
                                          </p:stCondLst>
                                        </p:cTn>
                                        <p:tgtEl>
                                          <p:spTgt spid="1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nodeType="clickEffect">
                                  <p:stCondLst>
                                    <p:cond delay="0"/>
                                  </p:stCondLst>
                                  <p:childTnLst>
                                    <p:animEffect transition="out" filter="blinds(horizontal)">
                                      <p:cBhvr>
                                        <p:cTn id="21" dur="500"/>
                                        <p:tgtEl>
                                          <p:spTgt spid="113"/>
                                        </p:tgtEl>
                                      </p:cBhvr>
                                    </p:animEffect>
                                    <p:set>
                                      <p:cBhvr>
                                        <p:cTn id="22" dur="1" fill="hold">
                                          <p:stCondLst>
                                            <p:cond delay="499"/>
                                          </p:stCondLst>
                                        </p:cTn>
                                        <p:tgtEl>
                                          <p:spTgt spid="1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xit" presetSubtype="10" fill="hold" grpId="1" nodeType="clickEffect">
                                  <p:stCondLst>
                                    <p:cond delay="0"/>
                                  </p:stCondLst>
                                  <p:childTnLst>
                                    <p:animEffect transition="out" filter="blinds(horizontal)">
                                      <p:cBhvr>
                                        <p:cTn id="30" dur="500"/>
                                        <p:tgtEl>
                                          <p:spTgt spid="107"/>
                                        </p:tgtEl>
                                      </p:cBhvr>
                                    </p:animEffect>
                                    <p:set>
                                      <p:cBhvr>
                                        <p:cTn id="31" dur="1" fill="hold">
                                          <p:stCondLst>
                                            <p:cond delay="499"/>
                                          </p:stCondLst>
                                        </p:cTn>
                                        <p:tgtEl>
                                          <p:spTgt spid="107"/>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3" presetClass="exit" presetSubtype="10" fill="hold" nodeType="clickEffect">
                                  <p:stCondLst>
                                    <p:cond delay="0"/>
                                  </p:stCondLst>
                                  <p:childTnLst>
                                    <p:animEffect transition="out" filter="blinds(horizontal)">
                                      <p:cBhvr>
                                        <p:cTn id="35" dur="500"/>
                                        <p:tgtEl>
                                          <p:spTgt spid="21"/>
                                        </p:tgtEl>
                                      </p:cBhvr>
                                    </p:animEffect>
                                    <p:set>
                                      <p:cBhvr>
                                        <p:cTn id="36" dur="1" fill="hold">
                                          <p:stCondLst>
                                            <p:cond delay="499"/>
                                          </p:stCondLst>
                                        </p:cTn>
                                        <p:tgtEl>
                                          <p:spTgt spid="21"/>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3" presetClass="exit" presetSubtype="10" fill="hold" nodeType="clickEffect">
                                  <p:stCondLst>
                                    <p:cond delay="0"/>
                                  </p:stCondLst>
                                  <p:childTnLst>
                                    <p:animEffect transition="out" filter="blinds(horizontal)">
                                      <p:cBhvr>
                                        <p:cTn id="40" dur="500"/>
                                        <p:tgtEl>
                                          <p:spTgt spid="23"/>
                                        </p:tgtEl>
                                      </p:cBhvr>
                                    </p:animEffect>
                                    <p:set>
                                      <p:cBhvr>
                                        <p:cTn id="41" dur="1" fill="hold">
                                          <p:stCondLst>
                                            <p:cond delay="499"/>
                                          </p:stCondLst>
                                        </p:cTn>
                                        <p:tgtEl>
                                          <p:spTgt spid="23"/>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3" presetClass="exit" presetSubtype="10" fill="hold" nodeType="clickEffect">
                                  <p:stCondLst>
                                    <p:cond delay="0"/>
                                  </p:stCondLst>
                                  <p:childTnLst>
                                    <p:animEffect transition="out" filter="blinds(horizontal)">
                                      <p:cBhvr>
                                        <p:cTn id="45" dur="500"/>
                                        <p:tgtEl>
                                          <p:spTgt spid="20"/>
                                        </p:tgtEl>
                                      </p:cBhvr>
                                    </p:animEffect>
                                    <p:set>
                                      <p:cBhvr>
                                        <p:cTn id="46" dur="1" fill="hold">
                                          <p:stCondLst>
                                            <p:cond delay="499"/>
                                          </p:stCondLst>
                                        </p:cTn>
                                        <p:tgtEl>
                                          <p:spTgt spid="20"/>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3" presetClass="exit" presetSubtype="10" fill="hold" nodeType="clickEffect">
                                  <p:stCondLst>
                                    <p:cond delay="0"/>
                                  </p:stCondLst>
                                  <p:childTnLst>
                                    <p:animEffect transition="out" filter="blinds(horizontal)">
                                      <p:cBhvr>
                                        <p:cTn id="50" dur="500"/>
                                        <p:tgtEl>
                                          <p:spTgt spid="35"/>
                                        </p:tgtEl>
                                      </p:cBhvr>
                                    </p:animEffect>
                                    <p:set>
                                      <p:cBhvr>
                                        <p:cTn id="51" dur="1" fill="hold">
                                          <p:stCondLst>
                                            <p:cond delay="499"/>
                                          </p:stCondLst>
                                        </p:cTn>
                                        <p:tgtEl>
                                          <p:spTgt spid="35"/>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3" presetClass="exit" presetSubtype="10" fill="hold" nodeType="clickEffect">
                                  <p:stCondLst>
                                    <p:cond delay="0"/>
                                  </p:stCondLst>
                                  <p:childTnLst>
                                    <p:animEffect transition="out" filter="blinds(horizontal)">
                                      <p:cBhvr>
                                        <p:cTn id="55" dur="500"/>
                                        <p:tgtEl>
                                          <p:spTgt spid="34"/>
                                        </p:tgtEl>
                                      </p:cBhvr>
                                    </p:animEffect>
                                    <p:set>
                                      <p:cBhvr>
                                        <p:cTn id="56" dur="1" fill="hold">
                                          <p:stCondLst>
                                            <p:cond delay="499"/>
                                          </p:stCondLst>
                                        </p:cTn>
                                        <p:tgtEl>
                                          <p:spTgt spid="34"/>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3" presetClass="exit" presetSubtype="10" fill="hold" nodeType="clickEffect">
                                  <p:stCondLst>
                                    <p:cond delay="0"/>
                                  </p:stCondLst>
                                  <p:childTnLst>
                                    <p:animEffect transition="out" filter="blinds(horizontal)">
                                      <p:cBhvr>
                                        <p:cTn id="60" dur="500"/>
                                        <p:tgtEl>
                                          <p:spTgt spid="27"/>
                                        </p:tgtEl>
                                      </p:cBhvr>
                                    </p:animEffect>
                                    <p:set>
                                      <p:cBhvr>
                                        <p:cTn id="61" dur="1" fill="hold">
                                          <p:stCondLst>
                                            <p:cond delay="499"/>
                                          </p:stCondLst>
                                        </p:cTn>
                                        <p:tgtEl>
                                          <p:spTgt spid="27"/>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P spid="107" grpId="1"/>
      <p:bldP spid="10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Mobility Patterns</a:t>
            </a:r>
            <a:endParaRPr lang="en-US" b="1" dirty="0">
              <a:solidFill>
                <a:schemeClr val="bg1">
                  <a:lumMod val="50000"/>
                </a:schemeClr>
              </a:solidFill>
            </a:endParaRPr>
          </a:p>
        </p:txBody>
      </p:sp>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828801"/>
            <a:ext cx="11074400" cy="3773101"/>
          </a:xfrm>
        </p:spPr>
      </p:pic>
      <p:sp>
        <p:nvSpPr>
          <p:cNvPr id="4" name="TextBox 3"/>
          <p:cNvSpPr txBox="1"/>
          <p:nvPr/>
        </p:nvSpPr>
        <p:spPr>
          <a:xfrm>
            <a:off x="838200" y="1390413"/>
            <a:ext cx="8538274" cy="369332"/>
          </a:xfrm>
          <a:prstGeom prst="rect">
            <a:avLst/>
          </a:prstGeom>
          <a:noFill/>
        </p:spPr>
        <p:txBody>
          <a:bodyPr wrap="square" rtlCol="0">
            <a:spAutoFit/>
          </a:bodyPr>
          <a:lstStyle/>
          <a:p>
            <a:r>
              <a:rPr lang="en-US" b="1" dirty="0" smtClean="0"/>
              <a:t>New students by year with the number returning in years following. </a:t>
            </a:r>
            <a:endParaRPr lang="en-US" b="1" dirty="0"/>
          </a:p>
        </p:txBody>
      </p:sp>
    </p:spTree>
    <p:extLst>
      <p:ext uri="{BB962C8B-B14F-4D97-AF65-F5344CB8AC3E}">
        <p14:creationId xmlns:p14="http://schemas.microsoft.com/office/powerpoint/2010/main" val="751793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573" y="0"/>
            <a:ext cx="10990794" cy="6858000"/>
          </a:xfrm>
          <a:prstGeom prst="rect">
            <a:avLst/>
          </a:prstGeom>
        </p:spPr>
      </p:pic>
    </p:spTree>
    <p:extLst>
      <p:ext uri="{BB962C8B-B14F-4D97-AF65-F5344CB8AC3E}">
        <p14:creationId xmlns:p14="http://schemas.microsoft.com/office/powerpoint/2010/main" val="1525455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281" y="0"/>
            <a:ext cx="10786286" cy="6858000"/>
          </a:xfrm>
          <a:prstGeom prst="rect">
            <a:avLst/>
          </a:prstGeom>
        </p:spPr>
      </p:pic>
    </p:spTree>
    <p:extLst>
      <p:ext uri="{BB962C8B-B14F-4D97-AF65-F5344CB8AC3E}">
        <p14:creationId xmlns:p14="http://schemas.microsoft.com/office/powerpoint/2010/main" val="1275891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50000"/>
                  </a:schemeClr>
                </a:solidFill>
              </a:rPr>
              <a:t>Student Growth &amp; ISTEP Participation</a:t>
            </a:r>
            <a:endParaRPr lang="en-US" b="1" dirty="0">
              <a:solidFill>
                <a:schemeClr val="bg1">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522751067"/>
              </p:ext>
            </p:extLst>
          </p:nvPr>
        </p:nvGraphicFramePr>
        <p:xfrm>
          <a:off x="838200" y="1905000"/>
          <a:ext cx="10151532" cy="3327400"/>
        </p:xfrm>
        <a:graphic>
          <a:graphicData uri="http://schemas.openxmlformats.org/drawingml/2006/table">
            <a:tbl>
              <a:tblPr firstRow="1" bandRow="1">
                <a:tableStyleId>{5C22544A-7EE6-4342-B048-85BDC9FD1C3A}</a:tableStyleId>
              </a:tblPr>
              <a:tblGrid>
                <a:gridCol w="4461933"/>
                <a:gridCol w="2929467"/>
                <a:gridCol w="2760132"/>
              </a:tblGrid>
              <a:tr h="831850">
                <a:tc>
                  <a:txBody>
                    <a:bodyPr/>
                    <a:lstStyle/>
                    <a:p>
                      <a:r>
                        <a:rPr lang="en-US" sz="2800" dirty="0" smtClean="0"/>
                        <a:t>15-16 School Year</a:t>
                      </a:r>
                      <a:endParaRPr lang="en-US" sz="2800" dirty="0"/>
                    </a:p>
                  </a:txBody>
                  <a:tcPr anchor="ctr"/>
                </a:tc>
                <a:tc>
                  <a:txBody>
                    <a:bodyPr/>
                    <a:lstStyle/>
                    <a:p>
                      <a:pPr algn="ctr"/>
                      <a:r>
                        <a:rPr lang="en-US" sz="2800" dirty="0" smtClean="0"/>
                        <a:t>ELA</a:t>
                      </a:r>
                      <a:endParaRPr lang="en-US" sz="2800" dirty="0"/>
                    </a:p>
                  </a:txBody>
                  <a:tcPr anchor="ctr"/>
                </a:tc>
                <a:tc>
                  <a:txBody>
                    <a:bodyPr/>
                    <a:lstStyle/>
                    <a:p>
                      <a:pPr algn="ctr"/>
                      <a:r>
                        <a:rPr lang="en-US" sz="2800" dirty="0" smtClean="0"/>
                        <a:t>Math</a:t>
                      </a:r>
                      <a:endParaRPr lang="en-US" sz="2800" dirty="0"/>
                    </a:p>
                  </a:txBody>
                  <a:tcPr anchor="ctr"/>
                </a:tc>
              </a:tr>
              <a:tr h="831850">
                <a:tc>
                  <a:txBody>
                    <a:bodyPr/>
                    <a:lstStyle/>
                    <a:p>
                      <a:r>
                        <a:rPr lang="en-US" sz="2800" b="1" dirty="0" smtClean="0"/>
                        <a:t>Growth</a:t>
                      </a:r>
                      <a:endParaRPr lang="en-US" sz="2800" b="1" dirty="0"/>
                    </a:p>
                  </a:txBody>
                  <a:tcPr anchor="ctr"/>
                </a:tc>
                <a:tc>
                  <a:txBody>
                    <a:bodyPr/>
                    <a:lstStyle/>
                    <a:p>
                      <a:pPr algn="ctr"/>
                      <a:r>
                        <a:rPr lang="en-US" sz="2800" dirty="0" smtClean="0"/>
                        <a:t>Bottom</a:t>
                      </a:r>
                      <a:r>
                        <a:rPr lang="en-US" sz="2800" baseline="0" dirty="0" smtClean="0"/>
                        <a:t> 3%</a:t>
                      </a:r>
                      <a:endParaRPr lang="en-US" sz="2800" dirty="0"/>
                    </a:p>
                  </a:txBody>
                  <a:tcPr anchor="ctr"/>
                </a:tc>
                <a:tc>
                  <a:txBody>
                    <a:bodyPr/>
                    <a:lstStyle/>
                    <a:p>
                      <a:pPr algn="ctr"/>
                      <a:r>
                        <a:rPr lang="en-US" sz="2800" dirty="0" smtClean="0"/>
                        <a:t>Bottom 2%</a:t>
                      </a:r>
                      <a:endParaRPr lang="en-US" sz="2800" dirty="0"/>
                    </a:p>
                  </a:txBody>
                  <a:tcPr anchor="ctr"/>
                </a:tc>
              </a:tr>
              <a:tr h="831850">
                <a:tc>
                  <a:txBody>
                    <a:bodyPr/>
                    <a:lstStyle/>
                    <a:p>
                      <a:r>
                        <a:rPr lang="en-US" sz="2800" b="1" dirty="0" smtClean="0"/>
                        <a:t>Participation Grades 3-8</a:t>
                      </a:r>
                      <a:endParaRPr lang="en-US" sz="2800" b="1" dirty="0"/>
                    </a:p>
                  </a:txBody>
                  <a:tcPr anchor="ctr"/>
                </a:tc>
                <a:tc>
                  <a:txBody>
                    <a:bodyPr/>
                    <a:lstStyle/>
                    <a:p>
                      <a:pPr algn="ctr"/>
                      <a:r>
                        <a:rPr lang="en-US" sz="2800" dirty="0" smtClean="0"/>
                        <a:t>90.3%</a:t>
                      </a:r>
                      <a:endParaRPr lang="en-US" sz="2800" dirty="0"/>
                    </a:p>
                  </a:txBody>
                  <a:tcPr anchor="ctr"/>
                </a:tc>
                <a:tc>
                  <a:txBody>
                    <a:bodyPr/>
                    <a:lstStyle/>
                    <a:p>
                      <a:pPr algn="ctr"/>
                      <a:r>
                        <a:rPr lang="en-US" sz="2800" dirty="0" smtClean="0"/>
                        <a:t>92.2%</a:t>
                      </a:r>
                      <a:endParaRPr lang="en-US" sz="2800" dirty="0"/>
                    </a:p>
                  </a:txBody>
                  <a:tcPr anchor="ctr"/>
                </a:tc>
              </a:tr>
              <a:tr h="831850">
                <a:tc>
                  <a:txBody>
                    <a:bodyPr/>
                    <a:lstStyle/>
                    <a:p>
                      <a:r>
                        <a:rPr lang="en-US" sz="2800" b="1" dirty="0" smtClean="0"/>
                        <a:t>Participation</a:t>
                      </a:r>
                      <a:r>
                        <a:rPr lang="en-US" sz="2800" b="1" baseline="0" dirty="0" smtClean="0"/>
                        <a:t> Grade 10</a:t>
                      </a:r>
                      <a:endParaRPr lang="en-US" sz="2800" b="1" dirty="0"/>
                    </a:p>
                  </a:txBody>
                  <a:tcPr anchor="ctr"/>
                </a:tc>
                <a:tc>
                  <a:txBody>
                    <a:bodyPr/>
                    <a:lstStyle/>
                    <a:p>
                      <a:pPr algn="ctr"/>
                      <a:r>
                        <a:rPr lang="en-US" sz="2800" dirty="0" smtClean="0"/>
                        <a:t>87.3%</a:t>
                      </a:r>
                      <a:endParaRPr lang="en-US" sz="2800" dirty="0"/>
                    </a:p>
                  </a:txBody>
                  <a:tcPr anchor="ctr"/>
                </a:tc>
                <a:tc>
                  <a:txBody>
                    <a:bodyPr/>
                    <a:lstStyle/>
                    <a:p>
                      <a:pPr algn="ctr"/>
                      <a:r>
                        <a:rPr lang="en-US" sz="2800" dirty="0" smtClean="0"/>
                        <a:t>85.6%</a:t>
                      </a:r>
                      <a:endParaRPr lang="en-US" sz="2800" dirty="0"/>
                    </a:p>
                  </a:txBody>
                  <a:tcPr anchor="ctr"/>
                </a:tc>
              </a:tr>
            </a:tbl>
          </a:graphicData>
        </a:graphic>
      </p:graphicFrame>
    </p:spTree>
    <p:extLst>
      <p:ext uri="{BB962C8B-B14F-4D97-AF65-F5344CB8AC3E}">
        <p14:creationId xmlns:p14="http://schemas.microsoft.com/office/powerpoint/2010/main" val="3536492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Communication" ma:contentTypeID="0x010100CDF09AFB16DBA246AA1829C99C4EC51500BE04A5D6E7FA1447A0D86780DC66C8B3" ma:contentTypeVersion="9" ma:contentTypeDescription="" ma:contentTypeScope="" ma:versionID="7570b51831b0e601ec9513f96cb90ce1">
  <xsd:schema xmlns:xsd="http://www.w3.org/2001/XMLSchema" xmlns:xs="http://www.w3.org/2001/XMLSchema" xmlns:p="http://schemas.microsoft.com/office/2006/metadata/properties" xmlns:ns2="356fc40a-2c05-4234-aca6-3aac47c4303b" targetNamespace="http://schemas.microsoft.com/office/2006/metadata/properties" ma:root="true" ma:fieldsID="d39bc1b46f33c1af460c03f8f49c04e9" ns2:_="">
    <xsd:import namespace="356fc40a-2c05-4234-aca6-3aac47c4303b"/>
    <xsd:element name="properties">
      <xsd:complexType>
        <xsd:sequence>
          <xsd:element name="documentManagement">
            <xsd:complexType>
              <xsd:all>
                <xsd:element ref="ns2:_dlc_DocId" minOccurs="0"/>
                <xsd:element ref="ns2:_dlc_DocIdUrl" minOccurs="0"/>
                <xsd:element ref="ns2:_dlc_DocIdPersistId" minOccurs="0"/>
                <xsd:element ref="ns2:Document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6fc40a-2c05-4234-aca6-3aac47c4303b"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Document_x0020_Type" ma:index="7" nillable="true" ma:displayName="Document Type" ma:format="Dropdown" ma:internalName="Document_x0020_Type" ma:readOnly="false">
      <xsd:simpleType>
        <xsd:restriction base="dms:Choice">
          <xsd:enumeration value="Template"/>
          <xsd:enumeration value="Logo"/>
          <xsd:enumeration value="Guideline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356fc40a-2c05-4234-aca6-3aac47c4303b">NV2ZH7633T4V-918364394-37</_dlc_DocId>
    <Document_x0020_Type xmlns="356fc40a-2c05-4234-aca6-3aac47c4303b">Template</Document_x0020_Type>
    <_dlc_DocIdUrl xmlns="356fc40a-2c05-4234-aca6-3aac47c4303b">
      <Url>https://ingov.sharepoint.com/sites/DOEPortal/communication/_layouts/15/DocIdRedir.aspx?ID=NV2ZH7633T4V-918364394-37</Url>
      <Description>NV2ZH7633T4V-918364394-37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0CD2A6C-33BE-40AE-B617-E7A71852E1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6fc40a-2c05-4234-aca6-3aac47c430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DE20D8-33E4-49CA-B4C7-4F80237B38AC}">
  <ds:schemaRefs>
    <ds:schemaRef ds:uri="http://schemas.microsoft.com/office/2006/metadata/properties"/>
    <ds:schemaRef ds:uri="http://schemas.microsoft.com/office/infopath/2007/PartnerControls"/>
    <ds:schemaRef ds:uri="356fc40a-2c05-4234-aca6-3aac47c4303b"/>
  </ds:schemaRefs>
</ds:datastoreItem>
</file>

<file path=customXml/itemProps3.xml><?xml version="1.0" encoding="utf-8"?>
<ds:datastoreItem xmlns:ds="http://schemas.openxmlformats.org/officeDocument/2006/customXml" ds:itemID="{313B8FC6-3B43-4D45-902C-FF40D49988B3}">
  <ds:schemaRefs>
    <ds:schemaRef ds:uri="http://schemas.microsoft.com/sharepoint/v3/contenttype/forms"/>
  </ds:schemaRefs>
</ds:datastoreItem>
</file>

<file path=customXml/itemProps4.xml><?xml version="1.0" encoding="utf-8"?>
<ds:datastoreItem xmlns:ds="http://schemas.openxmlformats.org/officeDocument/2006/customXml" ds:itemID="{492D15C8-7B9A-405B-8FDE-0B7B028F9D72}">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3420</TotalTime>
  <Words>727</Words>
  <Application>Microsoft Macintosh PowerPoint</Application>
  <PresentationFormat>Widescreen</PresentationFormat>
  <Paragraphs>124</Paragraphs>
  <Slides>19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Mangal</vt:lpstr>
      <vt:lpstr>Arial</vt:lpstr>
      <vt:lpstr>Office Theme</vt:lpstr>
      <vt:lpstr>Hoosier Academy Virtual Charter Review</vt:lpstr>
      <vt:lpstr>HAVC Enrollment Trend</vt:lpstr>
      <vt:lpstr>HAVC Enrollment By Grade Span</vt:lpstr>
      <vt:lpstr>Cohort “Unknowns” &amp; Expulsions by Year</vt:lpstr>
      <vt:lpstr>Graduation Rate and Non-Waiver Rate</vt:lpstr>
      <vt:lpstr>Mobility Patterns</vt:lpstr>
      <vt:lpstr>PowerPoint Presentation</vt:lpstr>
      <vt:lpstr>PowerPoint Presentation</vt:lpstr>
      <vt:lpstr>Student Growth &amp; ISTEP Participation</vt:lpstr>
      <vt:lpstr>Source of New Enrollment 15-16</vt:lpstr>
      <vt:lpstr>School Visit</vt:lpstr>
      <vt:lpstr>Summary of Key Challenges</vt:lpstr>
      <vt:lpstr>Why do Families Choose HAVC?</vt:lpstr>
      <vt:lpstr>Leadership &amp; Governance</vt:lpstr>
      <vt:lpstr>Instructional Program &amp; Curriculum</vt:lpstr>
      <vt:lpstr>Student Performance</vt:lpstr>
      <vt:lpstr>School Culture</vt:lpstr>
      <vt:lpstr>Improvement Efforts</vt:lpstr>
      <vt:lpstr>Summary</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Bailey</dc:creator>
  <cp:lastModifiedBy>Keller, John</cp:lastModifiedBy>
  <cp:revision>25</cp:revision>
  <dcterms:created xsi:type="dcterms:W3CDTF">2017-01-23T18:11:18Z</dcterms:created>
  <dcterms:modified xsi:type="dcterms:W3CDTF">2017-05-08T11:46:56Z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31ca1202-4648-42f2-9688-137bdb37050b</vt:lpwstr>
  </property>
  <property fmtid="{D5CDD505-2E9C-101B-9397-08002B2CF9AE}" pid="3" name="ContentTypeId">
    <vt:lpwstr>0x010100CDF09AFB16DBA246AA1829C99C4EC51500BE04A5D6E7FA1447A0D86780DC66C8B3</vt:lpwstr>
  </property>
</Properties>
</file>