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769" autoAdjust="0"/>
  </p:normalViewPr>
  <p:slideViewPr>
    <p:cSldViewPr snapToGrid="0" snapToObjects="1">
      <p:cViewPr varScale="1">
        <p:scale>
          <a:sx n="95" d="100"/>
          <a:sy n="95" d="100"/>
        </p:scale>
        <p:origin x="-512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746091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lang="en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dirty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dirty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dirty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000" dirty="0">
              <a:solidFill>
                <a:srgbClr val="333333"/>
              </a:solidFill>
              <a:highlight>
                <a:srgbClr val="F5F5F5"/>
              </a:highlight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311700" y="4586725"/>
            <a:ext cx="8520600" cy="6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May 2017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11708" y="2649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Glenwood Leadership Academy</a:t>
            </a: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3">
            <a:alphaModFix amt="52999"/>
          </a:blip>
          <a:srcRect t="22060" b="3760"/>
          <a:stretch/>
        </p:blipFill>
        <p:spPr>
          <a:xfrm>
            <a:off x="0" y="0"/>
            <a:ext cx="9143999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/>
              <a:t>Goal Update - 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Using data to differentiate instruction and provide interventions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884850"/>
            <a:ext cx="8520600" cy="9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b="1" u="sng"/>
              <a:t>Goal:</a:t>
            </a:r>
            <a:r>
              <a:rPr lang="en"/>
              <a:t> NWEA data utilized in all grades K-8 to drive Tier I small group instruction for remediation, enrichment and Tier II interventions.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288200" y="1677450"/>
            <a:ext cx="8696100" cy="102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 u="sng"/>
              <a:t>Intervention:</a:t>
            </a:r>
            <a:r>
              <a:rPr lang="en" sz="1800" b="1"/>
              <a:t> </a:t>
            </a:r>
            <a:r>
              <a:rPr lang="en" sz="1800"/>
              <a:t>NWEA and intervention training paired with cyclical teacher training and support provided by district data coach and school-based instructional coaches.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0162" y="2660113"/>
            <a:ext cx="1875275" cy="1362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 l="28391" r="28261" b="40369"/>
          <a:stretch/>
        </p:blipFill>
        <p:spPr>
          <a:xfrm>
            <a:off x="370578" y="3908190"/>
            <a:ext cx="1875260" cy="105182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6" name="Shape 1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012" y="2714686"/>
            <a:ext cx="1660800" cy="798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6">
            <a:alphaModFix/>
          </a:blip>
          <a:srcRect b="66707"/>
          <a:stretch/>
        </p:blipFill>
        <p:spPr>
          <a:xfrm>
            <a:off x="4116975" y="3821624"/>
            <a:ext cx="2728924" cy="114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47700" y="3051725"/>
            <a:ext cx="1660800" cy="166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9" name="Shape 1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72199" y="2522637"/>
            <a:ext cx="2458874" cy="851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Community and Stakeholder Input and Engagement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t="2534"/>
          <a:stretch/>
        </p:blipFill>
        <p:spPr>
          <a:xfrm>
            <a:off x="83100" y="1320475"/>
            <a:ext cx="2139698" cy="29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 l="30077" t="28959" r="13010" b="12805"/>
          <a:stretch/>
        </p:blipFill>
        <p:spPr>
          <a:xfrm>
            <a:off x="6894924" y="1320675"/>
            <a:ext cx="2139699" cy="2919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43296" y="1114137"/>
            <a:ext cx="4442425" cy="333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251300" y="13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  Next Steps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950" y="733425"/>
            <a:ext cx="7286099" cy="372707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7100" y="4486200"/>
            <a:ext cx="326899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/>
          <p:nvPr/>
        </p:nvSpPr>
        <p:spPr>
          <a:xfrm>
            <a:off x="4080776" y="3503175"/>
            <a:ext cx="3874800" cy="828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Data Dashboard Summary - </a:t>
            </a: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Student Attendance, Enrollment</a:t>
            </a:r>
          </a:p>
          <a:p>
            <a:pPr lvl="0" algn="ctr">
              <a:spcBef>
                <a:spcPts val="0"/>
              </a:spcBef>
              <a:buNone/>
            </a:pPr>
            <a:endParaRPr/>
          </a:p>
        </p:txBody>
      </p:sp>
      <p:pic>
        <p:nvPicPr>
          <p:cNvPr id="62" name="Shape 6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96850"/>
            <a:ext cx="4628100" cy="2966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3" name="Shape 63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8100" y="1096850"/>
            <a:ext cx="4515899" cy="296669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Data Dashboard Summary - </a:t>
            </a: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Behavior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69" name="Shape 6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10700"/>
            <a:ext cx="4460925" cy="30749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0" name="Shape 70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0925" y="710700"/>
            <a:ext cx="4683075" cy="30749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1" name="Shape 71"/>
          <p:cNvSpPr txBox="1"/>
          <p:nvPr/>
        </p:nvSpPr>
        <p:spPr>
          <a:xfrm>
            <a:off x="4674112" y="3963487"/>
            <a:ext cx="4256700" cy="10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solidFill>
                  <a:srgbClr val="CC0000"/>
                </a:solidFill>
              </a:rPr>
              <a:t>Improved difference of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solidFill>
                  <a:srgbClr val="CC0000"/>
                </a:solidFill>
              </a:rPr>
              <a:t>19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800" b="1">
                <a:solidFill>
                  <a:srgbClr val="CC0000"/>
                </a:solidFill>
              </a:rPr>
              <a:t>referrals per day!</a:t>
            </a:r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5">
            <a:alphaModFix/>
          </a:blip>
          <a:srcRect r="1999"/>
          <a:stretch/>
        </p:blipFill>
        <p:spPr>
          <a:xfrm>
            <a:off x="102112" y="3999912"/>
            <a:ext cx="4256699" cy="94297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 title="Chart"/>
          <p:cNvPicPr preferRelativeResize="0"/>
          <p:nvPr/>
        </p:nvPicPr>
        <p:blipFill rotWithShape="1">
          <a:blip r:embed="rId3">
            <a:alphaModFix/>
          </a:blip>
          <a:srcRect l="2980" r="10871"/>
          <a:stretch/>
        </p:blipFill>
        <p:spPr>
          <a:xfrm>
            <a:off x="311700" y="2187700"/>
            <a:ext cx="8520599" cy="290342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Data Dashboard Summary - </a:t>
            </a: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ELA Student Performance (First Year NWEA)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212" y="689725"/>
            <a:ext cx="6702375" cy="19027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0" name="Shape 80"/>
          <p:cNvSpPr/>
          <p:nvPr/>
        </p:nvSpPr>
        <p:spPr>
          <a:xfrm rot="488859">
            <a:off x="7039055" y="790648"/>
            <a:ext cx="2078681" cy="1936553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Highlight: Spring IREAD pass rates </a:t>
            </a:r>
            <a:r>
              <a:rPr lang="en" sz="1800" b="1">
                <a:solidFill>
                  <a:schemeClr val="dk1"/>
                </a:solidFill>
              </a:rPr>
              <a:t>improved 9%</a:t>
            </a:r>
            <a:r>
              <a:rPr lang="en" sz="1800">
                <a:solidFill>
                  <a:schemeClr val="dk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Data Dashboard Summary - </a:t>
            </a: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Math Student Performance (First Year NWEA)</a:t>
            </a:r>
          </a:p>
        </p:txBody>
      </p:sp>
      <p:pic>
        <p:nvPicPr>
          <p:cNvPr id="86" name="Shape 86" title="Chart"/>
          <p:cNvPicPr preferRelativeResize="0"/>
          <p:nvPr/>
        </p:nvPicPr>
        <p:blipFill rotWithShape="1">
          <a:blip r:embed="rId3">
            <a:alphaModFix/>
          </a:blip>
          <a:srcRect l="3274" r="10770"/>
          <a:stretch/>
        </p:blipFill>
        <p:spPr>
          <a:xfrm>
            <a:off x="227575" y="2291700"/>
            <a:ext cx="8688848" cy="28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8324" y="560524"/>
            <a:ext cx="6527374" cy="18389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Data Dashboard Summary - </a:t>
            </a: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Staff Retention, Staff Attendance</a:t>
            </a:r>
          </a:p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93" name="Shape 9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70375"/>
            <a:ext cx="4566600" cy="30362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4" name="Shape 94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6599" y="1170375"/>
            <a:ext cx="4577400" cy="30362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Data Dashboard Summary - </a:t>
            </a: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Professional Development</a:t>
            </a:r>
          </a:p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56625" y="1710100"/>
            <a:ext cx="4107000" cy="3159300"/>
          </a:xfrm>
          <a:prstGeom prst="chevron">
            <a:avLst>
              <a:gd name="adj" fmla="val 50000"/>
            </a:avLst>
          </a:prstGeom>
          <a:solidFill>
            <a:srgbClr val="EA999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5009625" y="1710100"/>
            <a:ext cx="4107000" cy="3159300"/>
          </a:xfrm>
          <a:prstGeom prst="chevron">
            <a:avLst>
              <a:gd name="adj" fmla="val 50000"/>
            </a:avLst>
          </a:prstGeom>
          <a:solidFill>
            <a:srgbClr val="CC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2495025" y="1710100"/>
            <a:ext cx="4107000" cy="3159300"/>
          </a:xfrm>
          <a:prstGeom prst="chevron">
            <a:avLst>
              <a:gd name="adj" fmla="val 50000"/>
            </a:avLst>
          </a:prstGeom>
          <a:solidFill>
            <a:srgbClr val="E06666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1400" y="805274"/>
            <a:ext cx="3831524" cy="6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450000" y="1780450"/>
            <a:ext cx="1115700" cy="34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Session 1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5494775" y="1780450"/>
            <a:ext cx="1115700" cy="34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Session 3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2995825" y="1780450"/>
            <a:ext cx="1115700" cy="34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Session 2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1519275" y="2599850"/>
            <a:ext cx="2112600" cy="128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/>
              <a:t>Monitoring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/>
              <a:t>for Learning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3984450" y="2599850"/>
            <a:ext cx="2112600" cy="128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Core Instruction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6449625" y="2599850"/>
            <a:ext cx="2112600" cy="128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Core Instruction: Round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183225"/>
            <a:ext cx="8520600" cy="51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Goal Update - </a:t>
            </a: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Effective turnaround school leadership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550" y="883025"/>
            <a:ext cx="7797900" cy="398887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6" name="Shape 116"/>
          <p:cNvSpPr/>
          <p:nvPr/>
        </p:nvSpPr>
        <p:spPr>
          <a:xfrm>
            <a:off x="1278793" y="3857056"/>
            <a:ext cx="2817600" cy="886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7" name="Shape 117"/>
          <p:cNvCxnSpPr/>
          <p:nvPr/>
        </p:nvCxnSpPr>
        <p:spPr>
          <a:xfrm rot="10800000" flipH="1">
            <a:off x="1594775" y="1742575"/>
            <a:ext cx="587400" cy="431700"/>
          </a:xfrm>
          <a:prstGeom prst="straightConnector1">
            <a:avLst/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18" name="Shape 118"/>
          <p:cNvCxnSpPr/>
          <p:nvPr/>
        </p:nvCxnSpPr>
        <p:spPr>
          <a:xfrm rot="10800000" flipH="1">
            <a:off x="2997550" y="2054550"/>
            <a:ext cx="875100" cy="1498500"/>
          </a:xfrm>
          <a:prstGeom prst="straightConnector1">
            <a:avLst/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lg" len="lg"/>
            <a:tailEnd type="stealth" w="lg" len="lg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/>
              <a:t>Goal Update - 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Effective Instruction that meets the needs of all students and is aligned with state standards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961050"/>
            <a:ext cx="8520600" cy="9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u="sng"/>
              <a:t>Goal:</a:t>
            </a:r>
            <a:r>
              <a:rPr lang="en"/>
              <a:t> 100% of Glenwood teachers: 1) have daily visible learning targets that are specific and aligned to standards, 2) have learning tasks aligned to learning targets, 3) effectively communicate the learning target to students.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364400" y="2507050"/>
            <a:ext cx="3560100" cy="229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u="sng"/>
              <a:t>Intervention:</a:t>
            </a:r>
            <a:r>
              <a:rPr lang="en" sz="1800"/>
              <a:t> Learning Sciences International professional development followed by tight cycles of formative and summative monitoring that drive individual teacher support.</a:t>
            </a:r>
          </a:p>
        </p:txBody>
      </p:sp>
      <p:pic>
        <p:nvPicPr>
          <p:cNvPr id="126" name="Shape 126" title="Chart"/>
          <p:cNvPicPr preferRelativeResize="0"/>
          <p:nvPr/>
        </p:nvPicPr>
        <p:blipFill rotWithShape="1">
          <a:blip r:embed="rId3">
            <a:alphaModFix/>
          </a:blip>
          <a:srcRect l="11816" b="6838"/>
          <a:stretch/>
        </p:blipFill>
        <p:spPr>
          <a:xfrm>
            <a:off x="4209600" y="2001774"/>
            <a:ext cx="4809499" cy="314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Microsoft Macintosh PowerPoint</Application>
  <PresentationFormat>On-screen Show (16:9)</PresentationFormat>
  <Paragraphs>32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simple-light-2</vt:lpstr>
      <vt:lpstr>Glenwood Leadership Academy</vt:lpstr>
      <vt:lpstr>Data Dashboard Summary - Student Attendance, Enrollment </vt:lpstr>
      <vt:lpstr>Data Dashboard Summary - Behavior </vt:lpstr>
      <vt:lpstr>Data Dashboard Summary - ELA Student Performance (First Year NWEA)</vt:lpstr>
      <vt:lpstr>Data Dashboard Summary - Math Student Performance (First Year NWEA)</vt:lpstr>
      <vt:lpstr>Data Dashboard Summary - Staff Retention, Staff Attendance </vt:lpstr>
      <vt:lpstr>Data Dashboard Summary - Professional Development </vt:lpstr>
      <vt:lpstr>Goal Update - Effective turnaround school leadership</vt:lpstr>
      <vt:lpstr>Goal Update - Effective Instruction that meets the needs of all students and is aligned with state standards</vt:lpstr>
      <vt:lpstr>Goal Update - Using data to differentiate instruction and provide interventions</vt:lpstr>
      <vt:lpstr>Community and Stakeholder Input and Engagement</vt:lpstr>
      <vt:lpstr>  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Glenwood Leadership Academy</dc:title>
  <cp:lastModifiedBy>Kelsey Wright</cp:lastModifiedBy>
  <cp:revision>1</cp:revision>
  <dcterms:modified xsi:type="dcterms:W3CDTF">2017-05-04T15:57:12Z</dcterms:modified>
</cp:coreProperties>
</file>