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tags/tag21.xml" ContentType="application/vnd.openxmlformats-officedocument.presentationml.tags+xml"/>
  <Override PartName="/ppt/notesSlides/notesSlide43.xml" ContentType="application/vnd.openxmlformats-officedocument.presentationml.notesSlide+xml"/>
  <Override PartName="/ppt/tags/tag22.xml" ContentType="application/vnd.openxmlformats-officedocument.presentationml.tags+xml"/>
  <Override PartName="/ppt/notesSlides/notesSlide44.xml" ContentType="application/vnd.openxmlformats-officedocument.presentationml.notesSlide+xml"/>
  <Override PartName="/ppt/tags/tag23.xml" ContentType="application/vnd.openxmlformats-officedocument.presentationml.tags+xml"/>
  <Override PartName="/ppt/notesSlides/notesSlide45.xml" ContentType="application/vnd.openxmlformats-officedocument.presentationml.notesSlide+xml"/>
  <Override PartName="/ppt/tags/tag24.xml" ContentType="application/vnd.openxmlformats-officedocument.presentationml.tags+xml"/>
  <Override PartName="/ppt/notesSlides/notesSlide46.xml" ContentType="application/vnd.openxmlformats-officedocument.presentationml.notesSlide+xml"/>
  <Override PartName="/ppt/tags/tag25.xml" ContentType="application/vnd.openxmlformats-officedocument.presentationml.tags+xml"/>
  <Override PartName="/ppt/notesSlides/notesSlide47.xml" ContentType="application/vnd.openxmlformats-officedocument.presentationml.notesSlide+xml"/>
  <Override PartName="/ppt/tags/tag26.xml" ContentType="application/vnd.openxmlformats-officedocument.presentationml.tags+xml"/>
  <Override PartName="/ppt/notesSlides/notesSlide48.xml" ContentType="application/vnd.openxmlformats-officedocument.presentationml.notesSlide+xml"/>
  <Override PartName="/ppt/tags/tag27.xml" ContentType="application/vnd.openxmlformats-officedocument.presentationml.tags+xml"/>
  <Override PartName="/ppt/notesSlides/notesSlide49.xml" ContentType="application/vnd.openxmlformats-officedocument.presentationml.notesSlide+xml"/>
  <Override PartName="/ppt/tags/tag28.xml" ContentType="application/vnd.openxmlformats-officedocument.presentationml.tags+xml"/>
  <Override PartName="/ppt/notesSlides/notesSlide5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9.xml" ContentType="application/vnd.openxmlformats-officedocument.presentationml.tags+xml"/>
  <Override PartName="/ppt/notesSlides/notesSlide51.xml" ContentType="application/vnd.openxmlformats-officedocument.presentationml.notesSlide+xml"/>
  <Override PartName="/ppt/tags/tag30.xml" ContentType="application/vnd.openxmlformats-officedocument.presentationml.tags+xml"/>
  <Override PartName="/ppt/notesSlides/notesSlide52.xml" ContentType="application/vnd.openxmlformats-officedocument.presentationml.notesSlide+xml"/>
  <Override PartName="/ppt/tags/tag31.xml" ContentType="application/vnd.openxmlformats-officedocument.presentationml.tags+xml"/>
  <Override PartName="/ppt/notesSlides/notesSlide53.xml" ContentType="application/vnd.openxmlformats-officedocument.presentationml.notesSlide+xml"/>
  <Override PartName="/ppt/tags/tag32.xml" ContentType="application/vnd.openxmlformats-officedocument.presentationml.tags+xml"/>
  <Override PartName="/ppt/notesSlides/notesSlide54.xml" ContentType="application/vnd.openxmlformats-officedocument.presentationml.notesSlide+xml"/>
  <Override PartName="/ppt/tags/tag33.xml" ContentType="application/vnd.openxmlformats-officedocument.presentationml.tags+xml"/>
  <Override PartName="/ppt/notesSlides/notesSlide5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notesSlides/notesSlide5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notesSlides/notesSlide5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6.xml" ContentType="application/vnd.openxmlformats-officedocument.presentationml.tags+xml"/>
  <Override PartName="/ppt/notesSlides/notesSlide58.xml" ContentType="application/vnd.openxmlformats-officedocument.presentationml.notesSlide+xml"/>
  <Override PartName="/ppt/tags/tag37.xml" ContentType="application/vnd.openxmlformats-officedocument.presentationml.tags+xml"/>
  <Override PartName="/ppt/notesSlides/notesSlide5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8.xml" ContentType="application/vnd.openxmlformats-officedocument.presentationml.tags+xml"/>
  <Override PartName="/ppt/notesSlides/notesSlide60.xml" ContentType="application/vnd.openxmlformats-officedocument.presentationml.notesSlide+xml"/>
  <Override PartName="/ppt/tags/tag39.xml" ContentType="application/vnd.openxmlformats-officedocument.presentationml.tags+xml"/>
  <Override PartName="/ppt/notesSlides/notesSlide61.xml" ContentType="application/vnd.openxmlformats-officedocument.presentationml.notesSlide+xml"/>
  <Override PartName="/ppt/tags/tag40.xml" ContentType="application/vnd.openxmlformats-officedocument.presentationml.tags+xml"/>
  <Override PartName="/ppt/notesSlides/notesSlide62.xml" ContentType="application/vnd.openxmlformats-officedocument.presentationml.notesSlide+xml"/>
  <Override PartName="/ppt/tags/tag41.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42.xml" ContentType="application/vnd.openxmlformats-officedocument.presentationml.tags+xml"/>
  <Override PartName="/ppt/notesSlides/notesSlide68.xml" ContentType="application/vnd.openxmlformats-officedocument.presentationml.notesSlide+xml"/>
  <Override PartName="/ppt/tags/tag43.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44.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45.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5"/>
  </p:notesMasterIdLst>
  <p:sldIdLst>
    <p:sldId id="256" r:id="rId6"/>
    <p:sldId id="275" r:id="rId7"/>
    <p:sldId id="278" r:id="rId8"/>
    <p:sldId id="272" r:id="rId9"/>
    <p:sldId id="273" r:id="rId10"/>
    <p:sldId id="271" r:id="rId11"/>
    <p:sldId id="264" r:id="rId12"/>
    <p:sldId id="274" r:id="rId13"/>
    <p:sldId id="263"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338" r:id="rId29"/>
    <p:sldId id="344" r:id="rId30"/>
    <p:sldId id="345" r:id="rId31"/>
    <p:sldId id="346" r:id="rId32"/>
    <p:sldId id="336" r:id="rId33"/>
    <p:sldId id="329" r:id="rId34"/>
    <p:sldId id="330" r:id="rId35"/>
    <p:sldId id="331" r:id="rId36"/>
    <p:sldId id="332" r:id="rId37"/>
    <p:sldId id="333" r:id="rId38"/>
    <p:sldId id="334" r:id="rId39"/>
    <p:sldId id="341" r:id="rId40"/>
    <p:sldId id="371" r:id="rId41"/>
    <p:sldId id="372" r:id="rId42"/>
    <p:sldId id="373" r:id="rId43"/>
    <p:sldId id="374" r:id="rId44"/>
    <p:sldId id="375" r:id="rId45"/>
    <p:sldId id="340" r:id="rId46"/>
    <p:sldId id="287"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93" r:id="rId64"/>
    <p:sldId id="394" r:id="rId65"/>
    <p:sldId id="395" r:id="rId66"/>
    <p:sldId id="396" r:id="rId67"/>
    <p:sldId id="397" r:id="rId68"/>
    <p:sldId id="398" r:id="rId69"/>
    <p:sldId id="39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 id="413" r:id="rId84"/>
    <p:sldId id="414" r:id="rId85"/>
    <p:sldId id="415" r:id="rId86"/>
    <p:sldId id="430" r:id="rId87"/>
    <p:sldId id="431" r:id="rId88"/>
    <p:sldId id="432" r:id="rId89"/>
    <p:sldId id="433" r:id="rId90"/>
    <p:sldId id="434" r:id="rId91"/>
    <p:sldId id="435" r:id="rId92"/>
    <p:sldId id="436" r:id="rId93"/>
    <p:sldId id="437" r:id="rId9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69" autoAdjust="0"/>
    <p:restoredTop sz="94364" autoAdjust="0"/>
  </p:normalViewPr>
  <p:slideViewPr>
    <p:cSldViewPr snapToGrid="0" snapToObjects="1">
      <p:cViewPr varScale="1">
        <p:scale>
          <a:sx n="100" d="100"/>
          <a:sy n="100" d="100"/>
        </p:scale>
        <p:origin x="87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notesMaster" Target="notesMasters/notesMaster1.xml"/><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mpaino\AppData\Local\Microsoft\Windows\Temporary%20Internet%20Files\Content.Outlook\510OXKR5\Four%20Year%20grad%20rate%20-%20deliberative%20differentiation.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mpaino\AppData\Local\Microsoft\Windows\Temporary%20Internet%20Files\Content.Outlook\510OXKR5\grad%20rate%20goal%20setting%20scenarios%20for%20patrick.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mpaino\AppData\Local\Microsoft\Windows\Temporary%20Internet%20Files\Content.Outlook\510OXKR5\meaningfully%20differentiating%20-%20deliberative.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C:\Users\mpaino\AppData\Local\Microsoft\Windows\Temporary%20Internet%20Files\Content.Outlook\510OXKR5\2016%20grad%20rate%20comparison%20july%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4 Year Graduation Rate - Differentiation (ALL)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Sheet4!$A$11</c:f>
              <c:strCache>
                <c:ptCount val="1"/>
                <c:pt idx="0">
                  <c:v>A</c:v>
                </c:pt>
              </c:strCache>
            </c:strRef>
          </c:tx>
          <c:spPr>
            <a:solidFill>
              <a:srgbClr val="7030A0"/>
            </a:solidFill>
            <a:ln>
              <a:noFill/>
            </a:ln>
            <a:effectLst/>
          </c:spPr>
          <c:invertIfNegative val="0"/>
          <c:cat>
            <c:strRef>
              <c:f>Sheet4!$B$10:$C$10</c:f>
              <c:strCache>
                <c:ptCount val="2"/>
                <c:pt idx="0">
                  <c:v>State Rate</c:v>
                </c:pt>
                <c:pt idx="1">
                  <c:v>Federal Rate</c:v>
                </c:pt>
              </c:strCache>
            </c:strRef>
          </c:cat>
          <c:val>
            <c:numRef>
              <c:f>Sheet4!$B$11:$C$11</c:f>
              <c:numCache>
                <c:formatCode>0.0%</c:formatCode>
                <c:ptCount val="2"/>
                <c:pt idx="0">
                  <c:v>0.703463203463204</c:v>
                </c:pt>
                <c:pt idx="1">
                  <c:v>0.213362068965517</c:v>
                </c:pt>
              </c:numCache>
            </c:numRef>
          </c:val>
        </c:ser>
        <c:ser>
          <c:idx val="1"/>
          <c:order val="1"/>
          <c:tx>
            <c:strRef>
              <c:f>Sheet4!$A$12</c:f>
              <c:strCache>
                <c:ptCount val="1"/>
                <c:pt idx="0">
                  <c:v>B</c:v>
                </c:pt>
              </c:strCache>
            </c:strRef>
          </c:tx>
          <c:spPr>
            <a:solidFill>
              <a:srgbClr val="0070C0"/>
            </a:solidFill>
            <a:ln>
              <a:noFill/>
            </a:ln>
            <a:effectLst/>
          </c:spPr>
          <c:invertIfNegative val="0"/>
          <c:cat>
            <c:strRef>
              <c:f>Sheet4!$B$10:$C$10</c:f>
              <c:strCache>
                <c:ptCount val="2"/>
                <c:pt idx="0">
                  <c:v>State Rate</c:v>
                </c:pt>
                <c:pt idx="1">
                  <c:v>Federal Rate</c:v>
                </c:pt>
              </c:strCache>
            </c:strRef>
          </c:cat>
          <c:val>
            <c:numRef>
              <c:f>Sheet4!$B$12:$C$12</c:f>
              <c:numCache>
                <c:formatCode>0.0%</c:formatCode>
                <c:ptCount val="2"/>
                <c:pt idx="0">
                  <c:v>0.177489177489178</c:v>
                </c:pt>
                <c:pt idx="1">
                  <c:v>0.273706896551724</c:v>
                </c:pt>
              </c:numCache>
            </c:numRef>
          </c:val>
        </c:ser>
        <c:ser>
          <c:idx val="2"/>
          <c:order val="2"/>
          <c:tx>
            <c:strRef>
              <c:f>Sheet4!$A$13</c:f>
              <c:strCache>
                <c:ptCount val="1"/>
                <c:pt idx="0">
                  <c:v>C</c:v>
                </c:pt>
              </c:strCache>
            </c:strRef>
          </c:tx>
          <c:spPr>
            <a:solidFill>
              <a:srgbClr val="00B050"/>
            </a:solidFill>
            <a:ln>
              <a:noFill/>
            </a:ln>
            <a:effectLst/>
          </c:spPr>
          <c:invertIfNegative val="0"/>
          <c:cat>
            <c:strRef>
              <c:f>Sheet4!$B$10:$C$10</c:f>
              <c:strCache>
                <c:ptCount val="2"/>
                <c:pt idx="0">
                  <c:v>State Rate</c:v>
                </c:pt>
                <c:pt idx="1">
                  <c:v>Federal Rate</c:v>
                </c:pt>
              </c:strCache>
            </c:strRef>
          </c:cat>
          <c:val>
            <c:numRef>
              <c:f>Sheet4!$B$13:$C$13</c:f>
              <c:numCache>
                <c:formatCode>0.0%</c:formatCode>
                <c:ptCount val="2"/>
                <c:pt idx="0">
                  <c:v>0.0303030303030303</c:v>
                </c:pt>
                <c:pt idx="1">
                  <c:v>0.27801724137931</c:v>
                </c:pt>
              </c:numCache>
            </c:numRef>
          </c:val>
        </c:ser>
        <c:ser>
          <c:idx val="3"/>
          <c:order val="3"/>
          <c:tx>
            <c:strRef>
              <c:f>Sheet4!$A$14</c:f>
              <c:strCache>
                <c:ptCount val="1"/>
                <c:pt idx="0">
                  <c:v>D</c:v>
                </c:pt>
              </c:strCache>
            </c:strRef>
          </c:tx>
          <c:spPr>
            <a:solidFill>
              <a:srgbClr val="FFC000"/>
            </a:solidFill>
            <a:ln>
              <a:noFill/>
            </a:ln>
            <a:effectLst/>
          </c:spPr>
          <c:invertIfNegative val="0"/>
          <c:cat>
            <c:strRef>
              <c:f>Sheet4!$B$10:$C$10</c:f>
              <c:strCache>
                <c:ptCount val="2"/>
                <c:pt idx="0">
                  <c:v>State Rate</c:v>
                </c:pt>
                <c:pt idx="1">
                  <c:v>Federal Rate</c:v>
                </c:pt>
              </c:strCache>
            </c:strRef>
          </c:cat>
          <c:val>
            <c:numRef>
              <c:f>Sheet4!$B$14:$C$14</c:f>
              <c:numCache>
                <c:formatCode>0.0%</c:formatCode>
                <c:ptCount val="2"/>
                <c:pt idx="0">
                  <c:v>0.012987012987013</c:v>
                </c:pt>
                <c:pt idx="1">
                  <c:v>0.107758620689655</c:v>
                </c:pt>
              </c:numCache>
            </c:numRef>
          </c:val>
        </c:ser>
        <c:ser>
          <c:idx val="4"/>
          <c:order val="4"/>
          <c:tx>
            <c:strRef>
              <c:f>Sheet4!$A$15</c:f>
              <c:strCache>
                <c:ptCount val="1"/>
                <c:pt idx="0">
                  <c:v>F</c:v>
                </c:pt>
              </c:strCache>
            </c:strRef>
          </c:tx>
          <c:spPr>
            <a:solidFill>
              <a:srgbClr val="FF0000"/>
            </a:solidFill>
            <a:ln>
              <a:noFill/>
            </a:ln>
            <a:effectLst/>
          </c:spPr>
          <c:invertIfNegative val="0"/>
          <c:cat>
            <c:strRef>
              <c:f>Sheet4!$B$10:$C$10</c:f>
              <c:strCache>
                <c:ptCount val="2"/>
                <c:pt idx="0">
                  <c:v>State Rate</c:v>
                </c:pt>
                <c:pt idx="1">
                  <c:v>Federal Rate</c:v>
                </c:pt>
              </c:strCache>
            </c:strRef>
          </c:cat>
          <c:val>
            <c:numRef>
              <c:f>Sheet4!$B$15:$C$15</c:f>
              <c:numCache>
                <c:formatCode>0.0%</c:formatCode>
                <c:ptCount val="2"/>
                <c:pt idx="0">
                  <c:v>0.0757575757575758</c:v>
                </c:pt>
                <c:pt idx="1">
                  <c:v>0.127155172413793</c:v>
                </c:pt>
              </c:numCache>
            </c:numRef>
          </c:val>
        </c:ser>
        <c:dLbls>
          <c:showLegendKey val="0"/>
          <c:showVal val="0"/>
          <c:showCatName val="0"/>
          <c:showSerName val="0"/>
          <c:showPercent val="0"/>
          <c:showBubbleSize val="0"/>
        </c:dLbls>
        <c:gapWidth val="219"/>
        <c:overlap val="-27"/>
        <c:axId val="1883527040"/>
        <c:axId val="1883529088"/>
      </c:barChart>
      <c:catAx>
        <c:axId val="188352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3529088"/>
        <c:crosses val="autoZero"/>
        <c:auto val="1"/>
        <c:lblAlgn val="ctr"/>
        <c:lblOffset val="100"/>
        <c:noMultiLvlLbl val="0"/>
      </c:catAx>
      <c:valAx>
        <c:axId val="1883529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3527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Addressing</a:t>
            </a:r>
            <a:r>
              <a:rPr lang="en-US" baseline="0"/>
              <a:t> Chronic Absenteeism Indicator, K-8</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Sheet2!$B$4:$B$8</c:f>
              <c:strCache>
                <c:ptCount val="5"/>
                <c:pt idx="0">
                  <c:v>A</c:v>
                </c:pt>
                <c:pt idx="1">
                  <c:v>B</c:v>
                </c:pt>
                <c:pt idx="2">
                  <c:v>C</c:v>
                </c:pt>
                <c:pt idx="3">
                  <c:v>D</c:v>
                </c:pt>
                <c:pt idx="4">
                  <c:v>F</c:v>
                </c:pt>
              </c:strCache>
            </c:strRef>
          </c:cat>
          <c:val>
            <c:numRef>
              <c:f>Sheet2!$C$4:$C$8</c:f>
              <c:numCache>
                <c:formatCode>General</c:formatCode>
                <c:ptCount val="5"/>
                <c:pt idx="0">
                  <c:v>279.0</c:v>
                </c:pt>
                <c:pt idx="1">
                  <c:v>233.0</c:v>
                </c:pt>
                <c:pt idx="2">
                  <c:v>330.0</c:v>
                </c:pt>
                <c:pt idx="3">
                  <c:v>337.0</c:v>
                </c:pt>
                <c:pt idx="4">
                  <c:v>399.0</c:v>
                </c:pt>
              </c:numCache>
            </c:numRef>
          </c:val>
        </c:ser>
        <c:dLbls>
          <c:showLegendKey val="0"/>
          <c:showVal val="0"/>
          <c:showCatName val="0"/>
          <c:showSerName val="0"/>
          <c:showPercent val="0"/>
          <c:showBubbleSize val="0"/>
        </c:dLbls>
        <c:gapWidth val="219"/>
        <c:overlap val="-27"/>
        <c:axId val="-1911233632"/>
        <c:axId val="-1911231856"/>
      </c:barChart>
      <c:catAx>
        <c:axId val="-191123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231856"/>
        <c:crosses val="autoZero"/>
        <c:auto val="1"/>
        <c:lblAlgn val="ctr"/>
        <c:lblOffset val="100"/>
        <c:noMultiLvlLbl val="0"/>
      </c:catAx>
      <c:valAx>
        <c:axId val="-191123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23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2016</a:t>
            </a:r>
            <a:r>
              <a:rPr lang="en-US" sz="2000" b="1" baseline="0" dirty="0"/>
              <a:t> A-F Distribution</a:t>
            </a:r>
            <a:endParaRPr lang="en-US" sz="2000" b="1" dirty="0"/>
          </a:p>
        </c:rich>
      </c:tx>
      <c:layout>
        <c:manualLayout>
          <c:xMode val="edge"/>
          <c:yMode val="edge"/>
          <c:x val="0.347049241787136"/>
          <c:y val="0.028179977305133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Sheet1!$A$2:$A$7</c:f>
              <c:strCache>
                <c:ptCount val="6"/>
                <c:pt idx="0">
                  <c:v>A</c:v>
                </c:pt>
                <c:pt idx="1">
                  <c:v>B</c:v>
                </c:pt>
                <c:pt idx="2">
                  <c:v>C</c:v>
                </c:pt>
                <c:pt idx="3">
                  <c:v>D</c:v>
                </c:pt>
                <c:pt idx="4">
                  <c:v>F</c:v>
                </c:pt>
                <c:pt idx="5">
                  <c:v>N/A</c:v>
                </c:pt>
              </c:strCache>
            </c:strRef>
          </c:cat>
          <c:val>
            <c:numRef>
              <c:f>Sheet1!$B$2:$B$7</c:f>
              <c:numCache>
                <c:formatCode>General</c:formatCode>
                <c:ptCount val="6"/>
                <c:pt idx="0">
                  <c:v>358.0</c:v>
                </c:pt>
                <c:pt idx="1">
                  <c:v>739.0</c:v>
                </c:pt>
                <c:pt idx="2">
                  <c:v>439.0</c:v>
                </c:pt>
                <c:pt idx="3">
                  <c:v>171.0</c:v>
                </c:pt>
                <c:pt idx="4">
                  <c:v>97.0</c:v>
                </c:pt>
                <c:pt idx="5">
                  <c:v>21.0</c:v>
                </c:pt>
              </c:numCache>
            </c:numRef>
          </c:val>
        </c:ser>
        <c:dLbls>
          <c:showLegendKey val="0"/>
          <c:showVal val="0"/>
          <c:showCatName val="0"/>
          <c:showSerName val="0"/>
          <c:showPercent val="0"/>
          <c:showBubbleSize val="0"/>
        </c:dLbls>
        <c:gapWidth val="219"/>
        <c:overlap val="-27"/>
        <c:axId val="1884392640"/>
        <c:axId val="1884394960"/>
      </c:barChart>
      <c:catAx>
        <c:axId val="188439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4394960"/>
        <c:crosses val="autoZero"/>
        <c:auto val="1"/>
        <c:lblAlgn val="ctr"/>
        <c:lblOffset val="100"/>
        <c:noMultiLvlLbl val="0"/>
      </c:catAx>
      <c:valAx>
        <c:axId val="1884394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4392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2016 </a:t>
            </a:r>
            <a:r>
              <a:rPr lang="en-US" sz="2000" b="1" dirty="0" smtClean="0"/>
              <a:t>SQSS</a:t>
            </a:r>
            <a:r>
              <a:rPr lang="en-US" sz="2000" b="1" baseline="0" dirty="0" smtClean="0"/>
              <a:t> Indicator, </a:t>
            </a:r>
            <a:r>
              <a:rPr lang="en-US" sz="2000" b="1" baseline="0" dirty="0"/>
              <a:t>Grade 12 </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Sheet5!$A$4:$A$8</c:f>
              <c:strCache>
                <c:ptCount val="5"/>
                <c:pt idx="0">
                  <c:v>A</c:v>
                </c:pt>
                <c:pt idx="1">
                  <c:v>B</c:v>
                </c:pt>
                <c:pt idx="2">
                  <c:v>C</c:v>
                </c:pt>
                <c:pt idx="3">
                  <c:v>D</c:v>
                </c:pt>
                <c:pt idx="4">
                  <c:v>F</c:v>
                </c:pt>
              </c:strCache>
            </c:strRef>
          </c:cat>
          <c:val>
            <c:numRef>
              <c:f>Sheet5!$B$4:$B$8</c:f>
              <c:numCache>
                <c:formatCode>General</c:formatCode>
                <c:ptCount val="5"/>
                <c:pt idx="0">
                  <c:v>360.0</c:v>
                </c:pt>
                <c:pt idx="1">
                  <c:v>2.0</c:v>
                </c:pt>
                <c:pt idx="2">
                  <c:v>3.0</c:v>
                </c:pt>
                <c:pt idx="3">
                  <c:v>6.0</c:v>
                </c:pt>
                <c:pt idx="4">
                  <c:v>14.0</c:v>
                </c:pt>
              </c:numCache>
            </c:numRef>
          </c:val>
        </c:ser>
        <c:dLbls>
          <c:showLegendKey val="0"/>
          <c:showVal val="0"/>
          <c:showCatName val="0"/>
          <c:showSerName val="0"/>
          <c:showPercent val="0"/>
          <c:showBubbleSize val="0"/>
        </c:dLbls>
        <c:gapWidth val="219"/>
        <c:overlap val="-27"/>
        <c:axId val="-1911050048"/>
        <c:axId val="-1910912912"/>
      </c:barChart>
      <c:catAx>
        <c:axId val="-191105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0912912"/>
        <c:crosses val="autoZero"/>
        <c:auto val="1"/>
        <c:lblAlgn val="ctr"/>
        <c:lblOffset val="100"/>
        <c:noMultiLvlLbl val="0"/>
      </c:catAx>
      <c:valAx>
        <c:axId val="-191091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050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Distribution</a:t>
            </a:r>
            <a:r>
              <a:rPr lang="en-US" baseline="0"/>
              <a:t> of College &amp; Career Readiness Grades at Different Goal Levels (2015 Cohort)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Sheet4!$A$4</c:f>
              <c:strCache>
                <c:ptCount val="1"/>
                <c:pt idx="0">
                  <c:v>A</c:v>
                </c:pt>
              </c:strCache>
            </c:strRef>
          </c:tx>
          <c:spPr>
            <a:solidFill>
              <a:schemeClr val="accent1"/>
            </a:solidFill>
            <a:ln>
              <a:noFill/>
            </a:ln>
            <a:effectLst/>
          </c:spPr>
          <c:invertIfNegative val="0"/>
          <c:cat>
            <c:numRef>
              <c:f>Sheet4!$B$3:$I$3</c:f>
              <c:numCache>
                <c:formatCode>0%</c:formatCode>
                <c:ptCount val="8"/>
                <c:pt idx="0">
                  <c:v>0.25</c:v>
                </c:pt>
                <c:pt idx="1">
                  <c:v>0.5</c:v>
                </c:pt>
                <c:pt idx="2">
                  <c:v>0.6</c:v>
                </c:pt>
                <c:pt idx="3">
                  <c:v>0.65</c:v>
                </c:pt>
                <c:pt idx="4">
                  <c:v>0.7</c:v>
                </c:pt>
                <c:pt idx="5">
                  <c:v>0.75</c:v>
                </c:pt>
                <c:pt idx="6">
                  <c:v>0.8</c:v>
                </c:pt>
                <c:pt idx="7">
                  <c:v>1.0</c:v>
                </c:pt>
              </c:numCache>
            </c:numRef>
          </c:cat>
          <c:val>
            <c:numRef>
              <c:f>Sheet4!$B$4:$I$4</c:f>
              <c:numCache>
                <c:formatCode>General</c:formatCode>
                <c:ptCount val="8"/>
                <c:pt idx="0">
                  <c:v>360.0</c:v>
                </c:pt>
                <c:pt idx="1">
                  <c:v>307.0</c:v>
                </c:pt>
                <c:pt idx="2">
                  <c:v>257.0</c:v>
                </c:pt>
                <c:pt idx="3">
                  <c:v>230.0</c:v>
                </c:pt>
                <c:pt idx="4">
                  <c:v>173.0</c:v>
                </c:pt>
                <c:pt idx="5">
                  <c:v>128.0</c:v>
                </c:pt>
                <c:pt idx="6">
                  <c:v>80.0</c:v>
                </c:pt>
                <c:pt idx="7">
                  <c:v>16.0</c:v>
                </c:pt>
              </c:numCache>
            </c:numRef>
          </c:val>
        </c:ser>
        <c:ser>
          <c:idx val="1"/>
          <c:order val="1"/>
          <c:tx>
            <c:strRef>
              <c:f>Sheet4!$A$5</c:f>
              <c:strCache>
                <c:ptCount val="1"/>
                <c:pt idx="0">
                  <c:v>B</c:v>
                </c:pt>
              </c:strCache>
            </c:strRef>
          </c:tx>
          <c:spPr>
            <a:solidFill>
              <a:schemeClr val="accent2"/>
            </a:solidFill>
            <a:ln>
              <a:noFill/>
            </a:ln>
            <a:effectLst/>
          </c:spPr>
          <c:invertIfNegative val="0"/>
          <c:cat>
            <c:numRef>
              <c:f>Sheet4!$B$3:$I$3</c:f>
              <c:numCache>
                <c:formatCode>0%</c:formatCode>
                <c:ptCount val="8"/>
                <c:pt idx="0">
                  <c:v>0.25</c:v>
                </c:pt>
                <c:pt idx="1">
                  <c:v>0.5</c:v>
                </c:pt>
                <c:pt idx="2">
                  <c:v>0.6</c:v>
                </c:pt>
                <c:pt idx="3">
                  <c:v>0.65</c:v>
                </c:pt>
                <c:pt idx="4">
                  <c:v>0.7</c:v>
                </c:pt>
                <c:pt idx="5">
                  <c:v>0.75</c:v>
                </c:pt>
                <c:pt idx="6">
                  <c:v>0.8</c:v>
                </c:pt>
                <c:pt idx="7">
                  <c:v>1.0</c:v>
                </c:pt>
              </c:numCache>
            </c:numRef>
          </c:cat>
          <c:val>
            <c:numRef>
              <c:f>Sheet4!$B$5:$I$5</c:f>
              <c:numCache>
                <c:formatCode>General</c:formatCode>
                <c:ptCount val="8"/>
                <c:pt idx="0">
                  <c:v>2.0</c:v>
                </c:pt>
                <c:pt idx="1">
                  <c:v>18.0</c:v>
                </c:pt>
                <c:pt idx="2">
                  <c:v>35.0</c:v>
                </c:pt>
                <c:pt idx="3">
                  <c:v>42.0</c:v>
                </c:pt>
                <c:pt idx="4">
                  <c:v>76.0</c:v>
                </c:pt>
                <c:pt idx="5">
                  <c:v>90.0</c:v>
                </c:pt>
                <c:pt idx="6">
                  <c:v>82.0</c:v>
                </c:pt>
                <c:pt idx="7">
                  <c:v>27.0</c:v>
                </c:pt>
              </c:numCache>
            </c:numRef>
          </c:val>
        </c:ser>
        <c:ser>
          <c:idx val="2"/>
          <c:order val="2"/>
          <c:tx>
            <c:strRef>
              <c:f>Sheet4!$A$6</c:f>
              <c:strCache>
                <c:ptCount val="1"/>
                <c:pt idx="0">
                  <c:v>C</c:v>
                </c:pt>
              </c:strCache>
            </c:strRef>
          </c:tx>
          <c:spPr>
            <a:solidFill>
              <a:schemeClr val="accent3"/>
            </a:solidFill>
            <a:ln>
              <a:noFill/>
            </a:ln>
            <a:effectLst/>
          </c:spPr>
          <c:invertIfNegative val="0"/>
          <c:cat>
            <c:numRef>
              <c:f>Sheet4!$B$3:$I$3</c:f>
              <c:numCache>
                <c:formatCode>0%</c:formatCode>
                <c:ptCount val="8"/>
                <c:pt idx="0">
                  <c:v>0.25</c:v>
                </c:pt>
                <c:pt idx="1">
                  <c:v>0.5</c:v>
                </c:pt>
                <c:pt idx="2">
                  <c:v>0.6</c:v>
                </c:pt>
                <c:pt idx="3">
                  <c:v>0.65</c:v>
                </c:pt>
                <c:pt idx="4">
                  <c:v>0.7</c:v>
                </c:pt>
                <c:pt idx="5">
                  <c:v>0.75</c:v>
                </c:pt>
                <c:pt idx="6">
                  <c:v>0.8</c:v>
                </c:pt>
                <c:pt idx="7">
                  <c:v>1.0</c:v>
                </c:pt>
              </c:numCache>
            </c:numRef>
          </c:cat>
          <c:val>
            <c:numRef>
              <c:f>Sheet4!$B$6:$I$6</c:f>
              <c:numCache>
                <c:formatCode>General</c:formatCode>
                <c:ptCount val="8"/>
                <c:pt idx="0">
                  <c:v>3.0</c:v>
                </c:pt>
                <c:pt idx="1">
                  <c:v>10.0</c:v>
                </c:pt>
                <c:pt idx="2">
                  <c:v>29.0</c:v>
                </c:pt>
                <c:pt idx="3">
                  <c:v>30.0</c:v>
                </c:pt>
                <c:pt idx="4">
                  <c:v>37.0</c:v>
                </c:pt>
                <c:pt idx="5">
                  <c:v>52.0</c:v>
                </c:pt>
                <c:pt idx="6">
                  <c:v>87.0</c:v>
                </c:pt>
                <c:pt idx="7">
                  <c:v>61.0</c:v>
                </c:pt>
              </c:numCache>
            </c:numRef>
          </c:val>
        </c:ser>
        <c:ser>
          <c:idx val="3"/>
          <c:order val="3"/>
          <c:tx>
            <c:strRef>
              <c:f>Sheet4!$A$7</c:f>
              <c:strCache>
                <c:ptCount val="1"/>
                <c:pt idx="0">
                  <c:v>D</c:v>
                </c:pt>
              </c:strCache>
            </c:strRef>
          </c:tx>
          <c:spPr>
            <a:solidFill>
              <a:schemeClr val="accent4"/>
            </a:solidFill>
            <a:ln>
              <a:noFill/>
            </a:ln>
            <a:effectLst/>
          </c:spPr>
          <c:invertIfNegative val="0"/>
          <c:cat>
            <c:numRef>
              <c:f>Sheet4!$B$3:$I$3</c:f>
              <c:numCache>
                <c:formatCode>0%</c:formatCode>
                <c:ptCount val="8"/>
                <c:pt idx="0">
                  <c:v>0.25</c:v>
                </c:pt>
                <c:pt idx="1">
                  <c:v>0.5</c:v>
                </c:pt>
                <c:pt idx="2">
                  <c:v>0.6</c:v>
                </c:pt>
                <c:pt idx="3">
                  <c:v>0.65</c:v>
                </c:pt>
                <c:pt idx="4">
                  <c:v>0.7</c:v>
                </c:pt>
                <c:pt idx="5">
                  <c:v>0.75</c:v>
                </c:pt>
                <c:pt idx="6">
                  <c:v>0.8</c:v>
                </c:pt>
                <c:pt idx="7">
                  <c:v>1.0</c:v>
                </c:pt>
              </c:numCache>
            </c:numRef>
          </c:cat>
          <c:val>
            <c:numRef>
              <c:f>Sheet4!$B$7:$I$7</c:f>
              <c:numCache>
                <c:formatCode>General</c:formatCode>
                <c:ptCount val="8"/>
                <c:pt idx="0">
                  <c:v>6.0</c:v>
                </c:pt>
                <c:pt idx="1">
                  <c:v>11.0</c:v>
                </c:pt>
                <c:pt idx="2">
                  <c:v>11.0</c:v>
                </c:pt>
                <c:pt idx="3">
                  <c:v>24.0</c:v>
                </c:pt>
                <c:pt idx="4">
                  <c:v>35.0</c:v>
                </c:pt>
                <c:pt idx="5">
                  <c:v>37.0</c:v>
                </c:pt>
                <c:pt idx="6">
                  <c:v>43.0</c:v>
                </c:pt>
                <c:pt idx="7">
                  <c:v>114.0</c:v>
                </c:pt>
              </c:numCache>
            </c:numRef>
          </c:val>
        </c:ser>
        <c:ser>
          <c:idx val="4"/>
          <c:order val="4"/>
          <c:tx>
            <c:strRef>
              <c:f>Sheet4!$A$8</c:f>
              <c:strCache>
                <c:ptCount val="1"/>
                <c:pt idx="0">
                  <c:v>F</c:v>
                </c:pt>
              </c:strCache>
            </c:strRef>
          </c:tx>
          <c:spPr>
            <a:solidFill>
              <a:schemeClr val="accent5"/>
            </a:solidFill>
            <a:ln>
              <a:noFill/>
            </a:ln>
            <a:effectLst/>
          </c:spPr>
          <c:invertIfNegative val="0"/>
          <c:cat>
            <c:numRef>
              <c:f>Sheet4!$B$3:$I$3</c:f>
              <c:numCache>
                <c:formatCode>0%</c:formatCode>
                <c:ptCount val="8"/>
                <c:pt idx="0">
                  <c:v>0.25</c:v>
                </c:pt>
                <c:pt idx="1">
                  <c:v>0.5</c:v>
                </c:pt>
                <c:pt idx="2">
                  <c:v>0.6</c:v>
                </c:pt>
                <c:pt idx="3">
                  <c:v>0.65</c:v>
                </c:pt>
                <c:pt idx="4">
                  <c:v>0.7</c:v>
                </c:pt>
                <c:pt idx="5">
                  <c:v>0.75</c:v>
                </c:pt>
                <c:pt idx="6">
                  <c:v>0.8</c:v>
                </c:pt>
                <c:pt idx="7">
                  <c:v>1.0</c:v>
                </c:pt>
              </c:numCache>
            </c:numRef>
          </c:cat>
          <c:val>
            <c:numRef>
              <c:f>Sheet4!$B$8:$I$8</c:f>
              <c:numCache>
                <c:formatCode>General</c:formatCode>
                <c:ptCount val="8"/>
                <c:pt idx="0">
                  <c:v>15.0</c:v>
                </c:pt>
                <c:pt idx="1">
                  <c:v>36.0</c:v>
                </c:pt>
                <c:pt idx="2">
                  <c:v>50.0</c:v>
                </c:pt>
                <c:pt idx="3">
                  <c:v>56.0</c:v>
                </c:pt>
                <c:pt idx="4">
                  <c:v>61.0</c:v>
                </c:pt>
                <c:pt idx="5">
                  <c:v>75.0</c:v>
                </c:pt>
                <c:pt idx="6">
                  <c:v>90.0</c:v>
                </c:pt>
                <c:pt idx="7">
                  <c:v>164.0</c:v>
                </c:pt>
              </c:numCache>
            </c:numRef>
          </c:val>
        </c:ser>
        <c:dLbls>
          <c:showLegendKey val="0"/>
          <c:showVal val="0"/>
          <c:showCatName val="0"/>
          <c:showSerName val="0"/>
          <c:showPercent val="0"/>
          <c:showBubbleSize val="0"/>
        </c:dLbls>
        <c:gapWidth val="219"/>
        <c:overlap val="-27"/>
        <c:axId val="-1911405856"/>
        <c:axId val="-1911404080"/>
      </c:barChart>
      <c:catAx>
        <c:axId val="-191140585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404080"/>
        <c:crosses val="autoZero"/>
        <c:auto val="1"/>
        <c:lblAlgn val="ctr"/>
        <c:lblOffset val="100"/>
        <c:noMultiLvlLbl val="0"/>
      </c:catAx>
      <c:valAx>
        <c:axId val="-191140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40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2016 Academic</a:t>
            </a:r>
            <a:r>
              <a:rPr lang="en-US" baseline="0"/>
              <a:t> Progress Indicator, Grades 4-8</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Sheet1!$A$2:$A$6</c:f>
              <c:strCache>
                <c:ptCount val="5"/>
                <c:pt idx="0">
                  <c:v>A</c:v>
                </c:pt>
                <c:pt idx="1">
                  <c:v>B</c:v>
                </c:pt>
                <c:pt idx="2">
                  <c:v>C</c:v>
                </c:pt>
                <c:pt idx="3">
                  <c:v>D</c:v>
                </c:pt>
                <c:pt idx="4">
                  <c:v>F</c:v>
                </c:pt>
              </c:strCache>
            </c:strRef>
          </c:cat>
          <c:val>
            <c:numRef>
              <c:f>Sheet1!$B$2:$B$6</c:f>
              <c:numCache>
                <c:formatCode>General</c:formatCode>
                <c:ptCount val="5"/>
                <c:pt idx="0">
                  <c:v>1107.0</c:v>
                </c:pt>
                <c:pt idx="1">
                  <c:v>281.0</c:v>
                </c:pt>
                <c:pt idx="2">
                  <c:v>105.0</c:v>
                </c:pt>
                <c:pt idx="3">
                  <c:v>35.0</c:v>
                </c:pt>
                <c:pt idx="4">
                  <c:v>9.0</c:v>
                </c:pt>
              </c:numCache>
            </c:numRef>
          </c:val>
        </c:ser>
        <c:dLbls>
          <c:showLegendKey val="0"/>
          <c:showVal val="0"/>
          <c:showCatName val="0"/>
          <c:showSerName val="0"/>
          <c:showPercent val="0"/>
          <c:showBubbleSize val="0"/>
        </c:dLbls>
        <c:gapWidth val="219"/>
        <c:overlap val="-27"/>
        <c:axId val="-2024753456"/>
        <c:axId val="-2142417680"/>
      </c:barChart>
      <c:catAx>
        <c:axId val="-202475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417680"/>
        <c:crosses val="autoZero"/>
        <c:auto val="1"/>
        <c:lblAlgn val="ctr"/>
        <c:lblOffset val="100"/>
        <c:noMultiLvlLbl val="0"/>
      </c:catAx>
      <c:valAx>
        <c:axId val="-2142417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475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0E9B6-6532-4AFD-AD55-8B476BC317D4}" type="doc">
      <dgm:prSet loTypeId="urn:microsoft.com/office/officeart/2005/8/layout/chevron1" loCatId="process" qsTypeId="urn:microsoft.com/office/officeart/2005/8/quickstyle/simple1" qsCatId="simple" csTypeId="urn:microsoft.com/office/officeart/2005/8/colors/accent4_2" csCatId="accent4" phldr="1"/>
      <dgm:spPr/>
    </dgm:pt>
    <dgm:pt modelId="{56381074-1F08-42A3-BA00-C47AA1D13A9A}">
      <dgm:prSet phldrT="[Text]"/>
      <dgm:spPr/>
      <dgm:t>
        <a:bodyPr/>
        <a:lstStyle/>
        <a:p>
          <a:r>
            <a:rPr lang="en-US" b="1" dirty="0" smtClean="0"/>
            <a:t>Recruitment</a:t>
          </a:r>
          <a:endParaRPr lang="en-US" b="1" dirty="0"/>
        </a:p>
      </dgm:t>
    </dgm:pt>
    <dgm:pt modelId="{AE66EA35-3881-45ED-ABF3-FF12276CDECE}" type="parTrans" cxnId="{0A701F94-23F2-436A-BFC7-7BBAE0893086}">
      <dgm:prSet/>
      <dgm:spPr/>
      <dgm:t>
        <a:bodyPr/>
        <a:lstStyle/>
        <a:p>
          <a:endParaRPr lang="en-US" b="1"/>
        </a:p>
      </dgm:t>
    </dgm:pt>
    <dgm:pt modelId="{94FC8373-F2EF-4688-8CC5-E8CB8197FB00}" type="sibTrans" cxnId="{0A701F94-23F2-436A-BFC7-7BBAE0893086}">
      <dgm:prSet/>
      <dgm:spPr/>
      <dgm:t>
        <a:bodyPr/>
        <a:lstStyle/>
        <a:p>
          <a:endParaRPr lang="en-US" b="1"/>
        </a:p>
      </dgm:t>
    </dgm:pt>
    <dgm:pt modelId="{F40C90A4-8D13-416E-9EE0-169F711F046F}">
      <dgm:prSet phldrT="[Text]"/>
      <dgm:spPr/>
      <dgm:t>
        <a:bodyPr/>
        <a:lstStyle/>
        <a:p>
          <a:r>
            <a:rPr lang="en-US" b="1" dirty="0" smtClean="0"/>
            <a:t>Preparation</a:t>
          </a:r>
          <a:endParaRPr lang="en-US" b="1" dirty="0"/>
        </a:p>
      </dgm:t>
    </dgm:pt>
    <dgm:pt modelId="{D49425D6-FD71-4A35-881E-F97B04F7B63C}" type="parTrans" cxnId="{54285669-8416-417B-A153-BB7D011EDF99}">
      <dgm:prSet/>
      <dgm:spPr/>
      <dgm:t>
        <a:bodyPr/>
        <a:lstStyle/>
        <a:p>
          <a:endParaRPr lang="en-US" b="1"/>
        </a:p>
      </dgm:t>
    </dgm:pt>
    <dgm:pt modelId="{C0FC34CF-29E8-4B81-93EB-C3FED41558D9}" type="sibTrans" cxnId="{54285669-8416-417B-A153-BB7D011EDF99}">
      <dgm:prSet/>
      <dgm:spPr/>
      <dgm:t>
        <a:bodyPr/>
        <a:lstStyle/>
        <a:p>
          <a:endParaRPr lang="en-US" b="1"/>
        </a:p>
      </dgm:t>
    </dgm:pt>
    <dgm:pt modelId="{882686CA-148E-4978-812F-3CCBD2FF1D70}">
      <dgm:prSet phldrT="[Text]"/>
      <dgm:spPr/>
      <dgm:t>
        <a:bodyPr/>
        <a:lstStyle/>
        <a:p>
          <a:r>
            <a:rPr lang="en-US" b="1" dirty="0" smtClean="0"/>
            <a:t>Induction</a:t>
          </a:r>
          <a:endParaRPr lang="en-US" b="1" dirty="0"/>
        </a:p>
      </dgm:t>
    </dgm:pt>
    <dgm:pt modelId="{901807AE-3352-454B-BD5E-2D7CB826DC1C}" type="parTrans" cxnId="{B349F5D9-3F42-4156-9A42-53F64EEB25F9}">
      <dgm:prSet/>
      <dgm:spPr/>
      <dgm:t>
        <a:bodyPr/>
        <a:lstStyle/>
        <a:p>
          <a:endParaRPr lang="en-US" b="1"/>
        </a:p>
      </dgm:t>
    </dgm:pt>
    <dgm:pt modelId="{7CA7125D-BFA6-4DB2-A0D8-445D1E75098A}" type="sibTrans" cxnId="{B349F5D9-3F42-4156-9A42-53F64EEB25F9}">
      <dgm:prSet/>
      <dgm:spPr/>
      <dgm:t>
        <a:bodyPr/>
        <a:lstStyle/>
        <a:p>
          <a:endParaRPr lang="en-US" b="1"/>
        </a:p>
      </dgm:t>
    </dgm:pt>
    <dgm:pt modelId="{76D457FD-EEB9-400E-887B-407B13D7B91B}">
      <dgm:prSet phldrT="[Text]"/>
      <dgm:spPr/>
      <dgm:t>
        <a:bodyPr/>
        <a:lstStyle/>
        <a:p>
          <a:r>
            <a:rPr lang="en-US" b="1" dirty="0" smtClean="0"/>
            <a:t>Evaluation &amp; Support</a:t>
          </a:r>
          <a:endParaRPr lang="en-US" b="1" dirty="0"/>
        </a:p>
      </dgm:t>
    </dgm:pt>
    <dgm:pt modelId="{55EC437D-C1B7-4B09-BA01-79F7A03CBCC3}" type="parTrans" cxnId="{9539F5B8-2B53-4851-938B-20C046664F89}">
      <dgm:prSet/>
      <dgm:spPr/>
      <dgm:t>
        <a:bodyPr/>
        <a:lstStyle/>
        <a:p>
          <a:endParaRPr lang="en-US" b="1"/>
        </a:p>
      </dgm:t>
    </dgm:pt>
    <dgm:pt modelId="{2AD80C3A-8724-4DDF-9FC0-2FBA70DD0331}" type="sibTrans" cxnId="{9539F5B8-2B53-4851-938B-20C046664F89}">
      <dgm:prSet/>
      <dgm:spPr/>
      <dgm:t>
        <a:bodyPr/>
        <a:lstStyle/>
        <a:p>
          <a:endParaRPr lang="en-US" b="1"/>
        </a:p>
      </dgm:t>
    </dgm:pt>
    <dgm:pt modelId="{64B60207-18A4-4220-BEB2-C80652ED122D}">
      <dgm:prSet phldrT="[Text]"/>
      <dgm:spPr/>
      <dgm:t>
        <a:bodyPr/>
        <a:lstStyle/>
        <a:p>
          <a:r>
            <a:rPr lang="en-US" b="1" dirty="0" smtClean="0"/>
            <a:t>Advancement &amp; Retention</a:t>
          </a:r>
          <a:endParaRPr lang="en-US" b="1" dirty="0"/>
        </a:p>
      </dgm:t>
    </dgm:pt>
    <dgm:pt modelId="{9913A7E1-6715-4D20-9591-22C193935075}" type="parTrans" cxnId="{97841DDA-3858-46C1-874D-969809A6A554}">
      <dgm:prSet/>
      <dgm:spPr/>
      <dgm:t>
        <a:bodyPr/>
        <a:lstStyle/>
        <a:p>
          <a:endParaRPr lang="en-US" b="1"/>
        </a:p>
      </dgm:t>
    </dgm:pt>
    <dgm:pt modelId="{1A5DE9B8-3554-42AA-B5DD-B6EBA81CFB49}" type="sibTrans" cxnId="{97841DDA-3858-46C1-874D-969809A6A554}">
      <dgm:prSet/>
      <dgm:spPr/>
      <dgm:t>
        <a:bodyPr/>
        <a:lstStyle/>
        <a:p>
          <a:endParaRPr lang="en-US" b="1"/>
        </a:p>
      </dgm:t>
    </dgm:pt>
    <dgm:pt modelId="{A31A954C-FE75-4E9F-845E-3315D8118B6A}" type="pres">
      <dgm:prSet presAssocID="{8240E9B6-6532-4AFD-AD55-8B476BC317D4}" presName="Name0" presStyleCnt="0">
        <dgm:presLayoutVars>
          <dgm:dir/>
          <dgm:animLvl val="lvl"/>
          <dgm:resizeHandles val="exact"/>
        </dgm:presLayoutVars>
      </dgm:prSet>
      <dgm:spPr/>
    </dgm:pt>
    <dgm:pt modelId="{1D9EA678-6CC5-459E-A1AA-B14E915CA5F8}" type="pres">
      <dgm:prSet presAssocID="{56381074-1F08-42A3-BA00-C47AA1D13A9A}" presName="parTxOnly" presStyleLbl="node1" presStyleIdx="0" presStyleCnt="5">
        <dgm:presLayoutVars>
          <dgm:chMax val="0"/>
          <dgm:chPref val="0"/>
          <dgm:bulletEnabled val="1"/>
        </dgm:presLayoutVars>
      </dgm:prSet>
      <dgm:spPr/>
      <dgm:t>
        <a:bodyPr/>
        <a:lstStyle/>
        <a:p>
          <a:endParaRPr lang="en-US"/>
        </a:p>
      </dgm:t>
    </dgm:pt>
    <dgm:pt modelId="{D0E3D3F8-CD23-4274-9D8A-788503D0472C}" type="pres">
      <dgm:prSet presAssocID="{94FC8373-F2EF-4688-8CC5-E8CB8197FB00}" presName="parTxOnlySpace" presStyleCnt="0"/>
      <dgm:spPr/>
    </dgm:pt>
    <dgm:pt modelId="{76C21E56-A70C-44C2-A39D-A99A43E67466}" type="pres">
      <dgm:prSet presAssocID="{F40C90A4-8D13-416E-9EE0-169F711F046F}" presName="parTxOnly" presStyleLbl="node1" presStyleIdx="1" presStyleCnt="5">
        <dgm:presLayoutVars>
          <dgm:chMax val="0"/>
          <dgm:chPref val="0"/>
          <dgm:bulletEnabled val="1"/>
        </dgm:presLayoutVars>
      </dgm:prSet>
      <dgm:spPr/>
      <dgm:t>
        <a:bodyPr/>
        <a:lstStyle/>
        <a:p>
          <a:endParaRPr lang="en-US"/>
        </a:p>
      </dgm:t>
    </dgm:pt>
    <dgm:pt modelId="{F824C4D2-B9F5-4F99-A634-FD56BE958D89}" type="pres">
      <dgm:prSet presAssocID="{C0FC34CF-29E8-4B81-93EB-C3FED41558D9}" presName="parTxOnlySpace" presStyleCnt="0"/>
      <dgm:spPr/>
    </dgm:pt>
    <dgm:pt modelId="{910738DE-7AB2-4E37-BA68-47CD523AE362}" type="pres">
      <dgm:prSet presAssocID="{882686CA-148E-4978-812F-3CCBD2FF1D70}" presName="parTxOnly" presStyleLbl="node1" presStyleIdx="2" presStyleCnt="5">
        <dgm:presLayoutVars>
          <dgm:chMax val="0"/>
          <dgm:chPref val="0"/>
          <dgm:bulletEnabled val="1"/>
        </dgm:presLayoutVars>
      </dgm:prSet>
      <dgm:spPr/>
      <dgm:t>
        <a:bodyPr/>
        <a:lstStyle/>
        <a:p>
          <a:endParaRPr lang="en-US"/>
        </a:p>
      </dgm:t>
    </dgm:pt>
    <dgm:pt modelId="{BAF8AFA1-205A-42E7-A346-20E4356190AA}" type="pres">
      <dgm:prSet presAssocID="{7CA7125D-BFA6-4DB2-A0D8-445D1E75098A}" presName="parTxOnlySpace" presStyleCnt="0"/>
      <dgm:spPr/>
    </dgm:pt>
    <dgm:pt modelId="{F7B40643-E236-4548-A195-EAFF7D53D3C5}" type="pres">
      <dgm:prSet presAssocID="{76D457FD-EEB9-400E-887B-407B13D7B91B}" presName="parTxOnly" presStyleLbl="node1" presStyleIdx="3" presStyleCnt="5">
        <dgm:presLayoutVars>
          <dgm:chMax val="0"/>
          <dgm:chPref val="0"/>
          <dgm:bulletEnabled val="1"/>
        </dgm:presLayoutVars>
      </dgm:prSet>
      <dgm:spPr/>
      <dgm:t>
        <a:bodyPr/>
        <a:lstStyle/>
        <a:p>
          <a:endParaRPr lang="en-US"/>
        </a:p>
      </dgm:t>
    </dgm:pt>
    <dgm:pt modelId="{868463C2-7EEA-4FD4-8577-FB299E91D829}" type="pres">
      <dgm:prSet presAssocID="{2AD80C3A-8724-4DDF-9FC0-2FBA70DD0331}" presName="parTxOnlySpace" presStyleCnt="0"/>
      <dgm:spPr/>
    </dgm:pt>
    <dgm:pt modelId="{4C42E43E-22F0-4A6B-A84E-4DE13F75EBCF}" type="pres">
      <dgm:prSet presAssocID="{64B60207-18A4-4220-BEB2-C80652ED122D}" presName="parTxOnly" presStyleLbl="node1" presStyleIdx="4" presStyleCnt="5">
        <dgm:presLayoutVars>
          <dgm:chMax val="0"/>
          <dgm:chPref val="0"/>
          <dgm:bulletEnabled val="1"/>
        </dgm:presLayoutVars>
      </dgm:prSet>
      <dgm:spPr/>
      <dgm:t>
        <a:bodyPr/>
        <a:lstStyle/>
        <a:p>
          <a:endParaRPr lang="en-US"/>
        </a:p>
      </dgm:t>
    </dgm:pt>
  </dgm:ptLst>
  <dgm:cxnLst>
    <dgm:cxn modelId="{817C2059-0B4D-432A-8B96-3B371AC6CA19}" type="presOf" srcId="{56381074-1F08-42A3-BA00-C47AA1D13A9A}" destId="{1D9EA678-6CC5-459E-A1AA-B14E915CA5F8}" srcOrd="0" destOrd="0" presId="urn:microsoft.com/office/officeart/2005/8/layout/chevron1"/>
    <dgm:cxn modelId="{B349F5D9-3F42-4156-9A42-53F64EEB25F9}" srcId="{8240E9B6-6532-4AFD-AD55-8B476BC317D4}" destId="{882686CA-148E-4978-812F-3CCBD2FF1D70}" srcOrd="2" destOrd="0" parTransId="{901807AE-3352-454B-BD5E-2D7CB826DC1C}" sibTransId="{7CA7125D-BFA6-4DB2-A0D8-445D1E75098A}"/>
    <dgm:cxn modelId="{29A453BD-E420-44FC-94E8-B7FE25826658}" type="presOf" srcId="{76D457FD-EEB9-400E-887B-407B13D7B91B}" destId="{F7B40643-E236-4548-A195-EAFF7D53D3C5}" srcOrd="0" destOrd="0" presId="urn:microsoft.com/office/officeart/2005/8/layout/chevron1"/>
    <dgm:cxn modelId="{D651E9EA-4307-4432-B38A-7CD34FE13125}" type="presOf" srcId="{64B60207-18A4-4220-BEB2-C80652ED122D}" destId="{4C42E43E-22F0-4A6B-A84E-4DE13F75EBCF}" srcOrd="0" destOrd="0" presId="urn:microsoft.com/office/officeart/2005/8/layout/chevron1"/>
    <dgm:cxn modelId="{9539F5B8-2B53-4851-938B-20C046664F89}" srcId="{8240E9B6-6532-4AFD-AD55-8B476BC317D4}" destId="{76D457FD-EEB9-400E-887B-407B13D7B91B}" srcOrd="3" destOrd="0" parTransId="{55EC437D-C1B7-4B09-BA01-79F7A03CBCC3}" sibTransId="{2AD80C3A-8724-4DDF-9FC0-2FBA70DD0331}"/>
    <dgm:cxn modelId="{54285669-8416-417B-A153-BB7D011EDF99}" srcId="{8240E9B6-6532-4AFD-AD55-8B476BC317D4}" destId="{F40C90A4-8D13-416E-9EE0-169F711F046F}" srcOrd="1" destOrd="0" parTransId="{D49425D6-FD71-4A35-881E-F97B04F7B63C}" sibTransId="{C0FC34CF-29E8-4B81-93EB-C3FED41558D9}"/>
    <dgm:cxn modelId="{CD86DE42-5388-45D2-A485-F987427B7A6D}" type="presOf" srcId="{882686CA-148E-4978-812F-3CCBD2FF1D70}" destId="{910738DE-7AB2-4E37-BA68-47CD523AE362}" srcOrd="0" destOrd="0" presId="urn:microsoft.com/office/officeart/2005/8/layout/chevron1"/>
    <dgm:cxn modelId="{0A701F94-23F2-436A-BFC7-7BBAE0893086}" srcId="{8240E9B6-6532-4AFD-AD55-8B476BC317D4}" destId="{56381074-1F08-42A3-BA00-C47AA1D13A9A}" srcOrd="0" destOrd="0" parTransId="{AE66EA35-3881-45ED-ABF3-FF12276CDECE}" sibTransId="{94FC8373-F2EF-4688-8CC5-E8CB8197FB00}"/>
    <dgm:cxn modelId="{39D852B4-3235-4A98-AD2E-F30FB485C0F7}" type="presOf" srcId="{F40C90A4-8D13-416E-9EE0-169F711F046F}" destId="{76C21E56-A70C-44C2-A39D-A99A43E67466}" srcOrd="0" destOrd="0" presId="urn:microsoft.com/office/officeart/2005/8/layout/chevron1"/>
    <dgm:cxn modelId="{7A65BA4F-97D8-462B-BD05-66E704460F39}" type="presOf" srcId="{8240E9B6-6532-4AFD-AD55-8B476BC317D4}" destId="{A31A954C-FE75-4E9F-845E-3315D8118B6A}" srcOrd="0" destOrd="0" presId="urn:microsoft.com/office/officeart/2005/8/layout/chevron1"/>
    <dgm:cxn modelId="{97841DDA-3858-46C1-874D-969809A6A554}" srcId="{8240E9B6-6532-4AFD-AD55-8B476BC317D4}" destId="{64B60207-18A4-4220-BEB2-C80652ED122D}" srcOrd="4" destOrd="0" parTransId="{9913A7E1-6715-4D20-9591-22C193935075}" sibTransId="{1A5DE9B8-3554-42AA-B5DD-B6EBA81CFB49}"/>
    <dgm:cxn modelId="{D4B26352-44A9-443F-999F-C66123103B8E}" type="presParOf" srcId="{A31A954C-FE75-4E9F-845E-3315D8118B6A}" destId="{1D9EA678-6CC5-459E-A1AA-B14E915CA5F8}" srcOrd="0" destOrd="0" presId="urn:microsoft.com/office/officeart/2005/8/layout/chevron1"/>
    <dgm:cxn modelId="{A0B049F7-3D88-430A-89FB-ABF2DF31B3EE}" type="presParOf" srcId="{A31A954C-FE75-4E9F-845E-3315D8118B6A}" destId="{D0E3D3F8-CD23-4274-9D8A-788503D0472C}" srcOrd="1" destOrd="0" presId="urn:microsoft.com/office/officeart/2005/8/layout/chevron1"/>
    <dgm:cxn modelId="{77567B30-C7F0-461F-8D89-C4D859F08CE1}" type="presParOf" srcId="{A31A954C-FE75-4E9F-845E-3315D8118B6A}" destId="{76C21E56-A70C-44C2-A39D-A99A43E67466}" srcOrd="2" destOrd="0" presId="urn:microsoft.com/office/officeart/2005/8/layout/chevron1"/>
    <dgm:cxn modelId="{BCA41859-7F87-4F5A-AED6-35F40B752ABD}" type="presParOf" srcId="{A31A954C-FE75-4E9F-845E-3315D8118B6A}" destId="{F824C4D2-B9F5-4F99-A634-FD56BE958D89}" srcOrd="3" destOrd="0" presId="urn:microsoft.com/office/officeart/2005/8/layout/chevron1"/>
    <dgm:cxn modelId="{D1D0B0D6-55FC-4FE1-A285-F69A790B041D}" type="presParOf" srcId="{A31A954C-FE75-4E9F-845E-3315D8118B6A}" destId="{910738DE-7AB2-4E37-BA68-47CD523AE362}" srcOrd="4" destOrd="0" presId="urn:microsoft.com/office/officeart/2005/8/layout/chevron1"/>
    <dgm:cxn modelId="{50B54C15-EF26-4F53-B701-B48B489B72B3}" type="presParOf" srcId="{A31A954C-FE75-4E9F-845E-3315D8118B6A}" destId="{BAF8AFA1-205A-42E7-A346-20E4356190AA}" srcOrd="5" destOrd="0" presId="urn:microsoft.com/office/officeart/2005/8/layout/chevron1"/>
    <dgm:cxn modelId="{0099E671-5A6B-421C-859C-A640A9AE6281}" type="presParOf" srcId="{A31A954C-FE75-4E9F-845E-3315D8118B6A}" destId="{F7B40643-E236-4548-A195-EAFF7D53D3C5}" srcOrd="6" destOrd="0" presId="urn:microsoft.com/office/officeart/2005/8/layout/chevron1"/>
    <dgm:cxn modelId="{83EE17A5-D2D1-4013-8EE8-5B78E6FFA18D}" type="presParOf" srcId="{A31A954C-FE75-4E9F-845E-3315D8118B6A}" destId="{868463C2-7EEA-4FD4-8577-FB299E91D829}" srcOrd="7" destOrd="0" presId="urn:microsoft.com/office/officeart/2005/8/layout/chevron1"/>
    <dgm:cxn modelId="{5F945AF6-E112-4121-A00E-5A12F39F510D}" type="presParOf" srcId="{A31A954C-FE75-4E9F-845E-3315D8118B6A}" destId="{4C42E43E-22F0-4A6B-A84E-4DE13F75EBC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A37C0B-A8DD-45DA-A1FA-F87466A47C85}" type="doc">
      <dgm:prSet loTypeId="urn:microsoft.com/office/officeart/2005/8/layout/hProcess9" loCatId="process" qsTypeId="urn:microsoft.com/office/officeart/2005/8/quickstyle/simple1" qsCatId="simple" csTypeId="urn:microsoft.com/office/officeart/2005/8/colors/accent1_2" csCatId="accent1" phldr="1"/>
      <dgm:spPr/>
    </dgm:pt>
    <dgm:pt modelId="{16DDF388-4C0B-4458-A657-BADCB12521A2}">
      <dgm:prSet phldrT="[Text]"/>
      <dgm:spPr/>
      <dgm:t>
        <a:bodyPr/>
        <a:lstStyle/>
        <a:p>
          <a:r>
            <a:rPr lang="en-US" dirty="0"/>
            <a:t>Comprehensive Needs Assessment</a:t>
          </a:r>
        </a:p>
      </dgm:t>
    </dgm:pt>
    <dgm:pt modelId="{CBA8CBE0-7190-4FEA-8C86-0D5163487564}" type="parTrans" cxnId="{A9837F66-E654-445D-AF0D-38349379C11B}">
      <dgm:prSet/>
      <dgm:spPr/>
      <dgm:t>
        <a:bodyPr/>
        <a:lstStyle/>
        <a:p>
          <a:endParaRPr lang="en-US"/>
        </a:p>
      </dgm:t>
    </dgm:pt>
    <dgm:pt modelId="{922C824F-D24B-4D29-AB25-B5B0328BA931}" type="sibTrans" cxnId="{A9837F66-E654-445D-AF0D-38349379C11B}">
      <dgm:prSet/>
      <dgm:spPr/>
      <dgm:t>
        <a:bodyPr/>
        <a:lstStyle/>
        <a:p>
          <a:endParaRPr lang="en-US"/>
        </a:p>
      </dgm:t>
    </dgm:pt>
    <dgm:pt modelId="{07D7AE40-A7EE-40DB-930D-9C87137EA16A}">
      <dgm:prSet phldrT="[Text]"/>
      <dgm:spPr/>
      <dgm:t>
        <a:bodyPr/>
        <a:lstStyle/>
        <a:p>
          <a:r>
            <a:rPr lang="en-US" dirty="0"/>
            <a:t>School Improvement Planning</a:t>
          </a:r>
        </a:p>
      </dgm:t>
    </dgm:pt>
    <dgm:pt modelId="{64CBA022-09F8-4130-BFE7-C889D2ADB55B}" type="parTrans" cxnId="{8F44A868-9E84-4BD8-B544-05E01A7CC1AB}">
      <dgm:prSet/>
      <dgm:spPr/>
      <dgm:t>
        <a:bodyPr/>
        <a:lstStyle/>
        <a:p>
          <a:endParaRPr lang="en-US"/>
        </a:p>
      </dgm:t>
    </dgm:pt>
    <dgm:pt modelId="{9A7FAB4F-FC02-409D-AF1D-08E44DA5BF13}" type="sibTrans" cxnId="{8F44A868-9E84-4BD8-B544-05E01A7CC1AB}">
      <dgm:prSet/>
      <dgm:spPr/>
      <dgm:t>
        <a:bodyPr/>
        <a:lstStyle/>
        <a:p>
          <a:endParaRPr lang="en-US"/>
        </a:p>
      </dgm:t>
    </dgm:pt>
    <dgm:pt modelId="{7984FF68-DF4A-469E-AFEE-99AA939D31D9}">
      <dgm:prSet phldrT="[Text]"/>
      <dgm:spPr/>
      <dgm:t>
        <a:bodyPr/>
        <a:lstStyle/>
        <a:p>
          <a:r>
            <a:rPr lang="en-US" dirty="0"/>
            <a:t>Technical Assistance via Professional Learning &amp; External Partners</a:t>
          </a:r>
        </a:p>
      </dgm:t>
    </dgm:pt>
    <dgm:pt modelId="{39C59D84-7866-495D-825B-59DB4E34B783}" type="parTrans" cxnId="{65789928-847D-4BD1-817A-02B7480702C9}">
      <dgm:prSet/>
      <dgm:spPr/>
      <dgm:t>
        <a:bodyPr/>
        <a:lstStyle/>
        <a:p>
          <a:endParaRPr lang="en-US"/>
        </a:p>
      </dgm:t>
    </dgm:pt>
    <dgm:pt modelId="{0289031A-0E0C-4EA8-B020-54DCBD842963}" type="sibTrans" cxnId="{65789928-847D-4BD1-817A-02B7480702C9}">
      <dgm:prSet/>
      <dgm:spPr/>
      <dgm:t>
        <a:bodyPr/>
        <a:lstStyle/>
        <a:p>
          <a:endParaRPr lang="en-US"/>
        </a:p>
      </dgm:t>
    </dgm:pt>
    <dgm:pt modelId="{B63575A8-5DC8-463A-8F32-22C9E5E51A0D}" type="pres">
      <dgm:prSet presAssocID="{8DA37C0B-A8DD-45DA-A1FA-F87466A47C85}" presName="CompostProcess" presStyleCnt="0">
        <dgm:presLayoutVars>
          <dgm:dir/>
          <dgm:resizeHandles val="exact"/>
        </dgm:presLayoutVars>
      </dgm:prSet>
      <dgm:spPr/>
    </dgm:pt>
    <dgm:pt modelId="{742894D8-DCC1-4777-8D44-3F7B7021539F}" type="pres">
      <dgm:prSet presAssocID="{8DA37C0B-A8DD-45DA-A1FA-F87466A47C85}" presName="arrow" presStyleLbl="bgShp" presStyleIdx="0" presStyleCnt="1"/>
      <dgm:spPr/>
    </dgm:pt>
    <dgm:pt modelId="{78D48C22-724C-42DD-8F5C-876BF4F035FE}" type="pres">
      <dgm:prSet presAssocID="{8DA37C0B-A8DD-45DA-A1FA-F87466A47C85}" presName="linearProcess" presStyleCnt="0"/>
      <dgm:spPr/>
    </dgm:pt>
    <dgm:pt modelId="{7D4668C1-00AC-4A27-93F8-334CF64B1579}" type="pres">
      <dgm:prSet presAssocID="{16DDF388-4C0B-4458-A657-BADCB12521A2}" presName="textNode" presStyleLbl="node1" presStyleIdx="0" presStyleCnt="3">
        <dgm:presLayoutVars>
          <dgm:bulletEnabled val="1"/>
        </dgm:presLayoutVars>
      </dgm:prSet>
      <dgm:spPr/>
      <dgm:t>
        <a:bodyPr/>
        <a:lstStyle/>
        <a:p>
          <a:endParaRPr lang="en-US"/>
        </a:p>
      </dgm:t>
    </dgm:pt>
    <dgm:pt modelId="{C622A618-4D5E-4502-A29F-D1ADA1634342}" type="pres">
      <dgm:prSet presAssocID="{922C824F-D24B-4D29-AB25-B5B0328BA931}" presName="sibTrans" presStyleCnt="0"/>
      <dgm:spPr/>
    </dgm:pt>
    <dgm:pt modelId="{41A22B68-5364-443F-801E-FAD9639DC778}" type="pres">
      <dgm:prSet presAssocID="{07D7AE40-A7EE-40DB-930D-9C87137EA16A}" presName="textNode" presStyleLbl="node1" presStyleIdx="1" presStyleCnt="3">
        <dgm:presLayoutVars>
          <dgm:bulletEnabled val="1"/>
        </dgm:presLayoutVars>
      </dgm:prSet>
      <dgm:spPr/>
      <dgm:t>
        <a:bodyPr/>
        <a:lstStyle/>
        <a:p>
          <a:endParaRPr lang="en-US"/>
        </a:p>
      </dgm:t>
    </dgm:pt>
    <dgm:pt modelId="{12D96236-B94D-4881-8D03-EB0DA010195F}" type="pres">
      <dgm:prSet presAssocID="{9A7FAB4F-FC02-409D-AF1D-08E44DA5BF13}" presName="sibTrans" presStyleCnt="0"/>
      <dgm:spPr/>
    </dgm:pt>
    <dgm:pt modelId="{9FFF7DF9-BDEF-45C1-8437-1502DF78051C}" type="pres">
      <dgm:prSet presAssocID="{7984FF68-DF4A-469E-AFEE-99AA939D31D9}" presName="textNode" presStyleLbl="node1" presStyleIdx="2" presStyleCnt="3">
        <dgm:presLayoutVars>
          <dgm:bulletEnabled val="1"/>
        </dgm:presLayoutVars>
      </dgm:prSet>
      <dgm:spPr/>
      <dgm:t>
        <a:bodyPr/>
        <a:lstStyle/>
        <a:p>
          <a:endParaRPr lang="en-US"/>
        </a:p>
      </dgm:t>
    </dgm:pt>
  </dgm:ptLst>
  <dgm:cxnLst>
    <dgm:cxn modelId="{BB6222A0-ACD2-4C3F-A72F-ED71F5669465}" type="presOf" srcId="{7984FF68-DF4A-469E-AFEE-99AA939D31D9}" destId="{9FFF7DF9-BDEF-45C1-8437-1502DF78051C}" srcOrd="0" destOrd="0" presId="urn:microsoft.com/office/officeart/2005/8/layout/hProcess9"/>
    <dgm:cxn modelId="{65789928-847D-4BD1-817A-02B7480702C9}" srcId="{8DA37C0B-A8DD-45DA-A1FA-F87466A47C85}" destId="{7984FF68-DF4A-469E-AFEE-99AA939D31D9}" srcOrd="2" destOrd="0" parTransId="{39C59D84-7866-495D-825B-59DB4E34B783}" sibTransId="{0289031A-0E0C-4EA8-B020-54DCBD842963}"/>
    <dgm:cxn modelId="{A9837F66-E654-445D-AF0D-38349379C11B}" srcId="{8DA37C0B-A8DD-45DA-A1FA-F87466A47C85}" destId="{16DDF388-4C0B-4458-A657-BADCB12521A2}" srcOrd="0" destOrd="0" parTransId="{CBA8CBE0-7190-4FEA-8C86-0D5163487564}" sibTransId="{922C824F-D24B-4D29-AB25-B5B0328BA931}"/>
    <dgm:cxn modelId="{1C0D98C6-6BB6-4D65-BF1B-2449F2BFA5C7}" type="presOf" srcId="{8DA37C0B-A8DD-45DA-A1FA-F87466A47C85}" destId="{B63575A8-5DC8-463A-8F32-22C9E5E51A0D}" srcOrd="0" destOrd="0" presId="urn:microsoft.com/office/officeart/2005/8/layout/hProcess9"/>
    <dgm:cxn modelId="{D2542358-D2BF-4768-A262-E493D1EC4886}" type="presOf" srcId="{07D7AE40-A7EE-40DB-930D-9C87137EA16A}" destId="{41A22B68-5364-443F-801E-FAD9639DC778}" srcOrd="0" destOrd="0" presId="urn:microsoft.com/office/officeart/2005/8/layout/hProcess9"/>
    <dgm:cxn modelId="{8F44A868-9E84-4BD8-B544-05E01A7CC1AB}" srcId="{8DA37C0B-A8DD-45DA-A1FA-F87466A47C85}" destId="{07D7AE40-A7EE-40DB-930D-9C87137EA16A}" srcOrd="1" destOrd="0" parTransId="{64CBA022-09F8-4130-BFE7-C889D2ADB55B}" sibTransId="{9A7FAB4F-FC02-409D-AF1D-08E44DA5BF13}"/>
    <dgm:cxn modelId="{B8FCAD67-59DF-4615-BE08-704262024AF4}" type="presOf" srcId="{16DDF388-4C0B-4458-A657-BADCB12521A2}" destId="{7D4668C1-00AC-4A27-93F8-334CF64B1579}" srcOrd="0" destOrd="0" presId="urn:microsoft.com/office/officeart/2005/8/layout/hProcess9"/>
    <dgm:cxn modelId="{35662DB4-54B3-4E23-B947-8873A8735B4C}" type="presParOf" srcId="{B63575A8-5DC8-463A-8F32-22C9E5E51A0D}" destId="{742894D8-DCC1-4777-8D44-3F7B7021539F}" srcOrd="0" destOrd="0" presId="urn:microsoft.com/office/officeart/2005/8/layout/hProcess9"/>
    <dgm:cxn modelId="{A2F69FE3-4534-4A39-BF20-8969F0C2DB65}" type="presParOf" srcId="{B63575A8-5DC8-463A-8F32-22C9E5E51A0D}" destId="{78D48C22-724C-42DD-8F5C-876BF4F035FE}" srcOrd="1" destOrd="0" presId="urn:microsoft.com/office/officeart/2005/8/layout/hProcess9"/>
    <dgm:cxn modelId="{6125DC18-D081-42FE-983B-D79E6E5A8246}" type="presParOf" srcId="{78D48C22-724C-42DD-8F5C-876BF4F035FE}" destId="{7D4668C1-00AC-4A27-93F8-334CF64B1579}" srcOrd="0" destOrd="0" presId="urn:microsoft.com/office/officeart/2005/8/layout/hProcess9"/>
    <dgm:cxn modelId="{D579D609-9083-4F9B-BAFA-DDE1FC8ED2A4}" type="presParOf" srcId="{78D48C22-724C-42DD-8F5C-876BF4F035FE}" destId="{C622A618-4D5E-4502-A29F-D1ADA1634342}" srcOrd="1" destOrd="0" presId="urn:microsoft.com/office/officeart/2005/8/layout/hProcess9"/>
    <dgm:cxn modelId="{F5E19C8F-4CF9-41E4-8CFC-EC45D73E84D0}" type="presParOf" srcId="{78D48C22-724C-42DD-8F5C-876BF4F035FE}" destId="{41A22B68-5364-443F-801E-FAD9639DC778}" srcOrd="2" destOrd="0" presId="urn:microsoft.com/office/officeart/2005/8/layout/hProcess9"/>
    <dgm:cxn modelId="{028527B1-1633-44E0-B759-6867730B453F}" type="presParOf" srcId="{78D48C22-724C-42DD-8F5C-876BF4F035FE}" destId="{12D96236-B94D-4881-8D03-EB0DA010195F}" srcOrd="3" destOrd="0" presId="urn:microsoft.com/office/officeart/2005/8/layout/hProcess9"/>
    <dgm:cxn modelId="{51C37248-270F-4FD3-AEAB-4A81CEEBD10B}" type="presParOf" srcId="{78D48C22-724C-42DD-8F5C-876BF4F035FE}" destId="{9FFF7DF9-BDEF-45C1-8437-1502DF78051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DFC25-1BCA-479A-A505-8E4212FB3E8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D22A8E8-A3DE-404B-BB85-689A49FAD081}">
      <dgm:prSet phldrT="[Text]"/>
      <dgm:spPr/>
      <dgm:t>
        <a:bodyPr/>
        <a:lstStyle/>
        <a:p>
          <a:r>
            <a:rPr lang="en-US" dirty="0"/>
            <a:t>Single-School Improvement Grants</a:t>
          </a:r>
        </a:p>
      </dgm:t>
    </dgm:pt>
    <dgm:pt modelId="{05CAC93F-9B77-4F26-8F6A-C458F57FFF5B}" type="parTrans" cxnId="{5B3881B6-8D5E-4E21-B4B4-662908F44DD2}">
      <dgm:prSet/>
      <dgm:spPr/>
      <dgm:t>
        <a:bodyPr/>
        <a:lstStyle/>
        <a:p>
          <a:endParaRPr lang="en-US"/>
        </a:p>
      </dgm:t>
    </dgm:pt>
    <dgm:pt modelId="{37E335FD-1167-49C6-AFA2-B83DE974FEF7}" type="sibTrans" cxnId="{5B3881B6-8D5E-4E21-B4B4-662908F44DD2}">
      <dgm:prSet/>
      <dgm:spPr/>
      <dgm:t>
        <a:bodyPr/>
        <a:lstStyle/>
        <a:p>
          <a:endParaRPr lang="en-US"/>
        </a:p>
      </dgm:t>
    </dgm:pt>
    <dgm:pt modelId="{1060604C-302C-4062-9A56-77E57CA0D7D5}">
      <dgm:prSet phldrT="[Text]"/>
      <dgm:spPr/>
      <dgm:t>
        <a:bodyPr/>
        <a:lstStyle/>
        <a:p>
          <a:r>
            <a:rPr lang="en-US" b="1" dirty="0"/>
            <a:t>Planning</a:t>
          </a:r>
        </a:p>
      </dgm:t>
    </dgm:pt>
    <dgm:pt modelId="{DC81E880-ABEC-42CD-9148-CE450D1CFEA3}" type="parTrans" cxnId="{CCEFD2C9-B688-4130-BAB4-799B102B5A6D}">
      <dgm:prSet/>
      <dgm:spPr/>
      <dgm:t>
        <a:bodyPr/>
        <a:lstStyle/>
        <a:p>
          <a:endParaRPr lang="en-US"/>
        </a:p>
      </dgm:t>
    </dgm:pt>
    <dgm:pt modelId="{349BC426-A362-4239-850A-7ED6BE65581F}" type="sibTrans" cxnId="{CCEFD2C9-B688-4130-BAB4-799B102B5A6D}">
      <dgm:prSet/>
      <dgm:spPr/>
      <dgm:t>
        <a:bodyPr/>
        <a:lstStyle/>
        <a:p>
          <a:endParaRPr lang="en-US"/>
        </a:p>
      </dgm:t>
    </dgm:pt>
    <dgm:pt modelId="{E28001D1-4A82-4623-9316-B2BE40CC6904}">
      <dgm:prSet phldrT="[Text]"/>
      <dgm:spPr/>
      <dgm:t>
        <a:bodyPr/>
        <a:lstStyle/>
        <a:p>
          <a:r>
            <a:rPr lang="en-US" dirty="0"/>
            <a:t>Multiple-School Improvement Grants (e.g., zone)</a:t>
          </a:r>
        </a:p>
      </dgm:t>
    </dgm:pt>
    <dgm:pt modelId="{9777FBBA-16FA-41CE-BD87-3DC17FDA6276}" type="parTrans" cxnId="{1B7EFA81-3E86-48E8-89CB-C318C6AF0BB0}">
      <dgm:prSet/>
      <dgm:spPr/>
      <dgm:t>
        <a:bodyPr/>
        <a:lstStyle/>
        <a:p>
          <a:endParaRPr lang="en-US"/>
        </a:p>
      </dgm:t>
    </dgm:pt>
    <dgm:pt modelId="{504F23FE-6FDC-4EA6-88FE-AA8A71D588C5}" type="sibTrans" cxnId="{1B7EFA81-3E86-48E8-89CB-C318C6AF0BB0}">
      <dgm:prSet/>
      <dgm:spPr/>
      <dgm:t>
        <a:bodyPr/>
        <a:lstStyle/>
        <a:p>
          <a:endParaRPr lang="en-US"/>
        </a:p>
      </dgm:t>
    </dgm:pt>
    <dgm:pt modelId="{A1E5BAE7-7D47-425A-9DD7-102D68AE4CB1}">
      <dgm:prSet phldrT="[Text]"/>
      <dgm:spPr/>
      <dgm:t>
        <a:bodyPr/>
        <a:lstStyle/>
        <a:p>
          <a:r>
            <a:rPr lang="en-US" b="1" dirty="0"/>
            <a:t>Planning</a:t>
          </a:r>
        </a:p>
      </dgm:t>
    </dgm:pt>
    <dgm:pt modelId="{B6017745-6415-4E54-9647-272087733C65}" type="parTrans" cxnId="{DC97A8EE-4C6A-446C-BE67-CC6AE955A365}">
      <dgm:prSet/>
      <dgm:spPr/>
      <dgm:t>
        <a:bodyPr/>
        <a:lstStyle/>
        <a:p>
          <a:endParaRPr lang="en-US"/>
        </a:p>
      </dgm:t>
    </dgm:pt>
    <dgm:pt modelId="{8F14187B-3C07-405D-8919-A14DD648215E}" type="sibTrans" cxnId="{DC97A8EE-4C6A-446C-BE67-CC6AE955A365}">
      <dgm:prSet/>
      <dgm:spPr/>
      <dgm:t>
        <a:bodyPr/>
        <a:lstStyle/>
        <a:p>
          <a:endParaRPr lang="en-US"/>
        </a:p>
      </dgm:t>
    </dgm:pt>
    <dgm:pt modelId="{81B11D61-66D5-4B5D-B526-82A04B839882}">
      <dgm:prSet phldrT="[Text]"/>
      <dgm:spPr/>
      <dgm:t>
        <a:bodyPr/>
        <a:lstStyle/>
        <a:p>
          <a:r>
            <a:rPr lang="en-US" b="1" dirty="0"/>
            <a:t>Implementation</a:t>
          </a:r>
        </a:p>
      </dgm:t>
    </dgm:pt>
    <dgm:pt modelId="{657204A8-786D-43C0-BF0E-2934F7C0C880}" type="parTrans" cxnId="{C90A3B67-5337-4453-B234-C560FB05A81D}">
      <dgm:prSet/>
      <dgm:spPr/>
      <dgm:t>
        <a:bodyPr/>
        <a:lstStyle/>
        <a:p>
          <a:endParaRPr lang="en-US"/>
        </a:p>
      </dgm:t>
    </dgm:pt>
    <dgm:pt modelId="{2AB71E4D-B011-4110-9078-BDAA335EDD13}" type="sibTrans" cxnId="{C90A3B67-5337-4453-B234-C560FB05A81D}">
      <dgm:prSet/>
      <dgm:spPr/>
      <dgm:t>
        <a:bodyPr/>
        <a:lstStyle/>
        <a:p>
          <a:endParaRPr lang="en-US"/>
        </a:p>
      </dgm:t>
    </dgm:pt>
    <dgm:pt modelId="{EA8F5D09-71AD-47AA-BBD4-6FEE8C67F380}">
      <dgm:prSet phldrT="[Text]"/>
      <dgm:spPr/>
      <dgm:t>
        <a:bodyPr/>
        <a:lstStyle/>
        <a:p>
          <a:r>
            <a:rPr lang="en-US" b="1" dirty="0"/>
            <a:t>Implementation</a:t>
          </a:r>
        </a:p>
      </dgm:t>
    </dgm:pt>
    <dgm:pt modelId="{F4730FB0-6196-463F-8789-C9BDB5C8BFDC}" type="parTrans" cxnId="{CECB25F8-DBE5-4F3A-B1D7-CB05BC843E07}">
      <dgm:prSet/>
      <dgm:spPr/>
      <dgm:t>
        <a:bodyPr/>
        <a:lstStyle/>
        <a:p>
          <a:endParaRPr lang="en-US"/>
        </a:p>
      </dgm:t>
    </dgm:pt>
    <dgm:pt modelId="{C6F31A5D-5352-4D4C-8490-64948697F3E0}" type="sibTrans" cxnId="{CECB25F8-DBE5-4F3A-B1D7-CB05BC843E07}">
      <dgm:prSet/>
      <dgm:spPr/>
      <dgm:t>
        <a:bodyPr/>
        <a:lstStyle/>
        <a:p>
          <a:endParaRPr lang="en-US"/>
        </a:p>
      </dgm:t>
    </dgm:pt>
    <dgm:pt modelId="{BBF57F07-839E-491F-A55A-653246580063}">
      <dgm:prSet phldrT="[Text]"/>
      <dgm:spPr/>
      <dgm:t>
        <a:bodyPr/>
        <a:lstStyle/>
        <a:p>
          <a:r>
            <a:rPr lang="en-US" dirty="0"/>
            <a:t>Focused on the CNA, SIP and setting conditions for school improvement</a:t>
          </a:r>
        </a:p>
      </dgm:t>
    </dgm:pt>
    <dgm:pt modelId="{19D09B66-D91B-410A-AE53-B419342B14F9}" type="parTrans" cxnId="{C90A9A5C-6406-4CAE-BAA9-54BD347A09D8}">
      <dgm:prSet/>
      <dgm:spPr/>
      <dgm:t>
        <a:bodyPr/>
        <a:lstStyle/>
        <a:p>
          <a:endParaRPr lang="en-US"/>
        </a:p>
      </dgm:t>
    </dgm:pt>
    <dgm:pt modelId="{2303989E-6816-4242-AE98-A9C1E5C28B1D}" type="sibTrans" cxnId="{C90A9A5C-6406-4CAE-BAA9-54BD347A09D8}">
      <dgm:prSet/>
      <dgm:spPr/>
      <dgm:t>
        <a:bodyPr/>
        <a:lstStyle/>
        <a:p>
          <a:endParaRPr lang="en-US"/>
        </a:p>
      </dgm:t>
    </dgm:pt>
    <dgm:pt modelId="{ECD28A71-D87B-4C4F-8AC2-794E4536D652}">
      <dgm:prSet phldrT="[Text]"/>
      <dgm:spPr/>
      <dgm:t>
        <a:bodyPr/>
        <a:lstStyle/>
        <a:p>
          <a:r>
            <a:rPr lang="en-US" dirty="0"/>
            <a:t>Focused on executing evidence-based interventions</a:t>
          </a:r>
        </a:p>
      </dgm:t>
    </dgm:pt>
    <dgm:pt modelId="{4779B338-F62B-4D2C-AC46-5E771C8A6F79}" type="parTrans" cxnId="{8B46C3CB-7607-4F04-B8A6-C434FF24D3E7}">
      <dgm:prSet/>
      <dgm:spPr/>
      <dgm:t>
        <a:bodyPr/>
        <a:lstStyle/>
        <a:p>
          <a:endParaRPr lang="en-US"/>
        </a:p>
      </dgm:t>
    </dgm:pt>
    <dgm:pt modelId="{214A80DC-1D0B-4438-9B13-C3F60984F5C7}" type="sibTrans" cxnId="{8B46C3CB-7607-4F04-B8A6-C434FF24D3E7}">
      <dgm:prSet/>
      <dgm:spPr/>
      <dgm:t>
        <a:bodyPr/>
        <a:lstStyle/>
        <a:p>
          <a:endParaRPr lang="en-US"/>
        </a:p>
      </dgm:t>
    </dgm:pt>
    <dgm:pt modelId="{968A6B27-A94D-4AFA-B2CE-036196ABA9CD}">
      <dgm:prSet phldrT="[Text]"/>
      <dgm:spPr/>
      <dgm:t>
        <a:bodyPr/>
        <a:lstStyle/>
        <a:p>
          <a:r>
            <a:rPr lang="en-US" dirty="0"/>
            <a:t>Focused on building capacity to implement a systemic school improvement strategy</a:t>
          </a:r>
        </a:p>
      </dgm:t>
    </dgm:pt>
    <dgm:pt modelId="{1CDB3654-A77B-4BD7-803A-5C25F4232951}" type="parTrans" cxnId="{62C80874-0AB2-40C5-98FB-684B0CD0E5A4}">
      <dgm:prSet/>
      <dgm:spPr/>
      <dgm:t>
        <a:bodyPr/>
        <a:lstStyle/>
        <a:p>
          <a:endParaRPr lang="en-US"/>
        </a:p>
      </dgm:t>
    </dgm:pt>
    <dgm:pt modelId="{EE3003B6-38FE-434E-8B90-97EBE7D2A7A5}" type="sibTrans" cxnId="{62C80874-0AB2-40C5-98FB-684B0CD0E5A4}">
      <dgm:prSet/>
      <dgm:spPr/>
      <dgm:t>
        <a:bodyPr/>
        <a:lstStyle/>
        <a:p>
          <a:endParaRPr lang="en-US"/>
        </a:p>
      </dgm:t>
    </dgm:pt>
    <dgm:pt modelId="{E063ACA6-1482-4343-ADED-0FB9A4CFA09C}">
      <dgm:prSet phldrT="[Text]"/>
      <dgm:spPr/>
      <dgm:t>
        <a:bodyPr/>
        <a:lstStyle/>
        <a:p>
          <a:r>
            <a:rPr lang="en-US" dirty="0"/>
            <a:t>Focused on executing said strategy and continuous improvement</a:t>
          </a:r>
        </a:p>
      </dgm:t>
    </dgm:pt>
    <dgm:pt modelId="{28DF4F6B-7484-4BE5-A0A5-7D4F81F33558}" type="parTrans" cxnId="{196A268E-B146-418A-9F89-5FCAEEC50EC6}">
      <dgm:prSet/>
      <dgm:spPr/>
      <dgm:t>
        <a:bodyPr/>
        <a:lstStyle/>
        <a:p>
          <a:endParaRPr lang="en-US"/>
        </a:p>
      </dgm:t>
    </dgm:pt>
    <dgm:pt modelId="{9347DE87-8071-42A7-89C2-4715B02CDCE3}" type="sibTrans" cxnId="{196A268E-B146-418A-9F89-5FCAEEC50EC6}">
      <dgm:prSet/>
      <dgm:spPr/>
      <dgm:t>
        <a:bodyPr/>
        <a:lstStyle/>
        <a:p>
          <a:endParaRPr lang="en-US"/>
        </a:p>
      </dgm:t>
    </dgm:pt>
    <dgm:pt modelId="{CE407DF7-DC35-482B-A437-04B430034DE7}" type="pres">
      <dgm:prSet presAssocID="{35ADFC25-1BCA-479A-A505-8E4212FB3E81}" presName="Name0" presStyleCnt="0">
        <dgm:presLayoutVars>
          <dgm:dir/>
          <dgm:animLvl val="lvl"/>
          <dgm:resizeHandles/>
        </dgm:presLayoutVars>
      </dgm:prSet>
      <dgm:spPr/>
      <dgm:t>
        <a:bodyPr/>
        <a:lstStyle/>
        <a:p>
          <a:endParaRPr lang="en-US"/>
        </a:p>
      </dgm:t>
    </dgm:pt>
    <dgm:pt modelId="{5F450644-9F82-4FC8-80AA-564EFF10BD32}" type="pres">
      <dgm:prSet presAssocID="{7D22A8E8-A3DE-404B-BB85-689A49FAD081}" presName="linNode" presStyleCnt="0"/>
      <dgm:spPr/>
    </dgm:pt>
    <dgm:pt modelId="{F51095E3-80DF-4BCE-BC53-F6CE6ED4D68D}" type="pres">
      <dgm:prSet presAssocID="{7D22A8E8-A3DE-404B-BB85-689A49FAD081}" presName="parentShp" presStyleLbl="node1" presStyleIdx="0" presStyleCnt="2">
        <dgm:presLayoutVars>
          <dgm:bulletEnabled val="1"/>
        </dgm:presLayoutVars>
      </dgm:prSet>
      <dgm:spPr/>
      <dgm:t>
        <a:bodyPr/>
        <a:lstStyle/>
        <a:p>
          <a:endParaRPr lang="en-US"/>
        </a:p>
      </dgm:t>
    </dgm:pt>
    <dgm:pt modelId="{EDCC2D86-31C8-46A9-B1B9-943B59EDC457}" type="pres">
      <dgm:prSet presAssocID="{7D22A8E8-A3DE-404B-BB85-689A49FAD081}" presName="childShp" presStyleLbl="bgAccFollowNode1" presStyleIdx="0" presStyleCnt="2">
        <dgm:presLayoutVars>
          <dgm:bulletEnabled val="1"/>
        </dgm:presLayoutVars>
      </dgm:prSet>
      <dgm:spPr/>
      <dgm:t>
        <a:bodyPr/>
        <a:lstStyle/>
        <a:p>
          <a:endParaRPr lang="en-US"/>
        </a:p>
      </dgm:t>
    </dgm:pt>
    <dgm:pt modelId="{A951A289-DAA1-492C-B824-7B80C4650361}" type="pres">
      <dgm:prSet presAssocID="{37E335FD-1167-49C6-AFA2-B83DE974FEF7}" presName="spacing" presStyleCnt="0"/>
      <dgm:spPr/>
    </dgm:pt>
    <dgm:pt modelId="{12DC1340-7F72-4445-9CE7-6EC38B7BAD9A}" type="pres">
      <dgm:prSet presAssocID="{E28001D1-4A82-4623-9316-B2BE40CC6904}" presName="linNode" presStyleCnt="0"/>
      <dgm:spPr/>
    </dgm:pt>
    <dgm:pt modelId="{C1DDDE70-46A2-4F62-9CFB-27775C672836}" type="pres">
      <dgm:prSet presAssocID="{E28001D1-4A82-4623-9316-B2BE40CC6904}" presName="parentShp" presStyleLbl="node1" presStyleIdx="1" presStyleCnt="2">
        <dgm:presLayoutVars>
          <dgm:bulletEnabled val="1"/>
        </dgm:presLayoutVars>
      </dgm:prSet>
      <dgm:spPr/>
      <dgm:t>
        <a:bodyPr/>
        <a:lstStyle/>
        <a:p>
          <a:endParaRPr lang="en-US"/>
        </a:p>
      </dgm:t>
    </dgm:pt>
    <dgm:pt modelId="{73AFD3AA-42EB-40CB-8E02-935BB2310F5E}" type="pres">
      <dgm:prSet presAssocID="{E28001D1-4A82-4623-9316-B2BE40CC6904}" presName="childShp" presStyleLbl="bgAccFollowNode1" presStyleIdx="1" presStyleCnt="2">
        <dgm:presLayoutVars>
          <dgm:bulletEnabled val="1"/>
        </dgm:presLayoutVars>
      </dgm:prSet>
      <dgm:spPr/>
      <dgm:t>
        <a:bodyPr/>
        <a:lstStyle/>
        <a:p>
          <a:endParaRPr lang="en-US"/>
        </a:p>
      </dgm:t>
    </dgm:pt>
  </dgm:ptLst>
  <dgm:cxnLst>
    <dgm:cxn modelId="{D6213FCB-D13F-48E6-83D9-9B48FC36BC32}" type="presOf" srcId="{ECD28A71-D87B-4C4F-8AC2-794E4536D652}" destId="{EDCC2D86-31C8-46A9-B1B9-943B59EDC457}" srcOrd="0" destOrd="3" presId="urn:microsoft.com/office/officeart/2005/8/layout/vList6"/>
    <dgm:cxn modelId="{AE714C13-6706-4A28-B157-636A197E0356}" type="presOf" srcId="{1060604C-302C-4062-9A56-77E57CA0D7D5}" destId="{EDCC2D86-31C8-46A9-B1B9-943B59EDC457}" srcOrd="0" destOrd="0" presId="urn:microsoft.com/office/officeart/2005/8/layout/vList6"/>
    <dgm:cxn modelId="{1B7EFA81-3E86-48E8-89CB-C318C6AF0BB0}" srcId="{35ADFC25-1BCA-479A-A505-8E4212FB3E81}" destId="{E28001D1-4A82-4623-9316-B2BE40CC6904}" srcOrd="1" destOrd="0" parTransId="{9777FBBA-16FA-41CE-BD87-3DC17FDA6276}" sibTransId="{504F23FE-6FDC-4EA6-88FE-AA8A71D588C5}"/>
    <dgm:cxn modelId="{0176AB0B-0725-41DE-BE7E-42A7E2AE0348}" type="presOf" srcId="{81B11D61-66D5-4B5D-B526-82A04B839882}" destId="{EDCC2D86-31C8-46A9-B1B9-943B59EDC457}" srcOrd="0" destOrd="2" presId="urn:microsoft.com/office/officeart/2005/8/layout/vList6"/>
    <dgm:cxn modelId="{CCEFD2C9-B688-4130-BAB4-799B102B5A6D}" srcId="{7D22A8E8-A3DE-404B-BB85-689A49FAD081}" destId="{1060604C-302C-4062-9A56-77E57CA0D7D5}" srcOrd="0" destOrd="0" parTransId="{DC81E880-ABEC-42CD-9148-CE450D1CFEA3}" sibTransId="{349BC426-A362-4239-850A-7ED6BE65581F}"/>
    <dgm:cxn modelId="{C90A3B67-5337-4453-B234-C560FB05A81D}" srcId="{7D22A8E8-A3DE-404B-BB85-689A49FAD081}" destId="{81B11D61-66D5-4B5D-B526-82A04B839882}" srcOrd="1" destOrd="0" parTransId="{657204A8-786D-43C0-BF0E-2934F7C0C880}" sibTransId="{2AB71E4D-B011-4110-9078-BDAA335EDD13}"/>
    <dgm:cxn modelId="{3C81FD08-8C42-432A-B9E7-808A0794B4F9}" type="presOf" srcId="{7D22A8E8-A3DE-404B-BB85-689A49FAD081}" destId="{F51095E3-80DF-4BCE-BC53-F6CE6ED4D68D}" srcOrd="0" destOrd="0" presId="urn:microsoft.com/office/officeart/2005/8/layout/vList6"/>
    <dgm:cxn modelId="{8B46C3CB-7607-4F04-B8A6-C434FF24D3E7}" srcId="{81B11D61-66D5-4B5D-B526-82A04B839882}" destId="{ECD28A71-D87B-4C4F-8AC2-794E4536D652}" srcOrd="0" destOrd="0" parTransId="{4779B338-F62B-4D2C-AC46-5E771C8A6F79}" sibTransId="{214A80DC-1D0B-4438-9B13-C3F60984F5C7}"/>
    <dgm:cxn modelId="{679E68F2-A6D2-465B-ABC1-FA2EC72B60B4}" type="presOf" srcId="{35ADFC25-1BCA-479A-A505-8E4212FB3E81}" destId="{CE407DF7-DC35-482B-A437-04B430034DE7}" srcOrd="0" destOrd="0" presId="urn:microsoft.com/office/officeart/2005/8/layout/vList6"/>
    <dgm:cxn modelId="{EA861290-E232-4E21-B4A1-5453DCD3ADAE}" type="presOf" srcId="{E28001D1-4A82-4623-9316-B2BE40CC6904}" destId="{C1DDDE70-46A2-4F62-9CFB-27775C672836}" srcOrd="0" destOrd="0" presId="urn:microsoft.com/office/officeart/2005/8/layout/vList6"/>
    <dgm:cxn modelId="{0F976425-9463-422F-8BA8-5696A351EF09}" type="presOf" srcId="{E063ACA6-1482-4343-ADED-0FB9A4CFA09C}" destId="{73AFD3AA-42EB-40CB-8E02-935BB2310F5E}" srcOrd="0" destOrd="3" presId="urn:microsoft.com/office/officeart/2005/8/layout/vList6"/>
    <dgm:cxn modelId="{F325010D-CB3A-4265-8428-A0348F49D009}" type="presOf" srcId="{EA8F5D09-71AD-47AA-BBD4-6FEE8C67F380}" destId="{73AFD3AA-42EB-40CB-8E02-935BB2310F5E}" srcOrd="0" destOrd="2" presId="urn:microsoft.com/office/officeart/2005/8/layout/vList6"/>
    <dgm:cxn modelId="{5B3881B6-8D5E-4E21-B4B4-662908F44DD2}" srcId="{35ADFC25-1BCA-479A-A505-8E4212FB3E81}" destId="{7D22A8E8-A3DE-404B-BB85-689A49FAD081}" srcOrd="0" destOrd="0" parTransId="{05CAC93F-9B77-4F26-8F6A-C458F57FFF5B}" sibTransId="{37E335FD-1167-49C6-AFA2-B83DE974FEF7}"/>
    <dgm:cxn modelId="{C90A9A5C-6406-4CAE-BAA9-54BD347A09D8}" srcId="{1060604C-302C-4062-9A56-77E57CA0D7D5}" destId="{BBF57F07-839E-491F-A55A-653246580063}" srcOrd="0" destOrd="0" parTransId="{19D09B66-D91B-410A-AE53-B419342B14F9}" sibTransId="{2303989E-6816-4242-AE98-A9C1E5C28B1D}"/>
    <dgm:cxn modelId="{CECB25F8-DBE5-4F3A-B1D7-CB05BC843E07}" srcId="{E28001D1-4A82-4623-9316-B2BE40CC6904}" destId="{EA8F5D09-71AD-47AA-BBD4-6FEE8C67F380}" srcOrd="1" destOrd="0" parTransId="{F4730FB0-6196-463F-8789-C9BDB5C8BFDC}" sibTransId="{C6F31A5D-5352-4D4C-8490-64948697F3E0}"/>
    <dgm:cxn modelId="{62C80874-0AB2-40C5-98FB-684B0CD0E5A4}" srcId="{A1E5BAE7-7D47-425A-9DD7-102D68AE4CB1}" destId="{968A6B27-A94D-4AFA-B2CE-036196ABA9CD}" srcOrd="0" destOrd="0" parTransId="{1CDB3654-A77B-4BD7-803A-5C25F4232951}" sibTransId="{EE3003B6-38FE-434E-8B90-97EBE7D2A7A5}"/>
    <dgm:cxn modelId="{196A268E-B146-418A-9F89-5FCAEEC50EC6}" srcId="{EA8F5D09-71AD-47AA-BBD4-6FEE8C67F380}" destId="{E063ACA6-1482-4343-ADED-0FB9A4CFA09C}" srcOrd="0" destOrd="0" parTransId="{28DF4F6B-7484-4BE5-A0A5-7D4F81F33558}" sibTransId="{9347DE87-8071-42A7-89C2-4715B02CDCE3}"/>
    <dgm:cxn modelId="{1657E715-8DC8-4AF3-B316-C0A714E103BB}" type="presOf" srcId="{968A6B27-A94D-4AFA-B2CE-036196ABA9CD}" destId="{73AFD3AA-42EB-40CB-8E02-935BB2310F5E}" srcOrd="0" destOrd="1" presId="urn:microsoft.com/office/officeart/2005/8/layout/vList6"/>
    <dgm:cxn modelId="{E6606FA2-C481-4D1D-A1D2-C536CACD0F74}" type="presOf" srcId="{A1E5BAE7-7D47-425A-9DD7-102D68AE4CB1}" destId="{73AFD3AA-42EB-40CB-8E02-935BB2310F5E}" srcOrd="0" destOrd="0" presId="urn:microsoft.com/office/officeart/2005/8/layout/vList6"/>
    <dgm:cxn modelId="{DC97A8EE-4C6A-446C-BE67-CC6AE955A365}" srcId="{E28001D1-4A82-4623-9316-B2BE40CC6904}" destId="{A1E5BAE7-7D47-425A-9DD7-102D68AE4CB1}" srcOrd="0" destOrd="0" parTransId="{B6017745-6415-4E54-9647-272087733C65}" sibTransId="{8F14187B-3C07-405D-8919-A14DD648215E}"/>
    <dgm:cxn modelId="{08E0B3D4-25B9-4DF6-B4FE-413F38D0E74D}" type="presOf" srcId="{BBF57F07-839E-491F-A55A-653246580063}" destId="{EDCC2D86-31C8-46A9-B1B9-943B59EDC457}" srcOrd="0" destOrd="1" presId="urn:microsoft.com/office/officeart/2005/8/layout/vList6"/>
    <dgm:cxn modelId="{852BA18A-C0E7-4227-9F37-B390333670DE}" type="presParOf" srcId="{CE407DF7-DC35-482B-A437-04B430034DE7}" destId="{5F450644-9F82-4FC8-80AA-564EFF10BD32}" srcOrd="0" destOrd="0" presId="urn:microsoft.com/office/officeart/2005/8/layout/vList6"/>
    <dgm:cxn modelId="{46774F44-30A8-4B6F-924E-10E1769B77B6}" type="presParOf" srcId="{5F450644-9F82-4FC8-80AA-564EFF10BD32}" destId="{F51095E3-80DF-4BCE-BC53-F6CE6ED4D68D}" srcOrd="0" destOrd="0" presId="urn:microsoft.com/office/officeart/2005/8/layout/vList6"/>
    <dgm:cxn modelId="{49045AE3-FB4D-4261-A75F-A2A6F21F6667}" type="presParOf" srcId="{5F450644-9F82-4FC8-80AA-564EFF10BD32}" destId="{EDCC2D86-31C8-46A9-B1B9-943B59EDC457}" srcOrd="1" destOrd="0" presId="urn:microsoft.com/office/officeart/2005/8/layout/vList6"/>
    <dgm:cxn modelId="{E4109BE8-D96A-4A43-A9C5-7F3937A2E952}" type="presParOf" srcId="{CE407DF7-DC35-482B-A437-04B430034DE7}" destId="{A951A289-DAA1-492C-B824-7B80C4650361}" srcOrd="1" destOrd="0" presId="urn:microsoft.com/office/officeart/2005/8/layout/vList6"/>
    <dgm:cxn modelId="{16109328-6141-4E25-8793-B22A76B1B214}" type="presParOf" srcId="{CE407DF7-DC35-482B-A437-04B430034DE7}" destId="{12DC1340-7F72-4445-9CE7-6EC38B7BAD9A}" srcOrd="2" destOrd="0" presId="urn:microsoft.com/office/officeart/2005/8/layout/vList6"/>
    <dgm:cxn modelId="{195253EE-9F3B-4752-BBE0-D3C4BB1B8096}" type="presParOf" srcId="{12DC1340-7F72-4445-9CE7-6EC38B7BAD9A}" destId="{C1DDDE70-46A2-4F62-9CFB-27775C672836}" srcOrd="0" destOrd="0" presId="urn:microsoft.com/office/officeart/2005/8/layout/vList6"/>
    <dgm:cxn modelId="{D0C92023-8390-4200-A36E-C8C40269FDAF}" type="presParOf" srcId="{12DC1340-7F72-4445-9CE7-6EC38B7BAD9A}" destId="{73AFD3AA-42EB-40CB-8E02-935BB2310F5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EA678-6CC5-459E-A1AA-B14E915CA5F8}">
      <dsp:nvSpPr>
        <dsp:cNvPr id="0" name=""/>
        <dsp:cNvSpPr/>
      </dsp:nvSpPr>
      <dsp:spPr>
        <a:xfrm>
          <a:off x="2704" y="2044890"/>
          <a:ext cx="2407297" cy="96291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Recruitment</a:t>
          </a:r>
          <a:endParaRPr lang="en-US" sz="1800" b="1" kern="1200" dirty="0"/>
        </a:p>
      </dsp:txBody>
      <dsp:txXfrm>
        <a:off x="484164" y="2044890"/>
        <a:ext cx="1444378" cy="962919"/>
      </dsp:txXfrm>
    </dsp:sp>
    <dsp:sp modelId="{76C21E56-A70C-44C2-A39D-A99A43E67466}">
      <dsp:nvSpPr>
        <dsp:cNvPr id="0" name=""/>
        <dsp:cNvSpPr/>
      </dsp:nvSpPr>
      <dsp:spPr>
        <a:xfrm>
          <a:off x="2169272" y="2044890"/>
          <a:ext cx="2407297" cy="96291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Preparation</a:t>
          </a:r>
          <a:endParaRPr lang="en-US" sz="1800" b="1" kern="1200" dirty="0"/>
        </a:p>
      </dsp:txBody>
      <dsp:txXfrm>
        <a:off x="2650732" y="2044890"/>
        <a:ext cx="1444378" cy="962919"/>
      </dsp:txXfrm>
    </dsp:sp>
    <dsp:sp modelId="{910738DE-7AB2-4E37-BA68-47CD523AE362}">
      <dsp:nvSpPr>
        <dsp:cNvPr id="0" name=""/>
        <dsp:cNvSpPr/>
      </dsp:nvSpPr>
      <dsp:spPr>
        <a:xfrm>
          <a:off x="4335841" y="2044890"/>
          <a:ext cx="2407297" cy="96291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Induction</a:t>
          </a:r>
          <a:endParaRPr lang="en-US" sz="1800" b="1" kern="1200" dirty="0"/>
        </a:p>
      </dsp:txBody>
      <dsp:txXfrm>
        <a:off x="4817301" y="2044890"/>
        <a:ext cx="1444378" cy="962919"/>
      </dsp:txXfrm>
    </dsp:sp>
    <dsp:sp modelId="{F7B40643-E236-4548-A195-EAFF7D53D3C5}">
      <dsp:nvSpPr>
        <dsp:cNvPr id="0" name=""/>
        <dsp:cNvSpPr/>
      </dsp:nvSpPr>
      <dsp:spPr>
        <a:xfrm>
          <a:off x="6502409" y="2044890"/>
          <a:ext cx="2407297" cy="96291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Evaluation &amp; Support</a:t>
          </a:r>
          <a:endParaRPr lang="en-US" sz="1800" b="1" kern="1200" dirty="0"/>
        </a:p>
      </dsp:txBody>
      <dsp:txXfrm>
        <a:off x="6983869" y="2044890"/>
        <a:ext cx="1444378" cy="962919"/>
      </dsp:txXfrm>
    </dsp:sp>
    <dsp:sp modelId="{4C42E43E-22F0-4A6B-A84E-4DE13F75EBCF}">
      <dsp:nvSpPr>
        <dsp:cNvPr id="0" name=""/>
        <dsp:cNvSpPr/>
      </dsp:nvSpPr>
      <dsp:spPr>
        <a:xfrm>
          <a:off x="8668977" y="2044890"/>
          <a:ext cx="2407297" cy="96291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Advancement &amp; Retention</a:t>
          </a:r>
          <a:endParaRPr lang="en-US" sz="1800" b="1" kern="1200" dirty="0"/>
        </a:p>
      </dsp:txBody>
      <dsp:txXfrm>
        <a:off x="9150437" y="2044890"/>
        <a:ext cx="1444378" cy="962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894D8-DCC1-4777-8D44-3F7B7021539F}">
      <dsp:nvSpPr>
        <dsp:cNvPr id="0" name=""/>
        <dsp:cNvSpPr/>
      </dsp:nvSpPr>
      <dsp:spPr>
        <a:xfrm>
          <a:off x="620553" y="0"/>
          <a:ext cx="7032942" cy="49800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668C1-00AC-4A27-93F8-334CF64B1579}">
      <dsp:nvSpPr>
        <dsp:cNvPr id="0" name=""/>
        <dsp:cNvSpPr/>
      </dsp:nvSpPr>
      <dsp:spPr>
        <a:xfrm>
          <a:off x="280380" y="1494017"/>
          <a:ext cx="2482215" cy="19920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Comprehensive Needs Assessment</a:t>
          </a:r>
        </a:p>
      </dsp:txBody>
      <dsp:txXfrm>
        <a:off x="377622" y="1591259"/>
        <a:ext cx="2287731" cy="1797538"/>
      </dsp:txXfrm>
    </dsp:sp>
    <dsp:sp modelId="{41A22B68-5364-443F-801E-FAD9639DC778}">
      <dsp:nvSpPr>
        <dsp:cNvPr id="0" name=""/>
        <dsp:cNvSpPr/>
      </dsp:nvSpPr>
      <dsp:spPr>
        <a:xfrm>
          <a:off x="2895917" y="1494017"/>
          <a:ext cx="2482215" cy="19920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School Improvement Planning</a:t>
          </a:r>
        </a:p>
      </dsp:txBody>
      <dsp:txXfrm>
        <a:off x="2993159" y="1591259"/>
        <a:ext cx="2287731" cy="1797538"/>
      </dsp:txXfrm>
    </dsp:sp>
    <dsp:sp modelId="{9FFF7DF9-BDEF-45C1-8437-1502DF78051C}">
      <dsp:nvSpPr>
        <dsp:cNvPr id="0" name=""/>
        <dsp:cNvSpPr/>
      </dsp:nvSpPr>
      <dsp:spPr>
        <a:xfrm>
          <a:off x="5511454" y="1494017"/>
          <a:ext cx="2482215" cy="19920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Technical Assistance via Professional Learning &amp; External Partners</a:t>
          </a:r>
        </a:p>
      </dsp:txBody>
      <dsp:txXfrm>
        <a:off x="5608696" y="1591259"/>
        <a:ext cx="2287731" cy="1797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C2D86-31C8-46A9-B1B9-943B59EDC457}">
      <dsp:nvSpPr>
        <dsp:cNvPr id="0" name=""/>
        <dsp:cNvSpPr/>
      </dsp:nvSpPr>
      <dsp:spPr>
        <a:xfrm>
          <a:off x="2773017" y="547"/>
          <a:ext cx="4159525" cy="213353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Planning</a:t>
          </a:r>
        </a:p>
        <a:p>
          <a:pPr marL="228600" lvl="2" indent="-114300" algn="l" defTabSz="666750">
            <a:lnSpc>
              <a:spcPct val="90000"/>
            </a:lnSpc>
            <a:spcBef>
              <a:spcPct val="0"/>
            </a:spcBef>
            <a:spcAft>
              <a:spcPct val="15000"/>
            </a:spcAft>
            <a:buChar char="•"/>
          </a:pPr>
          <a:r>
            <a:rPr lang="en-US" sz="1500" kern="1200" dirty="0"/>
            <a:t>Focused on the CNA, SIP and setting conditions for school improvement</a:t>
          </a:r>
        </a:p>
        <a:p>
          <a:pPr marL="114300" lvl="1" indent="-114300" algn="l" defTabSz="666750">
            <a:lnSpc>
              <a:spcPct val="90000"/>
            </a:lnSpc>
            <a:spcBef>
              <a:spcPct val="0"/>
            </a:spcBef>
            <a:spcAft>
              <a:spcPct val="15000"/>
            </a:spcAft>
            <a:buChar char="•"/>
          </a:pPr>
          <a:r>
            <a:rPr lang="en-US" sz="1500" b="1" kern="1200" dirty="0"/>
            <a:t>Implementation</a:t>
          </a:r>
        </a:p>
        <a:p>
          <a:pPr marL="228600" lvl="2" indent="-114300" algn="l" defTabSz="666750">
            <a:lnSpc>
              <a:spcPct val="90000"/>
            </a:lnSpc>
            <a:spcBef>
              <a:spcPct val="0"/>
            </a:spcBef>
            <a:spcAft>
              <a:spcPct val="15000"/>
            </a:spcAft>
            <a:buChar char="•"/>
          </a:pPr>
          <a:r>
            <a:rPr lang="en-US" sz="1500" kern="1200" dirty="0"/>
            <a:t>Focused on executing evidence-based interventions</a:t>
          </a:r>
        </a:p>
      </dsp:txBody>
      <dsp:txXfrm>
        <a:off x="2773017" y="267239"/>
        <a:ext cx="3359451" cy="1600149"/>
      </dsp:txXfrm>
    </dsp:sp>
    <dsp:sp modelId="{F51095E3-80DF-4BCE-BC53-F6CE6ED4D68D}">
      <dsp:nvSpPr>
        <dsp:cNvPr id="0" name=""/>
        <dsp:cNvSpPr/>
      </dsp:nvSpPr>
      <dsp:spPr>
        <a:xfrm>
          <a:off x="0" y="547"/>
          <a:ext cx="2773017" cy="21335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Single-School Improvement Grants</a:t>
          </a:r>
        </a:p>
      </dsp:txBody>
      <dsp:txXfrm>
        <a:off x="104150" y="104697"/>
        <a:ext cx="2564717" cy="1925232"/>
      </dsp:txXfrm>
    </dsp:sp>
    <dsp:sp modelId="{73AFD3AA-42EB-40CB-8E02-935BB2310F5E}">
      <dsp:nvSpPr>
        <dsp:cNvPr id="0" name=""/>
        <dsp:cNvSpPr/>
      </dsp:nvSpPr>
      <dsp:spPr>
        <a:xfrm>
          <a:off x="2773017" y="2347432"/>
          <a:ext cx="4159525" cy="213353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Planning</a:t>
          </a:r>
        </a:p>
        <a:p>
          <a:pPr marL="228600" lvl="2" indent="-114300" algn="l" defTabSz="666750">
            <a:lnSpc>
              <a:spcPct val="90000"/>
            </a:lnSpc>
            <a:spcBef>
              <a:spcPct val="0"/>
            </a:spcBef>
            <a:spcAft>
              <a:spcPct val="15000"/>
            </a:spcAft>
            <a:buChar char="•"/>
          </a:pPr>
          <a:r>
            <a:rPr lang="en-US" sz="1500" kern="1200" dirty="0"/>
            <a:t>Focused on building capacity to implement a systemic school improvement strategy</a:t>
          </a:r>
        </a:p>
        <a:p>
          <a:pPr marL="114300" lvl="1" indent="-114300" algn="l" defTabSz="666750">
            <a:lnSpc>
              <a:spcPct val="90000"/>
            </a:lnSpc>
            <a:spcBef>
              <a:spcPct val="0"/>
            </a:spcBef>
            <a:spcAft>
              <a:spcPct val="15000"/>
            </a:spcAft>
            <a:buChar char="•"/>
          </a:pPr>
          <a:r>
            <a:rPr lang="en-US" sz="1500" b="1" kern="1200" dirty="0"/>
            <a:t>Implementation</a:t>
          </a:r>
        </a:p>
        <a:p>
          <a:pPr marL="228600" lvl="2" indent="-114300" algn="l" defTabSz="666750">
            <a:lnSpc>
              <a:spcPct val="90000"/>
            </a:lnSpc>
            <a:spcBef>
              <a:spcPct val="0"/>
            </a:spcBef>
            <a:spcAft>
              <a:spcPct val="15000"/>
            </a:spcAft>
            <a:buChar char="•"/>
          </a:pPr>
          <a:r>
            <a:rPr lang="en-US" sz="1500" kern="1200" dirty="0"/>
            <a:t>Focused on executing said strategy and continuous improvement</a:t>
          </a:r>
        </a:p>
      </dsp:txBody>
      <dsp:txXfrm>
        <a:off x="2773017" y="2614124"/>
        <a:ext cx="3359451" cy="1600149"/>
      </dsp:txXfrm>
    </dsp:sp>
    <dsp:sp modelId="{C1DDDE70-46A2-4F62-9CFB-27775C672836}">
      <dsp:nvSpPr>
        <dsp:cNvPr id="0" name=""/>
        <dsp:cNvSpPr/>
      </dsp:nvSpPr>
      <dsp:spPr>
        <a:xfrm>
          <a:off x="0" y="2347432"/>
          <a:ext cx="2773017" cy="21335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Multiple-School Improvement Grants (e.g., zone)</a:t>
          </a:r>
        </a:p>
      </dsp:txBody>
      <dsp:txXfrm>
        <a:off x="104150" y="2451582"/>
        <a:ext cx="2564717" cy="19252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9B5280-245D-46D9-9596-3A55B91A20D2}" type="datetimeFigureOut">
              <a:rPr lang="en-US" smtClean="0"/>
              <a:t>7/7/17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0A7951-BDFA-4597-94D2-798794480C46}" type="slidenum">
              <a:rPr lang="en-US" smtClean="0"/>
              <a:t>‹#›</a:t>
            </a:fld>
            <a:endParaRPr lang="en-US"/>
          </a:p>
        </p:txBody>
      </p:sp>
    </p:spTree>
    <p:extLst>
      <p:ext uri="{BB962C8B-B14F-4D97-AF65-F5344CB8AC3E}">
        <p14:creationId xmlns:p14="http://schemas.microsoft.com/office/powerpoint/2010/main" val="262631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notesMaster" Target="../notesMasters/notesMaster1.xml"/><Relationship Id="rId3"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notesMaster" Target="../notesMasters/notesMaster1.xml"/><Relationship Id="rId3"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notesMaster" Target="../notesMasters/notesMaster1.xml"/><Relationship Id="rId3"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notesMaster" Target="../notesMasters/notesMaster1.xml"/><Relationship Id="rId3"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notesMaster" Target="../notesMasters/notesMaster1.xml"/><Relationship Id="rId3"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notesMaster" Target="../notesMasters/notesMaster1.xml"/><Relationship Id="rId3"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notesMaster" Target="../notesMasters/notesMaster1.xml"/><Relationship Id="rId3"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notesMaster" Target="../notesMasters/notesMaster1.xml"/><Relationship Id="rId3"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notesMaster" Target="../notesMasters/notesMaster1.xml"/><Relationship Id="rId3"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notesMaster" Target="../notesMasters/notesMaster1.xml"/><Relationship Id="rId3"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notesMaster" Target="../notesMasters/notesMaster1.xml"/><Relationship Id="rId3"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notesMaster" Target="../notesMasters/notesMaster1.xml"/><Relationship Id="rId3"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notesMaster" Target="../notesMasters/notesMaster1.xml"/><Relationship Id="rId3"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notesMaster" Target="../notesMasters/notesMaster1.xml"/><Relationship Id="rId3"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notesMaster" Target="../notesMasters/notesMaster1.xml"/><Relationship Id="rId3"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notesMaster" Target="../notesMasters/notesMaster1.xml"/><Relationship Id="rId3"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notesMaster" Target="../notesMasters/notesMaster1.xml"/><Relationship Id="rId3"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notesMaster" Target="../notesMasters/notesMaster1.xml"/><Relationship Id="rId3"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notesMaster" Target="../notesMasters/notesMaster1.xml"/><Relationship Id="rId3"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notesMaster" Target="../notesMasters/notesMaster1.xml"/><Relationship Id="rId3"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notesMaster" Target="../notesMasters/notesMaster1.xml"/><Relationship Id="rId3"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notesMaster" Target="../notesMasters/notesMaster1.xml"/><Relationship Id="rId3"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notesMaster" Target="../notesMasters/notesMaster1.xml"/><Relationship Id="rId3"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notesMaster" Target="../notesMasters/notesMaster1.xml"/><Relationship Id="rId3"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notesMaster" Target="../notesMasters/notesMaster1.xml"/><Relationship Id="rId3"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notesMaster" Target="../notesMasters/notesMaster1.xml"/><Relationship Id="rId3"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notesMaster" Target="../notesMasters/notesMaster1.xml"/><Relationship Id="rId3"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notesMaster" Target="../notesMasters/notesMaster1.xml"/><Relationship Id="rId3"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notesMaster" Target="../notesMasters/notesMaster1.xml"/><Relationship Id="rId3"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notesMaster" Target="../notesMasters/notesMaster1.xml"/><Relationship Id="rId3"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notesMaster" Target="../notesMasters/notesMaster1.xml"/><Relationship Id="rId3"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notesMaster" Target="../notesMasters/notesMaster1.xml"/><Relationship Id="rId3"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 Id="rId3" Type="http://schemas.openxmlformats.org/officeDocument/2006/relationships/hyperlink" Target="http://www.tennessee.gov/assets/entities/education/attachments/ESSA_state_plan.pdf" TargetMode="Externa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1</a:t>
            </a:fld>
            <a:endParaRPr lang="en-US"/>
          </a:p>
        </p:txBody>
      </p:sp>
    </p:spTree>
    <p:extLst>
      <p:ext uri="{BB962C8B-B14F-4D97-AF65-F5344CB8AC3E}">
        <p14:creationId xmlns:p14="http://schemas.microsoft.com/office/powerpoint/2010/main" val="3193832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10</a:t>
            </a:fld>
            <a:endParaRPr lang="en-US" dirty="0"/>
          </a:p>
        </p:txBody>
      </p:sp>
    </p:spTree>
    <p:extLst>
      <p:ext uri="{BB962C8B-B14F-4D97-AF65-F5344CB8AC3E}">
        <p14:creationId xmlns:p14="http://schemas.microsoft.com/office/powerpoint/2010/main" val="232641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11</a:t>
            </a:fld>
            <a:endParaRPr lang="en-US"/>
          </a:p>
        </p:txBody>
      </p:sp>
    </p:spTree>
    <p:extLst>
      <p:ext uri="{BB962C8B-B14F-4D97-AF65-F5344CB8AC3E}">
        <p14:creationId xmlns:p14="http://schemas.microsoft.com/office/powerpoint/2010/main" val="15203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12</a:t>
            </a:fld>
            <a:endParaRPr lang="en-US"/>
          </a:p>
        </p:txBody>
      </p:sp>
    </p:spTree>
    <p:extLst>
      <p:ext uri="{BB962C8B-B14F-4D97-AF65-F5344CB8AC3E}">
        <p14:creationId xmlns:p14="http://schemas.microsoft.com/office/powerpoint/2010/main" val="262633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13</a:t>
            </a:fld>
            <a:endParaRPr lang="en-US"/>
          </a:p>
        </p:txBody>
      </p:sp>
    </p:spTree>
    <p:extLst>
      <p:ext uri="{BB962C8B-B14F-4D97-AF65-F5344CB8AC3E}">
        <p14:creationId xmlns:p14="http://schemas.microsoft.com/office/powerpoint/2010/main" val="363644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14</a:t>
            </a:fld>
            <a:endParaRPr lang="en-US"/>
          </a:p>
        </p:txBody>
      </p:sp>
    </p:spTree>
    <p:extLst>
      <p:ext uri="{BB962C8B-B14F-4D97-AF65-F5344CB8AC3E}">
        <p14:creationId xmlns:p14="http://schemas.microsoft.com/office/powerpoint/2010/main" val="1317116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15</a:t>
            </a:fld>
            <a:endParaRPr lang="en-US"/>
          </a:p>
        </p:txBody>
      </p:sp>
    </p:spTree>
    <p:extLst>
      <p:ext uri="{BB962C8B-B14F-4D97-AF65-F5344CB8AC3E}">
        <p14:creationId xmlns:p14="http://schemas.microsoft.com/office/powerpoint/2010/main" val="1497679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16</a:t>
            </a:fld>
            <a:endParaRPr lang="en-US" dirty="0"/>
          </a:p>
        </p:txBody>
      </p:sp>
    </p:spTree>
    <p:extLst>
      <p:ext uri="{BB962C8B-B14F-4D97-AF65-F5344CB8AC3E}">
        <p14:creationId xmlns:p14="http://schemas.microsoft.com/office/powerpoint/2010/main" val="270046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17</a:t>
            </a:fld>
            <a:endParaRPr lang="en-US"/>
          </a:p>
        </p:txBody>
      </p:sp>
    </p:spTree>
    <p:extLst>
      <p:ext uri="{BB962C8B-B14F-4D97-AF65-F5344CB8AC3E}">
        <p14:creationId xmlns:p14="http://schemas.microsoft.com/office/powerpoint/2010/main" val="4031999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18</a:t>
            </a:fld>
            <a:endParaRPr lang="en-US"/>
          </a:p>
        </p:txBody>
      </p:sp>
    </p:spTree>
    <p:extLst>
      <p:ext uri="{BB962C8B-B14F-4D97-AF65-F5344CB8AC3E}">
        <p14:creationId xmlns:p14="http://schemas.microsoft.com/office/powerpoint/2010/main" val="712206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19</a:t>
            </a:fld>
            <a:endParaRPr lang="en-US"/>
          </a:p>
        </p:txBody>
      </p:sp>
    </p:spTree>
    <p:extLst>
      <p:ext uri="{BB962C8B-B14F-4D97-AF65-F5344CB8AC3E}">
        <p14:creationId xmlns:p14="http://schemas.microsoft.com/office/powerpoint/2010/main" val="35741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2</a:t>
            </a:fld>
            <a:endParaRPr lang="en-US" dirty="0"/>
          </a:p>
        </p:txBody>
      </p:sp>
    </p:spTree>
    <p:extLst>
      <p:ext uri="{BB962C8B-B14F-4D97-AF65-F5344CB8AC3E}">
        <p14:creationId xmlns:p14="http://schemas.microsoft.com/office/powerpoint/2010/main" val="816990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20</a:t>
            </a:fld>
            <a:endParaRPr lang="en-US"/>
          </a:p>
        </p:txBody>
      </p:sp>
    </p:spTree>
    <p:extLst>
      <p:ext uri="{BB962C8B-B14F-4D97-AF65-F5344CB8AC3E}">
        <p14:creationId xmlns:p14="http://schemas.microsoft.com/office/powerpoint/2010/main" val="315070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21</a:t>
            </a:fld>
            <a:endParaRPr lang="en-US"/>
          </a:p>
        </p:txBody>
      </p:sp>
    </p:spTree>
    <p:extLst>
      <p:ext uri="{BB962C8B-B14F-4D97-AF65-F5344CB8AC3E}">
        <p14:creationId xmlns:p14="http://schemas.microsoft.com/office/powerpoint/2010/main" val="2701580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22</a:t>
            </a:fld>
            <a:endParaRPr lang="en-US"/>
          </a:p>
        </p:txBody>
      </p:sp>
    </p:spTree>
    <p:extLst>
      <p:ext uri="{BB962C8B-B14F-4D97-AF65-F5344CB8AC3E}">
        <p14:creationId xmlns:p14="http://schemas.microsoft.com/office/powerpoint/2010/main" val="1630469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23</a:t>
            </a:fld>
            <a:endParaRPr lang="en-US"/>
          </a:p>
        </p:txBody>
      </p:sp>
    </p:spTree>
    <p:extLst>
      <p:ext uri="{BB962C8B-B14F-4D97-AF65-F5344CB8AC3E}">
        <p14:creationId xmlns:p14="http://schemas.microsoft.com/office/powerpoint/2010/main" val="121684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24</a:t>
            </a:fld>
            <a:endParaRPr lang="en-US" dirty="0"/>
          </a:p>
        </p:txBody>
      </p:sp>
    </p:spTree>
    <p:extLst>
      <p:ext uri="{BB962C8B-B14F-4D97-AF65-F5344CB8AC3E}">
        <p14:creationId xmlns:p14="http://schemas.microsoft.com/office/powerpoint/2010/main" val="751922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taking the time to view this video.  We have several more being developed in a series to promote</a:t>
            </a:r>
            <a:r>
              <a:rPr lang="en-US" baseline="0" dirty="0" smtClean="0"/>
              <a:t> assessment literacy.  If you have ideas of areas to spotlight, please send us </a:t>
            </a:r>
            <a:r>
              <a:rPr lang="en-US" baseline="0" smtClean="0"/>
              <a:t>an email.</a:t>
            </a:r>
            <a:endParaRPr lang="en-US"/>
          </a:p>
        </p:txBody>
      </p:sp>
      <p:sp>
        <p:nvSpPr>
          <p:cNvPr id="4" name="Slide Number Placeholder 3"/>
          <p:cNvSpPr>
            <a:spLocks noGrp="1"/>
          </p:cNvSpPr>
          <p:nvPr>
            <p:ph type="sldNum" sz="quarter" idx="10"/>
          </p:nvPr>
        </p:nvSpPr>
        <p:spPr/>
        <p:txBody>
          <a:bodyPr/>
          <a:lstStyle/>
          <a:p>
            <a:fld id="{38EE6B0E-2518-4CE7-8120-E1933F0D17E9}" type="slidenum">
              <a:rPr lang="en-US" smtClean="0"/>
              <a:t>25</a:t>
            </a:fld>
            <a:endParaRPr lang="en-US"/>
          </a:p>
        </p:txBody>
      </p:sp>
    </p:spTree>
    <p:extLst>
      <p:ext uri="{BB962C8B-B14F-4D97-AF65-F5344CB8AC3E}">
        <p14:creationId xmlns:p14="http://schemas.microsoft.com/office/powerpoint/2010/main" val="308280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26</a:t>
            </a:fld>
            <a:endParaRPr lang="en-US"/>
          </a:p>
        </p:txBody>
      </p:sp>
    </p:spTree>
    <p:extLst>
      <p:ext uri="{BB962C8B-B14F-4D97-AF65-F5344CB8AC3E}">
        <p14:creationId xmlns:p14="http://schemas.microsoft.com/office/powerpoint/2010/main" val="2441477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27</a:t>
            </a:fld>
            <a:endParaRPr lang="en-US"/>
          </a:p>
        </p:txBody>
      </p:sp>
    </p:spTree>
    <p:extLst>
      <p:ext uri="{BB962C8B-B14F-4D97-AF65-F5344CB8AC3E}">
        <p14:creationId xmlns:p14="http://schemas.microsoft.com/office/powerpoint/2010/main" val="2269119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28</a:t>
            </a:fld>
            <a:endParaRPr lang="en-US" dirty="0"/>
          </a:p>
        </p:txBody>
      </p:sp>
    </p:spTree>
    <p:extLst>
      <p:ext uri="{BB962C8B-B14F-4D97-AF65-F5344CB8AC3E}">
        <p14:creationId xmlns:p14="http://schemas.microsoft.com/office/powerpoint/2010/main" val="4120313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thanks to the ESSA</a:t>
            </a:r>
            <a:r>
              <a:rPr lang="en-US" baseline="0" dirty="0" smtClean="0"/>
              <a:t> Supporting All Students Workgroup, internal, external agencies with experts/parents students with disabilities, mental health, , counseling, foster care, high ability, diverse populations, </a:t>
            </a:r>
          </a:p>
          <a:p>
            <a:endParaRPr lang="en-US" baseline="0" dirty="0" smtClean="0"/>
          </a:p>
          <a:p>
            <a:r>
              <a:rPr lang="en-US" baseline="0" dirty="0" smtClean="0"/>
              <a:t>An emphasis that Indiana children arrive with many strengths and challenges. </a:t>
            </a:r>
          </a:p>
        </p:txBody>
      </p:sp>
      <p:sp>
        <p:nvSpPr>
          <p:cNvPr id="4" name="Slide Number Placeholder 3"/>
          <p:cNvSpPr>
            <a:spLocks noGrp="1"/>
          </p:cNvSpPr>
          <p:nvPr>
            <p:ph type="sldNum" sz="quarter" idx="10"/>
          </p:nvPr>
        </p:nvSpPr>
        <p:spPr/>
        <p:txBody>
          <a:bodyPr/>
          <a:lstStyle/>
          <a:p>
            <a:fld id="{780A7951-BDFA-4597-94D2-798794480C46}" type="slidenum">
              <a:rPr lang="en-US" smtClean="0"/>
              <a:t>29</a:t>
            </a:fld>
            <a:endParaRPr lang="en-US"/>
          </a:p>
        </p:txBody>
      </p:sp>
    </p:spTree>
    <p:extLst>
      <p:ext uri="{BB962C8B-B14F-4D97-AF65-F5344CB8AC3E}">
        <p14:creationId xmlns:p14="http://schemas.microsoft.com/office/powerpoint/2010/main" val="116111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3</a:t>
            </a:fld>
            <a:endParaRPr lang="en-US" dirty="0"/>
          </a:p>
        </p:txBody>
      </p:sp>
    </p:spTree>
    <p:extLst>
      <p:ext uri="{BB962C8B-B14F-4D97-AF65-F5344CB8AC3E}">
        <p14:creationId xmlns:p14="http://schemas.microsoft.com/office/powerpoint/2010/main" val="3272405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statement about highlighted programs that represent academic, social and emotional, health</a:t>
            </a:r>
            <a:r>
              <a:rPr lang="en-US" baseline="0" dirty="0" smtClean="0"/>
              <a:t> and wellness, community, </a:t>
            </a:r>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30</a:t>
            </a:fld>
            <a:endParaRPr lang="en-US"/>
          </a:p>
        </p:txBody>
      </p:sp>
    </p:spTree>
    <p:extLst>
      <p:ext uri="{BB962C8B-B14F-4D97-AF65-F5344CB8AC3E}">
        <p14:creationId xmlns:p14="http://schemas.microsoft.com/office/powerpoint/2010/main" val="2386174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funds, allocation procedures, program objectives,</a:t>
            </a:r>
            <a:r>
              <a:rPr lang="en-US" baseline="0" dirty="0" smtClean="0"/>
              <a:t> state level support, </a:t>
            </a:r>
          </a:p>
          <a:p>
            <a:endParaRPr lang="en-US" baseline="0" dirty="0" smtClean="0"/>
          </a:p>
          <a:p>
            <a:r>
              <a:rPr lang="en-US" baseline="0" dirty="0" smtClean="0"/>
              <a:t>Provide further detail about below to ensure common understanding</a:t>
            </a:r>
          </a:p>
          <a:p>
            <a:endParaRPr lang="en-US" baseline="0" dirty="0" smtClean="0"/>
          </a:p>
          <a:p>
            <a:r>
              <a:rPr lang="en-US" baseline="0" dirty="0" smtClean="0"/>
              <a:t>Definition of migrant</a:t>
            </a:r>
          </a:p>
          <a:p>
            <a:r>
              <a:rPr lang="en-US" baseline="0" dirty="0" smtClean="0"/>
              <a:t>Definition of neglected</a:t>
            </a:r>
          </a:p>
          <a:p>
            <a:r>
              <a:rPr lang="en-US" baseline="0" dirty="0" smtClean="0"/>
              <a:t>Definition of delinquent</a:t>
            </a:r>
          </a:p>
          <a:p>
            <a:r>
              <a:rPr lang="en-US" baseline="0" dirty="0" smtClean="0"/>
              <a:t>Definition of EL</a:t>
            </a:r>
          </a:p>
          <a:p>
            <a:r>
              <a:rPr lang="en-US" baseline="0" dirty="0" smtClean="0"/>
              <a:t>Block funding</a:t>
            </a:r>
          </a:p>
          <a:p>
            <a:r>
              <a:rPr lang="en-US" baseline="0" dirty="0" smtClean="0"/>
              <a:t>After school and summer school funding</a:t>
            </a:r>
          </a:p>
          <a:p>
            <a:r>
              <a:rPr lang="en-US" baseline="0" dirty="0" smtClean="0"/>
              <a:t>Additional Title I, ii, iii, iv uses for RLIS</a:t>
            </a:r>
          </a:p>
          <a:p>
            <a:r>
              <a:rPr lang="en-US" baseline="0" dirty="0" smtClean="0"/>
              <a:t>Definition of homeless</a:t>
            </a:r>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31</a:t>
            </a:fld>
            <a:endParaRPr lang="en-US"/>
          </a:p>
        </p:txBody>
      </p:sp>
    </p:spTree>
    <p:extLst>
      <p:ext uri="{BB962C8B-B14F-4D97-AF65-F5344CB8AC3E}">
        <p14:creationId xmlns:p14="http://schemas.microsoft.com/office/powerpoint/2010/main" val="2582911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32</a:t>
            </a:fld>
            <a:endParaRPr lang="en-US"/>
          </a:p>
        </p:txBody>
      </p:sp>
    </p:spTree>
    <p:extLst>
      <p:ext uri="{BB962C8B-B14F-4D97-AF65-F5344CB8AC3E}">
        <p14:creationId xmlns:p14="http://schemas.microsoft.com/office/powerpoint/2010/main" val="3684606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33</a:t>
            </a:fld>
            <a:endParaRPr lang="en-US"/>
          </a:p>
        </p:txBody>
      </p:sp>
    </p:spTree>
    <p:extLst>
      <p:ext uri="{BB962C8B-B14F-4D97-AF65-F5344CB8AC3E}">
        <p14:creationId xmlns:p14="http://schemas.microsoft.com/office/powerpoint/2010/main" val="2124377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34</a:t>
            </a:fld>
            <a:endParaRPr lang="en-US"/>
          </a:p>
        </p:txBody>
      </p:sp>
    </p:spTree>
    <p:extLst>
      <p:ext uri="{BB962C8B-B14F-4D97-AF65-F5344CB8AC3E}">
        <p14:creationId xmlns:p14="http://schemas.microsoft.com/office/powerpoint/2010/main" val="3145966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35</a:t>
            </a:fld>
            <a:endParaRPr lang="en-US" dirty="0"/>
          </a:p>
        </p:txBody>
      </p:sp>
    </p:spTree>
    <p:extLst>
      <p:ext uri="{BB962C8B-B14F-4D97-AF65-F5344CB8AC3E}">
        <p14:creationId xmlns:p14="http://schemas.microsoft.com/office/powerpoint/2010/main" val="4218116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2326DB-1414-4D5F-B0AE-3C8014B3EC33}" type="slidenum">
              <a:rPr lang="en-US" smtClean="0"/>
              <a:t>36</a:t>
            </a:fld>
            <a:endParaRPr lang="en-US"/>
          </a:p>
        </p:txBody>
      </p:sp>
    </p:spTree>
    <p:extLst>
      <p:ext uri="{BB962C8B-B14F-4D97-AF65-F5344CB8AC3E}">
        <p14:creationId xmlns:p14="http://schemas.microsoft.com/office/powerpoint/2010/main" val="1041939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326DB-1414-4D5F-B0AE-3C8014B3EC33}" type="slidenum">
              <a:rPr lang="en-US" smtClean="0"/>
              <a:t>37</a:t>
            </a:fld>
            <a:endParaRPr lang="en-US"/>
          </a:p>
        </p:txBody>
      </p:sp>
    </p:spTree>
    <p:extLst>
      <p:ext uri="{BB962C8B-B14F-4D97-AF65-F5344CB8AC3E}">
        <p14:creationId xmlns:p14="http://schemas.microsoft.com/office/powerpoint/2010/main" val="2471312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326DB-1414-4D5F-B0AE-3C8014B3EC33}" type="slidenum">
              <a:rPr lang="en-US" smtClean="0"/>
              <a:t>38</a:t>
            </a:fld>
            <a:endParaRPr lang="en-US"/>
          </a:p>
        </p:txBody>
      </p:sp>
    </p:spTree>
    <p:extLst>
      <p:ext uri="{BB962C8B-B14F-4D97-AF65-F5344CB8AC3E}">
        <p14:creationId xmlns:p14="http://schemas.microsoft.com/office/powerpoint/2010/main" val="2364437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39</a:t>
            </a:fld>
            <a:endParaRPr lang="en-US"/>
          </a:p>
        </p:txBody>
      </p:sp>
    </p:spTree>
    <p:extLst>
      <p:ext uri="{BB962C8B-B14F-4D97-AF65-F5344CB8AC3E}">
        <p14:creationId xmlns:p14="http://schemas.microsoft.com/office/powerpoint/2010/main" val="108524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4</a:t>
            </a:fld>
            <a:endParaRPr lang="en-US"/>
          </a:p>
        </p:txBody>
      </p:sp>
    </p:spTree>
    <p:extLst>
      <p:ext uri="{BB962C8B-B14F-4D97-AF65-F5344CB8AC3E}">
        <p14:creationId xmlns:p14="http://schemas.microsoft.com/office/powerpoint/2010/main" val="4063798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40</a:t>
            </a:fld>
            <a:endParaRPr lang="en-US"/>
          </a:p>
        </p:txBody>
      </p:sp>
    </p:spTree>
    <p:extLst>
      <p:ext uri="{BB962C8B-B14F-4D97-AF65-F5344CB8AC3E}">
        <p14:creationId xmlns:p14="http://schemas.microsoft.com/office/powerpoint/2010/main" val="1542796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41</a:t>
            </a:fld>
            <a:endParaRPr lang="en-US" dirty="0"/>
          </a:p>
        </p:txBody>
      </p:sp>
    </p:spTree>
    <p:extLst>
      <p:ext uri="{BB962C8B-B14F-4D97-AF65-F5344CB8AC3E}">
        <p14:creationId xmlns:p14="http://schemas.microsoft.com/office/powerpoint/2010/main" val="3461878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42</a:t>
            </a:fld>
            <a:endParaRPr lang="en-US" dirty="0"/>
          </a:p>
        </p:txBody>
      </p:sp>
    </p:spTree>
    <p:extLst>
      <p:ext uri="{BB962C8B-B14F-4D97-AF65-F5344CB8AC3E}">
        <p14:creationId xmlns:p14="http://schemas.microsoft.com/office/powerpoint/2010/main" val="23039282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43</a:t>
            </a:fld>
            <a:endParaRPr lang="en-US" dirty="0"/>
          </a:p>
        </p:txBody>
      </p:sp>
    </p:spTree>
    <p:extLst>
      <p:ext uri="{BB962C8B-B14F-4D97-AF65-F5344CB8AC3E}">
        <p14:creationId xmlns:p14="http://schemas.microsoft.com/office/powerpoint/2010/main" val="2922601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44</a:t>
            </a:fld>
            <a:endParaRPr lang="en-US"/>
          </a:p>
        </p:txBody>
      </p:sp>
    </p:spTree>
    <p:extLst>
      <p:ext uri="{BB962C8B-B14F-4D97-AF65-F5344CB8AC3E}">
        <p14:creationId xmlns:p14="http://schemas.microsoft.com/office/powerpoint/2010/main" val="2611749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45</a:t>
            </a:fld>
            <a:endParaRPr lang="en-US"/>
          </a:p>
        </p:txBody>
      </p:sp>
    </p:spTree>
    <p:extLst>
      <p:ext uri="{BB962C8B-B14F-4D97-AF65-F5344CB8AC3E}">
        <p14:creationId xmlns:p14="http://schemas.microsoft.com/office/powerpoint/2010/main" val="1395384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46</a:t>
            </a:fld>
            <a:endParaRPr lang="en-US"/>
          </a:p>
        </p:txBody>
      </p:sp>
    </p:spTree>
    <p:extLst>
      <p:ext uri="{BB962C8B-B14F-4D97-AF65-F5344CB8AC3E}">
        <p14:creationId xmlns:p14="http://schemas.microsoft.com/office/powerpoint/2010/main" val="1023233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47</a:t>
            </a:fld>
            <a:endParaRPr lang="en-US"/>
          </a:p>
        </p:txBody>
      </p:sp>
    </p:spTree>
    <p:extLst>
      <p:ext uri="{BB962C8B-B14F-4D97-AF65-F5344CB8AC3E}">
        <p14:creationId xmlns:p14="http://schemas.microsoft.com/office/powerpoint/2010/main" val="1174507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48</a:t>
            </a:fld>
            <a:endParaRPr lang="en-US"/>
          </a:p>
        </p:txBody>
      </p:sp>
    </p:spTree>
    <p:extLst>
      <p:ext uri="{BB962C8B-B14F-4D97-AF65-F5344CB8AC3E}">
        <p14:creationId xmlns:p14="http://schemas.microsoft.com/office/powerpoint/2010/main" val="3491996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49</a:t>
            </a:fld>
            <a:endParaRPr lang="en-US"/>
          </a:p>
        </p:txBody>
      </p:sp>
    </p:spTree>
    <p:extLst>
      <p:ext uri="{BB962C8B-B14F-4D97-AF65-F5344CB8AC3E}">
        <p14:creationId xmlns:p14="http://schemas.microsoft.com/office/powerpoint/2010/main" val="240088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5</a:t>
            </a:fld>
            <a:endParaRPr lang="en-US"/>
          </a:p>
        </p:txBody>
      </p:sp>
    </p:spTree>
    <p:extLst>
      <p:ext uri="{BB962C8B-B14F-4D97-AF65-F5344CB8AC3E}">
        <p14:creationId xmlns:p14="http://schemas.microsoft.com/office/powerpoint/2010/main" val="37003202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50</a:t>
            </a:fld>
            <a:endParaRPr lang="en-US"/>
          </a:p>
        </p:txBody>
      </p:sp>
    </p:spTree>
    <p:extLst>
      <p:ext uri="{BB962C8B-B14F-4D97-AF65-F5344CB8AC3E}">
        <p14:creationId xmlns:p14="http://schemas.microsoft.com/office/powerpoint/2010/main" val="4787681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51</a:t>
            </a:fld>
            <a:endParaRPr lang="en-US" dirty="0"/>
          </a:p>
        </p:txBody>
      </p:sp>
    </p:spTree>
    <p:extLst>
      <p:ext uri="{BB962C8B-B14F-4D97-AF65-F5344CB8AC3E}">
        <p14:creationId xmlns:p14="http://schemas.microsoft.com/office/powerpoint/2010/main" val="3616878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52</a:t>
            </a:fld>
            <a:endParaRPr lang="en-US"/>
          </a:p>
        </p:txBody>
      </p:sp>
    </p:spTree>
    <p:extLst>
      <p:ext uri="{BB962C8B-B14F-4D97-AF65-F5344CB8AC3E}">
        <p14:creationId xmlns:p14="http://schemas.microsoft.com/office/powerpoint/2010/main" val="16578775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53</a:t>
            </a:fld>
            <a:endParaRPr lang="en-US"/>
          </a:p>
        </p:txBody>
      </p:sp>
    </p:spTree>
    <p:extLst>
      <p:ext uri="{BB962C8B-B14F-4D97-AF65-F5344CB8AC3E}">
        <p14:creationId xmlns:p14="http://schemas.microsoft.com/office/powerpoint/2010/main" val="1280400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54</a:t>
            </a:fld>
            <a:endParaRPr lang="en-US"/>
          </a:p>
        </p:txBody>
      </p:sp>
    </p:spTree>
    <p:extLst>
      <p:ext uri="{BB962C8B-B14F-4D97-AF65-F5344CB8AC3E}">
        <p14:creationId xmlns:p14="http://schemas.microsoft.com/office/powerpoint/2010/main" val="7384665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55</a:t>
            </a:fld>
            <a:endParaRPr lang="en-US"/>
          </a:p>
        </p:txBody>
      </p:sp>
    </p:spTree>
    <p:extLst>
      <p:ext uri="{BB962C8B-B14F-4D97-AF65-F5344CB8AC3E}">
        <p14:creationId xmlns:p14="http://schemas.microsoft.com/office/powerpoint/2010/main" val="25150265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56</a:t>
            </a:fld>
            <a:endParaRPr lang="en-US"/>
          </a:p>
        </p:txBody>
      </p:sp>
    </p:spTree>
    <p:extLst>
      <p:ext uri="{BB962C8B-B14F-4D97-AF65-F5344CB8AC3E}">
        <p14:creationId xmlns:p14="http://schemas.microsoft.com/office/powerpoint/2010/main" val="1758691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57</a:t>
            </a:fld>
            <a:endParaRPr lang="en-US"/>
          </a:p>
        </p:txBody>
      </p:sp>
    </p:spTree>
    <p:extLst>
      <p:ext uri="{BB962C8B-B14F-4D97-AF65-F5344CB8AC3E}">
        <p14:creationId xmlns:p14="http://schemas.microsoft.com/office/powerpoint/2010/main" val="10369952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58</a:t>
            </a:fld>
            <a:endParaRPr lang="en-US"/>
          </a:p>
        </p:txBody>
      </p:sp>
    </p:spTree>
    <p:extLst>
      <p:ext uri="{BB962C8B-B14F-4D97-AF65-F5344CB8AC3E}">
        <p14:creationId xmlns:p14="http://schemas.microsoft.com/office/powerpoint/2010/main" val="7129282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59</a:t>
            </a:fld>
            <a:endParaRPr lang="en-US"/>
          </a:p>
        </p:txBody>
      </p:sp>
    </p:spTree>
    <p:extLst>
      <p:ext uri="{BB962C8B-B14F-4D97-AF65-F5344CB8AC3E}">
        <p14:creationId xmlns:p14="http://schemas.microsoft.com/office/powerpoint/2010/main" val="23806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6</a:t>
            </a:fld>
            <a:endParaRPr lang="en-US"/>
          </a:p>
        </p:txBody>
      </p:sp>
    </p:spTree>
    <p:extLst>
      <p:ext uri="{BB962C8B-B14F-4D97-AF65-F5344CB8AC3E}">
        <p14:creationId xmlns:p14="http://schemas.microsoft.com/office/powerpoint/2010/main" val="17585167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60</a:t>
            </a:fld>
            <a:endParaRPr lang="en-US"/>
          </a:p>
        </p:txBody>
      </p:sp>
    </p:spTree>
    <p:extLst>
      <p:ext uri="{BB962C8B-B14F-4D97-AF65-F5344CB8AC3E}">
        <p14:creationId xmlns:p14="http://schemas.microsoft.com/office/powerpoint/2010/main" val="32961355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61</a:t>
            </a:fld>
            <a:endParaRPr lang="en-US"/>
          </a:p>
        </p:txBody>
      </p:sp>
    </p:spTree>
    <p:extLst>
      <p:ext uri="{BB962C8B-B14F-4D97-AF65-F5344CB8AC3E}">
        <p14:creationId xmlns:p14="http://schemas.microsoft.com/office/powerpoint/2010/main" val="11322504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62</a:t>
            </a:fld>
            <a:endParaRPr lang="en-US" dirty="0"/>
          </a:p>
        </p:txBody>
      </p:sp>
    </p:spTree>
    <p:extLst>
      <p:ext uri="{BB962C8B-B14F-4D97-AF65-F5344CB8AC3E}">
        <p14:creationId xmlns:p14="http://schemas.microsoft.com/office/powerpoint/2010/main" val="24383784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Whole </a:t>
            </a:r>
            <a:r>
              <a:rPr lang="en-US" sz="1200" kern="1200" dirty="0">
                <a:solidFill>
                  <a:schemeClr val="tx1"/>
                </a:solidFill>
                <a:effectLst/>
                <a:latin typeface="+mn-lt"/>
                <a:ea typeface="+mn-ea"/>
                <a:cs typeface="+mn-cs"/>
              </a:rPr>
              <a:t>group </a:t>
            </a:r>
            <a:r>
              <a:rPr lang="en-US" sz="1200" kern="1200" dirty="0" smtClean="0">
                <a:solidFill>
                  <a:schemeClr val="tx1"/>
                </a:solidFill>
                <a:effectLst/>
                <a:latin typeface="+mn-lt"/>
                <a:ea typeface="+mn-ea"/>
                <a:cs typeface="+mn-cs"/>
              </a:rPr>
              <a:t>discussion</a:t>
            </a:r>
          </a:p>
          <a:p>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63</a:t>
            </a:fld>
            <a:endParaRPr lang="en-US" dirty="0"/>
          </a:p>
        </p:txBody>
      </p:sp>
    </p:spTree>
    <p:extLst>
      <p:ext uri="{BB962C8B-B14F-4D97-AF65-F5344CB8AC3E}">
        <p14:creationId xmlns:p14="http://schemas.microsoft.com/office/powerpoint/2010/main" val="33000937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64</a:t>
            </a:fld>
            <a:endParaRPr lang="en-US"/>
          </a:p>
        </p:txBody>
      </p:sp>
    </p:spTree>
    <p:extLst>
      <p:ext uri="{BB962C8B-B14F-4D97-AF65-F5344CB8AC3E}">
        <p14:creationId xmlns:p14="http://schemas.microsoft.com/office/powerpoint/2010/main" val="33903130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65</a:t>
            </a:fld>
            <a:endParaRPr lang="en-US"/>
          </a:p>
        </p:txBody>
      </p:sp>
    </p:spTree>
    <p:extLst>
      <p:ext uri="{BB962C8B-B14F-4D97-AF65-F5344CB8AC3E}">
        <p14:creationId xmlns:p14="http://schemas.microsoft.com/office/powerpoint/2010/main" val="42594629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66</a:t>
            </a:fld>
            <a:endParaRPr lang="en-US"/>
          </a:p>
        </p:txBody>
      </p:sp>
    </p:spTree>
    <p:extLst>
      <p:ext uri="{BB962C8B-B14F-4D97-AF65-F5344CB8AC3E}">
        <p14:creationId xmlns:p14="http://schemas.microsoft.com/office/powerpoint/2010/main" val="13298922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67</a:t>
            </a:fld>
            <a:endParaRPr lang="en-US" dirty="0"/>
          </a:p>
        </p:txBody>
      </p:sp>
    </p:spTree>
    <p:extLst>
      <p:ext uri="{BB962C8B-B14F-4D97-AF65-F5344CB8AC3E}">
        <p14:creationId xmlns:p14="http://schemas.microsoft.com/office/powerpoint/2010/main" val="39512636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80A7951-BDFA-4597-94D2-798794480C46}" type="slidenum">
              <a:rPr lang="en-US" smtClean="0"/>
              <a:t>68</a:t>
            </a:fld>
            <a:endParaRPr lang="en-US"/>
          </a:p>
        </p:txBody>
      </p:sp>
    </p:spTree>
    <p:extLst>
      <p:ext uri="{BB962C8B-B14F-4D97-AF65-F5344CB8AC3E}">
        <p14:creationId xmlns:p14="http://schemas.microsoft.com/office/powerpoint/2010/main" val="30506386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Whole </a:t>
            </a:r>
            <a:r>
              <a:rPr lang="en-US" sz="1200" kern="1200" dirty="0">
                <a:solidFill>
                  <a:schemeClr val="tx1"/>
                </a:solidFill>
                <a:effectLst/>
                <a:latin typeface="+mn-lt"/>
                <a:ea typeface="+mn-ea"/>
                <a:cs typeface="+mn-cs"/>
              </a:rPr>
              <a:t>group </a:t>
            </a:r>
            <a:r>
              <a:rPr lang="en-US" sz="1200" kern="1200" dirty="0" smtClean="0">
                <a:solidFill>
                  <a:schemeClr val="tx1"/>
                </a:solidFill>
                <a:effectLst/>
                <a:latin typeface="+mn-lt"/>
                <a:ea typeface="+mn-ea"/>
                <a:cs typeface="+mn-cs"/>
              </a:rPr>
              <a:t>discussion</a:t>
            </a:r>
          </a:p>
          <a:p>
            <a:endParaRPr lang="en-US" dirty="0"/>
          </a:p>
        </p:txBody>
      </p:sp>
      <p:sp>
        <p:nvSpPr>
          <p:cNvPr id="4" name="Slide Number Placeholder 3"/>
          <p:cNvSpPr>
            <a:spLocks noGrp="1"/>
          </p:cNvSpPr>
          <p:nvPr>
            <p:ph type="sldNum" sz="quarter" idx="10"/>
          </p:nvPr>
        </p:nvSpPr>
        <p:spPr/>
        <p:txBody>
          <a:bodyPr/>
          <a:lstStyle/>
          <a:p>
            <a:fld id="{13533815-32B5-0E46-876E-70DE07A7066D}" type="slidenum">
              <a:rPr lang="en-US" smtClean="0"/>
              <a:pPr/>
              <a:t>69</a:t>
            </a:fld>
            <a:endParaRPr lang="en-US" dirty="0"/>
          </a:p>
        </p:txBody>
      </p:sp>
    </p:spTree>
    <p:extLst>
      <p:ext uri="{BB962C8B-B14F-4D97-AF65-F5344CB8AC3E}">
        <p14:creationId xmlns:p14="http://schemas.microsoft.com/office/powerpoint/2010/main" val="176076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7</a:t>
            </a:fld>
            <a:endParaRPr lang="en-US"/>
          </a:p>
        </p:txBody>
      </p:sp>
    </p:spTree>
    <p:extLst>
      <p:ext uri="{BB962C8B-B14F-4D97-AF65-F5344CB8AC3E}">
        <p14:creationId xmlns:p14="http://schemas.microsoft.com/office/powerpoint/2010/main" val="2002140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70</a:t>
            </a:fld>
            <a:endParaRPr lang="en-US"/>
          </a:p>
        </p:txBody>
      </p:sp>
    </p:spTree>
    <p:extLst>
      <p:ext uri="{BB962C8B-B14F-4D97-AF65-F5344CB8AC3E}">
        <p14:creationId xmlns:p14="http://schemas.microsoft.com/office/powerpoint/2010/main" val="28732872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71</a:t>
            </a:fld>
            <a:endParaRPr lang="en-US"/>
          </a:p>
        </p:txBody>
      </p:sp>
    </p:spTree>
    <p:extLst>
      <p:ext uri="{BB962C8B-B14F-4D97-AF65-F5344CB8AC3E}">
        <p14:creationId xmlns:p14="http://schemas.microsoft.com/office/powerpoint/2010/main" val="11148553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72</a:t>
            </a:fld>
            <a:endParaRPr lang="en-US" dirty="0"/>
          </a:p>
        </p:txBody>
      </p:sp>
    </p:spTree>
    <p:extLst>
      <p:ext uri="{BB962C8B-B14F-4D97-AF65-F5344CB8AC3E}">
        <p14:creationId xmlns:p14="http://schemas.microsoft.com/office/powerpoint/2010/main" val="37427186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73</a:t>
            </a:fld>
            <a:endParaRPr lang="en-US"/>
          </a:p>
        </p:txBody>
      </p:sp>
    </p:spTree>
    <p:extLst>
      <p:ext uri="{BB962C8B-B14F-4D97-AF65-F5344CB8AC3E}">
        <p14:creationId xmlns:p14="http://schemas.microsoft.com/office/powerpoint/2010/main" val="8202197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74</a:t>
            </a:fld>
            <a:endParaRPr lang="en-US"/>
          </a:p>
        </p:txBody>
      </p:sp>
    </p:spTree>
    <p:extLst>
      <p:ext uri="{BB962C8B-B14F-4D97-AF65-F5344CB8AC3E}">
        <p14:creationId xmlns:p14="http://schemas.microsoft.com/office/powerpoint/2010/main" val="36794165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75</a:t>
            </a:fld>
            <a:endParaRPr lang="en-US"/>
          </a:p>
        </p:txBody>
      </p:sp>
    </p:spTree>
    <p:extLst>
      <p:ext uri="{BB962C8B-B14F-4D97-AF65-F5344CB8AC3E}">
        <p14:creationId xmlns:p14="http://schemas.microsoft.com/office/powerpoint/2010/main" val="42066489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76</a:t>
            </a:fld>
            <a:endParaRPr lang="en-US"/>
          </a:p>
        </p:txBody>
      </p:sp>
    </p:spTree>
    <p:extLst>
      <p:ext uri="{BB962C8B-B14F-4D97-AF65-F5344CB8AC3E}">
        <p14:creationId xmlns:p14="http://schemas.microsoft.com/office/powerpoint/2010/main" val="28245301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77</a:t>
            </a:fld>
            <a:endParaRPr lang="en-US"/>
          </a:p>
        </p:txBody>
      </p:sp>
    </p:spTree>
    <p:extLst>
      <p:ext uri="{BB962C8B-B14F-4D97-AF65-F5344CB8AC3E}">
        <p14:creationId xmlns:p14="http://schemas.microsoft.com/office/powerpoint/2010/main" val="6087507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78</a:t>
            </a:fld>
            <a:endParaRPr lang="en-US"/>
          </a:p>
        </p:txBody>
      </p:sp>
    </p:spTree>
    <p:extLst>
      <p:ext uri="{BB962C8B-B14F-4D97-AF65-F5344CB8AC3E}">
        <p14:creationId xmlns:p14="http://schemas.microsoft.com/office/powerpoint/2010/main" val="8419235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79</a:t>
            </a:fld>
            <a:endParaRPr lang="en-US"/>
          </a:p>
        </p:txBody>
      </p:sp>
    </p:spTree>
    <p:extLst>
      <p:ext uri="{BB962C8B-B14F-4D97-AF65-F5344CB8AC3E}">
        <p14:creationId xmlns:p14="http://schemas.microsoft.com/office/powerpoint/2010/main" val="3973911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8</a:t>
            </a:fld>
            <a:endParaRPr lang="en-US"/>
          </a:p>
        </p:txBody>
      </p:sp>
    </p:spTree>
    <p:extLst>
      <p:ext uri="{BB962C8B-B14F-4D97-AF65-F5344CB8AC3E}">
        <p14:creationId xmlns:p14="http://schemas.microsoft.com/office/powerpoint/2010/main" val="16669224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80</a:t>
            </a:fld>
            <a:endParaRPr lang="en-US"/>
          </a:p>
        </p:txBody>
      </p:sp>
    </p:spTree>
    <p:extLst>
      <p:ext uri="{BB962C8B-B14F-4D97-AF65-F5344CB8AC3E}">
        <p14:creationId xmlns:p14="http://schemas.microsoft.com/office/powerpoint/2010/main" val="19954142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81</a:t>
            </a:fld>
            <a:endParaRPr lang="en-US"/>
          </a:p>
        </p:txBody>
      </p:sp>
    </p:spTree>
    <p:extLst>
      <p:ext uri="{BB962C8B-B14F-4D97-AF65-F5344CB8AC3E}">
        <p14:creationId xmlns:p14="http://schemas.microsoft.com/office/powerpoint/2010/main" val="21529502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3533815-32B5-0E46-876E-70DE07A7066D}" type="slidenum">
              <a:rPr lang="en-US" smtClean="0"/>
              <a:pPr/>
              <a:t>82</a:t>
            </a:fld>
            <a:endParaRPr lang="en-US" dirty="0"/>
          </a:p>
        </p:txBody>
      </p:sp>
    </p:spTree>
    <p:extLst>
      <p:ext uri="{BB962C8B-B14F-4D97-AF65-F5344CB8AC3E}">
        <p14:creationId xmlns:p14="http://schemas.microsoft.com/office/powerpoint/2010/main" val="29839536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83</a:t>
            </a:fld>
            <a:endParaRPr lang="en-US"/>
          </a:p>
        </p:txBody>
      </p:sp>
    </p:spTree>
    <p:extLst>
      <p:ext uri="{BB962C8B-B14F-4D97-AF65-F5344CB8AC3E}">
        <p14:creationId xmlns:p14="http://schemas.microsoft.com/office/powerpoint/2010/main" val="25669041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84</a:t>
            </a:fld>
            <a:endParaRPr lang="en-US" dirty="0"/>
          </a:p>
        </p:txBody>
      </p:sp>
    </p:spTree>
    <p:extLst>
      <p:ext uri="{BB962C8B-B14F-4D97-AF65-F5344CB8AC3E}">
        <p14:creationId xmlns:p14="http://schemas.microsoft.com/office/powerpoint/2010/main" val="38614025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Segoe UI" pitchFamily="34" charset="0"/>
                <a:ea typeface="+mn-ea"/>
                <a:cs typeface="+mn-cs"/>
              </a:rPr>
              <a:t>Stakeholder feedback on the IDOE’s draft strategic vision for school improvement highlighted a number of targeted and some overarching opportunities to strengthen the vision, guiding principles and theory of action.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Segoe UI" pitchFamily="34"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Segoe UI" pitchFamily="34" charset="0"/>
                <a:ea typeface="+mn-ea"/>
                <a:cs typeface="+mn-cs"/>
              </a:rPr>
              <a:t>In the case of the vision and guiding principles, stakeholders stressed the importance of tightly integrating the two statements.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Segoe UI" pitchFamily="34"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Segoe UI" pitchFamily="34" charset="0"/>
                <a:ea typeface="+mn-ea"/>
                <a:cs typeface="+mn-cs"/>
              </a:rPr>
              <a:t>Specifically, stakeholders recommended that the vision briefly name the </a:t>
            </a:r>
            <a:r>
              <a:rPr lang="en-US" sz="1200" i="1" kern="1200" dirty="0">
                <a:solidFill>
                  <a:schemeClr val="tx1"/>
                </a:solidFill>
                <a:effectLst/>
                <a:latin typeface="Segoe UI" pitchFamily="34" charset="0"/>
                <a:ea typeface="+mn-ea"/>
                <a:cs typeface="+mn-cs"/>
              </a:rPr>
              <a:t>why</a:t>
            </a:r>
            <a:r>
              <a:rPr lang="en-US" sz="1200" kern="1200" dirty="0">
                <a:solidFill>
                  <a:schemeClr val="tx1"/>
                </a:solidFill>
                <a:effectLst/>
                <a:latin typeface="Segoe UI" pitchFamily="34" charset="0"/>
                <a:ea typeface="+mn-ea"/>
                <a:cs typeface="+mn-cs"/>
              </a:rPr>
              <a:t> for school improvement efforts and that the guiding principles begin to illustrate the </a:t>
            </a:r>
            <a:r>
              <a:rPr lang="en-US" sz="1200" i="1" kern="1200" dirty="0">
                <a:solidFill>
                  <a:schemeClr val="tx1"/>
                </a:solidFill>
                <a:effectLst/>
                <a:latin typeface="Segoe UI" pitchFamily="34" charset="0"/>
                <a:ea typeface="+mn-ea"/>
                <a:cs typeface="+mn-cs"/>
              </a:rPr>
              <a:t>how</a:t>
            </a:r>
            <a:r>
              <a:rPr lang="en-US" sz="1200" kern="1200" dirty="0">
                <a:solidFill>
                  <a:schemeClr val="tx1"/>
                </a:solidFill>
                <a:effectLst/>
                <a:latin typeface="Segoe UI" pitchFamily="34" charset="0"/>
                <a:ea typeface="+mn-ea"/>
                <a:cs typeface="+mn-cs"/>
              </a:rPr>
              <a:t> in terms of approach the IDOE will take to fulfill the </a:t>
            </a:r>
            <a:r>
              <a:rPr lang="en-US" sz="1200" i="1" kern="1200" dirty="0">
                <a:solidFill>
                  <a:schemeClr val="tx1"/>
                </a:solidFill>
                <a:effectLst/>
                <a:latin typeface="Segoe UI" pitchFamily="34" charset="0"/>
                <a:ea typeface="+mn-ea"/>
                <a:cs typeface="+mn-cs"/>
              </a:rPr>
              <a:t>why</a:t>
            </a:r>
            <a:r>
              <a:rPr lang="en-US" sz="1200" kern="1200" dirty="0">
                <a:solidFill>
                  <a:schemeClr val="tx1"/>
                </a:solidFill>
                <a:effectLst/>
                <a:latin typeface="Segoe UI" pitchFamily="34" charset="0"/>
                <a:ea typeface="+mn-ea"/>
                <a:cs typeface="+mn-cs"/>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Segoe UI" pitchFamily="34"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Segoe UI" pitchFamily="34" charset="0"/>
                <a:ea typeface="+mn-ea"/>
                <a:cs typeface="+mn-cs"/>
              </a:rPr>
              <a:t>As such, the vision and guiding principles have been combined in this manner.</a:t>
            </a: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85</a:t>
            </a:fld>
            <a:endParaRPr lang="en-US" dirty="0"/>
          </a:p>
        </p:txBody>
      </p:sp>
    </p:spTree>
    <p:extLst>
      <p:ext uri="{BB962C8B-B14F-4D97-AF65-F5344CB8AC3E}">
        <p14:creationId xmlns:p14="http://schemas.microsoft.com/office/powerpoint/2010/main" val="7689444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800" b="1" dirty="0">
                <a:latin typeface="Times New Roman" panose="02020603050405020304" pitchFamily="18" charset="0"/>
                <a:cs typeface="Times New Roman" panose="02020603050405020304" pitchFamily="18" charset="0"/>
              </a:rPr>
              <a:t>If the IDOE provides a research-based model for developing, evaluating and refining school improvement plans (SIP)</a:t>
            </a:r>
            <a:endParaRPr lang="en-US" sz="800" dirty="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creating a SIP template that is organized around research-based school improvement principles and allows for purposeful customization;</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sharing SIP exemplars for the field (i.e., districts and schools) that represent numerous school types and contexts;</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offering a clear set of optional SIP supports for the field that encompass their development, evaluation and refinement; and</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targeting required supports in districts based on the percentage of their schools identified as CSI or TSI and the number of years that they have been in either form of improvement status.</a:t>
            </a:r>
          </a:p>
          <a:p>
            <a:pPr marL="457200" lvl="1" indent="0">
              <a:buFont typeface="Arial" panose="020B0604020202020204" pitchFamily="34" charset="0"/>
              <a:buNone/>
            </a:pPr>
            <a:endParaRPr lang="en-US" sz="800" dirty="0">
              <a:latin typeface="Times New Roman" panose="02020603050405020304" pitchFamily="18" charset="0"/>
              <a:cs typeface="Times New Roman" panose="02020603050405020304" pitchFamily="18" charset="0"/>
            </a:endParaRPr>
          </a:p>
          <a:p>
            <a:pPr lvl="0"/>
            <a:r>
              <a:rPr lang="en-US" sz="800" b="1" dirty="0">
                <a:latin typeface="Times New Roman" panose="02020603050405020304" pitchFamily="18" charset="0"/>
                <a:cs typeface="Times New Roman" panose="02020603050405020304" pitchFamily="18" charset="0"/>
              </a:rPr>
              <a:t>And the IDOE promotes evidence-based interventions for school improvement plans</a:t>
            </a:r>
            <a:endParaRPr lang="en-US" sz="800" dirty="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developing an Indiana-specific version of the What Works Clearinghouse that illustrates how and where evidence-based interventions for school improvement have been successful in Indiana; </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modifying the list of potential evidence-based interventions for schools as they remain in CSI or TSI status in a research-backed manner; and</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providing specialized technical assistance to districts that want to undertake a systemic, multiple-school intervention strategy.</a:t>
            </a:r>
          </a:p>
          <a:p>
            <a:pPr marL="457200" lvl="1" indent="0">
              <a:buFont typeface="Arial" panose="020B0604020202020204" pitchFamily="34" charset="0"/>
              <a:buNone/>
            </a:pPr>
            <a:endParaRPr lang="en-US" sz="800" dirty="0">
              <a:latin typeface="Times New Roman" panose="02020603050405020304" pitchFamily="18" charset="0"/>
              <a:cs typeface="Times New Roman" panose="02020603050405020304" pitchFamily="18" charset="0"/>
            </a:endParaRPr>
          </a:p>
          <a:p>
            <a:pPr lvl="0"/>
            <a:r>
              <a:rPr lang="en-US" sz="800" b="1" dirty="0">
                <a:latin typeface="Times New Roman" panose="02020603050405020304" pitchFamily="18" charset="0"/>
                <a:cs typeface="Times New Roman" panose="02020603050405020304" pitchFamily="18" charset="0"/>
              </a:rPr>
              <a:t>And the IDOE distributes models for using data to review and improve school improvement plans</a:t>
            </a:r>
            <a:endParaRPr lang="en-US" sz="800" dirty="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creating a model process for the field to use to continuously review its SIPs in a data-backed manner;</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sharing exemplars that illustrate what this model process looks like in practice in various contexts; </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offering a clear set of optional supports for the field related to using data to review and improve SIPs; and</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targeting required supports in districts based on the percentage of their schools identified as CSI or TSI and the number of years that they have been in either form of improvement status.</a:t>
            </a:r>
          </a:p>
          <a:p>
            <a:pPr marL="457200" lvl="1" indent="0">
              <a:buFont typeface="Arial" panose="020B0604020202020204" pitchFamily="34" charset="0"/>
              <a:buNone/>
            </a:pPr>
            <a:endParaRPr lang="en-US" sz="800" dirty="0">
              <a:latin typeface="Times New Roman" panose="02020603050405020304" pitchFamily="18" charset="0"/>
              <a:cs typeface="Times New Roman" panose="02020603050405020304" pitchFamily="18" charset="0"/>
            </a:endParaRPr>
          </a:p>
          <a:p>
            <a:pPr lvl="0"/>
            <a:r>
              <a:rPr lang="en-US" sz="800" b="1" dirty="0">
                <a:latin typeface="Times New Roman" panose="02020603050405020304" pitchFamily="18" charset="0"/>
                <a:cs typeface="Times New Roman" panose="02020603050405020304" pitchFamily="18" charset="0"/>
              </a:rPr>
              <a:t>And the IDOE organizes targeted professional learning opportunities</a:t>
            </a:r>
            <a:endParaRPr lang="en-US" sz="800" dirty="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identifying the shared problems of practice that the field is facing, with an emphasis on the challenges faced in specific regions;</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accessing local and/or national expertise on these shared problems of practice;</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facilitating focused, ongoing professional learning opportunities for intentionally selected groups of leaders at all levels; and</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sharing the process used and resources developed through these professional learning opportunities with the broader field.</a:t>
            </a:r>
          </a:p>
          <a:p>
            <a:pPr marL="457200" lvl="1" indent="0">
              <a:buFont typeface="Arial" panose="020B0604020202020204" pitchFamily="34" charset="0"/>
              <a:buNone/>
            </a:pPr>
            <a:endParaRPr lang="en-US" sz="800" dirty="0">
              <a:latin typeface="Times New Roman" panose="02020603050405020304" pitchFamily="18" charset="0"/>
              <a:cs typeface="Times New Roman" panose="02020603050405020304" pitchFamily="18" charset="0"/>
            </a:endParaRPr>
          </a:p>
          <a:p>
            <a:pPr lvl="0"/>
            <a:r>
              <a:rPr lang="en-US" sz="800" b="1" dirty="0">
                <a:latin typeface="Times New Roman" panose="02020603050405020304" pitchFamily="18" charset="0"/>
                <a:cs typeface="Times New Roman" panose="02020603050405020304" pitchFamily="18" charset="0"/>
              </a:rPr>
              <a:t>And the IDOE helps facilitate partnerships with Technical Assistance Partners (TAPs)</a:t>
            </a:r>
            <a:endParaRPr lang="en-US" sz="800" dirty="0">
              <a:latin typeface="Times New Roman" panose="02020603050405020304" pitchFamily="18" charset="0"/>
              <a:cs typeface="Times New Roman" panose="02020603050405020304" pitchFamily="18" charset="0"/>
            </a:endParaRP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creating model processes to inform the field's identification of TAPs to partner with as well as an evaluation of their impact;</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intentionally introducing districts to TAPs with a demonstrated track record of impact in a priority area for improvement in one or more of their CSI or TSI schools; and</a:t>
            </a:r>
          </a:p>
          <a:p>
            <a:pPr marL="628650" lvl="1" indent="-171450">
              <a:buFont typeface="Arial" panose="020B0604020202020204" pitchFamily="34" charset="0"/>
              <a:buChar char="•"/>
            </a:pPr>
            <a:r>
              <a:rPr lang="en-US" sz="800" dirty="0">
                <a:latin typeface="Times New Roman" panose="02020603050405020304" pitchFamily="18" charset="0"/>
                <a:cs typeface="Times New Roman" panose="02020603050405020304" pitchFamily="18" charset="0"/>
              </a:rPr>
              <a:t>By facilitating partnerships with TAPs that can provide specialized technical assistance to districts that want to undertake a systemic, multiple-school intervention strategy.</a:t>
            </a:r>
          </a:p>
          <a:p>
            <a:pPr marL="457200" lvl="1" indent="0">
              <a:buFont typeface="Arial" panose="020B0604020202020204" pitchFamily="34" charset="0"/>
              <a:buNone/>
            </a:pPr>
            <a:endParaRPr lang="en-US" sz="800" dirty="0">
              <a:latin typeface="Times New Roman" panose="02020603050405020304" pitchFamily="18" charset="0"/>
              <a:cs typeface="Times New Roman" panose="02020603050405020304" pitchFamily="18" charset="0"/>
            </a:endParaRPr>
          </a:p>
          <a:p>
            <a:pPr lvl="0" algn="ctr"/>
            <a:r>
              <a:rPr lang="en-US" sz="1400" b="1" dirty="0">
                <a:latin typeface="Times New Roman" panose="02020603050405020304" pitchFamily="18" charset="0"/>
                <a:cs typeface="Times New Roman" panose="02020603050405020304" pitchFamily="18" charset="0"/>
              </a:rPr>
              <a:t>Then all Hoosier students will be college and career ready, allowing them to successfully embark on their chosen path in life.</a:t>
            </a:r>
            <a:endParaRPr lang="en-US" sz="1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86</a:t>
            </a:fld>
            <a:endParaRPr lang="en-US" dirty="0"/>
          </a:p>
        </p:txBody>
      </p:sp>
    </p:spTree>
    <p:extLst>
      <p:ext uri="{BB962C8B-B14F-4D97-AF65-F5344CB8AC3E}">
        <p14:creationId xmlns:p14="http://schemas.microsoft.com/office/powerpoint/2010/main" val="6716456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Segoe UI" pitchFamily="34" charset="0"/>
                <a:ea typeface="+mn-ea"/>
                <a:cs typeface="+mn-cs"/>
              </a:rPr>
              <a:t>Based on stakeholder feedback, the IDOE is encouraged to develop an intentionally sequenced set of expectations for Targeted Support and Improvement Schools (TSI) and Comprehensive Support and Improvement Schools (CSI) and to differentiate its levels of support for schools and districts to fulfill these expectations in service of supporting locally-driven school improvement efforts and improving student outcomes. </a:t>
            </a:r>
          </a:p>
          <a:p>
            <a:endParaRPr lang="en-US" sz="1200" kern="1200" dirty="0">
              <a:solidFill>
                <a:schemeClr val="tx1"/>
              </a:solidFill>
              <a:effectLst/>
              <a:latin typeface="Segoe UI" pitchFamily="34" charset="0"/>
              <a:ea typeface="+mn-ea"/>
              <a:cs typeface="+mn-cs"/>
            </a:endParaRPr>
          </a:p>
          <a:p>
            <a:r>
              <a:rPr lang="en-US" sz="1200" kern="1200" dirty="0">
                <a:solidFill>
                  <a:schemeClr val="tx1"/>
                </a:solidFill>
                <a:effectLst/>
                <a:latin typeface="Segoe UI" pitchFamily="34" charset="0"/>
                <a:ea typeface="+mn-ea"/>
                <a:cs typeface="+mn-cs"/>
              </a:rPr>
              <a:t>Informed by stakeholder feedback on the specific expectations and supports that the IDOE should build its school improvement model around, one potential approach to this sequence of expectations and related support is outlined here.</a:t>
            </a:r>
          </a:p>
          <a:p>
            <a:endParaRPr lang="en-US" sz="1200" kern="1200" dirty="0">
              <a:solidFill>
                <a:schemeClr val="tx1"/>
              </a:solidFill>
              <a:effectLst/>
              <a:latin typeface="Segoe UI" pitchFamily="34" charset="0"/>
              <a:ea typeface="+mn-ea"/>
              <a:cs typeface="+mn-cs"/>
            </a:endParaRPr>
          </a:p>
          <a:p>
            <a:r>
              <a:rPr lang="en-US" sz="1200" kern="1200" dirty="0">
                <a:solidFill>
                  <a:schemeClr val="tx1"/>
                </a:solidFill>
                <a:effectLst/>
                <a:latin typeface="Segoe UI" pitchFamily="34" charset="0"/>
                <a:ea typeface="+mn-ea"/>
                <a:cs typeface="+mn-cs"/>
              </a:rPr>
              <a:t>1. </a:t>
            </a:r>
            <a:r>
              <a:rPr lang="en-US" sz="1200" i="1" kern="1200" dirty="0">
                <a:solidFill>
                  <a:schemeClr val="tx1"/>
                </a:solidFill>
                <a:effectLst/>
                <a:latin typeface="Segoe UI" pitchFamily="34" charset="0"/>
                <a:ea typeface="+mn-ea"/>
                <a:cs typeface="+mn-cs"/>
              </a:rPr>
              <a:t>Plan and Conduct a Comprehensive Needs Assessment (CNA)</a:t>
            </a:r>
            <a:endParaRPr lang="en-US" sz="1200" kern="1200" dirty="0">
              <a:solidFill>
                <a:schemeClr val="tx1"/>
              </a:solidFill>
              <a:effectLst/>
              <a:latin typeface="Segoe UI" pitchFamily="34" charset="0"/>
              <a:ea typeface="+mn-ea"/>
              <a:cs typeface="+mn-cs"/>
            </a:endParaRPr>
          </a:p>
          <a:p>
            <a:r>
              <a:rPr lang="en-US" sz="1200" kern="1200" dirty="0">
                <a:solidFill>
                  <a:schemeClr val="tx1"/>
                </a:solidFill>
                <a:effectLst/>
                <a:latin typeface="Segoe UI" pitchFamily="34" charset="0"/>
                <a:ea typeface="+mn-ea"/>
                <a:cs typeface="+mn-cs"/>
              </a:rPr>
              <a:t>The proposed components for planning and conducting a Comprehensive Needs Assessment presented below (Figure 5) are adapted from “Using Needs Assessments for School and District Improvement, A Tactical Guide,” authored by Julie Corbett and Sam Redding and published in 2017 by the Center on School Turnaround and the Council of Chief State School Officers.</a:t>
            </a:r>
          </a:p>
          <a:p>
            <a:pPr marL="628650" lvl="1" indent="-171450">
              <a:buFont typeface="Arial" panose="020B0604020202020204" pitchFamily="34" charset="0"/>
              <a:buChar char="•"/>
            </a:pPr>
            <a:r>
              <a:rPr lang="en-US" sz="1200" u="sng" kern="1200" dirty="0">
                <a:solidFill>
                  <a:schemeClr val="tx1"/>
                </a:solidFill>
                <a:effectLst/>
                <a:latin typeface="Segoe UI" pitchFamily="34" charset="0"/>
                <a:ea typeface="+mn-ea"/>
                <a:cs typeface="+mn-cs"/>
              </a:rPr>
              <a:t>Supports from the IDOE for All TSI and CSI Schools and their Districts</a:t>
            </a:r>
            <a:endParaRPr lang="en-US" sz="1200" kern="1200" dirty="0">
              <a:solidFill>
                <a:schemeClr val="tx1"/>
              </a:solidFill>
              <a:effectLst/>
              <a:latin typeface="Segoe UI" pitchFamily="34" charset="0"/>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Defined guidelines and guardrails for a Comprehensive Needs Assessment; </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Model template for and exemplars of CNAs for various school types and contexts;</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Expectations and recommended strategies for stakeholder engagement in CNAs; </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Webinars to build local capacity to effectively conduct CNAs; and</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Title I School Improvement Grants to support effective CNAs.</a:t>
            </a:r>
          </a:p>
          <a:p>
            <a:pPr marL="914400" lvl="2" indent="0">
              <a:buFont typeface="Arial" panose="020B0604020202020204" pitchFamily="34" charset="0"/>
              <a:buNone/>
            </a:pPr>
            <a:endParaRPr lang="en-US" sz="1200" kern="1200" dirty="0">
              <a:solidFill>
                <a:schemeClr val="tx1"/>
              </a:solidFill>
              <a:effectLst/>
              <a:latin typeface="Segoe UI" pitchFamily="34" charset="0"/>
              <a:ea typeface="+mn-ea"/>
              <a:cs typeface="+mn-cs"/>
            </a:endParaRPr>
          </a:p>
          <a:p>
            <a:r>
              <a:rPr lang="en-US" sz="1200" kern="1200" dirty="0">
                <a:solidFill>
                  <a:schemeClr val="tx1"/>
                </a:solidFill>
                <a:effectLst/>
                <a:latin typeface="Segoe UI" pitchFamily="34" charset="0"/>
                <a:ea typeface="+mn-ea"/>
                <a:cs typeface="+mn-cs"/>
              </a:rPr>
              <a:t>2.</a:t>
            </a:r>
            <a:r>
              <a:rPr lang="en-US" sz="1200" kern="1200" baseline="0" dirty="0">
                <a:solidFill>
                  <a:schemeClr val="tx1"/>
                </a:solidFill>
                <a:effectLst/>
                <a:latin typeface="Segoe UI" pitchFamily="34" charset="0"/>
                <a:ea typeface="+mn-ea"/>
                <a:cs typeface="+mn-cs"/>
              </a:rPr>
              <a:t> </a:t>
            </a:r>
            <a:r>
              <a:rPr lang="en-US" sz="1200" i="1" kern="1200" dirty="0">
                <a:solidFill>
                  <a:schemeClr val="tx1"/>
                </a:solidFill>
                <a:effectLst/>
                <a:latin typeface="Segoe UI" pitchFamily="34" charset="0"/>
                <a:ea typeface="+mn-ea"/>
                <a:cs typeface="+mn-cs"/>
              </a:rPr>
              <a:t>Develop, Implement and Refine a School Improvement Plan </a:t>
            </a:r>
            <a:endParaRPr lang="en-US" sz="1200" kern="1200" dirty="0">
              <a:solidFill>
                <a:schemeClr val="tx1"/>
              </a:solidFill>
              <a:effectLst/>
              <a:latin typeface="Segoe UI" pitchFamily="34" charset="0"/>
              <a:ea typeface="+mn-ea"/>
              <a:cs typeface="+mn-cs"/>
            </a:endParaRPr>
          </a:p>
          <a:p>
            <a:r>
              <a:rPr lang="en-US" sz="1200" kern="1200" dirty="0">
                <a:solidFill>
                  <a:schemeClr val="tx1"/>
                </a:solidFill>
                <a:effectLst/>
                <a:latin typeface="Segoe UI" pitchFamily="34" charset="0"/>
                <a:ea typeface="+mn-ea"/>
                <a:cs typeface="+mn-cs"/>
              </a:rPr>
              <a:t>The Comprehensive Needs Assessment will provide CSI and TSI schools, their districts and the IDOE with a strong evidence base from which to develop new and refine existing School Improvement Plans. Recommended phases for the development, implementation and refinement of a school improvement plan are outlined in Figure 6.</a:t>
            </a:r>
          </a:p>
          <a:p>
            <a:pPr marL="628650" lvl="1" indent="-171450">
              <a:buFont typeface="Arial" panose="020B0604020202020204" pitchFamily="34" charset="0"/>
              <a:buChar char="•"/>
            </a:pPr>
            <a:r>
              <a:rPr lang="en-US" sz="1200" u="sng" kern="1200" dirty="0">
                <a:solidFill>
                  <a:schemeClr val="tx1"/>
                </a:solidFill>
                <a:effectLst/>
                <a:latin typeface="Segoe UI" pitchFamily="34" charset="0"/>
                <a:ea typeface="+mn-ea"/>
                <a:cs typeface="+mn-cs"/>
              </a:rPr>
              <a:t>Supports from the IDOE for All TSI and CSI Schools and their Districts</a:t>
            </a:r>
            <a:endParaRPr lang="en-US" sz="1200" kern="1200" dirty="0">
              <a:solidFill>
                <a:schemeClr val="tx1"/>
              </a:solidFill>
              <a:effectLst/>
              <a:latin typeface="Segoe UI" pitchFamily="34" charset="0"/>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Defined guidelines and guardrails for a School Improvement Plan (SIP); </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Model template for and exemplars of SIPs for various school types and contexts;</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Expectations and recommended strategies for engaging stakeholders in SIPs; </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Clearinghouse of actionable research on evidence-based interventions to include in SIPs;</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Webinars to build local capacity to effectively develop and progress monitor SIPs; and</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Title I School Improvement Grants to support the implementation of SIPs.</a:t>
            </a:r>
          </a:p>
          <a:p>
            <a:pPr marL="0" lvl="0" indent="0">
              <a:buFont typeface="Arial" panose="020B0604020202020204" pitchFamily="34" charset="0"/>
              <a:buNone/>
            </a:pPr>
            <a:endParaRPr lang="en-US" sz="1200" kern="1200" dirty="0">
              <a:solidFill>
                <a:schemeClr val="tx1"/>
              </a:solidFill>
              <a:effectLst/>
              <a:latin typeface="Segoe UI" pitchFamily="34" charset="0"/>
              <a:ea typeface="+mn-ea"/>
              <a:cs typeface="+mn-cs"/>
            </a:endParaRPr>
          </a:p>
          <a:p>
            <a:r>
              <a:rPr lang="en-US" sz="1200" kern="1200" dirty="0">
                <a:solidFill>
                  <a:schemeClr val="tx1"/>
                </a:solidFill>
                <a:effectLst/>
                <a:latin typeface="Segoe UI" pitchFamily="34" charset="0"/>
                <a:ea typeface="+mn-ea"/>
                <a:cs typeface="+mn-cs"/>
              </a:rPr>
              <a:t>3.</a:t>
            </a:r>
            <a:r>
              <a:rPr lang="en-US" sz="1200" kern="1200" baseline="0" dirty="0">
                <a:solidFill>
                  <a:schemeClr val="tx1"/>
                </a:solidFill>
                <a:effectLst/>
                <a:latin typeface="Segoe UI" pitchFamily="34" charset="0"/>
                <a:ea typeface="+mn-ea"/>
                <a:cs typeface="+mn-cs"/>
              </a:rPr>
              <a:t> </a:t>
            </a:r>
            <a:r>
              <a:rPr lang="en-US" sz="1200" i="1" kern="1200" dirty="0">
                <a:solidFill>
                  <a:schemeClr val="tx1"/>
                </a:solidFill>
                <a:effectLst/>
                <a:latin typeface="Segoe UI" pitchFamily="34" charset="0"/>
                <a:ea typeface="+mn-ea"/>
                <a:cs typeface="+mn-cs"/>
              </a:rPr>
              <a:t>Leverage Professional Learning and Technical Assistance Partners</a:t>
            </a:r>
            <a:endParaRPr lang="en-US" sz="1200" kern="1200" dirty="0">
              <a:solidFill>
                <a:schemeClr val="tx1"/>
              </a:solidFill>
              <a:effectLst/>
              <a:latin typeface="Segoe UI" pitchFamily="34" charset="0"/>
              <a:ea typeface="+mn-ea"/>
              <a:cs typeface="+mn-cs"/>
            </a:endParaRPr>
          </a:p>
          <a:p>
            <a:r>
              <a:rPr lang="en-US" sz="1200" kern="1200" dirty="0">
                <a:solidFill>
                  <a:schemeClr val="tx1"/>
                </a:solidFill>
                <a:effectLst/>
                <a:latin typeface="Segoe UI" pitchFamily="34" charset="0"/>
                <a:ea typeface="+mn-ea"/>
                <a:cs typeface="+mn-cs"/>
              </a:rPr>
              <a:t>Once these school improvement plans are in place, the IDOE is encouraged to offer a menu of services related to professional learning and Technical Assistance Partners (TAPs) to help support these locally-driven school improvement efforts.</a:t>
            </a:r>
            <a:r>
              <a:rPr lang="en-US" sz="1200" kern="1200" baseline="0" dirty="0">
                <a:solidFill>
                  <a:schemeClr val="tx1"/>
                </a:solidFill>
                <a:effectLst/>
                <a:latin typeface="Segoe UI" pitchFamily="34" charset="0"/>
                <a:ea typeface="+mn-ea"/>
                <a:cs typeface="+mn-cs"/>
              </a:rPr>
              <a:t> </a:t>
            </a:r>
          </a:p>
          <a:p>
            <a:pPr marL="628650" lvl="1" indent="-171450">
              <a:buFont typeface="Arial" panose="020B0604020202020204" pitchFamily="34" charset="0"/>
              <a:buChar char="•"/>
            </a:pPr>
            <a:r>
              <a:rPr lang="en-US" sz="1200" kern="1200" baseline="0" dirty="0">
                <a:solidFill>
                  <a:schemeClr val="tx1"/>
                </a:solidFill>
                <a:effectLst/>
                <a:latin typeface="Segoe UI" pitchFamily="34" charset="0"/>
                <a:ea typeface="+mn-ea"/>
                <a:cs typeface="+mn-cs"/>
              </a:rPr>
              <a:t>Supports with professional learning could look like:</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Rather than offering one-time, large-group professional learning opportunities, stakeholders recommended that the IDOE convene small, preferably regional groups of practitioners around a shared problem of practice for an intentionally sequenced set of professional learning opportunities. </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Supports</a:t>
            </a:r>
            <a:r>
              <a:rPr lang="en-US" sz="1200" kern="1200" baseline="0" dirty="0">
                <a:solidFill>
                  <a:schemeClr val="tx1"/>
                </a:solidFill>
                <a:effectLst/>
                <a:latin typeface="Segoe UI" pitchFamily="34" charset="0"/>
                <a:ea typeface="+mn-ea"/>
                <a:cs typeface="+mn-cs"/>
              </a:rPr>
              <a:t> with </a:t>
            </a:r>
            <a:r>
              <a:rPr lang="en-US" sz="1200" kern="1200" dirty="0">
                <a:solidFill>
                  <a:schemeClr val="tx1"/>
                </a:solidFill>
                <a:effectLst/>
                <a:latin typeface="Segoe UI" pitchFamily="34" charset="0"/>
                <a:ea typeface="+mn-ea"/>
                <a:cs typeface="+mn-cs"/>
              </a:rPr>
              <a:t>Technical</a:t>
            </a:r>
            <a:r>
              <a:rPr lang="en-US" sz="1200" kern="1200" baseline="0" dirty="0">
                <a:solidFill>
                  <a:schemeClr val="tx1"/>
                </a:solidFill>
                <a:effectLst/>
                <a:latin typeface="Segoe UI" pitchFamily="34" charset="0"/>
                <a:ea typeface="+mn-ea"/>
                <a:cs typeface="+mn-cs"/>
              </a:rPr>
              <a:t> Assistance Partners could look like:</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As opposed to requiring a district or school to work with a specific TAP, stakeholders suggested that the IDOE should develop high-quality models for the field to use to (1) make informed decisions about which TAP(s) to engage with and (2) to evaluate their impact. </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While stakeholders were generally opposed to the notion of the IDOE requiring a district or school to partner with a specific TAP, they were supportive of the IDOE providing the field with a short list of recommended TAPs. </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Moreover, stakeholders expressed an interest in the IDOE identifying specific TAPs for individual districts and/or schools based on a deep understanding of the strengths and needs of that district and/or school. </a:t>
            </a:r>
          </a:p>
          <a:p>
            <a:pPr marL="1085850" lvl="2"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This is particularly critical when a district is interested in developing a school improvement strategy (e.g., Transformation Zone, Innovation Network) that impacts multiple schools as well as roles in and features of the district’s central office.</a:t>
            </a: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87</a:t>
            </a:fld>
            <a:endParaRPr lang="en-US" dirty="0"/>
          </a:p>
        </p:txBody>
      </p:sp>
    </p:spTree>
    <p:extLst>
      <p:ext uri="{BB962C8B-B14F-4D97-AF65-F5344CB8AC3E}">
        <p14:creationId xmlns:p14="http://schemas.microsoft.com/office/powerpoint/2010/main" val="10817928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u="sng" dirty="0"/>
              <a:t>Single</a:t>
            </a:r>
            <a:r>
              <a:rPr lang="en-US" u="sng" baseline="0" dirty="0"/>
              <a:t>-School Planning Grants</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One potential approach to ameliorating these challenges is to first award planning grants to all Comprehensive Improvement and Support Schools. In this scenario, all Comprehensive Improvement and Support Schools would receive at least one year of Title I school improvement funding, allocated to ensure they and their district achieve three objectives.</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Conduct a comprehensive needs assessment, aligned to an evidence-based framework for school improvement;</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Develop a school improvement plan that is driven by the qualitative and quantitative findings from a comprehensive needs assessment, aligned to an evidence-based framework for school improvement; and</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Ensure the required conditions (e.g., leadership at all levels, academic strategy, student supports) are in place to enable successful implementation of the entire school improvement plan during the following school year.</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Side note: Tennessee has proposed such an approach for their Priority schools (i.e., Comprehensive Improvement and Support Schools) in their ESSA Consolidated State Plan. For more information: Tennessee Department of Education. April 3, 2017. “Every Student Succeeds Act: Building on Success in Tennessee, ESSA State Plan.” Pages 113-115. Retrieved from </a:t>
            </a:r>
            <a:r>
              <a:rPr lang="en-US" sz="1200" u="sng" kern="1200" dirty="0">
                <a:solidFill>
                  <a:schemeClr val="tx1"/>
                </a:solidFill>
                <a:effectLst/>
                <a:latin typeface="Segoe UI" pitchFamily="34" charset="0"/>
                <a:ea typeface="+mn-ea"/>
                <a:cs typeface="+mn-cs"/>
                <a:hlinkClick r:id="rId3"/>
              </a:rPr>
              <a:t>http://www.tennessee.gov/assets/entities/education/attachments/ESSA_state_plan.pdf</a:t>
            </a:r>
            <a:r>
              <a:rPr lang="en-US" sz="1200" kern="1200" dirty="0">
                <a:solidFill>
                  <a:schemeClr val="tx1"/>
                </a:solidFill>
                <a:effectLst/>
                <a:latin typeface="Segoe UI" pitchFamily="34" charset="0"/>
                <a:ea typeface="+mn-ea"/>
                <a:cs typeface="+mn-cs"/>
              </a:rPr>
              <a:t>. </a:t>
            </a:r>
          </a:p>
          <a:p>
            <a:pPr marL="171450" indent="-171450">
              <a:buFont typeface="Arial" panose="020B0604020202020204" pitchFamily="34" charset="0"/>
              <a:buChar char="•"/>
            </a:pPr>
            <a:endParaRPr lang="en-US" sz="1200" kern="1200" dirty="0">
              <a:solidFill>
                <a:schemeClr val="tx1"/>
              </a:solidFill>
              <a:effectLst/>
              <a:latin typeface="Segoe UI" pitchFamily="34" charset="0"/>
              <a:ea typeface="+mn-ea"/>
              <a:cs typeface="+mn-cs"/>
            </a:endParaRPr>
          </a:p>
          <a:p>
            <a:r>
              <a:rPr lang="en-US" sz="1200" u="sng" kern="1200" dirty="0">
                <a:solidFill>
                  <a:schemeClr val="tx1"/>
                </a:solidFill>
                <a:effectLst/>
                <a:latin typeface="Segoe UI" pitchFamily="34" charset="0"/>
                <a:ea typeface="+mn-ea"/>
                <a:cs typeface="+mn-cs"/>
              </a:rPr>
              <a:t>IDOE supports for the field</a:t>
            </a:r>
            <a:r>
              <a:rPr lang="en-US" sz="1200" u="sng" kern="1200" baseline="0" dirty="0">
                <a:solidFill>
                  <a:schemeClr val="tx1"/>
                </a:solidFill>
                <a:effectLst/>
                <a:latin typeface="Segoe UI" pitchFamily="34" charset="0"/>
                <a:ea typeface="+mn-ea"/>
                <a:cs typeface="+mn-cs"/>
              </a:rPr>
              <a:t> pertaining to single-school planning grants</a:t>
            </a:r>
          </a:p>
          <a:p>
            <a:r>
              <a:rPr lang="en-US" sz="1200" kern="1200" dirty="0">
                <a:solidFill>
                  <a:schemeClr val="tx1"/>
                </a:solidFill>
                <a:effectLst/>
                <a:latin typeface="Segoe UI" pitchFamily="34" charset="0"/>
                <a:ea typeface="+mn-ea"/>
                <a:cs typeface="+mn-cs"/>
              </a:rPr>
              <a:t>To support local efforts to develop and prepare for full implementation of comprehensive school improvement plans, the IDOE could play one or more of the following roles prior to this planning grant phase with Comprehensive Improvement and Support Schools and their districts.</a:t>
            </a:r>
          </a:p>
          <a:p>
            <a:pPr marL="171450" lvl="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Develop a model comprehensive needs assessment, aligned to an evidence-based framework for school improvement;</a:t>
            </a:r>
          </a:p>
          <a:p>
            <a:pPr marL="171450" lvl="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Provide a recommended protocol for planning and conducting the comprehensive needs assessment, including strategies for meaningful stakeholder engagement; and</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Define an optional menu of supports for districts and schools to support their planning and/or implementation of one or more sections of this recommended protocol.</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u="sng"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u="sng" dirty="0"/>
              <a:t>Single</a:t>
            </a:r>
            <a:r>
              <a:rPr lang="en-US" u="sng" baseline="0" dirty="0"/>
              <a:t>-School Implementation Grants</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If Comprehensive Improvement and Support Schools and their districts fulfill the three aforementioned objectives for the Title I school improvement </a:t>
            </a:r>
            <a:r>
              <a:rPr lang="en-US" sz="1200" i="1" kern="1200" dirty="0">
                <a:solidFill>
                  <a:schemeClr val="tx1"/>
                </a:solidFill>
                <a:effectLst/>
                <a:latin typeface="Segoe UI" pitchFamily="34" charset="0"/>
                <a:ea typeface="+mn-ea"/>
                <a:cs typeface="+mn-cs"/>
              </a:rPr>
              <a:t>planning </a:t>
            </a:r>
            <a:r>
              <a:rPr lang="en-US" sz="1200" kern="1200" dirty="0">
                <a:solidFill>
                  <a:schemeClr val="tx1"/>
                </a:solidFill>
                <a:effectLst/>
                <a:latin typeface="Segoe UI" pitchFamily="34" charset="0"/>
                <a:ea typeface="+mn-ea"/>
                <a:cs typeface="+mn-cs"/>
              </a:rPr>
              <a:t>grant during the school year for which they are awarded these funds, they could then apply for one or two years of a Title I school improvement </a:t>
            </a:r>
            <a:r>
              <a:rPr lang="en-US" sz="1200" i="1" kern="1200" dirty="0">
                <a:solidFill>
                  <a:schemeClr val="tx1"/>
                </a:solidFill>
                <a:effectLst/>
                <a:latin typeface="Segoe UI" pitchFamily="34" charset="0"/>
                <a:ea typeface="+mn-ea"/>
                <a:cs typeface="+mn-cs"/>
              </a:rPr>
              <a:t>implementation</a:t>
            </a:r>
            <a:r>
              <a:rPr lang="en-US" sz="1200" kern="1200" dirty="0">
                <a:solidFill>
                  <a:schemeClr val="tx1"/>
                </a:solidFill>
                <a:effectLst/>
                <a:latin typeface="Segoe UI" pitchFamily="34" charset="0"/>
                <a:ea typeface="+mn-ea"/>
                <a:cs typeface="+mn-cs"/>
              </a:rPr>
              <a:t> grant.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Under this competitive process, districts would be expected to purposefully differentiate their Title I school improvement implementation grant applications on behalf of their Comprehensive Improvement and Support Schools based on each school’s comprehensive needs assessment, school improvement plan and conditions for success.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The implementation grant application and its corresponding scoring rubric should be anchored in the same evidence-based framework for school improvement around which the comprehensive needs assessment and school improvement planning template were organized.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Applications should only be awarded funding if the proposed evidence-based interventions meet the requirements of being in one of the top three tiers of evidence as required under ESSA.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Once these Title I school improvement implementation grants are awarded, the IDOE is encouraged to integrate its monitoring of these recipients into its ongoing cycle of supports for the Comprehensive Improvement Support Schools and their districts, with an additional emphasis on resource allocation review to ensure Title I school improvement funds and other resources are promoting equity and excellence for all students.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If a district’s Title I school improvement implementation grant application for a Comprehensive Improvement and Support School is not approved, the IDOE would continue to provide supports to that school and its district as outlined in the previous section on supports for Comprehensive Improvement and Support Schools.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What’s more, the IDOE could selectively award a Title I school improvement planning grant for a second year to a Comprehensive Improvement and Support School that applied for, but was not initially awarded an implementation grant, based on the quality and potential their application.</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u="sng"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u="sng" dirty="0"/>
          </a:p>
          <a:p>
            <a:r>
              <a:rPr lang="en-US" sz="1200" i="0" u="sng" kern="1200" dirty="0">
                <a:solidFill>
                  <a:schemeClr val="tx1"/>
                </a:solidFill>
                <a:effectLst/>
                <a:latin typeface="Segoe UI" pitchFamily="34" charset="0"/>
                <a:ea typeface="+mn-ea"/>
                <a:cs typeface="+mn-cs"/>
              </a:rPr>
              <a:t>Multiple-School Title I School Improvement Grants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Another possible strategy for addressing the aforementioned barriers to maximizing Title I school improvement funds is to create a multiple-school Title I school improvement grant specifically for districts with four or more Comprehensive Improvement and Support Schools.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These funds would be leveraged to help districts design and implement sustainable, large-scale school improvement initiatives (e.g., Transformation Zones, Innovation Networks) that meet student needs and improve student outcomes in multiple Comprehensive Improvement and Support Schools.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Districts would not be required to include each of their Comprehensive Improvement and Support Schools in their application, but would need to explain how they plan to support these schools separately, drawing on evidence from each school’s comprehensive needs assessment. To encourage locally-driven school improvement innovations, the IDOE would otherwise limit its guidelines and guardrails for this grant to the regulations for the use of Title I, Part A funds as well as the evidentiary requirements for evidence-based interventions under ESSA.  </a:t>
            </a:r>
          </a:p>
          <a:p>
            <a:pPr marL="171450" indent="-171450">
              <a:buFont typeface="Arial" panose="020B0604020202020204" pitchFamily="34" charset="0"/>
              <a:buChar char="•"/>
            </a:pPr>
            <a:endParaRPr lang="en-US" sz="1200" kern="1200" dirty="0">
              <a:solidFill>
                <a:schemeClr val="tx1"/>
              </a:solidFill>
              <a:effectLst/>
              <a:latin typeface="Segoe UI"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To improve the likelihood that a district’s multiple-school strategy for school improvement will have a demonstrable, sustainable impact on student outcomes, the IDOE could adopt the same differentiated planning and implementation grant phases as proposed in the school-specific Title I school improvement grants.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Unlike the school-specific Title I school improvement planning grant, this multiple-school school improvement strategy planning grant would be awarded on a competitive basis. The IDOE would require districts to apply for a one-year planning grant, with three specific objectives.</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Fully operationalize the multiple-school strategy, including but not limited to long-term goals, short-term benchmarks, budgets that demonstrate the district’s capacity to sustain the strategy long-term;</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Meaningfully engage stakeholders in the process of developing and refining the strategy across the planning period; and</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Ensure the necessary conditions are in place to enable successful implementation of at least the first phase of the multiple-school improvement strategy during the following school year.</a:t>
            </a:r>
          </a:p>
          <a:p>
            <a:r>
              <a:rPr lang="en-US" sz="1200" kern="1200" dirty="0">
                <a:solidFill>
                  <a:schemeClr val="tx1"/>
                </a:solidFill>
                <a:effectLst/>
                <a:latin typeface="Segoe UI" pitchFamily="34" charset="0"/>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To help facilitate the development of evidence-based, multiple-school strategies for school improvement, the IDOE could provide one or more of the following forms of technical assistance prior to this planning grant phase with districts that have more than four Comprehensive Improvement and Support Schools.</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Connect local leaders with individuals and organizations that have a demonstrated track record of success in large-scale, district-driven school improvement initiatives;</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Facilitate on-site, shared learning opportunities for local leaders to see large-scale, district-driven school improvement initiatives in action; and</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Provide an evidence-based framework for large-scale, district-driven school improvement initiatives.</a:t>
            </a:r>
          </a:p>
          <a:p>
            <a:pPr marL="628650" lvl="1"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Districts could also petition the IDOE for the right to apply directly for a multi-year, multiple-school implementation grant by citing evidence that they have already fulfilled the requirements of the multiple-school planning grant with fidelity. </a:t>
            </a:r>
          </a:p>
          <a:p>
            <a:pPr marL="171450" lvl="0" indent="-171450">
              <a:buFont typeface="Arial" panose="020B0604020202020204" pitchFamily="34" charset="0"/>
              <a:buChar char="•"/>
            </a:pPr>
            <a:endParaRPr lang="en-US" sz="1200" kern="1200" dirty="0">
              <a:solidFill>
                <a:schemeClr val="tx1"/>
              </a:solidFill>
              <a:effectLst/>
              <a:latin typeface="Segoe UI" pitchFamily="34"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If districts fulfill the three aforementioned objectives for the multiple-school Title I school improvement </a:t>
            </a:r>
            <a:r>
              <a:rPr lang="en-US" sz="1200" i="1" kern="1200" dirty="0">
                <a:solidFill>
                  <a:schemeClr val="tx1"/>
                </a:solidFill>
                <a:effectLst/>
                <a:latin typeface="Segoe UI" pitchFamily="34" charset="0"/>
                <a:ea typeface="+mn-ea"/>
                <a:cs typeface="+mn-cs"/>
              </a:rPr>
              <a:t>planning</a:t>
            </a:r>
            <a:r>
              <a:rPr lang="en-US" sz="1200" kern="1200" dirty="0">
                <a:solidFill>
                  <a:schemeClr val="tx1"/>
                </a:solidFill>
                <a:effectLst/>
                <a:latin typeface="Segoe UI" pitchFamily="34" charset="0"/>
                <a:ea typeface="+mn-ea"/>
                <a:cs typeface="+mn-cs"/>
              </a:rPr>
              <a:t> grant during the school year for which they are awarded these funds, they could then apply for one or two years of a multiple-school Title I school improvement </a:t>
            </a:r>
            <a:r>
              <a:rPr lang="en-US" sz="1200" i="1" kern="1200" dirty="0">
                <a:solidFill>
                  <a:schemeClr val="tx1"/>
                </a:solidFill>
                <a:effectLst/>
                <a:latin typeface="Segoe UI" pitchFamily="34" charset="0"/>
                <a:ea typeface="+mn-ea"/>
                <a:cs typeface="+mn-cs"/>
              </a:rPr>
              <a:t>implementation</a:t>
            </a:r>
            <a:r>
              <a:rPr lang="en-US" sz="1200" kern="1200" dirty="0">
                <a:solidFill>
                  <a:schemeClr val="tx1"/>
                </a:solidFill>
                <a:effectLst/>
                <a:latin typeface="Segoe UI" pitchFamily="34" charset="0"/>
                <a:ea typeface="+mn-ea"/>
                <a:cs typeface="+mn-cs"/>
              </a:rPr>
              <a:t> grant.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This competitive grant process would operate similarly to the single-school implementation grant application described above in terms its use of a scoring rubric that is aligned to an evidence-based framework for school improvement, in this instance focused on a district’s readiness to implement a large-scale school improvement initiative.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Similarly, applications would only be awarded funding if the proposed evidence-based interventions meet the requirements of being in one of the top three tiers of evidence as required under ESSA.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When a multiple-school Title I school improvement implementation grant is awarded, the IDOE would integrate its monitoring of the Comprehensive Improvement and Support Schools impacted by this district-driven school improvement initiative into its ongoing cycle of supports for Comprehensive Improvement and Support Schools and their districts, focused in particular on the extent to which resources, including but not limited to Title I school improvement funds are being leveraged to promote equity and excellence for all students.</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If a district’s Title I school improvement implementation grant application for a cohort of Comprehensive Improvement and Support Schools is not approved, the IDOE would continue to provide supports to those schools and the district as outlined in the previous section on supports for Comprehensive Improvement and Support Schools. </a:t>
            </a:r>
          </a:p>
          <a:p>
            <a:pPr marL="171450" indent="-171450">
              <a:buFont typeface="Arial" panose="020B0604020202020204" pitchFamily="34" charset="0"/>
              <a:buChar char="•"/>
            </a:pPr>
            <a:r>
              <a:rPr lang="en-US" sz="1200" kern="1200" dirty="0">
                <a:solidFill>
                  <a:schemeClr val="tx1"/>
                </a:solidFill>
                <a:effectLst/>
                <a:latin typeface="Segoe UI" pitchFamily="34" charset="0"/>
                <a:ea typeface="+mn-ea"/>
                <a:cs typeface="+mn-cs"/>
              </a:rPr>
              <a:t>Recognizing the complexities associated with developing plans and setting the necessary conditions for large-scale, district-led school improvement strategies, the IDOE could also award a Title I school improvement planning grant for a second year to a district and the multiple Comprehensive Improvement and Support Schools it applied on behalf of, based on the potential of their application and their emerging capacity to fulfill its vision.  </a:t>
            </a:r>
          </a:p>
          <a:p>
            <a:pPr marL="171450" lvl="0" indent="-171450">
              <a:buFont typeface="Arial" panose="020B0604020202020204" pitchFamily="34" charset="0"/>
              <a:buChar char="•"/>
            </a:pPr>
            <a:endParaRPr lang="en-US" sz="1200" kern="1200" dirty="0">
              <a:solidFill>
                <a:schemeClr val="tx1"/>
              </a:solidFill>
              <a:effectLst/>
              <a:latin typeface="Segoe UI" pitchFamily="34" charset="0"/>
              <a:ea typeface="+mn-ea"/>
              <a:cs typeface="+mn-cs"/>
            </a:endParaRPr>
          </a:p>
          <a:p>
            <a:r>
              <a:rPr lang="en-US" sz="1200" kern="1200" dirty="0">
                <a:solidFill>
                  <a:schemeClr val="tx1"/>
                </a:solidFill>
                <a:effectLst/>
                <a:latin typeface="Segoe UI" pitchFamily="34" charset="0"/>
                <a:ea typeface="+mn-ea"/>
                <a:cs typeface="+mn-cs"/>
              </a:rPr>
              <a:t> </a:t>
            </a:r>
          </a:p>
          <a:p>
            <a:pPr marL="0" indent="0">
              <a:buFont typeface="Arial" panose="020B0604020202020204" pitchFamily="34" charset="0"/>
              <a:buNone/>
            </a:pPr>
            <a:endParaRPr lang="en-US" sz="1200" kern="1200" dirty="0">
              <a:solidFill>
                <a:schemeClr val="tx1"/>
              </a:solidFill>
              <a:effectLst/>
              <a:latin typeface="Segoe UI" pitchFamily="34" charset="0"/>
              <a:ea typeface="+mn-ea"/>
              <a:cs typeface="+mn-cs"/>
            </a:endParaRPr>
          </a:p>
          <a:p>
            <a:endParaRPr lang="en-US" u="sng"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88</a:t>
            </a:fld>
            <a:endParaRPr lang="en-US" dirty="0"/>
          </a:p>
        </p:txBody>
      </p:sp>
    </p:spTree>
    <p:extLst>
      <p:ext uri="{BB962C8B-B14F-4D97-AF65-F5344CB8AC3E}">
        <p14:creationId xmlns:p14="http://schemas.microsoft.com/office/powerpoint/2010/main" val="18009483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itchFamily="34" charset="0"/>
                <a:ea typeface="+mn-ea"/>
                <a:cs typeface="+mn-cs"/>
              </a:rPr>
              <a:t>The specific recommendations, grounded in related stakeholder feedback, previously described provide the IDOE with potential strategies and systems to incorporate into their school improvement model. </a:t>
            </a:r>
          </a:p>
          <a:p>
            <a:endParaRPr lang="en-US" sz="1200" kern="1200" dirty="0">
              <a:solidFill>
                <a:schemeClr val="tx1"/>
              </a:solidFill>
              <a:effectLst/>
              <a:latin typeface="Segoe UI" pitchFamily="34" charset="0"/>
              <a:ea typeface="+mn-ea"/>
              <a:cs typeface="+mn-cs"/>
            </a:endParaRPr>
          </a:p>
          <a:p>
            <a:r>
              <a:rPr lang="en-US" sz="1200" kern="1200" dirty="0">
                <a:solidFill>
                  <a:schemeClr val="tx1"/>
                </a:solidFill>
                <a:effectLst/>
                <a:latin typeface="Segoe UI" pitchFamily="34" charset="0"/>
                <a:ea typeface="+mn-ea"/>
                <a:cs typeface="+mn-cs"/>
              </a:rPr>
              <a:t>In order for these strategies and systems to</a:t>
            </a:r>
            <a:r>
              <a:rPr lang="en-US" sz="1200" kern="1200" baseline="0" dirty="0">
                <a:solidFill>
                  <a:schemeClr val="tx1"/>
                </a:solidFill>
                <a:effectLst/>
                <a:latin typeface="Segoe UI" pitchFamily="34" charset="0"/>
                <a:ea typeface="+mn-ea"/>
                <a:cs typeface="+mn-cs"/>
              </a:rPr>
              <a:t> be successful</a:t>
            </a:r>
            <a:r>
              <a:rPr lang="en-US" sz="1200" kern="1200" dirty="0">
                <a:solidFill>
                  <a:schemeClr val="tx1"/>
                </a:solidFill>
                <a:effectLst/>
                <a:latin typeface="Segoe UI" pitchFamily="34" charset="0"/>
                <a:ea typeface="+mn-ea"/>
                <a:cs typeface="+mn-cs"/>
              </a:rPr>
              <a:t>, the IDOE recognizes</a:t>
            </a:r>
            <a:r>
              <a:rPr lang="en-US" sz="1200" kern="1200" baseline="0" dirty="0">
                <a:solidFill>
                  <a:schemeClr val="tx1"/>
                </a:solidFill>
                <a:effectLst/>
                <a:latin typeface="Segoe UI" pitchFamily="34" charset="0"/>
                <a:ea typeface="+mn-ea"/>
                <a:cs typeface="+mn-cs"/>
              </a:rPr>
              <a:t> that it must also pay close attention to the </a:t>
            </a:r>
            <a:r>
              <a:rPr lang="en-US" sz="1200" kern="1200" dirty="0">
                <a:solidFill>
                  <a:schemeClr val="tx1"/>
                </a:solidFill>
                <a:effectLst/>
                <a:latin typeface="Segoe UI" pitchFamily="34" charset="0"/>
                <a:ea typeface="+mn-ea"/>
                <a:cs typeface="+mn-cs"/>
              </a:rPr>
              <a:t>recommendations from stakeholders for the IDOE’s school improvement approach illustrated</a:t>
            </a:r>
            <a:r>
              <a:rPr lang="en-US" sz="1200" kern="1200" baseline="0" dirty="0">
                <a:solidFill>
                  <a:schemeClr val="tx1"/>
                </a:solidFill>
                <a:effectLst/>
                <a:latin typeface="Segoe UI" pitchFamily="34" charset="0"/>
                <a:ea typeface="+mn-ea"/>
                <a:cs typeface="+mn-cs"/>
              </a:rPr>
              <a:t> in this slide</a:t>
            </a:r>
            <a:r>
              <a:rPr lang="en-US" sz="1200" kern="1200" dirty="0">
                <a:solidFill>
                  <a:schemeClr val="tx1"/>
                </a:solidFill>
                <a:effectLst/>
                <a:latin typeface="Segoe UI" pitchFamily="34" charset="0"/>
                <a:ea typeface="+mn-ea"/>
                <a:cs typeface="+mn-cs"/>
              </a:rPr>
              <a:t>. </a:t>
            </a:r>
          </a:p>
          <a:p>
            <a:endParaRPr lang="en-US" sz="1200" kern="1200" dirty="0">
              <a:solidFill>
                <a:schemeClr val="tx1"/>
              </a:solidFill>
              <a:effectLst/>
              <a:latin typeface="Segoe UI" pitchFamily="34" charset="0"/>
              <a:ea typeface="+mn-ea"/>
              <a:cs typeface="+mn-cs"/>
            </a:endParaRPr>
          </a:p>
          <a:p>
            <a:r>
              <a:rPr lang="en-US" sz="1200" kern="1200" dirty="0">
                <a:solidFill>
                  <a:schemeClr val="tx1"/>
                </a:solidFill>
                <a:effectLst/>
                <a:latin typeface="Segoe UI" pitchFamily="34" charset="0"/>
                <a:ea typeface="+mn-ea"/>
                <a:cs typeface="+mn-cs"/>
              </a:rPr>
              <a:t>These recommendations highlight the most prominently surfaced insights from stakeholders regarding </a:t>
            </a:r>
            <a:r>
              <a:rPr lang="en-US" sz="1200" i="1" kern="1200" dirty="0">
                <a:solidFill>
                  <a:schemeClr val="tx1"/>
                </a:solidFill>
                <a:effectLst/>
                <a:latin typeface="Segoe UI" pitchFamily="34" charset="0"/>
                <a:ea typeface="+mn-ea"/>
                <a:cs typeface="+mn-cs"/>
              </a:rPr>
              <a:t>how</a:t>
            </a:r>
            <a:r>
              <a:rPr lang="en-US" sz="1200" kern="1200" dirty="0">
                <a:solidFill>
                  <a:schemeClr val="tx1"/>
                </a:solidFill>
                <a:effectLst/>
                <a:latin typeface="Segoe UI" pitchFamily="34" charset="0"/>
                <a:ea typeface="+mn-ea"/>
                <a:cs typeface="+mn-cs"/>
              </a:rPr>
              <a:t> the IDOE’s school improvement model can best support locally-driven school improvement efforts. </a:t>
            </a:r>
          </a:p>
          <a:p>
            <a:endParaRPr lang="en-US" sz="1200" kern="1200" dirty="0">
              <a:solidFill>
                <a:schemeClr val="tx1"/>
              </a:solidFill>
              <a:effectLst/>
              <a:latin typeface="Segoe UI" pitchFamily="34" charset="0"/>
              <a:ea typeface="+mn-ea"/>
              <a:cs typeface="+mn-cs"/>
            </a:endParaRPr>
          </a:p>
          <a:p>
            <a:r>
              <a:rPr lang="en-US" sz="1200" kern="1200" dirty="0">
                <a:solidFill>
                  <a:schemeClr val="tx1"/>
                </a:solidFill>
                <a:effectLst/>
                <a:latin typeface="Segoe UI" pitchFamily="34" charset="0"/>
                <a:ea typeface="+mn-ea"/>
                <a:cs typeface="+mn-cs"/>
              </a:rPr>
              <a:t>In many respects, these recommendations are illustrative of the conditions that the IDOE needs to put in place in order for the constitutive elements of its school improvement model (e.g., expectations, supports) to be successful.</a:t>
            </a:r>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89</a:t>
            </a:fld>
            <a:endParaRPr lang="en-US" dirty="0"/>
          </a:p>
        </p:txBody>
      </p:sp>
    </p:spTree>
    <p:extLst>
      <p:ext uri="{BB962C8B-B14F-4D97-AF65-F5344CB8AC3E}">
        <p14:creationId xmlns:p14="http://schemas.microsoft.com/office/powerpoint/2010/main" val="390480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A7951-BDFA-4597-94D2-798794480C46}" type="slidenum">
              <a:rPr lang="en-US" smtClean="0"/>
              <a:t>9</a:t>
            </a:fld>
            <a:endParaRPr lang="en-US"/>
          </a:p>
        </p:txBody>
      </p:sp>
    </p:spTree>
    <p:extLst>
      <p:ext uri="{BB962C8B-B14F-4D97-AF65-F5344CB8AC3E}">
        <p14:creationId xmlns:p14="http://schemas.microsoft.com/office/powerpoint/2010/main" val="151575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7/7/17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12122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7/7/17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35405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7/7/17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2011454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Divider Slide">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11679936" y="6583680"/>
            <a:ext cx="512064" cy="292608"/>
          </a:xfrm>
          <a:prstGeom prst="rect">
            <a:avLst/>
          </a:prstGeom>
        </p:spPr>
        <p:txBody>
          <a:bodyPr anchor="t"/>
          <a:lstStyle>
            <a:lvl1pPr>
              <a:defRPr>
                <a:solidFill>
                  <a:srgbClr val="AAAAAA"/>
                </a:solidFill>
              </a:defRPr>
            </a:lvl1pPr>
          </a:lstStyle>
          <a:p>
            <a:fld id="{59E60C4C-C58F-A640-AA0B-3CEA46C9991F}" type="slidenum">
              <a:rPr lang="en-US" smtClean="0"/>
              <a:pPr/>
              <a:t>‹#›</a:t>
            </a:fld>
            <a:endParaRPr lang="en-US"/>
          </a:p>
        </p:txBody>
      </p:sp>
      <p:sp>
        <p:nvSpPr>
          <p:cNvPr id="9" name="Title 1"/>
          <p:cNvSpPr>
            <a:spLocks noGrp="1"/>
          </p:cNvSpPr>
          <p:nvPr>
            <p:ph type="ctrTitle" hasCustomPrompt="1"/>
          </p:nvPr>
        </p:nvSpPr>
        <p:spPr>
          <a:xfrm>
            <a:off x="609600" y="1976725"/>
            <a:ext cx="10363200" cy="1470025"/>
          </a:xfrm>
        </p:spPr>
        <p:txBody>
          <a:bodyPr anchor="b"/>
          <a:lstStyle>
            <a:lvl1pPr>
              <a:defRPr sz="4000" baseline="0"/>
            </a:lvl1pPr>
          </a:lstStyle>
          <a:p>
            <a:r>
              <a:rPr lang="en-US" dirty="0" smtClean="0"/>
              <a:t>Section title</a:t>
            </a:r>
            <a:endParaRPr lang="en-US" dirty="0"/>
          </a:p>
        </p:txBody>
      </p:sp>
      <p:sp>
        <p:nvSpPr>
          <p:cNvPr id="10" name="Subtitle 2"/>
          <p:cNvSpPr>
            <a:spLocks noGrp="1"/>
          </p:cNvSpPr>
          <p:nvPr>
            <p:ph type="subTitle" idx="1" hasCustomPrompt="1"/>
          </p:nvPr>
        </p:nvSpPr>
        <p:spPr>
          <a:xfrm>
            <a:off x="609600" y="3472338"/>
            <a:ext cx="10363200" cy="1368611"/>
          </a:xfrm>
        </p:spPr>
        <p:txBody>
          <a:bodyPr/>
          <a:lstStyle>
            <a:lvl1pPr marL="0" indent="0" algn="l">
              <a:buNone/>
              <a:defRPr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Rectangle 10"/>
          <p:cNvSpPr/>
          <p:nvPr userDrawn="1"/>
        </p:nvSpPr>
        <p:spPr>
          <a:xfrm>
            <a:off x="139451" y="717177"/>
            <a:ext cx="11753725" cy="672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29382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79120" y="1231392"/>
            <a:ext cx="1103376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Text Placeholder 14"/>
          <p:cNvSpPr>
            <a:spLocks noGrp="1"/>
          </p:cNvSpPr>
          <p:nvPr>
            <p:ph type="body" sz="quarter" idx="11" hasCustomPrompt="1"/>
          </p:nvPr>
        </p:nvSpPr>
        <p:spPr>
          <a:xfrm>
            <a:off x="416957" y="6432514"/>
            <a:ext cx="92456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176117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7/7/17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3348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13A40-4C44-784C-8738-DE31C57F43DD}" type="datetimeFigureOut">
              <a:rPr lang="en-US" smtClean="0"/>
              <a:t>7/7/17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58832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13A40-4C44-784C-8738-DE31C57F43DD}" type="datetimeFigureOut">
              <a:rPr lang="en-US" smtClean="0"/>
              <a:t>7/7/17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00405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13A40-4C44-784C-8738-DE31C57F43DD}" type="datetimeFigureOut">
              <a:rPr lang="en-US" smtClean="0"/>
              <a:t>7/7/17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8008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13A40-4C44-784C-8738-DE31C57F43DD}" type="datetimeFigureOut">
              <a:rPr lang="en-US" smtClean="0"/>
              <a:t>7/7/17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93117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13A40-4C44-784C-8738-DE31C57F43DD}" type="datetimeFigureOut">
              <a:rPr lang="en-US" smtClean="0"/>
              <a:t>7/7/17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6149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13A40-4C44-784C-8738-DE31C57F43DD}" type="datetimeFigureOut">
              <a:rPr lang="en-US" smtClean="0"/>
              <a:t>7/7/17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83062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13A40-4C44-784C-8738-DE31C57F43DD}" type="datetimeFigureOut">
              <a:rPr lang="en-US" smtClean="0"/>
              <a:t>7/7/17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6517448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13A40-4C44-784C-8738-DE31C57F43DD}" type="datetimeFigureOut">
              <a:rPr lang="en-US" smtClean="0"/>
              <a:t>7/7/17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698A8-0906-0941-9D5C-4E77C86C11E3}" type="slidenum">
              <a:rPr lang="en-US" smtClean="0"/>
              <a:t>‹#›</a:t>
            </a:fld>
            <a:endParaRPr lang="en-US"/>
          </a:p>
        </p:txBody>
      </p:sp>
    </p:spTree>
    <p:extLst>
      <p:ext uri="{BB962C8B-B14F-4D97-AF65-F5344CB8AC3E}">
        <p14:creationId xmlns:p14="http://schemas.microsoft.com/office/powerpoint/2010/main" val="151750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chart" Target="../charts/char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chart" Target="../charts/char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chart" Target="../charts/char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chart" Target="../charts/char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chart" Target="../charts/char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doe.in.gov/ess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 Id="rId3" Type="http://schemas.openxmlformats.org/officeDocument/2006/relationships/image" Target="../media/image14.tif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 Id="rId3" Type="http://schemas.openxmlformats.org/officeDocument/2006/relationships/image" Target="../media/image15.png"/></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735" y="1122363"/>
            <a:ext cx="11377534" cy="2387600"/>
          </a:xfrm>
        </p:spPr>
        <p:txBody>
          <a:bodyPr>
            <a:noAutofit/>
          </a:bodyPr>
          <a:lstStyle/>
          <a:p>
            <a:r>
              <a:rPr lang="en-US" sz="3000" b="1" dirty="0" smtClean="0"/>
              <a:t>ESSA </a:t>
            </a:r>
            <a:r>
              <a:rPr lang="en-US" sz="3000" b="1" dirty="0"/>
              <a:t>w</a:t>
            </a:r>
            <a:r>
              <a:rPr lang="en-US" sz="3000" b="1" dirty="0" smtClean="0"/>
              <a:t>orking session for the</a:t>
            </a:r>
            <a:r>
              <a:rPr lang="en-US" sz="5000" b="1" dirty="0" smtClean="0"/>
              <a:t/>
            </a:r>
            <a:br>
              <a:rPr lang="en-US" sz="5000" b="1" dirty="0" smtClean="0"/>
            </a:br>
            <a:r>
              <a:rPr lang="en-US" sz="5000" b="1" dirty="0" smtClean="0"/>
              <a:t>Indiana State Board of Education</a:t>
            </a:r>
            <a:endParaRPr lang="en-US" sz="5000" b="1" dirty="0"/>
          </a:p>
        </p:txBody>
      </p:sp>
    </p:spTree>
    <p:extLst>
      <p:ext uri="{BB962C8B-B14F-4D97-AF65-F5344CB8AC3E}">
        <p14:creationId xmlns:p14="http://schemas.microsoft.com/office/powerpoint/2010/main" val="168926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rgbClr val="AAAAAA"/>
                </a:solidFill>
              </a:rPr>
              <a:t>1</a:t>
            </a:r>
            <a:r>
              <a:rPr lang="en-US" dirty="0" smtClean="0">
                <a:solidFill>
                  <a:srgbClr val="AAAAAA"/>
                </a:solidFill>
              </a:rPr>
              <a:t> | </a:t>
            </a:r>
            <a:r>
              <a:rPr lang="en-US" dirty="0" smtClean="0"/>
              <a:t>Graduation Rate</a:t>
            </a:r>
            <a:endParaRPr lang="en-US" dirty="0"/>
          </a:p>
        </p:txBody>
      </p:sp>
    </p:spTree>
    <p:extLst>
      <p:ext uri="{BB962C8B-B14F-4D97-AF65-F5344CB8AC3E}">
        <p14:creationId xmlns:p14="http://schemas.microsoft.com/office/powerpoint/2010/main" val="3431149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Graduation Rate</a:t>
            </a:r>
            <a:endParaRPr lang="en-US"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0" y="964505"/>
            <a:ext cx="12192000" cy="3785652"/>
          </a:xfrm>
          <a:prstGeom prst="rect">
            <a:avLst/>
          </a:prstGeom>
          <a:noFill/>
        </p:spPr>
        <p:txBody>
          <a:bodyPr wrap="square" rtlCol="0">
            <a:spAutoFit/>
          </a:bodyPr>
          <a:lstStyle/>
          <a:p>
            <a:pPr marL="2795588" indent="-2795588"/>
            <a:r>
              <a:rPr lang="en-US" sz="2400" u="sng" dirty="0" smtClean="0"/>
              <a:t>Sec. 1111(c)(4)(B)(iii)</a:t>
            </a:r>
            <a:r>
              <a:rPr lang="en-US" sz="2400" dirty="0" smtClean="0"/>
              <a:t>:  </a:t>
            </a:r>
            <a:r>
              <a:rPr lang="en-US" sz="2400" i="1" dirty="0" smtClean="0"/>
              <a:t>State must annually measure for all public high schools, the four-year      adjusted cohort graduation rate for all students and each subgroup</a:t>
            </a:r>
          </a:p>
          <a:p>
            <a:pPr marL="2795588" indent="-2795588"/>
            <a:endParaRPr lang="en-US" sz="2400" i="1" dirty="0"/>
          </a:p>
          <a:p>
            <a:pPr marL="1881188" indent="-1881188"/>
            <a:r>
              <a:rPr lang="en-US" sz="2400" u="sng" dirty="0" smtClean="0"/>
              <a:t>Sec. 8002(25)</a:t>
            </a:r>
            <a:r>
              <a:rPr lang="en-US" sz="2400" dirty="0" smtClean="0"/>
              <a:t>:</a:t>
            </a:r>
            <a:r>
              <a:rPr lang="en-US" sz="2400" i="1" dirty="0"/>
              <a:t> </a:t>
            </a:r>
            <a:r>
              <a:rPr lang="en-US" sz="2400" i="1" dirty="0" smtClean="0"/>
              <a:t> four-year adjusted cohort looks at the number of students in the cohort, after considering students who were added or removed, that earned a regular high school diploma</a:t>
            </a:r>
          </a:p>
          <a:p>
            <a:pPr marL="2795588" indent="-2795588"/>
            <a:endParaRPr lang="en-US" sz="2400" i="1" dirty="0"/>
          </a:p>
          <a:p>
            <a:pPr marL="1881188" indent="-1881188"/>
            <a:r>
              <a:rPr lang="en-US" sz="2400" u="sng" dirty="0" smtClean="0"/>
              <a:t>Sec. 8002(43)</a:t>
            </a:r>
            <a:r>
              <a:rPr lang="en-US" sz="2400" dirty="0" smtClean="0"/>
              <a:t>:  </a:t>
            </a:r>
            <a:r>
              <a:rPr lang="en-US" sz="2400" i="1" dirty="0" smtClean="0"/>
              <a:t>regular high school diploma is the standard high school diploma awarded to the preponderance of students in the State that is fully aligned with State standards, or a higher diploma</a:t>
            </a:r>
            <a:endParaRPr lang="en-US" sz="2400" i="1" dirty="0"/>
          </a:p>
        </p:txBody>
      </p:sp>
    </p:spTree>
    <p:extLst>
      <p:ext uri="{BB962C8B-B14F-4D97-AF65-F5344CB8AC3E}">
        <p14:creationId xmlns:p14="http://schemas.microsoft.com/office/powerpoint/2010/main" val="468125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Graduation Rate</a:t>
            </a:r>
            <a:endParaRPr lang="en-US"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462608" y="1725471"/>
            <a:ext cx="4644970" cy="730345"/>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Who is included in a school’s graduation rate?</a:t>
            </a:r>
            <a:endParaRPr lang="en-US" sz="2400" b="1" dirty="0"/>
          </a:p>
        </p:txBody>
      </p:sp>
      <p:sp>
        <p:nvSpPr>
          <p:cNvPr id="5" name="Rectangle 4"/>
          <p:cNvSpPr/>
          <p:nvPr/>
        </p:nvSpPr>
        <p:spPr>
          <a:xfrm>
            <a:off x="6950494" y="1725472"/>
            <a:ext cx="4644970" cy="730344"/>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Who is not included in a school’s graduation rate?</a:t>
            </a:r>
            <a:endParaRPr lang="en-US" sz="2400" b="1" dirty="0"/>
          </a:p>
        </p:txBody>
      </p:sp>
      <p:sp>
        <p:nvSpPr>
          <p:cNvPr id="2" name="TextBox 1"/>
          <p:cNvSpPr txBox="1"/>
          <p:nvPr/>
        </p:nvSpPr>
        <p:spPr>
          <a:xfrm>
            <a:off x="462608" y="2913017"/>
            <a:ext cx="464497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All students who enter 9</a:t>
            </a:r>
            <a:r>
              <a:rPr lang="en-US" baseline="30000" dirty="0" smtClean="0"/>
              <a:t>th</a:t>
            </a:r>
            <a:r>
              <a:rPr lang="en-US" dirty="0" smtClean="0"/>
              <a:t> grade in the same year &amp; enrolled in the high school no later than the date of pupil enrollment (Oct. 1)</a:t>
            </a:r>
          </a:p>
          <a:p>
            <a:endParaRPr lang="en-US" dirty="0" smtClean="0"/>
          </a:p>
          <a:p>
            <a:pPr marL="285750" indent="-285750">
              <a:buFont typeface="Arial" panose="020B0604020202020204" pitchFamily="34" charset="0"/>
              <a:buChar char="•"/>
            </a:pPr>
            <a:r>
              <a:rPr lang="en-US" dirty="0" smtClean="0"/>
              <a:t>All students who enroll in the high school after the 9</a:t>
            </a:r>
            <a:r>
              <a:rPr lang="en-US" baseline="30000" dirty="0" smtClean="0"/>
              <a:t>th</a:t>
            </a:r>
            <a:r>
              <a:rPr lang="en-US" dirty="0" smtClean="0"/>
              <a:t> grade year of the cohort</a:t>
            </a:r>
            <a:endParaRPr lang="en-US" dirty="0"/>
          </a:p>
        </p:txBody>
      </p:sp>
      <p:sp>
        <p:nvSpPr>
          <p:cNvPr id="8" name="TextBox 7"/>
          <p:cNvSpPr txBox="1"/>
          <p:nvPr/>
        </p:nvSpPr>
        <p:spPr>
          <a:xfrm>
            <a:off x="6950494" y="2908663"/>
            <a:ext cx="464497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Students who transferred to another school that awards state diplomas</a:t>
            </a:r>
          </a:p>
          <a:p>
            <a:endParaRPr lang="en-US" dirty="0" smtClean="0"/>
          </a:p>
          <a:p>
            <a:pPr marL="285750" indent="-285750">
              <a:buFont typeface="Arial" panose="020B0604020202020204" pitchFamily="34" charset="0"/>
              <a:buChar char="•"/>
            </a:pPr>
            <a:r>
              <a:rPr lang="en-US" dirty="0" smtClean="0"/>
              <a:t>Students who were transferred to prison/juvenile facility</a:t>
            </a:r>
          </a:p>
          <a:p>
            <a:endParaRPr lang="en-US" dirty="0" smtClean="0"/>
          </a:p>
          <a:p>
            <a:pPr marL="285750" indent="-285750">
              <a:buFont typeface="Arial" panose="020B0604020202020204" pitchFamily="34" charset="0"/>
              <a:buChar char="•"/>
            </a:pPr>
            <a:r>
              <a:rPr lang="en-US" dirty="0" smtClean="0"/>
              <a:t>Students who emigrated to another country</a:t>
            </a:r>
          </a:p>
          <a:p>
            <a:endParaRPr lang="en-US" dirty="0" smtClean="0"/>
          </a:p>
          <a:p>
            <a:pPr marL="285750" indent="-285750">
              <a:buFont typeface="Arial" panose="020B0604020202020204" pitchFamily="34" charset="0"/>
              <a:buChar char="•"/>
            </a:pPr>
            <a:r>
              <a:rPr lang="en-US" dirty="0" smtClean="0"/>
              <a:t>Students who are deceased</a:t>
            </a:r>
            <a:endParaRPr lang="en-US" dirty="0"/>
          </a:p>
        </p:txBody>
      </p:sp>
    </p:spTree>
    <p:extLst>
      <p:ext uri="{BB962C8B-B14F-4D97-AF65-F5344CB8AC3E}">
        <p14:creationId xmlns:p14="http://schemas.microsoft.com/office/powerpoint/2010/main" val="58472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Graduation Rate</a:t>
            </a:r>
            <a:endParaRPr lang="en-US"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462608" y="1725471"/>
            <a:ext cx="4644970" cy="730345"/>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What is included in the federal graduation rate?</a:t>
            </a:r>
            <a:endParaRPr lang="en-US" sz="2400" b="1" dirty="0"/>
          </a:p>
        </p:txBody>
      </p:sp>
      <p:sp>
        <p:nvSpPr>
          <p:cNvPr id="5" name="Rectangle 4"/>
          <p:cNvSpPr/>
          <p:nvPr/>
        </p:nvSpPr>
        <p:spPr>
          <a:xfrm>
            <a:off x="6950494" y="1725472"/>
            <a:ext cx="4644970" cy="730344"/>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What is not included in the federal graduation rate?</a:t>
            </a:r>
            <a:endParaRPr lang="en-US" sz="2400" b="1" dirty="0"/>
          </a:p>
        </p:txBody>
      </p:sp>
      <p:sp>
        <p:nvSpPr>
          <p:cNvPr id="7" name="TextBox 6"/>
          <p:cNvSpPr txBox="1"/>
          <p:nvPr/>
        </p:nvSpPr>
        <p:spPr>
          <a:xfrm>
            <a:off x="462608" y="2913017"/>
            <a:ext cx="464497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Core 40 Diploma</a:t>
            </a:r>
          </a:p>
          <a:p>
            <a:pPr marL="285750" indent="-285750">
              <a:buFont typeface="Arial" panose="020B0604020202020204" pitchFamily="34" charset="0"/>
              <a:buChar char="•"/>
            </a:pPr>
            <a:r>
              <a:rPr lang="en-US" dirty="0" smtClean="0"/>
              <a:t>Academic Honors Diploma</a:t>
            </a:r>
          </a:p>
          <a:p>
            <a:pPr marL="285750" indent="-285750">
              <a:buFont typeface="Arial" panose="020B0604020202020204" pitchFamily="34" charset="0"/>
              <a:buChar char="•"/>
            </a:pPr>
            <a:r>
              <a:rPr lang="en-US" dirty="0" smtClean="0"/>
              <a:t>Technical Honors Diploma</a:t>
            </a:r>
          </a:p>
          <a:p>
            <a:pPr marL="285750" indent="-285750">
              <a:buFont typeface="Arial" panose="020B0604020202020204" pitchFamily="34" charset="0"/>
              <a:buChar char="•"/>
            </a:pPr>
            <a:r>
              <a:rPr lang="en-US" dirty="0" smtClean="0"/>
              <a:t>International Baccalaureate Diploma</a:t>
            </a:r>
          </a:p>
        </p:txBody>
      </p:sp>
      <p:sp>
        <p:nvSpPr>
          <p:cNvPr id="8" name="TextBox 7"/>
          <p:cNvSpPr txBox="1"/>
          <p:nvPr/>
        </p:nvSpPr>
        <p:spPr>
          <a:xfrm>
            <a:off x="6950494" y="2913016"/>
            <a:ext cx="464497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General Diploma</a:t>
            </a:r>
          </a:p>
          <a:p>
            <a:pPr marL="285750" indent="-285750">
              <a:buFont typeface="Arial" panose="020B0604020202020204" pitchFamily="34" charset="0"/>
              <a:buChar char="•"/>
            </a:pPr>
            <a:r>
              <a:rPr lang="en-US" dirty="0" smtClean="0"/>
              <a:t>GED/HSE</a:t>
            </a:r>
          </a:p>
          <a:p>
            <a:pPr marL="285750" indent="-285750">
              <a:buFont typeface="Arial" panose="020B0604020202020204" pitchFamily="34" charset="0"/>
              <a:buChar char="•"/>
            </a:pPr>
            <a:r>
              <a:rPr lang="en-US" dirty="0" smtClean="0"/>
              <a:t>Certificate of Completion</a:t>
            </a:r>
          </a:p>
        </p:txBody>
      </p:sp>
    </p:spTree>
    <p:extLst>
      <p:ext uri="{BB962C8B-B14F-4D97-AF65-F5344CB8AC3E}">
        <p14:creationId xmlns:p14="http://schemas.microsoft.com/office/powerpoint/2010/main" val="122438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Graduation Rate</a:t>
            </a:r>
            <a:endParaRPr lang="en-US" b="1" dirty="0">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nvPr>
        </p:nvGraphicFramePr>
        <p:xfrm>
          <a:off x="2007834" y="2095131"/>
          <a:ext cx="8176332" cy="3036160"/>
        </p:xfrm>
        <a:graphic>
          <a:graphicData uri="http://schemas.openxmlformats.org/drawingml/2006/table">
            <a:tbl>
              <a:tblPr firstRow="1" bandRow="1">
                <a:tableStyleId>{5C22544A-7EE6-4342-B048-85BDC9FD1C3A}</a:tableStyleId>
              </a:tblPr>
              <a:tblGrid>
                <a:gridCol w="2725444"/>
                <a:gridCol w="2725444"/>
                <a:gridCol w="2725444"/>
              </a:tblGrid>
              <a:tr h="607232">
                <a:tc gridSpan="3">
                  <a:txBody>
                    <a:bodyPr/>
                    <a:lstStyle/>
                    <a:p>
                      <a:pPr algn="ctr"/>
                      <a:r>
                        <a:rPr lang="en-US" dirty="0" smtClean="0"/>
                        <a:t>Graduation Rate Comparison – 2016 Cohort</a:t>
                      </a:r>
                      <a:endParaRPr lang="en-US" dirty="0"/>
                    </a:p>
                  </a:txBody>
                  <a:tcPr>
                    <a:solidFill>
                      <a:srgbClr val="151F46"/>
                    </a:solidFill>
                  </a:tcPr>
                </a:tc>
                <a:tc hMerge="1">
                  <a:txBody>
                    <a:bodyPr/>
                    <a:lstStyle/>
                    <a:p>
                      <a:endParaRPr lang="en-US" dirty="0"/>
                    </a:p>
                  </a:txBody>
                  <a:tcPr/>
                </a:tc>
                <a:tc hMerge="1">
                  <a:txBody>
                    <a:bodyPr/>
                    <a:lstStyle/>
                    <a:p>
                      <a:endParaRPr lang="en-US" dirty="0"/>
                    </a:p>
                  </a:txBody>
                  <a:tcPr/>
                </a:tc>
              </a:tr>
              <a:tr h="607232">
                <a:tc>
                  <a:txBody>
                    <a:bodyPr/>
                    <a:lstStyle/>
                    <a:p>
                      <a:endParaRPr lang="en-US" dirty="0"/>
                    </a:p>
                  </a:txBody>
                  <a:tcPr/>
                </a:tc>
                <a:tc>
                  <a:txBody>
                    <a:bodyPr/>
                    <a:lstStyle/>
                    <a:p>
                      <a:pPr algn="ctr"/>
                      <a:r>
                        <a:rPr lang="en-US" b="1" dirty="0" smtClean="0"/>
                        <a:t>State Rate</a:t>
                      </a:r>
                      <a:endParaRPr lang="en-US" b="1" dirty="0"/>
                    </a:p>
                  </a:txBody>
                  <a:tcPr/>
                </a:tc>
                <a:tc>
                  <a:txBody>
                    <a:bodyPr/>
                    <a:lstStyle/>
                    <a:p>
                      <a:pPr algn="ctr"/>
                      <a:r>
                        <a:rPr lang="en-US" b="1" dirty="0" smtClean="0"/>
                        <a:t>Federal Rate</a:t>
                      </a:r>
                      <a:endParaRPr lang="en-US" b="1" dirty="0"/>
                    </a:p>
                  </a:txBody>
                  <a:tcPr/>
                </a:tc>
              </a:tr>
              <a:tr h="607232">
                <a:tc>
                  <a:txBody>
                    <a:bodyPr/>
                    <a:lstStyle/>
                    <a:p>
                      <a:pPr algn="r"/>
                      <a:r>
                        <a:rPr lang="en-US" b="1" dirty="0" smtClean="0"/>
                        <a:t>All Schools</a:t>
                      </a:r>
                      <a:endParaRPr lang="en-US" b="1" dirty="0"/>
                    </a:p>
                  </a:txBody>
                  <a:tcPr/>
                </a:tc>
                <a:tc>
                  <a:txBody>
                    <a:bodyPr/>
                    <a:lstStyle/>
                    <a:p>
                      <a:pPr algn="ctr"/>
                      <a:r>
                        <a:rPr lang="en-US" dirty="0" smtClean="0"/>
                        <a:t>89.1%</a:t>
                      </a:r>
                      <a:endParaRPr lang="en-US" dirty="0"/>
                    </a:p>
                  </a:txBody>
                  <a:tcPr/>
                </a:tc>
                <a:tc>
                  <a:txBody>
                    <a:bodyPr/>
                    <a:lstStyle/>
                    <a:p>
                      <a:pPr algn="ctr"/>
                      <a:r>
                        <a:rPr lang="en-US" dirty="0" smtClean="0"/>
                        <a:t>72.6%</a:t>
                      </a:r>
                      <a:endParaRPr lang="en-US" dirty="0"/>
                    </a:p>
                  </a:txBody>
                  <a:tcPr/>
                </a:tc>
              </a:tr>
              <a:tr h="607232">
                <a:tc>
                  <a:txBody>
                    <a:bodyPr/>
                    <a:lstStyle/>
                    <a:p>
                      <a:pPr algn="r"/>
                      <a:r>
                        <a:rPr lang="en-US" b="1" dirty="0" smtClean="0"/>
                        <a:t>Public Schools</a:t>
                      </a:r>
                      <a:endParaRPr lang="en-US" b="1" dirty="0"/>
                    </a:p>
                  </a:txBody>
                  <a:tcPr/>
                </a:tc>
                <a:tc>
                  <a:txBody>
                    <a:bodyPr/>
                    <a:lstStyle/>
                    <a:p>
                      <a:pPr algn="ctr"/>
                      <a:r>
                        <a:rPr lang="en-US" dirty="0" smtClean="0"/>
                        <a:t>88.8%</a:t>
                      </a:r>
                      <a:endParaRPr lang="en-US" dirty="0"/>
                    </a:p>
                  </a:txBody>
                  <a:tcPr/>
                </a:tc>
                <a:tc>
                  <a:txBody>
                    <a:bodyPr/>
                    <a:lstStyle/>
                    <a:p>
                      <a:pPr algn="ctr"/>
                      <a:r>
                        <a:rPr lang="en-US" dirty="0" smtClean="0"/>
                        <a:t>71.7%</a:t>
                      </a:r>
                      <a:endParaRPr lang="en-US" dirty="0"/>
                    </a:p>
                  </a:txBody>
                  <a:tcPr/>
                </a:tc>
              </a:tr>
              <a:tr h="607232">
                <a:tc>
                  <a:txBody>
                    <a:bodyPr/>
                    <a:lstStyle/>
                    <a:p>
                      <a:pPr algn="r"/>
                      <a:r>
                        <a:rPr lang="en-US" b="1" dirty="0" smtClean="0"/>
                        <a:t>Non-public</a:t>
                      </a:r>
                      <a:r>
                        <a:rPr lang="en-US" b="1" baseline="0" dirty="0" smtClean="0"/>
                        <a:t> Schools</a:t>
                      </a:r>
                      <a:endParaRPr lang="en-US" b="1" dirty="0"/>
                    </a:p>
                  </a:txBody>
                  <a:tcPr/>
                </a:tc>
                <a:tc>
                  <a:txBody>
                    <a:bodyPr/>
                    <a:lstStyle/>
                    <a:p>
                      <a:pPr algn="ctr"/>
                      <a:r>
                        <a:rPr lang="en-US" dirty="0" smtClean="0"/>
                        <a:t>93.4%</a:t>
                      </a:r>
                      <a:endParaRPr lang="en-US" dirty="0"/>
                    </a:p>
                  </a:txBody>
                  <a:tcPr/>
                </a:tc>
                <a:tc>
                  <a:txBody>
                    <a:bodyPr/>
                    <a:lstStyle/>
                    <a:p>
                      <a:pPr algn="ctr"/>
                      <a:r>
                        <a:rPr lang="en-US" dirty="0" smtClean="0"/>
                        <a:t>88.2%</a:t>
                      </a:r>
                      <a:endParaRPr lang="en-US" dirty="0"/>
                    </a:p>
                  </a:txBody>
                  <a:tcPr/>
                </a:tc>
              </a:tr>
            </a:tbl>
          </a:graphicData>
        </a:graphic>
      </p:graphicFrame>
    </p:spTree>
    <p:extLst>
      <p:ext uri="{BB962C8B-B14F-4D97-AF65-F5344CB8AC3E}">
        <p14:creationId xmlns:p14="http://schemas.microsoft.com/office/powerpoint/2010/main" val="2037857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Graduation Rate</a:t>
            </a:r>
            <a:endParaRPr lang="en-US" b="1" dirty="0">
              <a:solidFill>
                <a:schemeClr val="bg1"/>
              </a:solidFill>
              <a:effectLst>
                <a:outerShdw blurRad="38100" dist="38100" dir="2700000" algn="tl">
                  <a:srgbClr val="000000">
                    <a:alpha val="43137"/>
                  </a:srgbClr>
                </a:outerShdw>
              </a:effectLst>
            </a:endParaRPr>
          </a:p>
        </p:txBody>
      </p:sp>
      <p:graphicFrame>
        <p:nvGraphicFramePr>
          <p:cNvPr id="4" name="Chart 3"/>
          <p:cNvGraphicFramePr>
            <a:graphicFrameLocks/>
          </p:cNvGraphicFramePr>
          <p:nvPr>
            <p:extLst/>
          </p:nvPr>
        </p:nvGraphicFramePr>
        <p:xfrm>
          <a:off x="5344357" y="1482570"/>
          <a:ext cx="6847643" cy="40038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nvPr>
        </p:nvGraphicFramePr>
        <p:xfrm>
          <a:off x="913414" y="2374504"/>
          <a:ext cx="3205825" cy="2219960"/>
        </p:xfrm>
        <a:graphic>
          <a:graphicData uri="http://schemas.openxmlformats.org/drawingml/2006/table">
            <a:tbl>
              <a:tblPr firstRow="1" bandRow="1">
                <a:tableStyleId>{5C22544A-7EE6-4342-B048-85BDC9FD1C3A}</a:tableStyleId>
              </a:tblPr>
              <a:tblGrid>
                <a:gridCol w="480380"/>
                <a:gridCol w="585926"/>
                <a:gridCol w="772358"/>
                <a:gridCol w="550415"/>
                <a:gridCol w="816746"/>
              </a:tblGrid>
              <a:tr h="0">
                <a:tc>
                  <a:txBody>
                    <a:bodyPr/>
                    <a:lstStyle/>
                    <a:p>
                      <a:endParaRPr lang="en-US" dirty="0"/>
                    </a:p>
                  </a:txBody>
                  <a:tcPr>
                    <a:noFill/>
                  </a:tcPr>
                </a:tc>
                <a:tc gridSpan="2">
                  <a:txBody>
                    <a:bodyPr/>
                    <a:lstStyle/>
                    <a:p>
                      <a:pPr algn="ctr"/>
                      <a:r>
                        <a:rPr lang="en-US" dirty="0" smtClean="0"/>
                        <a:t>State Rate</a:t>
                      </a:r>
                      <a:endParaRPr lang="en-US" dirty="0"/>
                    </a:p>
                  </a:txBody>
                  <a:tcPr>
                    <a:solidFill>
                      <a:srgbClr val="151F46"/>
                    </a:solidFill>
                  </a:tcPr>
                </a:tc>
                <a:tc hMerge="1">
                  <a:txBody>
                    <a:bodyPr/>
                    <a:lstStyle/>
                    <a:p>
                      <a:endParaRPr lang="en-US"/>
                    </a:p>
                  </a:txBody>
                  <a:tcPr/>
                </a:tc>
                <a:tc gridSpan="2">
                  <a:txBody>
                    <a:bodyPr/>
                    <a:lstStyle/>
                    <a:p>
                      <a:pPr algn="ctr"/>
                      <a:r>
                        <a:rPr lang="en-US" dirty="0" smtClean="0"/>
                        <a:t>Federal Rate</a:t>
                      </a:r>
                      <a:endParaRPr lang="en-US" dirty="0"/>
                    </a:p>
                  </a:txBody>
                  <a:tcPr>
                    <a:solidFill>
                      <a:srgbClr val="151F46"/>
                    </a:solidFill>
                  </a:tcPr>
                </a:tc>
                <a:tc hMerge="1">
                  <a:txBody>
                    <a:bodyPr/>
                    <a:lstStyle/>
                    <a:p>
                      <a:endParaRPr lang="en-US"/>
                    </a:p>
                  </a:txBody>
                  <a:tcPr/>
                </a:tc>
              </a:tr>
              <a:tr h="370840">
                <a:tc>
                  <a:txBody>
                    <a:bodyPr/>
                    <a:lstStyle/>
                    <a:p>
                      <a:pPr algn="ctr"/>
                      <a:r>
                        <a:rPr lang="en-US" dirty="0" smtClean="0"/>
                        <a:t>A</a:t>
                      </a:r>
                      <a:endParaRPr lang="en-US" dirty="0"/>
                    </a:p>
                  </a:txBody>
                  <a:tcPr/>
                </a:tc>
                <a:tc>
                  <a:txBody>
                    <a:bodyPr/>
                    <a:lstStyle/>
                    <a:p>
                      <a:pPr algn="ctr"/>
                      <a:r>
                        <a:rPr lang="en-US" dirty="0" smtClean="0"/>
                        <a:t>325</a:t>
                      </a:r>
                      <a:endParaRPr lang="en-US" dirty="0"/>
                    </a:p>
                  </a:txBody>
                  <a:tcPr/>
                </a:tc>
                <a:tc>
                  <a:txBody>
                    <a:bodyPr/>
                    <a:lstStyle/>
                    <a:p>
                      <a:pPr algn="ctr"/>
                      <a:r>
                        <a:rPr lang="en-US" dirty="0" smtClean="0"/>
                        <a:t>70.3%</a:t>
                      </a:r>
                      <a:endParaRPr lang="en-US" dirty="0"/>
                    </a:p>
                  </a:txBody>
                  <a:tcPr/>
                </a:tc>
                <a:tc>
                  <a:txBody>
                    <a:bodyPr/>
                    <a:lstStyle/>
                    <a:p>
                      <a:pPr algn="ctr"/>
                      <a:r>
                        <a:rPr lang="en-US" dirty="0" smtClean="0"/>
                        <a:t>99</a:t>
                      </a:r>
                      <a:endParaRPr lang="en-US" dirty="0"/>
                    </a:p>
                  </a:txBody>
                  <a:tcPr/>
                </a:tc>
                <a:tc>
                  <a:txBody>
                    <a:bodyPr/>
                    <a:lstStyle/>
                    <a:p>
                      <a:pPr algn="ctr"/>
                      <a:r>
                        <a:rPr lang="en-US" dirty="0" smtClean="0"/>
                        <a:t>21.3%</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82</a:t>
                      </a:r>
                      <a:endParaRPr lang="en-US" dirty="0"/>
                    </a:p>
                  </a:txBody>
                  <a:tcPr/>
                </a:tc>
                <a:tc>
                  <a:txBody>
                    <a:bodyPr/>
                    <a:lstStyle/>
                    <a:p>
                      <a:pPr algn="ctr"/>
                      <a:r>
                        <a:rPr lang="en-US" dirty="0" smtClean="0"/>
                        <a:t>17.7%</a:t>
                      </a:r>
                      <a:endParaRPr lang="en-US" dirty="0"/>
                    </a:p>
                  </a:txBody>
                  <a:tcPr/>
                </a:tc>
                <a:tc>
                  <a:txBody>
                    <a:bodyPr/>
                    <a:lstStyle/>
                    <a:p>
                      <a:pPr algn="ctr"/>
                      <a:r>
                        <a:rPr lang="en-US" dirty="0" smtClean="0"/>
                        <a:t>127</a:t>
                      </a:r>
                      <a:endParaRPr lang="en-US" dirty="0"/>
                    </a:p>
                  </a:txBody>
                  <a:tcPr/>
                </a:tc>
                <a:tc>
                  <a:txBody>
                    <a:bodyPr/>
                    <a:lstStyle/>
                    <a:p>
                      <a:pPr algn="ctr"/>
                      <a:r>
                        <a:rPr lang="en-US" dirty="0" smtClean="0"/>
                        <a:t>27.4%</a:t>
                      </a:r>
                      <a:endParaRPr lang="en-US" dirty="0"/>
                    </a:p>
                  </a:txBody>
                  <a:tcPr/>
                </a:tc>
              </a:tr>
              <a:tr h="370840">
                <a:tc>
                  <a:txBody>
                    <a:bodyPr/>
                    <a:lstStyle/>
                    <a:p>
                      <a:pPr algn="ctr"/>
                      <a:r>
                        <a:rPr lang="en-US" dirty="0" smtClean="0"/>
                        <a:t>C</a:t>
                      </a:r>
                      <a:endParaRPr lang="en-US" dirty="0"/>
                    </a:p>
                  </a:txBody>
                  <a:tcPr/>
                </a:tc>
                <a:tc>
                  <a:txBody>
                    <a:bodyPr/>
                    <a:lstStyle/>
                    <a:p>
                      <a:pPr algn="ctr"/>
                      <a:r>
                        <a:rPr lang="en-US" dirty="0" smtClean="0"/>
                        <a:t>14</a:t>
                      </a:r>
                      <a:endParaRPr lang="en-US" dirty="0"/>
                    </a:p>
                  </a:txBody>
                  <a:tcPr/>
                </a:tc>
                <a:tc>
                  <a:txBody>
                    <a:bodyPr/>
                    <a:lstStyle/>
                    <a:p>
                      <a:pPr algn="ctr"/>
                      <a:r>
                        <a:rPr lang="en-US" dirty="0" smtClean="0"/>
                        <a:t>  3.0%</a:t>
                      </a:r>
                      <a:endParaRPr lang="en-US" dirty="0"/>
                    </a:p>
                  </a:txBody>
                  <a:tcPr/>
                </a:tc>
                <a:tc>
                  <a:txBody>
                    <a:bodyPr/>
                    <a:lstStyle/>
                    <a:p>
                      <a:pPr algn="ctr"/>
                      <a:r>
                        <a:rPr lang="en-US" dirty="0" smtClean="0"/>
                        <a:t>129</a:t>
                      </a:r>
                      <a:endParaRPr lang="en-US" dirty="0"/>
                    </a:p>
                  </a:txBody>
                  <a:tcPr/>
                </a:tc>
                <a:tc>
                  <a:txBody>
                    <a:bodyPr/>
                    <a:lstStyle/>
                    <a:p>
                      <a:pPr algn="ctr"/>
                      <a:r>
                        <a:rPr lang="en-US" dirty="0" smtClean="0"/>
                        <a:t>27.8%</a:t>
                      </a:r>
                      <a:endParaRPr lang="en-US" dirty="0"/>
                    </a:p>
                  </a:txBody>
                  <a:tcPr/>
                </a:tc>
              </a:tr>
              <a:tr h="370840">
                <a:tc>
                  <a:txBody>
                    <a:bodyPr/>
                    <a:lstStyle/>
                    <a:p>
                      <a:pPr algn="ctr"/>
                      <a:r>
                        <a:rPr lang="en-US" dirty="0" smtClean="0"/>
                        <a:t>D</a:t>
                      </a:r>
                      <a:endParaRPr lang="en-US" dirty="0"/>
                    </a:p>
                  </a:txBody>
                  <a:tcPr/>
                </a:tc>
                <a:tc>
                  <a:txBody>
                    <a:bodyPr/>
                    <a:lstStyle/>
                    <a:p>
                      <a:pPr algn="ctr"/>
                      <a:r>
                        <a:rPr lang="en-US" dirty="0" smtClean="0"/>
                        <a:t>  6</a:t>
                      </a:r>
                      <a:endParaRPr lang="en-US" dirty="0"/>
                    </a:p>
                  </a:txBody>
                  <a:tcPr/>
                </a:tc>
                <a:tc>
                  <a:txBody>
                    <a:bodyPr/>
                    <a:lstStyle/>
                    <a:p>
                      <a:pPr algn="ctr"/>
                      <a:r>
                        <a:rPr lang="en-US" dirty="0" smtClean="0"/>
                        <a:t>  1.3%</a:t>
                      </a:r>
                      <a:endParaRPr lang="en-US" dirty="0"/>
                    </a:p>
                  </a:txBody>
                  <a:tcPr/>
                </a:tc>
                <a:tc>
                  <a:txBody>
                    <a:bodyPr/>
                    <a:lstStyle/>
                    <a:p>
                      <a:pPr algn="ctr"/>
                      <a:r>
                        <a:rPr lang="en-US" dirty="0" smtClean="0"/>
                        <a:t>50</a:t>
                      </a:r>
                      <a:endParaRPr lang="en-US" dirty="0"/>
                    </a:p>
                  </a:txBody>
                  <a:tcPr/>
                </a:tc>
                <a:tc>
                  <a:txBody>
                    <a:bodyPr/>
                    <a:lstStyle/>
                    <a:p>
                      <a:pPr algn="ctr"/>
                      <a:r>
                        <a:rPr lang="en-US" dirty="0" smtClean="0"/>
                        <a:t>10.8%</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35</a:t>
                      </a:r>
                      <a:endParaRPr lang="en-US" dirty="0"/>
                    </a:p>
                  </a:txBody>
                  <a:tcPr/>
                </a:tc>
                <a:tc>
                  <a:txBody>
                    <a:bodyPr/>
                    <a:lstStyle/>
                    <a:p>
                      <a:pPr algn="ctr"/>
                      <a:r>
                        <a:rPr lang="en-US" dirty="0" smtClean="0"/>
                        <a:t>  7.6%</a:t>
                      </a:r>
                      <a:endParaRPr lang="en-US" dirty="0"/>
                    </a:p>
                  </a:txBody>
                  <a:tcPr/>
                </a:tc>
                <a:tc>
                  <a:txBody>
                    <a:bodyPr/>
                    <a:lstStyle/>
                    <a:p>
                      <a:pPr algn="ctr"/>
                      <a:r>
                        <a:rPr lang="en-US" dirty="0" smtClean="0"/>
                        <a:t>59</a:t>
                      </a:r>
                      <a:endParaRPr lang="en-US" dirty="0"/>
                    </a:p>
                  </a:txBody>
                  <a:tcPr/>
                </a:tc>
                <a:tc>
                  <a:txBody>
                    <a:bodyPr/>
                    <a:lstStyle/>
                    <a:p>
                      <a:pPr algn="ctr"/>
                      <a:r>
                        <a:rPr lang="en-US" dirty="0" smtClean="0"/>
                        <a:t>12.7%</a:t>
                      </a:r>
                      <a:endParaRPr lang="en-US" dirty="0"/>
                    </a:p>
                  </a:txBody>
                  <a:tcPr/>
                </a:tc>
              </a:tr>
            </a:tbl>
          </a:graphicData>
        </a:graphic>
      </p:graphicFrame>
    </p:spTree>
    <p:extLst>
      <p:ext uri="{BB962C8B-B14F-4D97-AF65-F5344CB8AC3E}">
        <p14:creationId xmlns:p14="http://schemas.microsoft.com/office/powerpoint/2010/main" val="1962335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rgbClr val="AAAAAA"/>
                </a:solidFill>
              </a:rPr>
              <a:t>2</a:t>
            </a:r>
            <a:r>
              <a:rPr lang="en-US" dirty="0" smtClean="0">
                <a:solidFill>
                  <a:srgbClr val="AAAAAA"/>
                </a:solidFill>
              </a:rPr>
              <a:t> | </a:t>
            </a:r>
            <a:r>
              <a:rPr lang="en-US" dirty="0" smtClean="0"/>
              <a:t>Long-Term Goals</a:t>
            </a:r>
            <a:endParaRPr lang="en-US" dirty="0"/>
          </a:p>
        </p:txBody>
      </p:sp>
    </p:spTree>
    <p:extLst>
      <p:ext uri="{BB962C8B-B14F-4D97-AF65-F5344CB8AC3E}">
        <p14:creationId xmlns:p14="http://schemas.microsoft.com/office/powerpoint/2010/main" val="2321093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Long-Term Goals</a:t>
            </a:r>
            <a:endParaRPr lang="en-US"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0" y="964505"/>
            <a:ext cx="12192000" cy="830997"/>
          </a:xfrm>
          <a:prstGeom prst="rect">
            <a:avLst/>
          </a:prstGeom>
          <a:noFill/>
        </p:spPr>
        <p:txBody>
          <a:bodyPr wrap="square" rtlCol="0">
            <a:spAutoFit/>
          </a:bodyPr>
          <a:lstStyle/>
          <a:p>
            <a:pPr marL="2686050" indent="-2686050"/>
            <a:r>
              <a:rPr lang="en-US" sz="2400" u="sng" dirty="0" smtClean="0"/>
              <a:t>Sec. 1111(c)(4)(A)(</a:t>
            </a:r>
            <a:r>
              <a:rPr lang="en-US" sz="2400" u="sng" dirty="0" err="1" smtClean="0"/>
              <a:t>i</a:t>
            </a:r>
            <a:r>
              <a:rPr lang="en-US" sz="2400" u="sng" dirty="0" smtClean="0"/>
              <a:t>)</a:t>
            </a:r>
            <a:r>
              <a:rPr lang="en-US" sz="2400" dirty="0" smtClean="0"/>
              <a:t>:  </a:t>
            </a:r>
            <a:r>
              <a:rPr lang="en-US" sz="2400" i="1" dirty="0" smtClean="0"/>
              <a:t>State’s accountability system shall establish ambitious state-designed long-term goals</a:t>
            </a:r>
            <a:endParaRPr lang="en-US" sz="2400" i="1" dirty="0"/>
          </a:p>
        </p:txBody>
      </p:sp>
      <p:sp>
        <p:nvSpPr>
          <p:cNvPr id="8" name="Rectangle 7"/>
          <p:cNvSpPr/>
          <p:nvPr/>
        </p:nvSpPr>
        <p:spPr>
          <a:xfrm>
            <a:off x="2761670" y="2030272"/>
            <a:ext cx="6668655"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Statutory Requirements</a:t>
            </a:r>
            <a:endParaRPr lang="en-US" sz="2400" b="1" dirty="0"/>
          </a:p>
        </p:txBody>
      </p:sp>
      <p:sp>
        <p:nvSpPr>
          <p:cNvPr id="9" name="TextBox 8"/>
          <p:cNvSpPr txBox="1"/>
          <p:nvPr/>
        </p:nvSpPr>
        <p:spPr>
          <a:xfrm>
            <a:off x="498793" y="2874642"/>
            <a:ext cx="11194411" cy="3108543"/>
          </a:xfrm>
          <a:prstGeom prst="rect">
            <a:avLst/>
          </a:prstGeom>
          <a:noFill/>
        </p:spPr>
        <p:txBody>
          <a:bodyPr wrap="none" rtlCol="0">
            <a:spAutoFit/>
          </a:bodyPr>
          <a:lstStyle/>
          <a:p>
            <a:pPr marL="285750" indent="-285750">
              <a:buFont typeface="Arial" panose="020B0604020202020204" pitchFamily="34" charset="0"/>
              <a:buChar char="•"/>
            </a:pPr>
            <a:r>
              <a:rPr lang="en-US" dirty="0" smtClean="0"/>
              <a:t>Must establish ambitious state-designed long-term goals and measures of interim progress</a:t>
            </a:r>
          </a:p>
          <a:p>
            <a:endParaRPr lang="en-US" sz="400" dirty="0" smtClean="0"/>
          </a:p>
          <a:p>
            <a:pPr marL="285750" indent="-285750">
              <a:buFont typeface="Arial" panose="020B0604020202020204" pitchFamily="34" charset="0"/>
              <a:buChar char="•"/>
            </a:pPr>
            <a:r>
              <a:rPr lang="en-US" dirty="0" smtClean="0"/>
              <a:t>Goals must take into account the improvement necessary to make significant progress in closing achievement gaps</a:t>
            </a:r>
          </a:p>
          <a:p>
            <a:endParaRPr lang="en-US" sz="400" dirty="0" smtClean="0"/>
          </a:p>
          <a:p>
            <a:pPr marL="285750" indent="-285750">
              <a:buFont typeface="Arial" panose="020B0604020202020204" pitchFamily="34" charset="0"/>
              <a:buChar char="•"/>
            </a:pPr>
            <a:r>
              <a:rPr lang="en-US" dirty="0" smtClean="0"/>
              <a:t>Goals must be set for all students and for each subgroup</a:t>
            </a:r>
          </a:p>
          <a:p>
            <a:endParaRPr lang="en-US" sz="400" dirty="0" smtClean="0"/>
          </a:p>
          <a:p>
            <a:pPr marL="285750" indent="-285750">
              <a:buFont typeface="Arial" panose="020B0604020202020204" pitchFamily="34" charset="0"/>
              <a:buChar char="•"/>
            </a:pPr>
            <a:r>
              <a:rPr lang="en-US" dirty="0" smtClean="0"/>
              <a:t>Goals must have the same timeline for all students and for each subgroup</a:t>
            </a:r>
          </a:p>
          <a:p>
            <a:endParaRPr lang="en-US" sz="400" dirty="0" smtClean="0"/>
          </a:p>
          <a:p>
            <a:pPr marL="285750" indent="-285750">
              <a:buFont typeface="Arial" panose="020B0604020202020204" pitchFamily="34" charset="0"/>
              <a:buChar char="•"/>
            </a:pPr>
            <a:r>
              <a:rPr lang="en-US" dirty="0" smtClean="0"/>
              <a:t>Goals must be set for the following:</a:t>
            </a:r>
          </a:p>
          <a:p>
            <a:pPr marL="1200150" lvl="2" indent="-285750">
              <a:buFont typeface="Arial" panose="020B0604020202020204" pitchFamily="34" charset="0"/>
              <a:buChar char="•"/>
            </a:pPr>
            <a:r>
              <a:rPr lang="en-US" dirty="0" smtClean="0"/>
              <a:t>Improved Academic Achievement</a:t>
            </a:r>
          </a:p>
          <a:p>
            <a:pPr marL="1200150" lvl="2" indent="-285750">
              <a:buFont typeface="Arial" panose="020B0604020202020204" pitchFamily="34" charset="0"/>
              <a:buChar char="•"/>
            </a:pPr>
            <a:r>
              <a:rPr lang="en-US" dirty="0" smtClean="0"/>
              <a:t>Improved High School Graduation Rate</a:t>
            </a:r>
          </a:p>
          <a:p>
            <a:pPr marL="1200150" lvl="2" indent="-285750">
              <a:buFont typeface="Arial" panose="020B0604020202020204" pitchFamily="34" charset="0"/>
              <a:buChar char="•"/>
            </a:pPr>
            <a:r>
              <a:rPr lang="en-US" dirty="0" smtClean="0"/>
              <a:t>For English Learners: increases in the percentage of students making progress in achieving English </a:t>
            </a:r>
          </a:p>
          <a:p>
            <a:pPr lvl="2"/>
            <a:r>
              <a:rPr lang="en-US" dirty="0" smtClean="0"/>
              <a:t>      language proficiency within a state-determined timeline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68364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Long-Term Goals:  Academic Achievement</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1404149" y="1174633"/>
            <a:ext cx="9383696"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Grades 3-8, English/Language Arts</a:t>
            </a:r>
            <a:endParaRPr lang="en-US" sz="2400" b="1" dirty="0"/>
          </a:p>
        </p:txBody>
      </p:sp>
      <p:sp>
        <p:nvSpPr>
          <p:cNvPr id="8" name="TextBox 7"/>
          <p:cNvSpPr txBox="1"/>
          <p:nvPr/>
        </p:nvSpPr>
        <p:spPr>
          <a:xfrm>
            <a:off x="1404149" y="1970843"/>
            <a:ext cx="9383695" cy="707886"/>
          </a:xfrm>
          <a:prstGeom prst="rect">
            <a:avLst/>
          </a:prstGeom>
          <a:noFill/>
        </p:spPr>
        <p:txBody>
          <a:bodyPr wrap="square" rtlCol="0">
            <a:spAutoFit/>
          </a:bodyPr>
          <a:lstStyle/>
          <a:p>
            <a:pPr algn="ctr"/>
            <a:r>
              <a:rPr lang="en-US" sz="2000" dirty="0" smtClean="0"/>
              <a:t>Cut the non-proficiency rate on the statewide assessments in the subject area of English/language arts by one-half for all students and for each subgroup within six years </a:t>
            </a:r>
            <a:endParaRPr lang="en-US" sz="2000" dirty="0"/>
          </a:p>
        </p:txBody>
      </p:sp>
      <p:graphicFrame>
        <p:nvGraphicFramePr>
          <p:cNvPr id="9" name="Table 8"/>
          <p:cNvGraphicFramePr>
            <a:graphicFrameLocks noGrp="1"/>
          </p:cNvGraphicFramePr>
          <p:nvPr>
            <p:extLst/>
          </p:nvPr>
        </p:nvGraphicFramePr>
        <p:xfrm>
          <a:off x="809343" y="2783172"/>
          <a:ext cx="10573305" cy="3391985"/>
        </p:xfrm>
        <a:graphic>
          <a:graphicData uri="http://schemas.openxmlformats.org/drawingml/2006/table">
            <a:tbl>
              <a:tblPr firstRow="1" firstCol="1" bandRow="1">
                <a:tableStyleId>{5C22544A-7EE6-4342-B048-85BDC9FD1C3A}</a:tableStyleId>
              </a:tblPr>
              <a:tblGrid>
                <a:gridCol w="3409025"/>
                <a:gridCol w="1757779"/>
                <a:gridCol w="1704513"/>
                <a:gridCol w="1846555"/>
                <a:gridCol w="1855433"/>
              </a:tblGrid>
              <a:tr h="454974">
                <a:tc>
                  <a:txBody>
                    <a:bodyPr/>
                    <a:lstStyle/>
                    <a:p>
                      <a:pPr marL="0" marR="0">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Baseline Year (2016)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Goal Year </a:t>
                      </a:r>
                      <a:endParaRPr lang="en-US" sz="1600" dirty="0" smtClean="0">
                        <a:effectLst/>
                      </a:endParaRPr>
                    </a:p>
                    <a:p>
                      <a:pPr marL="0" marR="0" algn="ctr">
                        <a:lnSpc>
                          <a:spcPct val="107000"/>
                        </a:lnSpc>
                        <a:spcBef>
                          <a:spcPts val="0"/>
                        </a:spcBef>
                        <a:spcAft>
                          <a:spcPts val="0"/>
                        </a:spcAft>
                      </a:pPr>
                      <a:r>
                        <a:rPr lang="en-US" sz="1600" dirty="0" smtClean="0">
                          <a:effectLst/>
                        </a:rPr>
                        <a:t>(</a:t>
                      </a:r>
                      <a:r>
                        <a:rPr lang="en-US" sz="1600" dirty="0">
                          <a:effectLst/>
                        </a:rPr>
                        <a:t>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Annual Progress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Maximum Historical Progress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r>
              <a:tr h="244579">
                <a:tc>
                  <a:txBody>
                    <a:bodyPr/>
                    <a:lstStyle/>
                    <a:p>
                      <a:pPr marL="0" marR="0" algn="r">
                        <a:lnSpc>
                          <a:spcPct val="107000"/>
                        </a:lnSpc>
                        <a:spcBef>
                          <a:spcPts val="0"/>
                        </a:spcBef>
                        <a:spcAft>
                          <a:spcPts val="0"/>
                        </a:spcAft>
                      </a:pPr>
                      <a:r>
                        <a:rPr lang="en-US" sz="1600" dirty="0">
                          <a:effectLst/>
                        </a:rPr>
                        <a:t>All Students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rPr>
                        <a:t>66.42%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83.20%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579">
                <a:tc>
                  <a:txBody>
                    <a:bodyPr/>
                    <a:lstStyle/>
                    <a:p>
                      <a:pPr marL="0" marR="0" algn="r">
                        <a:lnSpc>
                          <a:spcPct val="107000"/>
                        </a:lnSpc>
                        <a:spcBef>
                          <a:spcPts val="0"/>
                        </a:spcBef>
                        <a:spcAft>
                          <a:spcPts val="0"/>
                        </a:spcAft>
                      </a:pPr>
                      <a:r>
                        <a:rPr lang="en-US" sz="1600" dirty="0">
                          <a:effectLst/>
                        </a:rPr>
                        <a:t>American Indian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rPr>
                        <a:t>64.37%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82.20%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579">
                <a:tc>
                  <a:txBody>
                    <a:bodyPr/>
                    <a:lstStyle/>
                    <a:p>
                      <a:pPr marL="0" marR="0" algn="r">
                        <a:lnSpc>
                          <a:spcPct val="107000"/>
                        </a:lnSpc>
                        <a:spcBef>
                          <a:spcPts val="0"/>
                        </a:spcBef>
                        <a:spcAft>
                          <a:spcPts val="0"/>
                        </a:spcAft>
                      </a:pPr>
                      <a:r>
                        <a:rPr lang="en-US" sz="1600" dirty="0">
                          <a:effectLst/>
                        </a:rPr>
                        <a:t>Asian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rPr>
                        <a:t>78.41%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89.20%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579">
                <a:tc>
                  <a:txBody>
                    <a:bodyPr/>
                    <a:lstStyle/>
                    <a:p>
                      <a:pPr marL="0" marR="0" algn="r">
                        <a:lnSpc>
                          <a:spcPct val="107000"/>
                        </a:lnSpc>
                        <a:spcBef>
                          <a:spcPts val="0"/>
                        </a:spcBef>
                        <a:spcAft>
                          <a:spcPts val="0"/>
                        </a:spcAft>
                      </a:pPr>
                      <a:r>
                        <a:rPr lang="en-US" sz="1600" dirty="0">
                          <a:effectLst/>
                        </a:rPr>
                        <a:t>Black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45.22%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72.60%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579">
                <a:tc>
                  <a:txBody>
                    <a:bodyPr/>
                    <a:lstStyle/>
                    <a:p>
                      <a:pPr marL="0" marR="0" algn="r">
                        <a:lnSpc>
                          <a:spcPct val="107000"/>
                        </a:lnSpc>
                        <a:spcBef>
                          <a:spcPts val="0"/>
                        </a:spcBef>
                        <a:spcAft>
                          <a:spcPts val="0"/>
                        </a:spcAft>
                      </a:pPr>
                      <a:r>
                        <a:rPr lang="en-US" sz="1600" dirty="0">
                          <a:effectLst/>
                        </a:rPr>
                        <a:t>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rPr>
                        <a:t>54.33%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77.20%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579">
                <a:tc>
                  <a:txBody>
                    <a:bodyPr/>
                    <a:lstStyle/>
                    <a:p>
                      <a:pPr marL="0" marR="0" algn="r">
                        <a:lnSpc>
                          <a:spcPct val="107000"/>
                        </a:lnSpc>
                        <a:spcBef>
                          <a:spcPts val="0"/>
                        </a:spcBef>
                        <a:spcAft>
                          <a:spcPts val="0"/>
                        </a:spcAft>
                      </a:pPr>
                      <a:r>
                        <a:rPr lang="en-US" sz="1600" dirty="0">
                          <a:effectLst/>
                        </a:rPr>
                        <a:t>Multiracial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rPr>
                        <a:t>63.64%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81.80%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+1.93%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579">
                <a:tc>
                  <a:txBody>
                    <a:bodyPr/>
                    <a:lstStyle/>
                    <a:p>
                      <a:pPr marL="0" marR="0" algn="r">
                        <a:lnSpc>
                          <a:spcPct val="107000"/>
                        </a:lnSpc>
                        <a:spcBef>
                          <a:spcPts val="0"/>
                        </a:spcBef>
                        <a:spcAft>
                          <a:spcPts val="0"/>
                        </a:spcAft>
                      </a:pPr>
                      <a:r>
                        <a:rPr lang="en-US" sz="1600" dirty="0">
                          <a:effectLst/>
                        </a:rPr>
                        <a:t>Native Hawaiian/Other Pacific Islander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59.71%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79.90%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579">
                <a:tc>
                  <a:txBody>
                    <a:bodyPr/>
                    <a:lstStyle/>
                    <a:p>
                      <a:pPr marL="0" marR="0" algn="r">
                        <a:lnSpc>
                          <a:spcPct val="107000"/>
                        </a:lnSpc>
                        <a:spcBef>
                          <a:spcPts val="0"/>
                        </a:spcBef>
                        <a:spcAft>
                          <a:spcPts val="0"/>
                        </a:spcAft>
                      </a:pPr>
                      <a:r>
                        <a:rPr lang="en-US" sz="1600" dirty="0">
                          <a:effectLst/>
                        </a:rPr>
                        <a:t>White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71.59%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85.80%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579">
                <a:tc>
                  <a:txBody>
                    <a:bodyPr/>
                    <a:lstStyle/>
                    <a:p>
                      <a:pPr marL="0" marR="0" algn="r">
                        <a:lnSpc>
                          <a:spcPct val="107000"/>
                        </a:lnSpc>
                        <a:spcBef>
                          <a:spcPts val="0"/>
                        </a:spcBef>
                        <a:spcAft>
                          <a:spcPts val="0"/>
                        </a:spcAft>
                      </a:pPr>
                      <a:r>
                        <a:rPr lang="en-US" sz="1600" dirty="0">
                          <a:effectLst/>
                        </a:rPr>
                        <a:t>Special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28.65%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64.30%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+5.10%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579">
                <a:tc>
                  <a:txBody>
                    <a:bodyPr/>
                    <a:lstStyle/>
                    <a:p>
                      <a:pPr marL="0" marR="0" algn="r">
                        <a:lnSpc>
                          <a:spcPct val="107000"/>
                        </a:lnSpc>
                        <a:spcBef>
                          <a:spcPts val="0"/>
                        </a:spcBef>
                        <a:spcAft>
                          <a:spcPts val="0"/>
                        </a:spcAft>
                      </a:pPr>
                      <a:r>
                        <a:rPr lang="en-US" sz="1600" dirty="0">
                          <a:effectLst/>
                        </a:rPr>
                        <a:t>Free/Reduced Price Meals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rPr>
                        <a:t>53.75%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76.90%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+3.30%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+2.81%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4579">
                <a:tc>
                  <a:txBody>
                    <a:bodyPr/>
                    <a:lstStyle/>
                    <a:p>
                      <a:pPr marL="0" marR="0" algn="r">
                        <a:lnSpc>
                          <a:spcPct val="107000"/>
                        </a:lnSpc>
                        <a:spcBef>
                          <a:spcPts val="0"/>
                        </a:spcBef>
                        <a:spcAft>
                          <a:spcPts val="0"/>
                        </a:spcAft>
                      </a:pPr>
                      <a:r>
                        <a:rPr lang="en-US" sz="1600" dirty="0">
                          <a:effectLst/>
                        </a:rPr>
                        <a:t>English Learners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rPr>
                        <a:t>55.00%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77.50%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+3.20%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67917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Long-Term Goals:  Academic Achievement</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1404149" y="1174633"/>
            <a:ext cx="9383696"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Grades 3-8, Mathematics</a:t>
            </a:r>
            <a:endParaRPr lang="en-US" sz="2400" b="1" dirty="0"/>
          </a:p>
        </p:txBody>
      </p:sp>
      <p:sp>
        <p:nvSpPr>
          <p:cNvPr id="8" name="TextBox 7"/>
          <p:cNvSpPr txBox="1"/>
          <p:nvPr/>
        </p:nvSpPr>
        <p:spPr>
          <a:xfrm>
            <a:off x="1404149" y="1970843"/>
            <a:ext cx="9383695" cy="707886"/>
          </a:xfrm>
          <a:prstGeom prst="rect">
            <a:avLst/>
          </a:prstGeom>
          <a:noFill/>
        </p:spPr>
        <p:txBody>
          <a:bodyPr wrap="square" rtlCol="0">
            <a:spAutoFit/>
          </a:bodyPr>
          <a:lstStyle/>
          <a:p>
            <a:pPr algn="ctr"/>
            <a:r>
              <a:rPr lang="en-US" sz="2000" dirty="0" smtClean="0"/>
              <a:t>Cut the non-proficiency rate on the statewide assessments in the subject area of Mathematics by one-half for all students and for each subgroup within six years </a:t>
            </a:r>
            <a:endParaRPr lang="en-US" sz="2000" dirty="0"/>
          </a:p>
        </p:txBody>
      </p:sp>
      <p:graphicFrame>
        <p:nvGraphicFramePr>
          <p:cNvPr id="9" name="Table 8"/>
          <p:cNvGraphicFramePr>
            <a:graphicFrameLocks noGrp="1"/>
          </p:cNvGraphicFramePr>
          <p:nvPr>
            <p:extLst/>
          </p:nvPr>
        </p:nvGraphicFramePr>
        <p:xfrm>
          <a:off x="809345" y="2765417"/>
          <a:ext cx="10573305" cy="3391985"/>
        </p:xfrm>
        <a:graphic>
          <a:graphicData uri="http://schemas.openxmlformats.org/drawingml/2006/table">
            <a:tbl>
              <a:tblPr firstRow="1" firstCol="1" bandRow="1">
                <a:tableStyleId>{5C22544A-7EE6-4342-B048-85BDC9FD1C3A}</a:tableStyleId>
              </a:tblPr>
              <a:tblGrid>
                <a:gridCol w="3409025"/>
                <a:gridCol w="1757779"/>
                <a:gridCol w="1704513"/>
                <a:gridCol w="1846555"/>
                <a:gridCol w="1855433"/>
              </a:tblGrid>
              <a:tr h="454974">
                <a:tc>
                  <a:txBody>
                    <a:bodyPr/>
                    <a:lstStyle/>
                    <a:p>
                      <a:pPr marL="0" marR="0">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Baseline Year (2016)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Goal Year </a:t>
                      </a:r>
                      <a:endParaRPr lang="en-US" sz="1600" dirty="0" smtClean="0">
                        <a:effectLst/>
                      </a:endParaRPr>
                    </a:p>
                    <a:p>
                      <a:pPr marL="0" marR="0" algn="ctr">
                        <a:lnSpc>
                          <a:spcPct val="107000"/>
                        </a:lnSpc>
                        <a:spcBef>
                          <a:spcPts val="0"/>
                        </a:spcBef>
                        <a:spcAft>
                          <a:spcPts val="0"/>
                        </a:spcAft>
                      </a:pPr>
                      <a:r>
                        <a:rPr lang="en-US" sz="1600" dirty="0" smtClean="0">
                          <a:effectLst/>
                        </a:rPr>
                        <a:t>(</a:t>
                      </a:r>
                      <a:r>
                        <a:rPr lang="en-US" sz="1600" dirty="0">
                          <a:effectLst/>
                        </a:rPr>
                        <a:t>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Annual Progress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Maximum Historical Progress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r>
              <a:tr h="244579">
                <a:tc>
                  <a:txBody>
                    <a:bodyPr/>
                    <a:lstStyle/>
                    <a:p>
                      <a:pPr marL="0" marR="0" algn="r">
                        <a:lnSpc>
                          <a:spcPct val="107000"/>
                        </a:lnSpc>
                        <a:spcBef>
                          <a:spcPts val="0"/>
                        </a:spcBef>
                        <a:spcAft>
                          <a:spcPts val="0"/>
                        </a:spcAft>
                      </a:pPr>
                      <a:r>
                        <a:rPr lang="en-US" sz="1600" dirty="0">
                          <a:effectLst/>
                        </a:rPr>
                        <a:t>All Students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59.76%</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79.90%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+2.90%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+1.90%</a:t>
                      </a:r>
                    </a:p>
                  </a:txBody>
                  <a:tcPr marL="68580" marR="68580" marT="0" marB="0"/>
                </a:tc>
              </a:tr>
              <a:tr h="244579">
                <a:tc>
                  <a:txBody>
                    <a:bodyPr/>
                    <a:lstStyle/>
                    <a:p>
                      <a:pPr marL="0" marR="0" algn="r">
                        <a:lnSpc>
                          <a:spcPct val="107000"/>
                        </a:lnSpc>
                        <a:spcBef>
                          <a:spcPts val="0"/>
                        </a:spcBef>
                        <a:spcAft>
                          <a:spcPts val="0"/>
                        </a:spcAft>
                      </a:pPr>
                      <a:r>
                        <a:rPr lang="en-US" sz="1600" dirty="0">
                          <a:effectLst/>
                        </a:rPr>
                        <a:t>American Indian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56.19%</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78.10%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+3.10%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+2.60%</a:t>
                      </a:r>
                    </a:p>
                  </a:txBody>
                  <a:tcPr marL="68580" marR="68580" marT="0" marB="0"/>
                </a:tc>
              </a:tr>
              <a:tr h="244579">
                <a:tc>
                  <a:txBody>
                    <a:bodyPr/>
                    <a:lstStyle/>
                    <a:p>
                      <a:pPr marL="0" marR="0" algn="r">
                        <a:lnSpc>
                          <a:spcPct val="107000"/>
                        </a:lnSpc>
                        <a:spcBef>
                          <a:spcPts val="0"/>
                        </a:spcBef>
                        <a:spcAft>
                          <a:spcPts val="0"/>
                        </a:spcAft>
                      </a:pPr>
                      <a:r>
                        <a:rPr lang="en-US" sz="1600" dirty="0">
                          <a:effectLst/>
                        </a:rPr>
                        <a:t>Asian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77.04%</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88.50%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+1.60%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+1.71%</a:t>
                      </a:r>
                    </a:p>
                  </a:txBody>
                  <a:tcPr marL="68580" marR="68580" marT="0" marB="0"/>
                </a:tc>
              </a:tr>
              <a:tr h="244579">
                <a:tc>
                  <a:txBody>
                    <a:bodyPr/>
                    <a:lstStyle/>
                    <a:p>
                      <a:pPr marL="0" marR="0" algn="r">
                        <a:lnSpc>
                          <a:spcPct val="107000"/>
                        </a:lnSpc>
                        <a:spcBef>
                          <a:spcPts val="0"/>
                        </a:spcBef>
                        <a:spcAft>
                          <a:spcPts val="0"/>
                        </a:spcAft>
                      </a:pPr>
                      <a:r>
                        <a:rPr lang="en-US" sz="1600" dirty="0">
                          <a:effectLst/>
                        </a:rPr>
                        <a:t>Black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34.65%</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67.30%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+4.70%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+3.27%</a:t>
                      </a:r>
                    </a:p>
                  </a:txBody>
                  <a:tcPr marL="68580" marR="68580" marT="0" marB="0"/>
                </a:tc>
              </a:tr>
              <a:tr h="244579">
                <a:tc>
                  <a:txBody>
                    <a:bodyPr/>
                    <a:lstStyle/>
                    <a:p>
                      <a:pPr marL="0" marR="0" algn="r">
                        <a:lnSpc>
                          <a:spcPct val="107000"/>
                        </a:lnSpc>
                        <a:spcBef>
                          <a:spcPts val="0"/>
                        </a:spcBef>
                        <a:spcAft>
                          <a:spcPts val="0"/>
                        </a:spcAft>
                      </a:pPr>
                      <a:r>
                        <a:rPr lang="en-US" sz="1600" dirty="0">
                          <a:effectLst/>
                        </a:rPr>
                        <a:t>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47.71%</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73.90%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+3.70%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+2.39%</a:t>
                      </a:r>
                    </a:p>
                  </a:txBody>
                  <a:tcPr marL="68580" marR="68580" marT="0" marB="0"/>
                </a:tc>
              </a:tr>
              <a:tr h="244579">
                <a:tc>
                  <a:txBody>
                    <a:bodyPr/>
                    <a:lstStyle/>
                    <a:p>
                      <a:pPr marL="0" marR="0" algn="r">
                        <a:lnSpc>
                          <a:spcPct val="107000"/>
                        </a:lnSpc>
                        <a:spcBef>
                          <a:spcPts val="0"/>
                        </a:spcBef>
                        <a:spcAft>
                          <a:spcPts val="0"/>
                        </a:spcAft>
                      </a:pPr>
                      <a:r>
                        <a:rPr lang="en-US" sz="1600" dirty="0">
                          <a:effectLst/>
                        </a:rPr>
                        <a:t>Multiracial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54.43%</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77.20%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+3.30%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+2.48%</a:t>
                      </a:r>
                    </a:p>
                  </a:txBody>
                  <a:tcPr marL="68580" marR="68580" marT="0" marB="0"/>
                </a:tc>
              </a:tr>
              <a:tr h="244579">
                <a:tc>
                  <a:txBody>
                    <a:bodyPr/>
                    <a:lstStyle/>
                    <a:p>
                      <a:pPr marL="0" marR="0" algn="r">
                        <a:lnSpc>
                          <a:spcPct val="107000"/>
                        </a:lnSpc>
                        <a:spcBef>
                          <a:spcPts val="0"/>
                        </a:spcBef>
                        <a:spcAft>
                          <a:spcPts val="0"/>
                        </a:spcAft>
                      </a:pPr>
                      <a:r>
                        <a:rPr lang="en-US" sz="1600" dirty="0">
                          <a:effectLst/>
                        </a:rPr>
                        <a:t>Native Hawaiian/Other Pacific Islander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58.99%</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79.50%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+2.90%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+0.60%</a:t>
                      </a:r>
                    </a:p>
                  </a:txBody>
                  <a:tcPr marL="68580" marR="68580" marT="0" marB="0"/>
                </a:tc>
              </a:tr>
              <a:tr h="244579">
                <a:tc>
                  <a:txBody>
                    <a:bodyPr/>
                    <a:lstStyle/>
                    <a:p>
                      <a:pPr marL="0" marR="0" algn="r">
                        <a:lnSpc>
                          <a:spcPct val="107000"/>
                        </a:lnSpc>
                        <a:spcBef>
                          <a:spcPts val="0"/>
                        </a:spcBef>
                        <a:spcAft>
                          <a:spcPts val="0"/>
                        </a:spcAft>
                      </a:pPr>
                      <a:r>
                        <a:rPr lang="en-US" sz="1600" dirty="0">
                          <a:effectLst/>
                        </a:rPr>
                        <a:t>White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65.56%</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82.80%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+2.50%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+1.91%</a:t>
                      </a:r>
                    </a:p>
                  </a:txBody>
                  <a:tcPr marL="68580" marR="68580" marT="0" marB="0"/>
                </a:tc>
              </a:tr>
              <a:tr h="244579">
                <a:tc>
                  <a:txBody>
                    <a:bodyPr/>
                    <a:lstStyle/>
                    <a:p>
                      <a:pPr marL="0" marR="0" algn="r">
                        <a:lnSpc>
                          <a:spcPct val="107000"/>
                        </a:lnSpc>
                        <a:spcBef>
                          <a:spcPts val="0"/>
                        </a:spcBef>
                        <a:spcAft>
                          <a:spcPts val="0"/>
                        </a:spcAft>
                      </a:pPr>
                      <a:r>
                        <a:rPr lang="en-US" sz="1600" dirty="0">
                          <a:effectLst/>
                        </a:rPr>
                        <a:t>Special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29.76%</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64.90%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+4.72%</a:t>
                      </a:r>
                    </a:p>
                  </a:txBody>
                  <a:tcPr marL="68580" marR="68580" marT="0" marB="0"/>
                </a:tc>
              </a:tr>
              <a:tr h="244579">
                <a:tc>
                  <a:txBody>
                    <a:bodyPr/>
                    <a:lstStyle/>
                    <a:p>
                      <a:pPr marL="0" marR="0" algn="r">
                        <a:lnSpc>
                          <a:spcPct val="107000"/>
                        </a:lnSpc>
                        <a:spcBef>
                          <a:spcPts val="0"/>
                        </a:spcBef>
                        <a:spcAft>
                          <a:spcPts val="0"/>
                        </a:spcAft>
                      </a:pPr>
                      <a:r>
                        <a:rPr lang="en-US" sz="1600" dirty="0">
                          <a:effectLst/>
                        </a:rPr>
                        <a:t>Free/Reduced Price Meals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46.23%</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73.10%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+3.80%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+2.71%</a:t>
                      </a:r>
                    </a:p>
                  </a:txBody>
                  <a:tcPr marL="68580" marR="68580" marT="0" marB="0"/>
                </a:tc>
              </a:tr>
              <a:tr h="244579">
                <a:tc>
                  <a:txBody>
                    <a:bodyPr/>
                    <a:lstStyle/>
                    <a:p>
                      <a:pPr marL="0" marR="0" algn="r">
                        <a:lnSpc>
                          <a:spcPct val="107000"/>
                        </a:lnSpc>
                        <a:spcBef>
                          <a:spcPts val="0"/>
                        </a:spcBef>
                        <a:spcAft>
                          <a:spcPts val="0"/>
                        </a:spcAft>
                      </a:pPr>
                      <a:r>
                        <a:rPr lang="en-US" sz="1600" dirty="0">
                          <a:effectLst/>
                        </a:rPr>
                        <a:t>English Learners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51.20%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75.60%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+3.50%</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tc>
              </a:tr>
            </a:tbl>
          </a:graphicData>
        </a:graphic>
      </p:graphicFrame>
    </p:spTree>
    <p:extLst>
      <p:ext uri="{BB962C8B-B14F-4D97-AF65-F5344CB8AC3E}">
        <p14:creationId xmlns:p14="http://schemas.microsoft.com/office/powerpoint/2010/main" val="282490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
          <p:cNvGraphicFramePr>
            <a:graphicFrameLocks noGrp="1"/>
          </p:cNvGraphicFramePr>
          <p:nvPr>
            <p:extLst>
              <p:ext uri="{D42A27DB-BD31-4B8C-83A1-F6EECF244321}">
                <p14:modId xmlns:p14="http://schemas.microsoft.com/office/powerpoint/2010/main" val="2113996469"/>
              </p:ext>
            </p:extLst>
          </p:nvPr>
        </p:nvGraphicFramePr>
        <p:xfrm>
          <a:off x="1069355" y="138667"/>
          <a:ext cx="10053291" cy="6035040"/>
        </p:xfrm>
        <a:graphic>
          <a:graphicData uri="http://schemas.openxmlformats.org/drawingml/2006/table">
            <a:tbl>
              <a:tblPr/>
              <a:tblGrid>
                <a:gridCol w="792953">
                  <a:extLst>
                    <a:ext uri="{9D8B030D-6E8A-4147-A177-3AD203B41FA5}">
                      <a16:colId xmlns="" xmlns:a16="http://schemas.microsoft.com/office/drawing/2014/main" val="20000"/>
                    </a:ext>
                  </a:extLst>
                </a:gridCol>
                <a:gridCol w="9260338">
                  <a:extLst>
                    <a:ext uri="{9D8B030D-6E8A-4147-A177-3AD203B41FA5}">
                      <a16:colId xmlns="" xmlns:a16="http://schemas.microsoft.com/office/drawing/2014/main" val="20001"/>
                    </a:ext>
                  </a:extLst>
                </a:gridCol>
              </a:tblGrid>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GB" sz="4800" b="1" i="0" u="none" strike="noStrike" cap="none" normalizeH="0" baseline="0" dirty="0">
                          <a:ln>
                            <a:noFill/>
                          </a:ln>
                          <a:solidFill>
                            <a:schemeClr val="accent4"/>
                          </a:solidFill>
                          <a:effectLst/>
                          <a:latin typeface="+mj-lt"/>
                          <a:cs typeface="Arial" charset="0"/>
                        </a:rPr>
                        <a:t>1</a:t>
                      </a:r>
                    </a:p>
                  </a:txBody>
                  <a:tcPr anchor="ctr" horzOverflow="overflow">
                    <a:lnL>
                      <a:noFill/>
                    </a:lnL>
                    <a:lnR cap="flat">
                      <a:noFill/>
                    </a:lnR>
                    <a:lnT cap="flat">
                      <a:noFill/>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indent="0">
                        <a:buNone/>
                      </a:pPr>
                      <a:r>
                        <a:rPr lang="en-US" sz="2400" dirty="0" smtClean="0"/>
                        <a:t>ESSA Engagement Overview – </a:t>
                      </a:r>
                      <a:r>
                        <a:rPr lang="en-US" sz="2400" i="1" dirty="0" smtClean="0"/>
                        <a:t>Patrick McAlister</a:t>
                      </a:r>
                    </a:p>
                  </a:txBody>
                  <a:tcPr anchor="ctr" horzOverflow="overflow">
                    <a:lnL>
                      <a:noFill/>
                    </a:lnL>
                    <a:lnR cap="flat">
                      <a:noFill/>
                    </a:lnR>
                    <a:lnT cap="flat">
                      <a:noFill/>
                    </a:lnT>
                    <a:lnB w="12700" cap="flat" cmpd="sng" algn="ctr">
                      <a:solidFill>
                        <a:prstClr val="white">
                          <a:lumMod val="75000"/>
                        </a:prst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GB" sz="4800" b="1" i="0" u="none" strike="noStrike" cap="none" normalizeH="0" baseline="0" dirty="0">
                          <a:ln>
                            <a:noFill/>
                          </a:ln>
                          <a:solidFill>
                            <a:schemeClr val="accent4"/>
                          </a:solidFill>
                          <a:effectLst/>
                          <a:latin typeface="+mj-lt"/>
                          <a:cs typeface="Arial" charset="0"/>
                        </a:rPr>
                        <a:t>2</a:t>
                      </a: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Long Term Goals – </a:t>
                      </a:r>
                      <a:r>
                        <a:rPr lang="en-US" sz="2400" i="1" dirty="0" smtClean="0"/>
                        <a:t>Patrick McAlister and Maggie Paino</a:t>
                      </a: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n-GB" sz="4800" b="0" i="0" u="none" strike="noStrike" kern="1200" cap="none" normalizeH="0" baseline="0" dirty="0" smtClean="0">
                          <a:ln>
                            <a:noFill/>
                          </a:ln>
                          <a:solidFill>
                            <a:schemeClr val="accent4"/>
                          </a:solidFill>
                          <a:effectLst/>
                          <a:latin typeface="+mn-lt"/>
                          <a:ea typeface="+mn-ea"/>
                          <a:cs typeface="Arial" charset="0"/>
                        </a:rPr>
                        <a:t>3</a:t>
                      </a:r>
                      <a:endParaRPr kumimoji="0" lang="en-GB" sz="4800" b="1" i="0" u="none" strike="noStrike" cap="none" normalizeH="0" baseline="0" dirty="0">
                        <a:ln>
                          <a:noFill/>
                        </a:ln>
                        <a:solidFill>
                          <a:schemeClr val="accent4"/>
                        </a:solidFill>
                        <a:effectLst/>
                        <a:latin typeface="+mj-lt"/>
                        <a:cs typeface="Arial" charset="0"/>
                      </a:endParaRP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a:p>
                      <a:pPr marL="0" indent="0">
                        <a:buNone/>
                      </a:pPr>
                      <a:r>
                        <a:rPr lang="en-US" sz="2400" dirty="0" smtClean="0"/>
                        <a:t>Assessment – </a:t>
                      </a:r>
                      <a:r>
                        <a:rPr lang="en-US" sz="2400" i="1" dirty="0" smtClean="0"/>
                        <a:t>Dr. Charity Flores</a:t>
                      </a:r>
                    </a:p>
                  </a:txBody>
                  <a:tcP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08162129"/>
                  </a:ext>
                </a:extLst>
              </a:tr>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n-GB" sz="4800" b="1" i="0" u="none" strike="noStrike" cap="none" normalizeH="0" baseline="0" dirty="0" smtClean="0">
                          <a:ln>
                            <a:noFill/>
                          </a:ln>
                          <a:solidFill>
                            <a:schemeClr val="accent4"/>
                          </a:solidFill>
                          <a:effectLst/>
                          <a:latin typeface="+mj-lt"/>
                          <a:cs typeface="Arial" charset="0"/>
                        </a:rPr>
                        <a:t>4</a:t>
                      </a:r>
                      <a:endParaRPr kumimoji="0" lang="en-GB" sz="4800" b="1" i="0" u="none" strike="noStrike" cap="none" normalizeH="0" baseline="0" dirty="0">
                        <a:ln>
                          <a:noFill/>
                        </a:ln>
                        <a:solidFill>
                          <a:schemeClr val="accent4"/>
                        </a:solidFill>
                        <a:effectLst/>
                        <a:latin typeface="+mj-lt"/>
                        <a:cs typeface="Arial" charset="0"/>
                      </a:endParaRP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lvl="0" algn="l" defTabSz="914400" rtl="0" eaLnBrk="1" latinLnBrk="0" hangingPunct="1"/>
                      <a:endParaRPr lang="en-US" sz="1600" kern="1200" dirty="0" smtClean="0">
                        <a:solidFill>
                          <a:schemeClr val="tx1"/>
                        </a:solidFill>
                        <a:latin typeface="+mn-lt"/>
                        <a:ea typeface="+mn-ea"/>
                        <a:cs typeface="Arial"/>
                      </a:endParaRPr>
                    </a:p>
                    <a:p>
                      <a:pPr marL="0" indent="0">
                        <a:buNone/>
                      </a:pPr>
                      <a:r>
                        <a:rPr lang="en-US" sz="2400" dirty="0" smtClean="0"/>
                        <a:t>Supporting All Students – </a:t>
                      </a:r>
                      <a:r>
                        <a:rPr lang="en-US" sz="2400" i="1" dirty="0" smtClean="0"/>
                        <a:t>Nathan Williamson</a:t>
                      </a:r>
                    </a:p>
                  </a:txBody>
                  <a:tcP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r>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n-GB" sz="4800" b="1" i="0" u="none" strike="noStrike" cap="none" normalizeH="0" baseline="0" dirty="0" smtClean="0">
                          <a:ln>
                            <a:noFill/>
                          </a:ln>
                          <a:solidFill>
                            <a:schemeClr val="accent4"/>
                          </a:solidFill>
                          <a:effectLst/>
                          <a:latin typeface="+mj-lt"/>
                          <a:cs typeface="Arial" charset="0"/>
                        </a:rPr>
                        <a:t>5</a:t>
                      </a:r>
                      <a:endParaRPr kumimoji="0" lang="en-GB" sz="4800" b="1" i="0" u="none" strike="noStrike" cap="none" normalizeH="0" baseline="0" dirty="0">
                        <a:ln>
                          <a:noFill/>
                        </a:ln>
                        <a:solidFill>
                          <a:schemeClr val="accent4"/>
                        </a:solidFill>
                        <a:effectLst/>
                        <a:latin typeface="+mj-lt"/>
                        <a:cs typeface="Arial" charset="0"/>
                      </a:endParaRP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lvl="0" algn="l" defTabSz="914400" rtl="0" eaLnBrk="1" latinLnBrk="0" hangingPunct="1"/>
                      <a:endParaRPr lang="en-US" sz="1600" kern="1200" dirty="0" smtClean="0">
                        <a:solidFill>
                          <a:schemeClr val="tx1"/>
                        </a:solidFill>
                        <a:latin typeface="+mn-lt"/>
                        <a:ea typeface="+mn-ea"/>
                        <a:cs typeface="Arial"/>
                      </a:endParaRPr>
                    </a:p>
                    <a:p>
                      <a:pPr marL="0" indent="0">
                        <a:buNone/>
                      </a:pPr>
                      <a:r>
                        <a:rPr lang="en-US" sz="2400" dirty="0" smtClean="0"/>
                        <a:t>Supporting Excellent Educators – </a:t>
                      </a:r>
                      <a:r>
                        <a:rPr lang="en-US" sz="2400" i="1" dirty="0" smtClean="0"/>
                        <a:t>Dr. Scott Syverson</a:t>
                      </a:r>
                    </a:p>
                  </a:txBody>
                  <a:tcP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r>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n-GB" sz="4800" b="1" i="0" u="none" strike="noStrike" cap="none" normalizeH="0" baseline="0" dirty="0" smtClean="0">
                          <a:ln>
                            <a:noFill/>
                          </a:ln>
                          <a:solidFill>
                            <a:schemeClr val="accent4"/>
                          </a:solidFill>
                          <a:effectLst/>
                          <a:latin typeface="+mj-lt"/>
                          <a:cs typeface="Arial" charset="0"/>
                        </a:rPr>
                        <a:t>6</a:t>
                      </a:r>
                      <a:endParaRPr kumimoji="0" lang="en-GB" sz="4800" b="1" i="0" u="none" strike="noStrike" cap="none" normalizeH="0" baseline="0" dirty="0">
                        <a:ln>
                          <a:noFill/>
                        </a:ln>
                        <a:solidFill>
                          <a:schemeClr val="accent4"/>
                        </a:solidFill>
                        <a:effectLst/>
                        <a:latin typeface="+mj-lt"/>
                        <a:cs typeface="Arial" charset="0"/>
                      </a:endParaRP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lvl="0" algn="l" defTabSz="914400" rtl="0" eaLnBrk="1" latinLnBrk="0" hangingPunct="1"/>
                      <a:endParaRPr lang="en-US" sz="1600" kern="1200" dirty="0" smtClean="0">
                        <a:solidFill>
                          <a:schemeClr val="tx1"/>
                        </a:solidFill>
                        <a:latin typeface="+mn-lt"/>
                        <a:ea typeface="+mn-ea"/>
                        <a:cs typeface="Arial"/>
                      </a:endParaRPr>
                    </a:p>
                    <a:p>
                      <a:pPr marL="0" indent="0">
                        <a:buNone/>
                      </a:pPr>
                      <a:r>
                        <a:rPr lang="en-US" sz="2400" dirty="0" smtClean="0"/>
                        <a:t>Accountability and School Improvement – </a:t>
                      </a:r>
                      <a:r>
                        <a:rPr lang="en-US" sz="2400" i="1" dirty="0" smtClean="0"/>
                        <a:t>Maggie and Patrick</a:t>
                      </a:r>
                      <a:endParaRPr lang="en-US" sz="2400" i="1" dirty="0"/>
                    </a:p>
                  </a:txBody>
                  <a:tcP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03310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Long-Term Goals:  Academic Achievement</a:t>
            </a:r>
            <a:endParaRPr lang="en-US"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1404149" y="1174633"/>
            <a:ext cx="9383696"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Grade 10, English/Language Arts</a:t>
            </a:r>
            <a:endParaRPr lang="en-US" sz="2400" b="1" dirty="0"/>
          </a:p>
        </p:txBody>
      </p:sp>
      <p:sp>
        <p:nvSpPr>
          <p:cNvPr id="9" name="TextBox 8"/>
          <p:cNvSpPr txBox="1"/>
          <p:nvPr/>
        </p:nvSpPr>
        <p:spPr>
          <a:xfrm>
            <a:off x="1404149" y="1970843"/>
            <a:ext cx="9383695" cy="707886"/>
          </a:xfrm>
          <a:prstGeom prst="rect">
            <a:avLst/>
          </a:prstGeom>
          <a:noFill/>
        </p:spPr>
        <p:txBody>
          <a:bodyPr wrap="square" rtlCol="0">
            <a:spAutoFit/>
          </a:bodyPr>
          <a:lstStyle/>
          <a:p>
            <a:pPr algn="ctr"/>
            <a:r>
              <a:rPr lang="en-US" sz="2000" dirty="0" smtClean="0"/>
              <a:t>Cut the non-proficiency rate on the statewide assessments in the subject area of English/language arts by one-half for all students and for each Subgroup within six years </a:t>
            </a:r>
            <a:endParaRPr lang="en-US" sz="2000" dirty="0"/>
          </a:p>
        </p:txBody>
      </p:sp>
      <p:graphicFrame>
        <p:nvGraphicFramePr>
          <p:cNvPr id="10" name="Table 9"/>
          <p:cNvGraphicFramePr>
            <a:graphicFrameLocks noGrp="1"/>
          </p:cNvGraphicFramePr>
          <p:nvPr>
            <p:extLst/>
          </p:nvPr>
        </p:nvGraphicFramePr>
        <p:xfrm>
          <a:off x="1737060" y="2865339"/>
          <a:ext cx="8717872" cy="3391985"/>
        </p:xfrm>
        <a:graphic>
          <a:graphicData uri="http://schemas.openxmlformats.org/drawingml/2006/table">
            <a:tbl>
              <a:tblPr firstRow="1" firstCol="1" bandRow="1">
                <a:tableStyleId>{5C22544A-7EE6-4342-B048-85BDC9FD1C3A}</a:tableStyleId>
              </a:tblPr>
              <a:tblGrid>
                <a:gridCol w="3409025"/>
                <a:gridCol w="1757779"/>
                <a:gridCol w="1704513"/>
                <a:gridCol w="1846555"/>
              </a:tblGrid>
              <a:tr h="454974">
                <a:tc>
                  <a:txBody>
                    <a:bodyPr/>
                    <a:lstStyle/>
                    <a:p>
                      <a:pPr marL="0" marR="0">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Baseline Year (2016)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Goal Year </a:t>
                      </a:r>
                      <a:endParaRPr lang="en-US" sz="1600" dirty="0" smtClean="0">
                        <a:effectLst/>
                      </a:endParaRPr>
                    </a:p>
                    <a:p>
                      <a:pPr marL="0" marR="0" algn="ctr">
                        <a:lnSpc>
                          <a:spcPct val="107000"/>
                        </a:lnSpc>
                        <a:spcBef>
                          <a:spcPts val="0"/>
                        </a:spcBef>
                        <a:spcAft>
                          <a:spcPts val="0"/>
                        </a:spcAft>
                      </a:pPr>
                      <a:r>
                        <a:rPr lang="en-US" sz="1600" dirty="0" smtClean="0">
                          <a:effectLst/>
                        </a:rPr>
                        <a:t>(</a:t>
                      </a:r>
                      <a:r>
                        <a:rPr lang="en-US" sz="1600" dirty="0">
                          <a:effectLst/>
                        </a:rPr>
                        <a:t>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Annual Progress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r>
              <a:tr h="244579">
                <a:tc>
                  <a:txBody>
                    <a:bodyPr/>
                    <a:lstStyle/>
                    <a:p>
                      <a:pPr marL="0" marR="0" algn="r">
                        <a:lnSpc>
                          <a:spcPct val="107000"/>
                        </a:lnSpc>
                        <a:spcBef>
                          <a:spcPts val="0"/>
                        </a:spcBef>
                        <a:spcAft>
                          <a:spcPts val="0"/>
                        </a:spcAft>
                      </a:pPr>
                      <a:r>
                        <a:rPr lang="en-US" sz="1600" dirty="0">
                          <a:effectLst/>
                        </a:rPr>
                        <a:t>All Students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59.23%</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79.60%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+2.91%</a:t>
                      </a:r>
                    </a:p>
                  </a:txBody>
                  <a:tcPr marL="68580" marR="68580" marT="0" marB="0"/>
                </a:tc>
              </a:tr>
              <a:tr h="244579">
                <a:tc>
                  <a:txBody>
                    <a:bodyPr/>
                    <a:lstStyle/>
                    <a:p>
                      <a:pPr marL="0" marR="0" algn="r">
                        <a:lnSpc>
                          <a:spcPct val="107000"/>
                        </a:lnSpc>
                        <a:spcBef>
                          <a:spcPts val="0"/>
                        </a:spcBef>
                        <a:spcAft>
                          <a:spcPts val="0"/>
                        </a:spcAft>
                      </a:pPr>
                      <a:r>
                        <a:rPr lang="en-US" sz="1600" dirty="0">
                          <a:effectLst/>
                        </a:rPr>
                        <a:t>American Indian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53.38%</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79.17%</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+2.97%</a:t>
                      </a:r>
                    </a:p>
                  </a:txBody>
                  <a:tcPr marL="68580" marR="68580" marT="0" marB="0"/>
                </a:tc>
              </a:tr>
              <a:tr h="244579">
                <a:tc>
                  <a:txBody>
                    <a:bodyPr/>
                    <a:lstStyle/>
                    <a:p>
                      <a:pPr marL="0" marR="0" algn="r">
                        <a:lnSpc>
                          <a:spcPct val="107000"/>
                        </a:lnSpc>
                        <a:spcBef>
                          <a:spcPts val="0"/>
                        </a:spcBef>
                        <a:spcAft>
                          <a:spcPts val="0"/>
                        </a:spcAft>
                      </a:pPr>
                      <a:r>
                        <a:rPr lang="en-US" sz="1600" dirty="0">
                          <a:effectLst/>
                        </a:rPr>
                        <a:t>Asian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67.40%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83.71%</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+2.33%</a:t>
                      </a:r>
                    </a:p>
                  </a:txBody>
                  <a:tcPr marL="68580" marR="68580" marT="0" marB="0"/>
                </a:tc>
              </a:tr>
              <a:tr h="244579">
                <a:tc>
                  <a:txBody>
                    <a:bodyPr/>
                    <a:lstStyle/>
                    <a:p>
                      <a:pPr marL="0" marR="0" algn="r">
                        <a:lnSpc>
                          <a:spcPct val="107000"/>
                        </a:lnSpc>
                        <a:spcBef>
                          <a:spcPts val="0"/>
                        </a:spcBef>
                        <a:spcAft>
                          <a:spcPts val="0"/>
                        </a:spcAft>
                      </a:pPr>
                      <a:r>
                        <a:rPr lang="en-US" sz="1600" dirty="0">
                          <a:effectLst/>
                        </a:rPr>
                        <a:t>Black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36.72%</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68.36%</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+4.52%</a:t>
                      </a:r>
                    </a:p>
                  </a:txBody>
                  <a:tcPr marL="68580" marR="68580" marT="0" marB="0"/>
                </a:tc>
              </a:tr>
              <a:tr h="244579">
                <a:tc>
                  <a:txBody>
                    <a:bodyPr/>
                    <a:lstStyle/>
                    <a:p>
                      <a:pPr marL="0" marR="0" algn="r">
                        <a:lnSpc>
                          <a:spcPct val="107000"/>
                        </a:lnSpc>
                        <a:spcBef>
                          <a:spcPts val="0"/>
                        </a:spcBef>
                        <a:spcAft>
                          <a:spcPts val="0"/>
                        </a:spcAft>
                      </a:pPr>
                      <a:r>
                        <a:rPr lang="en-US" sz="1600" dirty="0">
                          <a:effectLst/>
                        </a:rPr>
                        <a:t>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46.67%</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73.34%</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+3.81%</a:t>
                      </a:r>
                    </a:p>
                  </a:txBody>
                  <a:tcPr marL="68580" marR="68580" marT="0" marB="0"/>
                </a:tc>
              </a:tr>
              <a:tr h="244579">
                <a:tc>
                  <a:txBody>
                    <a:bodyPr/>
                    <a:lstStyle/>
                    <a:p>
                      <a:pPr marL="0" marR="0" algn="r">
                        <a:lnSpc>
                          <a:spcPct val="107000"/>
                        </a:lnSpc>
                        <a:spcBef>
                          <a:spcPts val="0"/>
                        </a:spcBef>
                        <a:spcAft>
                          <a:spcPts val="0"/>
                        </a:spcAft>
                      </a:pPr>
                      <a:r>
                        <a:rPr lang="en-US" sz="1600" dirty="0">
                          <a:effectLst/>
                        </a:rPr>
                        <a:t>Multiracial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56.93%</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78.49%</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+3.08%</a:t>
                      </a:r>
                    </a:p>
                  </a:txBody>
                  <a:tcPr marL="68580" marR="68580" marT="0" marB="0"/>
                </a:tc>
              </a:tr>
              <a:tr h="244579">
                <a:tc>
                  <a:txBody>
                    <a:bodyPr/>
                    <a:lstStyle/>
                    <a:p>
                      <a:pPr marL="0" marR="0" algn="r">
                        <a:lnSpc>
                          <a:spcPct val="107000"/>
                        </a:lnSpc>
                        <a:spcBef>
                          <a:spcPts val="0"/>
                        </a:spcBef>
                        <a:spcAft>
                          <a:spcPts val="0"/>
                        </a:spcAft>
                      </a:pPr>
                      <a:r>
                        <a:rPr lang="en-US" sz="1600" dirty="0">
                          <a:effectLst/>
                        </a:rPr>
                        <a:t>Native Hawaiian/Other Pacific Islander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50.00%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74.99%</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+3.57%</a:t>
                      </a:r>
                    </a:p>
                  </a:txBody>
                  <a:tcPr marL="68580" marR="68580" marT="0" marB="0"/>
                </a:tc>
              </a:tr>
              <a:tr h="244579">
                <a:tc>
                  <a:txBody>
                    <a:bodyPr/>
                    <a:lstStyle/>
                    <a:p>
                      <a:pPr marL="0" marR="0" algn="r">
                        <a:lnSpc>
                          <a:spcPct val="107000"/>
                        </a:lnSpc>
                        <a:spcBef>
                          <a:spcPts val="0"/>
                        </a:spcBef>
                        <a:spcAft>
                          <a:spcPts val="0"/>
                        </a:spcAft>
                      </a:pPr>
                      <a:r>
                        <a:rPr lang="en-US" sz="1600" dirty="0">
                          <a:effectLst/>
                        </a:rPr>
                        <a:t>White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63.91%</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81.97%</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+2.58%</a:t>
                      </a:r>
                    </a:p>
                  </a:txBody>
                  <a:tcPr marL="68580" marR="68580" marT="0" marB="0"/>
                </a:tc>
              </a:tr>
              <a:tr h="244579">
                <a:tc>
                  <a:txBody>
                    <a:bodyPr/>
                    <a:lstStyle/>
                    <a:p>
                      <a:pPr marL="0" marR="0" algn="r">
                        <a:lnSpc>
                          <a:spcPct val="107000"/>
                        </a:lnSpc>
                        <a:spcBef>
                          <a:spcPts val="0"/>
                        </a:spcBef>
                        <a:spcAft>
                          <a:spcPts val="0"/>
                        </a:spcAft>
                      </a:pPr>
                      <a:r>
                        <a:rPr lang="en-US" sz="1600" dirty="0">
                          <a:effectLst/>
                        </a:rPr>
                        <a:t>Special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16.94%</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58.45%</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+5.93%</a:t>
                      </a:r>
                    </a:p>
                  </a:txBody>
                  <a:tcPr marL="68580" marR="68580" marT="0" marB="0"/>
                </a:tc>
              </a:tr>
              <a:tr h="244579">
                <a:tc>
                  <a:txBody>
                    <a:bodyPr/>
                    <a:lstStyle/>
                    <a:p>
                      <a:pPr marL="0" marR="0" algn="r">
                        <a:lnSpc>
                          <a:spcPct val="107000"/>
                        </a:lnSpc>
                        <a:spcBef>
                          <a:spcPts val="0"/>
                        </a:spcBef>
                        <a:spcAft>
                          <a:spcPts val="0"/>
                        </a:spcAft>
                      </a:pPr>
                      <a:r>
                        <a:rPr lang="en-US" sz="1600" dirty="0">
                          <a:effectLst/>
                        </a:rPr>
                        <a:t>Free/Reduced Price Meals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43.87%</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71.94%</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+4.01%</a:t>
                      </a:r>
                    </a:p>
                  </a:txBody>
                  <a:tcPr marL="68580" marR="68580" marT="0" marB="0"/>
                </a:tc>
              </a:tr>
              <a:tr h="244579">
                <a:tc>
                  <a:txBody>
                    <a:bodyPr/>
                    <a:lstStyle/>
                    <a:p>
                      <a:pPr marL="0" marR="0" algn="r">
                        <a:lnSpc>
                          <a:spcPct val="107000"/>
                        </a:lnSpc>
                        <a:spcBef>
                          <a:spcPts val="0"/>
                        </a:spcBef>
                        <a:spcAft>
                          <a:spcPts val="0"/>
                        </a:spcAft>
                      </a:pPr>
                      <a:r>
                        <a:rPr lang="en-US" sz="1600" dirty="0">
                          <a:effectLst/>
                        </a:rPr>
                        <a:t>English Learners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45.74%</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72.90%</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+3.88%</a:t>
                      </a:r>
                    </a:p>
                  </a:txBody>
                  <a:tcPr marL="68580" marR="68580" marT="0" marB="0"/>
                </a:tc>
              </a:tr>
            </a:tbl>
          </a:graphicData>
        </a:graphic>
      </p:graphicFrame>
    </p:spTree>
    <p:extLst>
      <p:ext uri="{BB962C8B-B14F-4D97-AF65-F5344CB8AC3E}">
        <p14:creationId xmlns:p14="http://schemas.microsoft.com/office/powerpoint/2010/main" val="1356514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Long-Term Goals:  Academic Achievement</a:t>
            </a:r>
            <a:endParaRPr lang="en-US"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1404149" y="1174633"/>
            <a:ext cx="9383696"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Grade 10, Mathematics</a:t>
            </a:r>
            <a:endParaRPr lang="en-US" sz="2400" b="1" dirty="0"/>
          </a:p>
        </p:txBody>
      </p:sp>
      <p:sp>
        <p:nvSpPr>
          <p:cNvPr id="7" name="TextBox 6"/>
          <p:cNvSpPr txBox="1"/>
          <p:nvPr/>
        </p:nvSpPr>
        <p:spPr>
          <a:xfrm>
            <a:off x="1404149" y="1970843"/>
            <a:ext cx="9383695" cy="707886"/>
          </a:xfrm>
          <a:prstGeom prst="rect">
            <a:avLst/>
          </a:prstGeom>
          <a:noFill/>
        </p:spPr>
        <p:txBody>
          <a:bodyPr wrap="square" rtlCol="0">
            <a:spAutoFit/>
          </a:bodyPr>
          <a:lstStyle/>
          <a:p>
            <a:pPr algn="ctr"/>
            <a:r>
              <a:rPr lang="en-US" sz="2000" dirty="0" smtClean="0"/>
              <a:t>Cut the non-proficiency rate on the statewide assessments in the subject area of Mathematics by one-half for all students and for each subgroup within six years </a:t>
            </a:r>
            <a:endParaRPr lang="en-US" sz="2000" dirty="0"/>
          </a:p>
        </p:txBody>
      </p:sp>
      <p:graphicFrame>
        <p:nvGraphicFramePr>
          <p:cNvPr id="8" name="Table 7"/>
          <p:cNvGraphicFramePr>
            <a:graphicFrameLocks noGrp="1"/>
          </p:cNvGraphicFramePr>
          <p:nvPr>
            <p:extLst/>
          </p:nvPr>
        </p:nvGraphicFramePr>
        <p:xfrm>
          <a:off x="1737060" y="2865339"/>
          <a:ext cx="8717872" cy="3391985"/>
        </p:xfrm>
        <a:graphic>
          <a:graphicData uri="http://schemas.openxmlformats.org/drawingml/2006/table">
            <a:tbl>
              <a:tblPr firstRow="1" firstCol="1" bandRow="1">
                <a:tableStyleId>{5C22544A-7EE6-4342-B048-85BDC9FD1C3A}</a:tableStyleId>
              </a:tblPr>
              <a:tblGrid>
                <a:gridCol w="3409025"/>
                <a:gridCol w="1757779"/>
                <a:gridCol w="1704513"/>
                <a:gridCol w="1846555"/>
              </a:tblGrid>
              <a:tr h="454974">
                <a:tc>
                  <a:txBody>
                    <a:bodyPr/>
                    <a:lstStyle/>
                    <a:p>
                      <a:pPr marL="0" marR="0">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Baseline Year (2016)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Goal Year </a:t>
                      </a:r>
                      <a:endParaRPr lang="en-US" sz="1600" dirty="0" smtClean="0">
                        <a:effectLst/>
                      </a:endParaRPr>
                    </a:p>
                    <a:p>
                      <a:pPr marL="0" marR="0" algn="ctr">
                        <a:lnSpc>
                          <a:spcPct val="107000"/>
                        </a:lnSpc>
                        <a:spcBef>
                          <a:spcPts val="0"/>
                        </a:spcBef>
                        <a:spcAft>
                          <a:spcPts val="0"/>
                        </a:spcAft>
                      </a:pPr>
                      <a:r>
                        <a:rPr lang="en-US" sz="1600" dirty="0" smtClean="0">
                          <a:effectLst/>
                        </a:rPr>
                        <a:t>(</a:t>
                      </a:r>
                      <a:r>
                        <a:rPr lang="en-US" sz="1600" dirty="0">
                          <a:effectLst/>
                        </a:rPr>
                        <a:t>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Annual Progress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r>
              <a:tr h="244579">
                <a:tc>
                  <a:txBody>
                    <a:bodyPr/>
                    <a:lstStyle/>
                    <a:p>
                      <a:pPr marL="0" marR="0" algn="r">
                        <a:lnSpc>
                          <a:spcPct val="107000"/>
                        </a:lnSpc>
                        <a:spcBef>
                          <a:spcPts val="0"/>
                        </a:spcBef>
                        <a:spcAft>
                          <a:spcPts val="0"/>
                        </a:spcAft>
                      </a:pPr>
                      <a:r>
                        <a:rPr lang="en-US" sz="1600" dirty="0">
                          <a:effectLst/>
                        </a:rPr>
                        <a:t>All Students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34.72%</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67.34%</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+4.66%</a:t>
                      </a:r>
                    </a:p>
                  </a:txBody>
                  <a:tcPr marL="68580" marR="68580" marT="0" marB="0"/>
                </a:tc>
              </a:tr>
              <a:tr h="244579">
                <a:tc>
                  <a:txBody>
                    <a:bodyPr/>
                    <a:lstStyle/>
                    <a:p>
                      <a:pPr marL="0" marR="0" algn="r">
                        <a:lnSpc>
                          <a:spcPct val="107000"/>
                        </a:lnSpc>
                        <a:spcBef>
                          <a:spcPts val="0"/>
                        </a:spcBef>
                        <a:spcAft>
                          <a:spcPts val="0"/>
                        </a:spcAft>
                      </a:pPr>
                      <a:r>
                        <a:rPr lang="en-US" sz="1600" dirty="0">
                          <a:effectLst/>
                        </a:rPr>
                        <a:t>American Indian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28.42%</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64.19%</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+5.11%</a:t>
                      </a:r>
                    </a:p>
                  </a:txBody>
                  <a:tcPr marL="68580" marR="68580" marT="0" marB="0"/>
                </a:tc>
              </a:tr>
              <a:tr h="244579">
                <a:tc>
                  <a:txBody>
                    <a:bodyPr/>
                    <a:lstStyle/>
                    <a:p>
                      <a:pPr marL="0" marR="0" algn="r">
                        <a:lnSpc>
                          <a:spcPct val="107000"/>
                        </a:lnSpc>
                        <a:spcBef>
                          <a:spcPts val="0"/>
                        </a:spcBef>
                        <a:spcAft>
                          <a:spcPts val="0"/>
                        </a:spcAft>
                      </a:pPr>
                      <a:r>
                        <a:rPr lang="en-US" sz="1600" dirty="0">
                          <a:effectLst/>
                        </a:rPr>
                        <a:t>Asian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59.21%</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79.58%</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+2.91%</a:t>
                      </a:r>
                    </a:p>
                  </a:txBody>
                  <a:tcPr marL="68580" marR="68580" marT="0" marB="0"/>
                </a:tc>
              </a:tr>
              <a:tr h="244579">
                <a:tc>
                  <a:txBody>
                    <a:bodyPr/>
                    <a:lstStyle/>
                    <a:p>
                      <a:pPr marL="0" marR="0" algn="r">
                        <a:lnSpc>
                          <a:spcPct val="107000"/>
                        </a:lnSpc>
                        <a:spcBef>
                          <a:spcPts val="0"/>
                        </a:spcBef>
                        <a:spcAft>
                          <a:spcPts val="0"/>
                        </a:spcAft>
                      </a:pPr>
                      <a:r>
                        <a:rPr lang="en-US" sz="1600" dirty="0">
                          <a:effectLst/>
                        </a:rPr>
                        <a:t>Black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13.35%</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56.68%</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+6.19%</a:t>
                      </a:r>
                    </a:p>
                  </a:txBody>
                  <a:tcPr marL="68580" marR="68580" marT="0" marB="0"/>
                </a:tc>
              </a:tr>
              <a:tr h="244579">
                <a:tc>
                  <a:txBody>
                    <a:bodyPr/>
                    <a:lstStyle/>
                    <a:p>
                      <a:pPr marL="0" marR="0" algn="r">
                        <a:lnSpc>
                          <a:spcPct val="107000"/>
                        </a:lnSpc>
                        <a:spcBef>
                          <a:spcPts val="0"/>
                        </a:spcBef>
                        <a:spcAft>
                          <a:spcPts val="0"/>
                        </a:spcAft>
                      </a:pPr>
                      <a:r>
                        <a:rPr lang="en-US" sz="1600" dirty="0">
                          <a:effectLst/>
                        </a:rPr>
                        <a:t>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21.57%</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60.77%</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+5.60%</a:t>
                      </a:r>
                    </a:p>
                  </a:txBody>
                  <a:tcPr marL="68580" marR="68580" marT="0" marB="0"/>
                </a:tc>
              </a:tr>
              <a:tr h="244579">
                <a:tc>
                  <a:txBody>
                    <a:bodyPr/>
                    <a:lstStyle/>
                    <a:p>
                      <a:pPr marL="0" marR="0" algn="r">
                        <a:lnSpc>
                          <a:spcPct val="107000"/>
                        </a:lnSpc>
                        <a:spcBef>
                          <a:spcPts val="0"/>
                        </a:spcBef>
                        <a:spcAft>
                          <a:spcPts val="0"/>
                        </a:spcAft>
                      </a:pPr>
                      <a:r>
                        <a:rPr lang="en-US" sz="1600" dirty="0">
                          <a:effectLst/>
                        </a:rPr>
                        <a:t>Multiracial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29.84%</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64.91%</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+5.01%</a:t>
                      </a:r>
                    </a:p>
                  </a:txBody>
                  <a:tcPr marL="68580" marR="68580" marT="0" marB="0"/>
                </a:tc>
              </a:tr>
              <a:tr h="244579">
                <a:tc>
                  <a:txBody>
                    <a:bodyPr/>
                    <a:lstStyle/>
                    <a:p>
                      <a:pPr marL="0" marR="0" algn="r">
                        <a:lnSpc>
                          <a:spcPct val="107000"/>
                        </a:lnSpc>
                        <a:spcBef>
                          <a:spcPts val="0"/>
                        </a:spcBef>
                        <a:spcAft>
                          <a:spcPts val="0"/>
                        </a:spcAft>
                      </a:pPr>
                      <a:r>
                        <a:rPr lang="en-US" sz="1600" dirty="0">
                          <a:effectLst/>
                        </a:rPr>
                        <a:t>Native Hawaiian/Other Pacific Islander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23.40%</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61.69%</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+5.47%</a:t>
                      </a:r>
                    </a:p>
                  </a:txBody>
                  <a:tcPr marL="68580" marR="68580" marT="0" marB="0"/>
                </a:tc>
              </a:tr>
              <a:tr h="244579">
                <a:tc>
                  <a:txBody>
                    <a:bodyPr/>
                    <a:lstStyle/>
                    <a:p>
                      <a:pPr marL="0" marR="0" algn="r">
                        <a:lnSpc>
                          <a:spcPct val="107000"/>
                        </a:lnSpc>
                        <a:spcBef>
                          <a:spcPts val="0"/>
                        </a:spcBef>
                        <a:spcAft>
                          <a:spcPts val="0"/>
                        </a:spcAft>
                      </a:pPr>
                      <a:r>
                        <a:rPr lang="en-US" sz="1600" dirty="0">
                          <a:effectLst/>
                        </a:rPr>
                        <a:t>White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38.99%</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69.51%</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+4.36%</a:t>
                      </a:r>
                    </a:p>
                  </a:txBody>
                  <a:tcPr marL="68580" marR="68580" marT="0" marB="0"/>
                </a:tc>
              </a:tr>
              <a:tr h="244579">
                <a:tc>
                  <a:txBody>
                    <a:bodyPr/>
                    <a:lstStyle/>
                    <a:p>
                      <a:pPr marL="0" marR="0" algn="r">
                        <a:lnSpc>
                          <a:spcPct val="107000"/>
                        </a:lnSpc>
                        <a:spcBef>
                          <a:spcPts val="0"/>
                        </a:spcBef>
                        <a:spcAft>
                          <a:spcPts val="0"/>
                        </a:spcAft>
                      </a:pPr>
                      <a:r>
                        <a:rPr lang="en-US" sz="1600" dirty="0">
                          <a:effectLst/>
                        </a:rPr>
                        <a:t>Special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7.79%</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53.92%</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+6.59%</a:t>
                      </a:r>
                    </a:p>
                  </a:txBody>
                  <a:tcPr marL="68580" marR="68580" marT="0" marB="0"/>
                </a:tc>
              </a:tr>
              <a:tr h="244579">
                <a:tc>
                  <a:txBody>
                    <a:bodyPr/>
                    <a:lstStyle/>
                    <a:p>
                      <a:pPr marL="0" marR="0" algn="r">
                        <a:lnSpc>
                          <a:spcPct val="107000"/>
                        </a:lnSpc>
                        <a:spcBef>
                          <a:spcPts val="0"/>
                        </a:spcBef>
                        <a:spcAft>
                          <a:spcPts val="0"/>
                        </a:spcAft>
                      </a:pPr>
                      <a:r>
                        <a:rPr lang="en-US" sz="1600" dirty="0">
                          <a:effectLst/>
                        </a:rPr>
                        <a:t>Free/Reduced Price Meals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19.65%</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59.83%</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+5.74%</a:t>
                      </a:r>
                    </a:p>
                  </a:txBody>
                  <a:tcPr marL="68580" marR="68580" marT="0" marB="0"/>
                </a:tc>
              </a:tr>
              <a:tr h="244579">
                <a:tc>
                  <a:txBody>
                    <a:bodyPr/>
                    <a:lstStyle/>
                    <a:p>
                      <a:pPr marL="0" marR="0" algn="r">
                        <a:lnSpc>
                          <a:spcPct val="107000"/>
                        </a:lnSpc>
                        <a:spcBef>
                          <a:spcPts val="0"/>
                        </a:spcBef>
                        <a:spcAft>
                          <a:spcPts val="0"/>
                        </a:spcAft>
                      </a:pPr>
                      <a:r>
                        <a:rPr lang="en-US" sz="1600" dirty="0">
                          <a:effectLst/>
                        </a:rPr>
                        <a:t>English Learners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26.68%</a:t>
                      </a:r>
                    </a:p>
                  </a:txBody>
                  <a:tcPr marL="68580" marR="68580" marT="0" marB="0"/>
                </a:tc>
                <a:tc>
                  <a:txBody>
                    <a:bodyPr/>
                    <a:lstStyle/>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63.36%</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+5.24%</a:t>
                      </a:r>
                    </a:p>
                  </a:txBody>
                  <a:tcPr marL="68580" marR="68580" marT="0" marB="0"/>
                </a:tc>
              </a:tr>
            </a:tbl>
          </a:graphicData>
        </a:graphic>
      </p:graphicFrame>
    </p:spTree>
    <p:extLst>
      <p:ext uri="{BB962C8B-B14F-4D97-AF65-F5344CB8AC3E}">
        <p14:creationId xmlns:p14="http://schemas.microsoft.com/office/powerpoint/2010/main" val="2094514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Long-Term Goals:  Graduation Rate</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1404149" y="1174633"/>
            <a:ext cx="9383696"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Four-Year Graduation Rate </a:t>
            </a:r>
            <a:endParaRPr lang="en-US" sz="2400" b="1" dirty="0"/>
          </a:p>
        </p:txBody>
      </p:sp>
      <p:sp>
        <p:nvSpPr>
          <p:cNvPr id="8" name="TextBox 7"/>
          <p:cNvSpPr txBox="1"/>
          <p:nvPr/>
        </p:nvSpPr>
        <p:spPr>
          <a:xfrm>
            <a:off x="1404149" y="1970843"/>
            <a:ext cx="9383695" cy="707886"/>
          </a:xfrm>
          <a:prstGeom prst="rect">
            <a:avLst/>
          </a:prstGeom>
          <a:noFill/>
        </p:spPr>
        <p:txBody>
          <a:bodyPr wrap="square" rtlCol="0">
            <a:spAutoFit/>
          </a:bodyPr>
          <a:lstStyle/>
          <a:p>
            <a:pPr algn="ctr"/>
            <a:r>
              <a:rPr lang="en-US" sz="2000" dirty="0" smtClean="0"/>
              <a:t>Cut the non-graduate rate of the four-year adjusted cohort by one-half for all students and for each subgroup within six years </a:t>
            </a:r>
            <a:endParaRPr lang="en-US" sz="2000" dirty="0"/>
          </a:p>
        </p:txBody>
      </p:sp>
      <p:graphicFrame>
        <p:nvGraphicFramePr>
          <p:cNvPr id="9" name="Table 8"/>
          <p:cNvGraphicFramePr>
            <a:graphicFrameLocks noGrp="1"/>
          </p:cNvGraphicFramePr>
          <p:nvPr>
            <p:extLst/>
          </p:nvPr>
        </p:nvGraphicFramePr>
        <p:xfrm>
          <a:off x="1737060" y="2678729"/>
          <a:ext cx="8717872" cy="3475805"/>
        </p:xfrm>
        <a:graphic>
          <a:graphicData uri="http://schemas.openxmlformats.org/drawingml/2006/table">
            <a:tbl>
              <a:tblPr firstRow="1" firstCol="1" bandRow="1">
                <a:tableStyleId>{5C22544A-7EE6-4342-B048-85BDC9FD1C3A}</a:tableStyleId>
              </a:tblPr>
              <a:tblGrid>
                <a:gridCol w="3409025"/>
                <a:gridCol w="1757779"/>
                <a:gridCol w="1704513"/>
                <a:gridCol w="1846555"/>
              </a:tblGrid>
              <a:tr h="454974">
                <a:tc>
                  <a:txBody>
                    <a:bodyPr/>
                    <a:lstStyle/>
                    <a:p>
                      <a:pPr marL="0" marR="0">
                        <a:lnSpc>
                          <a:spcPct val="107000"/>
                        </a:lnSpc>
                        <a:spcBef>
                          <a:spcPts val="0"/>
                        </a:spcBef>
                        <a:spcAft>
                          <a:spcPts val="8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noFill/>
                  </a:tcPr>
                </a:tc>
                <a:tc>
                  <a:txBody>
                    <a:bodyPr/>
                    <a:lstStyle/>
                    <a:p>
                      <a:pPr marL="0" marR="0" algn="ctr">
                        <a:lnSpc>
                          <a:spcPct val="107000"/>
                        </a:lnSpc>
                        <a:spcBef>
                          <a:spcPts val="0"/>
                        </a:spcBef>
                        <a:spcAft>
                          <a:spcPts val="0"/>
                        </a:spcAft>
                      </a:pPr>
                      <a:r>
                        <a:rPr lang="en-US" sz="1600" dirty="0">
                          <a:effectLst/>
                        </a:rPr>
                        <a:t>Baseline Year (2016)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Goal Year </a:t>
                      </a:r>
                      <a:endParaRPr lang="en-US" sz="1600" dirty="0" smtClean="0">
                        <a:effectLst/>
                      </a:endParaRPr>
                    </a:p>
                    <a:p>
                      <a:pPr marL="0" marR="0" algn="ctr">
                        <a:lnSpc>
                          <a:spcPct val="107000"/>
                        </a:lnSpc>
                        <a:spcBef>
                          <a:spcPts val="0"/>
                        </a:spcBef>
                        <a:spcAft>
                          <a:spcPts val="0"/>
                        </a:spcAft>
                      </a:pPr>
                      <a:r>
                        <a:rPr lang="en-US" sz="1600" dirty="0" smtClean="0">
                          <a:effectLst/>
                        </a:rPr>
                        <a:t>(</a:t>
                      </a:r>
                      <a:r>
                        <a:rPr lang="en-US" sz="1600" dirty="0">
                          <a:effectLst/>
                        </a:rPr>
                        <a:t>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a:lnSpc>
                          <a:spcPct val="107000"/>
                        </a:lnSpc>
                        <a:spcBef>
                          <a:spcPts val="0"/>
                        </a:spcBef>
                        <a:spcAft>
                          <a:spcPts val="0"/>
                        </a:spcAft>
                      </a:pPr>
                      <a:r>
                        <a:rPr lang="en-US" sz="1600" dirty="0">
                          <a:effectLst/>
                        </a:rPr>
                        <a:t>Annual Progress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r>
              <a:tr h="244579">
                <a:tc>
                  <a:txBody>
                    <a:bodyPr/>
                    <a:lstStyle/>
                    <a:p>
                      <a:pPr marL="0" marR="0" algn="r">
                        <a:lnSpc>
                          <a:spcPct val="107000"/>
                        </a:lnSpc>
                        <a:spcBef>
                          <a:spcPts val="0"/>
                        </a:spcBef>
                        <a:spcAft>
                          <a:spcPts val="0"/>
                        </a:spcAft>
                      </a:pPr>
                      <a:r>
                        <a:rPr lang="en-US" sz="1600" dirty="0">
                          <a:effectLst/>
                        </a:rPr>
                        <a:t>All Students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71.67%</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85.84%</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7620" marR="7620" marT="7620" marB="0" anchor="b"/>
                </a:tc>
              </a:tr>
              <a:tr h="244579">
                <a:tc>
                  <a:txBody>
                    <a:bodyPr/>
                    <a:lstStyle/>
                    <a:p>
                      <a:pPr marL="0" marR="0" algn="r">
                        <a:lnSpc>
                          <a:spcPct val="107000"/>
                        </a:lnSpc>
                        <a:spcBef>
                          <a:spcPts val="0"/>
                        </a:spcBef>
                        <a:spcAft>
                          <a:spcPts val="0"/>
                        </a:spcAft>
                      </a:pPr>
                      <a:r>
                        <a:rPr lang="en-US" sz="1600" dirty="0">
                          <a:effectLst/>
                        </a:rPr>
                        <a:t>American Indian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64.89%</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82.45%</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7620" marR="7620" marT="7620" marB="0" anchor="b"/>
                </a:tc>
              </a:tr>
              <a:tr h="244579">
                <a:tc>
                  <a:txBody>
                    <a:bodyPr/>
                    <a:lstStyle/>
                    <a:p>
                      <a:pPr marL="0" marR="0" algn="r">
                        <a:lnSpc>
                          <a:spcPct val="107000"/>
                        </a:lnSpc>
                        <a:spcBef>
                          <a:spcPts val="0"/>
                        </a:spcBef>
                        <a:spcAft>
                          <a:spcPts val="0"/>
                        </a:spcAft>
                      </a:pPr>
                      <a:r>
                        <a:rPr lang="en-US" sz="1600" dirty="0">
                          <a:effectLst/>
                        </a:rPr>
                        <a:t>Asian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83.02%</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91.51%</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7620" marR="7620" marT="7620" marB="0" anchor="b"/>
                </a:tc>
              </a:tr>
              <a:tr h="244579">
                <a:tc>
                  <a:txBody>
                    <a:bodyPr/>
                    <a:lstStyle/>
                    <a:p>
                      <a:pPr marL="0" marR="0" algn="r">
                        <a:lnSpc>
                          <a:spcPct val="107000"/>
                        </a:lnSpc>
                        <a:spcBef>
                          <a:spcPts val="0"/>
                        </a:spcBef>
                        <a:spcAft>
                          <a:spcPts val="0"/>
                        </a:spcAft>
                      </a:pPr>
                      <a:r>
                        <a:rPr lang="en-US" sz="1600" dirty="0">
                          <a:effectLst/>
                        </a:rPr>
                        <a:t>Black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60.11%</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80.06%</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2.8%</a:t>
                      </a:r>
                    </a:p>
                  </a:txBody>
                  <a:tcPr marL="7620" marR="7620" marT="7620" marB="0" anchor="b"/>
                </a:tc>
              </a:tr>
              <a:tr h="244579">
                <a:tc>
                  <a:txBody>
                    <a:bodyPr/>
                    <a:lstStyle/>
                    <a:p>
                      <a:pPr marL="0" marR="0" algn="r">
                        <a:lnSpc>
                          <a:spcPct val="107000"/>
                        </a:lnSpc>
                        <a:spcBef>
                          <a:spcPts val="0"/>
                        </a:spcBef>
                        <a:spcAft>
                          <a:spcPts val="0"/>
                        </a:spcAft>
                      </a:pPr>
                      <a:r>
                        <a:rPr lang="en-US" sz="1600" dirty="0">
                          <a:effectLst/>
                        </a:rPr>
                        <a:t>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68.39%</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84.20%</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7620" marR="7620" marT="7620" marB="0" anchor="b"/>
                </a:tc>
              </a:tr>
              <a:tr h="244579">
                <a:tc>
                  <a:txBody>
                    <a:bodyPr/>
                    <a:lstStyle/>
                    <a:p>
                      <a:pPr marL="0" marR="0" algn="r">
                        <a:lnSpc>
                          <a:spcPct val="107000"/>
                        </a:lnSpc>
                        <a:spcBef>
                          <a:spcPts val="0"/>
                        </a:spcBef>
                        <a:spcAft>
                          <a:spcPts val="0"/>
                        </a:spcAft>
                      </a:pPr>
                      <a:r>
                        <a:rPr lang="en-US" sz="1600" dirty="0">
                          <a:effectLst/>
                        </a:rPr>
                        <a:t>Multiracial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68.23%</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84.12%</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7620" marR="7620" marT="7620" marB="0" anchor="b"/>
                </a:tc>
              </a:tr>
              <a:tr h="244579">
                <a:tc>
                  <a:txBody>
                    <a:bodyPr/>
                    <a:lstStyle/>
                    <a:p>
                      <a:pPr marL="0" marR="0" algn="r">
                        <a:lnSpc>
                          <a:spcPct val="107000"/>
                        </a:lnSpc>
                        <a:spcBef>
                          <a:spcPts val="0"/>
                        </a:spcBef>
                        <a:spcAft>
                          <a:spcPts val="0"/>
                        </a:spcAft>
                      </a:pPr>
                      <a:r>
                        <a:rPr lang="en-US" sz="1600" dirty="0">
                          <a:effectLst/>
                        </a:rPr>
                        <a:t>Native Hawaiian/Other Pacific Islander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75.51%</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87.76%</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7620" marR="7620" marT="7620" marB="0" anchor="b"/>
                </a:tc>
              </a:tr>
              <a:tr h="244579">
                <a:tc>
                  <a:txBody>
                    <a:bodyPr/>
                    <a:lstStyle/>
                    <a:p>
                      <a:pPr marL="0" marR="0" algn="r">
                        <a:lnSpc>
                          <a:spcPct val="107000"/>
                        </a:lnSpc>
                        <a:spcBef>
                          <a:spcPts val="0"/>
                        </a:spcBef>
                        <a:spcAft>
                          <a:spcPts val="0"/>
                        </a:spcAft>
                      </a:pPr>
                      <a:r>
                        <a:rPr lang="en-US" sz="1600" dirty="0">
                          <a:effectLst/>
                        </a:rPr>
                        <a:t>White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73.86%</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86.93%</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7620" marR="7620" marT="7620" marB="0" anchor="b"/>
                </a:tc>
              </a:tr>
              <a:tr h="244579">
                <a:tc>
                  <a:txBody>
                    <a:bodyPr/>
                    <a:lstStyle/>
                    <a:p>
                      <a:pPr marL="0" marR="0" algn="r">
                        <a:lnSpc>
                          <a:spcPct val="107000"/>
                        </a:lnSpc>
                        <a:spcBef>
                          <a:spcPts val="0"/>
                        </a:spcBef>
                        <a:spcAft>
                          <a:spcPts val="0"/>
                        </a:spcAft>
                      </a:pPr>
                      <a:r>
                        <a:rPr lang="en-US" sz="1600" dirty="0">
                          <a:effectLst/>
                        </a:rPr>
                        <a:t>Special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41.84%</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70.92%</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4.2%</a:t>
                      </a:r>
                    </a:p>
                  </a:txBody>
                  <a:tcPr marL="7620" marR="7620" marT="7620" marB="0" anchor="b"/>
                </a:tc>
              </a:tr>
              <a:tr h="244579">
                <a:tc>
                  <a:txBody>
                    <a:bodyPr/>
                    <a:lstStyle/>
                    <a:p>
                      <a:pPr marL="0" marR="0" algn="r">
                        <a:lnSpc>
                          <a:spcPct val="107000"/>
                        </a:lnSpc>
                        <a:spcBef>
                          <a:spcPts val="0"/>
                        </a:spcBef>
                        <a:spcAft>
                          <a:spcPts val="0"/>
                        </a:spcAft>
                      </a:pPr>
                      <a:r>
                        <a:rPr lang="en-US" sz="1600" dirty="0">
                          <a:effectLst/>
                        </a:rPr>
                        <a:t>Free/Reduced Price Meals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66.25%</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83.13%</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2.4%</a:t>
                      </a:r>
                    </a:p>
                  </a:txBody>
                  <a:tcPr marL="7620" marR="7620" marT="7620" marB="0" anchor="b"/>
                </a:tc>
              </a:tr>
              <a:tr h="244579">
                <a:tc>
                  <a:txBody>
                    <a:bodyPr/>
                    <a:lstStyle/>
                    <a:p>
                      <a:pPr marL="0" marR="0" algn="r">
                        <a:lnSpc>
                          <a:spcPct val="107000"/>
                        </a:lnSpc>
                        <a:spcBef>
                          <a:spcPts val="0"/>
                        </a:spcBef>
                        <a:spcAft>
                          <a:spcPts val="0"/>
                        </a:spcAft>
                      </a:pPr>
                      <a:r>
                        <a:rPr lang="en-US" sz="1600" dirty="0">
                          <a:effectLst/>
                        </a:rPr>
                        <a:t>English Learners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151F46"/>
                    </a:solidFill>
                  </a:tcPr>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49.79%</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74.90%</a:t>
                      </a:r>
                    </a:p>
                  </a:txBody>
                  <a:tcPr marL="7620" marR="7620" marT="7620" marB="0" anchor="b"/>
                </a:tc>
                <a:tc>
                  <a:txBody>
                    <a:bodyPr/>
                    <a:lstStyle/>
                    <a:p>
                      <a:pPr marL="0" marR="0" algn="ctr" defTabSz="914400" rtl="0" eaLnBrk="1" fontAlgn="b"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7620" marR="7620" marT="7620" marB="0" anchor="b"/>
                </a:tc>
              </a:tr>
            </a:tbl>
          </a:graphicData>
        </a:graphic>
      </p:graphicFrame>
    </p:spTree>
    <p:extLst>
      <p:ext uri="{BB962C8B-B14F-4D97-AF65-F5344CB8AC3E}">
        <p14:creationId xmlns:p14="http://schemas.microsoft.com/office/powerpoint/2010/main" val="2352235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Long-Term Goals:  English Language Proficiency</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1404149" y="1174633"/>
            <a:ext cx="9383696"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English Language Proficiency Progress</a:t>
            </a:r>
            <a:endParaRPr lang="en-US" sz="2400" b="1" dirty="0"/>
          </a:p>
        </p:txBody>
      </p:sp>
      <p:sp>
        <p:nvSpPr>
          <p:cNvPr id="8" name="TextBox 7"/>
          <p:cNvSpPr txBox="1"/>
          <p:nvPr/>
        </p:nvSpPr>
        <p:spPr>
          <a:xfrm>
            <a:off x="1404149" y="1970843"/>
            <a:ext cx="9383695" cy="707886"/>
          </a:xfrm>
          <a:prstGeom prst="rect">
            <a:avLst/>
          </a:prstGeom>
          <a:noFill/>
        </p:spPr>
        <p:txBody>
          <a:bodyPr wrap="square" rtlCol="0">
            <a:spAutoFit/>
          </a:bodyPr>
          <a:lstStyle/>
          <a:p>
            <a:pPr algn="ctr"/>
            <a:r>
              <a:rPr lang="en-US" sz="2000" dirty="0" smtClean="0"/>
              <a:t>Cut the non-English language proficiency rate of the English learner subgroup by one-half within six years of initial identification as an English learner</a:t>
            </a:r>
            <a:endParaRPr lang="en-US" sz="2000" dirty="0"/>
          </a:p>
        </p:txBody>
      </p:sp>
      <p:graphicFrame>
        <p:nvGraphicFramePr>
          <p:cNvPr id="9" name="Table 8"/>
          <p:cNvGraphicFramePr>
            <a:graphicFrameLocks noGrp="1"/>
          </p:cNvGraphicFramePr>
          <p:nvPr>
            <p:extLst/>
          </p:nvPr>
        </p:nvGraphicFramePr>
        <p:xfrm>
          <a:off x="2031996" y="3105768"/>
          <a:ext cx="8128000" cy="138176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endParaRPr lang="en-US" dirty="0"/>
                    </a:p>
                  </a:txBody>
                  <a:tcPr>
                    <a:noFill/>
                  </a:tcPr>
                </a:tc>
                <a:tc>
                  <a:txBody>
                    <a:bodyPr/>
                    <a:lstStyle/>
                    <a:p>
                      <a:pPr algn="ctr"/>
                      <a:r>
                        <a:rPr lang="en-US" dirty="0" smtClean="0"/>
                        <a:t>Baseline Year (2016)</a:t>
                      </a:r>
                      <a:endParaRPr lang="en-US" dirty="0"/>
                    </a:p>
                  </a:txBody>
                  <a:tcPr>
                    <a:solidFill>
                      <a:srgbClr val="151F46"/>
                    </a:solidFill>
                  </a:tcPr>
                </a:tc>
                <a:tc>
                  <a:txBody>
                    <a:bodyPr/>
                    <a:lstStyle/>
                    <a:p>
                      <a:pPr algn="ctr"/>
                      <a:r>
                        <a:rPr lang="en-US" dirty="0" smtClean="0"/>
                        <a:t>Goal Year (2023)</a:t>
                      </a:r>
                      <a:endParaRPr lang="en-US" dirty="0"/>
                    </a:p>
                  </a:txBody>
                  <a:tcPr>
                    <a:solidFill>
                      <a:srgbClr val="151F46"/>
                    </a:solidFill>
                  </a:tcPr>
                </a:tc>
                <a:tc>
                  <a:txBody>
                    <a:bodyPr/>
                    <a:lstStyle/>
                    <a:p>
                      <a:pPr algn="ctr"/>
                      <a:r>
                        <a:rPr lang="en-US" dirty="0" smtClean="0"/>
                        <a:t>Annual Progress Needed</a:t>
                      </a:r>
                      <a:endParaRPr lang="en-US" dirty="0"/>
                    </a:p>
                  </a:txBody>
                  <a:tcPr>
                    <a:solidFill>
                      <a:srgbClr val="151F46"/>
                    </a:solidFill>
                  </a:tcPr>
                </a:tc>
              </a:tr>
              <a:tr h="370840">
                <a:tc>
                  <a:txBody>
                    <a:bodyPr/>
                    <a:lstStyle/>
                    <a:p>
                      <a:r>
                        <a:rPr lang="en-US" dirty="0" smtClean="0">
                          <a:solidFill>
                            <a:schemeClr val="bg1"/>
                          </a:solidFill>
                        </a:rPr>
                        <a:t>Fluent Only</a:t>
                      </a:r>
                      <a:endParaRPr lang="en-US" dirty="0">
                        <a:solidFill>
                          <a:schemeClr val="bg1"/>
                        </a:solidFill>
                      </a:endParaRPr>
                    </a:p>
                  </a:txBody>
                  <a:tcPr>
                    <a:solidFill>
                      <a:srgbClr val="151F46"/>
                    </a:solidFill>
                  </a:tcPr>
                </a:tc>
                <a:tc>
                  <a:txBody>
                    <a:bodyPr/>
                    <a:lstStyle/>
                    <a:p>
                      <a:pPr algn="ctr"/>
                      <a:r>
                        <a:rPr lang="en-US" dirty="0" smtClean="0"/>
                        <a:t>26.69%</a:t>
                      </a:r>
                      <a:endParaRPr lang="en-US" dirty="0"/>
                    </a:p>
                  </a:txBody>
                  <a:tcPr/>
                </a:tc>
                <a:tc>
                  <a:txBody>
                    <a:bodyPr/>
                    <a:lstStyle/>
                    <a:p>
                      <a:pPr algn="ctr"/>
                      <a:r>
                        <a:rPr lang="en-US" dirty="0" smtClean="0"/>
                        <a:t>63.35%</a:t>
                      </a:r>
                      <a:endParaRPr lang="en-US" dirty="0"/>
                    </a:p>
                  </a:txBody>
                  <a:tcPr/>
                </a:tc>
                <a:tc>
                  <a:txBody>
                    <a:bodyPr/>
                    <a:lstStyle/>
                    <a:p>
                      <a:pPr algn="ctr"/>
                      <a:r>
                        <a:rPr lang="en-US" dirty="0" smtClean="0"/>
                        <a:t>+5.24%</a:t>
                      </a:r>
                      <a:endParaRPr lang="en-US" dirty="0"/>
                    </a:p>
                  </a:txBody>
                  <a:tcPr/>
                </a:tc>
              </a:tr>
              <a:tr h="370840">
                <a:tc>
                  <a:txBody>
                    <a:bodyPr/>
                    <a:lstStyle/>
                    <a:p>
                      <a:r>
                        <a:rPr lang="en-US" dirty="0" smtClean="0">
                          <a:solidFill>
                            <a:schemeClr val="bg1"/>
                          </a:solidFill>
                        </a:rPr>
                        <a:t>Fluent &amp; Advanced</a:t>
                      </a:r>
                      <a:endParaRPr lang="en-US" dirty="0">
                        <a:solidFill>
                          <a:schemeClr val="bg1"/>
                        </a:solidFill>
                      </a:endParaRPr>
                    </a:p>
                  </a:txBody>
                  <a:tcPr>
                    <a:solidFill>
                      <a:srgbClr val="151F46"/>
                    </a:solidFill>
                  </a:tcPr>
                </a:tc>
                <a:tc>
                  <a:txBody>
                    <a:bodyPr/>
                    <a:lstStyle/>
                    <a:p>
                      <a:pPr algn="ctr"/>
                      <a:r>
                        <a:rPr lang="en-US" dirty="0" smtClean="0"/>
                        <a:t>55.91%</a:t>
                      </a:r>
                      <a:endParaRPr lang="en-US" dirty="0"/>
                    </a:p>
                  </a:txBody>
                  <a:tcPr/>
                </a:tc>
                <a:tc>
                  <a:txBody>
                    <a:bodyPr/>
                    <a:lstStyle/>
                    <a:p>
                      <a:pPr algn="ctr"/>
                      <a:r>
                        <a:rPr lang="en-US" dirty="0" smtClean="0"/>
                        <a:t>77.96%</a:t>
                      </a:r>
                      <a:endParaRPr lang="en-US" dirty="0"/>
                    </a:p>
                  </a:txBody>
                  <a:tcPr/>
                </a:tc>
                <a:tc>
                  <a:txBody>
                    <a:bodyPr/>
                    <a:lstStyle/>
                    <a:p>
                      <a:pPr algn="ctr"/>
                      <a:r>
                        <a:rPr lang="en-US" dirty="0" smtClean="0"/>
                        <a:t>+3.15%</a:t>
                      </a:r>
                      <a:endParaRPr lang="en-US" dirty="0"/>
                    </a:p>
                  </a:txBody>
                  <a:tcPr/>
                </a:tc>
              </a:tr>
            </a:tbl>
          </a:graphicData>
        </a:graphic>
      </p:graphicFrame>
    </p:spTree>
    <p:extLst>
      <p:ext uri="{BB962C8B-B14F-4D97-AF65-F5344CB8AC3E}">
        <p14:creationId xmlns:p14="http://schemas.microsoft.com/office/powerpoint/2010/main" val="1391036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smtClean="0">
                <a:solidFill>
                  <a:schemeClr val="accent4"/>
                </a:solidFill>
                <a:cs typeface="Arial" charset="0"/>
              </a:rPr>
              <a:t>3</a:t>
            </a:r>
            <a:r>
              <a:rPr lang="en-US" dirty="0" smtClean="0">
                <a:solidFill>
                  <a:srgbClr val="AAAAAA"/>
                </a:solidFill>
              </a:rPr>
              <a:t> | </a:t>
            </a:r>
            <a:r>
              <a:rPr lang="en-US" dirty="0" smtClean="0"/>
              <a:t>Assessment</a:t>
            </a:r>
            <a:endParaRPr lang="en-US" dirty="0"/>
          </a:p>
        </p:txBody>
      </p:sp>
    </p:spTree>
    <p:extLst>
      <p:ext uri="{BB962C8B-B14F-4D97-AF65-F5344CB8AC3E}">
        <p14:creationId xmlns:p14="http://schemas.microsoft.com/office/powerpoint/2010/main" val="609945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3. Assessment</a:t>
            </a:r>
            <a:endParaRPr lang="en-US" dirty="0"/>
          </a:p>
        </p:txBody>
      </p:sp>
      <p:sp>
        <p:nvSpPr>
          <p:cNvPr id="5" name="Subtitle 4"/>
          <p:cNvSpPr>
            <a:spLocks noGrp="1"/>
          </p:cNvSpPr>
          <p:nvPr>
            <p:ph idx="1"/>
          </p:nvPr>
        </p:nvSpPr>
        <p:spPr>
          <a:xfrm>
            <a:off x="638355" y="1595887"/>
            <a:ext cx="10715445" cy="4581076"/>
          </a:xfrm>
        </p:spPr>
        <p:txBody>
          <a:bodyPr>
            <a:normAutofit fontScale="85000" lnSpcReduction="20000"/>
          </a:bodyPr>
          <a:lstStyle/>
          <a:p>
            <a:pPr marL="0" indent="0">
              <a:buNone/>
            </a:pPr>
            <a:r>
              <a:rPr lang="en-US" dirty="0" smtClean="0"/>
              <a:t>Overview:</a:t>
            </a:r>
          </a:p>
          <a:p>
            <a:r>
              <a:rPr lang="en-US" dirty="0"/>
              <a:t>Beginning in 2018-19, Indiana transitions to a new assessment system highlighted in HEA 1003, ILEARN.  </a:t>
            </a:r>
            <a:endParaRPr lang="en-US" dirty="0" smtClean="0"/>
          </a:p>
          <a:p>
            <a:r>
              <a:rPr lang="en-US" dirty="0" smtClean="0"/>
              <a:t>ILEARN </a:t>
            </a:r>
            <a:r>
              <a:rPr lang="en-US" dirty="0"/>
              <a:t>is defined to be end-of-year summative assessments aligned to the Indiana Academic Standards measuring proficiency for </a:t>
            </a:r>
            <a:r>
              <a:rPr lang="en-US" dirty="0" smtClean="0"/>
              <a:t>English/language </a:t>
            </a:r>
            <a:r>
              <a:rPr lang="en-US" dirty="0"/>
              <a:t>a</a:t>
            </a:r>
            <a:r>
              <a:rPr lang="en-US" dirty="0" smtClean="0"/>
              <a:t>rts </a:t>
            </a:r>
            <a:r>
              <a:rPr lang="en-US" dirty="0"/>
              <a:t>and </a:t>
            </a:r>
            <a:r>
              <a:rPr lang="en-US" dirty="0" smtClean="0"/>
              <a:t>mathematics </a:t>
            </a:r>
            <a:r>
              <a:rPr lang="en-US" dirty="0"/>
              <a:t>and proficiency for </a:t>
            </a:r>
            <a:r>
              <a:rPr lang="en-US" dirty="0" smtClean="0"/>
              <a:t>social </a:t>
            </a:r>
            <a:r>
              <a:rPr lang="en-US" dirty="0"/>
              <a:t>s</a:t>
            </a:r>
            <a:r>
              <a:rPr lang="en-US" dirty="0" smtClean="0"/>
              <a:t>tudies </a:t>
            </a:r>
            <a:r>
              <a:rPr lang="en-US" dirty="0"/>
              <a:t>and </a:t>
            </a:r>
            <a:r>
              <a:rPr lang="en-US" dirty="0" smtClean="0"/>
              <a:t>science </a:t>
            </a:r>
            <a:r>
              <a:rPr lang="en-US" dirty="0"/>
              <a:t>across years in the following content areas and grade levels:  </a:t>
            </a:r>
          </a:p>
          <a:p>
            <a:pPr lvl="1"/>
            <a:r>
              <a:rPr lang="en-US" dirty="0" smtClean="0"/>
              <a:t>Computer </a:t>
            </a:r>
            <a:r>
              <a:rPr lang="en-US" dirty="0"/>
              <a:t>adaptive English/language arts and mathematics – Grades 3-8; </a:t>
            </a:r>
          </a:p>
          <a:p>
            <a:pPr lvl="1"/>
            <a:r>
              <a:rPr lang="en-US" dirty="0" smtClean="0"/>
              <a:t>Computer </a:t>
            </a:r>
            <a:r>
              <a:rPr lang="en-US" dirty="0"/>
              <a:t>adaptive or fixed form science – Grades 4 and 6 and Biology </a:t>
            </a:r>
            <a:r>
              <a:rPr lang="en-US" dirty="0" smtClean="0"/>
              <a:t>End </a:t>
            </a:r>
            <a:r>
              <a:rPr lang="en-US" dirty="0"/>
              <a:t>of </a:t>
            </a:r>
            <a:r>
              <a:rPr lang="en-US" dirty="0" smtClean="0"/>
              <a:t>Course </a:t>
            </a:r>
            <a:r>
              <a:rPr lang="en-US" dirty="0"/>
              <a:t>A</a:t>
            </a:r>
            <a:r>
              <a:rPr lang="en-US" dirty="0" smtClean="0"/>
              <a:t>ssessment</a:t>
            </a:r>
            <a:r>
              <a:rPr lang="en-US" dirty="0"/>
              <a:t>; </a:t>
            </a:r>
          </a:p>
          <a:p>
            <a:pPr lvl="1"/>
            <a:r>
              <a:rPr lang="en-US" dirty="0" smtClean="0"/>
              <a:t>Computer </a:t>
            </a:r>
            <a:r>
              <a:rPr lang="en-US" dirty="0"/>
              <a:t>adaptive assessments for English 10 and Algebra I </a:t>
            </a:r>
            <a:r>
              <a:rPr lang="en-US" dirty="0" smtClean="0"/>
              <a:t>End </a:t>
            </a:r>
            <a:r>
              <a:rPr lang="en-US" dirty="0"/>
              <a:t>of </a:t>
            </a:r>
            <a:r>
              <a:rPr lang="en-US" dirty="0" smtClean="0"/>
              <a:t>Course </a:t>
            </a:r>
            <a:r>
              <a:rPr lang="en-US" dirty="0"/>
              <a:t>A</a:t>
            </a:r>
            <a:r>
              <a:rPr lang="en-US" dirty="0" smtClean="0"/>
              <a:t>ssessments </a:t>
            </a:r>
            <a:r>
              <a:rPr lang="en-US" dirty="0"/>
              <a:t>offered as a </a:t>
            </a:r>
            <a:r>
              <a:rPr lang="en-US" dirty="0" smtClean="0"/>
              <a:t>spring </a:t>
            </a:r>
            <a:r>
              <a:rPr lang="en-US" dirty="0"/>
              <a:t>administration and </a:t>
            </a:r>
            <a:r>
              <a:rPr lang="en-US" dirty="0" smtClean="0"/>
              <a:t>winter </a:t>
            </a:r>
            <a:r>
              <a:rPr lang="en-US" dirty="0"/>
              <a:t>retest beginning in 2019-20.  Fixed form ECAs may be proposed given a vendor's bank to support </a:t>
            </a:r>
            <a:r>
              <a:rPr lang="en-US" dirty="0" smtClean="0"/>
              <a:t>computer adaptive test (CAT);</a:t>
            </a:r>
            <a:endParaRPr lang="en-US" dirty="0"/>
          </a:p>
          <a:p>
            <a:r>
              <a:rPr lang="en-US" dirty="0" smtClean="0"/>
              <a:t>Social studies is not addressed since it is not a requirement within ESSA, but it continues to be a state requirement at grade 5.</a:t>
            </a:r>
            <a:endParaRPr lang="en-US" dirty="0"/>
          </a:p>
          <a:p>
            <a:endParaRPr lang="en-US" dirty="0"/>
          </a:p>
        </p:txBody>
      </p:sp>
    </p:spTree>
    <p:extLst>
      <p:ext uri="{BB962C8B-B14F-4D97-AF65-F5344CB8AC3E}">
        <p14:creationId xmlns:p14="http://schemas.microsoft.com/office/powerpoint/2010/main" val="350508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Assessment</a:t>
            </a:r>
            <a:endParaRPr lang="en-US" dirty="0"/>
          </a:p>
        </p:txBody>
      </p:sp>
      <p:sp>
        <p:nvSpPr>
          <p:cNvPr id="3" name="Content Placeholder 2"/>
          <p:cNvSpPr>
            <a:spLocks noGrp="1"/>
          </p:cNvSpPr>
          <p:nvPr>
            <p:ph idx="1"/>
          </p:nvPr>
        </p:nvSpPr>
        <p:spPr>
          <a:xfrm>
            <a:off x="767751" y="1500996"/>
            <a:ext cx="10586049" cy="4675967"/>
          </a:xfrm>
        </p:spPr>
        <p:txBody>
          <a:bodyPr>
            <a:normAutofit fontScale="85000" lnSpcReduction="20000"/>
          </a:bodyPr>
          <a:lstStyle/>
          <a:p>
            <a:pPr marL="0" indent="0">
              <a:buNone/>
            </a:pPr>
            <a:r>
              <a:rPr lang="en-US" dirty="0" smtClean="0"/>
              <a:t>Advanced Mathematics Coursework</a:t>
            </a:r>
          </a:p>
          <a:p>
            <a:r>
              <a:rPr lang="en-US" dirty="0" smtClean="0"/>
              <a:t>End of Course </a:t>
            </a:r>
            <a:r>
              <a:rPr lang="en-US" dirty="0"/>
              <a:t>A</a:t>
            </a:r>
            <a:r>
              <a:rPr lang="en-US" dirty="0" smtClean="0"/>
              <a:t>ssessments </a:t>
            </a:r>
            <a:r>
              <a:rPr lang="en-US" dirty="0"/>
              <a:t>will be developed in 2017-18 for delivery under ILEARN in 2018-19.  These assessments will be aligned to the content for the Algebra I Indiana Academic Standards.  </a:t>
            </a:r>
            <a:endParaRPr lang="en-US" dirty="0" smtClean="0"/>
          </a:p>
          <a:p>
            <a:pPr lvl="1"/>
            <a:r>
              <a:rPr lang="en-US" dirty="0" smtClean="0"/>
              <a:t>In </a:t>
            </a:r>
            <a:r>
              <a:rPr lang="en-US" dirty="0"/>
              <a:t>late fall 2017, educators will convene to define areas of priority for the assessment, ultimately building the foundation for the blueprints and item specifications. </a:t>
            </a:r>
            <a:endParaRPr lang="en-US" dirty="0" smtClean="0"/>
          </a:p>
          <a:p>
            <a:r>
              <a:rPr lang="en-US" dirty="0" smtClean="0"/>
              <a:t>Recent </a:t>
            </a:r>
            <a:r>
              <a:rPr lang="en-US" dirty="0"/>
              <a:t>emphasis within Indiana focused on the relationships between STEM coursework and the placement of students for career and college.  ILEARN </a:t>
            </a:r>
            <a:r>
              <a:rPr lang="en-US" dirty="0" smtClean="0"/>
              <a:t>furthers </a:t>
            </a:r>
            <a:r>
              <a:rPr lang="en-US" dirty="0"/>
              <a:t>this relationship through the integration of a career and college indicator noting a student’s readiness for a defined pathway as they consider opportunities following high school.  </a:t>
            </a:r>
          </a:p>
          <a:p>
            <a:endParaRPr lang="en-US" dirty="0"/>
          </a:p>
          <a:p>
            <a:r>
              <a:rPr lang="en-US" dirty="0"/>
              <a:t>Indiana House Enrolled Act 1003 allows for the administration of a college entrance exam and the application of the score to fulfill a student’s graduation requirement. </a:t>
            </a:r>
            <a:r>
              <a:rPr lang="en-US" dirty="0" smtClean="0"/>
              <a:t>The </a:t>
            </a:r>
            <a:r>
              <a:rPr lang="en-US" dirty="0"/>
              <a:t>Indiana State Board of Education formalizes policy for the assessments in the state of Indiana.</a:t>
            </a:r>
          </a:p>
          <a:p>
            <a:pPr lvl="1"/>
            <a:endParaRPr lang="en-US" dirty="0"/>
          </a:p>
        </p:txBody>
      </p:sp>
    </p:spTree>
    <p:extLst>
      <p:ext uri="{BB962C8B-B14F-4D97-AF65-F5344CB8AC3E}">
        <p14:creationId xmlns:p14="http://schemas.microsoft.com/office/powerpoint/2010/main" val="243774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Assessment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Languages Other Than English</a:t>
            </a:r>
          </a:p>
          <a:p>
            <a:r>
              <a:rPr lang="en-US" dirty="0"/>
              <a:t>Spanish speakers represent 71.92% of the language minority student population of </a:t>
            </a:r>
            <a:r>
              <a:rPr lang="en-US" dirty="0" smtClean="0"/>
              <a:t>Indiana, </a:t>
            </a:r>
            <a:r>
              <a:rPr lang="en-US" dirty="0"/>
              <a:t>and Spanish is the only language other than English that is present to a significant extent</a:t>
            </a:r>
            <a:r>
              <a:rPr lang="en-US" dirty="0" smtClean="0"/>
              <a:t>.</a:t>
            </a:r>
            <a:endParaRPr lang="en-US" dirty="0"/>
          </a:p>
          <a:p>
            <a:r>
              <a:rPr lang="en-US" dirty="0"/>
              <a:t>The state must consider other languages present to a significant extent in distinct populations or LEAs. Indiana </a:t>
            </a:r>
            <a:r>
              <a:rPr lang="en-US" dirty="0" smtClean="0"/>
              <a:t>has </a:t>
            </a:r>
            <a:r>
              <a:rPr lang="en-US" dirty="0"/>
              <a:t>a concentration of refugee students in </a:t>
            </a:r>
            <a:r>
              <a:rPr lang="en-US" dirty="0" smtClean="0"/>
              <a:t>four </a:t>
            </a:r>
            <a:r>
              <a:rPr lang="en-US" dirty="0"/>
              <a:t>LEAs who speak Burmese and Chin. </a:t>
            </a:r>
            <a:endParaRPr lang="en-US" dirty="0" smtClean="0"/>
          </a:p>
          <a:p>
            <a:r>
              <a:rPr lang="en-US" dirty="0" smtClean="0"/>
              <a:t>ILEARN </a:t>
            </a:r>
            <a:r>
              <a:rPr lang="en-US" dirty="0"/>
              <a:t>will assess Spanish as a minimum for content areas not compromised by the translation.</a:t>
            </a:r>
          </a:p>
          <a:p>
            <a:endParaRPr lang="en-US" dirty="0"/>
          </a:p>
        </p:txBody>
      </p:sp>
    </p:spTree>
    <p:extLst>
      <p:ext uri="{BB962C8B-B14F-4D97-AF65-F5344CB8AC3E}">
        <p14:creationId xmlns:p14="http://schemas.microsoft.com/office/powerpoint/2010/main" val="229147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smtClean="0">
                <a:solidFill>
                  <a:schemeClr val="accent4"/>
                </a:solidFill>
                <a:cs typeface="Arial" charset="0"/>
              </a:rPr>
              <a:t>4</a:t>
            </a:r>
            <a:r>
              <a:rPr lang="en-US" dirty="0" smtClean="0">
                <a:solidFill>
                  <a:srgbClr val="AAAAAA"/>
                </a:solidFill>
              </a:rPr>
              <a:t>| </a:t>
            </a:r>
            <a:r>
              <a:rPr lang="en-US" dirty="0" smtClean="0"/>
              <a:t>Supporting All Students</a:t>
            </a:r>
            <a:endParaRPr lang="en-US" dirty="0"/>
          </a:p>
        </p:txBody>
      </p:sp>
    </p:spTree>
    <p:extLst>
      <p:ext uri="{BB962C8B-B14F-4D97-AF65-F5344CB8AC3E}">
        <p14:creationId xmlns:p14="http://schemas.microsoft.com/office/powerpoint/2010/main" val="2025956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Supporting All Students</a:t>
            </a:r>
            <a:endParaRPr lang="en-US" b="1" dirty="0"/>
          </a:p>
        </p:txBody>
      </p:sp>
      <p:sp>
        <p:nvSpPr>
          <p:cNvPr id="3" name="Content Placeholder 2"/>
          <p:cNvSpPr>
            <a:spLocks noGrp="1"/>
          </p:cNvSpPr>
          <p:nvPr>
            <p:ph idx="1"/>
          </p:nvPr>
        </p:nvSpPr>
        <p:spPr/>
        <p:txBody>
          <a:bodyPr/>
          <a:lstStyle/>
          <a:p>
            <a:r>
              <a:rPr lang="en-US" dirty="0" smtClean="0"/>
              <a:t>Vision: </a:t>
            </a:r>
            <a:r>
              <a:rPr lang="en-US" i="1" dirty="0" smtClean="0"/>
              <a:t>Working Together for the Student Success</a:t>
            </a:r>
          </a:p>
          <a:p>
            <a:endParaRPr lang="en-US" i="1" dirty="0" smtClean="0"/>
          </a:p>
          <a:p>
            <a:r>
              <a:rPr lang="en-US" dirty="0" smtClean="0"/>
              <a:t>Mission: </a:t>
            </a:r>
            <a:r>
              <a:rPr lang="en-US" i="1" dirty="0" smtClean="0"/>
              <a:t>Indiana will purposefully meet the unique needs of the whole student through effective partnerships in order to provide a flexible, equitable, and culturally responsive learning environment.</a:t>
            </a:r>
          </a:p>
          <a:p>
            <a:endParaRPr lang="en-US" dirty="0" smtClean="0"/>
          </a:p>
        </p:txBody>
      </p:sp>
    </p:spTree>
    <p:extLst>
      <p:ext uri="{BB962C8B-B14F-4D97-AF65-F5344CB8AC3E}">
        <p14:creationId xmlns:p14="http://schemas.microsoft.com/office/powerpoint/2010/main" val="1572943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smtClean="0">
                <a:solidFill>
                  <a:schemeClr val="accent4"/>
                </a:solidFill>
                <a:cs typeface="Arial" charset="0"/>
              </a:rPr>
              <a:t>1</a:t>
            </a:r>
            <a:r>
              <a:rPr lang="en-US" dirty="0" smtClean="0">
                <a:solidFill>
                  <a:srgbClr val="AAAAAA"/>
                </a:solidFill>
              </a:rPr>
              <a:t>| </a:t>
            </a:r>
            <a:r>
              <a:rPr lang="en-US" dirty="0" smtClean="0"/>
              <a:t>ESSA Engagement Overview</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748" y="446868"/>
            <a:ext cx="3394652" cy="22648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505" y="3446750"/>
            <a:ext cx="3347895" cy="2233674"/>
          </a:xfrm>
          <a:prstGeom prst="rect">
            <a:avLst/>
          </a:prstGeom>
        </p:spPr>
      </p:pic>
    </p:spTree>
    <p:extLst>
      <p:ext uri="{BB962C8B-B14F-4D97-AF65-F5344CB8AC3E}">
        <p14:creationId xmlns:p14="http://schemas.microsoft.com/office/powerpoint/2010/main" val="3128654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Supporting All Students</a:t>
            </a:r>
            <a:endParaRPr lang="en-US" b="1" dirty="0"/>
          </a:p>
        </p:txBody>
      </p:sp>
      <p:sp>
        <p:nvSpPr>
          <p:cNvPr id="3" name="Content Placeholder 2"/>
          <p:cNvSpPr>
            <a:spLocks noGrp="1"/>
          </p:cNvSpPr>
          <p:nvPr>
            <p:ph idx="1"/>
          </p:nvPr>
        </p:nvSpPr>
        <p:spPr/>
        <p:txBody>
          <a:bodyPr numCol="2"/>
          <a:lstStyle/>
          <a:p>
            <a:r>
              <a:rPr lang="en-US" dirty="0" smtClean="0"/>
              <a:t>Topics Covered:</a:t>
            </a:r>
          </a:p>
          <a:p>
            <a:pPr lvl="1"/>
            <a:r>
              <a:rPr lang="en-US" dirty="0" smtClean="0"/>
              <a:t>Multi-tiered systems of support</a:t>
            </a:r>
          </a:p>
          <a:p>
            <a:pPr lvl="1"/>
            <a:r>
              <a:rPr lang="en-US" dirty="0" smtClean="0"/>
              <a:t>System of care</a:t>
            </a:r>
          </a:p>
          <a:p>
            <a:pPr lvl="1"/>
            <a:r>
              <a:rPr lang="en-US" dirty="0" smtClean="0"/>
              <a:t>Nutrition</a:t>
            </a:r>
          </a:p>
          <a:p>
            <a:pPr lvl="1"/>
            <a:r>
              <a:rPr lang="en-US" dirty="0" smtClean="0"/>
              <a:t>School safety</a:t>
            </a:r>
          </a:p>
          <a:p>
            <a:pPr lvl="1"/>
            <a:r>
              <a:rPr lang="en-US" dirty="0" smtClean="0"/>
              <a:t>Health and wellness</a:t>
            </a:r>
          </a:p>
          <a:p>
            <a:pPr lvl="1"/>
            <a:r>
              <a:rPr lang="en-US" dirty="0" smtClean="0"/>
              <a:t>Postsecondary</a:t>
            </a:r>
          </a:p>
          <a:p>
            <a:pPr lvl="1"/>
            <a:r>
              <a:rPr lang="en-US" dirty="0" smtClean="0"/>
              <a:t>Dual credit</a:t>
            </a:r>
          </a:p>
          <a:p>
            <a:pPr lvl="1"/>
            <a:r>
              <a:rPr lang="en-US" dirty="0" smtClean="0"/>
              <a:t>Industry certifications</a:t>
            </a:r>
          </a:p>
          <a:p>
            <a:pPr lvl="1"/>
            <a:r>
              <a:rPr lang="en-US" dirty="0" smtClean="0"/>
              <a:t>STEM</a:t>
            </a:r>
            <a:endParaRPr lang="en-US" dirty="0"/>
          </a:p>
          <a:p>
            <a:pPr lvl="1"/>
            <a:endParaRPr lang="en-US" dirty="0" smtClean="0"/>
          </a:p>
          <a:p>
            <a:pPr lvl="1"/>
            <a:r>
              <a:rPr lang="en-US" dirty="0"/>
              <a:t>Early learning</a:t>
            </a:r>
          </a:p>
          <a:p>
            <a:pPr lvl="1"/>
            <a:r>
              <a:rPr lang="en-US" dirty="0" smtClean="0"/>
              <a:t>Universal </a:t>
            </a:r>
            <a:r>
              <a:rPr lang="en-US" dirty="0"/>
              <a:t>design for learning</a:t>
            </a:r>
          </a:p>
          <a:p>
            <a:pPr lvl="1"/>
            <a:r>
              <a:rPr lang="en-US" dirty="0"/>
              <a:t>Students with disabilities</a:t>
            </a:r>
          </a:p>
          <a:p>
            <a:pPr lvl="1"/>
            <a:r>
              <a:rPr lang="en-US" dirty="0"/>
              <a:t>English </a:t>
            </a:r>
            <a:r>
              <a:rPr lang="en-US" dirty="0" smtClean="0"/>
              <a:t>learners</a:t>
            </a:r>
          </a:p>
          <a:p>
            <a:pPr lvl="1"/>
            <a:r>
              <a:rPr lang="en-US" dirty="0" smtClean="0"/>
              <a:t>Dual language and immersion</a:t>
            </a:r>
            <a:endParaRPr lang="en-US" dirty="0"/>
          </a:p>
          <a:p>
            <a:pPr lvl="1"/>
            <a:r>
              <a:rPr lang="en-US" dirty="0" smtClean="0"/>
              <a:t>Students with high abilities</a:t>
            </a:r>
            <a:endParaRPr lang="en-US" dirty="0"/>
          </a:p>
          <a:p>
            <a:pPr lvl="1"/>
            <a:r>
              <a:rPr lang="en-US" dirty="0" smtClean="0"/>
              <a:t>Foster care children and youth</a:t>
            </a:r>
          </a:p>
          <a:p>
            <a:pPr lvl="1"/>
            <a:endParaRPr lang="en-US" dirty="0" smtClean="0"/>
          </a:p>
          <a:p>
            <a:endParaRPr lang="en-US" dirty="0" smtClean="0"/>
          </a:p>
        </p:txBody>
      </p:sp>
    </p:spTree>
    <p:extLst>
      <p:ext uri="{BB962C8B-B14F-4D97-AF65-F5344CB8AC3E}">
        <p14:creationId xmlns:p14="http://schemas.microsoft.com/office/powerpoint/2010/main" val="3183758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Supporting All Students</a:t>
            </a:r>
            <a:endParaRPr lang="en-US" b="1" dirty="0"/>
          </a:p>
        </p:txBody>
      </p:sp>
      <p:sp>
        <p:nvSpPr>
          <p:cNvPr id="3" name="Content Placeholder 2"/>
          <p:cNvSpPr>
            <a:spLocks noGrp="1"/>
          </p:cNvSpPr>
          <p:nvPr>
            <p:ph idx="1"/>
          </p:nvPr>
        </p:nvSpPr>
        <p:spPr/>
        <p:txBody>
          <a:bodyPr numCol="1">
            <a:normAutofit/>
          </a:bodyPr>
          <a:lstStyle/>
          <a:p>
            <a:r>
              <a:rPr lang="en-US" dirty="0" smtClean="0"/>
              <a:t>Programs Covered:</a:t>
            </a:r>
          </a:p>
          <a:p>
            <a:pPr lvl="1"/>
            <a:r>
              <a:rPr lang="en-US" dirty="0" smtClean="0"/>
              <a:t>Title I, A School Conditions</a:t>
            </a:r>
          </a:p>
          <a:p>
            <a:pPr lvl="1"/>
            <a:r>
              <a:rPr lang="en-US" dirty="0" smtClean="0"/>
              <a:t>Title I, A School Transitions</a:t>
            </a:r>
          </a:p>
          <a:p>
            <a:pPr lvl="1"/>
            <a:r>
              <a:rPr lang="en-US" dirty="0" smtClean="0"/>
              <a:t>Title I, C Migrant Education Program</a:t>
            </a:r>
          </a:p>
          <a:p>
            <a:pPr lvl="1"/>
            <a:r>
              <a:rPr lang="en-US" dirty="0" smtClean="0"/>
              <a:t>Title I, D Neglected and Delinquent</a:t>
            </a:r>
          </a:p>
          <a:p>
            <a:pPr lvl="1"/>
            <a:r>
              <a:rPr lang="en-US" dirty="0" smtClean="0"/>
              <a:t>Title III, English Language Acquisition</a:t>
            </a:r>
          </a:p>
          <a:p>
            <a:pPr lvl="1"/>
            <a:r>
              <a:rPr lang="en-US" dirty="0" smtClean="0"/>
              <a:t>Title IV, A Student Support and Academic Enrichment</a:t>
            </a:r>
          </a:p>
          <a:p>
            <a:pPr lvl="1"/>
            <a:r>
              <a:rPr lang="en-US" dirty="0" smtClean="0"/>
              <a:t>Title IV, B 21</a:t>
            </a:r>
            <a:r>
              <a:rPr lang="en-US" baseline="30000" dirty="0" smtClean="0"/>
              <a:t>ST</a:t>
            </a:r>
            <a:r>
              <a:rPr lang="en-US" dirty="0" smtClean="0"/>
              <a:t> Century Community Learning Centers</a:t>
            </a:r>
          </a:p>
          <a:p>
            <a:pPr lvl="1"/>
            <a:r>
              <a:rPr lang="en-US" dirty="0" smtClean="0"/>
              <a:t>Title V, B Rural and Low-Income School Program</a:t>
            </a:r>
          </a:p>
          <a:p>
            <a:pPr lvl="1"/>
            <a:r>
              <a:rPr lang="en-US" dirty="0" smtClean="0"/>
              <a:t>Title VII McKinney-Vento Homeless</a:t>
            </a:r>
            <a:endParaRPr lang="en-US" dirty="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083710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Title IV, A </a:t>
            </a:r>
            <a:br>
              <a:rPr lang="en-US" b="1" dirty="0" smtClean="0"/>
            </a:br>
            <a:r>
              <a:rPr lang="en-US" b="1" dirty="0" smtClean="0"/>
              <a:t>Student Support and Academic Enrichment</a:t>
            </a:r>
            <a:endParaRPr lang="en-US" b="1" dirty="0"/>
          </a:p>
        </p:txBody>
      </p:sp>
      <p:sp>
        <p:nvSpPr>
          <p:cNvPr id="3" name="Content Placeholder 2"/>
          <p:cNvSpPr>
            <a:spLocks noGrp="1"/>
          </p:cNvSpPr>
          <p:nvPr>
            <p:ph idx="1"/>
          </p:nvPr>
        </p:nvSpPr>
        <p:spPr>
          <a:xfrm>
            <a:off x="838200" y="1690688"/>
            <a:ext cx="10515600" cy="4351338"/>
          </a:xfrm>
        </p:spPr>
        <p:txBody>
          <a:bodyPr>
            <a:normAutofit lnSpcReduction="10000"/>
          </a:bodyPr>
          <a:lstStyle/>
          <a:p>
            <a:r>
              <a:rPr lang="en-US" dirty="0" smtClean="0"/>
              <a:t>New grant under ESSA</a:t>
            </a:r>
          </a:p>
          <a:p>
            <a:pPr lvl="1"/>
            <a:r>
              <a:rPr lang="en-US" dirty="0" smtClean="0"/>
              <a:t>IDOE will receive a total allocation of 6.7 million</a:t>
            </a:r>
          </a:p>
          <a:p>
            <a:pPr lvl="1"/>
            <a:r>
              <a:rPr lang="en-US" dirty="0" smtClean="0"/>
              <a:t>Minimum awards of $10,000 as individual or consortia-based grants</a:t>
            </a:r>
          </a:p>
          <a:p>
            <a:r>
              <a:rPr lang="en-US" dirty="0" smtClean="0"/>
              <a:t>Operational flexibility</a:t>
            </a:r>
          </a:p>
          <a:p>
            <a:pPr lvl="1"/>
            <a:r>
              <a:rPr lang="en-US" dirty="0" smtClean="0"/>
              <a:t>Focus on well-roundedness ( &gt; 20%), improving conditions for student learning (&gt;20%), and technology integration (at least a portion)</a:t>
            </a:r>
          </a:p>
          <a:p>
            <a:pPr lvl="1"/>
            <a:r>
              <a:rPr lang="en-US" dirty="0" smtClean="0"/>
              <a:t>Formula or competitive;</a:t>
            </a:r>
          </a:p>
          <a:p>
            <a:r>
              <a:rPr lang="en-US" dirty="0" smtClean="0"/>
              <a:t>Aligns to Dr. McCormick’s priorities of STEM, reading/language arts, CTE, and dual credit/AP/IB</a:t>
            </a:r>
          </a:p>
          <a:p>
            <a:pPr lvl="1"/>
            <a:r>
              <a:rPr lang="en-US" dirty="0" smtClean="0"/>
              <a:t>ESSA community emphasized “whole child health” which became a focus of this grant and the Supporting All Students section</a:t>
            </a:r>
          </a:p>
        </p:txBody>
      </p:sp>
    </p:spTree>
    <p:extLst>
      <p:ext uri="{BB962C8B-B14F-4D97-AF65-F5344CB8AC3E}">
        <p14:creationId xmlns:p14="http://schemas.microsoft.com/office/powerpoint/2010/main" val="209871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English Learners</a:t>
            </a:r>
            <a:endParaRPr lang="en-US" b="1" dirty="0"/>
          </a:p>
        </p:txBody>
      </p:sp>
      <p:sp>
        <p:nvSpPr>
          <p:cNvPr id="3" name="Content Placeholder 2"/>
          <p:cNvSpPr>
            <a:spLocks noGrp="1"/>
          </p:cNvSpPr>
          <p:nvPr>
            <p:ph idx="1"/>
          </p:nvPr>
        </p:nvSpPr>
        <p:spPr>
          <a:xfrm>
            <a:off x="838200" y="1690688"/>
            <a:ext cx="10515600" cy="4351338"/>
          </a:xfrm>
        </p:spPr>
        <p:txBody>
          <a:bodyPr>
            <a:normAutofit/>
          </a:bodyPr>
          <a:lstStyle/>
          <a:p>
            <a:r>
              <a:rPr lang="en-US" dirty="0" smtClean="0"/>
              <a:t>Increased accountability for ELs under ESSA elevates the importance of meeting their unique needs</a:t>
            </a:r>
          </a:p>
          <a:p>
            <a:r>
              <a:rPr lang="en-US" dirty="0" smtClean="0"/>
              <a:t>Statistics</a:t>
            </a:r>
          </a:p>
          <a:p>
            <a:pPr lvl="1"/>
            <a:r>
              <a:rPr lang="en-US" dirty="0" smtClean="0"/>
              <a:t>More than 112,000 Indiana students who speak a language other than English at home (275 different languages)</a:t>
            </a:r>
          </a:p>
          <a:p>
            <a:pPr lvl="1"/>
            <a:r>
              <a:rPr lang="en-US" dirty="0" smtClean="0"/>
              <a:t>More than 50,000 who are currently identified as English learners due to limited proficiency in speaking, listening, reading, or writing academic English</a:t>
            </a:r>
          </a:p>
          <a:p>
            <a:pPr lvl="1"/>
            <a:r>
              <a:rPr lang="en-US" dirty="0" smtClean="0"/>
              <a:t>5% of current Indiana total student population; enrolled in schools and districts in every corner and region of the state</a:t>
            </a:r>
          </a:p>
        </p:txBody>
      </p:sp>
    </p:spTree>
    <p:extLst>
      <p:ext uri="{BB962C8B-B14F-4D97-AF65-F5344CB8AC3E}">
        <p14:creationId xmlns:p14="http://schemas.microsoft.com/office/powerpoint/2010/main" val="219949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English Learners</a:t>
            </a:r>
            <a:endParaRPr lang="en-US" b="1" dirty="0"/>
          </a:p>
        </p:txBody>
      </p:sp>
      <p:sp>
        <p:nvSpPr>
          <p:cNvPr id="3" name="Content Placeholder 2"/>
          <p:cNvSpPr>
            <a:spLocks noGrp="1"/>
          </p:cNvSpPr>
          <p:nvPr>
            <p:ph idx="1"/>
          </p:nvPr>
        </p:nvSpPr>
        <p:spPr>
          <a:xfrm>
            <a:off x="838200" y="1690688"/>
            <a:ext cx="10515600" cy="4351338"/>
          </a:xfrm>
        </p:spPr>
        <p:txBody>
          <a:bodyPr>
            <a:normAutofit/>
          </a:bodyPr>
          <a:lstStyle/>
          <a:p>
            <a:r>
              <a:rPr lang="en-US" dirty="0" smtClean="0"/>
              <a:t>SEA Support</a:t>
            </a:r>
          </a:p>
          <a:p>
            <a:pPr lvl="1"/>
            <a:r>
              <a:rPr lang="en-US" dirty="0" smtClean="0"/>
              <a:t>Data analysis to determine state-level professional development plan to be offered by IDOE, partner organizations, and WIDA</a:t>
            </a:r>
          </a:p>
          <a:p>
            <a:pPr lvl="2"/>
            <a:r>
              <a:rPr lang="en-US" dirty="0" smtClean="0"/>
              <a:t>New and returning EL director training for grant implementation, assessment, and program evaluation</a:t>
            </a:r>
          </a:p>
          <a:p>
            <a:pPr lvl="2"/>
            <a:r>
              <a:rPr lang="en-US" dirty="0"/>
              <a:t>Leadership development</a:t>
            </a:r>
          </a:p>
          <a:p>
            <a:pPr lvl="2"/>
            <a:r>
              <a:rPr lang="en-US" dirty="0" smtClean="0"/>
              <a:t>General education classroom teachers</a:t>
            </a:r>
          </a:p>
          <a:p>
            <a:pPr lvl="2"/>
            <a:r>
              <a:rPr lang="en-US" dirty="0" smtClean="0"/>
              <a:t>Co-teaching practices for EL and classroom teachers</a:t>
            </a:r>
          </a:p>
          <a:p>
            <a:pPr lvl="2"/>
            <a:r>
              <a:rPr lang="en-US" dirty="0" smtClean="0"/>
              <a:t>Data analysis of WIDA ACCESS</a:t>
            </a:r>
          </a:p>
          <a:p>
            <a:pPr lvl="2"/>
            <a:r>
              <a:rPr lang="en-US" dirty="0" smtClean="0"/>
              <a:t>Assessment implementation</a:t>
            </a:r>
          </a:p>
          <a:p>
            <a:pPr lvl="2"/>
            <a:r>
              <a:rPr lang="en-US" dirty="0" smtClean="0"/>
              <a:t>Implementation of state adopted WIDA English Language </a:t>
            </a:r>
            <a:r>
              <a:rPr lang="en-US" dirty="0"/>
              <a:t>D</a:t>
            </a:r>
            <a:r>
              <a:rPr lang="en-US" dirty="0" smtClean="0"/>
              <a:t>evelopment (ELD) standards</a:t>
            </a:r>
          </a:p>
          <a:p>
            <a:pPr lvl="2"/>
            <a:endParaRPr lang="en-US" dirty="0" smtClean="0"/>
          </a:p>
          <a:p>
            <a:pPr lvl="2"/>
            <a:endParaRPr lang="en-US" dirty="0" smtClean="0"/>
          </a:p>
        </p:txBody>
      </p:sp>
    </p:spTree>
    <p:extLst>
      <p:ext uri="{BB962C8B-B14F-4D97-AF65-F5344CB8AC3E}">
        <p14:creationId xmlns:p14="http://schemas.microsoft.com/office/powerpoint/2010/main" val="3468430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smtClean="0">
                <a:solidFill>
                  <a:schemeClr val="accent4"/>
                </a:solidFill>
                <a:cs typeface="Arial" charset="0"/>
              </a:rPr>
              <a:t>5</a:t>
            </a:r>
            <a:r>
              <a:rPr lang="en-US" dirty="0" smtClean="0">
                <a:solidFill>
                  <a:srgbClr val="AAAAAA"/>
                </a:solidFill>
              </a:rPr>
              <a:t>| </a:t>
            </a:r>
            <a:r>
              <a:rPr lang="en-US" dirty="0" smtClean="0"/>
              <a:t>Supporting Excellent Educators</a:t>
            </a:r>
            <a:endParaRPr lang="en-US" dirty="0"/>
          </a:p>
        </p:txBody>
      </p:sp>
    </p:spTree>
    <p:extLst>
      <p:ext uri="{BB962C8B-B14F-4D97-AF65-F5344CB8AC3E}">
        <p14:creationId xmlns:p14="http://schemas.microsoft.com/office/powerpoint/2010/main" val="3495201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Action</a:t>
            </a:r>
            <a:endParaRPr lang="en-US" dirty="0"/>
          </a:p>
        </p:txBody>
      </p:sp>
      <p:sp>
        <p:nvSpPr>
          <p:cNvPr id="3" name="Content Placeholder 2"/>
          <p:cNvSpPr>
            <a:spLocks noGrp="1"/>
          </p:cNvSpPr>
          <p:nvPr>
            <p:ph idx="1"/>
          </p:nvPr>
        </p:nvSpPr>
        <p:spPr>
          <a:xfrm>
            <a:off x="838200" y="1825625"/>
            <a:ext cx="10515600" cy="4557246"/>
          </a:xfrm>
        </p:spPr>
        <p:txBody>
          <a:bodyPr>
            <a:normAutofit/>
          </a:bodyPr>
          <a:lstStyle/>
          <a:p>
            <a:pPr marL="0" indent="0">
              <a:lnSpc>
                <a:spcPct val="100000"/>
              </a:lnSpc>
              <a:spcBef>
                <a:spcPts val="0"/>
              </a:spcBef>
              <a:buNone/>
            </a:pPr>
            <a:r>
              <a:rPr lang="en-US" b="1" dirty="0" smtClean="0"/>
              <a:t>IF </a:t>
            </a:r>
            <a:r>
              <a:rPr lang="en-US" dirty="0"/>
              <a:t>the IDOE collaborates with key stakeholders, including LEAs, institutions of higher education, and educator associations, to refine existing human capital management systems that leverage evaluation and support systems to recruit, prepare, develop, support, advance, reward, and retain great teachers and leaders</a:t>
            </a:r>
            <a:r>
              <a:rPr lang="en-US" dirty="0" smtClean="0"/>
              <a:t>,</a:t>
            </a:r>
          </a:p>
          <a:p>
            <a:pPr marL="0" indent="0">
              <a:lnSpc>
                <a:spcPct val="100000"/>
              </a:lnSpc>
              <a:spcBef>
                <a:spcPts val="0"/>
              </a:spcBef>
              <a:buNone/>
            </a:pPr>
            <a:endParaRPr lang="en-US" dirty="0"/>
          </a:p>
          <a:p>
            <a:pPr marL="0" indent="0">
              <a:lnSpc>
                <a:spcPct val="100000"/>
              </a:lnSpc>
              <a:spcBef>
                <a:spcPts val="0"/>
              </a:spcBef>
              <a:buNone/>
            </a:pPr>
            <a:r>
              <a:rPr lang="en-US" b="1" dirty="0" smtClean="0"/>
              <a:t>THEN </a:t>
            </a:r>
            <a:r>
              <a:rPr lang="en-US" dirty="0"/>
              <a:t>increased educator capacity and effectiveness will ensure equitable access to excellent educators and lead to improved student outcomes.</a:t>
            </a:r>
            <a:endParaRPr lang="en-US" b="1" dirty="0" smtClean="0"/>
          </a:p>
        </p:txBody>
      </p:sp>
    </p:spTree>
    <p:extLst>
      <p:ext uri="{BB962C8B-B14F-4D97-AF65-F5344CB8AC3E}">
        <p14:creationId xmlns:p14="http://schemas.microsoft.com/office/powerpoint/2010/main" val="1018152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Group Meetings</a:t>
            </a:r>
            <a:endParaRPr lang="en-US" dirty="0"/>
          </a:p>
        </p:txBody>
      </p:sp>
      <p:sp>
        <p:nvSpPr>
          <p:cNvPr id="3" name="Content Placeholder 2"/>
          <p:cNvSpPr>
            <a:spLocks noGrp="1"/>
          </p:cNvSpPr>
          <p:nvPr>
            <p:ph idx="1"/>
          </p:nvPr>
        </p:nvSpPr>
        <p:spPr/>
        <p:txBody>
          <a:bodyPr numCol="2">
            <a:normAutofit/>
          </a:bodyPr>
          <a:lstStyle/>
          <a:p>
            <a:pPr>
              <a:lnSpc>
                <a:spcPct val="100000"/>
              </a:lnSpc>
              <a:spcBef>
                <a:spcPts val="0"/>
              </a:spcBef>
            </a:pPr>
            <a:r>
              <a:rPr lang="en-US" b="1" i="1" dirty="0" smtClean="0"/>
              <a:t>Participants</a:t>
            </a:r>
            <a:r>
              <a:rPr lang="en-US" dirty="0" smtClean="0"/>
              <a:t>: </a:t>
            </a:r>
          </a:p>
          <a:p>
            <a:pPr lvl="1">
              <a:lnSpc>
                <a:spcPct val="100000"/>
              </a:lnSpc>
              <a:spcBef>
                <a:spcPts val="0"/>
              </a:spcBef>
            </a:pPr>
            <a:r>
              <a:rPr lang="en-US" dirty="0" smtClean="0"/>
              <a:t>teachers</a:t>
            </a:r>
          </a:p>
          <a:p>
            <a:pPr lvl="1">
              <a:lnSpc>
                <a:spcPct val="100000"/>
              </a:lnSpc>
              <a:spcBef>
                <a:spcPts val="0"/>
              </a:spcBef>
            </a:pPr>
            <a:r>
              <a:rPr lang="en-US" dirty="0" smtClean="0"/>
              <a:t>principals</a:t>
            </a:r>
          </a:p>
          <a:p>
            <a:pPr lvl="1">
              <a:lnSpc>
                <a:spcPct val="100000"/>
              </a:lnSpc>
              <a:spcBef>
                <a:spcPts val="0"/>
              </a:spcBef>
            </a:pPr>
            <a:r>
              <a:rPr lang="en-US" dirty="0" smtClean="0"/>
              <a:t>superintendents</a:t>
            </a:r>
          </a:p>
          <a:p>
            <a:pPr lvl="1">
              <a:lnSpc>
                <a:spcPct val="100000"/>
              </a:lnSpc>
              <a:spcBef>
                <a:spcPts val="0"/>
              </a:spcBef>
            </a:pPr>
            <a:r>
              <a:rPr lang="en-US" dirty="0" smtClean="0"/>
              <a:t>human resources/talent</a:t>
            </a:r>
          </a:p>
          <a:p>
            <a:pPr lvl="1">
              <a:lnSpc>
                <a:spcPct val="100000"/>
              </a:lnSpc>
              <a:spcBef>
                <a:spcPts val="0"/>
              </a:spcBef>
            </a:pPr>
            <a:r>
              <a:rPr lang="en-US" dirty="0" smtClean="0"/>
              <a:t>higher education</a:t>
            </a:r>
          </a:p>
          <a:p>
            <a:pPr lvl="1">
              <a:lnSpc>
                <a:spcPct val="100000"/>
              </a:lnSpc>
              <a:spcBef>
                <a:spcPts val="0"/>
              </a:spcBef>
            </a:pPr>
            <a:r>
              <a:rPr lang="en-US" dirty="0" smtClean="0"/>
              <a:t>policy and advocacy </a:t>
            </a:r>
          </a:p>
          <a:p>
            <a:pPr marL="0" indent="0">
              <a:lnSpc>
                <a:spcPct val="100000"/>
              </a:lnSpc>
              <a:spcBef>
                <a:spcPts val="0"/>
              </a:spcBef>
              <a:buNone/>
            </a:pPr>
            <a:endParaRPr lang="en-US" sz="2000" dirty="0" smtClean="0"/>
          </a:p>
          <a:p>
            <a:pPr>
              <a:lnSpc>
                <a:spcPct val="100000"/>
              </a:lnSpc>
              <a:spcBef>
                <a:spcPts val="0"/>
              </a:spcBef>
            </a:pPr>
            <a:endParaRPr lang="en-US" b="1" i="1" dirty="0" smtClean="0"/>
          </a:p>
          <a:p>
            <a:pPr>
              <a:lnSpc>
                <a:spcPct val="100000"/>
              </a:lnSpc>
              <a:spcBef>
                <a:spcPts val="0"/>
              </a:spcBef>
            </a:pPr>
            <a:endParaRPr lang="en-US" b="1" i="1" dirty="0"/>
          </a:p>
          <a:p>
            <a:pPr>
              <a:lnSpc>
                <a:spcPct val="100000"/>
              </a:lnSpc>
              <a:spcBef>
                <a:spcPts val="0"/>
              </a:spcBef>
            </a:pPr>
            <a:endParaRPr lang="en-US" b="1" i="1" dirty="0" smtClean="0"/>
          </a:p>
          <a:p>
            <a:pPr>
              <a:lnSpc>
                <a:spcPct val="100000"/>
              </a:lnSpc>
              <a:spcBef>
                <a:spcPts val="0"/>
              </a:spcBef>
            </a:pPr>
            <a:r>
              <a:rPr lang="en-US" b="1" i="1" dirty="0" smtClean="0"/>
              <a:t>Topics</a:t>
            </a:r>
            <a:r>
              <a:rPr lang="en-US" dirty="0"/>
              <a:t>: </a:t>
            </a:r>
            <a:endParaRPr lang="en-US" dirty="0" smtClean="0"/>
          </a:p>
          <a:p>
            <a:pPr lvl="1">
              <a:lnSpc>
                <a:spcPct val="100000"/>
              </a:lnSpc>
              <a:spcBef>
                <a:spcPts val="0"/>
              </a:spcBef>
            </a:pPr>
            <a:r>
              <a:rPr lang="en-US" dirty="0"/>
              <a:t>pre-service preparation</a:t>
            </a:r>
          </a:p>
          <a:p>
            <a:pPr lvl="1">
              <a:lnSpc>
                <a:spcPct val="100000"/>
              </a:lnSpc>
              <a:spcBef>
                <a:spcPts val="0"/>
              </a:spcBef>
            </a:pPr>
            <a:r>
              <a:rPr lang="en-US" dirty="0" smtClean="0"/>
              <a:t>evaluation and support systems</a:t>
            </a:r>
          </a:p>
          <a:p>
            <a:pPr lvl="1">
              <a:lnSpc>
                <a:spcPct val="100000"/>
              </a:lnSpc>
              <a:spcBef>
                <a:spcPts val="0"/>
              </a:spcBef>
            </a:pPr>
            <a:r>
              <a:rPr lang="en-US" dirty="0"/>
              <a:t>c</a:t>
            </a:r>
            <a:r>
              <a:rPr lang="en-US" dirty="0" smtClean="0"/>
              <a:t>areer pathways</a:t>
            </a:r>
          </a:p>
          <a:p>
            <a:pPr marL="457200" lvl="1" indent="0">
              <a:lnSpc>
                <a:spcPct val="100000"/>
              </a:lnSpc>
              <a:spcBef>
                <a:spcPts val="0"/>
              </a:spcBef>
              <a:buNone/>
            </a:pPr>
            <a:endParaRPr lang="en-US" dirty="0" smtClean="0"/>
          </a:p>
          <a:p>
            <a:pPr>
              <a:lnSpc>
                <a:spcPct val="100000"/>
              </a:lnSpc>
              <a:spcBef>
                <a:spcPts val="0"/>
              </a:spcBef>
            </a:pPr>
            <a:r>
              <a:rPr lang="en-US" b="1" i="1" dirty="0" smtClean="0"/>
              <a:t>Non-negotiables</a:t>
            </a:r>
            <a:endParaRPr lang="en-US" b="1" i="1" dirty="0"/>
          </a:p>
          <a:p>
            <a:pPr lvl="1">
              <a:lnSpc>
                <a:spcPct val="100000"/>
              </a:lnSpc>
              <a:spcBef>
                <a:spcPts val="0"/>
              </a:spcBef>
            </a:pPr>
            <a:r>
              <a:rPr lang="en-US" dirty="0"/>
              <a:t>d</a:t>
            </a:r>
            <a:r>
              <a:rPr lang="en-US" smtClean="0"/>
              <a:t>ual-credit</a:t>
            </a:r>
            <a:endParaRPr lang="en-US" dirty="0"/>
          </a:p>
          <a:p>
            <a:pPr marL="0" indent="0">
              <a:lnSpc>
                <a:spcPct val="100000"/>
              </a:lnSpc>
              <a:spcBef>
                <a:spcPts val="0"/>
              </a:spcBef>
              <a:buNone/>
            </a:pPr>
            <a:endParaRPr lang="en-US" sz="2800" b="1" i="1" dirty="0" smtClean="0"/>
          </a:p>
          <a:p>
            <a:pPr marL="457200" lvl="1" indent="0">
              <a:lnSpc>
                <a:spcPct val="100000"/>
              </a:lnSpc>
              <a:spcBef>
                <a:spcPts val="0"/>
              </a:spcBef>
              <a:buNone/>
            </a:pPr>
            <a:endParaRPr lang="en-US" sz="1600" dirty="0" smtClean="0"/>
          </a:p>
        </p:txBody>
      </p:sp>
    </p:spTree>
    <p:extLst>
      <p:ext uri="{BB962C8B-B14F-4D97-AF65-F5344CB8AC3E}">
        <p14:creationId xmlns:p14="http://schemas.microsoft.com/office/powerpoint/2010/main" val="660377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Educators</a:t>
            </a:r>
            <a:endParaRPr lang="en-US" dirty="0"/>
          </a:p>
        </p:txBody>
      </p:sp>
      <p:graphicFrame>
        <p:nvGraphicFramePr>
          <p:cNvPr id="5" name="Content Placeholder 4"/>
          <p:cNvGraphicFramePr>
            <a:graphicFrameLocks noGrp="1"/>
          </p:cNvGraphicFramePr>
          <p:nvPr>
            <p:ph idx="1"/>
            <p:extLst/>
          </p:nvPr>
        </p:nvGraphicFramePr>
        <p:xfrm>
          <a:off x="556510" y="1805299"/>
          <a:ext cx="11078980" cy="5052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838200" y="1808996"/>
            <a:ext cx="10515600" cy="1835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dirty="0" smtClean="0"/>
              <a:t>A </a:t>
            </a:r>
            <a:r>
              <a:rPr lang="en-US" dirty="0"/>
              <a:t>roadmap for how the </a:t>
            </a:r>
            <a:r>
              <a:rPr lang="en-US" dirty="0" smtClean="0"/>
              <a:t>IDOE </a:t>
            </a:r>
            <a:r>
              <a:rPr lang="en-US" dirty="0"/>
              <a:t>will support, develop, and advance teachers and leaders along the career continuum to increase their effectiveness, ensuring all students have equal access to excellent </a:t>
            </a:r>
            <a:r>
              <a:rPr lang="en-US" dirty="0" smtClean="0"/>
              <a:t>educators:</a:t>
            </a:r>
            <a:endParaRPr lang="en-US" dirty="0"/>
          </a:p>
        </p:txBody>
      </p:sp>
    </p:spTree>
    <p:extLst>
      <p:ext uri="{BB962C8B-B14F-4D97-AF65-F5344CB8AC3E}">
        <p14:creationId xmlns:p14="http://schemas.microsoft.com/office/powerpoint/2010/main" val="3853036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Educators</a:t>
            </a:r>
            <a:endParaRPr lang="en-US" dirty="0"/>
          </a:p>
        </p:txBody>
      </p:sp>
      <p:sp>
        <p:nvSpPr>
          <p:cNvPr id="3" name="Content Placeholder 2"/>
          <p:cNvSpPr>
            <a:spLocks noGrp="1"/>
          </p:cNvSpPr>
          <p:nvPr>
            <p:ph sz="half" idx="1"/>
          </p:nvPr>
        </p:nvSpPr>
        <p:spPr/>
        <p:txBody>
          <a:bodyPr/>
          <a:lstStyle/>
          <a:p>
            <a:pPr>
              <a:buFont typeface="Arial" panose="020B0604020202020204" pitchFamily="34" charset="0"/>
              <a:buChar char="•"/>
            </a:pPr>
            <a:r>
              <a:rPr lang="en-US" dirty="0" smtClean="0"/>
              <a:t>Recruitment</a:t>
            </a:r>
          </a:p>
          <a:p>
            <a:pPr lvl="1"/>
            <a:r>
              <a:rPr lang="en-US" dirty="0" smtClean="0"/>
              <a:t>High school coursework</a:t>
            </a:r>
          </a:p>
          <a:p>
            <a:pPr lvl="1"/>
            <a:r>
              <a:rPr lang="en-US" dirty="0" smtClean="0"/>
              <a:t>Promoting the profession</a:t>
            </a:r>
          </a:p>
          <a:p>
            <a:pPr lvl="1"/>
            <a:r>
              <a:rPr lang="en-US" dirty="0" smtClean="0"/>
              <a:t>LEA tools</a:t>
            </a:r>
          </a:p>
          <a:p>
            <a:r>
              <a:rPr lang="en-US" dirty="0" smtClean="0"/>
              <a:t>Preparation</a:t>
            </a:r>
          </a:p>
          <a:p>
            <a:pPr lvl="1"/>
            <a:r>
              <a:rPr lang="en-US" dirty="0" smtClean="0"/>
              <a:t>Partnerships</a:t>
            </a:r>
          </a:p>
          <a:p>
            <a:pPr lvl="1"/>
            <a:r>
              <a:rPr lang="en-US" dirty="0" smtClean="0"/>
              <a:t>Pre-service residencies</a:t>
            </a:r>
          </a:p>
          <a:p>
            <a:pPr lvl="1"/>
            <a:r>
              <a:rPr lang="en-US" dirty="0" smtClean="0"/>
              <a:t>Alternative routes</a:t>
            </a:r>
            <a:endParaRPr lang="en-US" dirty="0"/>
          </a:p>
        </p:txBody>
      </p:sp>
      <p:sp>
        <p:nvSpPr>
          <p:cNvPr id="4" name="Content Placeholder 3"/>
          <p:cNvSpPr>
            <a:spLocks noGrp="1"/>
          </p:cNvSpPr>
          <p:nvPr>
            <p:ph sz="half" idx="2"/>
          </p:nvPr>
        </p:nvSpPr>
        <p:spPr/>
        <p:txBody>
          <a:bodyPr/>
          <a:lstStyle/>
          <a:p>
            <a:r>
              <a:rPr lang="en-US" dirty="0" smtClean="0"/>
              <a:t>Induction</a:t>
            </a:r>
          </a:p>
          <a:p>
            <a:pPr lvl="1"/>
            <a:r>
              <a:rPr lang="en-US" dirty="0" smtClean="0"/>
              <a:t>Comprehensive framework</a:t>
            </a:r>
          </a:p>
          <a:p>
            <a:pPr lvl="1"/>
            <a:r>
              <a:rPr lang="en-US" dirty="0" smtClean="0"/>
              <a:t>Mentoring</a:t>
            </a:r>
          </a:p>
          <a:p>
            <a:pPr lvl="1"/>
            <a:r>
              <a:rPr lang="en-US" dirty="0" smtClean="0"/>
              <a:t>Collaboration</a:t>
            </a:r>
          </a:p>
          <a:p>
            <a:r>
              <a:rPr lang="en-US" dirty="0" smtClean="0"/>
              <a:t>Evaluation &amp; Support </a:t>
            </a:r>
          </a:p>
          <a:p>
            <a:pPr lvl="1"/>
            <a:r>
              <a:rPr lang="en-US" dirty="0" smtClean="0"/>
              <a:t>Implementation</a:t>
            </a:r>
          </a:p>
          <a:p>
            <a:pPr lvl="1"/>
            <a:r>
              <a:rPr lang="en-US" dirty="0" smtClean="0"/>
              <a:t>PD alignment</a:t>
            </a:r>
          </a:p>
          <a:p>
            <a:r>
              <a:rPr lang="en-US" dirty="0" smtClean="0"/>
              <a:t>Advancement &amp; Retention</a:t>
            </a:r>
          </a:p>
          <a:p>
            <a:pPr lvl="1"/>
            <a:r>
              <a:rPr lang="en-US" dirty="0" smtClean="0"/>
              <a:t>Teacher leadership</a:t>
            </a:r>
          </a:p>
          <a:p>
            <a:pPr lvl="1"/>
            <a:r>
              <a:rPr lang="en-US" smtClean="0"/>
              <a:t>School </a:t>
            </a:r>
            <a:r>
              <a:rPr lang="en-US" smtClean="0"/>
              <a:t>leadership</a:t>
            </a:r>
            <a:endParaRPr lang="en-US" dirty="0"/>
          </a:p>
        </p:txBody>
      </p:sp>
      <p:sp>
        <p:nvSpPr>
          <p:cNvPr id="5" name="TextBox 4"/>
          <p:cNvSpPr txBox="1"/>
          <p:nvPr/>
        </p:nvSpPr>
        <p:spPr>
          <a:xfrm>
            <a:off x="10947400" y="5842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6060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24" y="86461"/>
            <a:ext cx="10515600" cy="1325563"/>
          </a:xfrm>
        </p:spPr>
        <p:txBody>
          <a:bodyPr/>
          <a:lstStyle/>
          <a:p>
            <a:r>
              <a:rPr lang="en-US" dirty="0" smtClean="0"/>
              <a:t>Community Meetings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38" y="3586838"/>
            <a:ext cx="3504417" cy="2338103"/>
          </a:xfrm>
          <a:prstGeom prst="rect">
            <a:avLst/>
          </a:prstGeom>
        </p:spPr>
      </p:pic>
      <p:sp>
        <p:nvSpPr>
          <p:cNvPr id="6" name="TextBox 5"/>
          <p:cNvSpPr txBox="1"/>
          <p:nvPr/>
        </p:nvSpPr>
        <p:spPr>
          <a:xfrm>
            <a:off x="3661355" y="1167092"/>
            <a:ext cx="8269388" cy="5170646"/>
          </a:xfrm>
          <a:prstGeom prst="rect">
            <a:avLst/>
          </a:prstGeom>
          <a:noFill/>
        </p:spPr>
        <p:txBody>
          <a:bodyPr wrap="square" rtlCol="0">
            <a:spAutoFit/>
          </a:bodyPr>
          <a:lstStyle/>
          <a:p>
            <a:pPr marL="514350" indent="-514350">
              <a:buFont typeface="Wingdings" panose="05000000000000000000" pitchFamily="2" charset="2"/>
              <a:buChar char="ü"/>
            </a:pPr>
            <a:r>
              <a:rPr lang="en-US" sz="2400" dirty="0">
                <a:solidFill>
                  <a:prstClr val="black"/>
                </a:solidFill>
              </a:rPr>
              <a:t>9 Community Meetings in March and </a:t>
            </a:r>
            <a:r>
              <a:rPr lang="en-US" sz="2400" dirty="0" smtClean="0">
                <a:solidFill>
                  <a:prstClr val="black"/>
                </a:solidFill>
              </a:rPr>
              <a:t>April</a:t>
            </a:r>
          </a:p>
          <a:p>
            <a:pPr marL="514350" indent="-514350">
              <a:buFont typeface="Wingdings" panose="05000000000000000000" pitchFamily="2" charset="2"/>
              <a:buChar char="ü"/>
            </a:pPr>
            <a:endParaRPr lang="en-US" sz="2400" dirty="0" smtClean="0">
              <a:solidFill>
                <a:prstClr val="black"/>
              </a:solidFill>
            </a:endParaRPr>
          </a:p>
          <a:p>
            <a:pPr marL="514350" indent="-514350">
              <a:buFont typeface="Wingdings" panose="05000000000000000000" pitchFamily="2" charset="2"/>
              <a:buChar char="ü"/>
            </a:pPr>
            <a:r>
              <a:rPr lang="en-US" sz="2400" dirty="0" smtClean="0">
                <a:solidFill>
                  <a:prstClr val="black"/>
                </a:solidFill>
              </a:rPr>
              <a:t>Partnered with public libraries, community centers, colleges and universities, and with civil rights organizations</a:t>
            </a:r>
            <a:endParaRPr lang="en-US" sz="2400" dirty="0">
              <a:solidFill>
                <a:prstClr val="black"/>
              </a:solidFill>
            </a:endParaRPr>
          </a:p>
          <a:p>
            <a:pPr marL="514350" indent="-514350">
              <a:buFont typeface="Wingdings" panose="05000000000000000000" pitchFamily="2" charset="2"/>
              <a:buChar char="ü"/>
            </a:pPr>
            <a:endParaRPr lang="en-US" sz="2400" dirty="0">
              <a:solidFill>
                <a:prstClr val="black"/>
              </a:solidFill>
            </a:endParaRPr>
          </a:p>
          <a:p>
            <a:pPr marL="514350" indent="-514350">
              <a:buFont typeface="Wingdings" panose="05000000000000000000" pitchFamily="2" charset="2"/>
              <a:buChar char="ü"/>
            </a:pPr>
            <a:r>
              <a:rPr lang="en-US" sz="2400" dirty="0">
                <a:solidFill>
                  <a:prstClr val="black"/>
                </a:solidFill>
              </a:rPr>
              <a:t>Over </a:t>
            </a:r>
            <a:r>
              <a:rPr lang="en-US" sz="2400" dirty="0" smtClean="0">
                <a:solidFill>
                  <a:prstClr val="black"/>
                </a:solidFill>
              </a:rPr>
              <a:t>400 </a:t>
            </a:r>
            <a:r>
              <a:rPr lang="en-US" sz="2400" dirty="0">
                <a:solidFill>
                  <a:prstClr val="black"/>
                </a:solidFill>
              </a:rPr>
              <a:t>teachers, administrators, </a:t>
            </a:r>
            <a:r>
              <a:rPr lang="en-US" sz="2400" dirty="0" smtClean="0">
                <a:solidFill>
                  <a:prstClr val="black"/>
                </a:solidFill>
              </a:rPr>
              <a:t>parents, and </a:t>
            </a:r>
            <a:r>
              <a:rPr lang="en-US" sz="2400" dirty="0">
                <a:solidFill>
                  <a:prstClr val="black"/>
                </a:solidFill>
              </a:rPr>
              <a:t>community leaders participated in our community </a:t>
            </a:r>
            <a:r>
              <a:rPr lang="en-US" sz="2400" dirty="0" smtClean="0">
                <a:solidFill>
                  <a:prstClr val="black"/>
                </a:solidFill>
              </a:rPr>
              <a:t>meetings</a:t>
            </a:r>
          </a:p>
          <a:p>
            <a:pPr marL="514350" indent="-514350">
              <a:buFont typeface="Wingdings" panose="05000000000000000000" pitchFamily="2" charset="2"/>
              <a:buChar char="ü"/>
            </a:pPr>
            <a:endParaRPr lang="en-US" sz="2400" dirty="0" smtClean="0">
              <a:solidFill>
                <a:prstClr val="black"/>
              </a:solidFill>
            </a:endParaRPr>
          </a:p>
          <a:p>
            <a:pPr marL="514350" indent="-514350">
              <a:buFont typeface="Wingdings" panose="05000000000000000000" pitchFamily="2" charset="2"/>
              <a:buChar char="ü"/>
            </a:pPr>
            <a:r>
              <a:rPr lang="en-US" sz="2400" dirty="0" smtClean="0">
                <a:solidFill>
                  <a:prstClr val="black"/>
                </a:solidFill>
              </a:rPr>
              <a:t>All senior IDOE staff, State Board members and staff helped facilitate the meetings</a:t>
            </a:r>
            <a:endParaRPr lang="en-US" sz="2400" dirty="0">
              <a:solidFill>
                <a:prstClr val="black"/>
              </a:solidFill>
            </a:endParaRPr>
          </a:p>
          <a:p>
            <a:pPr marL="514350" indent="-514350">
              <a:buFont typeface="Wingdings" panose="05000000000000000000" pitchFamily="2" charset="2"/>
              <a:buChar char="ü"/>
            </a:pPr>
            <a:endParaRPr lang="en-US" sz="2400" dirty="0">
              <a:solidFill>
                <a:prstClr val="black"/>
              </a:solidFill>
            </a:endParaRPr>
          </a:p>
          <a:p>
            <a:pPr marL="514350" indent="-514350">
              <a:buFont typeface="Wingdings" panose="05000000000000000000" pitchFamily="2" charset="2"/>
              <a:buChar char="ü"/>
            </a:pPr>
            <a:r>
              <a:rPr lang="en-US" sz="2400" dirty="0">
                <a:solidFill>
                  <a:prstClr val="black"/>
                </a:solidFill>
              </a:rPr>
              <a:t>Feedback </a:t>
            </a:r>
            <a:r>
              <a:rPr lang="en-US" sz="2400" dirty="0" smtClean="0">
                <a:solidFill>
                  <a:prstClr val="black"/>
                </a:solidFill>
              </a:rPr>
              <a:t>was incorporated into the state plan where appropriate</a:t>
            </a:r>
            <a:endParaRPr lang="en-US" sz="2400" i="1" dirty="0">
              <a:solidFill>
                <a:prstClr val="black"/>
              </a:solidFill>
            </a:endParaRPr>
          </a:p>
          <a:p>
            <a:endParaRPr lang="en-US" i="1"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38" y="1167092"/>
            <a:ext cx="3504417" cy="2338103"/>
          </a:xfrm>
          <a:prstGeom prst="rect">
            <a:avLst/>
          </a:prstGeom>
        </p:spPr>
      </p:pic>
    </p:spTree>
    <p:extLst>
      <p:ext uri="{BB962C8B-B14F-4D97-AF65-F5344CB8AC3E}">
        <p14:creationId xmlns:p14="http://schemas.microsoft.com/office/powerpoint/2010/main" val="3582467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Equity</a:t>
            </a:r>
          </a:p>
        </p:txBody>
      </p:sp>
      <p:sp>
        <p:nvSpPr>
          <p:cNvPr id="3" name="Content Placeholder 2"/>
          <p:cNvSpPr>
            <a:spLocks noGrp="1"/>
          </p:cNvSpPr>
          <p:nvPr>
            <p:ph sz="half" idx="1"/>
          </p:nvPr>
        </p:nvSpPr>
        <p:spPr/>
        <p:txBody>
          <a:bodyPr/>
          <a:lstStyle/>
          <a:p>
            <a:r>
              <a:rPr lang="en-US" dirty="0" smtClean="0"/>
              <a:t>Definitions</a:t>
            </a:r>
          </a:p>
          <a:p>
            <a:pPr lvl="1"/>
            <a:r>
              <a:rPr lang="en-US" dirty="0"/>
              <a:t>Ineffective teacher</a:t>
            </a:r>
          </a:p>
          <a:p>
            <a:pPr lvl="1"/>
            <a:r>
              <a:rPr lang="en-US" dirty="0"/>
              <a:t>Out-of-field teacher</a:t>
            </a:r>
          </a:p>
          <a:p>
            <a:pPr lvl="1"/>
            <a:r>
              <a:rPr lang="en-US" dirty="0"/>
              <a:t>Inexperienced teacher</a:t>
            </a:r>
          </a:p>
          <a:p>
            <a:pPr lvl="1"/>
            <a:r>
              <a:rPr lang="en-US" dirty="0"/>
              <a:t>Low-income student</a:t>
            </a:r>
          </a:p>
          <a:p>
            <a:pPr lvl="1"/>
            <a:r>
              <a:rPr lang="en-US" dirty="0"/>
              <a:t>Minority student</a:t>
            </a:r>
          </a:p>
          <a:p>
            <a:pPr lvl="1"/>
            <a:r>
              <a:rPr lang="en-US" dirty="0"/>
              <a:t>Excellent educator </a:t>
            </a:r>
          </a:p>
          <a:p>
            <a:pPr marL="457200" lvl="1" indent="0">
              <a:buNone/>
            </a:pPr>
            <a:endParaRPr lang="en-US" dirty="0"/>
          </a:p>
        </p:txBody>
      </p:sp>
      <p:sp>
        <p:nvSpPr>
          <p:cNvPr id="4" name="Content Placeholder 3"/>
          <p:cNvSpPr>
            <a:spLocks noGrp="1"/>
          </p:cNvSpPr>
          <p:nvPr>
            <p:ph sz="half" idx="2"/>
          </p:nvPr>
        </p:nvSpPr>
        <p:spPr>
          <a:xfrm>
            <a:off x="6172200" y="1825625"/>
            <a:ext cx="5181600" cy="3350224"/>
          </a:xfrm>
        </p:spPr>
        <p:txBody>
          <a:bodyPr/>
          <a:lstStyle/>
          <a:p>
            <a:r>
              <a:rPr lang="en-US" dirty="0" smtClean="0"/>
              <a:t>Rates &amp; Disproportionalities</a:t>
            </a:r>
          </a:p>
          <a:p>
            <a:pPr lvl="1"/>
            <a:r>
              <a:rPr lang="en-US" dirty="0" smtClean="0"/>
              <a:t>Low-income student in Title I school vs. non-Low-income student in non-Title I school</a:t>
            </a:r>
          </a:p>
          <a:p>
            <a:pPr marL="457200" lvl="1" indent="0">
              <a:buNone/>
            </a:pPr>
            <a:endParaRPr lang="en-US" dirty="0" smtClean="0"/>
          </a:p>
          <a:p>
            <a:pPr lvl="1"/>
            <a:r>
              <a:rPr lang="en-US" dirty="0" smtClean="0"/>
              <a:t>Minority student in Title I school vs. Minority student in non-Title I school</a:t>
            </a:r>
            <a:endParaRPr lang="en-US" dirty="0"/>
          </a:p>
        </p:txBody>
      </p:sp>
    </p:spTree>
    <p:extLst>
      <p:ext uri="{BB962C8B-B14F-4D97-AF65-F5344CB8AC3E}">
        <p14:creationId xmlns:p14="http://schemas.microsoft.com/office/powerpoint/2010/main" val="3710746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marL="739775" indent="-739775"/>
            <a:r>
              <a:rPr lang="en-GB" b="1" dirty="0" smtClean="0">
                <a:solidFill>
                  <a:schemeClr val="accent4"/>
                </a:solidFill>
                <a:cs typeface="Arial" charset="0"/>
              </a:rPr>
              <a:t>6</a:t>
            </a:r>
            <a:r>
              <a:rPr lang="en-US" dirty="0" smtClean="0">
                <a:solidFill>
                  <a:srgbClr val="AAAAAA"/>
                </a:solidFill>
              </a:rPr>
              <a:t>| </a:t>
            </a:r>
            <a:r>
              <a:rPr lang="en-US" dirty="0" smtClean="0"/>
              <a:t>Accountability and School Improvement</a:t>
            </a:r>
            <a:endParaRPr lang="en-US" dirty="0"/>
          </a:p>
        </p:txBody>
      </p:sp>
    </p:spTree>
    <p:extLst>
      <p:ext uri="{BB962C8B-B14F-4D97-AF65-F5344CB8AC3E}">
        <p14:creationId xmlns:p14="http://schemas.microsoft.com/office/powerpoint/2010/main" val="1564029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
          <p:cNvGraphicFramePr>
            <a:graphicFrameLocks noGrp="1"/>
          </p:cNvGraphicFramePr>
          <p:nvPr>
            <p:extLst>
              <p:ext uri="{D42A27DB-BD31-4B8C-83A1-F6EECF244321}">
                <p14:modId xmlns:p14="http://schemas.microsoft.com/office/powerpoint/2010/main" val="2658537864"/>
              </p:ext>
            </p:extLst>
          </p:nvPr>
        </p:nvGraphicFramePr>
        <p:xfrm>
          <a:off x="1069355" y="138667"/>
          <a:ext cx="10053291" cy="6035040"/>
        </p:xfrm>
        <a:graphic>
          <a:graphicData uri="http://schemas.openxmlformats.org/drawingml/2006/table">
            <a:tbl>
              <a:tblPr/>
              <a:tblGrid>
                <a:gridCol w="792953">
                  <a:extLst>
                    <a:ext uri="{9D8B030D-6E8A-4147-A177-3AD203B41FA5}">
                      <a16:colId xmlns="" xmlns:a16="http://schemas.microsoft.com/office/drawing/2014/main" val="20000"/>
                    </a:ext>
                  </a:extLst>
                </a:gridCol>
                <a:gridCol w="9260338">
                  <a:extLst>
                    <a:ext uri="{9D8B030D-6E8A-4147-A177-3AD203B41FA5}">
                      <a16:colId xmlns="" xmlns:a16="http://schemas.microsoft.com/office/drawing/2014/main" val="20001"/>
                    </a:ext>
                  </a:extLst>
                </a:gridCol>
              </a:tblGrid>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GB" sz="4800" b="1" i="0" u="none" strike="noStrike" cap="none" normalizeH="0" baseline="0" dirty="0">
                          <a:ln>
                            <a:noFill/>
                          </a:ln>
                          <a:solidFill>
                            <a:schemeClr val="bg2">
                              <a:lumMod val="90000"/>
                            </a:schemeClr>
                          </a:solidFill>
                          <a:effectLst/>
                          <a:latin typeface="+mj-lt"/>
                          <a:cs typeface="Arial" charset="0"/>
                        </a:rPr>
                        <a:t>1</a:t>
                      </a:r>
                    </a:p>
                  </a:txBody>
                  <a:tcPr anchor="ctr" horzOverflow="overflow">
                    <a:lnL>
                      <a:noFill/>
                    </a:lnL>
                    <a:lnR cap="flat">
                      <a:noFill/>
                    </a:lnR>
                    <a:lnT cap="flat">
                      <a:noFill/>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lvl="0"/>
                      <a:r>
                        <a:rPr lang="en-US" sz="2400" kern="1200" dirty="0" smtClean="0">
                          <a:solidFill>
                            <a:schemeClr val="tx1"/>
                          </a:solidFill>
                          <a:effectLst/>
                          <a:latin typeface="+mn-lt"/>
                          <a:ea typeface="+mn-ea"/>
                          <a:cs typeface="+mn-cs"/>
                        </a:rPr>
                        <a:t>Accountability System Indicators</a:t>
                      </a:r>
                    </a:p>
                  </a:txBody>
                  <a:tcPr anchor="ctr" horzOverflow="overflow">
                    <a:lnL>
                      <a:noFill/>
                    </a:lnL>
                    <a:lnR cap="flat">
                      <a:noFill/>
                    </a:lnR>
                    <a:lnT cap="flat">
                      <a:noFill/>
                    </a:lnT>
                    <a:lnB w="12700" cap="flat" cmpd="sng" algn="ctr">
                      <a:solidFill>
                        <a:prstClr val="white">
                          <a:lumMod val="75000"/>
                        </a:prst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pPr>
                      <a:r>
                        <a:rPr kumimoji="0" lang="en-GB" sz="4800" b="1" i="0" u="none" strike="noStrike" cap="none" normalizeH="0" baseline="0" dirty="0">
                          <a:ln>
                            <a:noFill/>
                          </a:ln>
                          <a:solidFill>
                            <a:schemeClr val="bg2">
                              <a:lumMod val="90000"/>
                            </a:schemeClr>
                          </a:solidFill>
                          <a:effectLst/>
                          <a:latin typeface="+mj-lt"/>
                          <a:cs typeface="Arial" charset="0"/>
                        </a:rPr>
                        <a:t>2</a:t>
                      </a: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Annual</a:t>
                      </a:r>
                      <a:r>
                        <a:rPr lang="en-US" sz="2400" kern="1200" baseline="0" dirty="0" smtClean="0">
                          <a:solidFill>
                            <a:schemeClr val="tx1"/>
                          </a:solidFill>
                          <a:effectLst/>
                          <a:latin typeface="+mn-lt"/>
                          <a:ea typeface="+mn-ea"/>
                          <a:cs typeface="+mn-cs"/>
                        </a:rPr>
                        <a:t> Meaningful Differentiation</a:t>
                      </a:r>
                      <a:endParaRPr lang="en-US" sz="2400" kern="1200" dirty="0" smtClean="0">
                        <a:solidFill>
                          <a:schemeClr val="tx1"/>
                        </a:solidFill>
                        <a:effectLst/>
                        <a:latin typeface="+mn-lt"/>
                        <a:ea typeface="+mn-ea"/>
                        <a:cs typeface="+mn-cs"/>
                      </a:endParaRPr>
                    </a:p>
                    <a:p>
                      <a:pPr lvl="0"/>
                      <a:endParaRPr lang="en-US" sz="2400" kern="1200" dirty="0" smtClean="0">
                        <a:solidFill>
                          <a:schemeClr val="tx1"/>
                        </a:solidFill>
                        <a:effectLst/>
                        <a:latin typeface="+mn-lt"/>
                        <a:ea typeface="+mn-ea"/>
                        <a:cs typeface="+mn-cs"/>
                      </a:endParaRP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n-GB" sz="4800" b="0" i="0" u="none" strike="noStrike" kern="1200" cap="none" normalizeH="0" baseline="0" dirty="0" smtClean="0">
                          <a:ln>
                            <a:noFill/>
                          </a:ln>
                          <a:solidFill>
                            <a:schemeClr val="bg2">
                              <a:lumMod val="90000"/>
                            </a:schemeClr>
                          </a:solidFill>
                          <a:effectLst/>
                          <a:latin typeface="+mn-lt"/>
                          <a:ea typeface="+mn-ea"/>
                          <a:cs typeface="Arial" charset="0"/>
                        </a:rPr>
                        <a:t>3</a:t>
                      </a:r>
                      <a:endParaRPr kumimoji="0" lang="en-GB" sz="4800" b="1" i="0" u="none" strike="noStrike" cap="none" normalizeH="0" baseline="0" dirty="0">
                        <a:ln>
                          <a:noFill/>
                        </a:ln>
                        <a:solidFill>
                          <a:schemeClr val="bg2">
                            <a:lumMod val="90000"/>
                          </a:schemeClr>
                        </a:solidFill>
                        <a:effectLst/>
                        <a:latin typeface="+mj-lt"/>
                        <a:cs typeface="Arial" charset="0"/>
                      </a:endParaRP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Data Practices</a:t>
                      </a:r>
                    </a:p>
                  </a:txBody>
                  <a:tcP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08162129"/>
                  </a:ext>
                </a:extLst>
              </a:tr>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n-GB" sz="4800" b="1" i="0" u="none" strike="noStrike" cap="none" normalizeH="0" baseline="0" dirty="0" smtClean="0">
                          <a:ln>
                            <a:noFill/>
                          </a:ln>
                          <a:solidFill>
                            <a:schemeClr val="bg2">
                              <a:lumMod val="90000"/>
                            </a:schemeClr>
                          </a:solidFill>
                          <a:effectLst/>
                          <a:latin typeface="+mj-lt"/>
                          <a:cs typeface="Arial" charset="0"/>
                        </a:rPr>
                        <a:t>4</a:t>
                      </a:r>
                      <a:endParaRPr kumimoji="0" lang="en-GB" sz="4800" b="1" i="0" u="none" strike="noStrike" cap="none" normalizeH="0" baseline="0" dirty="0">
                        <a:ln>
                          <a:noFill/>
                        </a:ln>
                        <a:solidFill>
                          <a:schemeClr val="bg2">
                            <a:lumMod val="90000"/>
                          </a:schemeClr>
                        </a:solidFill>
                        <a:effectLst/>
                        <a:latin typeface="+mj-lt"/>
                        <a:cs typeface="Arial" charset="0"/>
                      </a:endParaRP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lvl="0" algn="l" defTabSz="914400" rtl="0" eaLnBrk="1" latinLnBrk="0" hangingPunct="1"/>
                      <a:endParaRPr lang="en-US" sz="1600" kern="1200" dirty="0" smtClean="0">
                        <a:solidFill>
                          <a:schemeClr val="tx1"/>
                        </a:solidFill>
                        <a:latin typeface="+mn-lt"/>
                        <a:ea typeface="+mn-ea"/>
                        <a:cs typeface="Arial"/>
                      </a:endParaRPr>
                    </a:p>
                    <a:p>
                      <a:pPr marL="0" lvl="0" algn="l" defTabSz="914400" rtl="0" eaLnBrk="1" latinLnBrk="0" hangingPunct="1"/>
                      <a:r>
                        <a:rPr lang="en-US" sz="2400" kern="1200" dirty="0" smtClean="0">
                          <a:solidFill>
                            <a:schemeClr val="tx1"/>
                          </a:solidFill>
                          <a:latin typeface="+mn-lt"/>
                          <a:ea typeface="+mn-ea"/>
                          <a:cs typeface="Arial"/>
                        </a:rPr>
                        <a:t>Subgroup Inclusion</a:t>
                      </a:r>
                      <a:endParaRPr lang="en-US" sz="2400" kern="1200" dirty="0">
                        <a:solidFill>
                          <a:schemeClr val="tx1"/>
                        </a:solidFill>
                        <a:latin typeface="+mn-lt"/>
                        <a:ea typeface="+mn-ea"/>
                        <a:cs typeface="Arial"/>
                      </a:endParaRPr>
                    </a:p>
                  </a:txBody>
                  <a:tcP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r>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n-GB" sz="4800" b="1" i="0" u="none" strike="noStrike" cap="none" normalizeH="0" baseline="0" dirty="0" smtClean="0">
                          <a:ln>
                            <a:noFill/>
                          </a:ln>
                          <a:solidFill>
                            <a:schemeClr val="bg2">
                              <a:lumMod val="90000"/>
                            </a:schemeClr>
                          </a:solidFill>
                          <a:effectLst/>
                          <a:latin typeface="+mj-lt"/>
                          <a:cs typeface="Arial" charset="0"/>
                        </a:rPr>
                        <a:t>5</a:t>
                      </a:r>
                      <a:endParaRPr kumimoji="0" lang="en-GB" sz="4800" b="1" i="0" u="none" strike="noStrike" cap="none" normalizeH="0" baseline="0" dirty="0">
                        <a:ln>
                          <a:noFill/>
                        </a:ln>
                        <a:solidFill>
                          <a:schemeClr val="bg2">
                            <a:lumMod val="90000"/>
                          </a:schemeClr>
                        </a:solidFill>
                        <a:effectLst/>
                        <a:latin typeface="+mj-lt"/>
                        <a:cs typeface="Arial" charset="0"/>
                      </a:endParaRP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lvl="0" algn="l" defTabSz="914400" rtl="0" eaLnBrk="1" latinLnBrk="0" hangingPunct="1"/>
                      <a:endParaRPr lang="en-US" sz="1600" kern="1200" dirty="0" smtClean="0">
                        <a:solidFill>
                          <a:schemeClr val="tx1"/>
                        </a:solidFill>
                        <a:latin typeface="+mn-lt"/>
                        <a:ea typeface="+mn-ea"/>
                        <a:cs typeface="Arial"/>
                      </a:endParaRPr>
                    </a:p>
                    <a:p>
                      <a:pPr marL="0" lvl="0" algn="l" defTabSz="914400" rtl="0" eaLnBrk="1" latinLnBrk="0" hangingPunct="1"/>
                      <a:r>
                        <a:rPr lang="en-US" sz="2400" kern="1200" dirty="0" smtClean="0">
                          <a:solidFill>
                            <a:schemeClr val="tx1"/>
                          </a:solidFill>
                          <a:latin typeface="+mn-lt"/>
                          <a:ea typeface="+mn-ea"/>
                          <a:cs typeface="Arial"/>
                        </a:rPr>
                        <a:t>Identification of Schools for Support</a:t>
                      </a:r>
                      <a:endParaRPr lang="en-US" sz="2400" kern="1200" dirty="0">
                        <a:solidFill>
                          <a:schemeClr val="tx1"/>
                        </a:solidFill>
                        <a:latin typeface="+mn-lt"/>
                        <a:ea typeface="+mn-ea"/>
                        <a:cs typeface="Arial"/>
                      </a:endParaRPr>
                    </a:p>
                  </a:txBody>
                  <a:tcP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r>
              <a:tr h="1005840">
                <a:tc>
                  <a:txBody>
                    <a:body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n-GB" sz="4800" b="1" i="0" u="none" strike="noStrike" cap="none" normalizeH="0" baseline="0" dirty="0" smtClean="0">
                          <a:ln>
                            <a:noFill/>
                          </a:ln>
                          <a:solidFill>
                            <a:schemeClr val="bg2">
                              <a:lumMod val="90000"/>
                            </a:schemeClr>
                          </a:solidFill>
                          <a:effectLst/>
                          <a:latin typeface="+mj-lt"/>
                          <a:cs typeface="Arial" charset="0"/>
                        </a:rPr>
                        <a:t>6</a:t>
                      </a:r>
                      <a:endParaRPr kumimoji="0" lang="en-GB" sz="4800" b="1" i="0" u="none" strike="noStrike" cap="none" normalizeH="0" baseline="0" dirty="0">
                        <a:ln>
                          <a:noFill/>
                        </a:ln>
                        <a:solidFill>
                          <a:schemeClr val="bg2">
                            <a:lumMod val="90000"/>
                          </a:schemeClr>
                        </a:solidFill>
                        <a:effectLst/>
                        <a:latin typeface="+mj-lt"/>
                        <a:cs typeface="Arial" charset="0"/>
                      </a:endParaRPr>
                    </a:p>
                  </a:txBody>
                  <a:tcPr anchor="ct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c>
                  <a:txBody>
                    <a:bodyPr/>
                    <a:lstStyle/>
                    <a:p>
                      <a:pPr marL="0" lvl="0" algn="l" defTabSz="914400" rtl="0" eaLnBrk="1" latinLnBrk="0" hangingPunct="1"/>
                      <a:endParaRPr lang="en-US" sz="1600" kern="1200" dirty="0" smtClean="0">
                        <a:solidFill>
                          <a:schemeClr val="tx1"/>
                        </a:solidFill>
                        <a:latin typeface="+mn-lt"/>
                        <a:ea typeface="+mn-ea"/>
                        <a:cs typeface="Arial"/>
                      </a:endParaRPr>
                    </a:p>
                    <a:p>
                      <a:pPr marL="0" lvl="0" algn="l" defTabSz="914400" rtl="0" eaLnBrk="1" latinLnBrk="0" hangingPunct="1"/>
                      <a:r>
                        <a:rPr lang="en-US" sz="2400" kern="1200" dirty="0" smtClean="0">
                          <a:solidFill>
                            <a:schemeClr val="tx1"/>
                          </a:solidFill>
                          <a:latin typeface="+mn-lt"/>
                          <a:ea typeface="+mn-ea"/>
                          <a:cs typeface="Arial"/>
                        </a:rPr>
                        <a:t>School Improvement</a:t>
                      </a:r>
                      <a:endParaRPr lang="en-US" sz="2400" kern="1200" dirty="0">
                        <a:solidFill>
                          <a:schemeClr val="tx1"/>
                        </a:solidFill>
                        <a:latin typeface="+mn-lt"/>
                        <a:ea typeface="+mn-ea"/>
                        <a:cs typeface="Arial"/>
                      </a:endParaRPr>
                    </a:p>
                  </a:txBody>
                  <a:tcPr horzOverflow="overflow">
                    <a:lnL>
                      <a:noFill/>
                    </a:lnL>
                    <a:lnR cap="flat">
                      <a:noFill/>
                    </a:lnR>
                    <a:lnT w="12700" cap="flat" cmpd="sng" algn="ctr">
                      <a:solidFill>
                        <a:prstClr val="white">
                          <a:lumMod val="75000"/>
                        </a:prstClr>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95107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marL="739775" indent="-739775"/>
            <a:r>
              <a:rPr lang="en-US" dirty="0">
                <a:solidFill>
                  <a:srgbClr val="AAAAAA"/>
                </a:solidFill>
              </a:rPr>
              <a:t>3</a:t>
            </a:r>
            <a:r>
              <a:rPr lang="en-US" dirty="0" smtClean="0">
                <a:solidFill>
                  <a:srgbClr val="AAAAAA"/>
                </a:solidFill>
              </a:rPr>
              <a:t> | </a:t>
            </a:r>
            <a:r>
              <a:rPr lang="en-US" dirty="0" smtClean="0"/>
              <a:t>Accountability System Indicators</a:t>
            </a:r>
            <a:endParaRPr lang="en-US" dirty="0"/>
          </a:p>
        </p:txBody>
      </p:sp>
    </p:spTree>
    <p:extLst>
      <p:ext uri="{BB962C8B-B14F-4D97-AF65-F5344CB8AC3E}">
        <p14:creationId xmlns:p14="http://schemas.microsoft.com/office/powerpoint/2010/main" val="633821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idx="1"/>
          </p:nvPr>
        </p:nvSpPr>
        <p:spPr>
          <a:xfrm>
            <a:off x="417689" y="1004559"/>
            <a:ext cx="11266311" cy="5003071"/>
          </a:xfrm>
        </p:spPr>
        <p:txBody>
          <a:bodyPr>
            <a:normAutofit/>
          </a:bodyPr>
          <a:lstStyle/>
          <a:p>
            <a:pPr marL="2743200" indent="-2743200">
              <a:buNone/>
            </a:pPr>
            <a:endParaRPr lang="en-US" dirty="0" smtClean="0"/>
          </a:p>
          <a:p>
            <a:pPr marL="2743200" indent="-2743200">
              <a:buNone/>
            </a:pPr>
            <a:endParaRPr lang="en-US" dirty="0"/>
          </a:p>
        </p:txBody>
      </p:sp>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Accountability System Indicators</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0" y="964505"/>
            <a:ext cx="12192000" cy="954107"/>
          </a:xfrm>
          <a:prstGeom prst="rect">
            <a:avLst/>
          </a:prstGeom>
          <a:noFill/>
        </p:spPr>
        <p:txBody>
          <a:bodyPr wrap="square" rtlCol="0">
            <a:spAutoFit/>
          </a:bodyPr>
          <a:lstStyle/>
          <a:p>
            <a:r>
              <a:rPr lang="en-US" sz="2400" u="sng" dirty="0" smtClean="0"/>
              <a:t>Sec. 1111(c)(4)(B)</a:t>
            </a:r>
            <a:r>
              <a:rPr lang="en-US" sz="2400" dirty="0" smtClean="0"/>
              <a:t>:  </a:t>
            </a:r>
            <a:r>
              <a:rPr lang="en-US" sz="2400" i="1" dirty="0" smtClean="0"/>
              <a:t>State must annually measure performance of schools on all required 				        indicators for all students and for each subgroup</a:t>
            </a:r>
          </a:p>
          <a:p>
            <a:endParaRPr lang="en-US" sz="800" i="1" dirty="0"/>
          </a:p>
        </p:txBody>
      </p:sp>
      <p:sp>
        <p:nvSpPr>
          <p:cNvPr id="7" name="Rectangle 6"/>
          <p:cNvSpPr/>
          <p:nvPr/>
        </p:nvSpPr>
        <p:spPr>
          <a:xfrm>
            <a:off x="598684" y="2659347"/>
            <a:ext cx="4393451"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Grades 3-8</a:t>
            </a:r>
            <a:endParaRPr lang="en-US" sz="2400" b="1" dirty="0"/>
          </a:p>
        </p:txBody>
      </p:sp>
      <p:sp>
        <p:nvSpPr>
          <p:cNvPr id="8" name="Rectangle 7"/>
          <p:cNvSpPr/>
          <p:nvPr/>
        </p:nvSpPr>
        <p:spPr>
          <a:xfrm>
            <a:off x="7082664" y="2659347"/>
            <a:ext cx="4393451"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Grades 9-12</a:t>
            </a:r>
            <a:endParaRPr lang="en-US" sz="2400" b="1" dirty="0"/>
          </a:p>
        </p:txBody>
      </p:sp>
      <p:sp>
        <p:nvSpPr>
          <p:cNvPr id="9" name="TextBox 8"/>
          <p:cNvSpPr txBox="1"/>
          <p:nvPr/>
        </p:nvSpPr>
        <p:spPr>
          <a:xfrm>
            <a:off x="598684" y="3743326"/>
            <a:ext cx="4393451"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Academic Achievement Indicator</a:t>
            </a:r>
          </a:p>
          <a:p>
            <a:pPr marL="285750" indent="-285750">
              <a:buFont typeface="Arial" panose="020B0604020202020204" pitchFamily="34" charset="0"/>
              <a:buChar char="•"/>
            </a:pPr>
            <a:r>
              <a:rPr lang="en-US" sz="2000" dirty="0" smtClean="0"/>
              <a:t>Academic Progress Indicator</a:t>
            </a:r>
          </a:p>
          <a:p>
            <a:pPr marL="285750" indent="-285750">
              <a:buFont typeface="Arial" panose="020B0604020202020204" pitchFamily="34" charset="0"/>
              <a:buChar char="•"/>
            </a:pPr>
            <a:r>
              <a:rPr lang="en-US" sz="2000" dirty="0" smtClean="0"/>
              <a:t>English Language Proficiency Progress Indicator</a:t>
            </a:r>
          </a:p>
          <a:p>
            <a:pPr marL="285750" indent="-285750">
              <a:buFont typeface="Arial" panose="020B0604020202020204" pitchFamily="34" charset="0"/>
              <a:buChar char="•"/>
            </a:pPr>
            <a:r>
              <a:rPr lang="en-US" sz="2000" dirty="0" smtClean="0"/>
              <a:t>School Quality or Student Success Indicator</a:t>
            </a:r>
            <a:endParaRPr lang="en-US" sz="2000" dirty="0"/>
          </a:p>
        </p:txBody>
      </p:sp>
      <p:sp>
        <p:nvSpPr>
          <p:cNvPr id="10" name="TextBox 9"/>
          <p:cNvSpPr txBox="1"/>
          <p:nvPr/>
        </p:nvSpPr>
        <p:spPr>
          <a:xfrm>
            <a:off x="7082663" y="3743326"/>
            <a:ext cx="4393451"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Academic Achievement Indicator</a:t>
            </a:r>
          </a:p>
          <a:p>
            <a:pPr marL="285750" indent="-285750">
              <a:buFont typeface="Arial" panose="020B0604020202020204" pitchFamily="34" charset="0"/>
              <a:buChar char="•"/>
            </a:pPr>
            <a:r>
              <a:rPr lang="en-US" sz="2000" dirty="0" smtClean="0"/>
              <a:t>Graduation Rate Indicator</a:t>
            </a:r>
          </a:p>
          <a:p>
            <a:pPr marL="285750" indent="-285750">
              <a:buFont typeface="Arial" panose="020B0604020202020204" pitchFamily="34" charset="0"/>
              <a:buChar char="•"/>
            </a:pPr>
            <a:r>
              <a:rPr lang="en-US" sz="2000" dirty="0" smtClean="0"/>
              <a:t>English Language Proficiency Progress Indicator</a:t>
            </a:r>
          </a:p>
          <a:p>
            <a:pPr marL="285750" indent="-285750">
              <a:buFont typeface="Arial" panose="020B0604020202020204" pitchFamily="34" charset="0"/>
              <a:buChar char="•"/>
            </a:pPr>
            <a:r>
              <a:rPr lang="en-US" sz="2000" dirty="0" smtClean="0"/>
              <a:t>School Quality or Student Success Indicator</a:t>
            </a:r>
            <a:endParaRPr lang="en-US" sz="2000" dirty="0"/>
          </a:p>
        </p:txBody>
      </p:sp>
    </p:spTree>
    <p:extLst>
      <p:ext uri="{BB962C8B-B14F-4D97-AF65-F5344CB8AC3E}">
        <p14:creationId xmlns:p14="http://schemas.microsoft.com/office/powerpoint/2010/main" val="1252427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idx="1"/>
          </p:nvPr>
        </p:nvSpPr>
        <p:spPr>
          <a:xfrm>
            <a:off x="417689" y="1004559"/>
            <a:ext cx="11266311" cy="5003071"/>
          </a:xfrm>
        </p:spPr>
        <p:txBody>
          <a:bodyPr>
            <a:normAutofit/>
          </a:bodyPr>
          <a:lstStyle/>
          <a:p>
            <a:pPr marL="2743200" indent="-2743200">
              <a:buNone/>
            </a:pPr>
            <a:endParaRPr lang="en-US" dirty="0" smtClean="0"/>
          </a:p>
          <a:p>
            <a:pPr marL="2743200" indent="-2743200">
              <a:buNone/>
            </a:pPr>
            <a:endParaRPr lang="en-US" dirty="0"/>
          </a:p>
        </p:txBody>
      </p:sp>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Accountability System Indicators</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0" y="964505"/>
            <a:ext cx="12192000" cy="523220"/>
          </a:xfrm>
          <a:prstGeom prst="rect">
            <a:avLst/>
          </a:prstGeom>
          <a:noFill/>
        </p:spPr>
        <p:txBody>
          <a:bodyPr wrap="square" rtlCol="0">
            <a:spAutoFit/>
          </a:bodyPr>
          <a:lstStyle/>
          <a:p>
            <a:r>
              <a:rPr lang="en-US" sz="2800" u="sng" dirty="0" smtClean="0"/>
              <a:t>PROPOSAL</a:t>
            </a:r>
            <a:r>
              <a:rPr lang="en-US" sz="2800" dirty="0" smtClean="0"/>
              <a:t>:	 ENGLISH LANGUAGE PROFICIENCY INDICATOR (K-12)</a:t>
            </a:r>
            <a:endParaRPr lang="en-US" sz="2800" i="1" dirty="0"/>
          </a:p>
        </p:txBody>
      </p:sp>
      <p:sp>
        <p:nvSpPr>
          <p:cNvPr id="7" name="TextBox 6"/>
          <p:cNvSpPr txBox="1"/>
          <p:nvPr/>
        </p:nvSpPr>
        <p:spPr>
          <a:xfrm>
            <a:off x="0" y="1616698"/>
            <a:ext cx="12192000" cy="393954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Does not currently exist in accountability system</a:t>
            </a:r>
          </a:p>
          <a:p>
            <a:endParaRPr lang="en-US" sz="2400" b="1" dirty="0"/>
          </a:p>
          <a:p>
            <a:r>
              <a:rPr lang="en-US" sz="2400" b="1" dirty="0" smtClean="0"/>
              <a:t>PURPOSE:</a:t>
            </a:r>
            <a:r>
              <a:rPr lang="en-US" sz="2400" dirty="0" smtClean="0"/>
              <a:t>	To recognize that proficiency of the English language is vital to academic success 			of the English learner population in the K-12 environment and beyond</a:t>
            </a:r>
          </a:p>
          <a:p>
            <a:endParaRPr lang="en-US" sz="1600" dirty="0"/>
          </a:p>
          <a:p>
            <a:r>
              <a:rPr lang="en-US" sz="2400" b="1" dirty="0" smtClean="0"/>
              <a:t>GOAL:	</a:t>
            </a:r>
            <a:r>
              <a:rPr lang="en-US" sz="2400" b="1" dirty="0"/>
              <a:t>	</a:t>
            </a:r>
            <a:r>
              <a:rPr lang="en-US" sz="2400" dirty="0" smtClean="0"/>
              <a:t>To reward students and schools for achievement of and growth toward English 			language acquisition </a:t>
            </a:r>
            <a:endParaRPr lang="en-US" sz="2400" dirty="0"/>
          </a:p>
          <a:p>
            <a:endParaRPr lang="en-US" sz="1600" b="1" dirty="0" smtClean="0"/>
          </a:p>
          <a:p>
            <a:r>
              <a:rPr lang="en-US" sz="2400" b="1" dirty="0" smtClean="0"/>
              <a:t>PROPOSAL:</a:t>
            </a:r>
            <a:r>
              <a:rPr lang="en-US" sz="2400" dirty="0" smtClean="0"/>
              <a:t>	</a:t>
            </a:r>
          </a:p>
          <a:p>
            <a:endParaRPr lang="en-US" sz="200" dirty="0"/>
          </a:p>
          <a:p>
            <a:pPr marL="2111375" indent="-285750">
              <a:buFont typeface="Arial" panose="020B0604020202020204" pitchFamily="34" charset="0"/>
              <a:buChar char="•"/>
            </a:pPr>
            <a:r>
              <a:rPr lang="en-US" sz="2400" dirty="0" smtClean="0"/>
              <a:t>Utilize growth to target model to establish growth trajectory toward proficiency</a:t>
            </a:r>
          </a:p>
          <a:p>
            <a:pPr marL="2111375" indent="-285750">
              <a:buFont typeface="Arial" panose="020B0604020202020204" pitchFamily="34" charset="0"/>
              <a:buChar char="•"/>
            </a:pPr>
            <a:r>
              <a:rPr lang="en-US" sz="2400" dirty="0" smtClean="0"/>
              <a:t>Apply to grades K-12</a:t>
            </a:r>
          </a:p>
        </p:txBody>
      </p:sp>
    </p:spTree>
    <p:extLst>
      <p:ext uri="{BB962C8B-B14F-4D97-AF65-F5344CB8AC3E}">
        <p14:creationId xmlns:p14="http://schemas.microsoft.com/office/powerpoint/2010/main" val="6255360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Accountability System Indicators</a:t>
            </a:r>
            <a:endParaRPr lang="en-US"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0" y="964505"/>
            <a:ext cx="12192000" cy="523220"/>
          </a:xfrm>
          <a:prstGeom prst="rect">
            <a:avLst/>
          </a:prstGeom>
          <a:noFill/>
        </p:spPr>
        <p:txBody>
          <a:bodyPr wrap="square" rtlCol="0">
            <a:spAutoFit/>
          </a:bodyPr>
          <a:lstStyle/>
          <a:p>
            <a:r>
              <a:rPr lang="en-US" sz="2800" u="sng" dirty="0" smtClean="0"/>
              <a:t>PROPOSAL</a:t>
            </a:r>
            <a:r>
              <a:rPr lang="en-US" sz="2800" dirty="0" smtClean="0"/>
              <a:t>:	 ENGLISH LANGUAGE PROFICIENCY INDICATOR (K-12)</a:t>
            </a:r>
            <a:endParaRPr lang="en-US" sz="2800" i="1" dirty="0"/>
          </a:p>
        </p:txBody>
      </p:sp>
      <p:sp>
        <p:nvSpPr>
          <p:cNvPr id="8" name="TextBox 7"/>
          <p:cNvSpPr txBox="1"/>
          <p:nvPr/>
        </p:nvSpPr>
        <p:spPr>
          <a:xfrm>
            <a:off x="0" y="1762812"/>
            <a:ext cx="12192000" cy="2308324"/>
          </a:xfrm>
          <a:prstGeom prst="rect">
            <a:avLst/>
          </a:prstGeom>
          <a:noFill/>
        </p:spPr>
        <p:txBody>
          <a:bodyPr wrap="square" rtlCol="0">
            <a:spAutoFit/>
          </a:bodyPr>
          <a:lstStyle/>
          <a:p>
            <a:endParaRPr lang="en-US" sz="2400" b="1" dirty="0" smtClean="0"/>
          </a:p>
          <a:p>
            <a:r>
              <a:rPr lang="en-US" sz="2400" b="1" dirty="0" smtClean="0"/>
              <a:t>English Language Proficiency Indicator</a:t>
            </a:r>
          </a:p>
          <a:p>
            <a:endParaRPr lang="en-US" sz="2400" b="1" dirty="0"/>
          </a:p>
          <a:p>
            <a:endParaRPr lang="en-US" sz="2400" b="1" dirty="0"/>
          </a:p>
          <a:p>
            <a:pPr algn="ctr"/>
            <a:r>
              <a:rPr lang="en-US" sz="2400" u="sng" dirty="0" smtClean="0"/>
              <a:t>#ELs achieving/exceeding annual growth target  +  #ELs attaining English language proficiency</a:t>
            </a:r>
          </a:p>
          <a:p>
            <a:pPr algn="ctr"/>
            <a:r>
              <a:rPr lang="en-US" sz="2400" dirty="0" smtClean="0"/>
              <a:t>Total #ELs</a:t>
            </a:r>
            <a:endParaRPr lang="en-US" sz="1000" dirty="0" smtClean="0"/>
          </a:p>
        </p:txBody>
      </p:sp>
    </p:spTree>
    <p:extLst>
      <p:ext uri="{BB962C8B-B14F-4D97-AF65-F5344CB8AC3E}">
        <p14:creationId xmlns:p14="http://schemas.microsoft.com/office/powerpoint/2010/main" val="15054020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Accountability System Indicators</a:t>
            </a:r>
            <a:endParaRPr lang="en-US"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0" y="964505"/>
            <a:ext cx="12192000" cy="523220"/>
          </a:xfrm>
          <a:prstGeom prst="rect">
            <a:avLst/>
          </a:prstGeom>
          <a:noFill/>
        </p:spPr>
        <p:txBody>
          <a:bodyPr wrap="square" rtlCol="0">
            <a:spAutoFit/>
          </a:bodyPr>
          <a:lstStyle/>
          <a:p>
            <a:r>
              <a:rPr lang="en-US" sz="2800" u="sng" dirty="0" smtClean="0"/>
              <a:t>PROPOSAL</a:t>
            </a:r>
            <a:r>
              <a:rPr lang="en-US" sz="2800" dirty="0" smtClean="0"/>
              <a:t>:	 SCHOOL QUALITY/STUDENT SUCCESS INDICATOR (K-8)</a:t>
            </a:r>
            <a:endParaRPr lang="en-US" sz="2800" i="1" dirty="0"/>
          </a:p>
        </p:txBody>
      </p:sp>
      <p:sp>
        <p:nvSpPr>
          <p:cNvPr id="13" name="TextBox 12"/>
          <p:cNvSpPr txBox="1"/>
          <p:nvPr/>
        </p:nvSpPr>
        <p:spPr>
          <a:xfrm>
            <a:off x="0" y="1487725"/>
            <a:ext cx="12192000" cy="5786199"/>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Does not currently exist in accountability system</a:t>
            </a:r>
          </a:p>
          <a:p>
            <a:endParaRPr lang="en-US" sz="1600" b="1" dirty="0"/>
          </a:p>
          <a:p>
            <a:r>
              <a:rPr lang="en-US" sz="2200" b="1" dirty="0" smtClean="0"/>
              <a:t>PURPOSE:</a:t>
            </a:r>
            <a:r>
              <a:rPr lang="en-US" sz="2200" dirty="0" smtClean="0"/>
              <a:t>	To recognize that the capstone of a K-12 education is preparedness for 					postsecondary education and workforce entrance</a:t>
            </a:r>
          </a:p>
          <a:p>
            <a:endParaRPr lang="en-US" sz="1200" dirty="0"/>
          </a:p>
          <a:p>
            <a:r>
              <a:rPr lang="en-US" sz="2200" b="1" dirty="0" smtClean="0"/>
              <a:t>GOAL:		</a:t>
            </a:r>
            <a:endParaRPr lang="en-US" sz="2200" dirty="0"/>
          </a:p>
          <a:p>
            <a:pPr marL="2111375" indent="-342900">
              <a:buFont typeface="Arial" panose="020B0604020202020204" pitchFamily="34" charset="0"/>
              <a:buChar char="•"/>
            </a:pPr>
            <a:r>
              <a:rPr lang="en-US" sz="2200" dirty="0" smtClean="0"/>
              <a:t>To consider student preparedness, which can be determined through early warning indicators</a:t>
            </a:r>
          </a:p>
          <a:p>
            <a:pPr marL="2111375" indent="-342900">
              <a:buFont typeface="Arial" panose="020B0604020202020204" pitchFamily="34" charset="0"/>
              <a:buChar char="•"/>
            </a:pPr>
            <a:r>
              <a:rPr lang="en-US" sz="2200" dirty="0" smtClean="0"/>
              <a:t>To provide a safe and accepting environment for students, and to ensure  space that is conducive to learning and thriving</a:t>
            </a:r>
            <a:endParaRPr lang="en-US" sz="2200" dirty="0"/>
          </a:p>
          <a:p>
            <a:endParaRPr lang="en-US" sz="1200" b="1" dirty="0" smtClean="0"/>
          </a:p>
          <a:p>
            <a:r>
              <a:rPr lang="en-US" sz="2200" b="1" dirty="0" smtClean="0"/>
              <a:t>PROPOSAL:</a:t>
            </a:r>
            <a:r>
              <a:rPr lang="en-US" sz="2200" dirty="0" smtClean="0"/>
              <a:t>	</a:t>
            </a:r>
            <a:endParaRPr lang="en-US" sz="2200" dirty="0"/>
          </a:p>
          <a:p>
            <a:pPr marL="2111375" indent="-285750">
              <a:buFont typeface="Arial" panose="020B0604020202020204" pitchFamily="34" charset="0"/>
              <a:buChar char="•"/>
            </a:pPr>
            <a:r>
              <a:rPr lang="en-US" sz="2200" dirty="0"/>
              <a:t>U</a:t>
            </a:r>
            <a:r>
              <a:rPr lang="en-US" sz="2200" dirty="0" smtClean="0"/>
              <a:t>tilize a “model attendee” indicator</a:t>
            </a:r>
          </a:p>
          <a:p>
            <a:pPr marL="2111375" indent="-285750">
              <a:buFont typeface="Arial" panose="020B0604020202020204" pitchFamily="34" charset="0"/>
              <a:buChar char="•"/>
            </a:pPr>
            <a:r>
              <a:rPr lang="en-US" sz="2200" dirty="0" smtClean="0"/>
              <a:t>Indicator applies to grades K-8</a:t>
            </a:r>
          </a:p>
          <a:p>
            <a:pPr marL="2111375" indent="-285750">
              <a:buFont typeface="Arial" panose="020B0604020202020204" pitchFamily="34" charset="0"/>
              <a:buChar char="•"/>
            </a:pPr>
            <a:r>
              <a:rPr lang="en-US" sz="2200" dirty="0"/>
              <a:t>Work to develop a school climate/culture assessment to be administered</a:t>
            </a:r>
          </a:p>
          <a:p>
            <a:pPr marL="2111375" indent="-285750">
              <a:buFont typeface="Arial" panose="020B0604020202020204" pitchFamily="34" charset="0"/>
              <a:buChar char="•"/>
            </a:pPr>
            <a:endParaRPr lang="en-US" sz="2200" dirty="0" smtClean="0"/>
          </a:p>
          <a:p>
            <a:pPr marL="2111375" indent="-285750">
              <a:buFont typeface="Arial" panose="020B0604020202020204" pitchFamily="34" charset="0"/>
              <a:buChar char="•"/>
            </a:pPr>
            <a:endParaRPr lang="en-US" sz="2200" dirty="0" smtClean="0"/>
          </a:p>
          <a:p>
            <a:pPr marL="2111375" indent="-285750">
              <a:buFont typeface="Arial" panose="020B0604020202020204" pitchFamily="34" charset="0"/>
              <a:buChar char="•"/>
            </a:pPr>
            <a:endParaRPr lang="en-US" sz="2200" dirty="0" smtClean="0"/>
          </a:p>
        </p:txBody>
      </p:sp>
    </p:spTree>
    <p:extLst>
      <p:ext uri="{BB962C8B-B14F-4D97-AF65-F5344CB8AC3E}">
        <p14:creationId xmlns:p14="http://schemas.microsoft.com/office/powerpoint/2010/main" val="152836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Accountability System Indicators</a:t>
            </a:r>
            <a:endParaRPr lang="en-US"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0" y="964505"/>
            <a:ext cx="12192000" cy="523220"/>
          </a:xfrm>
          <a:prstGeom prst="rect">
            <a:avLst/>
          </a:prstGeom>
          <a:noFill/>
        </p:spPr>
        <p:txBody>
          <a:bodyPr wrap="square" rtlCol="0">
            <a:spAutoFit/>
          </a:bodyPr>
          <a:lstStyle/>
          <a:p>
            <a:r>
              <a:rPr lang="en-US" sz="2800" u="sng" dirty="0" smtClean="0"/>
              <a:t>PROPOSAL</a:t>
            </a:r>
            <a:r>
              <a:rPr lang="en-US" sz="2800" dirty="0" smtClean="0"/>
              <a:t>:	 SCHOOL QUALITY/STUDENT SUCCESS INDICATOR (K-8)</a:t>
            </a:r>
            <a:endParaRPr lang="en-US" sz="2800" i="1" dirty="0"/>
          </a:p>
        </p:txBody>
      </p:sp>
      <p:sp>
        <p:nvSpPr>
          <p:cNvPr id="8" name="TextBox 7"/>
          <p:cNvSpPr txBox="1"/>
          <p:nvPr/>
        </p:nvSpPr>
        <p:spPr>
          <a:xfrm>
            <a:off x="0" y="1762812"/>
            <a:ext cx="12192000" cy="3570208"/>
          </a:xfrm>
          <a:prstGeom prst="rect">
            <a:avLst/>
          </a:prstGeom>
          <a:noFill/>
        </p:spPr>
        <p:txBody>
          <a:bodyPr wrap="square" rtlCol="0">
            <a:spAutoFit/>
          </a:bodyPr>
          <a:lstStyle/>
          <a:p>
            <a:r>
              <a:rPr lang="en-US" sz="2400" b="1" dirty="0" smtClean="0"/>
              <a:t>Addressing Chronic Absenteeism Indicator Explanation</a:t>
            </a:r>
          </a:p>
          <a:p>
            <a:endParaRPr lang="en-US" sz="1000" b="1" dirty="0" smtClean="0"/>
          </a:p>
          <a:p>
            <a:pPr marL="285750" indent="-285750">
              <a:buFont typeface="Arial" panose="020B0604020202020204" pitchFamily="34" charset="0"/>
              <a:buChar char="•"/>
            </a:pPr>
            <a:r>
              <a:rPr lang="en-US" sz="2400" dirty="0" smtClean="0"/>
              <a:t>Awards credit to schools for each student that is identified as either a “persistent attendee” or an “improving attendee”</a:t>
            </a:r>
          </a:p>
          <a:p>
            <a:pPr marL="1200150" lvl="2" indent="-285750">
              <a:buFont typeface="Arial" panose="020B0604020202020204" pitchFamily="34" charset="0"/>
              <a:buChar char="•"/>
            </a:pPr>
            <a:r>
              <a:rPr lang="en-US" sz="2400" i="1" dirty="0" smtClean="0"/>
              <a:t>Persistent Attendee</a:t>
            </a:r>
            <a:r>
              <a:rPr lang="en-US" sz="2400" dirty="0" smtClean="0"/>
              <a:t>:	student with exemplary attendance</a:t>
            </a:r>
            <a:endParaRPr lang="en-US" sz="400" dirty="0" smtClean="0"/>
          </a:p>
          <a:p>
            <a:pPr marL="1200150" lvl="2" indent="-285750">
              <a:buFont typeface="Arial" panose="020B0604020202020204" pitchFamily="34" charset="0"/>
              <a:buChar char="•"/>
            </a:pPr>
            <a:r>
              <a:rPr lang="en-US" sz="2400" i="1" dirty="0" smtClean="0"/>
              <a:t>Improving Attendee</a:t>
            </a:r>
            <a:r>
              <a:rPr lang="en-US" sz="2400" dirty="0" smtClean="0"/>
              <a:t>:	student demonstrating certain increase in days attended 					from prior to current year</a:t>
            </a:r>
          </a:p>
          <a:p>
            <a:pPr lvl="2"/>
            <a:endParaRPr lang="en-US" sz="800" dirty="0" smtClean="0"/>
          </a:p>
          <a:p>
            <a:pPr lvl="2"/>
            <a:endParaRPr lang="en-US" sz="800" dirty="0"/>
          </a:p>
          <a:p>
            <a:pPr lvl="2"/>
            <a:endParaRPr lang="en-US" sz="800" dirty="0" smtClean="0"/>
          </a:p>
          <a:p>
            <a:pPr marL="285750" indent="-285750">
              <a:buFont typeface="Arial" panose="020B0604020202020204" pitchFamily="34" charset="0"/>
              <a:buChar char="•"/>
            </a:pPr>
            <a:r>
              <a:rPr lang="en-US" sz="2400" dirty="0" smtClean="0"/>
              <a:t>Goal:     Percent of students at the school that meet the definition of a persistent or improving  	     attendee</a:t>
            </a:r>
          </a:p>
        </p:txBody>
      </p:sp>
    </p:spTree>
    <p:extLst>
      <p:ext uri="{BB962C8B-B14F-4D97-AF65-F5344CB8AC3E}">
        <p14:creationId xmlns:p14="http://schemas.microsoft.com/office/powerpoint/2010/main" val="2878969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Accountability System Indicators</a:t>
            </a:r>
            <a:endParaRPr lang="en-US"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0" y="964505"/>
            <a:ext cx="12192000" cy="523220"/>
          </a:xfrm>
          <a:prstGeom prst="rect">
            <a:avLst/>
          </a:prstGeom>
          <a:noFill/>
        </p:spPr>
        <p:txBody>
          <a:bodyPr wrap="square" rtlCol="0">
            <a:spAutoFit/>
          </a:bodyPr>
          <a:lstStyle/>
          <a:p>
            <a:r>
              <a:rPr lang="en-US" sz="2800" u="sng" dirty="0" smtClean="0"/>
              <a:t>PROPOSAL</a:t>
            </a:r>
            <a:r>
              <a:rPr lang="en-US" sz="2800" dirty="0" smtClean="0"/>
              <a:t>:	 SCHOOL QUALITY/STUDENT SUCCESS INDICATOR (K-8)</a:t>
            </a:r>
            <a:endParaRPr lang="en-US" sz="2800" i="1" dirty="0"/>
          </a:p>
        </p:txBody>
      </p:sp>
      <p:sp>
        <p:nvSpPr>
          <p:cNvPr id="8" name="Content Placeholder 4"/>
          <p:cNvSpPr>
            <a:spLocks noGrp="1"/>
          </p:cNvSpPr>
          <p:nvPr>
            <p:ph idx="1"/>
          </p:nvPr>
        </p:nvSpPr>
        <p:spPr>
          <a:xfrm>
            <a:off x="407811" y="1394178"/>
            <a:ext cx="11376378" cy="5463822"/>
          </a:xfrm>
        </p:spPr>
        <p:txBody>
          <a:bodyPr>
            <a:normAutofit/>
          </a:bodyPr>
          <a:lstStyle/>
          <a:p>
            <a:pPr marL="0" indent="0" algn="ctr">
              <a:buNone/>
            </a:pPr>
            <a:endParaRPr lang="en-US" sz="2400" i="1" dirty="0" smtClean="0"/>
          </a:p>
          <a:p>
            <a:pPr marL="0" indent="0">
              <a:buNone/>
            </a:pPr>
            <a:r>
              <a:rPr lang="en-US" sz="2400" b="1" i="1" dirty="0" smtClean="0"/>
              <a:t>Addressing Chronic Absenteeism Score</a:t>
            </a:r>
          </a:p>
          <a:p>
            <a:pPr marL="0" indent="0">
              <a:buNone/>
            </a:pPr>
            <a:endParaRPr lang="en-US" sz="2400" b="1" i="1" u="sng" dirty="0"/>
          </a:p>
          <a:p>
            <a:pPr marL="0" indent="0" algn="ctr">
              <a:buNone/>
            </a:pPr>
            <a:r>
              <a:rPr lang="en-US" sz="2400" u="sng" dirty="0" smtClean="0"/>
              <a:t>  # </a:t>
            </a:r>
            <a:r>
              <a:rPr lang="en-US" sz="2400" u="sng" dirty="0"/>
              <a:t>Persistent Attendees + # Improving </a:t>
            </a:r>
            <a:r>
              <a:rPr lang="en-US" sz="2400" u="sng" dirty="0" smtClean="0"/>
              <a:t>Attendees</a:t>
            </a:r>
            <a:r>
              <a:rPr lang="en-US" sz="2400" dirty="0" smtClean="0"/>
              <a:t>		x   Goal Factor</a:t>
            </a:r>
            <a:r>
              <a:rPr lang="en-US" sz="1200" dirty="0" smtClean="0"/>
              <a:t>(weight)</a:t>
            </a:r>
          </a:p>
          <a:p>
            <a:pPr marL="0" indent="0">
              <a:buNone/>
            </a:pPr>
            <a:r>
              <a:rPr lang="en-US" sz="2400" b="1" i="1" dirty="0" smtClean="0"/>
              <a:t>		        </a:t>
            </a:r>
            <a:r>
              <a:rPr lang="en-US" sz="2400" dirty="0" smtClean="0"/>
              <a:t>Total # Students Enrolled</a:t>
            </a:r>
            <a:endParaRPr lang="en-US" sz="2400" b="1" i="1" dirty="0" smtClean="0"/>
          </a:p>
          <a:p>
            <a:pPr marL="0" indent="0" algn="ctr">
              <a:buNone/>
            </a:pPr>
            <a:endParaRPr lang="en-US" sz="2400" b="1" i="1" dirty="0"/>
          </a:p>
        </p:txBody>
      </p:sp>
    </p:spTree>
    <p:extLst>
      <p:ext uri="{BB962C8B-B14F-4D97-AF65-F5344CB8AC3E}">
        <p14:creationId xmlns:p14="http://schemas.microsoft.com/office/powerpoint/2010/main" val="3752086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pPr algn="ctr"/>
            <a:r>
              <a:rPr lang="en-US" b="1" dirty="0" smtClean="0"/>
              <a:t>Meeting Facilitators</a:t>
            </a:r>
            <a:endParaRPr lang="en-US" b="1" dirty="0"/>
          </a:p>
        </p:txBody>
      </p:sp>
      <p:sp>
        <p:nvSpPr>
          <p:cNvPr id="3" name="Content Placeholder 2"/>
          <p:cNvSpPr>
            <a:spLocks noGrp="1"/>
          </p:cNvSpPr>
          <p:nvPr>
            <p:ph idx="1"/>
          </p:nvPr>
        </p:nvSpPr>
        <p:spPr>
          <a:xfrm>
            <a:off x="3940630" y="1409247"/>
            <a:ext cx="4049486" cy="4351338"/>
          </a:xfrm>
        </p:spPr>
        <p:txBody>
          <a:bodyPr>
            <a:normAutofit lnSpcReduction="10000"/>
          </a:bodyPr>
          <a:lstStyle/>
          <a:p>
            <a:pPr>
              <a:buFont typeface="Wingdings" panose="05000000000000000000" pitchFamily="2" charset="2"/>
              <a:buChar char="ü"/>
            </a:pPr>
            <a:r>
              <a:rPr lang="en-US" dirty="0" smtClean="0"/>
              <a:t>Local teachers &amp; administrators</a:t>
            </a:r>
          </a:p>
          <a:p>
            <a:pPr>
              <a:buFont typeface="Wingdings" panose="05000000000000000000" pitchFamily="2" charset="2"/>
              <a:buChar char="ü"/>
            </a:pPr>
            <a:r>
              <a:rPr lang="en-US" dirty="0" smtClean="0"/>
              <a:t>College students</a:t>
            </a:r>
          </a:p>
          <a:p>
            <a:pPr>
              <a:buFont typeface="Wingdings" panose="05000000000000000000" pitchFamily="2" charset="2"/>
              <a:buChar char="ü"/>
            </a:pPr>
            <a:r>
              <a:rPr lang="en-US" dirty="0" smtClean="0"/>
              <a:t>State Board members</a:t>
            </a:r>
          </a:p>
          <a:p>
            <a:pPr>
              <a:buFont typeface="Wingdings" panose="05000000000000000000" pitchFamily="2" charset="2"/>
              <a:buChar char="ü"/>
            </a:pPr>
            <a:r>
              <a:rPr lang="en-US" dirty="0" smtClean="0"/>
              <a:t>State Board and IDOE Staff</a:t>
            </a:r>
          </a:p>
          <a:p>
            <a:pPr>
              <a:buFont typeface="Wingdings" panose="05000000000000000000" pitchFamily="2" charset="2"/>
              <a:buChar char="ü"/>
            </a:pPr>
            <a:r>
              <a:rPr lang="en-US" dirty="0" smtClean="0"/>
              <a:t>Members of Superintendent’s Advisory Board</a:t>
            </a:r>
          </a:p>
          <a:p>
            <a:pPr>
              <a:buFont typeface="Wingdings" panose="05000000000000000000" pitchFamily="2" charset="2"/>
              <a:buChar char="ü"/>
            </a:pPr>
            <a:r>
              <a:rPr lang="en-US" dirty="0" smtClean="0"/>
              <a:t>Other policy leaders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3" y="1213076"/>
            <a:ext cx="3505200" cy="23221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0116" y="1307974"/>
            <a:ext cx="3505200" cy="233862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3883" y="3689376"/>
            <a:ext cx="1583460" cy="241321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143" y="3689376"/>
            <a:ext cx="1636667" cy="245308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0116" y="3785203"/>
            <a:ext cx="3505200" cy="2338626"/>
          </a:xfrm>
          <a:prstGeom prst="rect">
            <a:avLst/>
          </a:prstGeom>
        </p:spPr>
      </p:pic>
    </p:spTree>
    <p:extLst>
      <p:ext uri="{BB962C8B-B14F-4D97-AF65-F5344CB8AC3E}">
        <p14:creationId xmlns:p14="http://schemas.microsoft.com/office/powerpoint/2010/main" val="2723157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Accountability System Indicators</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0" y="964505"/>
            <a:ext cx="9887322" cy="523220"/>
          </a:xfrm>
          <a:prstGeom prst="rect">
            <a:avLst/>
          </a:prstGeom>
        </p:spPr>
        <p:txBody>
          <a:bodyPr wrap="none">
            <a:spAutoFit/>
          </a:bodyPr>
          <a:lstStyle/>
          <a:p>
            <a:pPr algn="just"/>
            <a:r>
              <a:rPr lang="en-US" sz="2800" u="sng" dirty="0" smtClean="0"/>
              <a:t>PROPOSAL:</a:t>
            </a:r>
            <a:r>
              <a:rPr lang="en-US" sz="2800" dirty="0" smtClean="0"/>
              <a:t>	SCHOOL QUALITY/STUDENT SUCCESS INDICATOR (K-8)</a:t>
            </a:r>
            <a:endParaRPr lang="en-US" sz="2800" u="sng" dirty="0" smtClean="0"/>
          </a:p>
        </p:txBody>
      </p:sp>
      <p:graphicFrame>
        <p:nvGraphicFramePr>
          <p:cNvPr id="8" name="Table 7"/>
          <p:cNvGraphicFramePr>
            <a:graphicFrameLocks noGrp="1"/>
          </p:cNvGraphicFramePr>
          <p:nvPr>
            <p:extLst/>
          </p:nvPr>
        </p:nvGraphicFramePr>
        <p:xfrm>
          <a:off x="442897" y="2440301"/>
          <a:ext cx="3534300" cy="2494280"/>
        </p:xfrm>
        <a:graphic>
          <a:graphicData uri="http://schemas.openxmlformats.org/drawingml/2006/table">
            <a:tbl>
              <a:tblPr firstRow="1" bandRow="1">
                <a:tableStyleId>{5C22544A-7EE6-4342-B048-85BDC9FD1C3A}</a:tableStyleId>
              </a:tblPr>
              <a:tblGrid>
                <a:gridCol w="1767150"/>
                <a:gridCol w="1767150"/>
              </a:tblGrid>
              <a:tr h="0">
                <a:tc gridSpan="2">
                  <a:txBody>
                    <a:bodyPr/>
                    <a:lstStyle/>
                    <a:p>
                      <a:pPr algn="ctr"/>
                      <a:r>
                        <a:rPr lang="en-US" dirty="0" smtClean="0"/>
                        <a:t>2016 School</a:t>
                      </a:r>
                      <a:r>
                        <a:rPr lang="en-US" baseline="0" dirty="0" smtClean="0"/>
                        <a:t> Quality/Student Success </a:t>
                      </a:r>
                      <a:r>
                        <a:rPr lang="en-US" dirty="0" smtClean="0"/>
                        <a:t>for Grades K-8</a:t>
                      </a:r>
                      <a:endParaRPr lang="en-US" dirty="0"/>
                    </a:p>
                  </a:txBody>
                  <a:tcPr>
                    <a:solidFill>
                      <a:srgbClr val="151F46"/>
                    </a:solidFill>
                  </a:tcPr>
                </a:tc>
                <a:tc hMerge="1">
                  <a:txBody>
                    <a:bodyPr/>
                    <a:lstStyle/>
                    <a:p>
                      <a:endParaRPr lang="en-US" dirty="0"/>
                    </a:p>
                  </a:txBody>
                  <a:tcPr/>
                </a:tc>
              </a:tr>
              <a:tr h="370840">
                <a:tc>
                  <a:txBody>
                    <a:bodyPr/>
                    <a:lstStyle/>
                    <a:p>
                      <a:pPr algn="ctr"/>
                      <a:r>
                        <a:rPr lang="en-US" dirty="0" smtClean="0"/>
                        <a:t>A</a:t>
                      </a:r>
                      <a:endParaRPr lang="en-US" dirty="0"/>
                    </a:p>
                  </a:txBody>
                  <a:tcPr/>
                </a:tc>
                <a:tc>
                  <a:txBody>
                    <a:bodyPr/>
                    <a:lstStyle/>
                    <a:p>
                      <a:pPr algn="ctr"/>
                      <a:r>
                        <a:rPr lang="en-US" dirty="0" smtClean="0"/>
                        <a:t>279</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233</a:t>
                      </a:r>
                      <a:endParaRPr lang="en-US" dirty="0"/>
                    </a:p>
                  </a:txBody>
                  <a:tcPr/>
                </a:tc>
              </a:tr>
              <a:tr h="370840">
                <a:tc>
                  <a:txBody>
                    <a:bodyPr/>
                    <a:lstStyle/>
                    <a:p>
                      <a:pPr algn="ctr"/>
                      <a:r>
                        <a:rPr lang="en-US" dirty="0" smtClean="0"/>
                        <a:t>C</a:t>
                      </a:r>
                      <a:endParaRPr lang="en-US" dirty="0"/>
                    </a:p>
                  </a:txBody>
                  <a:tcPr/>
                </a:tc>
                <a:tc>
                  <a:txBody>
                    <a:bodyPr/>
                    <a:lstStyle/>
                    <a:p>
                      <a:pPr algn="ctr"/>
                      <a:r>
                        <a:rPr lang="en-US" dirty="0" smtClean="0"/>
                        <a:t>330</a:t>
                      </a:r>
                      <a:endParaRPr lang="en-US" dirty="0"/>
                    </a:p>
                  </a:txBody>
                  <a:tcPr/>
                </a:tc>
              </a:tr>
              <a:tr h="370840">
                <a:tc>
                  <a:txBody>
                    <a:bodyPr/>
                    <a:lstStyle/>
                    <a:p>
                      <a:pPr algn="ctr"/>
                      <a:r>
                        <a:rPr lang="en-US" dirty="0" smtClean="0"/>
                        <a:t>D</a:t>
                      </a:r>
                      <a:endParaRPr lang="en-US" dirty="0"/>
                    </a:p>
                  </a:txBody>
                  <a:tcPr/>
                </a:tc>
                <a:tc>
                  <a:txBody>
                    <a:bodyPr/>
                    <a:lstStyle/>
                    <a:p>
                      <a:pPr algn="ctr"/>
                      <a:r>
                        <a:rPr lang="en-US" dirty="0" smtClean="0"/>
                        <a:t>337</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399</a:t>
                      </a:r>
                      <a:endParaRPr lang="en-US" dirty="0"/>
                    </a:p>
                  </a:txBody>
                  <a:tcPr/>
                </a:tc>
              </a:tr>
            </a:tbl>
          </a:graphicData>
        </a:graphic>
      </p:graphicFrame>
      <p:graphicFrame>
        <p:nvGraphicFramePr>
          <p:cNvPr id="11" name="Chart 10"/>
          <p:cNvGraphicFramePr>
            <a:graphicFrameLocks/>
          </p:cNvGraphicFramePr>
          <p:nvPr>
            <p:extLst/>
          </p:nvPr>
        </p:nvGraphicFramePr>
        <p:xfrm>
          <a:off x="5477522" y="1929009"/>
          <a:ext cx="6695800" cy="35840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22595" y="5593863"/>
            <a:ext cx="5368842" cy="369332"/>
          </a:xfrm>
          <a:prstGeom prst="rect">
            <a:avLst/>
          </a:prstGeom>
          <a:noFill/>
        </p:spPr>
        <p:txBody>
          <a:bodyPr wrap="none" rtlCol="0">
            <a:spAutoFit/>
          </a:bodyPr>
          <a:lstStyle/>
          <a:p>
            <a:r>
              <a:rPr lang="en-US" i="1" dirty="0" smtClean="0"/>
              <a:t>Calculated based on Definitions outlined in Draft Plan</a:t>
            </a:r>
            <a:endParaRPr lang="en-US" i="1" dirty="0"/>
          </a:p>
        </p:txBody>
      </p:sp>
    </p:spTree>
    <p:extLst>
      <p:ext uri="{BB962C8B-B14F-4D97-AF65-F5344CB8AC3E}">
        <p14:creationId xmlns:p14="http://schemas.microsoft.com/office/powerpoint/2010/main" val="2841730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marL="692150" indent="-692150"/>
            <a:r>
              <a:rPr lang="en-US" dirty="0">
                <a:solidFill>
                  <a:srgbClr val="AAAAAA"/>
                </a:solidFill>
              </a:rPr>
              <a:t>4</a:t>
            </a:r>
            <a:r>
              <a:rPr lang="en-US" dirty="0" smtClean="0">
                <a:solidFill>
                  <a:srgbClr val="AAAAAA"/>
                </a:solidFill>
              </a:rPr>
              <a:t> | </a:t>
            </a:r>
            <a:r>
              <a:rPr lang="en-US" dirty="0" smtClean="0"/>
              <a:t>Annual Meaningful Differentiation</a:t>
            </a:r>
            <a:endParaRPr lang="en-US" dirty="0"/>
          </a:p>
        </p:txBody>
      </p:sp>
    </p:spTree>
    <p:extLst>
      <p:ext uri="{BB962C8B-B14F-4D97-AF65-F5344CB8AC3E}">
        <p14:creationId xmlns:p14="http://schemas.microsoft.com/office/powerpoint/2010/main" val="2353607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Annual Meaningful Differentiation</a:t>
            </a:r>
            <a:endParaRPr lang="en-US"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0" y="964505"/>
            <a:ext cx="12192000" cy="830997"/>
          </a:xfrm>
          <a:prstGeom prst="rect">
            <a:avLst/>
          </a:prstGeom>
          <a:noFill/>
        </p:spPr>
        <p:txBody>
          <a:bodyPr wrap="square" rtlCol="0">
            <a:spAutoFit/>
          </a:bodyPr>
          <a:lstStyle/>
          <a:p>
            <a:r>
              <a:rPr lang="en-US" sz="2400" u="sng" dirty="0" smtClean="0"/>
              <a:t>Sec. 1111(c)(4)(C)</a:t>
            </a:r>
            <a:r>
              <a:rPr lang="en-US" sz="2400" dirty="0" smtClean="0"/>
              <a:t>:  </a:t>
            </a:r>
            <a:r>
              <a:rPr lang="en-US" sz="2400" i="1" dirty="0" smtClean="0"/>
              <a:t>State must establish a system of meaningful differentiation on an annual 			        basis of all public schools</a:t>
            </a:r>
            <a:endParaRPr lang="en-US" sz="2400" i="1" dirty="0"/>
          </a:p>
        </p:txBody>
      </p:sp>
      <p:sp>
        <p:nvSpPr>
          <p:cNvPr id="8" name="Rectangle 7"/>
          <p:cNvSpPr/>
          <p:nvPr/>
        </p:nvSpPr>
        <p:spPr>
          <a:xfrm>
            <a:off x="2761670" y="2499476"/>
            <a:ext cx="6668655"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Statutory Requirements</a:t>
            </a:r>
            <a:endParaRPr lang="en-US" sz="2400" b="1" dirty="0"/>
          </a:p>
        </p:txBody>
      </p:sp>
      <p:sp>
        <p:nvSpPr>
          <p:cNvPr id="9" name="TextBox 8"/>
          <p:cNvSpPr txBox="1"/>
          <p:nvPr/>
        </p:nvSpPr>
        <p:spPr>
          <a:xfrm>
            <a:off x="395365" y="3511392"/>
            <a:ext cx="11401263" cy="2000548"/>
          </a:xfrm>
          <a:prstGeom prst="rect">
            <a:avLst/>
          </a:prstGeom>
          <a:noFill/>
        </p:spPr>
        <p:txBody>
          <a:bodyPr wrap="none" rtlCol="0">
            <a:spAutoFit/>
          </a:bodyPr>
          <a:lstStyle/>
          <a:p>
            <a:pPr marL="285750" indent="-285750">
              <a:buFont typeface="Arial" panose="020B0604020202020204" pitchFamily="34" charset="0"/>
              <a:buChar char="•"/>
            </a:pPr>
            <a:r>
              <a:rPr lang="en-US" dirty="0" smtClean="0"/>
              <a:t>System must be based on all indicators in the accountability system for all students and separately for each subgroup</a:t>
            </a:r>
          </a:p>
          <a:p>
            <a:endParaRPr lang="en-US" sz="400" dirty="0" smtClean="0"/>
          </a:p>
          <a:p>
            <a:pPr marL="285750" indent="-285750">
              <a:buFont typeface="Arial" panose="020B0604020202020204" pitchFamily="34" charset="0"/>
              <a:buChar char="•"/>
            </a:pPr>
            <a:r>
              <a:rPr lang="en-US" dirty="0" smtClean="0"/>
              <a:t>System must afford substantial weight to the academic indicators</a:t>
            </a:r>
          </a:p>
          <a:p>
            <a:endParaRPr lang="en-US" sz="400" dirty="0" smtClean="0"/>
          </a:p>
          <a:p>
            <a:pPr marL="285750" indent="-285750">
              <a:buFont typeface="Arial" panose="020B0604020202020204" pitchFamily="34" charset="0"/>
              <a:buChar char="•"/>
            </a:pPr>
            <a:r>
              <a:rPr lang="en-US" dirty="0" smtClean="0"/>
              <a:t>System must afford, in the aggregate, much greater weight to the academic indicators</a:t>
            </a:r>
          </a:p>
          <a:p>
            <a:endParaRPr lang="en-US" sz="400" dirty="0" smtClean="0"/>
          </a:p>
          <a:p>
            <a:pPr marL="285750" indent="-285750">
              <a:buFont typeface="Arial" panose="020B0604020202020204" pitchFamily="34" charset="0"/>
              <a:buChar char="•"/>
            </a:pPr>
            <a:r>
              <a:rPr lang="en-US" dirty="0" smtClean="0"/>
              <a:t>System must include differentiation of any school in which any subgroup is consistently underperforming, as defined</a:t>
            </a:r>
          </a:p>
          <a:p>
            <a:r>
              <a:rPr lang="en-US" dirty="0" smtClean="0"/>
              <a:t>      by statute</a:t>
            </a:r>
          </a:p>
          <a:p>
            <a:endParaRPr lang="en-US" sz="400" dirty="0" smtClean="0"/>
          </a:p>
          <a:p>
            <a:endParaRPr lang="en-US" dirty="0"/>
          </a:p>
        </p:txBody>
      </p:sp>
    </p:spTree>
    <p:extLst>
      <p:ext uri="{BB962C8B-B14F-4D97-AF65-F5344CB8AC3E}">
        <p14:creationId xmlns:p14="http://schemas.microsoft.com/office/powerpoint/2010/main" val="6389310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Annual Meaningful Differentiation</a:t>
            </a:r>
            <a:endParaRPr lang="en-US"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0" y="964505"/>
            <a:ext cx="12192000" cy="4247317"/>
          </a:xfrm>
          <a:prstGeom prst="rect">
            <a:avLst/>
          </a:prstGeom>
          <a:noFill/>
        </p:spPr>
        <p:txBody>
          <a:bodyPr wrap="square" rtlCol="0">
            <a:spAutoFit/>
          </a:bodyPr>
          <a:lstStyle/>
          <a:p>
            <a:pPr algn="just"/>
            <a:r>
              <a:rPr lang="en-US" sz="2800" dirty="0" smtClean="0"/>
              <a:t>CURRENT:  SYSTEM OF MEANINGFUL DIFFERENTIATION</a:t>
            </a:r>
          </a:p>
          <a:p>
            <a:pPr algn="just"/>
            <a:endParaRPr lang="en-US" u="sng" dirty="0" smtClean="0"/>
          </a:p>
          <a:p>
            <a:pPr marL="285750" indent="-285750" algn="just">
              <a:buFont typeface="Arial" panose="020B0604020202020204" pitchFamily="34" charset="0"/>
              <a:buChar char="•"/>
            </a:pPr>
            <a:r>
              <a:rPr lang="en-US" sz="2400" dirty="0" smtClean="0"/>
              <a:t>Utilize an A-F grading system of schools that is based on a 0.0 – 100.0 point scale</a:t>
            </a:r>
          </a:p>
          <a:p>
            <a:pPr algn="just"/>
            <a:endParaRPr lang="en-US" sz="800" dirty="0" smtClean="0"/>
          </a:p>
          <a:p>
            <a:pPr marL="285750" indent="-285750" algn="just">
              <a:buFont typeface="Arial" panose="020B0604020202020204" pitchFamily="34" charset="0"/>
              <a:buChar char="•"/>
            </a:pPr>
            <a:r>
              <a:rPr lang="en-US" sz="2400" dirty="0" smtClean="0"/>
              <a:t>Annually calculate and assign A-F letter grade to schools</a:t>
            </a:r>
          </a:p>
          <a:p>
            <a:pPr algn="just"/>
            <a:endParaRPr lang="en-US" sz="800" dirty="0" smtClean="0"/>
          </a:p>
          <a:p>
            <a:pPr marL="285750" indent="-285750" algn="just">
              <a:buFont typeface="Arial" panose="020B0604020202020204" pitchFamily="34" charset="0"/>
              <a:buChar char="•"/>
            </a:pPr>
            <a:r>
              <a:rPr lang="en-US" sz="2400" dirty="0" smtClean="0"/>
              <a:t>A-F letter grade is based on the points accumulated for each indicator within the accountability system</a:t>
            </a:r>
          </a:p>
          <a:p>
            <a:pPr algn="just"/>
            <a:endParaRPr lang="en-US" sz="800" dirty="0" smtClean="0"/>
          </a:p>
          <a:p>
            <a:pPr marL="285750" indent="-285750" algn="just">
              <a:buFont typeface="Arial" panose="020B0604020202020204" pitchFamily="34" charset="0"/>
              <a:buChar char="•"/>
            </a:pPr>
            <a:r>
              <a:rPr lang="en-US" sz="2400" dirty="0" smtClean="0"/>
              <a:t>Each indicator score is weighted to reflect the applicable indicators to the school</a:t>
            </a:r>
          </a:p>
          <a:p>
            <a:pPr algn="just"/>
            <a:endParaRPr lang="en-US" sz="800" dirty="0" smtClean="0"/>
          </a:p>
          <a:p>
            <a:pPr marL="285750" indent="-285750" algn="just">
              <a:buFont typeface="Arial" panose="020B0604020202020204" pitchFamily="34" charset="0"/>
              <a:buChar char="•"/>
            </a:pPr>
            <a:r>
              <a:rPr lang="en-US" sz="2400" dirty="0" smtClean="0"/>
              <a:t>Indicator scores are designated in such a way that “academic indicators” receive “substantial weight”, and, in the aggregate, are afforded much greater weight than non-academic indicators</a:t>
            </a:r>
          </a:p>
        </p:txBody>
      </p:sp>
    </p:spTree>
    <p:extLst>
      <p:ext uri="{BB962C8B-B14F-4D97-AF65-F5344CB8AC3E}">
        <p14:creationId xmlns:p14="http://schemas.microsoft.com/office/powerpoint/2010/main" val="2785784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Annual Meaningful Differentiation</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0" y="949349"/>
            <a:ext cx="8417176" cy="523220"/>
          </a:xfrm>
          <a:prstGeom prst="rect">
            <a:avLst/>
          </a:prstGeom>
        </p:spPr>
        <p:txBody>
          <a:bodyPr wrap="none">
            <a:spAutoFit/>
          </a:bodyPr>
          <a:lstStyle/>
          <a:p>
            <a:pPr algn="just"/>
            <a:r>
              <a:rPr lang="en-US" sz="2800" u="sng" dirty="0" smtClean="0"/>
              <a:t>PROPOSAL:</a:t>
            </a:r>
            <a:r>
              <a:rPr lang="en-US" sz="2800" dirty="0" smtClean="0"/>
              <a:t>  SYSTEM OF MEANINGFUL DIFFERENTIATION</a:t>
            </a:r>
          </a:p>
        </p:txBody>
      </p:sp>
      <p:sp>
        <p:nvSpPr>
          <p:cNvPr id="8" name="TextBox 7"/>
          <p:cNvSpPr txBox="1"/>
          <p:nvPr/>
        </p:nvSpPr>
        <p:spPr>
          <a:xfrm>
            <a:off x="0" y="1413762"/>
            <a:ext cx="12192000" cy="4647426"/>
          </a:xfrm>
          <a:prstGeom prst="rect">
            <a:avLst/>
          </a:prstGeom>
          <a:noFill/>
        </p:spPr>
        <p:txBody>
          <a:bodyPr wrap="square" rtlCol="0">
            <a:spAutoFit/>
          </a:bodyPr>
          <a:lstStyle/>
          <a:p>
            <a:endParaRPr lang="en-US" sz="2400" dirty="0" smtClean="0"/>
          </a:p>
          <a:p>
            <a:r>
              <a:rPr lang="en-US" sz="2400" dirty="0" smtClean="0"/>
              <a:t>PURPOSE:	To provide meaningful information on school performance</a:t>
            </a:r>
          </a:p>
          <a:p>
            <a:endParaRPr lang="en-US" sz="2400" dirty="0" smtClean="0"/>
          </a:p>
          <a:p>
            <a:pPr marL="1828800" indent="-1828800"/>
            <a:r>
              <a:rPr lang="en-US" sz="2400" dirty="0" smtClean="0"/>
              <a:t>GOAL:	To ensure that all indicators within the accountability system accurately portray student performance, and to provide information that contributes to the development of educational programs</a:t>
            </a:r>
          </a:p>
          <a:p>
            <a:pPr marL="1828800" indent="-1828800"/>
            <a:endParaRPr lang="en-US" sz="2400" dirty="0" smtClean="0"/>
          </a:p>
          <a:p>
            <a:pPr marL="1828800" indent="-1828800"/>
            <a:r>
              <a:rPr lang="en-US" sz="2400" dirty="0" smtClean="0"/>
              <a:t>PROPOSAL:</a:t>
            </a:r>
          </a:p>
          <a:p>
            <a:pPr marL="2111375" indent="-285750">
              <a:buFont typeface="Arial" panose="020B0604020202020204" pitchFamily="34" charset="0"/>
              <a:buChar char="•"/>
            </a:pPr>
            <a:r>
              <a:rPr lang="en-US" sz="2400" dirty="0" smtClean="0"/>
              <a:t>Adjust weights of indicators to accommodate the inclusion of the SQSS indicator for grades 3-8 and the ELP indicator for grades K-12</a:t>
            </a:r>
          </a:p>
          <a:p>
            <a:endParaRPr lang="en-US" sz="800" dirty="0" smtClean="0"/>
          </a:p>
          <a:p>
            <a:pPr marL="2111375" indent="-285750">
              <a:buFont typeface="Arial" panose="020B0604020202020204" pitchFamily="34" charset="0"/>
              <a:buChar char="•"/>
            </a:pPr>
            <a:r>
              <a:rPr lang="en-US" sz="2400" dirty="0" smtClean="0"/>
              <a:t>Adjust individual indicator metrics to provide for meaningful differentiation of each indicator within the overall accountability system</a:t>
            </a:r>
          </a:p>
        </p:txBody>
      </p:sp>
    </p:spTree>
    <p:extLst>
      <p:ext uri="{BB962C8B-B14F-4D97-AF65-F5344CB8AC3E}">
        <p14:creationId xmlns:p14="http://schemas.microsoft.com/office/powerpoint/2010/main" val="996427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Annual Meaningful Differentiation</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3502" y="964505"/>
            <a:ext cx="8417176" cy="523220"/>
          </a:xfrm>
          <a:prstGeom prst="rect">
            <a:avLst/>
          </a:prstGeom>
        </p:spPr>
        <p:txBody>
          <a:bodyPr wrap="none">
            <a:spAutoFit/>
          </a:bodyPr>
          <a:lstStyle/>
          <a:p>
            <a:pPr algn="just"/>
            <a:r>
              <a:rPr lang="en-US" sz="2800" u="sng" dirty="0" smtClean="0"/>
              <a:t>PROPOSAL:</a:t>
            </a:r>
            <a:r>
              <a:rPr lang="en-US" sz="2800" dirty="0" smtClean="0"/>
              <a:t>  SYSTEM OF MEANINGFUL DIFFERENTIATION</a:t>
            </a:r>
          </a:p>
        </p:txBody>
      </p:sp>
      <p:sp>
        <p:nvSpPr>
          <p:cNvPr id="8" name="TextBox 7"/>
          <p:cNvSpPr txBox="1"/>
          <p:nvPr/>
        </p:nvSpPr>
        <p:spPr>
          <a:xfrm>
            <a:off x="0" y="1487312"/>
            <a:ext cx="12192000" cy="2123658"/>
          </a:xfrm>
          <a:prstGeom prst="rect">
            <a:avLst/>
          </a:prstGeom>
          <a:noFill/>
        </p:spPr>
        <p:txBody>
          <a:bodyPr wrap="square" rtlCol="0">
            <a:spAutoFit/>
          </a:bodyPr>
          <a:lstStyle/>
          <a:p>
            <a:endParaRPr lang="en-US" sz="1000" dirty="0" smtClean="0"/>
          </a:p>
          <a:p>
            <a:r>
              <a:rPr lang="en-US" sz="2400" dirty="0" smtClean="0"/>
              <a:t>What is the expected distribution of overall scores and indicator scores within the accountability system?</a:t>
            </a:r>
          </a:p>
          <a:p>
            <a:pPr marL="800100" lvl="1" indent="-342900">
              <a:buFont typeface="Arial" panose="020B0604020202020204" pitchFamily="34" charset="0"/>
              <a:buChar char="•"/>
            </a:pPr>
            <a:r>
              <a:rPr lang="en-US" sz="2400" dirty="0" smtClean="0"/>
              <a:t>Bell curve?</a:t>
            </a:r>
          </a:p>
          <a:p>
            <a:pPr marL="800100" lvl="1" indent="-342900">
              <a:buFont typeface="Arial" panose="020B0604020202020204" pitchFamily="34" charset="0"/>
              <a:buChar char="•"/>
            </a:pPr>
            <a:r>
              <a:rPr lang="en-US" sz="2400" dirty="0" smtClean="0"/>
              <a:t>Equal distribution?</a:t>
            </a:r>
          </a:p>
          <a:p>
            <a:pPr marL="800100" lvl="1" indent="-342900">
              <a:buFont typeface="Arial" panose="020B0604020202020204" pitchFamily="34" charset="0"/>
              <a:buChar char="•"/>
            </a:pPr>
            <a:r>
              <a:rPr lang="en-US" sz="2400" dirty="0" smtClean="0"/>
              <a:t>Slope? </a:t>
            </a:r>
          </a:p>
        </p:txBody>
      </p:sp>
      <p:graphicFrame>
        <p:nvGraphicFramePr>
          <p:cNvPr id="9" name="Table 8"/>
          <p:cNvGraphicFramePr>
            <a:graphicFrameLocks noGrp="1"/>
          </p:cNvGraphicFramePr>
          <p:nvPr>
            <p:extLst/>
          </p:nvPr>
        </p:nvGraphicFramePr>
        <p:xfrm>
          <a:off x="479504" y="3610970"/>
          <a:ext cx="3534300" cy="2219960"/>
        </p:xfrm>
        <a:graphic>
          <a:graphicData uri="http://schemas.openxmlformats.org/drawingml/2006/table">
            <a:tbl>
              <a:tblPr firstRow="1" bandRow="1">
                <a:tableStyleId>{5C22544A-7EE6-4342-B048-85BDC9FD1C3A}</a:tableStyleId>
              </a:tblPr>
              <a:tblGrid>
                <a:gridCol w="1767150"/>
                <a:gridCol w="1767150"/>
              </a:tblGrid>
              <a:tr h="0">
                <a:tc gridSpan="2">
                  <a:txBody>
                    <a:bodyPr/>
                    <a:lstStyle/>
                    <a:p>
                      <a:pPr algn="ctr"/>
                      <a:r>
                        <a:rPr lang="en-US" dirty="0" smtClean="0"/>
                        <a:t>2016 A-F Distribution</a:t>
                      </a:r>
                      <a:endParaRPr lang="en-US" dirty="0"/>
                    </a:p>
                  </a:txBody>
                  <a:tcPr>
                    <a:solidFill>
                      <a:srgbClr val="151F46"/>
                    </a:solidFill>
                  </a:tcPr>
                </a:tc>
                <a:tc hMerge="1">
                  <a:txBody>
                    <a:bodyPr/>
                    <a:lstStyle/>
                    <a:p>
                      <a:endParaRPr lang="en-US" dirty="0"/>
                    </a:p>
                  </a:txBody>
                  <a:tcPr/>
                </a:tc>
              </a:tr>
              <a:tr h="370840">
                <a:tc>
                  <a:txBody>
                    <a:bodyPr/>
                    <a:lstStyle/>
                    <a:p>
                      <a:pPr algn="ctr"/>
                      <a:r>
                        <a:rPr lang="en-US" dirty="0" smtClean="0"/>
                        <a:t>A</a:t>
                      </a:r>
                      <a:endParaRPr lang="en-US" dirty="0"/>
                    </a:p>
                  </a:txBody>
                  <a:tcPr/>
                </a:tc>
                <a:tc>
                  <a:txBody>
                    <a:bodyPr/>
                    <a:lstStyle/>
                    <a:p>
                      <a:pPr algn="ctr"/>
                      <a:r>
                        <a:rPr lang="en-US" dirty="0" smtClean="0"/>
                        <a:t>358</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739</a:t>
                      </a:r>
                      <a:endParaRPr lang="en-US" dirty="0"/>
                    </a:p>
                  </a:txBody>
                  <a:tcPr/>
                </a:tc>
              </a:tr>
              <a:tr h="370840">
                <a:tc>
                  <a:txBody>
                    <a:bodyPr/>
                    <a:lstStyle/>
                    <a:p>
                      <a:pPr algn="ctr"/>
                      <a:r>
                        <a:rPr lang="en-US" dirty="0" smtClean="0"/>
                        <a:t>C</a:t>
                      </a:r>
                      <a:endParaRPr lang="en-US" dirty="0"/>
                    </a:p>
                  </a:txBody>
                  <a:tcPr/>
                </a:tc>
                <a:tc>
                  <a:txBody>
                    <a:bodyPr/>
                    <a:lstStyle/>
                    <a:p>
                      <a:pPr algn="ctr"/>
                      <a:r>
                        <a:rPr lang="en-US" dirty="0" smtClean="0"/>
                        <a:t>439</a:t>
                      </a:r>
                      <a:endParaRPr lang="en-US" dirty="0"/>
                    </a:p>
                  </a:txBody>
                  <a:tcPr/>
                </a:tc>
              </a:tr>
              <a:tr h="370840">
                <a:tc>
                  <a:txBody>
                    <a:bodyPr/>
                    <a:lstStyle/>
                    <a:p>
                      <a:pPr algn="ctr"/>
                      <a:r>
                        <a:rPr lang="en-US" dirty="0" smtClean="0"/>
                        <a:t>D</a:t>
                      </a:r>
                      <a:endParaRPr lang="en-US" dirty="0"/>
                    </a:p>
                  </a:txBody>
                  <a:tcPr/>
                </a:tc>
                <a:tc>
                  <a:txBody>
                    <a:bodyPr/>
                    <a:lstStyle/>
                    <a:p>
                      <a:pPr algn="ctr"/>
                      <a:r>
                        <a:rPr lang="en-US" dirty="0" smtClean="0"/>
                        <a:t>171</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97</a:t>
                      </a:r>
                      <a:endParaRPr lang="en-US" dirty="0"/>
                    </a:p>
                  </a:txBody>
                  <a:tcPr/>
                </a:tc>
              </a:tr>
            </a:tbl>
          </a:graphicData>
        </a:graphic>
      </p:graphicFrame>
      <p:graphicFrame>
        <p:nvGraphicFramePr>
          <p:cNvPr id="10" name="Chart 9"/>
          <p:cNvGraphicFramePr>
            <a:graphicFrameLocks/>
          </p:cNvGraphicFramePr>
          <p:nvPr>
            <p:extLst/>
          </p:nvPr>
        </p:nvGraphicFramePr>
        <p:xfrm>
          <a:off x="4634145" y="2183907"/>
          <a:ext cx="7146524" cy="3647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915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Annual Meaningful Differentiation</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0" y="967476"/>
            <a:ext cx="9266255" cy="523220"/>
          </a:xfrm>
          <a:prstGeom prst="rect">
            <a:avLst/>
          </a:prstGeom>
        </p:spPr>
        <p:txBody>
          <a:bodyPr wrap="none">
            <a:spAutoFit/>
          </a:bodyPr>
          <a:lstStyle/>
          <a:p>
            <a:pPr algn="just"/>
            <a:r>
              <a:rPr lang="en-US" sz="2800" u="sng" dirty="0"/>
              <a:t>CURRENT:</a:t>
            </a:r>
            <a:r>
              <a:rPr lang="en-US" sz="2800" dirty="0"/>
              <a:t>  SYSTEM OF ANNUAL </a:t>
            </a:r>
            <a:r>
              <a:rPr lang="en-US" sz="2800" dirty="0" smtClean="0"/>
              <a:t>DIFFERENTIATION – SQSS/CCR</a:t>
            </a:r>
            <a:endParaRPr lang="en-US" sz="2800" dirty="0"/>
          </a:p>
        </p:txBody>
      </p:sp>
      <p:graphicFrame>
        <p:nvGraphicFramePr>
          <p:cNvPr id="8" name="Table 7"/>
          <p:cNvGraphicFramePr>
            <a:graphicFrameLocks noGrp="1"/>
          </p:cNvGraphicFramePr>
          <p:nvPr>
            <p:extLst/>
          </p:nvPr>
        </p:nvGraphicFramePr>
        <p:xfrm>
          <a:off x="442897" y="2440301"/>
          <a:ext cx="3534300" cy="2494280"/>
        </p:xfrm>
        <a:graphic>
          <a:graphicData uri="http://schemas.openxmlformats.org/drawingml/2006/table">
            <a:tbl>
              <a:tblPr firstRow="1" bandRow="1">
                <a:tableStyleId>{5C22544A-7EE6-4342-B048-85BDC9FD1C3A}</a:tableStyleId>
              </a:tblPr>
              <a:tblGrid>
                <a:gridCol w="1767150"/>
                <a:gridCol w="1767150"/>
              </a:tblGrid>
              <a:tr h="0">
                <a:tc gridSpan="2">
                  <a:txBody>
                    <a:bodyPr/>
                    <a:lstStyle/>
                    <a:p>
                      <a:pPr algn="ctr"/>
                      <a:r>
                        <a:rPr lang="en-US" dirty="0" smtClean="0"/>
                        <a:t>2016 School</a:t>
                      </a:r>
                      <a:r>
                        <a:rPr lang="en-US" baseline="0" dirty="0" smtClean="0"/>
                        <a:t> Quality/Student Success </a:t>
                      </a:r>
                      <a:r>
                        <a:rPr lang="en-US" dirty="0" smtClean="0"/>
                        <a:t>for Grade</a:t>
                      </a:r>
                      <a:r>
                        <a:rPr lang="en-US" baseline="0" dirty="0" smtClean="0"/>
                        <a:t> 12</a:t>
                      </a:r>
                      <a:endParaRPr lang="en-US" dirty="0"/>
                    </a:p>
                  </a:txBody>
                  <a:tcPr>
                    <a:solidFill>
                      <a:srgbClr val="151F46"/>
                    </a:solidFill>
                  </a:tcPr>
                </a:tc>
                <a:tc hMerge="1">
                  <a:txBody>
                    <a:bodyPr/>
                    <a:lstStyle/>
                    <a:p>
                      <a:endParaRPr lang="en-US" dirty="0"/>
                    </a:p>
                  </a:txBody>
                  <a:tcPr/>
                </a:tc>
              </a:tr>
              <a:tr h="370840">
                <a:tc>
                  <a:txBody>
                    <a:bodyPr/>
                    <a:lstStyle/>
                    <a:p>
                      <a:pPr algn="ctr"/>
                      <a:r>
                        <a:rPr lang="en-US" dirty="0" smtClean="0"/>
                        <a:t>A</a:t>
                      </a:r>
                      <a:endParaRPr lang="en-US" dirty="0"/>
                    </a:p>
                  </a:txBody>
                  <a:tcPr/>
                </a:tc>
                <a:tc>
                  <a:txBody>
                    <a:bodyPr/>
                    <a:lstStyle/>
                    <a:p>
                      <a:pPr algn="ctr"/>
                      <a:r>
                        <a:rPr lang="en-US" dirty="0" smtClean="0"/>
                        <a:t>360</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C</a:t>
                      </a:r>
                      <a:endParaRPr lang="en-US" dirty="0"/>
                    </a:p>
                  </a:txBody>
                  <a:tcPr/>
                </a:tc>
                <a:tc>
                  <a:txBody>
                    <a:bodyPr/>
                    <a:lstStyle/>
                    <a:p>
                      <a:pPr algn="ctr"/>
                      <a:r>
                        <a:rPr lang="en-US" dirty="0" smtClean="0"/>
                        <a:t>3</a:t>
                      </a:r>
                      <a:endParaRPr lang="en-US" dirty="0"/>
                    </a:p>
                  </a:txBody>
                  <a:tcPr/>
                </a:tc>
              </a:tr>
              <a:tr h="370840">
                <a:tc>
                  <a:txBody>
                    <a:bodyPr/>
                    <a:lstStyle/>
                    <a:p>
                      <a:pPr algn="ctr"/>
                      <a:r>
                        <a:rPr lang="en-US" dirty="0" smtClean="0"/>
                        <a:t>D</a:t>
                      </a:r>
                      <a:endParaRPr lang="en-US" dirty="0"/>
                    </a:p>
                  </a:txBody>
                  <a:tcPr/>
                </a:tc>
                <a:tc>
                  <a:txBody>
                    <a:bodyPr/>
                    <a:lstStyle/>
                    <a:p>
                      <a:pPr algn="ctr"/>
                      <a:r>
                        <a:rPr lang="en-US" dirty="0" smtClean="0"/>
                        <a:t>6</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14</a:t>
                      </a:r>
                      <a:endParaRPr lang="en-US" dirty="0"/>
                    </a:p>
                  </a:txBody>
                  <a:tcPr/>
                </a:tc>
              </a:tr>
            </a:tbl>
          </a:graphicData>
        </a:graphic>
      </p:graphicFrame>
      <p:graphicFrame>
        <p:nvGraphicFramePr>
          <p:cNvPr id="9" name="Chart 8"/>
          <p:cNvGraphicFramePr>
            <a:graphicFrameLocks/>
          </p:cNvGraphicFramePr>
          <p:nvPr>
            <p:extLst/>
          </p:nvPr>
        </p:nvGraphicFramePr>
        <p:xfrm>
          <a:off x="5151120" y="1656167"/>
          <a:ext cx="7040880" cy="4062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75900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Annual Meaningful Differentiation</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0" y="964505"/>
            <a:ext cx="10056792" cy="523220"/>
          </a:xfrm>
          <a:prstGeom prst="rect">
            <a:avLst/>
          </a:prstGeom>
        </p:spPr>
        <p:txBody>
          <a:bodyPr wrap="none">
            <a:spAutoFit/>
          </a:bodyPr>
          <a:lstStyle/>
          <a:p>
            <a:pPr algn="just"/>
            <a:r>
              <a:rPr lang="en-US" sz="2800" u="sng" dirty="0" smtClean="0"/>
              <a:t>OPTIONS:</a:t>
            </a:r>
            <a:r>
              <a:rPr lang="en-US" sz="2800" dirty="0" smtClean="0"/>
              <a:t>  </a:t>
            </a:r>
            <a:r>
              <a:rPr lang="en-US" sz="2800" dirty="0"/>
              <a:t>SYSTEM OF </a:t>
            </a:r>
            <a:r>
              <a:rPr lang="en-US" sz="2800" dirty="0" smtClean="0"/>
              <a:t>MEANINGFUL DIFFERENTIATION – SQSS/CCR</a:t>
            </a:r>
            <a:endParaRPr lang="en-US" sz="2800" dirty="0"/>
          </a:p>
        </p:txBody>
      </p:sp>
      <p:graphicFrame>
        <p:nvGraphicFramePr>
          <p:cNvPr id="9" name="Chart 8"/>
          <p:cNvGraphicFramePr>
            <a:graphicFrameLocks/>
          </p:cNvGraphicFramePr>
          <p:nvPr>
            <p:extLst/>
          </p:nvPr>
        </p:nvGraphicFramePr>
        <p:xfrm>
          <a:off x="1544715" y="1651634"/>
          <a:ext cx="8442664" cy="4491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90113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Annual Meaningful Differentiation</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0" y="964505"/>
            <a:ext cx="10214143" cy="523220"/>
          </a:xfrm>
          <a:prstGeom prst="rect">
            <a:avLst/>
          </a:prstGeom>
        </p:spPr>
        <p:txBody>
          <a:bodyPr wrap="none">
            <a:spAutoFit/>
          </a:bodyPr>
          <a:lstStyle/>
          <a:p>
            <a:pPr algn="just"/>
            <a:r>
              <a:rPr lang="en-US" sz="2800" u="sng" dirty="0" smtClean="0"/>
              <a:t>PROPOSAL:</a:t>
            </a:r>
            <a:r>
              <a:rPr lang="en-US" sz="2800" dirty="0" smtClean="0"/>
              <a:t>  </a:t>
            </a:r>
            <a:r>
              <a:rPr lang="en-US" sz="2800" dirty="0"/>
              <a:t>SYSTEM OF </a:t>
            </a:r>
            <a:r>
              <a:rPr lang="en-US" sz="2800" dirty="0" smtClean="0"/>
              <a:t>MEANINGFUL DIFFERENTIATION – SQSS/CCR</a:t>
            </a:r>
            <a:endParaRPr lang="en-US" sz="2800" dirty="0"/>
          </a:p>
        </p:txBody>
      </p:sp>
      <p:sp>
        <p:nvSpPr>
          <p:cNvPr id="8" name="TextBox 7"/>
          <p:cNvSpPr txBox="1"/>
          <p:nvPr/>
        </p:nvSpPr>
        <p:spPr>
          <a:xfrm>
            <a:off x="0" y="1727422"/>
            <a:ext cx="121920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Reset the Goal Factor for the percent of graduates demonstrating college or career readiness</a:t>
            </a:r>
          </a:p>
        </p:txBody>
      </p:sp>
    </p:spTree>
    <p:extLst>
      <p:ext uri="{BB962C8B-B14F-4D97-AF65-F5344CB8AC3E}">
        <p14:creationId xmlns:p14="http://schemas.microsoft.com/office/powerpoint/2010/main" val="29768053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Annual Meaningful Differentiation</a:t>
            </a:r>
            <a:endParaRPr lang="en-US"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0" y="975699"/>
            <a:ext cx="11313482" cy="523220"/>
          </a:xfrm>
          <a:prstGeom prst="rect">
            <a:avLst/>
          </a:prstGeom>
        </p:spPr>
        <p:txBody>
          <a:bodyPr wrap="none">
            <a:spAutoFit/>
          </a:bodyPr>
          <a:lstStyle/>
          <a:p>
            <a:pPr algn="just"/>
            <a:r>
              <a:rPr lang="en-US" sz="2800" u="sng" dirty="0"/>
              <a:t>CURRENT:</a:t>
            </a:r>
            <a:r>
              <a:rPr lang="en-US" sz="2800" dirty="0"/>
              <a:t>  SYSTEM OF </a:t>
            </a:r>
            <a:r>
              <a:rPr lang="en-US" sz="2800" dirty="0" smtClean="0"/>
              <a:t>MEANINGFUL DIFFERENTIATION – Academic Progress</a:t>
            </a:r>
            <a:endParaRPr lang="en-US" sz="2800" dirty="0"/>
          </a:p>
        </p:txBody>
      </p:sp>
      <p:graphicFrame>
        <p:nvGraphicFramePr>
          <p:cNvPr id="8" name="Table 7"/>
          <p:cNvGraphicFramePr>
            <a:graphicFrameLocks noGrp="1"/>
          </p:cNvGraphicFramePr>
          <p:nvPr>
            <p:extLst/>
          </p:nvPr>
        </p:nvGraphicFramePr>
        <p:xfrm>
          <a:off x="442897" y="2440301"/>
          <a:ext cx="3534300" cy="2494280"/>
        </p:xfrm>
        <a:graphic>
          <a:graphicData uri="http://schemas.openxmlformats.org/drawingml/2006/table">
            <a:tbl>
              <a:tblPr firstRow="1" bandRow="1">
                <a:tableStyleId>{5C22544A-7EE6-4342-B048-85BDC9FD1C3A}</a:tableStyleId>
              </a:tblPr>
              <a:tblGrid>
                <a:gridCol w="1767150"/>
                <a:gridCol w="1767150"/>
              </a:tblGrid>
              <a:tr h="0">
                <a:tc gridSpan="2">
                  <a:txBody>
                    <a:bodyPr/>
                    <a:lstStyle/>
                    <a:p>
                      <a:pPr algn="ctr"/>
                      <a:r>
                        <a:rPr lang="en-US" dirty="0" smtClean="0"/>
                        <a:t>2016 Academic Progress for Grades 4-8</a:t>
                      </a:r>
                      <a:endParaRPr lang="en-US" dirty="0"/>
                    </a:p>
                  </a:txBody>
                  <a:tcPr>
                    <a:solidFill>
                      <a:srgbClr val="151F46"/>
                    </a:solidFill>
                  </a:tcPr>
                </a:tc>
                <a:tc hMerge="1">
                  <a:txBody>
                    <a:bodyPr/>
                    <a:lstStyle/>
                    <a:p>
                      <a:endParaRPr lang="en-US" dirty="0"/>
                    </a:p>
                  </a:txBody>
                  <a:tcPr/>
                </a:tc>
              </a:tr>
              <a:tr h="370840">
                <a:tc>
                  <a:txBody>
                    <a:bodyPr/>
                    <a:lstStyle/>
                    <a:p>
                      <a:pPr algn="ctr"/>
                      <a:r>
                        <a:rPr lang="en-US" dirty="0" smtClean="0"/>
                        <a:t>A</a:t>
                      </a:r>
                      <a:endParaRPr lang="en-US" dirty="0"/>
                    </a:p>
                  </a:txBody>
                  <a:tcPr/>
                </a:tc>
                <a:tc>
                  <a:txBody>
                    <a:bodyPr/>
                    <a:lstStyle/>
                    <a:p>
                      <a:pPr algn="ctr"/>
                      <a:r>
                        <a:rPr lang="en-US" dirty="0" smtClean="0"/>
                        <a:t>1107</a:t>
                      </a:r>
                      <a:endParaRPr lang="en-US" dirty="0"/>
                    </a:p>
                  </a:txBody>
                  <a:tcPr/>
                </a:tc>
              </a:tr>
              <a:tr h="370840">
                <a:tc>
                  <a:txBody>
                    <a:bodyPr/>
                    <a:lstStyle/>
                    <a:p>
                      <a:pPr algn="ctr"/>
                      <a:r>
                        <a:rPr lang="en-US" dirty="0" smtClean="0"/>
                        <a:t>B</a:t>
                      </a:r>
                      <a:endParaRPr lang="en-US" dirty="0"/>
                    </a:p>
                  </a:txBody>
                  <a:tcPr/>
                </a:tc>
                <a:tc>
                  <a:txBody>
                    <a:bodyPr/>
                    <a:lstStyle/>
                    <a:p>
                      <a:pPr algn="ctr"/>
                      <a:r>
                        <a:rPr lang="en-US" dirty="0" smtClean="0"/>
                        <a:t>281</a:t>
                      </a:r>
                      <a:endParaRPr lang="en-US" dirty="0"/>
                    </a:p>
                  </a:txBody>
                  <a:tcPr/>
                </a:tc>
              </a:tr>
              <a:tr h="370840">
                <a:tc>
                  <a:txBody>
                    <a:bodyPr/>
                    <a:lstStyle/>
                    <a:p>
                      <a:pPr algn="ctr"/>
                      <a:r>
                        <a:rPr lang="en-US" dirty="0" smtClean="0"/>
                        <a:t>C</a:t>
                      </a:r>
                      <a:endParaRPr lang="en-US" dirty="0"/>
                    </a:p>
                  </a:txBody>
                  <a:tcPr/>
                </a:tc>
                <a:tc>
                  <a:txBody>
                    <a:bodyPr/>
                    <a:lstStyle/>
                    <a:p>
                      <a:pPr algn="ctr"/>
                      <a:r>
                        <a:rPr lang="en-US" dirty="0" smtClean="0"/>
                        <a:t>105</a:t>
                      </a:r>
                      <a:endParaRPr lang="en-US" dirty="0"/>
                    </a:p>
                  </a:txBody>
                  <a:tcPr/>
                </a:tc>
              </a:tr>
              <a:tr h="370840">
                <a:tc>
                  <a:txBody>
                    <a:bodyPr/>
                    <a:lstStyle/>
                    <a:p>
                      <a:pPr algn="ctr"/>
                      <a:r>
                        <a:rPr lang="en-US" dirty="0" smtClean="0"/>
                        <a:t>D</a:t>
                      </a:r>
                      <a:endParaRPr lang="en-US" dirty="0"/>
                    </a:p>
                  </a:txBody>
                  <a:tcPr/>
                </a:tc>
                <a:tc>
                  <a:txBody>
                    <a:bodyPr/>
                    <a:lstStyle/>
                    <a:p>
                      <a:pPr algn="ctr"/>
                      <a:r>
                        <a:rPr lang="en-US" dirty="0" smtClean="0"/>
                        <a:t>35</a:t>
                      </a:r>
                      <a:endParaRPr lang="en-US" dirty="0"/>
                    </a:p>
                  </a:txBody>
                  <a:tcPr/>
                </a:tc>
              </a:tr>
              <a:tr h="370840">
                <a:tc>
                  <a:txBody>
                    <a:bodyPr/>
                    <a:lstStyle/>
                    <a:p>
                      <a:pPr algn="ctr"/>
                      <a:r>
                        <a:rPr lang="en-US" dirty="0" smtClean="0"/>
                        <a:t>F</a:t>
                      </a:r>
                      <a:endParaRPr lang="en-US" dirty="0"/>
                    </a:p>
                  </a:txBody>
                  <a:tcPr/>
                </a:tc>
                <a:tc>
                  <a:txBody>
                    <a:bodyPr/>
                    <a:lstStyle/>
                    <a:p>
                      <a:pPr algn="ctr"/>
                      <a:r>
                        <a:rPr lang="en-US" dirty="0" smtClean="0"/>
                        <a:t>9</a:t>
                      </a:r>
                      <a:endParaRPr lang="en-US" dirty="0"/>
                    </a:p>
                  </a:txBody>
                  <a:tcPr/>
                </a:tc>
              </a:tr>
            </a:tbl>
          </a:graphicData>
        </a:graphic>
      </p:graphicFrame>
      <p:graphicFrame>
        <p:nvGraphicFramePr>
          <p:cNvPr id="11" name="Chart 10"/>
          <p:cNvGraphicFramePr>
            <a:graphicFrameLocks/>
          </p:cNvGraphicFramePr>
          <p:nvPr>
            <p:extLst/>
          </p:nvPr>
        </p:nvGraphicFramePr>
        <p:xfrm>
          <a:off x="5015883" y="1643278"/>
          <a:ext cx="7176117" cy="3932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8613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007"/>
            <a:ext cx="12192000" cy="1325563"/>
          </a:xfrm>
        </p:spPr>
        <p:txBody>
          <a:bodyPr/>
          <a:lstStyle/>
          <a:p>
            <a:pPr algn="ctr"/>
            <a:r>
              <a:rPr lang="en-US" b="1" dirty="0" smtClean="0"/>
              <a:t>Feedback from Community Meetings</a:t>
            </a:r>
            <a:endParaRPr lang="en-US" b="1" dirty="0"/>
          </a:p>
        </p:txBody>
      </p:sp>
      <p:sp>
        <p:nvSpPr>
          <p:cNvPr id="3" name="Content Placeholder 2"/>
          <p:cNvSpPr>
            <a:spLocks noGrp="1"/>
          </p:cNvSpPr>
          <p:nvPr>
            <p:ph idx="1"/>
          </p:nvPr>
        </p:nvSpPr>
        <p:spPr>
          <a:xfrm>
            <a:off x="1023260" y="1491570"/>
            <a:ext cx="3853543" cy="4351338"/>
          </a:xfrm>
          <a:ln>
            <a:solidFill>
              <a:schemeClr val="tx1"/>
            </a:solidFill>
          </a:ln>
        </p:spPr>
        <p:txBody>
          <a:bodyPr>
            <a:normAutofit/>
          </a:bodyPr>
          <a:lstStyle/>
          <a:p>
            <a:pPr marL="0" indent="0" algn="ctr">
              <a:buNone/>
            </a:pPr>
            <a:r>
              <a:rPr lang="en-US" b="1" dirty="0" smtClean="0"/>
              <a:t>What We Heard </a:t>
            </a:r>
          </a:p>
          <a:p>
            <a:pPr>
              <a:buFont typeface="Wingdings" panose="05000000000000000000" pitchFamily="2" charset="2"/>
              <a:buChar char="ü"/>
            </a:pPr>
            <a:r>
              <a:rPr lang="en-US" dirty="0" smtClean="0"/>
              <a:t>Culture and climate measurement</a:t>
            </a:r>
          </a:p>
          <a:p>
            <a:pPr>
              <a:buFont typeface="Wingdings" panose="05000000000000000000" pitchFamily="2" charset="2"/>
              <a:buChar char="ü"/>
            </a:pPr>
            <a:endParaRPr lang="en-US" dirty="0"/>
          </a:p>
          <a:p>
            <a:pPr>
              <a:buFont typeface="Wingdings" panose="05000000000000000000" pitchFamily="2" charset="2"/>
              <a:buChar char="ü"/>
            </a:pPr>
            <a:r>
              <a:rPr lang="en-US" dirty="0" smtClean="0"/>
              <a:t>Chronic absenteeism measurement</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More social and emotional supports</a:t>
            </a:r>
          </a:p>
          <a:p>
            <a:endParaRPr lang="en-US" dirty="0"/>
          </a:p>
          <a:p>
            <a:endParaRPr lang="en-US" dirty="0" smtClean="0"/>
          </a:p>
          <a:p>
            <a:endParaRPr lang="en-US" dirty="0"/>
          </a:p>
        </p:txBody>
      </p:sp>
      <p:sp>
        <p:nvSpPr>
          <p:cNvPr id="4" name="Content Placeholder 2"/>
          <p:cNvSpPr txBox="1">
            <a:spLocks/>
          </p:cNvSpPr>
          <p:nvPr/>
        </p:nvSpPr>
        <p:spPr>
          <a:xfrm>
            <a:off x="7347861" y="1491570"/>
            <a:ext cx="3788229" cy="4351338"/>
          </a:xfrm>
          <a:prstGeom prst="rect">
            <a:avLst/>
          </a:prstGeom>
          <a:ln>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b="1" dirty="0" smtClean="0"/>
              <a:t>Incorporation in the Plan</a:t>
            </a:r>
          </a:p>
          <a:p>
            <a:r>
              <a:rPr lang="en-US" sz="3000" dirty="0" smtClean="0"/>
              <a:t>Suggestions to the SBOE for:</a:t>
            </a:r>
          </a:p>
          <a:p>
            <a:pPr marL="914400" lvl="1" indent="-457200">
              <a:buFont typeface="+mj-lt"/>
              <a:buAutoNum type="arabicPeriod"/>
            </a:pPr>
            <a:r>
              <a:rPr lang="en-US" dirty="0" smtClean="0"/>
              <a:t>Culture and Climate Survey Pilot</a:t>
            </a:r>
          </a:p>
          <a:p>
            <a:pPr marL="914400" lvl="1" indent="-457200">
              <a:buFont typeface="+mj-lt"/>
              <a:buAutoNum type="arabicPeriod"/>
            </a:pPr>
            <a:r>
              <a:rPr lang="en-US" dirty="0" smtClean="0"/>
              <a:t>Chronic Absenteeism Indicator</a:t>
            </a:r>
          </a:p>
          <a:p>
            <a:r>
              <a:rPr lang="en-US" sz="3000" dirty="0" smtClean="0"/>
              <a:t>Inclusion of social and emotional supports in Title IV grant opportunities</a:t>
            </a:r>
          </a:p>
          <a:p>
            <a:pPr lvl="1"/>
            <a:endParaRPr lang="en-US" b="1" dirty="0"/>
          </a:p>
        </p:txBody>
      </p:sp>
      <p:sp>
        <p:nvSpPr>
          <p:cNvPr id="5" name="Right Arrow 4"/>
          <p:cNvSpPr/>
          <p:nvPr/>
        </p:nvSpPr>
        <p:spPr>
          <a:xfrm>
            <a:off x="5116290" y="3261065"/>
            <a:ext cx="1817915" cy="555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621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Annual Meaningful Differentiation</a:t>
            </a:r>
            <a:endParaRPr lang="en-US"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0" y="964505"/>
            <a:ext cx="12192000" cy="523220"/>
          </a:xfrm>
          <a:prstGeom prst="rect">
            <a:avLst/>
          </a:prstGeom>
          <a:noFill/>
        </p:spPr>
        <p:txBody>
          <a:bodyPr wrap="square" rtlCol="0">
            <a:spAutoFit/>
          </a:bodyPr>
          <a:lstStyle/>
          <a:p>
            <a:pPr algn="just"/>
            <a:r>
              <a:rPr lang="en-US" sz="2800" u="sng" dirty="0" smtClean="0"/>
              <a:t>CURRENT:</a:t>
            </a:r>
            <a:r>
              <a:rPr lang="en-US" sz="2800" dirty="0" smtClean="0"/>
              <a:t>  SYSTEM OF MEANINGFUL DIFFERENTIATION – Weights </a:t>
            </a:r>
          </a:p>
        </p:txBody>
      </p:sp>
      <p:sp>
        <p:nvSpPr>
          <p:cNvPr id="8" name="TextBox 7"/>
          <p:cNvSpPr txBox="1"/>
          <p:nvPr/>
        </p:nvSpPr>
        <p:spPr>
          <a:xfrm>
            <a:off x="3254291" y="1693039"/>
            <a:ext cx="1201034" cy="369332"/>
          </a:xfrm>
          <a:prstGeom prst="rect">
            <a:avLst/>
          </a:prstGeom>
          <a:noFill/>
        </p:spPr>
        <p:txBody>
          <a:bodyPr wrap="none" rtlCol="0">
            <a:spAutoFit/>
          </a:bodyPr>
          <a:lstStyle/>
          <a:p>
            <a:r>
              <a:rPr lang="en-US" b="1" dirty="0" smtClean="0"/>
              <a:t>Grades 3-8</a:t>
            </a:r>
            <a:endParaRPr lang="en-US" b="1" dirty="0"/>
          </a:p>
        </p:txBody>
      </p:sp>
      <p:graphicFrame>
        <p:nvGraphicFramePr>
          <p:cNvPr id="9" name="Table 8"/>
          <p:cNvGraphicFramePr>
            <a:graphicFrameLocks noGrp="1"/>
          </p:cNvGraphicFramePr>
          <p:nvPr>
            <p:extLst/>
          </p:nvPr>
        </p:nvGraphicFramePr>
        <p:xfrm>
          <a:off x="3248531" y="2114541"/>
          <a:ext cx="4937552" cy="741680"/>
        </p:xfrm>
        <a:graphic>
          <a:graphicData uri="http://schemas.openxmlformats.org/drawingml/2006/table">
            <a:tbl>
              <a:tblPr firstRow="1" bandRow="1">
                <a:tableStyleId>{5C22544A-7EE6-4342-B048-85BDC9FD1C3A}</a:tableStyleId>
              </a:tblPr>
              <a:tblGrid>
                <a:gridCol w="2468776"/>
                <a:gridCol w="2468776"/>
              </a:tblGrid>
              <a:tr h="370840">
                <a:tc>
                  <a:txBody>
                    <a:bodyPr/>
                    <a:lstStyle/>
                    <a:p>
                      <a:pPr algn="ctr"/>
                      <a:r>
                        <a:rPr lang="en-US" dirty="0" smtClean="0"/>
                        <a:t>Academic Achievement</a:t>
                      </a:r>
                      <a:endParaRPr lang="en-US" dirty="0"/>
                    </a:p>
                  </a:txBody>
                  <a:tcPr>
                    <a:solidFill>
                      <a:srgbClr val="151F46"/>
                    </a:solidFill>
                  </a:tcPr>
                </a:tc>
                <a:tc>
                  <a:txBody>
                    <a:bodyPr/>
                    <a:lstStyle/>
                    <a:p>
                      <a:pPr algn="ctr"/>
                      <a:r>
                        <a:rPr lang="en-US" dirty="0" smtClean="0"/>
                        <a:t>Academic Progress</a:t>
                      </a:r>
                      <a:endParaRPr lang="en-US" dirty="0"/>
                    </a:p>
                  </a:txBody>
                  <a:tcPr>
                    <a:solidFill>
                      <a:srgbClr val="151F46"/>
                    </a:solidFill>
                  </a:tcPr>
                </a:tc>
              </a:tr>
              <a:tr h="370840">
                <a:tc>
                  <a:txBody>
                    <a:bodyPr/>
                    <a:lstStyle/>
                    <a:p>
                      <a:pPr algn="ctr"/>
                      <a:r>
                        <a:rPr lang="en-US" dirty="0" smtClean="0"/>
                        <a:t>50%</a:t>
                      </a:r>
                      <a:endParaRPr lang="en-US" dirty="0"/>
                    </a:p>
                  </a:txBody>
                  <a:tcPr/>
                </a:tc>
                <a:tc>
                  <a:txBody>
                    <a:bodyPr/>
                    <a:lstStyle/>
                    <a:p>
                      <a:pPr algn="ctr"/>
                      <a:r>
                        <a:rPr lang="en-US" dirty="0" smtClean="0"/>
                        <a:t>50%</a:t>
                      </a:r>
                      <a:endParaRPr lang="en-US" dirty="0"/>
                    </a:p>
                  </a:txBody>
                  <a:tcPr/>
                </a:tc>
              </a:tr>
            </a:tbl>
          </a:graphicData>
        </a:graphic>
      </p:graphicFrame>
      <p:sp>
        <p:nvSpPr>
          <p:cNvPr id="10" name="TextBox 9"/>
          <p:cNvSpPr txBox="1"/>
          <p:nvPr/>
        </p:nvSpPr>
        <p:spPr>
          <a:xfrm>
            <a:off x="3195782" y="3483037"/>
            <a:ext cx="1318053" cy="369332"/>
          </a:xfrm>
          <a:prstGeom prst="rect">
            <a:avLst/>
          </a:prstGeom>
          <a:noFill/>
        </p:spPr>
        <p:txBody>
          <a:bodyPr wrap="none" rtlCol="0">
            <a:spAutoFit/>
          </a:bodyPr>
          <a:lstStyle/>
          <a:p>
            <a:r>
              <a:rPr lang="en-US" b="1" dirty="0" smtClean="0"/>
              <a:t>Grades 9-12</a:t>
            </a:r>
            <a:endParaRPr lang="en-US" b="1" dirty="0"/>
          </a:p>
        </p:txBody>
      </p:sp>
      <p:graphicFrame>
        <p:nvGraphicFramePr>
          <p:cNvPr id="11" name="Table 10"/>
          <p:cNvGraphicFramePr>
            <a:graphicFrameLocks noGrp="1"/>
          </p:cNvGraphicFramePr>
          <p:nvPr>
            <p:extLst/>
          </p:nvPr>
        </p:nvGraphicFramePr>
        <p:xfrm>
          <a:off x="1263191" y="3921228"/>
          <a:ext cx="7805395" cy="2026920"/>
        </p:xfrm>
        <a:graphic>
          <a:graphicData uri="http://schemas.openxmlformats.org/drawingml/2006/table">
            <a:tbl>
              <a:tblPr firstRow="1" bandRow="1">
                <a:tableStyleId>{5C22544A-7EE6-4342-B048-85BDC9FD1C3A}</a:tableStyleId>
              </a:tblPr>
              <a:tblGrid>
                <a:gridCol w="1981699"/>
                <a:gridCol w="1455750"/>
                <a:gridCol w="1436966"/>
                <a:gridCol w="1369901"/>
                <a:gridCol w="1561079"/>
              </a:tblGrid>
              <a:tr h="370840">
                <a:tc>
                  <a:txBody>
                    <a:bodyPr/>
                    <a:lstStyle/>
                    <a:p>
                      <a:endParaRPr lang="en-US" dirty="0"/>
                    </a:p>
                  </a:txBody>
                  <a:tcPr>
                    <a:noFill/>
                  </a:tcPr>
                </a:tc>
                <a:tc>
                  <a:txBody>
                    <a:bodyPr/>
                    <a:lstStyle/>
                    <a:p>
                      <a:pPr algn="ctr"/>
                      <a:r>
                        <a:rPr lang="en-US" dirty="0" smtClean="0"/>
                        <a:t>Academic Achievement</a:t>
                      </a:r>
                      <a:endParaRPr lang="en-US" dirty="0"/>
                    </a:p>
                  </a:txBody>
                  <a:tcPr>
                    <a:solidFill>
                      <a:srgbClr val="151F46"/>
                    </a:solidFill>
                  </a:tcPr>
                </a:tc>
                <a:tc>
                  <a:txBody>
                    <a:bodyPr/>
                    <a:lstStyle/>
                    <a:p>
                      <a:pPr algn="ctr"/>
                      <a:r>
                        <a:rPr lang="en-US" dirty="0" smtClean="0"/>
                        <a:t>Academic Progress</a:t>
                      </a:r>
                      <a:endParaRPr lang="en-US" dirty="0"/>
                    </a:p>
                  </a:txBody>
                  <a:tcPr>
                    <a:solidFill>
                      <a:srgbClr val="151F46"/>
                    </a:solidFill>
                  </a:tcPr>
                </a:tc>
                <a:tc>
                  <a:txBody>
                    <a:bodyPr/>
                    <a:lstStyle/>
                    <a:p>
                      <a:pPr algn="ctr"/>
                      <a:r>
                        <a:rPr lang="en-US" dirty="0" smtClean="0"/>
                        <a:t>Graduation Rate</a:t>
                      </a:r>
                      <a:endParaRPr lang="en-US" dirty="0"/>
                    </a:p>
                  </a:txBody>
                  <a:tcPr>
                    <a:solidFill>
                      <a:srgbClr val="151F46"/>
                    </a:solidFill>
                  </a:tcPr>
                </a:tc>
                <a:tc>
                  <a:txBody>
                    <a:bodyPr/>
                    <a:lstStyle/>
                    <a:p>
                      <a:pPr algn="ctr"/>
                      <a:r>
                        <a:rPr lang="en-US" dirty="0" smtClean="0"/>
                        <a:t>School Quality</a:t>
                      </a:r>
                      <a:r>
                        <a:rPr lang="en-US" baseline="0" dirty="0" smtClean="0"/>
                        <a:t> &amp; </a:t>
                      </a:r>
                      <a:r>
                        <a:rPr lang="en-US" dirty="0" smtClean="0"/>
                        <a:t>Student Success</a:t>
                      </a:r>
                      <a:endParaRPr lang="en-US" dirty="0"/>
                    </a:p>
                  </a:txBody>
                  <a:tcPr>
                    <a:solidFill>
                      <a:srgbClr val="151F46"/>
                    </a:solidFill>
                  </a:tcPr>
                </a:tc>
              </a:tr>
              <a:tr h="370840">
                <a:tc>
                  <a:txBody>
                    <a:bodyPr/>
                    <a:lstStyle/>
                    <a:p>
                      <a:r>
                        <a:rPr lang="en-US" dirty="0" smtClean="0"/>
                        <a:t>AA &amp; AP</a:t>
                      </a:r>
                      <a:endParaRPr lang="en-US" dirty="0"/>
                    </a:p>
                  </a:txBody>
                  <a:tcPr/>
                </a:tc>
                <a:tc>
                  <a:txBody>
                    <a:bodyPr/>
                    <a:lstStyle/>
                    <a:p>
                      <a:pPr algn="ctr"/>
                      <a:r>
                        <a:rPr lang="en-US" dirty="0" smtClean="0"/>
                        <a:t>50%</a:t>
                      </a:r>
                      <a:endParaRPr lang="en-US" dirty="0"/>
                    </a:p>
                  </a:txBody>
                  <a:tcPr/>
                </a:tc>
                <a:tc>
                  <a:txBody>
                    <a:bodyPr/>
                    <a:lstStyle/>
                    <a:p>
                      <a:pPr algn="ctr"/>
                      <a:r>
                        <a:rPr lang="en-US" dirty="0" smtClean="0"/>
                        <a:t>50%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r>
                        <a:rPr lang="en-US" dirty="0" smtClean="0"/>
                        <a:t>GR &amp;</a:t>
                      </a:r>
                      <a:r>
                        <a:rPr lang="en-US" baseline="0" dirty="0" smtClean="0"/>
                        <a:t> SQSS</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50%</a:t>
                      </a:r>
                      <a:endParaRPr lang="en-US" dirty="0"/>
                    </a:p>
                  </a:txBody>
                  <a:tcPr/>
                </a:tc>
                <a:tc>
                  <a:txBody>
                    <a:bodyPr/>
                    <a:lstStyle/>
                    <a:p>
                      <a:pPr algn="ctr"/>
                      <a:r>
                        <a:rPr lang="en-US" dirty="0" smtClean="0"/>
                        <a:t>50%</a:t>
                      </a:r>
                      <a:endParaRPr lang="en-US" dirty="0"/>
                    </a:p>
                  </a:txBody>
                  <a:tcPr/>
                </a:tc>
              </a:tr>
              <a:tr h="370840">
                <a:tc>
                  <a:txBody>
                    <a:bodyPr/>
                    <a:lstStyle/>
                    <a:p>
                      <a:r>
                        <a:rPr lang="en-US" dirty="0" smtClean="0"/>
                        <a:t>AA, AP, Gr &amp; SQSS</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30%</a:t>
                      </a:r>
                      <a:endParaRPr lang="en-US" dirty="0"/>
                    </a:p>
                  </a:txBody>
                  <a:tcPr/>
                </a:tc>
                <a:tc>
                  <a:txBody>
                    <a:bodyPr/>
                    <a:lstStyle/>
                    <a:p>
                      <a:pPr algn="ctr"/>
                      <a:r>
                        <a:rPr lang="en-US" dirty="0" smtClean="0"/>
                        <a:t>30%</a:t>
                      </a:r>
                      <a:endParaRPr lang="en-US" dirty="0"/>
                    </a:p>
                  </a:txBody>
                  <a:tcPr/>
                </a:tc>
              </a:tr>
            </a:tbl>
          </a:graphicData>
        </a:graphic>
      </p:graphicFrame>
    </p:spTree>
    <p:extLst>
      <p:ext uri="{BB962C8B-B14F-4D97-AF65-F5344CB8AC3E}">
        <p14:creationId xmlns:p14="http://schemas.microsoft.com/office/powerpoint/2010/main" val="40233642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idx="1"/>
          </p:nvPr>
        </p:nvSpPr>
        <p:spPr>
          <a:xfrm>
            <a:off x="352778" y="824089"/>
            <a:ext cx="11376378" cy="4642214"/>
          </a:xfrm>
        </p:spPr>
        <p:txBody>
          <a:bodyPr>
            <a:normAutofit/>
          </a:bodyPr>
          <a:lstStyle/>
          <a:p>
            <a:pPr marL="0" indent="0" algn="ctr">
              <a:buNone/>
            </a:pPr>
            <a:endParaRPr lang="en-US" sz="2400" i="1" dirty="0" smtClean="0"/>
          </a:p>
          <a:p>
            <a:pPr marL="0" indent="0">
              <a:buNone/>
            </a:pPr>
            <a:endParaRPr lang="en-US" sz="2400" dirty="0" smtClean="0"/>
          </a:p>
          <a:p>
            <a:endParaRPr lang="en-US" sz="2400" dirty="0" smtClean="0"/>
          </a:p>
        </p:txBody>
      </p:sp>
      <p:sp>
        <p:nvSpPr>
          <p:cNvPr id="7" name="Title 3"/>
          <p:cNvSpPr>
            <a:spLocks noGrp="1"/>
          </p:cNvSpPr>
          <p:nvPr>
            <p:ph type="title"/>
          </p:nvPr>
        </p:nvSpPr>
        <p:spPr>
          <a:xfrm>
            <a:off x="0" y="-6833"/>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Annual Meaningful Differentiation</a:t>
            </a:r>
            <a:endParaRPr lang="en-US"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0" y="967577"/>
            <a:ext cx="9982861" cy="523220"/>
          </a:xfrm>
          <a:prstGeom prst="rect">
            <a:avLst/>
          </a:prstGeom>
        </p:spPr>
        <p:txBody>
          <a:bodyPr wrap="none">
            <a:spAutoFit/>
          </a:bodyPr>
          <a:lstStyle/>
          <a:p>
            <a:pPr algn="just"/>
            <a:r>
              <a:rPr lang="en-US" sz="2800" u="sng" dirty="0" smtClean="0"/>
              <a:t>PROPOSAL:</a:t>
            </a:r>
            <a:r>
              <a:rPr lang="en-US" sz="2800" dirty="0" smtClean="0"/>
              <a:t>  SYSTEM OF MEANINGFUL DIFFERENTIATION -- Weights</a:t>
            </a:r>
          </a:p>
        </p:txBody>
      </p:sp>
      <p:sp>
        <p:nvSpPr>
          <p:cNvPr id="9" name="TextBox 8"/>
          <p:cNvSpPr txBox="1"/>
          <p:nvPr/>
        </p:nvSpPr>
        <p:spPr>
          <a:xfrm>
            <a:off x="3621841" y="1501394"/>
            <a:ext cx="1201034" cy="369332"/>
          </a:xfrm>
          <a:prstGeom prst="rect">
            <a:avLst/>
          </a:prstGeom>
          <a:noFill/>
        </p:spPr>
        <p:txBody>
          <a:bodyPr wrap="none" rtlCol="0">
            <a:spAutoFit/>
          </a:bodyPr>
          <a:lstStyle/>
          <a:p>
            <a:r>
              <a:rPr lang="en-US" b="1" dirty="0" smtClean="0"/>
              <a:t>Grades 3-8</a:t>
            </a:r>
            <a:endParaRPr lang="en-US" b="1" dirty="0"/>
          </a:p>
        </p:txBody>
      </p:sp>
      <p:graphicFrame>
        <p:nvGraphicFramePr>
          <p:cNvPr id="10" name="Table 9"/>
          <p:cNvGraphicFramePr>
            <a:graphicFrameLocks noGrp="1"/>
          </p:cNvGraphicFramePr>
          <p:nvPr>
            <p:extLst/>
          </p:nvPr>
        </p:nvGraphicFramePr>
        <p:xfrm>
          <a:off x="1767273" y="1850320"/>
          <a:ext cx="8657454" cy="1752600"/>
        </p:xfrm>
        <a:graphic>
          <a:graphicData uri="http://schemas.openxmlformats.org/drawingml/2006/table">
            <a:tbl>
              <a:tblPr firstRow="1" bandRow="1">
                <a:tableStyleId>{5C22544A-7EE6-4342-B048-85BDC9FD1C3A}</a:tableStyleId>
              </a:tblPr>
              <a:tblGrid>
                <a:gridCol w="1954700"/>
                <a:gridCol w="1514363"/>
                <a:gridCol w="1517715"/>
                <a:gridCol w="1828800"/>
                <a:gridCol w="1841876"/>
              </a:tblGrid>
              <a:tr h="370840">
                <a:tc>
                  <a:txBody>
                    <a:bodyPr/>
                    <a:lstStyle/>
                    <a:p>
                      <a:endParaRPr lang="en-US" dirty="0"/>
                    </a:p>
                  </a:txBody>
                  <a:tcPr>
                    <a:noFill/>
                  </a:tcPr>
                </a:tc>
                <a:tc>
                  <a:txBody>
                    <a:bodyPr/>
                    <a:lstStyle/>
                    <a:p>
                      <a:pPr algn="ctr"/>
                      <a:r>
                        <a:rPr lang="en-US" dirty="0" smtClean="0"/>
                        <a:t>Academic</a:t>
                      </a:r>
                      <a:r>
                        <a:rPr lang="en-US" baseline="0" dirty="0" smtClean="0"/>
                        <a:t> Achievement</a:t>
                      </a:r>
                      <a:endParaRPr lang="en-US" dirty="0"/>
                    </a:p>
                  </a:txBody>
                  <a:tcPr>
                    <a:solidFill>
                      <a:srgbClr val="151F46"/>
                    </a:solidFill>
                  </a:tcPr>
                </a:tc>
                <a:tc>
                  <a:txBody>
                    <a:bodyPr/>
                    <a:lstStyle/>
                    <a:p>
                      <a:pPr algn="ctr"/>
                      <a:r>
                        <a:rPr lang="en-US" dirty="0" smtClean="0"/>
                        <a:t>Academic Progress</a:t>
                      </a:r>
                      <a:endParaRPr lang="en-US" dirty="0"/>
                    </a:p>
                  </a:txBody>
                  <a:tcPr>
                    <a:solidFill>
                      <a:srgbClr val="151F46"/>
                    </a:solidFill>
                  </a:tcPr>
                </a:tc>
                <a:tc>
                  <a:txBody>
                    <a:bodyPr/>
                    <a:lstStyle/>
                    <a:p>
                      <a:pPr algn="ctr"/>
                      <a:r>
                        <a:rPr lang="en-US" dirty="0" smtClean="0"/>
                        <a:t>School Quality &amp; Student Success</a:t>
                      </a:r>
                      <a:endParaRPr lang="en-US" dirty="0"/>
                    </a:p>
                  </a:txBody>
                  <a:tcPr>
                    <a:solidFill>
                      <a:srgbClr val="151F46"/>
                    </a:solidFill>
                  </a:tcPr>
                </a:tc>
                <a:tc>
                  <a:txBody>
                    <a:bodyPr/>
                    <a:lstStyle/>
                    <a:p>
                      <a:pPr algn="ctr"/>
                      <a:r>
                        <a:rPr lang="en-US" dirty="0" smtClean="0"/>
                        <a:t>English Language Proficiency</a:t>
                      </a:r>
                      <a:endParaRPr lang="en-US" dirty="0"/>
                    </a:p>
                  </a:txBody>
                  <a:tcPr>
                    <a:solidFill>
                      <a:srgbClr val="151F46"/>
                    </a:solidFill>
                  </a:tcPr>
                </a:tc>
              </a:tr>
              <a:tr h="370840">
                <a:tc>
                  <a:txBody>
                    <a:bodyPr/>
                    <a:lstStyle/>
                    <a:p>
                      <a:r>
                        <a:rPr lang="en-US" dirty="0" smtClean="0"/>
                        <a:t>AA &amp; AP</a:t>
                      </a:r>
                      <a:endParaRPr lang="en-US" dirty="0"/>
                    </a:p>
                  </a:txBody>
                  <a:tcPr/>
                </a:tc>
                <a:tc>
                  <a:txBody>
                    <a:bodyPr/>
                    <a:lstStyle/>
                    <a:p>
                      <a:pPr algn="ctr"/>
                      <a:r>
                        <a:rPr lang="en-US" dirty="0" smtClean="0"/>
                        <a:t>45%</a:t>
                      </a:r>
                      <a:endParaRPr lang="en-US" dirty="0"/>
                    </a:p>
                  </a:txBody>
                  <a:tcPr/>
                </a:tc>
                <a:tc>
                  <a:txBody>
                    <a:bodyPr/>
                    <a:lstStyle/>
                    <a:p>
                      <a:pPr algn="ctr"/>
                      <a:r>
                        <a:rPr lang="en-US" dirty="0" smtClean="0"/>
                        <a:t>55%</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r>
                        <a:rPr lang="en-US" dirty="0" smtClean="0"/>
                        <a:t>AA, AP &amp; SQSS</a:t>
                      </a:r>
                      <a:endParaRPr lang="en-US" dirty="0"/>
                    </a:p>
                  </a:txBody>
                  <a:tcPr/>
                </a:tc>
                <a:tc>
                  <a:txBody>
                    <a:bodyPr/>
                    <a:lstStyle/>
                    <a:p>
                      <a:pPr algn="ctr"/>
                      <a:r>
                        <a:rPr lang="en-US" dirty="0" smtClean="0"/>
                        <a:t>45%</a:t>
                      </a:r>
                      <a:endParaRPr lang="en-US" dirty="0"/>
                    </a:p>
                  </a:txBody>
                  <a:tcPr/>
                </a:tc>
                <a:tc>
                  <a:txBody>
                    <a:bodyPr/>
                    <a:lstStyle/>
                    <a:p>
                      <a:pPr algn="ctr"/>
                      <a:r>
                        <a:rPr lang="en-US" dirty="0" smtClean="0"/>
                        <a:t>50%</a:t>
                      </a:r>
                      <a:endParaRPr lang="en-US" dirty="0"/>
                    </a:p>
                  </a:txBody>
                  <a:tcPr/>
                </a:tc>
                <a:tc>
                  <a:txBody>
                    <a:bodyPr/>
                    <a:lstStyle/>
                    <a:p>
                      <a:pPr algn="ctr"/>
                      <a:r>
                        <a:rPr lang="en-US" dirty="0" smtClean="0"/>
                        <a:t>5%</a:t>
                      </a:r>
                      <a:endParaRPr lang="en-US" dirty="0"/>
                    </a:p>
                  </a:txBody>
                  <a:tcPr/>
                </a:tc>
                <a:tc>
                  <a:txBody>
                    <a:bodyPr/>
                    <a:lstStyle/>
                    <a:p>
                      <a:pPr algn="ctr"/>
                      <a:r>
                        <a:rPr lang="en-US" dirty="0" smtClean="0"/>
                        <a:t>0</a:t>
                      </a:r>
                      <a:endParaRPr lang="en-US" dirty="0"/>
                    </a:p>
                  </a:txBody>
                  <a:tcPr/>
                </a:tc>
              </a:tr>
              <a:tr h="370840">
                <a:tc>
                  <a:txBody>
                    <a:bodyPr/>
                    <a:lstStyle/>
                    <a:p>
                      <a:r>
                        <a:rPr lang="en-US" dirty="0" smtClean="0"/>
                        <a:t>AA, AP, SQSS &amp; ELP</a:t>
                      </a:r>
                      <a:endParaRPr lang="en-US" dirty="0"/>
                    </a:p>
                  </a:txBody>
                  <a:tcPr/>
                </a:tc>
                <a:tc>
                  <a:txBody>
                    <a:bodyPr/>
                    <a:lstStyle/>
                    <a:p>
                      <a:pPr algn="ctr"/>
                      <a:r>
                        <a:rPr lang="en-US" dirty="0" smtClean="0"/>
                        <a:t>40%</a:t>
                      </a:r>
                      <a:endParaRPr lang="en-US" dirty="0"/>
                    </a:p>
                  </a:txBody>
                  <a:tcPr/>
                </a:tc>
                <a:tc>
                  <a:txBody>
                    <a:bodyPr/>
                    <a:lstStyle/>
                    <a:p>
                      <a:pPr algn="ctr"/>
                      <a:r>
                        <a:rPr lang="en-US" dirty="0" smtClean="0"/>
                        <a:t>45%</a:t>
                      </a:r>
                      <a:endParaRPr lang="en-US" dirty="0"/>
                    </a:p>
                  </a:txBody>
                  <a:tcPr/>
                </a:tc>
                <a:tc>
                  <a:txBody>
                    <a:bodyPr/>
                    <a:lstStyle/>
                    <a:p>
                      <a:pPr algn="ctr"/>
                      <a:r>
                        <a:rPr lang="en-US" dirty="0" smtClean="0"/>
                        <a:t>5%</a:t>
                      </a:r>
                      <a:endParaRPr lang="en-US" dirty="0"/>
                    </a:p>
                  </a:txBody>
                  <a:tcPr/>
                </a:tc>
                <a:tc>
                  <a:txBody>
                    <a:bodyPr/>
                    <a:lstStyle/>
                    <a:p>
                      <a:pPr algn="ctr"/>
                      <a:r>
                        <a:rPr lang="en-US" dirty="0" smtClean="0"/>
                        <a:t>10%</a:t>
                      </a:r>
                      <a:endParaRPr lang="en-US" dirty="0"/>
                    </a:p>
                  </a:txBody>
                  <a:tcPr/>
                </a:tc>
              </a:tr>
            </a:tbl>
          </a:graphicData>
        </a:graphic>
      </p:graphicFrame>
      <p:sp>
        <p:nvSpPr>
          <p:cNvPr id="11" name="TextBox 10"/>
          <p:cNvSpPr txBox="1"/>
          <p:nvPr/>
        </p:nvSpPr>
        <p:spPr>
          <a:xfrm>
            <a:off x="3721639" y="3728062"/>
            <a:ext cx="1318053" cy="369332"/>
          </a:xfrm>
          <a:prstGeom prst="rect">
            <a:avLst/>
          </a:prstGeom>
          <a:noFill/>
        </p:spPr>
        <p:txBody>
          <a:bodyPr wrap="none" rtlCol="0">
            <a:spAutoFit/>
          </a:bodyPr>
          <a:lstStyle/>
          <a:p>
            <a:r>
              <a:rPr lang="en-US" b="1" dirty="0" smtClean="0"/>
              <a:t>Grades 9-12</a:t>
            </a:r>
            <a:endParaRPr lang="en-US" b="1" dirty="0"/>
          </a:p>
        </p:txBody>
      </p:sp>
      <p:graphicFrame>
        <p:nvGraphicFramePr>
          <p:cNvPr id="13" name="Table 12"/>
          <p:cNvGraphicFramePr>
            <a:graphicFrameLocks noGrp="1"/>
          </p:cNvGraphicFramePr>
          <p:nvPr>
            <p:extLst/>
          </p:nvPr>
        </p:nvGraphicFramePr>
        <p:xfrm>
          <a:off x="821704" y="4033052"/>
          <a:ext cx="10548592" cy="2123440"/>
        </p:xfrm>
        <a:graphic>
          <a:graphicData uri="http://schemas.openxmlformats.org/drawingml/2006/table">
            <a:tbl>
              <a:tblPr firstRow="1" bandRow="1">
                <a:tableStyleId>{5C22544A-7EE6-4342-B048-85BDC9FD1C3A}</a:tableStyleId>
              </a:tblPr>
              <a:tblGrid>
                <a:gridCol w="2215297"/>
                <a:gridCol w="1589989"/>
                <a:gridCol w="1520856"/>
                <a:gridCol w="1593130"/>
                <a:gridCol w="1800520"/>
                <a:gridCol w="1828800"/>
              </a:tblGrid>
              <a:tr h="370840">
                <a:tc>
                  <a:txBody>
                    <a:bodyPr/>
                    <a:lstStyle/>
                    <a:p>
                      <a:endParaRPr lang="en-US" dirty="0"/>
                    </a:p>
                  </a:txBody>
                  <a:tcPr>
                    <a:noFill/>
                  </a:tcPr>
                </a:tc>
                <a:tc>
                  <a:txBody>
                    <a:bodyPr/>
                    <a:lstStyle/>
                    <a:p>
                      <a:pPr algn="ctr"/>
                      <a:r>
                        <a:rPr lang="en-US" dirty="0" smtClean="0"/>
                        <a:t>Academic Achievement</a:t>
                      </a:r>
                      <a:endParaRPr lang="en-US" dirty="0"/>
                    </a:p>
                  </a:txBody>
                  <a:tcPr>
                    <a:solidFill>
                      <a:srgbClr val="151F46"/>
                    </a:solidFill>
                  </a:tcPr>
                </a:tc>
                <a:tc>
                  <a:txBody>
                    <a:bodyPr/>
                    <a:lstStyle/>
                    <a:p>
                      <a:pPr algn="ctr"/>
                      <a:r>
                        <a:rPr lang="en-US" dirty="0" smtClean="0"/>
                        <a:t>Academic Progress</a:t>
                      </a:r>
                      <a:endParaRPr lang="en-US" dirty="0"/>
                    </a:p>
                  </a:txBody>
                  <a:tcPr>
                    <a:solidFill>
                      <a:srgbClr val="151F46"/>
                    </a:solidFill>
                  </a:tcPr>
                </a:tc>
                <a:tc>
                  <a:txBody>
                    <a:bodyPr/>
                    <a:lstStyle/>
                    <a:p>
                      <a:pPr algn="ctr"/>
                      <a:r>
                        <a:rPr lang="en-US" dirty="0" smtClean="0"/>
                        <a:t>Graduation Rate</a:t>
                      </a:r>
                      <a:endParaRPr lang="en-US" dirty="0"/>
                    </a:p>
                  </a:txBody>
                  <a:tcPr>
                    <a:solidFill>
                      <a:srgbClr val="151F46"/>
                    </a:solidFill>
                  </a:tcPr>
                </a:tc>
                <a:tc>
                  <a:txBody>
                    <a:bodyPr/>
                    <a:lstStyle/>
                    <a:p>
                      <a:pPr algn="ctr"/>
                      <a:r>
                        <a:rPr lang="en-US" dirty="0" smtClean="0"/>
                        <a:t>School Quality &amp; Student Success</a:t>
                      </a:r>
                      <a:endParaRPr lang="en-US" dirty="0"/>
                    </a:p>
                  </a:txBody>
                  <a:tcPr>
                    <a:solidFill>
                      <a:srgbClr val="151F46"/>
                    </a:solidFill>
                  </a:tcPr>
                </a:tc>
                <a:tc>
                  <a:txBody>
                    <a:bodyPr/>
                    <a:lstStyle/>
                    <a:p>
                      <a:pPr algn="ctr"/>
                      <a:r>
                        <a:rPr lang="en-US" dirty="0" smtClean="0"/>
                        <a:t>English Language Proficiency</a:t>
                      </a:r>
                      <a:endParaRPr lang="en-US" dirty="0"/>
                    </a:p>
                  </a:txBody>
                  <a:tcPr>
                    <a:solidFill>
                      <a:srgbClr val="151F46"/>
                    </a:solidFill>
                  </a:tcPr>
                </a:tc>
              </a:tr>
              <a:tr h="370840">
                <a:tc>
                  <a:txBody>
                    <a:bodyPr/>
                    <a:lstStyle/>
                    <a:p>
                      <a:r>
                        <a:rPr lang="en-US" dirty="0" smtClean="0"/>
                        <a:t>AA &amp; AP</a:t>
                      </a:r>
                      <a:endParaRPr lang="en-US" dirty="0"/>
                    </a:p>
                  </a:txBody>
                  <a:tcPr/>
                </a:tc>
                <a:tc>
                  <a:txBody>
                    <a:bodyPr/>
                    <a:lstStyle/>
                    <a:p>
                      <a:pPr algn="ctr"/>
                      <a:r>
                        <a:rPr lang="en-US" dirty="0" smtClean="0"/>
                        <a:t>50%</a:t>
                      </a:r>
                      <a:endParaRPr lang="en-US" dirty="0"/>
                    </a:p>
                  </a:txBody>
                  <a:tcPr/>
                </a:tc>
                <a:tc>
                  <a:txBody>
                    <a:bodyPr/>
                    <a:lstStyle/>
                    <a:p>
                      <a:pPr algn="ctr"/>
                      <a:r>
                        <a:rPr lang="en-US" dirty="0" smtClean="0"/>
                        <a:t>50%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r>
                        <a:rPr lang="en-US" dirty="0" smtClean="0"/>
                        <a:t>GR &amp; SQSS</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50%</a:t>
                      </a:r>
                      <a:endParaRPr lang="en-US" dirty="0"/>
                    </a:p>
                  </a:txBody>
                  <a:tcPr/>
                </a:tc>
                <a:tc>
                  <a:txBody>
                    <a:bodyPr/>
                    <a:lstStyle/>
                    <a:p>
                      <a:pPr algn="ctr"/>
                      <a:r>
                        <a:rPr lang="en-US" dirty="0" smtClean="0"/>
                        <a:t>50%</a:t>
                      </a:r>
                      <a:endParaRPr lang="en-US" dirty="0"/>
                    </a:p>
                  </a:txBody>
                  <a:tcPr/>
                </a:tc>
                <a:tc>
                  <a:txBody>
                    <a:bodyPr/>
                    <a:lstStyle/>
                    <a:p>
                      <a:pPr algn="ctr"/>
                      <a:r>
                        <a:rPr lang="en-US" dirty="0" smtClean="0"/>
                        <a:t>0</a:t>
                      </a:r>
                      <a:endParaRPr lang="en-US" dirty="0"/>
                    </a:p>
                  </a:txBody>
                  <a:tcPr/>
                </a:tc>
              </a:tr>
              <a:tr h="370840">
                <a:tc>
                  <a:txBody>
                    <a:bodyPr/>
                    <a:lstStyle/>
                    <a:p>
                      <a:r>
                        <a:rPr lang="en-US" dirty="0" smtClean="0"/>
                        <a:t>AA, AP, GR &amp; SQSS</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30%</a:t>
                      </a:r>
                      <a:endParaRPr lang="en-US" dirty="0"/>
                    </a:p>
                  </a:txBody>
                  <a:tcPr/>
                </a:tc>
                <a:tc>
                  <a:txBody>
                    <a:bodyPr/>
                    <a:lstStyle/>
                    <a:p>
                      <a:pPr algn="ctr"/>
                      <a:r>
                        <a:rPr lang="en-US" dirty="0" smtClean="0"/>
                        <a:t>30%</a:t>
                      </a:r>
                      <a:endParaRPr lang="en-US" dirty="0"/>
                    </a:p>
                  </a:txBody>
                  <a:tcPr/>
                </a:tc>
                <a:tc>
                  <a:txBody>
                    <a:bodyPr/>
                    <a:lstStyle/>
                    <a:p>
                      <a:pPr algn="ctr"/>
                      <a:r>
                        <a:rPr lang="en-US" dirty="0" smtClean="0"/>
                        <a:t>0</a:t>
                      </a:r>
                      <a:endParaRPr lang="en-US" dirty="0"/>
                    </a:p>
                  </a:txBody>
                  <a:tcPr/>
                </a:tc>
              </a:tr>
              <a:tr h="370840">
                <a:tc>
                  <a:txBody>
                    <a:bodyPr/>
                    <a:lstStyle/>
                    <a:p>
                      <a:r>
                        <a:rPr lang="en-US" dirty="0" smtClean="0"/>
                        <a:t>AA, AP, GR, SQSS,</a:t>
                      </a:r>
                      <a:r>
                        <a:rPr lang="en-US" baseline="0" dirty="0" smtClean="0"/>
                        <a:t> ELP</a:t>
                      </a:r>
                      <a:endParaRPr lang="en-US" dirty="0"/>
                    </a:p>
                  </a:txBody>
                  <a:tcPr/>
                </a:tc>
                <a:tc>
                  <a:txBody>
                    <a:bodyPr/>
                    <a:lstStyle/>
                    <a:p>
                      <a:pPr algn="ctr"/>
                      <a:r>
                        <a:rPr lang="en-US" dirty="0" smtClean="0"/>
                        <a:t>15%</a:t>
                      </a:r>
                      <a:endParaRPr lang="en-US" dirty="0"/>
                    </a:p>
                  </a:txBody>
                  <a:tcPr/>
                </a:tc>
                <a:tc>
                  <a:txBody>
                    <a:bodyPr/>
                    <a:lstStyle/>
                    <a:p>
                      <a:pPr algn="ctr"/>
                      <a:r>
                        <a:rPr lang="en-US" dirty="0" smtClean="0"/>
                        <a:t>15%</a:t>
                      </a:r>
                      <a:endParaRPr lang="en-US" dirty="0"/>
                    </a:p>
                  </a:txBody>
                  <a:tcPr/>
                </a:tc>
                <a:tc>
                  <a:txBody>
                    <a:bodyPr/>
                    <a:lstStyle/>
                    <a:p>
                      <a:pPr algn="ctr"/>
                      <a:r>
                        <a:rPr lang="en-US" dirty="0" smtClean="0"/>
                        <a:t>30%</a:t>
                      </a:r>
                      <a:endParaRPr lang="en-US" dirty="0"/>
                    </a:p>
                  </a:txBody>
                  <a:tcPr/>
                </a:tc>
                <a:tc>
                  <a:txBody>
                    <a:bodyPr/>
                    <a:lstStyle/>
                    <a:p>
                      <a:pPr algn="ctr"/>
                      <a:r>
                        <a:rPr lang="en-US" dirty="0" smtClean="0"/>
                        <a:t>30%</a:t>
                      </a:r>
                      <a:endParaRPr lang="en-US" dirty="0"/>
                    </a:p>
                  </a:txBody>
                  <a:tcPr/>
                </a:tc>
                <a:tc>
                  <a:txBody>
                    <a:bodyPr/>
                    <a:lstStyle/>
                    <a:p>
                      <a:pPr algn="ctr"/>
                      <a:r>
                        <a:rPr lang="en-US" dirty="0" smtClean="0"/>
                        <a:t>10%</a:t>
                      </a:r>
                      <a:endParaRPr lang="en-US" dirty="0"/>
                    </a:p>
                  </a:txBody>
                  <a:tcPr/>
                </a:tc>
              </a:tr>
            </a:tbl>
          </a:graphicData>
        </a:graphic>
      </p:graphicFrame>
    </p:spTree>
    <p:extLst>
      <p:ext uri="{BB962C8B-B14F-4D97-AF65-F5344CB8AC3E}">
        <p14:creationId xmlns:p14="http://schemas.microsoft.com/office/powerpoint/2010/main" val="7323767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rgbClr val="AAAAAA"/>
                </a:solidFill>
              </a:rPr>
              <a:t>5</a:t>
            </a:r>
            <a:r>
              <a:rPr lang="en-US" dirty="0" smtClean="0">
                <a:solidFill>
                  <a:srgbClr val="AAAAAA"/>
                </a:solidFill>
              </a:rPr>
              <a:t> | </a:t>
            </a:r>
            <a:r>
              <a:rPr lang="en-US" dirty="0" smtClean="0"/>
              <a:t>Data Practices</a:t>
            </a:r>
            <a:endParaRPr lang="en-US" dirty="0"/>
          </a:p>
        </p:txBody>
      </p:sp>
    </p:spTree>
    <p:extLst>
      <p:ext uri="{BB962C8B-B14F-4D97-AF65-F5344CB8AC3E}">
        <p14:creationId xmlns:p14="http://schemas.microsoft.com/office/powerpoint/2010/main" val="26470890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Data Practices</a:t>
            </a:r>
            <a:endParaRPr lang="en-US"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0" y="964505"/>
            <a:ext cx="12192000" cy="830997"/>
          </a:xfrm>
          <a:prstGeom prst="rect">
            <a:avLst/>
          </a:prstGeom>
          <a:noFill/>
        </p:spPr>
        <p:txBody>
          <a:bodyPr wrap="square" rtlCol="0">
            <a:spAutoFit/>
          </a:bodyPr>
          <a:lstStyle/>
          <a:p>
            <a:pPr marL="2403475" indent="-2403475"/>
            <a:r>
              <a:rPr lang="en-US" sz="2400" u="sng" dirty="0" smtClean="0"/>
              <a:t>Sec. 1111(c)(3)(</a:t>
            </a:r>
            <a:r>
              <a:rPr lang="en-US" sz="2400" u="sng" dirty="0"/>
              <a:t>A</a:t>
            </a:r>
            <a:r>
              <a:rPr lang="en-US" sz="2400" u="sng" dirty="0" smtClean="0"/>
              <a:t>)</a:t>
            </a:r>
            <a:r>
              <a:rPr lang="en-US" sz="2400" dirty="0" smtClean="0"/>
              <a:t>:  </a:t>
            </a:r>
            <a:r>
              <a:rPr lang="en-US" sz="2400" i="1" dirty="0"/>
              <a:t>State must determine the minimum number of students necessary to be included to carry out accountability requirements</a:t>
            </a:r>
          </a:p>
        </p:txBody>
      </p:sp>
      <p:sp>
        <p:nvSpPr>
          <p:cNvPr id="11" name="Rectangle 10"/>
          <p:cNvSpPr/>
          <p:nvPr/>
        </p:nvSpPr>
        <p:spPr>
          <a:xfrm>
            <a:off x="2761670" y="2499476"/>
            <a:ext cx="6668655"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Statutory Requirements</a:t>
            </a:r>
            <a:endParaRPr lang="en-US" sz="2400" b="1" dirty="0"/>
          </a:p>
        </p:txBody>
      </p:sp>
      <p:sp>
        <p:nvSpPr>
          <p:cNvPr id="12" name="TextBox 11"/>
          <p:cNvSpPr txBox="1"/>
          <p:nvPr/>
        </p:nvSpPr>
        <p:spPr>
          <a:xfrm>
            <a:off x="395365" y="3449066"/>
            <a:ext cx="11796635" cy="200054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Minimum number must be statistically sound</a:t>
            </a:r>
          </a:p>
          <a:p>
            <a:endParaRPr lang="en-US" sz="400" dirty="0" smtClean="0"/>
          </a:p>
          <a:p>
            <a:pPr marL="285750" indent="-285750">
              <a:buFont typeface="Arial" panose="020B0604020202020204" pitchFamily="34" charset="0"/>
              <a:buChar char="•"/>
            </a:pPr>
            <a:r>
              <a:rPr lang="en-US" dirty="0" smtClean="0"/>
              <a:t>Minimum number must be the same number for all students and for each subgroup, and be used with respect to any provision that requires disaggregation of information by subgroup</a:t>
            </a:r>
          </a:p>
          <a:p>
            <a:endParaRPr lang="en-US" sz="400" dirty="0" smtClean="0"/>
          </a:p>
          <a:p>
            <a:pPr marL="285750" indent="-285750">
              <a:buFont typeface="Arial" panose="020B0604020202020204" pitchFamily="34" charset="0"/>
              <a:buChar char="•"/>
            </a:pPr>
            <a:r>
              <a:rPr lang="en-US" dirty="0" smtClean="0"/>
              <a:t>Must identify how the minimum number was determined by the State</a:t>
            </a:r>
          </a:p>
          <a:p>
            <a:endParaRPr lang="en-US" sz="400" dirty="0" smtClean="0"/>
          </a:p>
          <a:p>
            <a:pPr marL="285750" indent="-285750">
              <a:buFont typeface="Arial" panose="020B0604020202020204" pitchFamily="34" charset="0"/>
              <a:buChar char="•"/>
            </a:pPr>
            <a:r>
              <a:rPr lang="en-US" dirty="0" smtClean="0"/>
              <a:t>Must identify how the minimum number is sufficient to not reveal any personally identifiable information</a:t>
            </a:r>
          </a:p>
          <a:p>
            <a:endParaRPr lang="en-US" sz="400" dirty="0" smtClean="0"/>
          </a:p>
          <a:p>
            <a:endParaRPr lang="en-US" dirty="0"/>
          </a:p>
        </p:txBody>
      </p:sp>
    </p:spTree>
    <p:extLst>
      <p:ext uri="{BB962C8B-B14F-4D97-AF65-F5344CB8AC3E}">
        <p14:creationId xmlns:p14="http://schemas.microsoft.com/office/powerpoint/2010/main" val="27496386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Data Practices</a:t>
            </a:r>
            <a:endParaRPr lang="en-US"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0" y="964505"/>
            <a:ext cx="12192000" cy="4216539"/>
          </a:xfrm>
          <a:prstGeom prst="rect">
            <a:avLst/>
          </a:prstGeom>
          <a:noFill/>
        </p:spPr>
        <p:txBody>
          <a:bodyPr wrap="square" rtlCol="0">
            <a:spAutoFit/>
          </a:bodyPr>
          <a:lstStyle/>
          <a:p>
            <a:pPr marL="2403475" indent="-2403475"/>
            <a:r>
              <a:rPr lang="en-US" sz="2400" u="sng" dirty="0" smtClean="0"/>
              <a:t>CURRENT:</a:t>
            </a:r>
            <a:r>
              <a:rPr lang="en-US" sz="2400" dirty="0" smtClean="0"/>
              <a:t>  MINIMUM N-SIZE</a:t>
            </a:r>
          </a:p>
          <a:p>
            <a:pPr marL="2403475" indent="-2403475"/>
            <a:endParaRPr lang="en-US" sz="2400" i="1" dirty="0"/>
          </a:p>
          <a:p>
            <a:pPr marL="2403475" indent="-2403475"/>
            <a:endParaRPr lang="en-US" sz="2400" i="1" dirty="0" smtClean="0"/>
          </a:p>
          <a:p>
            <a:r>
              <a:rPr lang="en-US" sz="2400" dirty="0"/>
              <a:t>Different n-sizes apply based on </a:t>
            </a:r>
            <a:r>
              <a:rPr lang="en-US" sz="2400" dirty="0" smtClean="0"/>
              <a:t>purpose:</a:t>
            </a:r>
          </a:p>
          <a:p>
            <a:endParaRPr lang="en-US" sz="2400" dirty="0"/>
          </a:p>
          <a:p>
            <a:pPr marL="1200150" lvl="2" indent="-285750">
              <a:buFont typeface="Arial" panose="020B0604020202020204" pitchFamily="34" charset="0"/>
              <a:buChar char="•"/>
            </a:pPr>
            <a:r>
              <a:rPr lang="en-US" sz="2000" dirty="0"/>
              <a:t>Academic Achievement (Proficiency</a:t>
            </a:r>
            <a:r>
              <a:rPr lang="en-US" sz="2000" dirty="0" smtClean="0"/>
              <a:t>)			30</a:t>
            </a:r>
          </a:p>
          <a:p>
            <a:pPr lvl="2"/>
            <a:endParaRPr lang="en-US" sz="400" dirty="0"/>
          </a:p>
          <a:p>
            <a:pPr marL="1200150" lvl="2" indent="-285750">
              <a:buFont typeface="Arial" panose="020B0604020202020204" pitchFamily="34" charset="0"/>
              <a:buChar char="•"/>
            </a:pPr>
            <a:r>
              <a:rPr lang="en-US" sz="2000" dirty="0"/>
              <a:t>Academic Progress (Growth</a:t>
            </a:r>
            <a:r>
              <a:rPr lang="en-US" sz="2000" dirty="0" smtClean="0"/>
              <a:t>)				40</a:t>
            </a:r>
          </a:p>
          <a:p>
            <a:pPr lvl="2"/>
            <a:endParaRPr lang="en-US" sz="400" dirty="0"/>
          </a:p>
          <a:p>
            <a:pPr marL="1200150" lvl="2" indent="-285750">
              <a:buFont typeface="Arial" panose="020B0604020202020204" pitchFamily="34" charset="0"/>
              <a:buChar char="•"/>
            </a:pPr>
            <a:r>
              <a:rPr lang="en-US" sz="2000" dirty="0"/>
              <a:t>Graduation </a:t>
            </a:r>
            <a:r>
              <a:rPr lang="en-US" sz="2000" dirty="0" smtClean="0"/>
              <a:t>Rate					10</a:t>
            </a:r>
          </a:p>
          <a:p>
            <a:pPr lvl="2"/>
            <a:endParaRPr lang="en-US" sz="400" dirty="0" smtClean="0"/>
          </a:p>
          <a:p>
            <a:pPr marL="1200150" lvl="2" indent="-285750">
              <a:buFont typeface="Arial" panose="020B0604020202020204" pitchFamily="34" charset="0"/>
              <a:buChar char="•"/>
            </a:pPr>
            <a:r>
              <a:rPr lang="en-US" sz="2000" dirty="0" smtClean="0"/>
              <a:t>School Quality/Student Success (CCR)			10</a:t>
            </a:r>
          </a:p>
          <a:p>
            <a:pPr lvl="2"/>
            <a:endParaRPr lang="en-US" sz="400" dirty="0" smtClean="0"/>
          </a:p>
          <a:p>
            <a:pPr marL="1200150" lvl="2" indent="-285750">
              <a:buFont typeface="Arial" panose="020B0604020202020204" pitchFamily="34" charset="0"/>
              <a:buChar char="•"/>
            </a:pPr>
            <a:r>
              <a:rPr lang="en-US" sz="2000" dirty="0" smtClean="0"/>
              <a:t>Public Reporting					10</a:t>
            </a:r>
          </a:p>
          <a:p>
            <a:pPr marL="2403475" indent="-2403475"/>
            <a:endParaRPr lang="en-US" sz="2400" i="1" dirty="0"/>
          </a:p>
        </p:txBody>
      </p:sp>
    </p:spTree>
    <p:extLst>
      <p:ext uri="{BB962C8B-B14F-4D97-AF65-F5344CB8AC3E}">
        <p14:creationId xmlns:p14="http://schemas.microsoft.com/office/powerpoint/2010/main" val="1063641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Data Practices</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964505"/>
            <a:ext cx="12192000" cy="2862322"/>
          </a:xfrm>
          <a:prstGeom prst="rect">
            <a:avLst/>
          </a:prstGeom>
          <a:noFill/>
        </p:spPr>
        <p:txBody>
          <a:bodyPr wrap="square" rtlCol="0">
            <a:spAutoFit/>
          </a:bodyPr>
          <a:lstStyle/>
          <a:p>
            <a:pPr marL="2403475" indent="-2403475"/>
            <a:r>
              <a:rPr lang="en-US" sz="2400" u="sng" dirty="0" smtClean="0"/>
              <a:t>PROPOSAL:</a:t>
            </a:r>
            <a:r>
              <a:rPr lang="en-US" sz="2400" dirty="0" smtClean="0"/>
              <a:t>  MINIMUM N-SIZE</a:t>
            </a:r>
          </a:p>
          <a:p>
            <a:pPr marL="2403475" indent="-2403475"/>
            <a:endParaRPr lang="en-US" sz="2400" i="1" dirty="0"/>
          </a:p>
          <a:p>
            <a:pPr marL="2403475" indent="-2403475"/>
            <a:r>
              <a:rPr lang="en-US" sz="2200" b="1" dirty="0" smtClean="0"/>
              <a:t>GOAL:</a:t>
            </a:r>
            <a:r>
              <a:rPr lang="en-US" sz="2200" dirty="0" smtClean="0"/>
              <a:t>	</a:t>
            </a:r>
            <a:endParaRPr lang="en-US" sz="2200" dirty="0"/>
          </a:p>
          <a:p>
            <a:pPr marL="2403475" indent="-342900">
              <a:buFont typeface="Arial" panose="020B0604020202020204" pitchFamily="34" charset="0"/>
              <a:buChar char="•"/>
            </a:pPr>
            <a:r>
              <a:rPr lang="en-US" sz="2200" dirty="0" smtClean="0"/>
              <a:t>To establish a minimum number that balances the need for statistical stability and the inclusion of students in accountability</a:t>
            </a:r>
          </a:p>
          <a:p>
            <a:pPr marL="2403475" indent="-342900">
              <a:buFont typeface="Arial" panose="020B0604020202020204" pitchFamily="34" charset="0"/>
              <a:buChar char="•"/>
            </a:pPr>
            <a:r>
              <a:rPr lang="en-US" sz="2200" dirty="0" smtClean="0"/>
              <a:t>To establish a minimum number that acknowledges that accountability determinations are not a sample but a consensus of student performance for the school year being assessed</a:t>
            </a:r>
          </a:p>
        </p:txBody>
      </p:sp>
    </p:spTree>
    <p:extLst>
      <p:ext uri="{BB962C8B-B14F-4D97-AF65-F5344CB8AC3E}">
        <p14:creationId xmlns:p14="http://schemas.microsoft.com/office/powerpoint/2010/main" val="1983017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Data Practices</a:t>
            </a:r>
            <a:endParaRPr lang="en-US"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964505"/>
            <a:ext cx="4354077" cy="523220"/>
          </a:xfrm>
          <a:prstGeom prst="rect">
            <a:avLst/>
          </a:prstGeom>
        </p:spPr>
        <p:txBody>
          <a:bodyPr wrap="none">
            <a:spAutoFit/>
          </a:bodyPr>
          <a:lstStyle/>
          <a:p>
            <a:pPr marL="2403475" indent="-2403475"/>
            <a:r>
              <a:rPr lang="en-US" sz="2800" u="sng" dirty="0" smtClean="0"/>
              <a:t>OPTIONS:</a:t>
            </a:r>
            <a:r>
              <a:rPr lang="en-US" sz="2800" dirty="0" smtClean="0"/>
              <a:t>  </a:t>
            </a:r>
            <a:r>
              <a:rPr lang="en-US" sz="2800" dirty="0"/>
              <a:t>MINIMUM N-SIZE</a:t>
            </a:r>
          </a:p>
        </p:txBody>
      </p:sp>
      <p:sp>
        <p:nvSpPr>
          <p:cNvPr id="6" name="TextBox 5"/>
          <p:cNvSpPr txBox="1"/>
          <p:nvPr/>
        </p:nvSpPr>
        <p:spPr>
          <a:xfrm>
            <a:off x="2625081" y="2237414"/>
            <a:ext cx="7337201" cy="461665"/>
          </a:xfrm>
          <a:prstGeom prst="rect">
            <a:avLst/>
          </a:prstGeom>
          <a:noFill/>
        </p:spPr>
        <p:txBody>
          <a:bodyPr wrap="none" rtlCol="0">
            <a:spAutoFit/>
          </a:bodyPr>
          <a:lstStyle/>
          <a:p>
            <a:r>
              <a:rPr lang="en-US" sz="2400" b="1" dirty="0" smtClean="0"/>
              <a:t>Total Number of Schools with “No Grade” at each N-Size</a:t>
            </a:r>
            <a:endParaRPr lang="en-US" sz="2400" b="1" dirty="0"/>
          </a:p>
        </p:txBody>
      </p:sp>
      <p:graphicFrame>
        <p:nvGraphicFramePr>
          <p:cNvPr id="8" name="Table 7"/>
          <p:cNvGraphicFramePr>
            <a:graphicFrameLocks noGrp="1"/>
          </p:cNvGraphicFramePr>
          <p:nvPr>
            <p:extLst/>
          </p:nvPr>
        </p:nvGraphicFramePr>
        <p:xfrm>
          <a:off x="3096181" y="2916514"/>
          <a:ext cx="5999637" cy="1483360"/>
        </p:xfrm>
        <a:graphic>
          <a:graphicData uri="http://schemas.openxmlformats.org/drawingml/2006/table">
            <a:tbl>
              <a:tblPr firstRow="1" bandRow="1">
                <a:tableStyleId>{5C22544A-7EE6-4342-B048-85BDC9FD1C3A}</a:tableStyleId>
              </a:tblPr>
              <a:tblGrid>
                <a:gridCol w="2032000"/>
                <a:gridCol w="1318705"/>
                <a:gridCol w="1338606"/>
                <a:gridCol w="1310326"/>
              </a:tblGrid>
              <a:tr h="370840">
                <a:tc>
                  <a:txBody>
                    <a:bodyPr/>
                    <a:lstStyle/>
                    <a:p>
                      <a:pPr algn="l"/>
                      <a:endParaRPr lang="en-US" dirty="0"/>
                    </a:p>
                  </a:txBody>
                  <a:tcPr>
                    <a:noFill/>
                  </a:tcPr>
                </a:tc>
                <a:tc>
                  <a:txBody>
                    <a:bodyPr/>
                    <a:lstStyle/>
                    <a:p>
                      <a:pPr algn="ctr"/>
                      <a:r>
                        <a:rPr lang="en-US" dirty="0" smtClean="0"/>
                        <a:t>N =</a:t>
                      </a:r>
                      <a:r>
                        <a:rPr lang="en-US" baseline="0" dirty="0" smtClean="0"/>
                        <a:t> 10</a:t>
                      </a:r>
                      <a:endParaRPr lang="en-US" dirty="0"/>
                    </a:p>
                  </a:txBody>
                  <a:tcPr>
                    <a:solidFill>
                      <a:srgbClr val="151F46"/>
                    </a:solidFill>
                  </a:tcPr>
                </a:tc>
                <a:tc>
                  <a:txBody>
                    <a:bodyPr/>
                    <a:lstStyle/>
                    <a:p>
                      <a:pPr algn="ctr"/>
                      <a:r>
                        <a:rPr lang="en-US" dirty="0" smtClean="0"/>
                        <a:t>N = 20</a:t>
                      </a:r>
                      <a:endParaRPr lang="en-US" dirty="0"/>
                    </a:p>
                  </a:txBody>
                  <a:tcPr>
                    <a:solidFill>
                      <a:srgbClr val="151F46"/>
                    </a:solidFill>
                  </a:tcPr>
                </a:tc>
                <a:tc>
                  <a:txBody>
                    <a:bodyPr/>
                    <a:lstStyle/>
                    <a:p>
                      <a:pPr algn="ctr"/>
                      <a:r>
                        <a:rPr lang="en-US" dirty="0" smtClean="0"/>
                        <a:t>N =</a:t>
                      </a:r>
                      <a:r>
                        <a:rPr lang="en-US" baseline="0" dirty="0" smtClean="0"/>
                        <a:t> 30</a:t>
                      </a:r>
                      <a:endParaRPr lang="en-US" dirty="0"/>
                    </a:p>
                  </a:txBody>
                  <a:tcPr>
                    <a:solidFill>
                      <a:srgbClr val="151F46"/>
                    </a:solidFill>
                  </a:tcPr>
                </a:tc>
              </a:tr>
              <a:tr h="370840">
                <a:tc>
                  <a:txBody>
                    <a:bodyPr/>
                    <a:lstStyle/>
                    <a:p>
                      <a:pPr algn="l"/>
                      <a:r>
                        <a:rPr lang="en-US" dirty="0" smtClean="0">
                          <a:solidFill>
                            <a:schemeClr val="bg1"/>
                          </a:solidFill>
                        </a:rPr>
                        <a:t>Traditional Public</a:t>
                      </a:r>
                      <a:endParaRPr lang="en-US" dirty="0">
                        <a:solidFill>
                          <a:schemeClr val="bg1"/>
                        </a:solidFill>
                      </a:endParaRPr>
                    </a:p>
                  </a:txBody>
                  <a:tcPr>
                    <a:solidFill>
                      <a:srgbClr val="151F46"/>
                    </a:solidFill>
                  </a:tcPr>
                </a:tc>
                <a:tc>
                  <a:txBody>
                    <a:bodyPr/>
                    <a:lstStyle/>
                    <a:p>
                      <a:pPr algn="ctr"/>
                      <a:r>
                        <a:rPr lang="en-US" dirty="0" smtClean="0"/>
                        <a:t>34</a:t>
                      </a:r>
                      <a:endParaRPr lang="en-US" dirty="0"/>
                    </a:p>
                  </a:txBody>
                  <a:tcPr/>
                </a:tc>
                <a:tc>
                  <a:txBody>
                    <a:bodyPr/>
                    <a:lstStyle/>
                    <a:p>
                      <a:pPr algn="ctr"/>
                      <a:r>
                        <a:rPr lang="en-US" dirty="0" smtClean="0"/>
                        <a:t>44</a:t>
                      </a:r>
                      <a:endParaRPr lang="en-US" dirty="0"/>
                    </a:p>
                  </a:txBody>
                  <a:tcPr/>
                </a:tc>
                <a:tc>
                  <a:txBody>
                    <a:bodyPr/>
                    <a:lstStyle/>
                    <a:p>
                      <a:pPr algn="ctr"/>
                      <a:r>
                        <a:rPr lang="en-US" dirty="0" smtClean="0"/>
                        <a:t>57</a:t>
                      </a:r>
                      <a:endParaRPr lang="en-US" dirty="0"/>
                    </a:p>
                  </a:txBody>
                  <a:tcPr/>
                </a:tc>
              </a:tr>
              <a:tr h="370840">
                <a:tc>
                  <a:txBody>
                    <a:bodyPr/>
                    <a:lstStyle/>
                    <a:p>
                      <a:pPr algn="l"/>
                      <a:r>
                        <a:rPr lang="en-US" dirty="0" smtClean="0">
                          <a:solidFill>
                            <a:schemeClr val="bg1"/>
                          </a:solidFill>
                        </a:rPr>
                        <a:t>Charter Public</a:t>
                      </a:r>
                      <a:endParaRPr lang="en-US" dirty="0">
                        <a:solidFill>
                          <a:schemeClr val="bg1"/>
                        </a:solidFill>
                      </a:endParaRPr>
                    </a:p>
                  </a:txBody>
                  <a:tcPr>
                    <a:solidFill>
                      <a:srgbClr val="151F46"/>
                    </a:solidFill>
                  </a:tcPr>
                </a:tc>
                <a:tc>
                  <a:txBody>
                    <a:bodyPr/>
                    <a:lstStyle/>
                    <a:p>
                      <a:pPr algn="ctr"/>
                      <a:r>
                        <a:rPr lang="en-US" dirty="0" smtClean="0"/>
                        <a:t>13</a:t>
                      </a:r>
                      <a:endParaRPr lang="en-US" dirty="0"/>
                    </a:p>
                  </a:txBody>
                  <a:tcPr/>
                </a:tc>
                <a:tc>
                  <a:txBody>
                    <a:bodyPr/>
                    <a:lstStyle/>
                    <a:p>
                      <a:pPr algn="ctr"/>
                      <a:r>
                        <a:rPr lang="en-US" dirty="0" smtClean="0"/>
                        <a:t>18</a:t>
                      </a:r>
                      <a:endParaRPr lang="en-US" dirty="0"/>
                    </a:p>
                  </a:txBody>
                  <a:tcPr/>
                </a:tc>
                <a:tc>
                  <a:txBody>
                    <a:bodyPr/>
                    <a:lstStyle/>
                    <a:p>
                      <a:pPr algn="ctr"/>
                      <a:r>
                        <a:rPr lang="en-US" dirty="0" smtClean="0"/>
                        <a:t>25</a:t>
                      </a:r>
                      <a:endParaRPr lang="en-US" dirty="0"/>
                    </a:p>
                  </a:txBody>
                  <a:tcPr/>
                </a:tc>
              </a:tr>
              <a:tr h="370840">
                <a:tc>
                  <a:txBody>
                    <a:bodyPr/>
                    <a:lstStyle/>
                    <a:p>
                      <a:pPr algn="l"/>
                      <a:r>
                        <a:rPr lang="en-US" dirty="0" smtClean="0">
                          <a:solidFill>
                            <a:schemeClr val="bg1"/>
                          </a:solidFill>
                        </a:rPr>
                        <a:t>Nonpublic</a:t>
                      </a:r>
                      <a:endParaRPr lang="en-US" dirty="0">
                        <a:solidFill>
                          <a:schemeClr val="bg1"/>
                        </a:solidFill>
                      </a:endParaRPr>
                    </a:p>
                  </a:txBody>
                  <a:tcPr>
                    <a:solidFill>
                      <a:srgbClr val="151F46"/>
                    </a:solidFill>
                  </a:tcPr>
                </a:tc>
                <a:tc>
                  <a:txBody>
                    <a:bodyPr/>
                    <a:lstStyle/>
                    <a:p>
                      <a:pPr algn="ctr"/>
                      <a:r>
                        <a:rPr lang="en-US" dirty="0" smtClean="0"/>
                        <a:t>56</a:t>
                      </a:r>
                      <a:endParaRPr lang="en-US" dirty="0"/>
                    </a:p>
                  </a:txBody>
                  <a:tcPr/>
                </a:tc>
                <a:tc>
                  <a:txBody>
                    <a:bodyPr/>
                    <a:lstStyle/>
                    <a:p>
                      <a:pPr algn="ctr"/>
                      <a:r>
                        <a:rPr lang="en-US" dirty="0" smtClean="0"/>
                        <a:t>78</a:t>
                      </a:r>
                      <a:endParaRPr lang="en-US" dirty="0"/>
                    </a:p>
                  </a:txBody>
                  <a:tcPr/>
                </a:tc>
                <a:tc>
                  <a:txBody>
                    <a:bodyPr/>
                    <a:lstStyle/>
                    <a:p>
                      <a:pPr algn="ctr"/>
                      <a:r>
                        <a:rPr lang="en-US" dirty="0" smtClean="0"/>
                        <a:t>100</a:t>
                      </a:r>
                      <a:endParaRPr lang="en-US" dirty="0"/>
                    </a:p>
                  </a:txBody>
                  <a:tcPr/>
                </a:tc>
              </a:tr>
            </a:tbl>
          </a:graphicData>
        </a:graphic>
      </p:graphicFrame>
    </p:spTree>
    <p:extLst>
      <p:ext uri="{BB962C8B-B14F-4D97-AF65-F5344CB8AC3E}">
        <p14:creationId xmlns:p14="http://schemas.microsoft.com/office/powerpoint/2010/main" val="11335706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marL="692150" indent="-692150"/>
            <a:r>
              <a:rPr lang="en-US" dirty="0">
                <a:solidFill>
                  <a:srgbClr val="AAAAAA"/>
                </a:solidFill>
              </a:rPr>
              <a:t>6</a:t>
            </a:r>
            <a:r>
              <a:rPr lang="en-US" dirty="0" smtClean="0">
                <a:solidFill>
                  <a:srgbClr val="AAAAAA"/>
                </a:solidFill>
              </a:rPr>
              <a:t> | </a:t>
            </a:r>
            <a:r>
              <a:rPr lang="en-US" dirty="0" smtClean="0"/>
              <a:t>Subgroup Inclusion</a:t>
            </a:r>
            <a:endParaRPr lang="en-US" dirty="0"/>
          </a:p>
        </p:txBody>
      </p:sp>
    </p:spTree>
    <p:extLst>
      <p:ext uri="{BB962C8B-B14F-4D97-AF65-F5344CB8AC3E}">
        <p14:creationId xmlns:p14="http://schemas.microsoft.com/office/powerpoint/2010/main" val="40917446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idx="1"/>
          </p:nvPr>
        </p:nvSpPr>
        <p:spPr>
          <a:xfrm>
            <a:off x="352778" y="824089"/>
            <a:ext cx="11376378" cy="4642214"/>
          </a:xfrm>
        </p:spPr>
        <p:txBody>
          <a:bodyPr>
            <a:normAutofit/>
          </a:bodyPr>
          <a:lstStyle/>
          <a:p>
            <a:pPr marL="0" indent="0" algn="ctr">
              <a:buNone/>
            </a:pPr>
            <a:endParaRPr lang="en-US" sz="2400" i="1" dirty="0" smtClean="0"/>
          </a:p>
          <a:p>
            <a:pPr marL="0" indent="0">
              <a:buNone/>
            </a:pPr>
            <a:endParaRPr lang="en-US" sz="2400" dirty="0" smtClean="0"/>
          </a:p>
          <a:p>
            <a:endParaRPr lang="en-US" sz="2400" dirty="0" smtClean="0"/>
          </a:p>
        </p:txBody>
      </p:sp>
      <p:sp>
        <p:nvSpPr>
          <p:cNvPr id="7" name="TextBox 6"/>
          <p:cNvSpPr txBox="1"/>
          <p:nvPr/>
        </p:nvSpPr>
        <p:spPr>
          <a:xfrm>
            <a:off x="0" y="964505"/>
            <a:ext cx="12192000" cy="1200329"/>
          </a:xfrm>
          <a:prstGeom prst="rect">
            <a:avLst/>
          </a:prstGeom>
          <a:noFill/>
        </p:spPr>
        <p:txBody>
          <a:bodyPr wrap="square" rtlCol="0">
            <a:spAutoFit/>
          </a:bodyPr>
          <a:lstStyle/>
          <a:p>
            <a:r>
              <a:rPr lang="en-US" sz="2400" u="sng" dirty="0"/>
              <a:t>Sec. 1111(b)(3)(A)</a:t>
            </a:r>
            <a:r>
              <a:rPr lang="en-US" sz="2400" dirty="0"/>
              <a:t>:  </a:t>
            </a:r>
            <a:r>
              <a:rPr lang="en-US" sz="2400" i="1" dirty="0"/>
              <a:t>State may choose one of the following approaches to assessment and accountability of Recently Arrived English Learners (RAEL)</a:t>
            </a:r>
          </a:p>
          <a:p>
            <a:endParaRPr lang="en-US" sz="2400" i="1" dirty="0"/>
          </a:p>
        </p:txBody>
      </p:sp>
      <p:sp>
        <p:nvSpPr>
          <p:cNvPr id="8"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Subgroup Inclusion</a:t>
            </a:r>
            <a:endParaRPr lang="en-US" b="1"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772" y="1761129"/>
            <a:ext cx="9365943" cy="4453240"/>
          </a:xfrm>
          <a:prstGeom prst="rect">
            <a:avLst/>
          </a:prstGeom>
        </p:spPr>
      </p:pic>
    </p:spTree>
    <p:extLst>
      <p:ext uri="{BB962C8B-B14F-4D97-AF65-F5344CB8AC3E}">
        <p14:creationId xmlns:p14="http://schemas.microsoft.com/office/powerpoint/2010/main" val="40469318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Subgroup Inclusion</a:t>
            </a:r>
            <a:endParaRPr lang="en-US"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0" y="964505"/>
            <a:ext cx="12192000" cy="5332229"/>
          </a:xfrm>
          <a:prstGeom prst="rect">
            <a:avLst/>
          </a:prstGeom>
          <a:noFill/>
        </p:spPr>
        <p:txBody>
          <a:bodyPr wrap="square" rtlCol="0">
            <a:spAutoFit/>
          </a:bodyPr>
          <a:lstStyle/>
          <a:p>
            <a:pPr marL="1376363" indent="-1376363"/>
            <a:r>
              <a:rPr lang="en-US" sz="2400" u="sng" dirty="0" smtClean="0"/>
              <a:t>CURRENT:</a:t>
            </a:r>
            <a:r>
              <a:rPr lang="en-US" sz="2400" dirty="0" smtClean="0"/>
              <a:t>  RAEL FLEXIBILITY</a:t>
            </a:r>
          </a:p>
          <a:p>
            <a:pPr marL="1376363" indent="-1376363"/>
            <a:endParaRPr lang="en-US" sz="800" dirty="0"/>
          </a:p>
          <a:p>
            <a:pPr marL="282575" indent="-282575">
              <a:buFont typeface="Arial" panose="020B0604020202020204" pitchFamily="34" charset="0"/>
              <a:buChar char="•"/>
            </a:pPr>
            <a:r>
              <a:rPr lang="en-US" sz="2400" dirty="0" smtClean="0"/>
              <a:t>Exempt RAELs from first administration of E/La assessment based on local determination</a:t>
            </a:r>
            <a:endParaRPr lang="en-US" sz="2400" i="1" dirty="0"/>
          </a:p>
          <a:p>
            <a:endParaRPr lang="en-US" sz="200" i="1" dirty="0"/>
          </a:p>
          <a:p>
            <a:pPr marL="342900" indent="-342900">
              <a:buFont typeface="Arial" panose="020B0604020202020204" pitchFamily="34" charset="0"/>
              <a:buChar char="•"/>
            </a:pPr>
            <a:r>
              <a:rPr lang="en-US" sz="2400" i="1" dirty="0" smtClean="0"/>
              <a:t>Survey of English Learner Leadership around the State:</a:t>
            </a:r>
          </a:p>
          <a:p>
            <a:endParaRPr lang="en-US" sz="1400" i="1" dirty="0"/>
          </a:p>
          <a:p>
            <a:pPr algn="ctr"/>
            <a:r>
              <a:rPr lang="en-US" sz="2400" b="1" i="1" dirty="0" smtClean="0"/>
              <a:t>Which flexibility option for RAELs should be implemented?</a:t>
            </a:r>
          </a:p>
          <a:p>
            <a:pPr algn="ctr"/>
            <a:endParaRPr lang="en-US" sz="2400" b="1" i="1" dirty="0"/>
          </a:p>
          <a:p>
            <a:pPr algn="ctr"/>
            <a:endParaRPr lang="en-US" sz="2400" b="1" i="1" dirty="0" smtClean="0"/>
          </a:p>
          <a:p>
            <a:pPr algn="ctr"/>
            <a:endParaRPr lang="en-US" sz="2400" b="1" i="1" dirty="0" smtClean="0"/>
          </a:p>
          <a:p>
            <a:pPr marL="1376363" indent="-1376363"/>
            <a:endParaRPr lang="en-US" b="1" i="1" dirty="0"/>
          </a:p>
          <a:p>
            <a:pPr marL="1376363" indent="-1376363"/>
            <a:r>
              <a:rPr lang="en-US" sz="2400" u="sng" dirty="0" smtClean="0"/>
              <a:t>PROPOSAL</a:t>
            </a:r>
            <a:r>
              <a:rPr lang="en-US" sz="2400" u="sng" dirty="0"/>
              <a:t>:</a:t>
            </a:r>
            <a:r>
              <a:rPr lang="en-US" sz="2400" dirty="0"/>
              <a:t>  RAEL FLEXIBILITY</a:t>
            </a:r>
          </a:p>
          <a:p>
            <a:pPr marL="1376363" indent="-1376363"/>
            <a:endParaRPr lang="en-US" sz="800" dirty="0"/>
          </a:p>
          <a:p>
            <a:pPr marL="1376363" indent="-1376363"/>
            <a:r>
              <a:rPr lang="en-US" sz="2200" b="1" dirty="0"/>
              <a:t>GOAL:</a:t>
            </a:r>
            <a:r>
              <a:rPr lang="en-US" sz="2200" dirty="0"/>
              <a:t>		</a:t>
            </a:r>
            <a:r>
              <a:rPr lang="en-US" sz="2200" dirty="0" smtClean="0"/>
              <a:t>To </a:t>
            </a:r>
            <a:r>
              <a:rPr lang="en-US" sz="2200" dirty="0"/>
              <a:t>adopt the option that will best service Recently Arrived English Learners as they 	pursue education in Indiana</a:t>
            </a:r>
          </a:p>
          <a:p>
            <a:endParaRPr lang="en-US" sz="1050" dirty="0"/>
          </a:p>
          <a:p>
            <a:pPr marL="1601788" indent="-1601788"/>
            <a:r>
              <a:rPr lang="en-US" sz="2200" b="1" dirty="0"/>
              <a:t>PROPOSAL:   </a:t>
            </a:r>
            <a:r>
              <a:rPr lang="en-US" sz="2200" dirty="0"/>
              <a:t>	Adopt uniform statewide procedures to apply “Option 2” and have RAEL </a:t>
            </a:r>
            <a:r>
              <a:rPr lang="en-US" sz="2200" dirty="0" smtClean="0"/>
              <a:t>students take </a:t>
            </a:r>
            <a:r>
              <a:rPr lang="en-US" sz="2200" dirty="0"/>
              <a:t>the </a:t>
            </a:r>
            <a:r>
              <a:rPr lang="en-US" sz="2200" dirty="0" smtClean="0"/>
              <a:t>E/la </a:t>
            </a:r>
            <a:r>
              <a:rPr lang="en-US" sz="2200" dirty="0"/>
              <a:t>assessment during their first administration and moving </a:t>
            </a:r>
            <a:r>
              <a:rPr lang="en-US" sz="2200" dirty="0" smtClean="0"/>
              <a:t>forward</a:t>
            </a:r>
            <a:endParaRPr lang="en-US" sz="2200" i="1" dirty="0"/>
          </a:p>
        </p:txBody>
      </p:sp>
      <p:graphicFrame>
        <p:nvGraphicFramePr>
          <p:cNvPr id="11" name="Table 10"/>
          <p:cNvGraphicFramePr>
            <a:graphicFrameLocks noGrp="1"/>
          </p:cNvGraphicFramePr>
          <p:nvPr>
            <p:extLst/>
          </p:nvPr>
        </p:nvGraphicFramePr>
        <p:xfrm>
          <a:off x="4303074" y="2977611"/>
          <a:ext cx="3585852" cy="914400"/>
        </p:xfrm>
        <a:graphic>
          <a:graphicData uri="http://schemas.openxmlformats.org/drawingml/2006/table">
            <a:tbl>
              <a:tblPr firstRow="1" bandRow="1">
                <a:tableStyleId>{5C22544A-7EE6-4342-B048-85BDC9FD1C3A}</a:tableStyleId>
              </a:tblPr>
              <a:tblGrid>
                <a:gridCol w="1683058"/>
                <a:gridCol w="823119"/>
                <a:gridCol w="1079675"/>
              </a:tblGrid>
              <a:tr h="0">
                <a:tc>
                  <a:txBody>
                    <a:bodyPr/>
                    <a:lstStyle/>
                    <a:p>
                      <a:r>
                        <a:rPr lang="en-US" sz="2400" b="1" dirty="0" smtClean="0">
                          <a:solidFill>
                            <a:schemeClr val="tx1"/>
                          </a:solidFill>
                        </a:rPr>
                        <a:t>Option</a:t>
                      </a:r>
                      <a:r>
                        <a:rPr lang="en-US" sz="2400" b="1" baseline="0" dirty="0" smtClean="0">
                          <a:solidFill>
                            <a:schemeClr val="tx1"/>
                          </a:solidFill>
                        </a:rPr>
                        <a:t> One</a:t>
                      </a:r>
                      <a:endParaRPr lang="en-US" sz="2400" b="1" dirty="0">
                        <a:solidFill>
                          <a:schemeClr val="tx1"/>
                        </a:solidFill>
                      </a:endParaRPr>
                    </a:p>
                  </a:txBody>
                  <a:tcPr/>
                </a:tc>
                <a:tc>
                  <a:txBody>
                    <a:bodyPr/>
                    <a:lstStyle/>
                    <a:p>
                      <a:pPr algn="ctr"/>
                      <a:r>
                        <a:rPr lang="en-US" sz="2400" b="0" dirty="0" smtClean="0">
                          <a:solidFill>
                            <a:schemeClr val="tx1"/>
                          </a:solidFill>
                        </a:rPr>
                        <a:t>29</a:t>
                      </a:r>
                      <a:endParaRPr lang="en-US" sz="2400" b="0" dirty="0">
                        <a:solidFill>
                          <a:schemeClr val="tx1"/>
                        </a:solidFill>
                      </a:endParaRPr>
                    </a:p>
                  </a:txBody>
                  <a:tcPr/>
                </a:tc>
                <a:tc>
                  <a:txBody>
                    <a:bodyPr/>
                    <a:lstStyle/>
                    <a:p>
                      <a:pPr algn="ctr"/>
                      <a:r>
                        <a:rPr lang="en-US" sz="2400" b="0" dirty="0" smtClean="0">
                          <a:solidFill>
                            <a:schemeClr val="tx1"/>
                          </a:solidFill>
                        </a:rPr>
                        <a:t>18.4%</a:t>
                      </a:r>
                      <a:endParaRPr lang="en-US" sz="2400" b="0" dirty="0">
                        <a:solidFill>
                          <a:schemeClr val="tx1"/>
                        </a:solidFill>
                      </a:endParaRPr>
                    </a:p>
                  </a:txBody>
                  <a:tcPr/>
                </a:tc>
              </a:tr>
              <a:tr h="370840">
                <a:tc>
                  <a:txBody>
                    <a:bodyPr/>
                    <a:lstStyle/>
                    <a:p>
                      <a:r>
                        <a:rPr lang="en-US" sz="2400" b="1" dirty="0" smtClean="0"/>
                        <a:t>Option Two</a:t>
                      </a:r>
                      <a:endParaRPr lang="en-US" sz="2400" b="1" dirty="0"/>
                    </a:p>
                  </a:txBody>
                  <a:tcPr/>
                </a:tc>
                <a:tc>
                  <a:txBody>
                    <a:bodyPr/>
                    <a:lstStyle/>
                    <a:p>
                      <a:pPr algn="ctr"/>
                      <a:r>
                        <a:rPr lang="en-US" sz="2400" b="0" dirty="0" smtClean="0">
                          <a:solidFill>
                            <a:schemeClr val="tx1"/>
                          </a:solidFill>
                        </a:rPr>
                        <a:t>129</a:t>
                      </a:r>
                      <a:endParaRPr lang="en-US" sz="2400" b="0" dirty="0">
                        <a:solidFill>
                          <a:schemeClr val="tx1"/>
                        </a:solidFill>
                      </a:endParaRPr>
                    </a:p>
                  </a:txBody>
                  <a:tcPr/>
                </a:tc>
                <a:tc>
                  <a:txBody>
                    <a:bodyPr/>
                    <a:lstStyle/>
                    <a:p>
                      <a:pPr algn="ctr"/>
                      <a:r>
                        <a:rPr lang="en-US" sz="2400" b="0" dirty="0" smtClean="0">
                          <a:solidFill>
                            <a:schemeClr val="tx1"/>
                          </a:solidFill>
                        </a:rPr>
                        <a:t>81.6%</a:t>
                      </a:r>
                      <a:endParaRPr lang="en-US" sz="2400" b="0" dirty="0">
                        <a:solidFill>
                          <a:schemeClr val="tx1"/>
                        </a:solidFill>
                      </a:endParaRPr>
                    </a:p>
                  </a:txBody>
                  <a:tcPr/>
                </a:tc>
              </a:tr>
            </a:tbl>
          </a:graphicData>
        </a:graphic>
      </p:graphicFrame>
    </p:spTree>
    <p:extLst>
      <p:ext uri="{BB962C8B-B14F-4D97-AF65-F5344CB8AC3E}">
        <p14:creationId xmlns:p14="http://schemas.microsoft.com/office/powerpoint/2010/main" val="377507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61257" y="180067"/>
            <a:ext cx="10515600" cy="1325563"/>
          </a:xfrm>
        </p:spPr>
        <p:txBody>
          <a:bodyPr/>
          <a:lstStyle/>
          <a:p>
            <a:r>
              <a:rPr lang="en-US" b="1" dirty="0" smtClean="0"/>
              <a:t>Technical Working Groups</a:t>
            </a:r>
            <a:endParaRPr lang="en-US" b="1" dirty="0"/>
          </a:p>
        </p:txBody>
      </p:sp>
      <p:sp>
        <p:nvSpPr>
          <p:cNvPr id="13" name="Content Placeholder 2"/>
          <p:cNvSpPr>
            <a:spLocks noGrp="1"/>
          </p:cNvSpPr>
          <p:nvPr>
            <p:ph idx="1"/>
          </p:nvPr>
        </p:nvSpPr>
        <p:spPr>
          <a:xfrm>
            <a:off x="261257" y="1401084"/>
            <a:ext cx="7380514" cy="4351338"/>
          </a:xfrm>
        </p:spPr>
        <p:txBody>
          <a:bodyPr>
            <a:normAutofit/>
          </a:bodyPr>
          <a:lstStyle/>
          <a:p>
            <a:pPr marL="514350" indent="-514350">
              <a:buAutoNum type="arabicPeriod"/>
            </a:pPr>
            <a:r>
              <a:rPr lang="en-US" dirty="0" smtClean="0"/>
              <a:t>Four total meetings</a:t>
            </a:r>
          </a:p>
          <a:p>
            <a:pPr lvl="1">
              <a:buFontTx/>
              <a:buChar char="-"/>
            </a:pPr>
            <a:r>
              <a:rPr lang="en-US" dirty="0" smtClean="0"/>
              <a:t>Three meetings (two in May, one in June)</a:t>
            </a:r>
          </a:p>
          <a:p>
            <a:pPr lvl="1">
              <a:buFontTx/>
              <a:buChar char="-"/>
            </a:pPr>
            <a:r>
              <a:rPr lang="en-US" dirty="0" smtClean="0"/>
              <a:t>One meeting in July (to review public comments)</a:t>
            </a:r>
          </a:p>
          <a:p>
            <a:pPr marL="457200" lvl="1" indent="0">
              <a:buNone/>
            </a:pPr>
            <a:endParaRPr lang="en-US" dirty="0"/>
          </a:p>
          <a:p>
            <a:pPr marL="0" indent="0">
              <a:buNone/>
            </a:pPr>
            <a:r>
              <a:rPr lang="en-US" dirty="0" smtClean="0"/>
              <a:t>2. DOE Working Group Leads</a:t>
            </a:r>
          </a:p>
          <a:p>
            <a:pPr lvl="1">
              <a:buFontTx/>
              <a:buChar char="-"/>
            </a:pPr>
            <a:r>
              <a:rPr lang="en-US" dirty="0" smtClean="0"/>
              <a:t>Accountability – Maggie Paino</a:t>
            </a:r>
          </a:p>
          <a:p>
            <a:pPr lvl="1">
              <a:buFontTx/>
              <a:buChar char="-"/>
            </a:pPr>
            <a:r>
              <a:rPr lang="en-US" dirty="0" smtClean="0"/>
              <a:t>Supporting Excellent Educators – Dr. Scott Syverson</a:t>
            </a:r>
          </a:p>
          <a:p>
            <a:pPr lvl="1">
              <a:buFontTx/>
              <a:buChar char="-"/>
            </a:pPr>
            <a:r>
              <a:rPr lang="en-US" dirty="0" smtClean="0"/>
              <a:t>Supporting All Students – Nathan Williamson</a:t>
            </a:r>
          </a:p>
          <a:p>
            <a:pPr lvl="1">
              <a:buFontTx/>
              <a:buChar char="-"/>
            </a:pPr>
            <a:r>
              <a:rPr lang="en-US" dirty="0" smtClean="0"/>
              <a:t>Assessment – Dr. Charity Flores</a:t>
            </a:r>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smtClean="0"/>
          </a:p>
          <a:p>
            <a:pPr lvl="1"/>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305" y="930503"/>
            <a:ext cx="3111324" cy="4663343"/>
          </a:xfrm>
          <a:prstGeom prst="rect">
            <a:avLst/>
          </a:prstGeom>
        </p:spPr>
      </p:pic>
    </p:spTree>
    <p:extLst>
      <p:ext uri="{BB962C8B-B14F-4D97-AF65-F5344CB8AC3E}">
        <p14:creationId xmlns:p14="http://schemas.microsoft.com/office/powerpoint/2010/main" val="969286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964505"/>
            <a:ext cx="12192000" cy="1938992"/>
          </a:xfrm>
          <a:prstGeom prst="rect">
            <a:avLst/>
          </a:prstGeom>
          <a:noFill/>
        </p:spPr>
        <p:txBody>
          <a:bodyPr wrap="square" rtlCol="0">
            <a:spAutoFit/>
          </a:bodyPr>
          <a:lstStyle/>
          <a:p>
            <a:pPr marL="2403475" indent="-2403475"/>
            <a:r>
              <a:rPr lang="en-US" sz="2400" u="sng" dirty="0" smtClean="0"/>
              <a:t>Sec. 1111(b)(3)(B):</a:t>
            </a:r>
            <a:r>
              <a:rPr lang="en-US" sz="2400" dirty="0" smtClean="0"/>
              <a:t>  </a:t>
            </a:r>
            <a:r>
              <a:rPr lang="en-US" sz="2400" i="1" dirty="0" smtClean="0"/>
              <a:t>State may include the results of a formerly identified English learner in the English Learner Subgroup for purposes of accountability for up to four years after attaining English language proficiency </a:t>
            </a:r>
          </a:p>
          <a:p>
            <a:pPr algn="ctr"/>
            <a:endParaRPr lang="en-US" sz="2400" b="1" i="1" dirty="0"/>
          </a:p>
          <a:p>
            <a:pPr algn="ctr"/>
            <a:endParaRPr lang="en-US" sz="2400" b="1" i="1" dirty="0"/>
          </a:p>
        </p:txBody>
      </p:sp>
      <p:sp>
        <p:nvSpPr>
          <p:cNvPr id="14"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Subgroup Inclusion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1825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Subgroup Inclusion</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964505"/>
            <a:ext cx="12192000" cy="6124754"/>
          </a:xfrm>
          <a:prstGeom prst="rect">
            <a:avLst/>
          </a:prstGeom>
          <a:noFill/>
        </p:spPr>
        <p:txBody>
          <a:bodyPr wrap="square" rtlCol="0">
            <a:spAutoFit/>
          </a:bodyPr>
          <a:lstStyle/>
          <a:p>
            <a:pPr marL="2403475" indent="-2403475"/>
            <a:r>
              <a:rPr lang="en-US" sz="2400" u="sng" dirty="0" smtClean="0"/>
              <a:t>CURRENT</a:t>
            </a:r>
            <a:r>
              <a:rPr lang="en-US" sz="2400" dirty="0" smtClean="0"/>
              <a:t>:  EL SUBGROUP</a:t>
            </a:r>
          </a:p>
          <a:p>
            <a:pPr marL="2403475" indent="-2403475"/>
            <a:endParaRPr lang="en-US" sz="1600" i="1" dirty="0" smtClean="0"/>
          </a:p>
          <a:p>
            <a:pPr marL="282575" indent="-282575">
              <a:buFont typeface="Arial" panose="020B0604020202020204" pitchFamily="34" charset="0"/>
              <a:buChar char="•"/>
            </a:pPr>
            <a:r>
              <a:rPr lang="en-US" sz="2400" dirty="0" smtClean="0"/>
              <a:t>Formerly identified English learners included in the EL subgroup for two years after attaining English language proficiency</a:t>
            </a:r>
          </a:p>
          <a:p>
            <a:endParaRPr lang="en-US" sz="2400" dirty="0" smtClean="0"/>
          </a:p>
          <a:p>
            <a:endParaRPr lang="en-US" sz="2400" dirty="0"/>
          </a:p>
          <a:p>
            <a:endParaRPr lang="en-US" sz="2400" dirty="0" smtClean="0"/>
          </a:p>
          <a:p>
            <a:pPr marL="2403475" indent="-2403475"/>
            <a:r>
              <a:rPr lang="en-US" sz="2400" u="sng" dirty="0"/>
              <a:t>PROPOSAL:</a:t>
            </a:r>
            <a:r>
              <a:rPr lang="en-US" sz="2400" dirty="0"/>
              <a:t>  EL SUBGROUP</a:t>
            </a:r>
          </a:p>
          <a:p>
            <a:pPr marL="2403475" indent="-2403475"/>
            <a:endParaRPr lang="en-US" sz="1600" i="1" dirty="0"/>
          </a:p>
          <a:p>
            <a:pPr marL="2403475" indent="-2403475"/>
            <a:r>
              <a:rPr lang="en-US" sz="2400" b="1" dirty="0"/>
              <a:t>GOAL:</a:t>
            </a:r>
            <a:r>
              <a:rPr lang="en-US" sz="2400" dirty="0"/>
              <a:t>	To align the subgroup for accountability purposes with actual practices that impact the subgroup</a:t>
            </a:r>
          </a:p>
          <a:p>
            <a:pPr marL="2403475" indent="-2403475"/>
            <a:endParaRPr lang="en-US" sz="2400" dirty="0"/>
          </a:p>
          <a:p>
            <a:pPr marL="2403475" indent="-2403475"/>
            <a:r>
              <a:rPr lang="en-US" sz="2400" b="1" dirty="0"/>
              <a:t>PROPOSAL:</a:t>
            </a:r>
            <a:r>
              <a:rPr lang="en-US" sz="2400" dirty="0"/>
              <a:t>	Formerly identified English learners included in the EL subgroup for four years after attaining English language proficiency</a:t>
            </a:r>
          </a:p>
          <a:p>
            <a:endParaRPr lang="en-US" sz="2400" dirty="0" smtClean="0"/>
          </a:p>
          <a:p>
            <a:pPr algn="ctr"/>
            <a:endParaRPr lang="en-US" sz="2400" b="1" i="1" dirty="0"/>
          </a:p>
          <a:p>
            <a:pPr algn="ctr"/>
            <a:endParaRPr lang="en-US" sz="2400" b="1" i="1" dirty="0"/>
          </a:p>
        </p:txBody>
      </p:sp>
    </p:spTree>
    <p:extLst>
      <p:ext uri="{BB962C8B-B14F-4D97-AF65-F5344CB8AC3E}">
        <p14:creationId xmlns:p14="http://schemas.microsoft.com/office/powerpoint/2010/main" val="12253969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marL="568325" indent="-568325"/>
            <a:r>
              <a:rPr lang="en-US" dirty="0">
                <a:solidFill>
                  <a:srgbClr val="AAAAAA"/>
                </a:solidFill>
              </a:rPr>
              <a:t>7</a:t>
            </a:r>
            <a:r>
              <a:rPr lang="en-US" dirty="0" smtClean="0">
                <a:solidFill>
                  <a:srgbClr val="AAAAAA"/>
                </a:solidFill>
              </a:rPr>
              <a:t>| </a:t>
            </a:r>
            <a:r>
              <a:rPr lang="en-US" dirty="0" smtClean="0"/>
              <a:t>Identification of Schools for Support &amp;      Improvement</a:t>
            </a:r>
            <a:endParaRPr lang="en-US" dirty="0"/>
          </a:p>
        </p:txBody>
      </p:sp>
    </p:spTree>
    <p:extLst>
      <p:ext uri="{BB962C8B-B14F-4D97-AF65-F5344CB8AC3E}">
        <p14:creationId xmlns:p14="http://schemas.microsoft.com/office/powerpoint/2010/main" val="36919853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School Support &amp; Improvement Identification</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0" y="964505"/>
            <a:ext cx="12192000" cy="1200329"/>
          </a:xfrm>
          <a:prstGeom prst="rect">
            <a:avLst/>
          </a:prstGeom>
          <a:noFill/>
        </p:spPr>
        <p:txBody>
          <a:bodyPr wrap="square" rtlCol="0">
            <a:spAutoFit/>
          </a:bodyPr>
          <a:lstStyle/>
          <a:p>
            <a:pPr marL="2403475" indent="-2403475"/>
            <a:r>
              <a:rPr lang="en-US" sz="2400" u="sng" dirty="0" smtClean="0"/>
              <a:t>Sec. 1111(c)(3)(D)</a:t>
            </a:r>
            <a:r>
              <a:rPr lang="en-US" sz="2400" dirty="0" smtClean="0"/>
              <a:t>:  </a:t>
            </a:r>
            <a:r>
              <a:rPr lang="en-US" sz="2400" i="1" dirty="0"/>
              <a:t>State must establish a methodology to identify a statewide category of </a:t>
            </a:r>
            <a:r>
              <a:rPr lang="en-US" sz="2400" i="1" dirty="0" smtClean="0"/>
              <a:t>  schools </a:t>
            </a:r>
            <a:r>
              <a:rPr lang="en-US" sz="2400" i="1" dirty="0"/>
              <a:t>for comprehensive support and improvement that is based on the </a:t>
            </a:r>
            <a:r>
              <a:rPr lang="en-US" sz="2400" i="1" dirty="0" smtClean="0"/>
              <a:t>state’s </a:t>
            </a:r>
            <a:r>
              <a:rPr lang="en-US" sz="2400" i="1" dirty="0"/>
              <a:t>system of annual meaningful </a:t>
            </a:r>
            <a:r>
              <a:rPr lang="en-US" sz="2400" i="1" dirty="0" smtClean="0"/>
              <a:t>differentiation</a:t>
            </a:r>
            <a:endParaRPr lang="en-US" sz="2400" i="1" dirty="0"/>
          </a:p>
        </p:txBody>
      </p:sp>
      <p:graphicFrame>
        <p:nvGraphicFramePr>
          <p:cNvPr id="7" name="Table 6"/>
          <p:cNvGraphicFramePr>
            <a:graphicFrameLocks noGrp="1"/>
          </p:cNvGraphicFramePr>
          <p:nvPr>
            <p:extLst/>
          </p:nvPr>
        </p:nvGraphicFramePr>
        <p:xfrm>
          <a:off x="505906" y="2783842"/>
          <a:ext cx="11180188" cy="2560320"/>
        </p:xfrm>
        <a:graphic>
          <a:graphicData uri="http://schemas.openxmlformats.org/drawingml/2006/table">
            <a:tbl>
              <a:tblPr firstRow="1" bandRow="1">
                <a:tableStyleId>{5C22544A-7EE6-4342-B048-85BDC9FD1C3A}</a:tableStyleId>
              </a:tblPr>
              <a:tblGrid>
                <a:gridCol w="3016577"/>
                <a:gridCol w="4986779"/>
                <a:gridCol w="1602557"/>
                <a:gridCol w="1574275"/>
              </a:tblGrid>
              <a:tr h="370840">
                <a:tc>
                  <a:txBody>
                    <a:bodyPr/>
                    <a:lstStyle/>
                    <a:p>
                      <a:pPr algn="ctr"/>
                      <a:r>
                        <a:rPr lang="en-US" dirty="0" smtClean="0"/>
                        <a:t>Types of Schools</a:t>
                      </a:r>
                      <a:endParaRPr lang="en-US" dirty="0"/>
                    </a:p>
                  </a:txBody>
                  <a:tcPr>
                    <a:solidFill>
                      <a:srgbClr val="151F46"/>
                    </a:solidFill>
                  </a:tcPr>
                </a:tc>
                <a:tc>
                  <a:txBody>
                    <a:bodyPr/>
                    <a:lstStyle/>
                    <a:p>
                      <a:pPr algn="ctr"/>
                      <a:r>
                        <a:rPr lang="en-US" dirty="0" smtClean="0"/>
                        <a:t>Description</a:t>
                      </a:r>
                      <a:endParaRPr lang="en-US" dirty="0"/>
                    </a:p>
                  </a:txBody>
                  <a:tcPr>
                    <a:solidFill>
                      <a:srgbClr val="151F46"/>
                    </a:solidFill>
                  </a:tcPr>
                </a:tc>
                <a:tc>
                  <a:txBody>
                    <a:bodyPr/>
                    <a:lstStyle/>
                    <a:p>
                      <a:pPr algn="ctr"/>
                      <a:r>
                        <a:rPr lang="en-US" dirty="0" smtClean="0"/>
                        <a:t>Timeline for Identification</a:t>
                      </a:r>
                      <a:endParaRPr lang="en-US" dirty="0"/>
                    </a:p>
                  </a:txBody>
                  <a:tcPr>
                    <a:solidFill>
                      <a:srgbClr val="151F46"/>
                    </a:solidFill>
                  </a:tcPr>
                </a:tc>
                <a:tc>
                  <a:txBody>
                    <a:bodyPr/>
                    <a:lstStyle/>
                    <a:p>
                      <a:pPr algn="ctr"/>
                      <a:r>
                        <a:rPr lang="en-US" dirty="0" smtClean="0"/>
                        <a:t>Initial Year of Identification</a:t>
                      </a:r>
                      <a:endParaRPr lang="en-US" dirty="0"/>
                    </a:p>
                  </a:txBody>
                  <a:tcPr>
                    <a:solidFill>
                      <a:srgbClr val="151F46"/>
                    </a:solidFill>
                  </a:tcPr>
                </a:tc>
              </a:tr>
              <a:tr h="370840">
                <a:tc>
                  <a:txBody>
                    <a:bodyPr/>
                    <a:lstStyle/>
                    <a:p>
                      <a:pPr algn="l"/>
                      <a:r>
                        <a:rPr lang="en-US" dirty="0" smtClean="0"/>
                        <a:t>Lowest-Performing</a:t>
                      </a:r>
                      <a:endParaRPr lang="en-US" dirty="0"/>
                    </a:p>
                  </a:txBody>
                  <a:tcPr/>
                </a:tc>
                <a:tc>
                  <a:txBody>
                    <a:bodyPr/>
                    <a:lstStyle/>
                    <a:p>
                      <a:pPr algn="l"/>
                      <a:r>
                        <a:rPr lang="en-US" dirty="0" smtClean="0"/>
                        <a:t>Lowest-performing 5% of Title I schools</a:t>
                      </a:r>
                      <a:endParaRPr lang="en-US" dirty="0"/>
                    </a:p>
                  </a:txBody>
                  <a:tcPr/>
                </a:tc>
                <a:tc>
                  <a:txBody>
                    <a:bodyPr/>
                    <a:lstStyle/>
                    <a:p>
                      <a:pPr algn="ctr"/>
                      <a:r>
                        <a:rPr lang="en-US" dirty="0" smtClean="0"/>
                        <a:t>At least once every 3 years</a:t>
                      </a:r>
                      <a:endParaRPr lang="en-US" dirty="0"/>
                    </a:p>
                  </a:txBody>
                  <a:tcPr/>
                </a:tc>
                <a:tc>
                  <a:txBody>
                    <a:bodyPr/>
                    <a:lstStyle/>
                    <a:p>
                      <a:pPr algn="ctr"/>
                      <a:r>
                        <a:rPr lang="en-US" dirty="0" smtClean="0"/>
                        <a:t>2018-19</a:t>
                      </a:r>
                      <a:endParaRPr lang="en-US" dirty="0"/>
                    </a:p>
                  </a:txBody>
                  <a:tcPr/>
                </a:tc>
              </a:tr>
              <a:tr h="370840">
                <a:tc>
                  <a:txBody>
                    <a:bodyPr/>
                    <a:lstStyle/>
                    <a:p>
                      <a:pPr algn="l"/>
                      <a:r>
                        <a:rPr lang="en-US" dirty="0" smtClean="0"/>
                        <a:t>Low High School Graduation Rate</a:t>
                      </a:r>
                      <a:endParaRPr lang="en-US" dirty="0"/>
                    </a:p>
                  </a:txBody>
                  <a:tcPr/>
                </a:tc>
                <a:tc>
                  <a:txBody>
                    <a:bodyPr/>
                    <a:lstStyle/>
                    <a:p>
                      <a:pPr algn="l"/>
                      <a:r>
                        <a:rPr lang="en-US" dirty="0" smtClean="0"/>
                        <a:t>Any public high school failing</a:t>
                      </a:r>
                      <a:r>
                        <a:rPr lang="en-US" baseline="0" dirty="0" smtClean="0"/>
                        <a:t> to graduate at least 1/3 of its students in 4 years</a:t>
                      </a:r>
                      <a:endParaRPr lang="en-US" dirty="0"/>
                    </a:p>
                  </a:txBody>
                  <a:tcPr/>
                </a:tc>
                <a:tc>
                  <a:txBody>
                    <a:bodyPr/>
                    <a:lstStyle/>
                    <a:p>
                      <a:pPr algn="ctr"/>
                      <a:r>
                        <a:rPr lang="en-US" dirty="0" smtClean="0"/>
                        <a:t>At least once every 3 years</a:t>
                      </a:r>
                      <a:endParaRPr lang="en-US" dirty="0"/>
                    </a:p>
                  </a:txBody>
                  <a:tcPr/>
                </a:tc>
                <a:tc>
                  <a:txBody>
                    <a:bodyPr/>
                    <a:lstStyle/>
                    <a:p>
                      <a:pPr algn="ctr"/>
                      <a:r>
                        <a:rPr lang="en-US" dirty="0" smtClean="0"/>
                        <a:t>2018-19</a:t>
                      </a:r>
                      <a:endParaRPr lang="en-US" dirty="0"/>
                    </a:p>
                  </a:txBody>
                  <a:tcPr/>
                </a:tc>
              </a:tr>
              <a:tr h="370840">
                <a:tc>
                  <a:txBody>
                    <a:bodyPr/>
                    <a:lstStyle/>
                    <a:p>
                      <a:pPr algn="l"/>
                      <a:r>
                        <a:rPr lang="en-US" dirty="0" smtClean="0"/>
                        <a:t>Chronically</a:t>
                      </a:r>
                      <a:r>
                        <a:rPr lang="en-US" baseline="0" dirty="0" smtClean="0"/>
                        <a:t> Underperforming Subgroup</a:t>
                      </a:r>
                      <a:endParaRPr lang="en-US" dirty="0"/>
                    </a:p>
                  </a:txBody>
                  <a:tcPr/>
                </a:tc>
                <a:tc>
                  <a:txBody>
                    <a:bodyPr/>
                    <a:lstStyle/>
                    <a:p>
                      <a:pPr algn="l"/>
                      <a:r>
                        <a:rPr lang="en-US" dirty="0" smtClean="0"/>
                        <a:t>Any public school that was identified for additional targeted support that did not improve</a:t>
                      </a:r>
                      <a:endParaRPr lang="en-US" dirty="0"/>
                    </a:p>
                  </a:txBody>
                  <a:tcPr/>
                </a:tc>
                <a:tc>
                  <a:txBody>
                    <a:bodyPr/>
                    <a:lstStyle/>
                    <a:p>
                      <a:pPr algn="ctr"/>
                      <a:r>
                        <a:rPr lang="en-US" dirty="0" smtClean="0"/>
                        <a:t>At least once every</a:t>
                      </a:r>
                      <a:r>
                        <a:rPr lang="en-US" baseline="0" dirty="0" smtClean="0"/>
                        <a:t> 3 years</a:t>
                      </a:r>
                      <a:endParaRPr lang="en-US" dirty="0"/>
                    </a:p>
                  </a:txBody>
                  <a:tcPr/>
                </a:tc>
                <a:tc>
                  <a:txBody>
                    <a:bodyPr/>
                    <a:lstStyle/>
                    <a:p>
                      <a:pPr algn="ctr"/>
                      <a:r>
                        <a:rPr lang="en-US" dirty="0" smtClean="0"/>
                        <a:t>State-determined</a:t>
                      </a:r>
                      <a:endParaRPr lang="en-US" dirty="0"/>
                    </a:p>
                  </a:txBody>
                  <a:tcPr/>
                </a:tc>
              </a:tr>
            </a:tbl>
          </a:graphicData>
        </a:graphic>
      </p:graphicFrame>
    </p:spTree>
    <p:extLst>
      <p:ext uri="{BB962C8B-B14F-4D97-AF65-F5344CB8AC3E}">
        <p14:creationId xmlns:p14="http://schemas.microsoft.com/office/powerpoint/2010/main" val="1110940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School Support &amp; Improvement Identification</a:t>
            </a:r>
            <a:endParaRPr lang="en-US"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0" y="964505"/>
            <a:ext cx="12192000" cy="5262979"/>
          </a:xfrm>
          <a:prstGeom prst="rect">
            <a:avLst/>
          </a:prstGeom>
          <a:noFill/>
        </p:spPr>
        <p:txBody>
          <a:bodyPr wrap="square" rtlCol="0">
            <a:spAutoFit/>
          </a:bodyPr>
          <a:lstStyle/>
          <a:p>
            <a:pPr marL="2403475" indent="-2403475"/>
            <a:r>
              <a:rPr lang="en-US" sz="2400" u="sng" dirty="0" smtClean="0"/>
              <a:t>CURRENT:</a:t>
            </a:r>
            <a:r>
              <a:rPr lang="en-US" sz="2400" dirty="0" smtClean="0"/>
              <a:t>  SCHOOL SUPPORT &amp; IMPROVEMENT</a:t>
            </a:r>
          </a:p>
          <a:p>
            <a:pPr marL="2403475" indent="-2403475"/>
            <a:endParaRPr lang="en-US" sz="2400" i="1" dirty="0"/>
          </a:p>
          <a:p>
            <a:pPr marL="2403475" indent="-2403475"/>
            <a:endParaRPr lang="en-US" sz="2400" i="1" dirty="0" smtClean="0"/>
          </a:p>
          <a:p>
            <a:pPr marL="2403475" indent="-2403475"/>
            <a:r>
              <a:rPr lang="en-US" sz="2400" i="1" dirty="0" smtClean="0"/>
              <a:t>Priority Schools</a:t>
            </a:r>
            <a:endParaRPr lang="en-US" sz="2400" dirty="0" smtClean="0"/>
          </a:p>
          <a:p>
            <a:pPr marL="461963" indent="-461963">
              <a:buFont typeface="Arial" panose="020B0604020202020204" pitchFamily="34" charset="0"/>
              <a:buChar char="•"/>
            </a:pPr>
            <a:r>
              <a:rPr lang="en-US" sz="2400" dirty="0" smtClean="0"/>
              <a:t>Any Title I school that receives an ‘F’</a:t>
            </a:r>
          </a:p>
          <a:p>
            <a:pPr marL="461963" indent="-461963">
              <a:buFont typeface="Arial" panose="020B0604020202020204" pitchFamily="34" charset="0"/>
              <a:buChar char="•"/>
            </a:pPr>
            <a:r>
              <a:rPr lang="en-US" sz="2400" dirty="0" smtClean="0"/>
              <a:t>Any Title I high school that has a four year graduation rate of 65% or less</a:t>
            </a:r>
          </a:p>
          <a:p>
            <a:pPr marL="461963" indent="-461963">
              <a:buFont typeface="Arial" panose="020B0604020202020204" pitchFamily="34" charset="0"/>
              <a:buChar char="•"/>
            </a:pPr>
            <a:r>
              <a:rPr lang="en-US" sz="2400" dirty="0" smtClean="0"/>
              <a:t>Identified annually based on previous year’s data</a:t>
            </a:r>
          </a:p>
          <a:p>
            <a:endParaRPr lang="en-US" sz="2400" dirty="0" smtClean="0"/>
          </a:p>
          <a:p>
            <a:r>
              <a:rPr lang="en-US" sz="2400" i="1" dirty="0"/>
              <a:t>Focus Schools</a:t>
            </a:r>
          </a:p>
          <a:p>
            <a:pPr marL="342900" indent="-342900">
              <a:buFont typeface="Arial" panose="020B0604020202020204" pitchFamily="34" charset="0"/>
              <a:buChar char="•"/>
            </a:pPr>
            <a:r>
              <a:rPr lang="en-US" sz="2400" dirty="0"/>
              <a:t>Any Title I school that receives a ‘D’ and is not identified as a Priority School</a:t>
            </a:r>
          </a:p>
          <a:p>
            <a:pPr marL="342900" indent="-342900">
              <a:buFont typeface="Arial" panose="020B0604020202020204" pitchFamily="34" charset="0"/>
              <a:buChar char="•"/>
            </a:pPr>
            <a:r>
              <a:rPr lang="en-US" sz="2400" dirty="0"/>
              <a:t>Any Title I high school that has a graduation rate under 60% for two consecutive school years</a:t>
            </a:r>
          </a:p>
          <a:p>
            <a:endParaRPr lang="en-US" sz="2400" dirty="0"/>
          </a:p>
          <a:p>
            <a:r>
              <a:rPr lang="en-US" sz="2400" dirty="0" smtClean="0"/>
              <a:t>	NOTE:	For state purposes, the eligibility criteria was expanded to encompass all public 			schools</a:t>
            </a:r>
            <a:endParaRPr lang="en-US" sz="2400" dirty="0"/>
          </a:p>
        </p:txBody>
      </p:sp>
    </p:spTree>
    <p:extLst>
      <p:ext uri="{BB962C8B-B14F-4D97-AF65-F5344CB8AC3E}">
        <p14:creationId xmlns:p14="http://schemas.microsoft.com/office/powerpoint/2010/main" val="37449983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School Support &amp; Improvement Identification</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964505"/>
            <a:ext cx="12192000" cy="2308324"/>
          </a:xfrm>
          <a:prstGeom prst="rect">
            <a:avLst/>
          </a:prstGeom>
          <a:noFill/>
        </p:spPr>
        <p:txBody>
          <a:bodyPr wrap="square" rtlCol="0">
            <a:spAutoFit/>
          </a:bodyPr>
          <a:lstStyle/>
          <a:p>
            <a:pPr marL="2403475" indent="-2403475"/>
            <a:r>
              <a:rPr lang="en-US" sz="2400" u="sng" dirty="0" smtClean="0"/>
              <a:t>PROPOSAL:</a:t>
            </a:r>
            <a:r>
              <a:rPr lang="en-US" sz="2400" dirty="0" smtClean="0"/>
              <a:t>  SCHOOL SUPPORT &amp; IMPROVEMENT</a:t>
            </a:r>
          </a:p>
          <a:p>
            <a:pPr marL="2403475" indent="-2403475"/>
            <a:endParaRPr lang="en-US" sz="2400" i="1" dirty="0" smtClean="0"/>
          </a:p>
          <a:p>
            <a:pPr marL="2403475" indent="-2403475"/>
            <a:r>
              <a:rPr lang="en-US" sz="2400" b="1" dirty="0" smtClean="0"/>
              <a:t>GOAL:</a:t>
            </a:r>
            <a:r>
              <a:rPr lang="en-US" sz="2400" dirty="0" smtClean="0"/>
              <a:t>	To adequately and appropriately identify all schools for in need of comprehensive support and improvement </a:t>
            </a:r>
          </a:p>
          <a:p>
            <a:pPr marL="2403475" indent="-2403475"/>
            <a:endParaRPr lang="en-US" sz="2400" dirty="0"/>
          </a:p>
          <a:p>
            <a:pPr marL="2403475" indent="-2403475"/>
            <a:r>
              <a:rPr lang="en-US" sz="2400" b="1" dirty="0" smtClean="0"/>
              <a:t>PROPOSAL:</a:t>
            </a:r>
            <a:r>
              <a:rPr lang="en-US" sz="2400" dirty="0" smtClean="0"/>
              <a:t>	</a:t>
            </a:r>
            <a:endParaRPr lang="en-US" sz="2400" dirty="0"/>
          </a:p>
        </p:txBody>
      </p:sp>
      <p:graphicFrame>
        <p:nvGraphicFramePr>
          <p:cNvPr id="6" name="Table 5"/>
          <p:cNvGraphicFramePr>
            <a:graphicFrameLocks noGrp="1"/>
          </p:cNvGraphicFramePr>
          <p:nvPr>
            <p:extLst/>
          </p:nvPr>
        </p:nvGraphicFramePr>
        <p:xfrm>
          <a:off x="499621" y="3443718"/>
          <a:ext cx="11180188" cy="2560320"/>
        </p:xfrm>
        <a:graphic>
          <a:graphicData uri="http://schemas.openxmlformats.org/drawingml/2006/table">
            <a:tbl>
              <a:tblPr firstRow="1" bandRow="1">
                <a:tableStyleId>{5C22544A-7EE6-4342-B048-85BDC9FD1C3A}</a:tableStyleId>
              </a:tblPr>
              <a:tblGrid>
                <a:gridCol w="3016577"/>
                <a:gridCol w="4986779"/>
                <a:gridCol w="1602557"/>
                <a:gridCol w="1574275"/>
              </a:tblGrid>
              <a:tr h="370840">
                <a:tc>
                  <a:txBody>
                    <a:bodyPr/>
                    <a:lstStyle/>
                    <a:p>
                      <a:pPr algn="ctr"/>
                      <a:r>
                        <a:rPr lang="en-US" dirty="0" smtClean="0"/>
                        <a:t>Types of Schools</a:t>
                      </a:r>
                      <a:endParaRPr lang="en-US" dirty="0"/>
                    </a:p>
                  </a:txBody>
                  <a:tcPr>
                    <a:solidFill>
                      <a:srgbClr val="151F46"/>
                    </a:solidFill>
                  </a:tcPr>
                </a:tc>
                <a:tc>
                  <a:txBody>
                    <a:bodyPr/>
                    <a:lstStyle/>
                    <a:p>
                      <a:pPr algn="ctr"/>
                      <a:r>
                        <a:rPr lang="en-US" dirty="0" smtClean="0"/>
                        <a:t>Description</a:t>
                      </a:r>
                      <a:endParaRPr lang="en-US" dirty="0"/>
                    </a:p>
                  </a:txBody>
                  <a:tcPr>
                    <a:solidFill>
                      <a:srgbClr val="151F46"/>
                    </a:solidFill>
                  </a:tcPr>
                </a:tc>
                <a:tc>
                  <a:txBody>
                    <a:bodyPr/>
                    <a:lstStyle/>
                    <a:p>
                      <a:pPr algn="ctr"/>
                      <a:r>
                        <a:rPr lang="en-US" dirty="0" smtClean="0"/>
                        <a:t>Timeline for Identification</a:t>
                      </a:r>
                      <a:endParaRPr lang="en-US" dirty="0"/>
                    </a:p>
                  </a:txBody>
                  <a:tcPr>
                    <a:solidFill>
                      <a:srgbClr val="151F46"/>
                    </a:solidFill>
                  </a:tcPr>
                </a:tc>
                <a:tc>
                  <a:txBody>
                    <a:bodyPr/>
                    <a:lstStyle/>
                    <a:p>
                      <a:pPr algn="ctr"/>
                      <a:r>
                        <a:rPr lang="en-US" dirty="0" smtClean="0"/>
                        <a:t>Initial Year of Identification</a:t>
                      </a:r>
                      <a:endParaRPr lang="en-US" dirty="0"/>
                    </a:p>
                  </a:txBody>
                  <a:tcPr>
                    <a:solidFill>
                      <a:srgbClr val="151F46"/>
                    </a:solidFill>
                  </a:tcPr>
                </a:tc>
              </a:tr>
              <a:tr h="370840">
                <a:tc>
                  <a:txBody>
                    <a:bodyPr/>
                    <a:lstStyle/>
                    <a:p>
                      <a:pPr algn="l"/>
                      <a:r>
                        <a:rPr lang="en-US" dirty="0" smtClean="0"/>
                        <a:t>Lowest-Performing</a:t>
                      </a:r>
                      <a:endParaRPr lang="en-US" dirty="0"/>
                    </a:p>
                  </a:txBody>
                  <a:tcPr/>
                </a:tc>
                <a:tc>
                  <a:txBody>
                    <a:bodyPr/>
                    <a:lstStyle/>
                    <a:p>
                      <a:pPr algn="l"/>
                      <a:r>
                        <a:rPr lang="en-US" dirty="0" smtClean="0"/>
                        <a:t>Lowest-performing 5% of Title I schools, or all Title I schools that receive an ‘F’</a:t>
                      </a:r>
                      <a:endParaRPr lang="en-US" dirty="0"/>
                    </a:p>
                  </a:txBody>
                  <a:tcPr/>
                </a:tc>
                <a:tc>
                  <a:txBody>
                    <a:bodyPr/>
                    <a:lstStyle/>
                    <a:p>
                      <a:pPr algn="ctr"/>
                      <a:r>
                        <a:rPr lang="en-US" dirty="0" smtClean="0"/>
                        <a:t>At least once every 3 years</a:t>
                      </a:r>
                      <a:endParaRPr lang="en-US" dirty="0"/>
                    </a:p>
                  </a:txBody>
                  <a:tcPr/>
                </a:tc>
                <a:tc>
                  <a:txBody>
                    <a:bodyPr/>
                    <a:lstStyle/>
                    <a:p>
                      <a:pPr algn="ctr"/>
                      <a:r>
                        <a:rPr lang="en-US" dirty="0" smtClean="0"/>
                        <a:t>2018-19</a:t>
                      </a:r>
                      <a:endParaRPr lang="en-US" dirty="0"/>
                    </a:p>
                  </a:txBody>
                  <a:tcPr/>
                </a:tc>
              </a:tr>
              <a:tr h="370840">
                <a:tc>
                  <a:txBody>
                    <a:bodyPr/>
                    <a:lstStyle/>
                    <a:p>
                      <a:pPr algn="l"/>
                      <a:r>
                        <a:rPr lang="en-US" dirty="0" smtClean="0"/>
                        <a:t>Low High School Graduation Rate</a:t>
                      </a:r>
                      <a:endParaRPr lang="en-US" dirty="0"/>
                    </a:p>
                  </a:txBody>
                  <a:tcPr/>
                </a:tc>
                <a:tc>
                  <a:txBody>
                    <a:bodyPr/>
                    <a:lstStyle/>
                    <a:p>
                      <a:pPr algn="l"/>
                      <a:r>
                        <a:rPr lang="en-US" dirty="0" smtClean="0"/>
                        <a:t>Any public high school failing</a:t>
                      </a:r>
                      <a:r>
                        <a:rPr lang="en-US" baseline="0" dirty="0" smtClean="0"/>
                        <a:t> to graduate at least 1/3 of its students in 4 years</a:t>
                      </a:r>
                      <a:endParaRPr lang="en-US" dirty="0"/>
                    </a:p>
                  </a:txBody>
                  <a:tcPr/>
                </a:tc>
                <a:tc>
                  <a:txBody>
                    <a:bodyPr/>
                    <a:lstStyle/>
                    <a:p>
                      <a:pPr algn="ctr"/>
                      <a:r>
                        <a:rPr lang="en-US" dirty="0" smtClean="0"/>
                        <a:t>At least once every 3 years</a:t>
                      </a:r>
                      <a:endParaRPr lang="en-US" dirty="0"/>
                    </a:p>
                  </a:txBody>
                  <a:tcPr/>
                </a:tc>
                <a:tc>
                  <a:txBody>
                    <a:bodyPr/>
                    <a:lstStyle/>
                    <a:p>
                      <a:pPr algn="ctr"/>
                      <a:r>
                        <a:rPr lang="en-US" dirty="0" smtClean="0"/>
                        <a:t>2018-19</a:t>
                      </a:r>
                      <a:endParaRPr lang="en-US" dirty="0"/>
                    </a:p>
                  </a:txBody>
                  <a:tcPr/>
                </a:tc>
              </a:tr>
              <a:tr h="370840">
                <a:tc>
                  <a:txBody>
                    <a:bodyPr/>
                    <a:lstStyle/>
                    <a:p>
                      <a:pPr algn="l"/>
                      <a:r>
                        <a:rPr lang="en-US" dirty="0" smtClean="0"/>
                        <a:t>Chronically</a:t>
                      </a:r>
                      <a:r>
                        <a:rPr lang="en-US" baseline="0" dirty="0" smtClean="0"/>
                        <a:t> Underperforming Subgroup</a:t>
                      </a:r>
                      <a:endParaRPr lang="en-US" dirty="0"/>
                    </a:p>
                  </a:txBody>
                  <a:tcPr/>
                </a:tc>
                <a:tc>
                  <a:txBody>
                    <a:bodyPr/>
                    <a:lstStyle/>
                    <a:p>
                      <a:pPr algn="l"/>
                      <a:r>
                        <a:rPr lang="en-US" dirty="0" smtClean="0"/>
                        <a:t>Any public school that was identified for additional targeted support that did not improve</a:t>
                      </a:r>
                      <a:endParaRPr lang="en-US" dirty="0"/>
                    </a:p>
                  </a:txBody>
                  <a:tcPr/>
                </a:tc>
                <a:tc>
                  <a:txBody>
                    <a:bodyPr/>
                    <a:lstStyle/>
                    <a:p>
                      <a:pPr algn="ctr"/>
                      <a:r>
                        <a:rPr lang="en-US" dirty="0" smtClean="0"/>
                        <a:t>At least once every</a:t>
                      </a:r>
                      <a:r>
                        <a:rPr lang="en-US" baseline="0" dirty="0" smtClean="0"/>
                        <a:t> 3 years</a:t>
                      </a:r>
                      <a:endParaRPr lang="en-US" dirty="0"/>
                    </a:p>
                  </a:txBody>
                  <a:tcPr/>
                </a:tc>
                <a:tc>
                  <a:txBody>
                    <a:bodyPr/>
                    <a:lstStyle/>
                    <a:p>
                      <a:pPr algn="ctr"/>
                      <a:r>
                        <a:rPr lang="en-US" dirty="0" smtClean="0"/>
                        <a:t>State-determined</a:t>
                      </a:r>
                      <a:endParaRPr lang="en-US" dirty="0"/>
                    </a:p>
                  </a:txBody>
                  <a:tcPr/>
                </a:tc>
              </a:tr>
            </a:tbl>
          </a:graphicData>
        </a:graphic>
      </p:graphicFrame>
    </p:spTree>
    <p:extLst>
      <p:ext uri="{BB962C8B-B14F-4D97-AF65-F5344CB8AC3E}">
        <p14:creationId xmlns:p14="http://schemas.microsoft.com/office/powerpoint/2010/main" val="3121408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School Support &amp; Improvement Identification</a:t>
            </a:r>
            <a:endParaRPr lang="en-US"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0" y="964505"/>
            <a:ext cx="12192000" cy="830997"/>
          </a:xfrm>
          <a:prstGeom prst="rect">
            <a:avLst/>
          </a:prstGeom>
          <a:noFill/>
        </p:spPr>
        <p:txBody>
          <a:bodyPr wrap="square" rtlCol="0">
            <a:spAutoFit/>
          </a:bodyPr>
          <a:lstStyle/>
          <a:p>
            <a:pPr marL="2403475" indent="-2403475"/>
            <a:r>
              <a:rPr lang="en-US" sz="2400" u="sng" dirty="0"/>
              <a:t>Sec. 1111(d)(3)(A)(I)</a:t>
            </a:r>
            <a:r>
              <a:rPr lang="en-US" sz="2400" dirty="0"/>
              <a:t>: </a:t>
            </a:r>
            <a:r>
              <a:rPr lang="en-US" sz="2400" i="1" dirty="0" smtClean="0"/>
              <a:t>State </a:t>
            </a:r>
            <a:r>
              <a:rPr lang="en-US" sz="2400" i="1" dirty="0"/>
              <a:t>must establish exit criteria for schools identified for comprehensive support and improvement </a:t>
            </a:r>
          </a:p>
        </p:txBody>
      </p:sp>
      <p:sp>
        <p:nvSpPr>
          <p:cNvPr id="8" name="Rectangle 7"/>
          <p:cNvSpPr/>
          <p:nvPr/>
        </p:nvSpPr>
        <p:spPr>
          <a:xfrm>
            <a:off x="2761670" y="2499476"/>
            <a:ext cx="6668655"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Statutory Requirements</a:t>
            </a:r>
            <a:endParaRPr lang="en-US" sz="2400" b="1" dirty="0"/>
          </a:p>
        </p:txBody>
      </p:sp>
      <p:sp>
        <p:nvSpPr>
          <p:cNvPr id="9" name="TextBox 8"/>
          <p:cNvSpPr txBox="1"/>
          <p:nvPr/>
        </p:nvSpPr>
        <p:spPr>
          <a:xfrm>
            <a:off x="2602634" y="3443718"/>
            <a:ext cx="6986726"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Timeline to meet exit criteria must not exceed four years</a:t>
            </a:r>
          </a:p>
          <a:p>
            <a:pPr marL="285750" indent="-285750">
              <a:buFont typeface="Arial" panose="020B0604020202020204" pitchFamily="34" charset="0"/>
              <a:buChar char="•"/>
            </a:pPr>
            <a:r>
              <a:rPr lang="en-US" sz="2200" dirty="0" smtClean="0"/>
              <a:t>Failure to exit comprehensive support must result in my rigorous state-determined interventions</a:t>
            </a:r>
            <a:endParaRPr lang="en-US" sz="2200" dirty="0"/>
          </a:p>
        </p:txBody>
      </p:sp>
    </p:spTree>
    <p:extLst>
      <p:ext uri="{BB962C8B-B14F-4D97-AF65-F5344CB8AC3E}">
        <p14:creationId xmlns:p14="http://schemas.microsoft.com/office/powerpoint/2010/main" val="28031065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School Support &amp; Improvement Identification</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0" y="964505"/>
            <a:ext cx="12192000" cy="5432256"/>
          </a:xfrm>
          <a:prstGeom prst="rect">
            <a:avLst/>
          </a:prstGeom>
          <a:noFill/>
        </p:spPr>
        <p:txBody>
          <a:bodyPr wrap="square" rtlCol="0">
            <a:spAutoFit/>
          </a:bodyPr>
          <a:lstStyle/>
          <a:p>
            <a:pPr marL="2403475" indent="-2403475"/>
            <a:r>
              <a:rPr lang="en-US" sz="2400" u="sng" dirty="0" smtClean="0"/>
              <a:t>CURRENT:</a:t>
            </a:r>
            <a:r>
              <a:rPr lang="en-US" sz="2400" dirty="0" smtClean="0"/>
              <a:t>  SCHOOL SUPPORT &amp; IMPROVEMENT</a:t>
            </a:r>
          </a:p>
          <a:p>
            <a:pPr marL="2403475" indent="-2403475"/>
            <a:r>
              <a:rPr lang="en-US" sz="2400" i="1" dirty="0" smtClean="0"/>
              <a:t>Priority Schools—Exit Criteria</a:t>
            </a:r>
            <a:endParaRPr lang="en-US" sz="2400" dirty="0" smtClean="0"/>
          </a:p>
          <a:p>
            <a:pPr marL="461963" indent="-461963">
              <a:buFont typeface="Arial" panose="020B0604020202020204" pitchFamily="34" charset="0"/>
              <a:buChar char="•"/>
            </a:pPr>
            <a:r>
              <a:rPr lang="en-US" sz="2400" dirty="0" smtClean="0"/>
              <a:t>Receive two consecutive years of a ‘C’ or better</a:t>
            </a:r>
          </a:p>
          <a:p>
            <a:pPr marL="461963" indent="-461963">
              <a:buFont typeface="Arial" panose="020B0604020202020204" pitchFamily="34" charset="0"/>
              <a:buChar char="•"/>
            </a:pPr>
            <a:r>
              <a:rPr lang="en-US" sz="2400" dirty="0" smtClean="0"/>
              <a:t>Receive one year of an ‘A’</a:t>
            </a:r>
          </a:p>
          <a:p>
            <a:endParaRPr lang="en-US" sz="1400" dirty="0" smtClean="0"/>
          </a:p>
          <a:p>
            <a:endParaRPr lang="en-US" sz="1400" dirty="0"/>
          </a:p>
          <a:p>
            <a:pPr marL="2403475" indent="-2403475"/>
            <a:r>
              <a:rPr lang="en-US" sz="2400" u="sng" dirty="0"/>
              <a:t>PROPOSAL:</a:t>
            </a:r>
            <a:r>
              <a:rPr lang="en-US" sz="2400" dirty="0"/>
              <a:t>  SCHOOL SUPPORT &amp; IMPROVEMENT</a:t>
            </a:r>
          </a:p>
          <a:p>
            <a:pPr marL="2403475" indent="-2403475"/>
            <a:endParaRPr lang="en-US" sz="1100" i="1" dirty="0"/>
          </a:p>
          <a:p>
            <a:pPr marL="2403475" indent="-2403475"/>
            <a:r>
              <a:rPr lang="en-US" sz="2200" b="1" dirty="0"/>
              <a:t>GOAL:</a:t>
            </a:r>
            <a:r>
              <a:rPr lang="en-US" sz="2200" dirty="0"/>
              <a:t>	</a:t>
            </a:r>
            <a:r>
              <a:rPr lang="en-US" sz="2200" dirty="0" smtClean="0"/>
              <a:t>To </a:t>
            </a:r>
            <a:r>
              <a:rPr lang="en-US" sz="2200" dirty="0"/>
              <a:t>ensure that schools are exiting comprehensive support and improvement based on a solid demonstration of increased </a:t>
            </a:r>
            <a:r>
              <a:rPr lang="en-US" sz="2200" dirty="0" smtClean="0"/>
              <a:t>performance </a:t>
            </a:r>
            <a:r>
              <a:rPr lang="en-US" sz="2200" dirty="0"/>
              <a:t>and are prepared for the next step</a:t>
            </a:r>
          </a:p>
          <a:p>
            <a:pPr marL="2403475" indent="-2403475"/>
            <a:endParaRPr lang="en-US" sz="1200" dirty="0"/>
          </a:p>
          <a:p>
            <a:pPr marL="2403475" indent="-2403475"/>
            <a:r>
              <a:rPr lang="en-US" sz="2200" b="1" dirty="0"/>
              <a:t>PROPOSAL:</a:t>
            </a:r>
            <a:r>
              <a:rPr lang="en-US" sz="2200" dirty="0"/>
              <a:t>	</a:t>
            </a:r>
          </a:p>
          <a:p>
            <a:pPr marL="2686050" indent="-282575">
              <a:buFont typeface="Arial" panose="020B0604020202020204" pitchFamily="34" charset="0"/>
              <a:buChar char="•"/>
            </a:pPr>
            <a:r>
              <a:rPr lang="en-US" sz="2200" dirty="0"/>
              <a:t>School must no longer meet the eligibility criteria for comprehensive support (attainment of ‘C’ or better for 2 consecutive school years)</a:t>
            </a:r>
          </a:p>
          <a:p>
            <a:pPr marL="2686050" indent="-282575">
              <a:buFont typeface="Arial" panose="020B0604020202020204" pitchFamily="34" charset="0"/>
              <a:buChar char="•"/>
            </a:pPr>
            <a:r>
              <a:rPr lang="en-US" sz="2200" dirty="0" smtClean="0"/>
              <a:t>School </a:t>
            </a:r>
            <a:r>
              <a:rPr lang="en-US" sz="2200" dirty="0"/>
              <a:t>must demonstrate a strong plan for sustainability of the progress it has </a:t>
            </a:r>
            <a:r>
              <a:rPr lang="en-US" sz="2200" dirty="0" smtClean="0"/>
              <a:t>made</a:t>
            </a:r>
            <a:endParaRPr lang="en-US" sz="2200" dirty="0"/>
          </a:p>
        </p:txBody>
      </p:sp>
    </p:spTree>
    <p:extLst>
      <p:ext uri="{BB962C8B-B14F-4D97-AF65-F5344CB8AC3E}">
        <p14:creationId xmlns:p14="http://schemas.microsoft.com/office/powerpoint/2010/main" val="21446183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School Support &amp; Improvement Identification</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964505"/>
            <a:ext cx="12192000" cy="1938992"/>
          </a:xfrm>
          <a:prstGeom prst="rect">
            <a:avLst/>
          </a:prstGeom>
          <a:noFill/>
        </p:spPr>
        <p:txBody>
          <a:bodyPr wrap="square" rtlCol="0">
            <a:spAutoFit/>
          </a:bodyPr>
          <a:lstStyle/>
          <a:p>
            <a:pPr marL="2403475" indent="-2403475"/>
            <a:r>
              <a:rPr lang="en-US" sz="2400" u="sng" dirty="0" smtClean="0"/>
              <a:t>Sec. 1111(d)(2)(A)</a:t>
            </a:r>
            <a:r>
              <a:rPr lang="en-US" sz="2400" dirty="0" smtClean="0"/>
              <a:t>:  </a:t>
            </a:r>
            <a:r>
              <a:rPr lang="en-US" sz="2400" i="1" dirty="0"/>
              <a:t>State must </a:t>
            </a:r>
            <a:r>
              <a:rPr lang="en-US" sz="2400" i="1" dirty="0" smtClean="0"/>
              <a:t>notify LEAs of any school in which a subgroup is consistently underperforming</a:t>
            </a:r>
          </a:p>
          <a:p>
            <a:pPr marL="2403475" indent="-2403475"/>
            <a:endParaRPr lang="en-US" sz="2400" i="1" dirty="0"/>
          </a:p>
          <a:p>
            <a:pPr marL="2573338" indent="-2573338"/>
            <a:r>
              <a:rPr lang="en-US" sz="2400" u="sng" dirty="0" smtClean="0"/>
              <a:t>Sec. 11119(d)(2)(C)</a:t>
            </a:r>
            <a:r>
              <a:rPr lang="en-US" sz="2400" dirty="0" smtClean="0"/>
              <a:t>:  </a:t>
            </a:r>
            <a:r>
              <a:rPr lang="en-US" sz="2400" i="1" dirty="0" smtClean="0"/>
              <a:t>State must identify schools in which any subgroup is performing at or below   the performance of all students in the bottom 5% of Title I schools</a:t>
            </a:r>
            <a:endParaRPr lang="en-US" sz="2400" dirty="0"/>
          </a:p>
        </p:txBody>
      </p:sp>
      <p:graphicFrame>
        <p:nvGraphicFramePr>
          <p:cNvPr id="7" name="Table 6"/>
          <p:cNvGraphicFramePr>
            <a:graphicFrameLocks noGrp="1"/>
          </p:cNvGraphicFramePr>
          <p:nvPr>
            <p:extLst/>
          </p:nvPr>
        </p:nvGraphicFramePr>
        <p:xfrm>
          <a:off x="499621" y="3443718"/>
          <a:ext cx="11180188" cy="2468880"/>
        </p:xfrm>
        <a:graphic>
          <a:graphicData uri="http://schemas.openxmlformats.org/drawingml/2006/table">
            <a:tbl>
              <a:tblPr firstRow="1" bandRow="1">
                <a:tableStyleId>{5C22544A-7EE6-4342-B048-85BDC9FD1C3A}</a:tableStyleId>
              </a:tblPr>
              <a:tblGrid>
                <a:gridCol w="3016577"/>
                <a:gridCol w="4986779"/>
                <a:gridCol w="1602557"/>
                <a:gridCol w="1574275"/>
              </a:tblGrid>
              <a:tr h="370840">
                <a:tc>
                  <a:txBody>
                    <a:bodyPr/>
                    <a:lstStyle/>
                    <a:p>
                      <a:pPr algn="ctr"/>
                      <a:r>
                        <a:rPr lang="en-US" dirty="0" smtClean="0"/>
                        <a:t>Types of Schools</a:t>
                      </a:r>
                      <a:endParaRPr lang="en-US" dirty="0"/>
                    </a:p>
                  </a:txBody>
                  <a:tcPr>
                    <a:solidFill>
                      <a:srgbClr val="151F46"/>
                    </a:solidFill>
                  </a:tcPr>
                </a:tc>
                <a:tc>
                  <a:txBody>
                    <a:bodyPr/>
                    <a:lstStyle/>
                    <a:p>
                      <a:pPr algn="ctr"/>
                      <a:r>
                        <a:rPr lang="en-US" dirty="0" smtClean="0"/>
                        <a:t>Description</a:t>
                      </a:r>
                      <a:endParaRPr lang="en-US" dirty="0"/>
                    </a:p>
                  </a:txBody>
                  <a:tcPr>
                    <a:solidFill>
                      <a:srgbClr val="151F46"/>
                    </a:solidFill>
                  </a:tcPr>
                </a:tc>
                <a:tc>
                  <a:txBody>
                    <a:bodyPr/>
                    <a:lstStyle/>
                    <a:p>
                      <a:pPr algn="ctr"/>
                      <a:r>
                        <a:rPr lang="en-US" dirty="0" smtClean="0"/>
                        <a:t>Timeline for Identification</a:t>
                      </a:r>
                      <a:endParaRPr lang="en-US" dirty="0"/>
                    </a:p>
                  </a:txBody>
                  <a:tcPr>
                    <a:solidFill>
                      <a:srgbClr val="151F46"/>
                    </a:solidFill>
                  </a:tcPr>
                </a:tc>
                <a:tc>
                  <a:txBody>
                    <a:bodyPr/>
                    <a:lstStyle/>
                    <a:p>
                      <a:pPr algn="ctr"/>
                      <a:r>
                        <a:rPr lang="en-US" dirty="0" smtClean="0"/>
                        <a:t>Initial Year of Identification</a:t>
                      </a:r>
                      <a:endParaRPr lang="en-US" dirty="0"/>
                    </a:p>
                  </a:txBody>
                  <a:tcPr>
                    <a:solidFill>
                      <a:srgbClr val="151F46"/>
                    </a:solidFill>
                  </a:tcPr>
                </a:tc>
              </a:tr>
              <a:tr h="370840">
                <a:tc>
                  <a:txBody>
                    <a:bodyPr/>
                    <a:lstStyle/>
                    <a:p>
                      <a:pPr algn="l"/>
                      <a:r>
                        <a:rPr lang="en-US" dirty="0" smtClean="0"/>
                        <a:t>Consistently Underperforming Subgroup</a:t>
                      </a:r>
                      <a:endParaRPr lang="en-US" dirty="0"/>
                    </a:p>
                  </a:txBody>
                  <a:tcPr/>
                </a:tc>
                <a:tc>
                  <a:txBody>
                    <a:bodyPr/>
                    <a:lstStyle/>
                    <a:p>
                      <a:pPr algn="l"/>
                      <a:r>
                        <a:rPr lang="en-US" dirty="0" smtClean="0"/>
                        <a:t>Any</a:t>
                      </a:r>
                      <a:r>
                        <a:rPr lang="en-US" baseline="0" dirty="0" smtClean="0"/>
                        <a:t> public school with one or more consistently underperforming subgroup</a:t>
                      </a:r>
                      <a:endParaRPr lang="en-US" dirty="0"/>
                    </a:p>
                  </a:txBody>
                  <a:tcPr/>
                </a:tc>
                <a:tc>
                  <a:txBody>
                    <a:bodyPr/>
                    <a:lstStyle/>
                    <a:p>
                      <a:pPr algn="ctr"/>
                      <a:r>
                        <a:rPr lang="en-US" dirty="0" smtClean="0"/>
                        <a:t>Annually</a:t>
                      </a:r>
                      <a:endParaRPr lang="en-US" dirty="0"/>
                    </a:p>
                  </a:txBody>
                  <a:tcPr/>
                </a:tc>
                <a:tc>
                  <a:txBody>
                    <a:bodyPr/>
                    <a:lstStyle/>
                    <a:p>
                      <a:pPr algn="ctr"/>
                      <a:r>
                        <a:rPr lang="en-US" dirty="0" smtClean="0"/>
                        <a:t>2019-20</a:t>
                      </a:r>
                      <a:endParaRPr lang="en-US" dirty="0"/>
                    </a:p>
                  </a:txBody>
                  <a:tcPr/>
                </a:tc>
              </a:tr>
              <a:tr h="370840">
                <a:tc>
                  <a:txBody>
                    <a:bodyPr/>
                    <a:lstStyle/>
                    <a:p>
                      <a:pPr algn="l"/>
                      <a:r>
                        <a:rPr lang="en-US" dirty="0" smtClean="0"/>
                        <a:t>Low-Performing Subgroup*</a:t>
                      </a:r>
                      <a:endParaRPr lang="en-US" dirty="0"/>
                    </a:p>
                  </a:txBody>
                  <a:tcPr/>
                </a:tc>
                <a:tc>
                  <a:txBody>
                    <a:bodyPr/>
                    <a:lstStyle/>
                    <a:p>
                      <a:pPr algn="l"/>
                      <a:r>
                        <a:rPr lang="en-US" dirty="0" smtClean="0"/>
                        <a:t>Any public school in which one or more subgroups is performing at or below the performance of all students in the lowest-performing 5% of Title I schools</a:t>
                      </a:r>
                      <a:endParaRPr lang="en-US" dirty="0"/>
                    </a:p>
                  </a:txBody>
                  <a:tcPr/>
                </a:tc>
                <a:tc>
                  <a:txBody>
                    <a:bodyPr/>
                    <a:lstStyle/>
                    <a:p>
                      <a:pPr algn="ctr"/>
                      <a:r>
                        <a:rPr lang="en-US" dirty="0" smtClean="0"/>
                        <a:t>At least once every 3 years</a:t>
                      </a:r>
                      <a:endParaRPr lang="en-US" dirty="0"/>
                    </a:p>
                  </a:txBody>
                  <a:tcPr/>
                </a:tc>
                <a:tc>
                  <a:txBody>
                    <a:bodyPr/>
                    <a:lstStyle/>
                    <a:p>
                      <a:pPr algn="ctr"/>
                      <a:r>
                        <a:rPr lang="en-US" dirty="0" smtClean="0"/>
                        <a:t>2018-19</a:t>
                      </a:r>
                      <a:endParaRPr lang="en-US" dirty="0"/>
                    </a:p>
                  </a:txBody>
                  <a:tcPr/>
                </a:tc>
              </a:tr>
            </a:tbl>
          </a:graphicData>
        </a:graphic>
      </p:graphicFrame>
    </p:spTree>
    <p:extLst>
      <p:ext uri="{BB962C8B-B14F-4D97-AF65-F5344CB8AC3E}">
        <p14:creationId xmlns:p14="http://schemas.microsoft.com/office/powerpoint/2010/main" val="34080350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School Support &amp; Improvement Identification</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0" y="964505"/>
            <a:ext cx="12192000" cy="5109091"/>
          </a:xfrm>
          <a:prstGeom prst="rect">
            <a:avLst/>
          </a:prstGeom>
          <a:noFill/>
        </p:spPr>
        <p:txBody>
          <a:bodyPr wrap="square" rtlCol="0">
            <a:spAutoFit/>
          </a:bodyPr>
          <a:lstStyle/>
          <a:p>
            <a:pPr marL="2403475" indent="-2403475"/>
            <a:r>
              <a:rPr lang="en-US" sz="2400" u="sng" dirty="0" smtClean="0"/>
              <a:t>CURRENT:</a:t>
            </a:r>
            <a:r>
              <a:rPr lang="en-US" sz="2400" dirty="0" smtClean="0"/>
              <a:t>  SCHOOL SUPPORT &amp; IMPROVEMENT</a:t>
            </a:r>
          </a:p>
          <a:p>
            <a:pPr marL="2403475" indent="-2403475"/>
            <a:endParaRPr lang="en-US" sz="1400" dirty="0" smtClean="0"/>
          </a:p>
          <a:p>
            <a:pPr marL="339725" indent="-339725">
              <a:buFont typeface="Arial" panose="020B0604020202020204" pitchFamily="34" charset="0"/>
              <a:buChar char="•"/>
            </a:pPr>
            <a:r>
              <a:rPr lang="en-US" sz="2400" dirty="0" smtClean="0"/>
              <a:t>Currently no equivalent to Targeted Support and Improvement in Indiana</a:t>
            </a:r>
          </a:p>
          <a:p>
            <a:endParaRPr lang="en-US" sz="2400" dirty="0" smtClean="0"/>
          </a:p>
          <a:p>
            <a:endParaRPr lang="en-US" sz="2400" dirty="0"/>
          </a:p>
          <a:p>
            <a:pPr marL="2403475" indent="-2403475"/>
            <a:r>
              <a:rPr lang="en-US" sz="2400" u="sng" dirty="0"/>
              <a:t>PROPOSAL:</a:t>
            </a:r>
            <a:r>
              <a:rPr lang="en-US" sz="2400" dirty="0"/>
              <a:t>  SCHOOL SUPPORT &amp; IMPROVEMENT</a:t>
            </a:r>
          </a:p>
          <a:p>
            <a:pPr marL="2403475" indent="-2403475"/>
            <a:endParaRPr lang="en-US" sz="2400" i="1" dirty="0"/>
          </a:p>
          <a:p>
            <a:pPr marL="2403475" indent="-2403475"/>
            <a:r>
              <a:rPr lang="en-US" sz="2400" b="1" dirty="0"/>
              <a:t>GOAL:</a:t>
            </a:r>
            <a:r>
              <a:rPr lang="en-US" sz="2400" dirty="0"/>
              <a:t>	</a:t>
            </a:r>
            <a:r>
              <a:rPr lang="en-US" sz="2400" dirty="0" smtClean="0"/>
              <a:t>To </a:t>
            </a:r>
            <a:r>
              <a:rPr lang="en-US" sz="2400" dirty="0"/>
              <a:t>adequately and appropriately identify all schools for in need of targeted support and improvement for subgroups</a:t>
            </a:r>
          </a:p>
          <a:p>
            <a:pPr marL="2403475" indent="-2403475"/>
            <a:endParaRPr lang="en-US" sz="2400" dirty="0"/>
          </a:p>
          <a:p>
            <a:pPr marL="2403475" indent="-2403475"/>
            <a:r>
              <a:rPr lang="en-US" sz="2400" b="1" dirty="0"/>
              <a:t>PROPOSAL:</a:t>
            </a:r>
            <a:r>
              <a:rPr lang="en-US" sz="2400" dirty="0"/>
              <a:t>	</a:t>
            </a:r>
            <a:r>
              <a:rPr lang="en-US" sz="2400" dirty="0" smtClean="0"/>
              <a:t>Define </a:t>
            </a:r>
            <a:r>
              <a:rPr lang="en-US" sz="2400" dirty="0"/>
              <a:t>“consistently underperforming” subgroup as a subgroup that has had an overall accountability score at or below the lowest 5% threshold for at least two consecutive school years</a:t>
            </a:r>
          </a:p>
          <a:p>
            <a:endParaRPr lang="en-US" sz="2400" dirty="0" smtClean="0"/>
          </a:p>
        </p:txBody>
      </p:sp>
    </p:spTree>
    <p:extLst>
      <p:ext uri="{BB962C8B-B14F-4D97-AF65-F5344CB8AC3E}">
        <p14:creationId xmlns:p14="http://schemas.microsoft.com/office/powerpoint/2010/main" val="4177888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Ongoing Engagement</a:t>
            </a:r>
            <a:endParaRPr lang="en-US" b="1" dirty="0"/>
          </a:p>
        </p:txBody>
      </p:sp>
      <p:sp>
        <p:nvSpPr>
          <p:cNvPr id="3" name="Content Placeholder 2"/>
          <p:cNvSpPr>
            <a:spLocks noGrp="1"/>
          </p:cNvSpPr>
          <p:nvPr>
            <p:ph idx="1"/>
          </p:nvPr>
        </p:nvSpPr>
        <p:spPr/>
        <p:txBody>
          <a:bodyPr/>
          <a:lstStyle/>
          <a:p>
            <a:pPr marL="0" indent="0">
              <a:buNone/>
            </a:pPr>
            <a:r>
              <a:rPr lang="en-US" b="1" dirty="0" smtClean="0"/>
              <a:t>In July: </a:t>
            </a:r>
          </a:p>
          <a:p>
            <a:pPr marL="514350" indent="-514350">
              <a:buAutoNum type="arabicPeriod"/>
            </a:pPr>
            <a:r>
              <a:rPr lang="en-US" dirty="0" smtClean="0"/>
              <a:t>Last meeting of the technical </a:t>
            </a:r>
            <a:r>
              <a:rPr lang="en-US" dirty="0"/>
              <a:t>w</a:t>
            </a:r>
            <a:r>
              <a:rPr lang="en-US" dirty="0" smtClean="0"/>
              <a:t>orking </a:t>
            </a:r>
            <a:r>
              <a:rPr lang="en-US" dirty="0"/>
              <a:t>g</a:t>
            </a:r>
            <a:r>
              <a:rPr lang="en-US" dirty="0" smtClean="0"/>
              <a:t>roups</a:t>
            </a:r>
          </a:p>
          <a:p>
            <a:pPr marL="514350" indent="-514350">
              <a:buAutoNum type="arabicPeriod"/>
            </a:pPr>
            <a:r>
              <a:rPr lang="en-US" dirty="0" smtClean="0"/>
              <a:t>Stakeholder engagement through the ESSA Survey: </a:t>
            </a:r>
            <a:r>
              <a:rPr lang="en-US" dirty="0" smtClean="0">
                <a:hlinkClick r:id="rId3"/>
              </a:rPr>
              <a:t>www.doe.in.gov/essa</a:t>
            </a:r>
            <a:endParaRPr lang="en-US" dirty="0" smtClean="0"/>
          </a:p>
          <a:p>
            <a:pPr marL="514350" indent="-514350">
              <a:buAutoNum type="arabicPeriod"/>
            </a:pPr>
            <a:r>
              <a:rPr lang="en-US" dirty="0" smtClean="0"/>
              <a:t>Meetings as needed with SBOE members and staff, Governor’s staff, legislators and staff, Commission on Higher Education and DWD</a:t>
            </a:r>
          </a:p>
          <a:p>
            <a:pPr marL="0" indent="0">
              <a:buNone/>
            </a:pPr>
            <a:endParaRPr lang="en-US" dirty="0"/>
          </a:p>
        </p:txBody>
      </p:sp>
    </p:spTree>
    <p:extLst>
      <p:ext uri="{BB962C8B-B14F-4D97-AF65-F5344CB8AC3E}">
        <p14:creationId xmlns:p14="http://schemas.microsoft.com/office/powerpoint/2010/main" val="5983892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School Support &amp; Improvement Identification</a:t>
            </a:r>
            <a:endParaRPr lang="en-US"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964505"/>
            <a:ext cx="12192000" cy="830997"/>
          </a:xfrm>
          <a:prstGeom prst="rect">
            <a:avLst/>
          </a:prstGeom>
          <a:noFill/>
        </p:spPr>
        <p:txBody>
          <a:bodyPr wrap="square" rtlCol="0">
            <a:spAutoFit/>
          </a:bodyPr>
          <a:lstStyle/>
          <a:p>
            <a:pPr marL="2403475" indent="-2403475"/>
            <a:r>
              <a:rPr lang="en-US" sz="2400" u="sng" dirty="0" smtClean="0"/>
              <a:t>Sec. 1111(d)(3)(</a:t>
            </a:r>
            <a:r>
              <a:rPr lang="en-US" sz="2400" u="sng" dirty="0"/>
              <a:t>A</a:t>
            </a:r>
            <a:r>
              <a:rPr lang="en-US" sz="2400" u="sng" dirty="0" smtClean="0"/>
              <a:t>)</a:t>
            </a:r>
            <a:r>
              <a:rPr lang="en-US" sz="2400" dirty="0" smtClean="0"/>
              <a:t>:  </a:t>
            </a:r>
            <a:r>
              <a:rPr lang="en-US" sz="2400" i="1" dirty="0"/>
              <a:t>State must establish exit criteria for schools identified for </a:t>
            </a:r>
            <a:r>
              <a:rPr lang="en-US" sz="2400" i="1" dirty="0" smtClean="0"/>
              <a:t>targeted </a:t>
            </a:r>
            <a:r>
              <a:rPr lang="en-US" sz="2400" i="1" dirty="0"/>
              <a:t>support and improvement </a:t>
            </a:r>
            <a:r>
              <a:rPr lang="en-US" sz="2400" i="1" dirty="0" smtClean="0"/>
              <a:t>due to a low performing subgroup</a:t>
            </a:r>
            <a:endParaRPr lang="en-US" sz="2400" i="1" dirty="0"/>
          </a:p>
        </p:txBody>
      </p:sp>
      <p:sp>
        <p:nvSpPr>
          <p:cNvPr id="7" name="Rectangle 6"/>
          <p:cNvSpPr/>
          <p:nvPr/>
        </p:nvSpPr>
        <p:spPr>
          <a:xfrm>
            <a:off x="2761670" y="2499476"/>
            <a:ext cx="6668655" cy="609600"/>
          </a:xfrm>
          <a:prstGeom prst="rect">
            <a:avLst/>
          </a:prstGeom>
          <a:solidFill>
            <a:srgbClr val="FDCE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Statutory Requirements</a:t>
            </a:r>
            <a:endParaRPr lang="en-US" sz="2400" b="1" dirty="0"/>
          </a:p>
        </p:txBody>
      </p:sp>
      <p:sp>
        <p:nvSpPr>
          <p:cNvPr id="8" name="TextBox 7"/>
          <p:cNvSpPr txBox="1"/>
          <p:nvPr/>
        </p:nvSpPr>
        <p:spPr>
          <a:xfrm>
            <a:off x="2482785" y="3443718"/>
            <a:ext cx="7226423"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Timeline to meet exit criteria is set by the state</a:t>
            </a:r>
          </a:p>
          <a:p>
            <a:pPr marL="285750" indent="-285750">
              <a:buFont typeface="Arial" panose="020B0604020202020204" pitchFamily="34" charset="0"/>
              <a:buChar char="•"/>
            </a:pPr>
            <a:r>
              <a:rPr lang="en-US" sz="2200" dirty="0" smtClean="0"/>
              <a:t>Failure to exit targeted support within the state-determined number of years results in the school’s identification for comprehensive support and improvement</a:t>
            </a:r>
            <a:endParaRPr lang="en-US" sz="2200" dirty="0"/>
          </a:p>
        </p:txBody>
      </p:sp>
    </p:spTree>
    <p:extLst>
      <p:ext uri="{BB962C8B-B14F-4D97-AF65-F5344CB8AC3E}">
        <p14:creationId xmlns:p14="http://schemas.microsoft.com/office/powerpoint/2010/main" val="33004925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1"/>
            <a:ext cx="12192000" cy="964504"/>
          </a:xfrm>
          <a:solidFill>
            <a:srgbClr val="151F46"/>
          </a:solidFill>
        </p:spPr>
        <p:txBody>
          <a:bodyPr/>
          <a:lstStyle/>
          <a:p>
            <a:r>
              <a:rPr lang="en-US" b="1" dirty="0" smtClean="0">
                <a:solidFill>
                  <a:schemeClr val="bg1"/>
                </a:solidFill>
                <a:effectLst>
                  <a:outerShdw blurRad="38100" dist="38100" dir="2700000" algn="tl">
                    <a:srgbClr val="000000">
                      <a:alpha val="43137"/>
                    </a:srgbClr>
                  </a:outerShdw>
                </a:effectLst>
              </a:rPr>
              <a:t>School Support &amp; Improvement Identification</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0" y="964505"/>
            <a:ext cx="12192000" cy="4154984"/>
          </a:xfrm>
          <a:prstGeom prst="rect">
            <a:avLst/>
          </a:prstGeom>
          <a:noFill/>
        </p:spPr>
        <p:txBody>
          <a:bodyPr wrap="square" rtlCol="0">
            <a:spAutoFit/>
          </a:bodyPr>
          <a:lstStyle/>
          <a:p>
            <a:pPr marL="2403475" indent="-2403475"/>
            <a:r>
              <a:rPr lang="en-US" sz="2400" u="sng" dirty="0" smtClean="0"/>
              <a:t>PROPOSAL:</a:t>
            </a:r>
            <a:r>
              <a:rPr lang="en-US" sz="2400" dirty="0" smtClean="0"/>
              <a:t>  SCHOOL SUPPORT &amp; IMPROVEMENT</a:t>
            </a:r>
          </a:p>
          <a:p>
            <a:pPr marL="2403475" indent="-2403475"/>
            <a:endParaRPr lang="en-US" sz="2400" i="1" dirty="0" smtClean="0"/>
          </a:p>
          <a:p>
            <a:pPr marL="2403475" indent="-2403475"/>
            <a:r>
              <a:rPr lang="en-US" sz="2400" b="1" dirty="0" smtClean="0"/>
              <a:t>GOAL:</a:t>
            </a:r>
            <a:r>
              <a:rPr lang="en-US" sz="2400" dirty="0" smtClean="0"/>
              <a:t>	To ensure that schools are exiting targeted support and improvement based on a solid demonstration better subgroup performance</a:t>
            </a:r>
          </a:p>
          <a:p>
            <a:pPr marL="2403475" indent="-2403475"/>
            <a:endParaRPr lang="en-US" sz="2400" dirty="0"/>
          </a:p>
          <a:p>
            <a:pPr marL="2403475" indent="-2403475"/>
            <a:r>
              <a:rPr lang="en-US" sz="2400" b="1" dirty="0" smtClean="0"/>
              <a:t>PROPOSAL:</a:t>
            </a:r>
            <a:r>
              <a:rPr lang="en-US" sz="2400" dirty="0" smtClean="0"/>
              <a:t>	</a:t>
            </a:r>
          </a:p>
          <a:p>
            <a:pPr marL="2686050" indent="-282575">
              <a:buFont typeface="Arial" panose="020B0604020202020204" pitchFamily="34" charset="0"/>
              <a:buChar char="•"/>
            </a:pPr>
            <a:r>
              <a:rPr lang="en-US" sz="2400" dirty="0" smtClean="0"/>
              <a:t>School must no longer meet the eligibility criteria for targeted support (subgroup attainment of ‘C’ or better for 2 consecutive school years)</a:t>
            </a:r>
          </a:p>
          <a:p>
            <a:pPr marL="2686050" indent="-282575">
              <a:buFont typeface="Arial" panose="020B0604020202020204" pitchFamily="34" charset="0"/>
              <a:buChar char="•"/>
            </a:pPr>
            <a:r>
              <a:rPr lang="en-US" sz="2400" dirty="0" smtClean="0"/>
              <a:t>School must demonstrate a strong plan for sustainability of the progress it has made</a:t>
            </a:r>
          </a:p>
          <a:p>
            <a:pPr marL="2686050" indent="-282575">
              <a:buFont typeface="Arial" panose="020B0604020202020204" pitchFamily="34" charset="0"/>
              <a:buChar char="•"/>
            </a:pPr>
            <a:r>
              <a:rPr lang="en-US" sz="2400" dirty="0" smtClean="0"/>
              <a:t>School must meet exit criteria within 5 years of identification</a:t>
            </a:r>
            <a:endParaRPr lang="en-US" sz="2400" dirty="0"/>
          </a:p>
        </p:txBody>
      </p:sp>
    </p:spTree>
    <p:extLst>
      <p:ext uri="{BB962C8B-B14F-4D97-AF65-F5344CB8AC3E}">
        <p14:creationId xmlns:p14="http://schemas.microsoft.com/office/powerpoint/2010/main" val="23138871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marL="568325" indent="-568325"/>
            <a:r>
              <a:rPr lang="en-US" dirty="0" smtClean="0">
                <a:solidFill>
                  <a:srgbClr val="AAAAAA"/>
                </a:solidFill>
              </a:rPr>
              <a:t>6| </a:t>
            </a:r>
            <a:r>
              <a:rPr lang="en-US" dirty="0" smtClean="0"/>
              <a:t>School Improvement</a:t>
            </a:r>
            <a:endParaRPr lang="en-US" dirty="0"/>
          </a:p>
        </p:txBody>
      </p:sp>
    </p:spTree>
    <p:extLst>
      <p:ext uri="{BB962C8B-B14F-4D97-AF65-F5344CB8AC3E}">
        <p14:creationId xmlns:p14="http://schemas.microsoft.com/office/powerpoint/2010/main" val="330173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11" y="656189"/>
            <a:ext cx="10515600" cy="2852737"/>
          </a:xfrm>
        </p:spPr>
        <p:txBody>
          <a:bodyPr/>
          <a:lstStyle/>
          <a:p>
            <a:r>
              <a:rPr lang="en-US" dirty="0">
                <a:latin typeface="+mn-lt"/>
              </a:rPr>
              <a:t>IDOE’s Approach to School Improvement</a:t>
            </a:r>
          </a:p>
        </p:txBody>
      </p:sp>
      <p:sp>
        <p:nvSpPr>
          <p:cNvPr id="3" name="Text Placeholder 2"/>
          <p:cNvSpPr>
            <a:spLocks noGrp="1"/>
          </p:cNvSpPr>
          <p:nvPr>
            <p:ph type="body" idx="1"/>
          </p:nvPr>
        </p:nvSpPr>
        <p:spPr>
          <a:xfrm>
            <a:off x="707611" y="3535914"/>
            <a:ext cx="10515600" cy="1500187"/>
          </a:xfrm>
        </p:spPr>
        <p:txBody>
          <a:bodyPr/>
          <a:lstStyle/>
          <a:p>
            <a:r>
              <a:rPr lang="en-US" dirty="0"/>
              <a:t>Engaging Stakeholders to Strengthen School Improvement in Indiana</a:t>
            </a:r>
          </a:p>
          <a:p>
            <a:endParaRPr lang="en-US" dirty="0"/>
          </a:p>
        </p:txBody>
      </p:sp>
    </p:spTree>
    <p:extLst>
      <p:ext uri="{BB962C8B-B14F-4D97-AF65-F5344CB8AC3E}">
        <p14:creationId xmlns:p14="http://schemas.microsoft.com/office/powerpoint/2010/main" val="15409794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028535" y="1578634"/>
            <a:ext cx="7513608" cy="4409535"/>
          </a:xfrm>
        </p:spPr>
        <p:txBody>
          <a:bodyPr>
            <a:normAutofit fontScale="92500" lnSpcReduction="10000"/>
          </a:bodyPr>
          <a:lstStyle/>
          <a:p>
            <a:pPr marL="514350" indent="-514350">
              <a:buAutoNum type="arabicPeriod"/>
            </a:pPr>
            <a:r>
              <a:rPr lang="en-US" dirty="0" smtClean="0"/>
              <a:t>Conduct internal IDOE conversations on our approach to school improvement</a:t>
            </a:r>
          </a:p>
          <a:p>
            <a:pPr marL="514350" indent="-514350">
              <a:buAutoNum type="arabicPeriod"/>
            </a:pPr>
            <a:r>
              <a:rPr lang="en-US" dirty="0"/>
              <a:t>TNTP conducted 47 separate interviews or focus groups with a total of 62 individuals representing:</a:t>
            </a:r>
          </a:p>
          <a:p>
            <a:pPr lvl="1">
              <a:buFont typeface="Wingdings" panose="05000000000000000000" pitchFamily="2" charset="2"/>
              <a:buChar char="ü"/>
            </a:pPr>
            <a:r>
              <a:rPr lang="en-US" dirty="0"/>
              <a:t>Local Education Agencies (e.g., Superintendents, Principals, Teachers)</a:t>
            </a:r>
          </a:p>
          <a:p>
            <a:pPr lvl="1">
              <a:buFont typeface="Wingdings" panose="05000000000000000000" pitchFamily="2" charset="2"/>
              <a:buChar char="ü"/>
            </a:pPr>
            <a:r>
              <a:rPr lang="en-US" dirty="0"/>
              <a:t>Community Partners;</a:t>
            </a:r>
          </a:p>
          <a:p>
            <a:pPr lvl="1">
              <a:buFont typeface="Wingdings" panose="05000000000000000000" pitchFamily="2" charset="2"/>
              <a:buChar char="ü"/>
            </a:pPr>
            <a:r>
              <a:rPr lang="en-US" dirty="0"/>
              <a:t>Charter School Authorizers;</a:t>
            </a:r>
          </a:p>
          <a:p>
            <a:pPr lvl="1">
              <a:buFont typeface="Wingdings" panose="05000000000000000000" pitchFamily="2" charset="2"/>
              <a:buChar char="ü"/>
            </a:pPr>
            <a:r>
              <a:rPr lang="en-US" dirty="0"/>
              <a:t>Elected State Officials;</a:t>
            </a:r>
          </a:p>
          <a:p>
            <a:pPr lvl="1">
              <a:buFont typeface="Wingdings" panose="05000000000000000000" pitchFamily="2" charset="2"/>
              <a:buChar char="ü"/>
            </a:pPr>
            <a:r>
              <a:rPr lang="en-US" dirty="0"/>
              <a:t>Appointed State Officials (e.g., State Board of Education);</a:t>
            </a:r>
          </a:p>
          <a:p>
            <a:pPr lvl="1">
              <a:buFont typeface="Wingdings" panose="05000000000000000000" pitchFamily="2" charset="2"/>
              <a:buChar char="ü"/>
            </a:pPr>
            <a:r>
              <a:rPr lang="en-US" dirty="0"/>
              <a:t>Staff in State Offices (e.g., Office of the Governor); and</a:t>
            </a:r>
          </a:p>
          <a:p>
            <a:pPr lvl="1">
              <a:buFont typeface="Wingdings" panose="05000000000000000000" pitchFamily="2" charset="2"/>
              <a:buChar char="ü"/>
            </a:pPr>
            <a:r>
              <a:rPr lang="en-US" dirty="0"/>
              <a:t>Statewide Organizations (e.g., Indiana Association of Public School Superintendents).</a:t>
            </a:r>
          </a:p>
          <a:p>
            <a:pPr marL="514350" indent="-514350">
              <a:buAutoNum type="arabicPeriod"/>
            </a:pPr>
            <a:endParaRPr lang="en-US" dirty="0"/>
          </a:p>
        </p:txBody>
      </p:sp>
      <p:sp>
        <p:nvSpPr>
          <p:cNvPr id="3" name="Title 2"/>
          <p:cNvSpPr>
            <a:spLocks noGrp="1"/>
          </p:cNvSpPr>
          <p:nvPr>
            <p:ph type="title"/>
          </p:nvPr>
        </p:nvSpPr>
        <p:spPr>
          <a:xfrm>
            <a:off x="123670" y="1496682"/>
            <a:ext cx="3404534" cy="838200"/>
          </a:xfrm>
        </p:spPr>
        <p:txBody>
          <a:bodyPr>
            <a:noAutofit/>
          </a:bodyPr>
          <a:lstStyle/>
          <a:p>
            <a:r>
              <a:rPr lang="en-US" sz="2400" dirty="0" smtClean="0"/>
              <a:t>To help us evaluate our approach to School Improvement, the IDOE has been working with TNTP to: </a:t>
            </a:r>
            <a:endParaRPr lang="en-US" sz="2400" dirty="0"/>
          </a:p>
        </p:txBody>
      </p:sp>
      <p:sp>
        <p:nvSpPr>
          <p:cNvPr id="5" name="Title 3"/>
          <p:cNvSpPr txBox="1">
            <a:spLocks/>
          </p:cNvSpPr>
          <p:nvPr/>
        </p:nvSpPr>
        <p:spPr bwMode="auto">
          <a:xfrm>
            <a:off x="0" y="-39515"/>
            <a:ext cx="12192000" cy="964504"/>
          </a:xfrm>
          <a:prstGeom prst="rect">
            <a:avLst/>
          </a:prstGeom>
          <a:solidFill>
            <a:srgbClr val="151F46"/>
          </a:solidFill>
          <a:ln w="9525">
            <a:noFill/>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School Improvement Stakeholder Engagement</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86495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54971"/>
          <a:stretch/>
        </p:blipFill>
        <p:spPr>
          <a:xfrm>
            <a:off x="5633048" y="1000663"/>
            <a:ext cx="6436524" cy="4873925"/>
          </a:xfrm>
        </p:spPr>
      </p:pic>
      <p:sp>
        <p:nvSpPr>
          <p:cNvPr id="4" name="Text Placeholder 3"/>
          <p:cNvSpPr>
            <a:spLocks noGrp="1"/>
          </p:cNvSpPr>
          <p:nvPr>
            <p:ph type="body" sz="quarter" idx="11"/>
          </p:nvPr>
        </p:nvSpPr>
        <p:spPr/>
        <p:txBody>
          <a:bodyPr/>
          <a:lstStyle/>
          <a:p>
            <a:endParaRPr lang="en-US"/>
          </a:p>
        </p:txBody>
      </p:sp>
      <p:pic>
        <p:nvPicPr>
          <p:cNvPr id="7"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t="28477" b="44293"/>
          <a:stretch/>
        </p:blipFill>
        <p:spPr>
          <a:xfrm>
            <a:off x="74224" y="1699404"/>
            <a:ext cx="6160315" cy="2820838"/>
          </a:xfrm>
          <a:prstGeom prst="rect">
            <a:avLst/>
          </a:prstGeom>
        </p:spPr>
      </p:pic>
      <p:sp>
        <p:nvSpPr>
          <p:cNvPr id="10" name="Title 3"/>
          <p:cNvSpPr>
            <a:spLocks noGrp="1"/>
          </p:cNvSpPr>
          <p:nvPr>
            <p:ph type="title"/>
          </p:nvPr>
        </p:nvSpPr>
        <p:spPr>
          <a:xfrm>
            <a:off x="0" y="-39515"/>
            <a:ext cx="12192000" cy="964504"/>
          </a:xfrm>
          <a:solidFill>
            <a:srgbClr val="151F46"/>
          </a:solidFill>
        </p:spPr>
        <p:txBody>
          <a:bodyPr>
            <a:normAutofit/>
          </a:bodyPr>
          <a:lstStyle/>
          <a:p>
            <a:r>
              <a:rPr lang="en-US" b="1" dirty="0" smtClean="0">
                <a:solidFill>
                  <a:schemeClr val="bg1"/>
                </a:solidFill>
                <a:effectLst>
                  <a:outerShdw blurRad="38100" dist="38100" dir="2700000" algn="tl">
                    <a:srgbClr val="000000">
                      <a:alpha val="43137"/>
                    </a:srgbClr>
                  </a:outerShdw>
                </a:effectLst>
              </a:rPr>
              <a:t>Vision Statement and Guiding Principles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07231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829597" y="992038"/>
            <a:ext cx="3975960" cy="5072776"/>
          </a:xfrm>
        </p:spPr>
      </p:pic>
      <p:sp>
        <p:nvSpPr>
          <p:cNvPr id="4" name="Text Placeholder 3"/>
          <p:cNvSpPr>
            <a:spLocks noGrp="1"/>
          </p:cNvSpPr>
          <p:nvPr>
            <p:ph type="body" sz="quarter" idx="11"/>
          </p:nvPr>
        </p:nvSpPr>
        <p:spPr/>
        <p:txBody>
          <a:bodyPr/>
          <a:lstStyle/>
          <a:p>
            <a:endParaRPr lang="en-US"/>
          </a:p>
        </p:txBody>
      </p:sp>
      <p:sp>
        <p:nvSpPr>
          <p:cNvPr id="7" name="Title 3"/>
          <p:cNvSpPr>
            <a:spLocks noGrp="1"/>
          </p:cNvSpPr>
          <p:nvPr>
            <p:ph type="title"/>
          </p:nvPr>
        </p:nvSpPr>
        <p:spPr>
          <a:xfrm>
            <a:off x="0" y="-39515"/>
            <a:ext cx="12192000" cy="964504"/>
          </a:xfrm>
          <a:solidFill>
            <a:srgbClr val="151F46"/>
          </a:solidFill>
        </p:spPr>
        <p:txBody>
          <a:bodyPr>
            <a:normAutofit/>
          </a:bodyPr>
          <a:lstStyle/>
          <a:p>
            <a:r>
              <a:rPr lang="en-US" b="1" dirty="0" smtClean="0">
                <a:solidFill>
                  <a:schemeClr val="bg1"/>
                </a:solidFill>
                <a:effectLst>
                  <a:outerShdw blurRad="38100" dist="38100" dir="2700000" algn="tl">
                    <a:srgbClr val="000000">
                      <a:alpha val="43137"/>
                    </a:srgbClr>
                  </a:outerShdw>
                </a:effectLst>
              </a:rPr>
              <a:t>School Improvement Theory of Action</a:t>
            </a:r>
            <a:endParaRPr lang="en-US"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416957" y="1078018"/>
            <a:ext cx="5017685" cy="4708981"/>
          </a:xfrm>
          <a:prstGeom prst="rect">
            <a:avLst/>
          </a:prstGeom>
          <a:noFill/>
        </p:spPr>
        <p:txBody>
          <a:bodyPr wrap="square" rtlCol="0">
            <a:spAutoFit/>
          </a:bodyPr>
          <a:lstStyle/>
          <a:p>
            <a:pPr marL="285750" indent="-285750">
              <a:buFont typeface="Wingdings" panose="05000000000000000000" pitchFamily="2" charset="2"/>
              <a:buChar char="ü"/>
            </a:pPr>
            <a:r>
              <a:rPr lang="en-US" sz="3000" dirty="0" smtClean="0"/>
              <a:t>Provides the IDOE with clear, actionable steps to take to help schools improve</a:t>
            </a:r>
          </a:p>
          <a:p>
            <a:endParaRPr lang="en-US" sz="3000" dirty="0" smtClean="0"/>
          </a:p>
          <a:p>
            <a:pPr marL="285750" indent="-285750">
              <a:buFont typeface="Wingdings" panose="05000000000000000000" pitchFamily="2" charset="2"/>
              <a:buChar char="ü"/>
            </a:pPr>
            <a:r>
              <a:rPr lang="en-US" sz="3000" dirty="0" smtClean="0"/>
              <a:t>Based on the consensus of feedback from stakeholders in the field </a:t>
            </a:r>
          </a:p>
          <a:p>
            <a:pPr marL="285750" indent="-285750">
              <a:buFont typeface="Wingdings" panose="05000000000000000000" pitchFamily="2" charset="2"/>
              <a:buChar char="ü"/>
            </a:pPr>
            <a:endParaRPr lang="en-US" sz="3000" dirty="0"/>
          </a:p>
          <a:p>
            <a:pPr marL="285750" indent="-285750">
              <a:buFont typeface="Wingdings" panose="05000000000000000000" pitchFamily="2" charset="2"/>
              <a:buChar char="ü"/>
            </a:pPr>
            <a:r>
              <a:rPr lang="en-US" sz="3000" dirty="0" smtClean="0"/>
              <a:t>Please see the handout for the detailed Theory </a:t>
            </a:r>
            <a:r>
              <a:rPr lang="en-US" sz="3000" smtClean="0"/>
              <a:t>of Action</a:t>
            </a:r>
            <a:endParaRPr lang="en-US" sz="3000" dirty="0"/>
          </a:p>
        </p:txBody>
      </p:sp>
    </p:spTree>
    <p:extLst>
      <p:ext uri="{BB962C8B-B14F-4D97-AF65-F5344CB8AC3E}">
        <p14:creationId xmlns:p14="http://schemas.microsoft.com/office/powerpoint/2010/main" val="41339167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nvPr>
        </p:nvGraphicFramePr>
        <p:xfrm>
          <a:off x="1958975" y="1231900"/>
          <a:ext cx="8274050" cy="4980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40911" y="1035545"/>
            <a:ext cx="5552523" cy="838200"/>
          </a:xfrm>
        </p:spPr>
        <p:txBody>
          <a:bodyPr>
            <a:normAutofit fontScale="90000"/>
          </a:bodyPr>
          <a:lstStyle/>
          <a:p>
            <a:r>
              <a:rPr lang="en-US" sz="2400" dirty="0"/>
              <a:t>Stakeholders stressed the importance of the IDOE setting and providing an intentionally sequenced set of expectations and supports for TSI and CSI Schools. </a:t>
            </a:r>
          </a:p>
        </p:txBody>
      </p:sp>
      <p:sp>
        <p:nvSpPr>
          <p:cNvPr id="4" name="Text Placeholder 3"/>
          <p:cNvSpPr>
            <a:spLocks noGrp="1"/>
          </p:cNvSpPr>
          <p:nvPr>
            <p:ph type="body" sz="quarter" idx="11"/>
          </p:nvPr>
        </p:nvSpPr>
        <p:spPr/>
        <p:txBody>
          <a:bodyPr/>
          <a:lstStyle/>
          <a:p>
            <a:endParaRPr lang="en-US"/>
          </a:p>
        </p:txBody>
      </p:sp>
      <p:sp>
        <p:nvSpPr>
          <p:cNvPr id="6" name="Title 3"/>
          <p:cNvSpPr txBox="1">
            <a:spLocks/>
          </p:cNvSpPr>
          <p:nvPr/>
        </p:nvSpPr>
        <p:spPr bwMode="auto">
          <a:xfrm>
            <a:off x="0" y="-39515"/>
            <a:ext cx="12192000" cy="964504"/>
          </a:xfrm>
          <a:prstGeom prst="rect">
            <a:avLst/>
          </a:prstGeom>
          <a:solidFill>
            <a:srgbClr val="151F46"/>
          </a:solidFill>
          <a:ln w="9525">
            <a:noFill/>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Clearly Sequenced Set of Supports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69035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940" y="2711510"/>
            <a:ext cx="4776267" cy="1325563"/>
          </a:xfrm>
        </p:spPr>
        <p:txBody>
          <a:bodyPr>
            <a:noAutofit/>
          </a:bodyPr>
          <a:lstStyle/>
          <a:p>
            <a:r>
              <a:rPr lang="en-US" sz="2800" dirty="0">
                <a:latin typeface="+mn-lt"/>
              </a:rPr>
              <a:t>Based on stakeholder feedback, the IDOE is exploring the development of a hybrid approach to awarding Title I school improvement funds, focused on investing in the implementation of evidence-based interventions.</a:t>
            </a:r>
          </a:p>
        </p:txBody>
      </p:sp>
      <p:graphicFrame>
        <p:nvGraphicFramePr>
          <p:cNvPr id="2" name="Diagram 1"/>
          <p:cNvGraphicFramePr/>
          <p:nvPr>
            <p:extLst/>
          </p:nvPr>
        </p:nvGraphicFramePr>
        <p:xfrm>
          <a:off x="4966845" y="1580657"/>
          <a:ext cx="6932543" cy="448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txBox="1">
            <a:spLocks/>
          </p:cNvSpPr>
          <p:nvPr/>
        </p:nvSpPr>
        <p:spPr bwMode="auto">
          <a:xfrm>
            <a:off x="0" y="-39515"/>
            <a:ext cx="12192000" cy="964504"/>
          </a:xfrm>
          <a:prstGeom prst="rect">
            <a:avLst/>
          </a:prstGeom>
          <a:solidFill>
            <a:srgbClr val="151F46"/>
          </a:solidFill>
          <a:ln w="9525">
            <a:noFill/>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Hybrid Approach to Awarding Improvement Funds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2208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894514" y="940915"/>
            <a:ext cx="4990162" cy="5238714"/>
          </a:xfrm>
        </p:spPr>
      </p:pic>
      <p:sp>
        <p:nvSpPr>
          <p:cNvPr id="3" name="Title 2"/>
          <p:cNvSpPr>
            <a:spLocks noGrp="1"/>
          </p:cNvSpPr>
          <p:nvPr>
            <p:ph type="title"/>
          </p:nvPr>
        </p:nvSpPr>
        <p:spPr>
          <a:xfrm>
            <a:off x="494594" y="1351471"/>
            <a:ext cx="4638123" cy="2073215"/>
          </a:xfrm>
        </p:spPr>
        <p:txBody>
          <a:bodyPr>
            <a:normAutofit/>
          </a:bodyPr>
          <a:lstStyle/>
          <a:p>
            <a:r>
              <a:rPr lang="en-US" sz="2400" dirty="0"/>
              <a:t>Collectively, the insights shared by stakeholders surfaced six overarching recommendations for the IDOE as it works to enhance its approach to school improvement.</a:t>
            </a:r>
          </a:p>
        </p:txBody>
      </p:sp>
      <p:sp>
        <p:nvSpPr>
          <p:cNvPr id="4" name="Text Placeholder 3"/>
          <p:cNvSpPr>
            <a:spLocks noGrp="1"/>
          </p:cNvSpPr>
          <p:nvPr>
            <p:ph type="body" sz="quarter" idx="11"/>
          </p:nvPr>
        </p:nvSpPr>
        <p:spPr/>
        <p:txBody>
          <a:bodyPr/>
          <a:lstStyle/>
          <a:p>
            <a:endParaRPr lang="en-US"/>
          </a:p>
        </p:txBody>
      </p:sp>
      <p:sp>
        <p:nvSpPr>
          <p:cNvPr id="5" name="Title 3"/>
          <p:cNvSpPr txBox="1">
            <a:spLocks/>
          </p:cNvSpPr>
          <p:nvPr/>
        </p:nvSpPr>
        <p:spPr bwMode="auto">
          <a:xfrm>
            <a:off x="0" y="-39515"/>
            <a:ext cx="12192000" cy="964504"/>
          </a:xfrm>
          <a:prstGeom prst="rect">
            <a:avLst/>
          </a:prstGeom>
          <a:solidFill>
            <a:srgbClr val="151F46"/>
          </a:solidFill>
          <a:ln w="9525">
            <a:noFill/>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effectLst>
                  <a:outerShdw blurRad="38100" dist="38100" dir="2700000" algn="tl">
                    <a:srgbClr val="000000">
                      <a:alpha val="43137"/>
                    </a:srgbClr>
                  </a:outerShdw>
                </a:effectLst>
              </a:rPr>
              <a:t>Recommendations from Stakeholders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43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 y="136525"/>
            <a:ext cx="10515600" cy="1325563"/>
          </a:xfrm>
        </p:spPr>
        <p:txBody>
          <a:bodyPr/>
          <a:lstStyle/>
          <a:p>
            <a:r>
              <a:rPr lang="en-US" b="1" dirty="0" smtClean="0"/>
              <a:t>Timeline</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3228206295"/>
              </p:ext>
            </p:extLst>
          </p:nvPr>
        </p:nvGraphicFramePr>
        <p:xfrm>
          <a:off x="2471420" y="235586"/>
          <a:ext cx="8128000" cy="5577840"/>
        </p:xfrm>
        <a:graphic>
          <a:graphicData uri="http://schemas.openxmlformats.org/drawingml/2006/table">
            <a:tbl>
              <a:tblPr firstRow="1" bandRow="1">
                <a:tableStyleId>{5C22544A-7EE6-4342-B048-85BDC9FD1C3A}</a:tableStyleId>
              </a:tblPr>
              <a:tblGrid>
                <a:gridCol w="3351530"/>
                <a:gridCol w="2388235"/>
                <a:gridCol w="2388235"/>
              </a:tblGrid>
              <a:tr h="350466">
                <a:tc>
                  <a:txBody>
                    <a:bodyPr/>
                    <a:lstStyle/>
                    <a:p>
                      <a:r>
                        <a:rPr lang="en-US" dirty="0" smtClean="0"/>
                        <a:t>Phases</a:t>
                      </a:r>
                      <a:endParaRPr lang="en-US" dirty="0"/>
                    </a:p>
                  </a:txBody>
                  <a:tcPr/>
                </a:tc>
                <a:tc>
                  <a:txBody>
                    <a:bodyPr/>
                    <a:lstStyle/>
                    <a:p>
                      <a:r>
                        <a:rPr lang="en-US" dirty="0" smtClean="0"/>
                        <a:t>Notes</a:t>
                      </a:r>
                      <a:endParaRPr lang="en-US" dirty="0"/>
                    </a:p>
                  </a:txBody>
                  <a:tcPr/>
                </a:tc>
                <a:tc>
                  <a:txBody>
                    <a:bodyPr/>
                    <a:lstStyle/>
                    <a:p>
                      <a:r>
                        <a:rPr lang="en-US" dirty="0" smtClean="0"/>
                        <a:t>Dates</a:t>
                      </a:r>
                      <a:endParaRPr lang="en-US" dirty="0"/>
                    </a:p>
                  </a:txBody>
                  <a:tcPr/>
                </a:tc>
              </a:tr>
              <a:tr h="0">
                <a:tc>
                  <a:txBody>
                    <a:bodyPr/>
                    <a:lstStyle/>
                    <a:p>
                      <a:r>
                        <a:rPr lang="en-US" dirty="0" smtClean="0"/>
                        <a:t>Internal Planning</a:t>
                      </a:r>
                      <a:endParaRPr lang="en-US" dirty="0"/>
                    </a:p>
                  </a:txBody>
                  <a:tcPr/>
                </a:tc>
                <a:tc>
                  <a:txBody>
                    <a:bodyPr/>
                    <a:lstStyle/>
                    <a:p>
                      <a:endParaRPr lang="en-US" dirty="0"/>
                    </a:p>
                  </a:txBody>
                  <a:tcPr/>
                </a:tc>
                <a:tc>
                  <a:txBody>
                    <a:bodyPr/>
                    <a:lstStyle/>
                    <a:p>
                      <a:r>
                        <a:rPr lang="en-US" dirty="0" smtClean="0"/>
                        <a:t>January-March 1</a:t>
                      </a:r>
                      <a:endParaRPr lang="en-US" dirty="0"/>
                    </a:p>
                  </a:txBody>
                  <a:tcPr/>
                </a:tc>
              </a:tr>
              <a:tr h="1123412">
                <a:tc>
                  <a:txBody>
                    <a:bodyPr/>
                    <a:lstStyle/>
                    <a:p>
                      <a:r>
                        <a:rPr lang="en-US" dirty="0" smtClean="0"/>
                        <a:t>Stakeholder Engagement</a:t>
                      </a:r>
                      <a:endParaRPr lang="en-US" dirty="0"/>
                    </a:p>
                  </a:txBody>
                  <a:tcPr/>
                </a:tc>
                <a:tc>
                  <a:txBody>
                    <a:bodyPr/>
                    <a:lstStyle/>
                    <a:p>
                      <a:pPr marL="285750" indent="-285750">
                        <a:buFontTx/>
                        <a:buChar char="-"/>
                      </a:pPr>
                      <a:r>
                        <a:rPr lang="en-US" dirty="0" smtClean="0"/>
                        <a:t>Community</a:t>
                      </a:r>
                      <a:r>
                        <a:rPr lang="en-US" baseline="0" dirty="0" smtClean="0"/>
                        <a:t> Meetings</a:t>
                      </a:r>
                    </a:p>
                    <a:p>
                      <a:pPr marL="285750" indent="-285750">
                        <a:buFontTx/>
                        <a:buChar char="-"/>
                      </a:pPr>
                      <a:r>
                        <a:rPr lang="en-US" baseline="0" dirty="0" smtClean="0"/>
                        <a:t>Technical Working Groups</a:t>
                      </a:r>
                      <a:endParaRPr lang="en-US" dirty="0"/>
                    </a:p>
                  </a:txBody>
                  <a:tcPr/>
                </a:tc>
                <a:tc>
                  <a:txBody>
                    <a:bodyPr/>
                    <a:lstStyle/>
                    <a:p>
                      <a:r>
                        <a:rPr lang="en-US" dirty="0" smtClean="0"/>
                        <a:t>March 1</a:t>
                      </a:r>
                      <a:r>
                        <a:rPr lang="en-US" baseline="0" dirty="0" smtClean="0"/>
                        <a:t> – April 30</a:t>
                      </a:r>
                      <a:endParaRPr lang="en-US" dirty="0"/>
                    </a:p>
                  </a:txBody>
                  <a:tcPr/>
                </a:tc>
              </a:tr>
              <a:tr h="1123412">
                <a:tc>
                  <a:txBody>
                    <a:bodyPr/>
                    <a:lstStyle/>
                    <a:p>
                      <a:r>
                        <a:rPr lang="en-US" dirty="0" smtClean="0"/>
                        <a:t>Writing the Plan</a:t>
                      </a:r>
                      <a:endParaRPr lang="en-US" dirty="0"/>
                    </a:p>
                  </a:txBody>
                  <a:tcPr/>
                </a:tc>
                <a:tc>
                  <a:txBody>
                    <a:bodyPr/>
                    <a:lstStyle/>
                    <a:p>
                      <a:pPr marL="285750" indent="-285750">
                        <a:buFontTx/>
                        <a:buChar char="-"/>
                      </a:pPr>
                      <a:r>
                        <a:rPr lang="en-US" dirty="0" smtClean="0"/>
                        <a:t>Technical</a:t>
                      </a:r>
                      <a:r>
                        <a:rPr lang="en-US" baseline="0" dirty="0" smtClean="0"/>
                        <a:t> Working Groups</a:t>
                      </a:r>
                    </a:p>
                    <a:p>
                      <a:pPr marL="285750" indent="-285750">
                        <a:buFontTx/>
                        <a:buChar char="-"/>
                      </a:pPr>
                      <a:r>
                        <a:rPr lang="en-US" baseline="0" dirty="0" smtClean="0"/>
                        <a:t>Internal and External support</a:t>
                      </a:r>
                      <a:endParaRPr lang="en-US" dirty="0"/>
                    </a:p>
                  </a:txBody>
                  <a:tcPr/>
                </a:tc>
                <a:tc>
                  <a:txBody>
                    <a:bodyPr/>
                    <a:lstStyle/>
                    <a:p>
                      <a:r>
                        <a:rPr lang="en-US" dirty="0" smtClean="0"/>
                        <a:t>May</a:t>
                      </a:r>
                      <a:r>
                        <a:rPr lang="en-US" baseline="0" dirty="0" smtClean="0"/>
                        <a:t> 1 – June 30</a:t>
                      </a:r>
                      <a:endParaRPr lang="en-US" dirty="0"/>
                    </a:p>
                  </a:txBody>
                  <a:tcPr/>
                </a:tc>
              </a:tr>
              <a:tr h="604914">
                <a:tc>
                  <a:txBody>
                    <a:bodyPr/>
                    <a:lstStyle/>
                    <a:p>
                      <a:r>
                        <a:rPr lang="en-US" dirty="0" smtClean="0"/>
                        <a:t>First</a:t>
                      </a:r>
                      <a:r>
                        <a:rPr lang="en-US" baseline="0" dirty="0" smtClean="0"/>
                        <a:t> Draft</a:t>
                      </a:r>
                      <a:endParaRPr lang="en-US" dirty="0"/>
                    </a:p>
                  </a:txBody>
                  <a:tcPr/>
                </a:tc>
                <a:tc>
                  <a:txBody>
                    <a:bodyPr/>
                    <a:lstStyle/>
                    <a:p>
                      <a:pPr marL="285750" indent="-285750">
                        <a:buFontTx/>
                        <a:buChar char="-"/>
                      </a:pPr>
                      <a:r>
                        <a:rPr lang="en-US" dirty="0" smtClean="0"/>
                        <a:t>Present</a:t>
                      </a:r>
                      <a:r>
                        <a:rPr lang="en-US" baseline="0" dirty="0" smtClean="0"/>
                        <a:t> First Draft for Public Comment</a:t>
                      </a:r>
                    </a:p>
                    <a:p>
                      <a:pPr marL="285750" indent="-285750">
                        <a:buFontTx/>
                        <a:buChar char="-"/>
                      </a:pPr>
                      <a:r>
                        <a:rPr lang="en-US" baseline="0" dirty="0" smtClean="0"/>
                        <a:t>Formally Present ESSA Plan to State Board on July 12</a:t>
                      </a:r>
                      <a:endParaRPr lang="en-US" dirty="0"/>
                    </a:p>
                  </a:txBody>
                  <a:tcPr/>
                </a:tc>
                <a:tc>
                  <a:txBody>
                    <a:bodyPr/>
                    <a:lstStyle/>
                    <a:p>
                      <a:r>
                        <a:rPr lang="en-US" dirty="0" smtClean="0"/>
                        <a:t>July</a:t>
                      </a:r>
                      <a:r>
                        <a:rPr lang="en-US" baseline="0" dirty="0" smtClean="0"/>
                        <a:t> 1 – August 1</a:t>
                      </a:r>
                      <a:endParaRPr lang="en-US" dirty="0"/>
                    </a:p>
                  </a:txBody>
                  <a:tcPr/>
                </a:tc>
              </a:tr>
              <a:tr h="350466">
                <a:tc>
                  <a:txBody>
                    <a:bodyPr/>
                    <a:lstStyle/>
                    <a:p>
                      <a:r>
                        <a:rPr lang="en-US" dirty="0" smtClean="0"/>
                        <a:t>Submit Plan to Governor</a:t>
                      </a:r>
                      <a:endParaRPr lang="en-US" dirty="0"/>
                    </a:p>
                  </a:txBody>
                  <a:tcPr/>
                </a:tc>
                <a:tc>
                  <a:txBody>
                    <a:bodyPr/>
                    <a:lstStyle/>
                    <a:p>
                      <a:pPr marL="285750" indent="-285750">
                        <a:buFontTx/>
                        <a:buChar char="-"/>
                      </a:pPr>
                      <a:r>
                        <a:rPr lang="en-US" baseline="0" dirty="0" smtClean="0"/>
                        <a:t>Must be 30 days before plan is due</a:t>
                      </a:r>
                    </a:p>
                  </a:txBody>
                  <a:tcPr/>
                </a:tc>
                <a:tc>
                  <a:txBody>
                    <a:bodyPr/>
                    <a:lstStyle/>
                    <a:p>
                      <a:r>
                        <a:rPr lang="en-US" dirty="0" smtClean="0"/>
                        <a:t>August 15</a:t>
                      </a:r>
                      <a:endParaRPr lang="en-US" dirty="0"/>
                    </a:p>
                  </a:txBody>
                  <a:tcPr/>
                </a:tc>
              </a:tr>
              <a:tr h="350466">
                <a:tc>
                  <a:txBody>
                    <a:bodyPr/>
                    <a:lstStyle/>
                    <a:p>
                      <a:r>
                        <a:rPr lang="en-US" dirty="0" smtClean="0"/>
                        <a:t>Submit</a:t>
                      </a:r>
                      <a:r>
                        <a:rPr lang="en-US" baseline="0" dirty="0" smtClean="0"/>
                        <a:t> final ESSA plan to USDOE</a:t>
                      </a:r>
                      <a:endParaRPr lang="en-US" dirty="0"/>
                    </a:p>
                  </a:txBody>
                  <a:tcPr/>
                </a:tc>
                <a:tc>
                  <a:txBody>
                    <a:bodyPr/>
                    <a:lstStyle/>
                    <a:p>
                      <a:endParaRPr lang="en-US" dirty="0"/>
                    </a:p>
                  </a:txBody>
                  <a:tcPr/>
                </a:tc>
                <a:tc>
                  <a:txBody>
                    <a:bodyPr/>
                    <a:lstStyle/>
                    <a:p>
                      <a:r>
                        <a:rPr lang="en-US" dirty="0" smtClean="0"/>
                        <a:t>September 18</a:t>
                      </a:r>
                      <a:endParaRPr lang="en-US" dirty="0"/>
                    </a:p>
                  </a:txBody>
                  <a:tcPr/>
                </a:tc>
              </a:tr>
            </a:tbl>
          </a:graphicData>
        </a:graphic>
      </p:graphicFrame>
    </p:spTree>
    <p:extLst>
      <p:ext uri="{BB962C8B-B14F-4D97-AF65-F5344CB8AC3E}">
        <p14:creationId xmlns:p14="http://schemas.microsoft.com/office/powerpoint/2010/main" val="32900182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Communication" ma:contentTypeID="0x010100CDF09AFB16DBA246AA1829C99C4EC51500BE04A5D6E7FA1447A0D86780DC66C8B3" ma:contentTypeVersion="9" ma:contentTypeDescription="" ma:contentTypeScope="" ma:versionID="7570b51831b0e601ec9513f96cb90ce1">
  <xsd:schema xmlns:xsd="http://www.w3.org/2001/XMLSchema" xmlns:xs="http://www.w3.org/2001/XMLSchema" xmlns:p="http://schemas.microsoft.com/office/2006/metadata/properties" xmlns:ns2="356fc40a-2c05-4234-aca6-3aac47c4303b" targetNamespace="http://schemas.microsoft.com/office/2006/metadata/properties" ma:root="true" ma:fieldsID="d39bc1b46f33c1af460c03f8f49c04e9" ns2:_="">
    <xsd:import namespace="356fc40a-2c05-4234-aca6-3aac47c4303b"/>
    <xsd:element name="properties">
      <xsd:complexType>
        <xsd:sequence>
          <xsd:element name="documentManagement">
            <xsd:complexType>
              <xsd:all>
                <xsd:element ref="ns2:_dlc_DocId" minOccurs="0"/>
                <xsd:element ref="ns2:_dlc_DocIdUrl" minOccurs="0"/>
                <xsd:element ref="ns2:_dlc_DocIdPersistId"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6fc40a-2c05-4234-aca6-3aac47c4303b"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Document_x0020_Type" ma:index="7" nillable="true" ma:displayName="Document Type" ma:format="Dropdown" ma:internalName="Document_x0020_Type" ma:readOnly="false">
      <xsd:simpleType>
        <xsd:restriction base="dms:Choice">
          <xsd:enumeration value="Template"/>
          <xsd:enumeration value="Logo"/>
          <xsd:enumeration value="Guidelin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cument_x0020_Type xmlns="356fc40a-2c05-4234-aca6-3aac47c4303b">Template</Document_x0020_Type>
    <_dlc_DocId xmlns="356fc40a-2c05-4234-aca6-3aac47c4303b">NV2ZH7633T4V-918364394-37</_dlc_DocId>
    <_dlc_DocIdUrl xmlns="356fc40a-2c05-4234-aca6-3aac47c4303b">
      <Url>https://ingov.sharepoint.com/sites/DOEPortal/communication/_layouts/15/DocIdRedir.aspx?ID=NV2ZH7633T4V-918364394-37</Url>
      <Description>NV2ZH7633T4V-918364394-37</Description>
    </_dlc_DocIdUrl>
  </documentManagement>
</p:properties>
</file>

<file path=customXml/itemProps1.xml><?xml version="1.0" encoding="utf-8"?>
<ds:datastoreItem xmlns:ds="http://schemas.openxmlformats.org/officeDocument/2006/customXml" ds:itemID="{CFC526C8-6135-481B-99D5-4B65E7656EDA}">
  <ds:schemaRefs>
    <ds:schemaRef ds:uri="http://schemas.microsoft.com/sharepoint/v3/contenttype/forms"/>
  </ds:schemaRefs>
</ds:datastoreItem>
</file>

<file path=customXml/itemProps2.xml><?xml version="1.0" encoding="utf-8"?>
<ds:datastoreItem xmlns:ds="http://schemas.openxmlformats.org/officeDocument/2006/customXml" ds:itemID="{A3FE9852-A2DE-46A2-BE00-55D6CB333180}">
  <ds:schemaRefs>
    <ds:schemaRef ds:uri="http://schemas.microsoft.com/sharepoint/events"/>
  </ds:schemaRefs>
</ds:datastoreItem>
</file>

<file path=customXml/itemProps3.xml><?xml version="1.0" encoding="utf-8"?>
<ds:datastoreItem xmlns:ds="http://schemas.openxmlformats.org/officeDocument/2006/customXml" ds:itemID="{B8EA3DD9-F8AA-447E-87CF-8E87B41FE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6fc40a-2c05-4234-aca6-3aac47c43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734EDE4-7E18-421A-863E-6F6F8184DC68}">
  <ds:schemaRefs>
    <ds:schemaRef ds:uri="http://www.w3.org/XML/1998/namespace"/>
    <ds:schemaRef ds:uri="http://purl.org/dc/elements/1.1/"/>
    <ds:schemaRef ds:uri="356fc40a-2c05-4234-aca6-3aac47c4303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2167</TotalTime>
  <Words>7332</Words>
  <Application>Microsoft Macintosh PowerPoint</Application>
  <PresentationFormat>Widescreen</PresentationFormat>
  <Paragraphs>1367</Paragraphs>
  <Slides>89</Slides>
  <Notes>89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Calibri</vt:lpstr>
      <vt:lpstr>Calibri Light</vt:lpstr>
      <vt:lpstr>Segoe UI</vt:lpstr>
      <vt:lpstr>Times New Roman</vt:lpstr>
      <vt:lpstr>Wingdings</vt:lpstr>
      <vt:lpstr>Arial</vt:lpstr>
      <vt:lpstr>Office Theme</vt:lpstr>
      <vt:lpstr>ESSA working session for the Indiana State Board of Education</vt:lpstr>
      <vt:lpstr>PowerPoint Presentation</vt:lpstr>
      <vt:lpstr>1| ESSA Engagement Overview</vt:lpstr>
      <vt:lpstr>Community Meetings</vt:lpstr>
      <vt:lpstr>Meeting Facilitators</vt:lpstr>
      <vt:lpstr>Feedback from Community Meetings</vt:lpstr>
      <vt:lpstr>Technical Working Groups</vt:lpstr>
      <vt:lpstr>Ongoing Engagement</vt:lpstr>
      <vt:lpstr>Timeline</vt:lpstr>
      <vt:lpstr>1 | Graduation Rate</vt:lpstr>
      <vt:lpstr>Graduation Rate</vt:lpstr>
      <vt:lpstr>Graduation Rate</vt:lpstr>
      <vt:lpstr>Graduation Rate</vt:lpstr>
      <vt:lpstr>Graduation Rate</vt:lpstr>
      <vt:lpstr>Graduation Rate</vt:lpstr>
      <vt:lpstr>2 | Long-Term Goals</vt:lpstr>
      <vt:lpstr>Long-Term Goals</vt:lpstr>
      <vt:lpstr>Long-Term Goals:  Academic Achievement</vt:lpstr>
      <vt:lpstr>Long-Term Goals:  Academic Achievement</vt:lpstr>
      <vt:lpstr>Long-Term Goals:  Academic Achievement</vt:lpstr>
      <vt:lpstr>Long-Term Goals:  Academic Achievement</vt:lpstr>
      <vt:lpstr>Long-Term Goals:  Graduation Rate</vt:lpstr>
      <vt:lpstr>Long-Term Goals:  English Language Proficiency</vt:lpstr>
      <vt:lpstr>3 | Assessment</vt:lpstr>
      <vt:lpstr>Section 3. Assessment</vt:lpstr>
      <vt:lpstr>Section 3. Assessment</vt:lpstr>
      <vt:lpstr>Section 3. Assessment</vt:lpstr>
      <vt:lpstr>4| Supporting All Students</vt:lpstr>
      <vt:lpstr>Supporting All Students</vt:lpstr>
      <vt:lpstr>Supporting All Students</vt:lpstr>
      <vt:lpstr>Supporting All Students</vt:lpstr>
      <vt:lpstr>Title IV, A  Student Support and Academic Enrichment</vt:lpstr>
      <vt:lpstr>English Learners</vt:lpstr>
      <vt:lpstr>English Learners</vt:lpstr>
      <vt:lpstr>5| Supporting Excellent Educators</vt:lpstr>
      <vt:lpstr>Theory of Action</vt:lpstr>
      <vt:lpstr>Work Group Meetings</vt:lpstr>
      <vt:lpstr>Support for Educators</vt:lpstr>
      <vt:lpstr>Support for Educators</vt:lpstr>
      <vt:lpstr>Educator Equity</vt:lpstr>
      <vt:lpstr>6| Accountability and School Improvement</vt:lpstr>
      <vt:lpstr>PowerPoint Presentation</vt:lpstr>
      <vt:lpstr>3 | Accountability System Indicators</vt:lpstr>
      <vt:lpstr>Accountability System Indicators</vt:lpstr>
      <vt:lpstr>Accountability System Indicators</vt:lpstr>
      <vt:lpstr>Accountability System Indicators</vt:lpstr>
      <vt:lpstr>Accountability System Indicators</vt:lpstr>
      <vt:lpstr>Accountability System Indicators</vt:lpstr>
      <vt:lpstr>Accountability System Indicators</vt:lpstr>
      <vt:lpstr>Accountability System Indicators</vt:lpstr>
      <vt:lpstr>4 | Annual Meaningful Differentiation</vt:lpstr>
      <vt:lpstr>Annual Meaningful Differentiation</vt:lpstr>
      <vt:lpstr>Annual Meaningful Differentiation</vt:lpstr>
      <vt:lpstr>Annual Meaningful Differentiation</vt:lpstr>
      <vt:lpstr>Annual Meaningful Differentiation</vt:lpstr>
      <vt:lpstr>Annual Meaningful Differentiation</vt:lpstr>
      <vt:lpstr>Annual Meaningful Differentiation</vt:lpstr>
      <vt:lpstr>Annual Meaningful Differentiation</vt:lpstr>
      <vt:lpstr>Annual Meaningful Differentiation</vt:lpstr>
      <vt:lpstr>Annual Meaningful Differentiation</vt:lpstr>
      <vt:lpstr>Annual Meaningful Differentiation</vt:lpstr>
      <vt:lpstr>5 | Data Practices</vt:lpstr>
      <vt:lpstr>Data Practices</vt:lpstr>
      <vt:lpstr>Data Practices</vt:lpstr>
      <vt:lpstr>Data Practices</vt:lpstr>
      <vt:lpstr>Data Practices</vt:lpstr>
      <vt:lpstr>6 | Subgroup Inclusion</vt:lpstr>
      <vt:lpstr>Subgroup Inclusion</vt:lpstr>
      <vt:lpstr>Subgroup Inclusion</vt:lpstr>
      <vt:lpstr>Subgroup Inclusion</vt:lpstr>
      <vt:lpstr>Subgroup Inclusion</vt:lpstr>
      <vt:lpstr>7| Identification of Schools for Support &amp;      Improvement</vt:lpstr>
      <vt:lpstr>School Support &amp; Improvement Identification</vt:lpstr>
      <vt:lpstr>School Support &amp; Improvement Identification</vt:lpstr>
      <vt:lpstr>School Support &amp; Improvement Identification</vt:lpstr>
      <vt:lpstr>School Support &amp; Improvement Identification</vt:lpstr>
      <vt:lpstr>School Support &amp; Improvement Identification</vt:lpstr>
      <vt:lpstr>School Support &amp; Improvement Identification</vt:lpstr>
      <vt:lpstr>School Support &amp; Improvement Identification</vt:lpstr>
      <vt:lpstr>School Support &amp; Improvement Identification</vt:lpstr>
      <vt:lpstr>School Support &amp; Improvement Identification</vt:lpstr>
      <vt:lpstr>6| School Improvement</vt:lpstr>
      <vt:lpstr>IDOE’s Approach to School Improvement</vt:lpstr>
      <vt:lpstr>To help us evaluate our approach to School Improvement, the IDOE has been working with TNTP to: </vt:lpstr>
      <vt:lpstr>Vision Statement and Guiding Principles</vt:lpstr>
      <vt:lpstr>School Improvement Theory of Action</vt:lpstr>
      <vt:lpstr>Stakeholders stressed the importance of the IDOE setting and providing an intentionally sequenced set of expectations and supports for TSI and CSI Schools. </vt:lpstr>
      <vt:lpstr>Based on stakeholder feedback, the IDOE is exploring the development of a hybrid approach to awarding Title I school improvement funds, focused on investing in the implementation of evidence-based interventions.</vt:lpstr>
      <vt:lpstr>Collectively, the insights shared by stakeholders surfaced six overarching recommendations for the IDOE as it works to enhance its approach to school improvement.</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Bailey</dc:creator>
  <cp:lastModifiedBy>Kwiatkowski, Lee Ann</cp:lastModifiedBy>
  <cp:revision>104</cp:revision>
  <cp:lastPrinted>2017-02-23T14:50:19Z</cp:lastPrinted>
  <dcterms:created xsi:type="dcterms:W3CDTF">2017-01-23T18:11:18Z</dcterms:created>
  <dcterms:modified xsi:type="dcterms:W3CDTF">2017-07-07T21:19:40Z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0x010100CDF09AFB16DBA246AA1829C99C4EC51500BE04A5D6E7FA1447A0D86780DC66C8B3</vt:lpwstr>
  </property>
  <property fmtid="{D5CDD505-2E9C-101B-9397-08002B2CF9AE}" pid="3" name="_dlc_DocIdItemGuid">
    <vt:lpwstr>31ca1202-4648-42f2-9688-137bdb37050b</vt:lpwstr>
  </property>
</Properties>
</file>