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5"/>
  </p:sldMasterIdLst>
  <p:notesMasterIdLst>
    <p:notesMasterId r:id="rId11"/>
  </p:notesMasterIdLst>
  <p:sldIdLst>
    <p:sldId id="256" r:id="rId6"/>
    <p:sldId id="257" r:id="rId7"/>
    <p:sldId id="259" r:id="rId8"/>
    <p:sldId id="264" r:id="rId9"/>
    <p:sldId id="263" r:id="rId10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961" autoAdjust="0"/>
    <p:restoredTop sz="94364" autoAdjust="0"/>
  </p:normalViewPr>
  <p:slideViewPr>
    <p:cSldViewPr snapToGrid="0" snapToObjects="1">
      <p:cViewPr varScale="1">
        <p:scale>
          <a:sx n="70" d="100"/>
          <a:sy n="70" d="100"/>
        </p:scale>
        <p:origin x="706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1.xml"/><Relationship Id="rId15" Type="http://schemas.openxmlformats.org/officeDocument/2006/relationships/tableStyles" Target="tableStyles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39B5280-245D-46D9-9596-3A55B91A20D2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80A7951-BDFA-4597-94D2-798794480C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3134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0A7951-BDFA-4597-94D2-798794480C4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8019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13A40-4C44-784C-8738-DE31C57F43DD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698A8-0906-0941-9D5C-4E77C86C1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229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13A40-4C44-784C-8738-DE31C57F43DD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698A8-0906-0941-9D5C-4E77C86C1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51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13A40-4C44-784C-8738-DE31C57F43DD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698A8-0906-0941-9D5C-4E77C86C1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454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13A40-4C44-784C-8738-DE31C57F43DD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698A8-0906-0941-9D5C-4E77C86C1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00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13A40-4C44-784C-8738-DE31C57F43DD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698A8-0906-0941-9D5C-4E77C86C1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327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13A40-4C44-784C-8738-DE31C57F43DD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698A8-0906-0941-9D5C-4E77C86C1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052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13A40-4C44-784C-8738-DE31C57F43DD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698A8-0906-0941-9D5C-4E77C86C1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87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13A40-4C44-784C-8738-DE31C57F43DD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698A8-0906-0941-9D5C-4E77C86C1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179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13A40-4C44-784C-8738-DE31C57F43DD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698A8-0906-0941-9D5C-4E77C86C1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974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13A40-4C44-784C-8738-DE31C57F43DD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698A8-0906-0941-9D5C-4E77C86C1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623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13A40-4C44-784C-8738-DE31C57F43DD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698A8-0906-0941-9D5C-4E77C86C1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744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F13A40-4C44-784C-8738-DE31C57F43DD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3698A8-0906-0941-9D5C-4E77C86C1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500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4735" y="1122363"/>
            <a:ext cx="11377534" cy="2387600"/>
          </a:xfrm>
        </p:spPr>
        <p:txBody>
          <a:bodyPr>
            <a:noAutofit/>
          </a:bodyPr>
          <a:lstStyle/>
          <a:p>
            <a:r>
              <a:rPr lang="en-US" sz="5000" b="1" dirty="0" smtClean="0"/>
              <a:t>ESSA Update</a:t>
            </a:r>
            <a:endParaRPr lang="en-US" sz="5000" b="1" dirty="0"/>
          </a:p>
        </p:txBody>
      </p:sp>
    </p:spTree>
    <p:extLst>
      <p:ext uri="{BB962C8B-B14F-4D97-AF65-F5344CB8AC3E}">
        <p14:creationId xmlns:p14="http://schemas.microsoft.com/office/powerpoint/2010/main" val="16892611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01184"/>
            <a:ext cx="10515600" cy="1325563"/>
          </a:xfrm>
        </p:spPr>
        <p:txBody>
          <a:bodyPr/>
          <a:lstStyle/>
          <a:p>
            <a:r>
              <a:rPr lang="en-US" b="1" dirty="0" smtClean="0"/>
              <a:t>Requirements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 smtClean="0"/>
              <a:t>Community Meetings </a:t>
            </a:r>
          </a:p>
          <a:p>
            <a:pPr marL="514350" indent="-514350">
              <a:buAutoNum type="arabicPeriod"/>
            </a:pP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/>
              <a:t>Technical Working Groups</a:t>
            </a:r>
            <a:endParaRPr lang="en-US" dirty="0"/>
          </a:p>
          <a:p>
            <a:pPr marL="514350" indent="-514350">
              <a:buAutoNum type="arabicPeriod"/>
            </a:pP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/>
              <a:t>Timeline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5349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Community Meetings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86142"/>
            <a:ext cx="10515600" cy="4351338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dirty="0" smtClean="0"/>
              <a:t>9 Community Meetings in March and April</a:t>
            </a:r>
          </a:p>
          <a:p>
            <a:pPr marL="514350" indent="-514350">
              <a:buAutoNum type="arabicPeriod"/>
            </a:pPr>
            <a:endParaRPr lang="en-US" dirty="0"/>
          </a:p>
          <a:p>
            <a:pPr marL="514350" indent="-514350">
              <a:buAutoNum type="arabicPeriod"/>
            </a:pPr>
            <a:r>
              <a:rPr lang="en-US" dirty="0" smtClean="0"/>
              <a:t>Over 350 teachers, administrators, parents and community leaders participated in our community meetings</a:t>
            </a:r>
          </a:p>
          <a:p>
            <a:pPr marL="514350" indent="-514350">
              <a:buAutoNum type="arabicPeriod"/>
            </a:pPr>
            <a:endParaRPr lang="en-US" dirty="0"/>
          </a:p>
          <a:p>
            <a:pPr marL="514350" indent="-514350">
              <a:buAutoNum type="arabicPeriod"/>
            </a:pPr>
            <a:r>
              <a:rPr lang="en-US" dirty="0" smtClean="0"/>
              <a:t>Feedback is being analyzed, and will be compiled into a report that will feed into the writing of our state ESSA plan</a:t>
            </a:r>
            <a:endParaRPr lang="en-US" dirty="0" smtClean="0"/>
          </a:p>
          <a:p>
            <a:pPr marL="514350" indent="-514350">
              <a:buAutoNum type="arabicPeriod"/>
            </a:pP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5480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b="1" dirty="0" smtClean="0"/>
              <a:t>Technical Working Groups</a:t>
            </a:r>
            <a:endParaRPr lang="en-US" b="1" dirty="0"/>
          </a:p>
        </p:txBody>
      </p:sp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838200" y="1586142"/>
            <a:ext cx="10515600" cy="4351338"/>
          </a:xfrm>
        </p:spPr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en-US" dirty="0" smtClean="0"/>
              <a:t>Made up of parents, teachers, administrators, state board members, field experts, state board staff and advocates</a:t>
            </a:r>
          </a:p>
          <a:p>
            <a:pPr marL="514350" indent="-514350">
              <a:buAutoNum type="arabicPeriod"/>
            </a:pPr>
            <a:endParaRPr lang="en-US" dirty="0"/>
          </a:p>
          <a:p>
            <a:pPr marL="514350" indent="-514350">
              <a:buAutoNum type="arabicPeriod"/>
            </a:pPr>
            <a:r>
              <a:rPr lang="en-US" dirty="0"/>
              <a:t>F</a:t>
            </a:r>
            <a:r>
              <a:rPr lang="en-US" dirty="0" smtClean="0"/>
              <a:t>our total meetings to advise ESSA plan writing </a:t>
            </a:r>
          </a:p>
          <a:p>
            <a:pPr marL="514350" indent="-514350">
              <a:buAutoNum type="arabicPeriod"/>
            </a:pPr>
            <a:endParaRPr lang="en-US" dirty="0"/>
          </a:p>
          <a:p>
            <a:pPr marL="514350" indent="-514350">
              <a:buAutoNum type="arabicPeriod"/>
            </a:pPr>
            <a:r>
              <a:rPr lang="en-US" dirty="0" smtClean="0"/>
              <a:t>DOE Working Group Leads:</a:t>
            </a:r>
          </a:p>
          <a:p>
            <a:pPr marL="971550" lvl="1" indent="-514350">
              <a:buAutoNum type="arabicPeriod"/>
            </a:pPr>
            <a:r>
              <a:rPr lang="en-US" dirty="0" smtClean="0"/>
              <a:t>Accountability – Maggie Paino</a:t>
            </a:r>
          </a:p>
          <a:p>
            <a:pPr marL="971550" lvl="1" indent="-514350">
              <a:buAutoNum type="arabicPeriod"/>
            </a:pPr>
            <a:r>
              <a:rPr lang="en-US" dirty="0" smtClean="0"/>
              <a:t>Supporting Excellent Educators – Scott Syverson</a:t>
            </a:r>
          </a:p>
          <a:p>
            <a:pPr marL="971550" lvl="1" indent="-514350">
              <a:buAutoNum type="arabicPeriod"/>
            </a:pPr>
            <a:r>
              <a:rPr lang="en-US" dirty="0" smtClean="0"/>
              <a:t>Supporting All Students – Nathan Williamson</a:t>
            </a:r>
          </a:p>
          <a:p>
            <a:pPr marL="971550" lvl="1" indent="-514350">
              <a:buAutoNum type="arabicPeriod"/>
            </a:pPr>
            <a:r>
              <a:rPr lang="en-US" dirty="0" smtClean="0"/>
              <a:t>Assessment – Charity Flores</a:t>
            </a:r>
          </a:p>
          <a:p>
            <a:pPr marL="514350" indent="-514350">
              <a:buAutoNum type="arabicPeriod"/>
            </a:pPr>
            <a:endParaRPr lang="en-US" dirty="0" smtClean="0"/>
          </a:p>
          <a:p>
            <a:pPr marL="514350" indent="-514350">
              <a:buAutoNum type="arabicPeriod"/>
            </a:pPr>
            <a:endParaRPr lang="en-US" dirty="0"/>
          </a:p>
          <a:p>
            <a:pPr marL="514350" indent="-514350">
              <a:buAutoNum type="arabicPeriod"/>
            </a:pPr>
            <a:endParaRPr lang="en-US" dirty="0" smtClean="0"/>
          </a:p>
          <a:p>
            <a:pPr marL="514350" indent="-514350">
              <a:buAutoNum type="arabicPeriod"/>
            </a:pPr>
            <a:endParaRPr lang="en-US" dirty="0"/>
          </a:p>
          <a:p>
            <a:pPr marL="514350" indent="-514350">
              <a:buAutoNum type="arabicPeriod"/>
            </a:pPr>
            <a:endParaRPr lang="en-US" dirty="0" smtClean="0"/>
          </a:p>
          <a:p>
            <a:pPr marL="514350" indent="-514350">
              <a:buAutoNum type="arabicPeriod"/>
            </a:pPr>
            <a:endParaRPr lang="en-US" dirty="0"/>
          </a:p>
          <a:p>
            <a:pPr marL="514350" indent="-514350">
              <a:buAutoNum type="arabicPeriod"/>
            </a:pP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92860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83820" y="136525"/>
            <a:ext cx="10515600" cy="1325563"/>
          </a:xfrm>
        </p:spPr>
        <p:txBody>
          <a:bodyPr/>
          <a:lstStyle/>
          <a:p>
            <a:r>
              <a:rPr lang="en-US" b="1" dirty="0" smtClean="0"/>
              <a:t>Timeline</a:t>
            </a:r>
            <a:endParaRPr lang="en-US" b="1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4461710"/>
              </p:ext>
            </p:extLst>
          </p:nvPr>
        </p:nvGraphicFramePr>
        <p:xfrm>
          <a:off x="2471420" y="235586"/>
          <a:ext cx="8128000" cy="5577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51530"/>
                <a:gridCol w="2388235"/>
                <a:gridCol w="2388235"/>
              </a:tblGrid>
              <a:tr h="350466">
                <a:tc>
                  <a:txBody>
                    <a:bodyPr/>
                    <a:lstStyle/>
                    <a:p>
                      <a:r>
                        <a:rPr lang="en-US" dirty="0" smtClean="0"/>
                        <a:t>Phases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Notes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Dates</a:t>
                      </a:r>
                      <a:endParaRPr lang="en-US" dirty="0"/>
                    </a:p>
                  </a:txBody>
                  <a:tcPr/>
                </a:tc>
              </a:tr>
              <a:tr h="350466">
                <a:tc>
                  <a:txBody>
                    <a:bodyPr/>
                    <a:lstStyle/>
                    <a:p>
                      <a:r>
                        <a:rPr lang="en-US" dirty="0" smtClean="0"/>
                        <a:t>Internal Planning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January-March 1</a:t>
                      </a:r>
                      <a:endParaRPr lang="en-US" dirty="0"/>
                    </a:p>
                  </a:txBody>
                  <a:tcPr/>
                </a:tc>
              </a:tr>
              <a:tr h="1123412">
                <a:tc>
                  <a:txBody>
                    <a:bodyPr/>
                    <a:lstStyle/>
                    <a:p>
                      <a:r>
                        <a:rPr lang="en-US" dirty="0" smtClean="0"/>
                        <a:t>Stakeholder Engagement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smtClean="0"/>
                        <a:t>Community</a:t>
                      </a:r>
                      <a:r>
                        <a:rPr lang="en-US" baseline="0" dirty="0" smtClean="0"/>
                        <a:t> Meetings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baseline="0" dirty="0" smtClean="0"/>
                        <a:t>Technical Working Groups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March 1</a:t>
                      </a:r>
                      <a:r>
                        <a:rPr lang="en-US" baseline="0" dirty="0" smtClean="0"/>
                        <a:t> – April 30</a:t>
                      </a:r>
                      <a:endParaRPr lang="en-US" dirty="0"/>
                    </a:p>
                  </a:txBody>
                  <a:tcPr/>
                </a:tc>
              </a:tr>
              <a:tr h="1123412">
                <a:tc>
                  <a:txBody>
                    <a:bodyPr/>
                    <a:lstStyle/>
                    <a:p>
                      <a:r>
                        <a:rPr lang="en-US" dirty="0" smtClean="0"/>
                        <a:t>Writing the Plan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smtClean="0"/>
                        <a:t>Technical</a:t>
                      </a:r>
                      <a:r>
                        <a:rPr lang="en-US" baseline="0" dirty="0" smtClean="0"/>
                        <a:t> Working Groups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baseline="0" dirty="0" smtClean="0"/>
                        <a:t>Internal and External support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May</a:t>
                      </a:r>
                      <a:r>
                        <a:rPr lang="en-US" baseline="0" dirty="0" smtClean="0"/>
                        <a:t> 1 – June 30</a:t>
                      </a:r>
                      <a:endParaRPr lang="en-US" dirty="0"/>
                    </a:p>
                  </a:txBody>
                  <a:tcPr/>
                </a:tc>
              </a:tr>
              <a:tr h="604914">
                <a:tc>
                  <a:txBody>
                    <a:bodyPr/>
                    <a:lstStyle/>
                    <a:p>
                      <a:r>
                        <a:rPr lang="en-US" dirty="0" smtClean="0"/>
                        <a:t>First</a:t>
                      </a:r>
                      <a:r>
                        <a:rPr lang="en-US" baseline="0" dirty="0" smtClean="0"/>
                        <a:t> Draft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smtClean="0"/>
                        <a:t>Present</a:t>
                      </a:r>
                      <a:r>
                        <a:rPr lang="en-US" baseline="0" dirty="0" smtClean="0"/>
                        <a:t> First Draft for Public Comment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baseline="0" dirty="0" smtClean="0"/>
                        <a:t>Formally Present ESSA Plan to State Board on July 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July</a:t>
                      </a:r>
                      <a:r>
                        <a:rPr lang="en-US" baseline="0" dirty="0" smtClean="0"/>
                        <a:t> 1 – August 1</a:t>
                      </a:r>
                      <a:endParaRPr lang="en-US" dirty="0"/>
                    </a:p>
                  </a:txBody>
                  <a:tcPr/>
                </a:tc>
              </a:tr>
              <a:tr h="350466">
                <a:tc>
                  <a:txBody>
                    <a:bodyPr/>
                    <a:lstStyle/>
                    <a:p>
                      <a:r>
                        <a:rPr lang="en-US" dirty="0" smtClean="0"/>
                        <a:t>Submit Plan to Governor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baseline="0" dirty="0" smtClean="0"/>
                        <a:t>Must be 30 days before plan is due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August 15</a:t>
                      </a:r>
                      <a:endParaRPr lang="en-US" dirty="0"/>
                    </a:p>
                  </a:txBody>
                  <a:tcPr/>
                </a:tc>
              </a:tr>
              <a:tr h="350466">
                <a:tc>
                  <a:txBody>
                    <a:bodyPr/>
                    <a:lstStyle/>
                    <a:p>
                      <a:r>
                        <a:rPr lang="en-US" dirty="0" smtClean="0"/>
                        <a:t>Submit</a:t>
                      </a:r>
                      <a:r>
                        <a:rPr lang="en-US" baseline="0" dirty="0" smtClean="0"/>
                        <a:t> final ESSA plan to USDOE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September 18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0018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Communication" ma:contentTypeID="0x010100CDF09AFB16DBA246AA1829C99C4EC51500BE04A5D6E7FA1447A0D86780DC66C8B3" ma:contentTypeVersion="9" ma:contentTypeDescription="" ma:contentTypeScope="" ma:versionID="7570b51831b0e601ec9513f96cb90ce1">
  <xsd:schema xmlns:xsd="http://www.w3.org/2001/XMLSchema" xmlns:xs="http://www.w3.org/2001/XMLSchema" xmlns:p="http://schemas.microsoft.com/office/2006/metadata/properties" xmlns:ns2="356fc40a-2c05-4234-aca6-3aac47c4303b" targetNamespace="http://schemas.microsoft.com/office/2006/metadata/properties" ma:root="true" ma:fieldsID="d39bc1b46f33c1af460c03f8f49c04e9" ns2:_="">
    <xsd:import namespace="356fc40a-2c05-4234-aca6-3aac47c4303b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Document_x0020_Typ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6fc40a-2c05-4234-aca6-3aac47c4303b" elementFormDefault="qualified">
    <xsd:import namespace="http://schemas.microsoft.com/office/2006/documentManagement/types"/>
    <xsd:import namespace="http://schemas.microsoft.com/office/infopath/2007/PartnerControls"/>
    <xsd:element name="_dlc_DocId" ma:index="4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5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6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Document_x0020_Type" ma:index="7" nillable="true" ma:displayName="Document Type" ma:format="Dropdown" ma:internalName="Document_x0020_Type" ma:readOnly="false">
      <xsd:simpleType>
        <xsd:restriction base="dms:Choice">
          <xsd:enumeration value="Template"/>
          <xsd:enumeration value="Logo"/>
          <xsd:enumeration value="Guidelines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8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ocument_x0020_Type xmlns="356fc40a-2c05-4234-aca6-3aac47c4303b">Template</Document_x0020_Type>
    <_dlc_DocId xmlns="356fc40a-2c05-4234-aca6-3aac47c4303b">NV2ZH7633T4V-918364394-37</_dlc_DocId>
    <_dlc_DocIdUrl xmlns="356fc40a-2c05-4234-aca6-3aac47c4303b">
      <Url>https://ingov.sharepoint.com/sites/DOEPortal/communication/_layouts/15/DocIdRedir.aspx?ID=NV2ZH7633T4V-918364394-37</Url>
      <Description>NV2ZH7633T4V-918364394-37</Description>
    </_dlc_DocIdUrl>
  </documentManagement>
</p:properties>
</file>

<file path=customXml/itemProps1.xml><?xml version="1.0" encoding="utf-8"?>
<ds:datastoreItem xmlns:ds="http://schemas.openxmlformats.org/officeDocument/2006/customXml" ds:itemID="{B8EA3DD9-F8AA-447E-87CF-8E87B41FE26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56fc40a-2c05-4234-aca6-3aac47c4303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3FE9852-A2DE-46A2-BE00-55D6CB333180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CFC526C8-6135-481B-99D5-4B65E7656EDA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B734EDE4-7E18-421A-863E-6F6F8184DC68}">
  <ds:schemaRefs>
    <ds:schemaRef ds:uri="http://purl.org/dc/dcmitype/"/>
    <ds:schemaRef ds:uri="356fc40a-2c05-4234-aca6-3aac47c4303b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microsoft.com/office/2006/documentManagement/typ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1337</TotalTime>
  <Words>194</Words>
  <Application>Microsoft Office PowerPoint</Application>
  <PresentationFormat>Widescreen</PresentationFormat>
  <Paragraphs>53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ESSA Update</vt:lpstr>
      <vt:lpstr>Requirements</vt:lpstr>
      <vt:lpstr>Community Meetings</vt:lpstr>
      <vt:lpstr>Technical Working Groups</vt:lpstr>
      <vt:lpstr>Timeline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Jason Bailey</dc:creator>
  <cp:lastModifiedBy>McAlister, Patrick</cp:lastModifiedBy>
  <cp:revision>62</cp:revision>
  <cp:lastPrinted>2017-02-23T14:50:19Z</cp:lastPrinted>
  <dcterms:created xsi:type="dcterms:W3CDTF">2017-01-23T18:11:18Z</dcterms:created>
  <dcterms:modified xsi:type="dcterms:W3CDTF">2017-05-03T16:15:07Z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0x010100CDF09AFB16DBA246AA1829C99C4EC51500BE04A5D6E7FA1447A0D86780DC66C8B3</vt:lpwstr>
  </property>
  <property fmtid="{D5CDD505-2E9C-101B-9397-08002B2CF9AE}" pid="3" name="_dlc_DocIdItemGuid">
    <vt:lpwstr>31ca1202-4648-42f2-9688-137bdb37050b</vt:lpwstr>
  </property>
</Properties>
</file>