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571" r:id="rId5"/>
    <p:sldId id="804" r:id="rId6"/>
    <p:sldId id="803" r:id="rId7"/>
    <p:sldId id="805" r:id="rId8"/>
    <p:sldId id="808" r:id="rId9"/>
    <p:sldId id="807" r:id="rId10"/>
    <p:sldId id="810" r:id="rId11"/>
    <p:sldId id="809" r:id="rId12"/>
    <p:sldId id="813" r:id="rId13"/>
    <p:sldId id="814" r:id="rId14"/>
    <p:sldId id="815" r:id="rId15"/>
    <p:sldId id="811" r:id="rId16"/>
    <p:sldId id="816" r:id="rId17"/>
    <p:sldId id="812" r:id="rId18"/>
    <p:sldId id="817" r:id="rId19"/>
    <p:sldId id="818" r:id="rId20"/>
    <p:sldId id="819" r:id="rId21"/>
    <p:sldId id="744"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710"/>
    <a:srgbClr val="0067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0844" autoAdjust="0"/>
  </p:normalViewPr>
  <p:slideViewPr>
    <p:cSldViewPr>
      <p:cViewPr varScale="1">
        <p:scale>
          <a:sx n="97" d="100"/>
          <a:sy n="97" d="100"/>
        </p:scale>
        <p:origin x="1013" y="106"/>
      </p:cViewPr>
      <p:guideLst>
        <p:guide orient="horz" pos="2160"/>
        <p:guide pos="2880"/>
      </p:guideLst>
    </p:cSldViewPr>
  </p:slideViewPr>
  <p:outlineViewPr>
    <p:cViewPr>
      <p:scale>
        <a:sx n="33" d="100"/>
        <a:sy n="33" d="100"/>
      </p:scale>
      <p:origin x="42" y="1537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INCA</a:t>
            </a:r>
            <a:r>
              <a:rPr lang="en-US" baseline="0" dirty="0"/>
              <a:t>  Overall  </a:t>
            </a:r>
            <a:r>
              <a:rPr lang="en-US" dirty="0"/>
              <a:t>Returning</a:t>
            </a:r>
            <a:r>
              <a:rPr lang="en-US" baseline="0" dirty="0"/>
              <a:t>  </a:t>
            </a:r>
            <a:r>
              <a:rPr lang="en-US" dirty="0"/>
              <a:t>Student</a:t>
            </a:r>
            <a:r>
              <a:rPr lang="en-US" baseline="0" dirty="0"/>
              <a:t>  </a:t>
            </a:r>
            <a:r>
              <a:rPr lang="en-US" dirty="0"/>
              <a:t>Trend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Returned</c:v>
                </c:pt>
              </c:strCache>
            </c:strRef>
          </c:tx>
          <c:spPr>
            <a:solidFill>
              <a:schemeClr val="accent1"/>
            </a:solidFill>
            <a:ln>
              <a:noFill/>
            </a:ln>
            <a:effectLst/>
          </c:spPr>
          <c:invertIfNegative val="0"/>
          <c:cat>
            <c:strRef>
              <c:f>Sheet1!$A$2:$A$6</c:f>
              <c:strCache>
                <c:ptCount val="5"/>
                <c:pt idx="0">
                  <c:v>2012-2013</c:v>
                </c:pt>
                <c:pt idx="1">
                  <c:v>2013-2014</c:v>
                </c:pt>
                <c:pt idx="2">
                  <c:v>2014-2015</c:v>
                </c:pt>
                <c:pt idx="3">
                  <c:v>2015-2016</c:v>
                </c:pt>
                <c:pt idx="4">
                  <c:v>2016-2017</c:v>
                </c:pt>
              </c:strCache>
            </c:strRef>
          </c:cat>
          <c:val>
            <c:numRef>
              <c:f>Sheet1!$B$2:$B$6</c:f>
              <c:numCache>
                <c:formatCode>0%</c:formatCode>
                <c:ptCount val="5"/>
                <c:pt idx="0">
                  <c:v>0.4263183834401183</c:v>
                </c:pt>
                <c:pt idx="1">
                  <c:v>0.42596810933940776</c:v>
                </c:pt>
                <c:pt idx="2">
                  <c:v>0.43980618710398806</c:v>
                </c:pt>
                <c:pt idx="3">
                  <c:v>0.43842201226587102</c:v>
                </c:pt>
                <c:pt idx="4">
                  <c:v>0.4500574052812859</c:v>
                </c:pt>
              </c:numCache>
            </c:numRef>
          </c:val>
          <c:extLst xmlns:c16r2="http://schemas.microsoft.com/office/drawing/2015/06/chart">
            <c:ext xmlns:c16="http://schemas.microsoft.com/office/drawing/2014/chart" uri="{C3380CC4-5D6E-409C-BE32-E72D297353CC}">
              <c16:uniqueId val="{00000000-6CDA-4D6D-8E26-854170441F9D}"/>
            </c:ext>
          </c:extLst>
        </c:ser>
        <c:ser>
          <c:idx val="1"/>
          <c:order val="1"/>
          <c:tx>
            <c:strRef>
              <c:f>Sheet1!$C$1</c:f>
              <c:strCache>
                <c:ptCount val="1"/>
                <c:pt idx="0">
                  <c:v>Did Not Return</c:v>
                </c:pt>
              </c:strCache>
            </c:strRef>
          </c:tx>
          <c:spPr>
            <a:solidFill>
              <a:schemeClr val="accent2"/>
            </a:solidFill>
            <a:ln>
              <a:noFill/>
            </a:ln>
            <a:effectLst/>
          </c:spPr>
          <c:invertIfNegative val="0"/>
          <c:cat>
            <c:strRef>
              <c:f>Sheet1!$A$2:$A$6</c:f>
              <c:strCache>
                <c:ptCount val="5"/>
                <c:pt idx="0">
                  <c:v>2012-2013</c:v>
                </c:pt>
                <c:pt idx="1">
                  <c:v>2013-2014</c:v>
                </c:pt>
                <c:pt idx="2">
                  <c:v>2014-2015</c:v>
                </c:pt>
                <c:pt idx="3">
                  <c:v>2015-2016</c:v>
                </c:pt>
                <c:pt idx="4">
                  <c:v>2016-2017</c:v>
                </c:pt>
              </c:strCache>
            </c:strRef>
          </c:cat>
          <c:val>
            <c:numRef>
              <c:f>Sheet1!$C$2:$C$6</c:f>
              <c:numCache>
                <c:formatCode>0%</c:formatCode>
                <c:ptCount val="5"/>
                <c:pt idx="0">
                  <c:v>0.5736816165598817</c:v>
                </c:pt>
                <c:pt idx="1">
                  <c:v>0.57403189066059224</c:v>
                </c:pt>
                <c:pt idx="2">
                  <c:v>0.56019381289601189</c:v>
                </c:pt>
                <c:pt idx="3">
                  <c:v>0.56157798773412893</c:v>
                </c:pt>
                <c:pt idx="4">
                  <c:v>0.5499425947187141</c:v>
                </c:pt>
              </c:numCache>
            </c:numRef>
          </c:val>
          <c:extLst xmlns:c16r2="http://schemas.microsoft.com/office/drawing/2015/06/chart">
            <c:ext xmlns:c16="http://schemas.microsoft.com/office/drawing/2014/chart" uri="{C3380CC4-5D6E-409C-BE32-E72D297353CC}">
              <c16:uniqueId val="{00000001-6CDA-4D6D-8E26-854170441F9D}"/>
            </c:ext>
          </c:extLst>
        </c:ser>
        <c:dLbls>
          <c:showLegendKey val="0"/>
          <c:showVal val="0"/>
          <c:showCatName val="0"/>
          <c:showSerName val="0"/>
          <c:showPercent val="0"/>
          <c:showBubbleSize val="0"/>
        </c:dLbls>
        <c:gapWidth val="219"/>
        <c:overlap val="-27"/>
        <c:axId val="418382984"/>
        <c:axId val="418386120"/>
      </c:barChart>
      <c:catAx>
        <c:axId val="41838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386120"/>
        <c:crosses val="autoZero"/>
        <c:auto val="1"/>
        <c:lblAlgn val="ctr"/>
        <c:lblOffset val="100"/>
        <c:noMultiLvlLbl val="0"/>
      </c:catAx>
      <c:valAx>
        <c:axId val="418386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38298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Percentage of Students Earning 5+ Credits OR Graduating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SY Total</c:v>
                </c:pt>
              </c:strCache>
            </c:strRef>
          </c:tx>
          <c:spPr>
            <a:solidFill>
              <a:schemeClr val="accent1"/>
            </a:solidFill>
            <a:ln>
              <a:noFill/>
            </a:ln>
            <a:effectLst/>
          </c:spPr>
          <c:invertIfNegative val="0"/>
          <c:cat>
            <c:strRef>
              <c:f>Sheet1!$A$2:$A$3</c:f>
              <c:strCache>
                <c:ptCount val="2"/>
                <c:pt idx="0">
                  <c:v>SY 15-16</c:v>
                </c:pt>
                <c:pt idx="1">
                  <c:v>SY 16-17</c:v>
                </c:pt>
              </c:strCache>
            </c:strRef>
          </c:cat>
          <c:val>
            <c:numRef>
              <c:f>Sheet1!$B$2:$B$3</c:f>
              <c:numCache>
                <c:formatCode>0%</c:formatCode>
                <c:ptCount val="2"/>
                <c:pt idx="0">
                  <c:v>0.7229152987524623</c:v>
                </c:pt>
                <c:pt idx="1">
                  <c:v>0.73245350929814035</c:v>
                </c:pt>
              </c:numCache>
            </c:numRef>
          </c:val>
          <c:extLst xmlns:c16r2="http://schemas.microsoft.com/office/drawing/2015/06/chart">
            <c:ext xmlns:c16="http://schemas.microsoft.com/office/drawing/2014/chart" uri="{C3380CC4-5D6E-409C-BE32-E72D297353CC}">
              <c16:uniqueId val="{00000000-9261-424C-8680-6612529E1553}"/>
            </c:ext>
          </c:extLst>
        </c:ser>
        <c:ser>
          <c:idx val="1"/>
          <c:order val="1"/>
          <c:tx>
            <c:strRef>
              <c:f>Sheet1!$C$1</c:f>
              <c:strCache>
                <c:ptCount val="1"/>
                <c:pt idx="0">
                  <c:v>Grade 9</c:v>
                </c:pt>
              </c:strCache>
            </c:strRef>
          </c:tx>
          <c:spPr>
            <a:solidFill>
              <a:schemeClr val="accent2"/>
            </a:solidFill>
            <a:ln>
              <a:noFill/>
            </a:ln>
            <a:effectLst/>
          </c:spPr>
          <c:invertIfNegative val="0"/>
          <c:cat>
            <c:strRef>
              <c:f>Sheet1!$A$2:$A$3</c:f>
              <c:strCache>
                <c:ptCount val="2"/>
                <c:pt idx="0">
                  <c:v>SY 15-16</c:v>
                </c:pt>
                <c:pt idx="1">
                  <c:v>SY 16-17</c:v>
                </c:pt>
              </c:strCache>
            </c:strRef>
          </c:cat>
          <c:val>
            <c:numRef>
              <c:f>Sheet1!$C$2:$C$3</c:f>
              <c:numCache>
                <c:formatCode>0%</c:formatCode>
                <c:ptCount val="2"/>
                <c:pt idx="0">
                  <c:v>0.75850340136054417</c:v>
                </c:pt>
                <c:pt idx="1">
                  <c:v>0.7551724137931034</c:v>
                </c:pt>
              </c:numCache>
            </c:numRef>
          </c:val>
          <c:extLst xmlns:c16r2="http://schemas.microsoft.com/office/drawing/2015/06/chart">
            <c:ext xmlns:c16="http://schemas.microsoft.com/office/drawing/2014/chart" uri="{C3380CC4-5D6E-409C-BE32-E72D297353CC}">
              <c16:uniqueId val="{00000001-9261-424C-8680-6612529E1553}"/>
            </c:ext>
          </c:extLst>
        </c:ser>
        <c:ser>
          <c:idx val="2"/>
          <c:order val="2"/>
          <c:tx>
            <c:strRef>
              <c:f>Sheet1!$D$1</c:f>
              <c:strCache>
                <c:ptCount val="1"/>
                <c:pt idx="0">
                  <c:v>Grade 10</c:v>
                </c:pt>
              </c:strCache>
            </c:strRef>
          </c:tx>
          <c:spPr>
            <a:solidFill>
              <a:schemeClr val="accent3"/>
            </a:solidFill>
            <a:ln>
              <a:noFill/>
            </a:ln>
            <a:effectLst/>
          </c:spPr>
          <c:invertIfNegative val="0"/>
          <c:cat>
            <c:strRef>
              <c:f>Sheet1!$A$2:$A$3</c:f>
              <c:strCache>
                <c:ptCount val="2"/>
                <c:pt idx="0">
                  <c:v>SY 15-16</c:v>
                </c:pt>
                <c:pt idx="1">
                  <c:v>SY 16-17</c:v>
                </c:pt>
              </c:strCache>
            </c:strRef>
          </c:cat>
          <c:val>
            <c:numRef>
              <c:f>Sheet1!$D$2:$D$3</c:f>
              <c:numCache>
                <c:formatCode>0%</c:formatCode>
                <c:ptCount val="2"/>
                <c:pt idx="0">
                  <c:v>0.68888888888888888</c:v>
                </c:pt>
                <c:pt idx="1">
                  <c:v>0.68789808917197448</c:v>
                </c:pt>
              </c:numCache>
            </c:numRef>
          </c:val>
          <c:extLst xmlns:c16r2="http://schemas.microsoft.com/office/drawing/2015/06/chart">
            <c:ext xmlns:c16="http://schemas.microsoft.com/office/drawing/2014/chart" uri="{C3380CC4-5D6E-409C-BE32-E72D297353CC}">
              <c16:uniqueId val="{00000002-9261-424C-8680-6612529E1553}"/>
            </c:ext>
          </c:extLst>
        </c:ser>
        <c:ser>
          <c:idx val="3"/>
          <c:order val="3"/>
          <c:tx>
            <c:strRef>
              <c:f>Sheet1!$E$1</c:f>
              <c:strCache>
                <c:ptCount val="1"/>
                <c:pt idx="0">
                  <c:v>Grade 11</c:v>
                </c:pt>
              </c:strCache>
            </c:strRef>
          </c:tx>
          <c:spPr>
            <a:solidFill>
              <a:schemeClr val="accent4"/>
            </a:solidFill>
            <a:ln>
              <a:noFill/>
            </a:ln>
            <a:effectLst/>
          </c:spPr>
          <c:invertIfNegative val="0"/>
          <c:cat>
            <c:strRef>
              <c:f>Sheet1!$A$2:$A$3</c:f>
              <c:strCache>
                <c:ptCount val="2"/>
                <c:pt idx="0">
                  <c:v>SY 15-16</c:v>
                </c:pt>
                <c:pt idx="1">
                  <c:v>SY 16-17</c:v>
                </c:pt>
              </c:strCache>
            </c:strRef>
          </c:cat>
          <c:val>
            <c:numRef>
              <c:f>Sheet1!$E$2:$E$3</c:f>
              <c:numCache>
                <c:formatCode>0%</c:formatCode>
                <c:ptCount val="2"/>
                <c:pt idx="0">
                  <c:v>0.69933184855233854</c:v>
                </c:pt>
                <c:pt idx="1">
                  <c:v>0.70107526881720428</c:v>
                </c:pt>
              </c:numCache>
            </c:numRef>
          </c:val>
          <c:extLst xmlns:c16r2="http://schemas.microsoft.com/office/drawing/2015/06/chart">
            <c:ext xmlns:c16="http://schemas.microsoft.com/office/drawing/2014/chart" uri="{C3380CC4-5D6E-409C-BE32-E72D297353CC}">
              <c16:uniqueId val="{00000003-9261-424C-8680-6612529E1553}"/>
            </c:ext>
          </c:extLst>
        </c:ser>
        <c:ser>
          <c:idx val="4"/>
          <c:order val="4"/>
          <c:tx>
            <c:strRef>
              <c:f>Sheet1!$F$1</c:f>
              <c:strCache>
                <c:ptCount val="1"/>
                <c:pt idx="0">
                  <c:v>Grade 12</c:v>
                </c:pt>
              </c:strCache>
            </c:strRef>
          </c:tx>
          <c:spPr>
            <a:solidFill>
              <a:schemeClr val="accent5"/>
            </a:solidFill>
            <a:ln>
              <a:noFill/>
            </a:ln>
            <a:effectLst/>
          </c:spPr>
          <c:invertIfNegative val="0"/>
          <c:cat>
            <c:strRef>
              <c:f>Sheet1!$A$2:$A$3</c:f>
              <c:strCache>
                <c:ptCount val="2"/>
                <c:pt idx="0">
                  <c:v>SY 15-16</c:v>
                </c:pt>
                <c:pt idx="1">
                  <c:v>SY 16-17</c:v>
                </c:pt>
              </c:strCache>
            </c:strRef>
          </c:cat>
          <c:val>
            <c:numRef>
              <c:f>Sheet1!$F$2:$F$3</c:f>
              <c:numCache>
                <c:formatCode>0%</c:formatCode>
                <c:ptCount val="2"/>
                <c:pt idx="0">
                  <c:v>0.76</c:v>
                </c:pt>
                <c:pt idx="1">
                  <c:v>0.79818594104308394</c:v>
                </c:pt>
              </c:numCache>
            </c:numRef>
          </c:val>
          <c:extLst xmlns:c16r2="http://schemas.microsoft.com/office/drawing/2015/06/chart">
            <c:ext xmlns:c16="http://schemas.microsoft.com/office/drawing/2014/chart" uri="{C3380CC4-5D6E-409C-BE32-E72D297353CC}">
              <c16:uniqueId val="{00000004-9261-424C-8680-6612529E1553}"/>
            </c:ext>
          </c:extLst>
        </c:ser>
        <c:dLbls>
          <c:showLegendKey val="0"/>
          <c:showVal val="0"/>
          <c:showCatName val="0"/>
          <c:showSerName val="0"/>
          <c:showPercent val="0"/>
          <c:showBubbleSize val="0"/>
        </c:dLbls>
        <c:gapWidth val="219"/>
        <c:overlap val="-27"/>
        <c:axId val="418388472"/>
        <c:axId val="418381024"/>
      </c:barChart>
      <c:catAx>
        <c:axId val="41838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381024"/>
        <c:crosses val="autoZero"/>
        <c:auto val="1"/>
        <c:lblAlgn val="ctr"/>
        <c:lblOffset val="100"/>
        <c:noMultiLvlLbl val="0"/>
      </c:catAx>
      <c:valAx>
        <c:axId val="41838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388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INCA ISTEP Participation Rate Trends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3-8 ELA</c:v>
                </c:pt>
              </c:strCache>
            </c:strRef>
          </c:tx>
          <c:spPr>
            <a:solidFill>
              <a:schemeClr val="accent1"/>
            </a:solidFill>
            <a:ln>
              <a:noFill/>
            </a:ln>
            <a:effectLst/>
          </c:spPr>
          <c:invertIfNegative val="0"/>
          <c:cat>
            <c:strRef>
              <c:f>Sheet1!$A$2:$A$3</c:f>
              <c:strCache>
                <c:ptCount val="2"/>
                <c:pt idx="0">
                  <c:v>SY 15-16</c:v>
                </c:pt>
                <c:pt idx="1">
                  <c:v>SY 16-17</c:v>
                </c:pt>
              </c:strCache>
            </c:strRef>
          </c:cat>
          <c:val>
            <c:numRef>
              <c:f>Sheet1!$B$2:$B$3</c:f>
              <c:numCache>
                <c:formatCode>General</c:formatCode>
                <c:ptCount val="2"/>
                <c:pt idx="0">
                  <c:v>0.93400000000000005</c:v>
                </c:pt>
                <c:pt idx="1">
                  <c:v>0.92200000000000004</c:v>
                </c:pt>
              </c:numCache>
            </c:numRef>
          </c:val>
          <c:extLst xmlns:c16r2="http://schemas.microsoft.com/office/drawing/2015/06/chart">
            <c:ext xmlns:c16="http://schemas.microsoft.com/office/drawing/2014/chart" uri="{C3380CC4-5D6E-409C-BE32-E72D297353CC}">
              <c16:uniqueId val="{00000000-DD6F-4EFE-9C61-B6994B34335D}"/>
            </c:ext>
          </c:extLst>
        </c:ser>
        <c:ser>
          <c:idx val="1"/>
          <c:order val="1"/>
          <c:tx>
            <c:strRef>
              <c:f>Sheet1!$C$1</c:f>
              <c:strCache>
                <c:ptCount val="1"/>
                <c:pt idx="0">
                  <c:v>3-8 Math</c:v>
                </c:pt>
              </c:strCache>
            </c:strRef>
          </c:tx>
          <c:spPr>
            <a:solidFill>
              <a:schemeClr val="accent2"/>
            </a:solidFill>
            <a:ln>
              <a:noFill/>
            </a:ln>
            <a:effectLst/>
          </c:spPr>
          <c:invertIfNegative val="0"/>
          <c:cat>
            <c:strRef>
              <c:f>Sheet1!$A$2:$A$3</c:f>
              <c:strCache>
                <c:ptCount val="2"/>
                <c:pt idx="0">
                  <c:v>SY 15-16</c:v>
                </c:pt>
                <c:pt idx="1">
                  <c:v>SY 16-17</c:v>
                </c:pt>
              </c:strCache>
            </c:strRef>
          </c:cat>
          <c:val>
            <c:numRef>
              <c:f>Sheet1!$C$2:$C$3</c:f>
              <c:numCache>
                <c:formatCode>General</c:formatCode>
                <c:ptCount val="2"/>
                <c:pt idx="0">
                  <c:v>0.93799999999999994</c:v>
                </c:pt>
                <c:pt idx="1">
                  <c:v>0.93300000000000005</c:v>
                </c:pt>
              </c:numCache>
            </c:numRef>
          </c:val>
          <c:extLst xmlns:c16r2="http://schemas.microsoft.com/office/drawing/2015/06/chart">
            <c:ext xmlns:c16="http://schemas.microsoft.com/office/drawing/2014/chart" uri="{C3380CC4-5D6E-409C-BE32-E72D297353CC}">
              <c16:uniqueId val="{00000001-DD6F-4EFE-9C61-B6994B34335D}"/>
            </c:ext>
          </c:extLst>
        </c:ser>
        <c:ser>
          <c:idx val="2"/>
          <c:order val="2"/>
          <c:tx>
            <c:strRef>
              <c:f>Sheet1!$D$1</c:f>
              <c:strCache>
                <c:ptCount val="1"/>
                <c:pt idx="0">
                  <c:v>HS ELA</c:v>
                </c:pt>
              </c:strCache>
            </c:strRef>
          </c:tx>
          <c:spPr>
            <a:solidFill>
              <a:schemeClr val="accent3"/>
            </a:solidFill>
            <a:ln>
              <a:noFill/>
            </a:ln>
            <a:effectLst/>
          </c:spPr>
          <c:invertIfNegative val="0"/>
          <c:cat>
            <c:strRef>
              <c:f>Sheet1!$A$2:$A$3</c:f>
              <c:strCache>
                <c:ptCount val="2"/>
                <c:pt idx="0">
                  <c:v>SY 15-16</c:v>
                </c:pt>
                <c:pt idx="1">
                  <c:v>SY 16-17</c:v>
                </c:pt>
              </c:strCache>
            </c:strRef>
          </c:cat>
          <c:val>
            <c:numRef>
              <c:f>Sheet1!$D$2:$D$3</c:f>
              <c:numCache>
                <c:formatCode>General</c:formatCode>
                <c:ptCount val="2"/>
                <c:pt idx="0">
                  <c:v>0.79700000000000004</c:v>
                </c:pt>
                <c:pt idx="1">
                  <c:v>0.84399999999999997</c:v>
                </c:pt>
              </c:numCache>
            </c:numRef>
          </c:val>
          <c:extLst xmlns:c16r2="http://schemas.microsoft.com/office/drawing/2015/06/chart">
            <c:ext xmlns:c16="http://schemas.microsoft.com/office/drawing/2014/chart" uri="{C3380CC4-5D6E-409C-BE32-E72D297353CC}">
              <c16:uniqueId val="{00000002-DD6F-4EFE-9C61-B6994B34335D}"/>
            </c:ext>
          </c:extLst>
        </c:ser>
        <c:ser>
          <c:idx val="3"/>
          <c:order val="3"/>
          <c:tx>
            <c:strRef>
              <c:f>Sheet1!$E$1</c:f>
              <c:strCache>
                <c:ptCount val="1"/>
                <c:pt idx="0">
                  <c:v>HS Math</c:v>
                </c:pt>
              </c:strCache>
            </c:strRef>
          </c:tx>
          <c:spPr>
            <a:solidFill>
              <a:schemeClr val="accent4"/>
            </a:solidFill>
            <a:ln>
              <a:noFill/>
            </a:ln>
            <a:effectLst/>
          </c:spPr>
          <c:invertIfNegative val="0"/>
          <c:cat>
            <c:strRef>
              <c:f>Sheet1!$A$2:$A$3</c:f>
              <c:strCache>
                <c:ptCount val="2"/>
                <c:pt idx="0">
                  <c:v>SY 15-16</c:v>
                </c:pt>
                <c:pt idx="1">
                  <c:v>SY 16-17</c:v>
                </c:pt>
              </c:strCache>
            </c:strRef>
          </c:cat>
          <c:val>
            <c:numRef>
              <c:f>Sheet1!$E$2:$E$3</c:f>
              <c:numCache>
                <c:formatCode>General</c:formatCode>
                <c:ptCount val="2"/>
                <c:pt idx="0">
                  <c:v>0.80200000000000005</c:v>
                </c:pt>
                <c:pt idx="1">
                  <c:v>0.85299999999999998</c:v>
                </c:pt>
              </c:numCache>
            </c:numRef>
          </c:val>
          <c:extLst xmlns:c16r2="http://schemas.microsoft.com/office/drawing/2015/06/chart">
            <c:ext xmlns:c16="http://schemas.microsoft.com/office/drawing/2014/chart" uri="{C3380CC4-5D6E-409C-BE32-E72D297353CC}">
              <c16:uniqueId val="{00000003-DD6F-4EFE-9C61-B6994B34335D}"/>
            </c:ext>
          </c:extLst>
        </c:ser>
        <c:dLbls>
          <c:showLegendKey val="0"/>
          <c:showVal val="0"/>
          <c:showCatName val="0"/>
          <c:showSerName val="0"/>
          <c:showPercent val="0"/>
          <c:showBubbleSize val="0"/>
        </c:dLbls>
        <c:gapWidth val="219"/>
        <c:overlap val="-27"/>
        <c:axId val="418386512"/>
        <c:axId val="416175416"/>
      </c:barChart>
      <c:catAx>
        <c:axId val="41838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175416"/>
        <c:crosses val="autoZero"/>
        <c:auto val="1"/>
        <c:lblAlgn val="ctr"/>
        <c:lblOffset val="100"/>
        <c:noMultiLvlLbl val="0"/>
      </c:catAx>
      <c:valAx>
        <c:axId val="416175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38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INCA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Pct Included ELA</c:v>
                </c:pt>
              </c:strCache>
            </c:strRef>
          </c:tx>
          <c:spPr>
            <a:solidFill>
              <a:schemeClr val="accent1"/>
            </a:solidFill>
            <a:ln>
              <a:noFill/>
            </a:ln>
            <a:effectLst/>
          </c:spPr>
          <c:invertIfNegative val="0"/>
          <c:cat>
            <c:strRef>
              <c:f>Sheet1!$A$2:$A$3</c:f>
              <c:strCache>
                <c:ptCount val="2"/>
                <c:pt idx="0">
                  <c:v>SY 15-16</c:v>
                </c:pt>
                <c:pt idx="1">
                  <c:v>SY 16-17</c:v>
                </c:pt>
              </c:strCache>
            </c:strRef>
          </c:cat>
          <c:val>
            <c:numRef>
              <c:f>Sheet1!$B$2:$B$3</c:f>
              <c:numCache>
                <c:formatCode>General</c:formatCode>
                <c:ptCount val="2"/>
                <c:pt idx="0">
                  <c:v>0.39</c:v>
                </c:pt>
                <c:pt idx="1">
                  <c:v>0.56000000000000005</c:v>
                </c:pt>
              </c:numCache>
            </c:numRef>
          </c:val>
          <c:extLst xmlns:c16r2="http://schemas.microsoft.com/office/drawing/2015/06/chart">
            <c:ext xmlns:c16="http://schemas.microsoft.com/office/drawing/2014/chart" uri="{C3380CC4-5D6E-409C-BE32-E72D297353CC}">
              <c16:uniqueId val="{00000000-59CE-4C3E-88B2-EC6121E57B28}"/>
            </c:ext>
          </c:extLst>
        </c:ser>
        <c:ser>
          <c:idx val="1"/>
          <c:order val="1"/>
          <c:tx>
            <c:strRef>
              <c:f>Sheet1!$C$1</c:f>
              <c:strCache>
                <c:ptCount val="1"/>
                <c:pt idx="0">
                  <c:v>Pct Included Math</c:v>
                </c:pt>
              </c:strCache>
            </c:strRef>
          </c:tx>
          <c:spPr>
            <a:solidFill>
              <a:schemeClr val="accent2"/>
            </a:solidFill>
            <a:ln>
              <a:noFill/>
            </a:ln>
            <a:effectLst/>
          </c:spPr>
          <c:invertIfNegative val="0"/>
          <c:cat>
            <c:strRef>
              <c:f>Sheet1!$A$2:$A$3</c:f>
              <c:strCache>
                <c:ptCount val="2"/>
                <c:pt idx="0">
                  <c:v>SY 15-16</c:v>
                </c:pt>
                <c:pt idx="1">
                  <c:v>SY 16-17</c:v>
                </c:pt>
              </c:strCache>
            </c:strRef>
          </c:cat>
          <c:val>
            <c:numRef>
              <c:f>Sheet1!$C$2:$C$3</c:f>
              <c:numCache>
                <c:formatCode>General</c:formatCode>
                <c:ptCount val="2"/>
                <c:pt idx="0">
                  <c:v>0.39</c:v>
                </c:pt>
                <c:pt idx="1">
                  <c:v>0.56000000000000005</c:v>
                </c:pt>
              </c:numCache>
            </c:numRef>
          </c:val>
          <c:extLst xmlns:c16r2="http://schemas.microsoft.com/office/drawing/2015/06/chart">
            <c:ext xmlns:c16="http://schemas.microsoft.com/office/drawing/2014/chart" uri="{C3380CC4-5D6E-409C-BE32-E72D297353CC}">
              <c16:uniqueId val="{00000001-59CE-4C3E-88B2-EC6121E57B28}"/>
            </c:ext>
          </c:extLst>
        </c:ser>
        <c:ser>
          <c:idx val="2"/>
          <c:order val="2"/>
          <c:tx>
            <c:strRef>
              <c:f>Sheet1!$D$1</c:f>
              <c:strCache>
                <c:ptCount val="1"/>
              </c:strCache>
            </c:strRef>
          </c:tx>
          <c:spPr>
            <a:solidFill>
              <a:schemeClr val="accent3"/>
            </a:solidFill>
            <a:ln>
              <a:noFill/>
            </a:ln>
            <a:effectLst/>
          </c:spPr>
          <c:invertIfNegative val="0"/>
          <c:cat>
            <c:strRef>
              <c:f>Sheet1!$A$2:$A$3</c:f>
              <c:strCache>
                <c:ptCount val="2"/>
                <c:pt idx="0">
                  <c:v>SY 15-16</c:v>
                </c:pt>
                <c:pt idx="1">
                  <c:v>SY 16-17</c:v>
                </c:pt>
              </c:strCache>
            </c:strRef>
          </c:cat>
          <c:val>
            <c:numRef>
              <c:f>Sheet1!$D$2:$D$3</c:f>
              <c:numCache>
                <c:formatCode>General</c:formatCode>
                <c:ptCount val="2"/>
              </c:numCache>
            </c:numRef>
          </c:val>
          <c:extLst xmlns:c16r2="http://schemas.microsoft.com/office/drawing/2015/06/chart">
            <c:ext xmlns:c16="http://schemas.microsoft.com/office/drawing/2014/chart" uri="{C3380CC4-5D6E-409C-BE32-E72D297353CC}">
              <c16:uniqueId val="{00000002-59CE-4C3E-88B2-EC6121E57B28}"/>
            </c:ext>
          </c:extLst>
        </c:ser>
        <c:dLbls>
          <c:showLegendKey val="0"/>
          <c:showVal val="0"/>
          <c:showCatName val="0"/>
          <c:showSerName val="0"/>
          <c:showPercent val="0"/>
          <c:showBubbleSize val="0"/>
        </c:dLbls>
        <c:gapWidth val="219"/>
        <c:overlap val="-27"/>
        <c:axId val="416175808"/>
        <c:axId val="416175024"/>
      </c:barChart>
      <c:catAx>
        <c:axId val="41617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175024"/>
        <c:crosses val="autoZero"/>
        <c:auto val="1"/>
        <c:lblAlgn val="ctr"/>
        <c:lblOffset val="100"/>
        <c:noMultiLvlLbl val="0"/>
      </c:catAx>
      <c:valAx>
        <c:axId val="41617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17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886" tIns="45943" rIns="91886" bIns="45943"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1886" tIns="45943" rIns="91886" bIns="45943" rtlCol="0"/>
          <a:lstStyle>
            <a:lvl1pPr algn="r">
              <a:defRPr sz="1200"/>
            </a:lvl1pPr>
          </a:lstStyle>
          <a:p>
            <a:fld id="{FE39BB91-1D50-4471-8DD4-BCB3983BEE44}" type="datetimeFigureOut">
              <a:rPr lang="en-US" smtClean="0"/>
              <a:t>7/31/2018</a:t>
            </a:fld>
            <a:endParaRPr lang="en-US"/>
          </a:p>
        </p:txBody>
      </p:sp>
      <p:sp>
        <p:nvSpPr>
          <p:cNvPr id="4" name="Footer Placeholder 3"/>
          <p:cNvSpPr>
            <a:spLocks noGrp="1"/>
          </p:cNvSpPr>
          <p:nvPr>
            <p:ph type="ftr" sz="quarter" idx="2"/>
          </p:nvPr>
        </p:nvSpPr>
        <p:spPr>
          <a:xfrm>
            <a:off x="1" y="8829968"/>
            <a:ext cx="3037840" cy="466433"/>
          </a:xfrm>
          <a:prstGeom prst="rect">
            <a:avLst/>
          </a:prstGeom>
        </p:spPr>
        <p:txBody>
          <a:bodyPr vert="horz" lIns="91886" tIns="45943" rIns="91886" bIns="4594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886" tIns="45943" rIns="91886" bIns="45943" rtlCol="0" anchor="b"/>
          <a:lstStyle>
            <a:lvl1pPr algn="r">
              <a:defRPr sz="1200"/>
            </a:lvl1pPr>
          </a:lstStyle>
          <a:p>
            <a:fld id="{A0F3A23A-66EF-4064-B085-FC1AD6685153}" type="slidenum">
              <a:rPr lang="en-US" smtClean="0"/>
              <a:t>‹#›</a:t>
            </a:fld>
            <a:endParaRPr lang="en-US"/>
          </a:p>
        </p:txBody>
      </p:sp>
    </p:spTree>
    <p:extLst>
      <p:ext uri="{BB962C8B-B14F-4D97-AF65-F5344CB8AC3E}">
        <p14:creationId xmlns:p14="http://schemas.microsoft.com/office/powerpoint/2010/main" val="2981377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886" tIns="45943" rIns="91886" bIns="45943"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1886" tIns="45943" rIns="91886" bIns="45943" rtlCol="0"/>
          <a:lstStyle>
            <a:lvl1pPr algn="r">
              <a:defRPr sz="1200"/>
            </a:lvl1pPr>
          </a:lstStyle>
          <a:p>
            <a:fld id="{286183B7-3BDF-4BD7-9DBC-88C3B432C388}" type="datetimeFigureOut">
              <a:rPr lang="en-US" smtClean="0"/>
              <a:t>7/31/2018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886" tIns="45943" rIns="91886" bIns="45943"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886" tIns="45943" rIns="91886" bIns="459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1886" tIns="45943" rIns="91886" bIns="4594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886" tIns="45943" rIns="91886" bIns="45943" rtlCol="0" anchor="b"/>
          <a:lstStyle>
            <a:lvl1pPr algn="r">
              <a:defRPr sz="1200"/>
            </a:lvl1pPr>
          </a:lstStyle>
          <a:p>
            <a:fld id="{16649958-3B71-4319-9F4F-7EDF5D560F1F}" type="slidenum">
              <a:rPr lang="en-US" smtClean="0"/>
              <a:t>‹#›</a:t>
            </a:fld>
            <a:endParaRPr lang="en-US"/>
          </a:p>
        </p:txBody>
      </p:sp>
    </p:spTree>
    <p:extLst>
      <p:ext uri="{BB962C8B-B14F-4D97-AF65-F5344CB8AC3E}">
        <p14:creationId xmlns:p14="http://schemas.microsoft.com/office/powerpoint/2010/main" val="344151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49958-3B71-4319-9F4F-7EDF5D560F1F}" type="slidenum">
              <a:rPr lang="en-US" smtClean="0"/>
              <a:t>1</a:t>
            </a:fld>
            <a:endParaRPr lang="en-US"/>
          </a:p>
        </p:txBody>
      </p:sp>
    </p:spTree>
    <p:extLst>
      <p:ext uri="{BB962C8B-B14F-4D97-AF65-F5344CB8AC3E}">
        <p14:creationId xmlns:p14="http://schemas.microsoft.com/office/powerpoint/2010/main" val="234455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49958-3B71-4319-9F4F-7EDF5D560F1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6354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49958-3B71-4319-9F4F-7EDF5D560F1F}" type="slidenum">
              <a:rPr lang="en-US" smtClean="0"/>
              <a:t>18</a:t>
            </a:fld>
            <a:endParaRPr lang="en-US"/>
          </a:p>
        </p:txBody>
      </p:sp>
    </p:spTree>
    <p:extLst>
      <p:ext uri="{BB962C8B-B14F-4D97-AF65-F5344CB8AC3E}">
        <p14:creationId xmlns:p14="http://schemas.microsoft.com/office/powerpoint/2010/main" val="3907541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20240"/>
            <a:ext cx="7315200" cy="1920240"/>
          </a:xfrm>
        </p:spPr>
        <p:txBody>
          <a:bodyPr anchor="b" anchorCtr="0">
            <a:normAutofit/>
          </a:bodyPr>
          <a:lstStyle>
            <a:lvl1pPr algn="ctr">
              <a:defRPr sz="3600" b="1" baseline="0">
                <a:solidFill>
                  <a:schemeClr val="tx2"/>
                </a:solidFill>
              </a:defRPr>
            </a:lvl1pPr>
          </a:lstStyle>
          <a:p>
            <a:r>
              <a:rPr lang="en-US" dirty="0"/>
              <a:t>PRESENTATION TITLE </a:t>
            </a:r>
            <a:br>
              <a:rPr lang="en-US" dirty="0"/>
            </a:br>
            <a:r>
              <a:rPr lang="en-US" dirty="0"/>
              <a:t>IN ALL CAPS</a:t>
            </a:r>
          </a:p>
        </p:txBody>
      </p:sp>
      <p:sp>
        <p:nvSpPr>
          <p:cNvPr id="3" name="Subtitle 2"/>
          <p:cNvSpPr>
            <a:spLocks noGrp="1"/>
          </p:cNvSpPr>
          <p:nvPr>
            <p:ph type="subTitle" idx="1" hasCustomPrompt="1"/>
          </p:nvPr>
        </p:nvSpPr>
        <p:spPr>
          <a:xfrm>
            <a:off x="914400" y="3840480"/>
            <a:ext cx="7315200" cy="1417320"/>
          </a:xfrm>
        </p:spPr>
        <p:txBody>
          <a:bodyPr>
            <a:normAutofit/>
          </a:bodyPr>
          <a:lstStyle>
            <a:lvl1pPr marL="0" indent="0" algn="ctr">
              <a:spcBef>
                <a:spcPts val="0"/>
              </a:spcBef>
              <a:buNone/>
              <a:defRPr sz="24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and/or Presentation Subtitle</a:t>
            </a:r>
          </a:p>
        </p:txBody>
      </p:sp>
      <p:pic>
        <p:nvPicPr>
          <p:cNvPr id="4"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02736" y="5761064"/>
            <a:ext cx="1938337" cy="5485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Rectangle 12"/>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p:cNvSpPr>
            <a:spLocks noGrp="1"/>
          </p:cNvSpPr>
          <p:nvPr>
            <p:ph type="body" sz="quarter" idx="12" hasCustomPrompt="1"/>
          </p:nvPr>
        </p:nvSpPr>
        <p:spPr>
          <a:xfrm>
            <a:off x="2560320" y="6675120"/>
            <a:ext cx="3657600" cy="182880"/>
          </a:xfrm>
        </p:spPr>
        <p:txBody>
          <a:bodyPr tIns="0" bIns="0" anchor="ctr" anchorCtr="0">
            <a:noAutofit/>
          </a:bodyPr>
          <a:lstStyle>
            <a:lvl1pPr marL="0" indent="0" algn="r">
              <a:spcBef>
                <a:spcPts val="0"/>
              </a:spcBef>
              <a:buFont typeface="Arial" pitchFamily="34" charset="0"/>
              <a:buNone/>
              <a:defRPr sz="1200" b="1" baseline="0">
                <a:solidFill>
                  <a:schemeClr val="tx1"/>
                </a:solidFill>
                <a:latin typeface="+mn-lt"/>
              </a:defRPr>
            </a:lvl1pPr>
            <a:lvl2pPr marL="457200" indent="0" algn="r">
              <a:buFont typeface="Arial" pitchFamily="34" charset="0"/>
              <a:buNone/>
              <a:defRPr>
                <a:solidFill>
                  <a:schemeClr val="tx2"/>
                </a:solidFill>
              </a:defRPr>
            </a:lvl2pPr>
            <a:lvl3pPr marL="914400" indent="0" algn="r">
              <a:buFont typeface="Arial" pitchFamily="34" charset="0"/>
              <a:buNone/>
              <a:defRPr>
                <a:solidFill>
                  <a:schemeClr val="tx2"/>
                </a:solidFill>
              </a:defRPr>
            </a:lvl3pPr>
            <a:lvl4pPr marL="1371600" indent="0" algn="r">
              <a:buFont typeface="Arial" pitchFamily="34" charset="0"/>
              <a:buNone/>
              <a:defRPr>
                <a:solidFill>
                  <a:schemeClr val="tx2"/>
                </a:solidFill>
              </a:defRPr>
            </a:lvl4pPr>
            <a:lvl5pPr marL="1828800" indent="0" algn="r">
              <a:buFont typeface="Arial" pitchFamily="34" charset="0"/>
              <a:buNone/>
              <a:defRPr>
                <a:solidFill>
                  <a:schemeClr val="tx2"/>
                </a:solidFill>
              </a:defRPr>
            </a:lvl5pPr>
          </a:lstStyle>
          <a:p>
            <a:pPr lvl="0"/>
            <a:r>
              <a:rPr lang="en-US" dirty="0"/>
              <a:t>DEPARTMENT NAME (IF DESIRED)</a:t>
            </a:r>
          </a:p>
        </p:txBody>
      </p:sp>
      <p:sp>
        <p:nvSpPr>
          <p:cNvPr id="5" name="Footer Placeholder 4"/>
          <p:cNvSpPr>
            <a:spLocks noGrp="1"/>
          </p:cNvSpPr>
          <p:nvPr>
            <p:ph type="ftr" sz="quarter" idx="11"/>
          </p:nvPr>
        </p:nvSpPr>
        <p:spPr>
          <a:xfrm>
            <a:off x="914400" y="6400800"/>
            <a:ext cx="7315200" cy="182880"/>
          </a:xfrm>
          <a:prstGeom prst="rect">
            <a:avLst/>
          </a:prstGeom>
        </p:spPr>
        <p:txBody>
          <a:bodyPr tIns="18288" bIns="18288" anchor="b" anchorCtr="0"/>
          <a:lstStyle>
            <a:lvl1pPr algn="ctr">
              <a:defRPr sz="900"/>
            </a:lvl1pPr>
          </a:lstStyle>
          <a:p>
            <a:r>
              <a:rPr lang="en-US"/>
              <a:t>© 2016 Connections Education LLC. All Rights Reserved.</a:t>
            </a:r>
            <a:endParaRPr lang="en-US" dirty="0"/>
          </a:p>
        </p:txBody>
      </p:sp>
    </p:spTree>
    <p:extLst>
      <p:ext uri="{BB962C8B-B14F-4D97-AF65-F5344CB8AC3E}">
        <p14:creationId xmlns:p14="http://schemas.microsoft.com/office/powerpoint/2010/main" val="3598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3200"/>
            <a:ext cx="7772400" cy="1280160"/>
          </a:xfrm>
        </p:spPr>
        <p:txBody>
          <a:bodyPr anchor="b" anchorCtr="0"/>
          <a:lstStyle>
            <a:lvl1pPr>
              <a:defRPr b="0" baseline="0"/>
            </a:lvl1pPr>
          </a:lstStyle>
          <a:p>
            <a:r>
              <a:rPr lang="en-US" dirty="0"/>
              <a:t>Statement.</a:t>
            </a:r>
          </a:p>
        </p:txBody>
      </p:sp>
      <p:sp>
        <p:nvSpPr>
          <p:cNvPr id="13" name="Content Placeholder 12"/>
          <p:cNvSpPr>
            <a:spLocks noGrp="1"/>
          </p:cNvSpPr>
          <p:nvPr>
            <p:ph sz="quarter" idx="12" hasCustomPrompt="1"/>
          </p:nvPr>
        </p:nvSpPr>
        <p:spPr>
          <a:xfrm>
            <a:off x="457200" y="4023360"/>
            <a:ext cx="7772400" cy="1097280"/>
          </a:xfrm>
        </p:spPr>
        <p:txBody>
          <a:bodyPr/>
          <a:lstStyle>
            <a:lvl1pPr marL="0" indent="0">
              <a:buNone/>
              <a:defRPr>
                <a:solidFill>
                  <a:schemeClr val="tx1">
                    <a:lumMod val="65000"/>
                    <a:lumOff val="35000"/>
                  </a:schemeClr>
                </a:solidFill>
              </a:defRPr>
            </a:lvl1pPr>
            <a:lvl2pPr marL="457200" indent="0">
              <a:buNone/>
              <a:defRPr/>
            </a:lvl2pPr>
            <a:lvl3pPr marL="914400" indent="0">
              <a:buNone/>
              <a:defRPr/>
            </a:lvl3pPr>
            <a:lvl4pPr marL="1371600" indent="0">
              <a:buNone/>
              <a:defRPr/>
            </a:lvl4pPr>
          </a:lstStyle>
          <a:p>
            <a:pPr lvl="0"/>
            <a:r>
              <a:rPr lang="en-US" dirty="0"/>
              <a:t>Secondary text.</a:t>
            </a:r>
          </a:p>
        </p:txBody>
      </p:sp>
      <p:pic>
        <p:nvPicPr>
          <p:cNvPr id="2051"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108381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1371600"/>
            <a:ext cx="6400800" cy="3657600"/>
          </a:xfrm>
          <a:solidFill>
            <a:schemeClr val="bg1"/>
          </a:solidFill>
        </p:spPr>
        <p:txBody>
          <a:bodyPr anchor="ctr" anchorCtr="0"/>
          <a:lstStyle>
            <a:lvl1pPr algn="ctr">
              <a:defRPr b="0" baseline="0">
                <a:solidFill>
                  <a:schemeClr val="tx1">
                    <a:lumMod val="75000"/>
                    <a:lumOff val="25000"/>
                  </a:schemeClr>
                </a:solidFill>
              </a:defRPr>
            </a:lvl1pPr>
          </a:lstStyle>
          <a:p>
            <a:r>
              <a:rPr lang="en-US" dirty="0"/>
              <a:t>“Quote.”</a:t>
            </a:r>
          </a:p>
        </p:txBody>
      </p:sp>
      <p:sp>
        <p:nvSpPr>
          <p:cNvPr id="4" name="Text Placeholder 3"/>
          <p:cNvSpPr>
            <a:spLocks noGrp="1"/>
          </p:cNvSpPr>
          <p:nvPr>
            <p:ph type="body" sz="quarter" idx="13" hasCustomPrompt="1"/>
          </p:nvPr>
        </p:nvSpPr>
        <p:spPr>
          <a:xfrm>
            <a:off x="1371600" y="5029200"/>
            <a:ext cx="6400800" cy="411480"/>
          </a:xfrm>
        </p:spPr>
        <p:txBody>
          <a:bodyPr>
            <a:normAutofit/>
          </a:bodyPr>
          <a:lstStyle>
            <a:lvl1pPr marL="0" indent="0" algn="r">
              <a:buNone/>
              <a:defRPr sz="2000" baseline="0">
                <a:solidFill>
                  <a:schemeClr val="tx1">
                    <a:lumMod val="65000"/>
                    <a:lumOff val="35000"/>
                  </a:schemeClr>
                </a:solidFill>
              </a:defRPr>
            </a:lvl1pPr>
          </a:lstStyle>
          <a:p>
            <a:pPr lvl="0"/>
            <a:r>
              <a:rPr lang="en-US" dirty="0"/>
              <a:t>— Attribution</a:t>
            </a:r>
          </a:p>
        </p:txBody>
      </p:sp>
      <p:pic>
        <p:nvPicPr>
          <p:cNvPr id="2051"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Rectangle 12"/>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394827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p:spPr>
        <p:txBody>
          <a:bodyPr tIns="91440">
            <a:normAutofit/>
          </a:bodyPr>
          <a:lstStyle>
            <a:lvl1pPr marL="0" indent="0">
              <a:buNone/>
              <a:defRPr sz="2200" i="1" baseline="0">
                <a:solidFill>
                  <a:schemeClr val="tx1">
                    <a:lumMod val="50000"/>
                    <a:lumOff val="50000"/>
                  </a:schemeClr>
                </a:solidFill>
              </a:defRPr>
            </a:lvl1pPr>
          </a:lstStyle>
          <a:p>
            <a:r>
              <a:rPr lang="en-US" dirty="0"/>
              <a:t>Click icon to insert picture. Ideal Image Size: 10 in w x 7.5 in h @ 150 dpi or 1500 </a:t>
            </a:r>
            <a:r>
              <a:rPr lang="en-US" dirty="0" err="1"/>
              <a:t>px</a:t>
            </a:r>
            <a:r>
              <a:rPr lang="en-US" dirty="0"/>
              <a:t> w x 1125 </a:t>
            </a:r>
            <a:r>
              <a:rPr lang="en-US" dirty="0" err="1"/>
              <a:t>px</a:t>
            </a:r>
            <a:r>
              <a:rPr lang="en-US" dirty="0"/>
              <a:t> h @ 150 dpi.</a:t>
            </a:r>
          </a:p>
        </p:txBody>
      </p:sp>
      <p:sp>
        <p:nvSpPr>
          <p:cNvPr id="5" name="Footer Placeholder 4"/>
          <p:cNvSpPr>
            <a:spLocks noGrp="1"/>
          </p:cNvSpPr>
          <p:nvPr>
            <p:ph type="ftr" sz="quarter" idx="11"/>
          </p:nvPr>
        </p:nvSpPr>
        <p:spPr>
          <a:xfrm>
            <a:off x="914400" y="6629400"/>
            <a:ext cx="7315200" cy="182880"/>
          </a:xfrm>
          <a:prstGeom prst="rect">
            <a:avLst/>
          </a:prstGeom>
          <a:solidFill>
            <a:schemeClr val="bg1"/>
          </a:solidFill>
        </p:spPr>
        <p:txBody>
          <a:bodyPr tIns="18288" bIns="18288" anchor="b" anchorCtr="0"/>
          <a:lstStyle>
            <a:lvl1pPr algn="ctr">
              <a:defRPr sz="900">
                <a:solidFill>
                  <a:schemeClr val="tx1">
                    <a:lumMod val="65000"/>
                    <a:lumOff val="35000"/>
                  </a:schemeClr>
                </a:solidFill>
              </a:defRPr>
            </a:lvl1pPr>
          </a:lstStyle>
          <a:p>
            <a:r>
              <a:rPr lang="en-US"/>
              <a:t>© 2016 Connections Education LLC. All Rights Reserved.</a:t>
            </a:r>
            <a:endParaRPr lang="en-US" dirty="0"/>
          </a:p>
        </p:txBody>
      </p:sp>
    </p:spTree>
    <p:extLst>
      <p:ext uri="{BB962C8B-B14F-4D97-AF65-F5344CB8AC3E}">
        <p14:creationId xmlns:p14="http://schemas.microsoft.com/office/powerpoint/2010/main" val="415362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 Caption">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228600" y="228600"/>
            <a:ext cx="8686800" cy="5212080"/>
          </a:xfrm>
        </p:spPr>
        <p:txBody>
          <a:bodyPr tIns="91440">
            <a:normAutofit/>
          </a:bodyPr>
          <a:lstStyle>
            <a:lvl1pPr marL="0" indent="0">
              <a:buNone/>
              <a:defRPr sz="2200" i="1" baseline="0">
                <a:solidFill>
                  <a:schemeClr val="tx1">
                    <a:lumMod val="50000"/>
                    <a:lumOff val="50000"/>
                  </a:schemeClr>
                </a:solidFill>
              </a:defRPr>
            </a:lvl1pPr>
          </a:lstStyle>
          <a:p>
            <a:r>
              <a:rPr lang="en-US" dirty="0"/>
              <a:t>Click icon to insert picture. Ideal Image Size: 9.5 in w x 5.7 in h @ 150 dpi or 1425 </a:t>
            </a:r>
            <a:r>
              <a:rPr lang="en-US" dirty="0" err="1"/>
              <a:t>px</a:t>
            </a:r>
            <a:r>
              <a:rPr lang="en-US" dirty="0"/>
              <a:t> w x 855 </a:t>
            </a:r>
            <a:r>
              <a:rPr lang="en-US" dirty="0" err="1"/>
              <a:t>px</a:t>
            </a:r>
            <a:r>
              <a:rPr lang="en-US" dirty="0"/>
              <a:t> h @ 150 dpi.</a:t>
            </a:r>
          </a:p>
        </p:txBody>
      </p:sp>
      <p:sp>
        <p:nvSpPr>
          <p:cNvPr id="4" name="Text Placeholder 3"/>
          <p:cNvSpPr>
            <a:spLocks noGrp="1"/>
          </p:cNvSpPr>
          <p:nvPr>
            <p:ph type="body" sz="quarter" idx="13" hasCustomPrompt="1"/>
          </p:nvPr>
        </p:nvSpPr>
        <p:spPr>
          <a:xfrm>
            <a:off x="228600" y="5577840"/>
            <a:ext cx="8686800" cy="640080"/>
          </a:xfrm>
        </p:spPr>
        <p:txBody>
          <a:bodyPr tIns="0" bIns="0">
            <a:noAutofit/>
          </a:bodyPr>
          <a:lstStyle>
            <a:lvl1pPr marL="0" indent="0" algn="ctr">
              <a:spcBef>
                <a:spcPts val="0"/>
              </a:spcBef>
              <a:buNone/>
              <a:defRPr sz="2000">
                <a:solidFill>
                  <a:schemeClr val="tx1">
                    <a:lumMod val="75000"/>
                    <a:lumOff val="25000"/>
                  </a:schemeClr>
                </a:solidFill>
              </a:defRPr>
            </a:lvl1pPr>
          </a:lstStyle>
          <a:p>
            <a:pPr lvl="0"/>
            <a:r>
              <a:rPr lang="en-US" dirty="0"/>
              <a:t>Image caption or description.</a:t>
            </a:r>
          </a:p>
        </p:txBody>
      </p:sp>
      <p:sp>
        <p:nvSpPr>
          <p:cNvPr id="11" name="Rectangle 10"/>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Rectangle 13"/>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253607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228600" y="228600"/>
            <a:ext cx="5852160" cy="5943600"/>
          </a:xfrm>
        </p:spPr>
        <p:txBody>
          <a:bodyPr tIns="91440">
            <a:normAutofit/>
          </a:bodyPr>
          <a:lstStyle>
            <a:lvl1pPr marL="0" indent="0">
              <a:buNone/>
              <a:defRPr sz="2200" i="1" baseline="0">
                <a:solidFill>
                  <a:schemeClr val="tx1">
                    <a:lumMod val="50000"/>
                    <a:lumOff val="50000"/>
                  </a:schemeClr>
                </a:solidFill>
              </a:defRPr>
            </a:lvl1pPr>
          </a:lstStyle>
          <a:p>
            <a:r>
              <a:rPr lang="en-US" dirty="0"/>
              <a:t>Click icon to insert picture. Ideal Image Size: 6.4 in w x 6.5 in h @ 150 dpi or 960 </a:t>
            </a:r>
            <a:r>
              <a:rPr lang="en-US" dirty="0" err="1"/>
              <a:t>px</a:t>
            </a:r>
            <a:r>
              <a:rPr lang="en-US" dirty="0"/>
              <a:t> w x 975 </a:t>
            </a:r>
            <a:r>
              <a:rPr lang="en-US" dirty="0" err="1"/>
              <a:t>px</a:t>
            </a:r>
            <a:r>
              <a:rPr lang="en-US" dirty="0"/>
              <a:t> h @ 150 dpi.</a:t>
            </a:r>
          </a:p>
        </p:txBody>
      </p:sp>
      <p:sp>
        <p:nvSpPr>
          <p:cNvPr id="14" name="Picture Placeholder 5"/>
          <p:cNvSpPr>
            <a:spLocks noGrp="1"/>
          </p:cNvSpPr>
          <p:nvPr>
            <p:ph type="pic" sz="quarter" idx="13" hasCustomPrompt="1"/>
          </p:nvPr>
        </p:nvSpPr>
        <p:spPr>
          <a:xfrm>
            <a:off x="6172200" y="228600"/>
            <a:ext cx="2743200" cy="2743200"/>
          </a:xfrm>
        </p:spPr>
        <p:txBody>
          <a:bodyPr tIns="91440">
            <a:normAutofit/>
          </a:bodyPr>
          <a:lstStyle>
            <a:lvl1pPr marL="0" indent="0">
              <a:buNone/>
              <a:defRPr sz="2200" i="1" baseline="0">
                <a:solidFill>
                  <a:schemeClr val="tx1">
                    <a:lumMod val="50000"/>
                    <a:lumOff val="50000"/>
                  </a:schemeClr>
                </a:solidFill>
              </a:defRPr>
            </a:lvl1pPr>
          </a:lstStyle>
          <a:p>
            <a:r>
              <a:rPr lang="en-US" dirty="0"/>
              <a:t>Click icon to insert picture. Ideal Image Size: 3 in w x 3 in h @ 150 dpi or 450 </a:t>
            </a:r>
            <a:r>
              <a:rPr lang="en-US" dirty="0" err="1"/>
              <a:t>px</a:t>
            </a:r>
            <a:r>
              <a:rPr lang="en-US" dirty="0"/>
              <a:t> w x 450 </a:t>
            </a:r>
            <a:r>
              <a:rPr lang="en-US" dirty="0" err="1"/>
              <a:t>px</a:t>
            </a:r>
            <a:r>
              <a:rPr lang="en-US" dirty="0"/>
              <a:t> h @ 150 dpi.</a:t>
            </a:r>
          </a:p>
        </p:txBody>
      </p:sp>
      <p:sp>
        <p:nvSpPr>
          <p:cNvPr id="15" name="Picture Placeholder 5"/>
          <p:cNvSpPr>
            <a:spLocks noGrp="1"/>
          </p:cNvSpPr>
          <p:nvPr>
            <p:ph type="pic" sz="quarter" idx="14" hasCustomPrompt="1"/>
          </p:nvPr>
        </p:nvSpPr>
        <p:spPr>
          <a:xfrm>
            <a:off x="6172200" y="3063240"/>
            <a:ext cx="2743200" cy="3108960"/>
          </a:xfrm>
        </p:spPr>
        <p:txBody>
          <a:bodyPr tIns="91440">
            <a:normAutofit/>
          </a:bodyPr>
          <a:lstStyle>
            <a:lvl1pPr marL="0" indent="0">
              <a:buNone/>
              <a:defRPr sz="2200" i="1" baseline="0">
                <a:solidFill>
                  <a:schemeClr val="tx1">
                    <a:lumMod val="50000"/>
                    <a:lumOff val="50000"/>
                  </a:schemeClr>
                </a:solidFill>
              </a:defRPr>
            </a:lvl1pPr>
          </a:lstStyle>
          <a:p>
            <a:r>
              <a:rPr lang="en-US" dirty="0"/>
              <a:t>Click icon to insert picture. Ideal Image Size: 3 in w x 3.4 in h @ 150 dpi or 450 </a:t>
            </a:r>
            <a:r>
              <a:rPr lang="en-US" dirty="0" err="1"/>
              <a:t>px</a:t>
            </a:r>
            <a:r>
              <a:rPr lang="en-US" dirty="0"/>
              <a:t> w x 510 </a:t>
            </a:r>
            <a:r>
              <a:rPr lang="en-US" dirty="0" err="1"/>
              <a:t>px</a:t>
            </a:r>
            <a:r>
              <a:rPr lang="en-US" dirty="0"/>
              <a:t> h @ 150 dpi.</a:t>
            </a:r>
          </a:p>
        </p:txBody>
      </p:sp>
      <p:sp>
        <p:nvSpPr>
          <p:cNvPr id="12" name="Rectangle 11"/>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146645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772400" cy="548640"/>
          </a:xfrm>
        </p:spPr>
        <p:txBody>
          <a:bodyPr/>
          <a:lstStyle>
            <a:lvl1pPr>
              <a:defRPr baseline="0"/>
            </a:lvl1pPr>
          </a:lstStyle>
          <a:p>
            <a:r>
              <a:rPr lang="en-US" dirty="0"/>
              <a:t>SLIDE TITLE</a:t>
            </a:r>
          </a:p>
        </p:txBody>
      </p:sp>
      <p:sp>
        <p:nvSpPr>
          <p:cNvPr id="13" name="Content Placeholder 12"/>
          <p:cNvSpPr>
            <a:spLocks noGrp="1"/>
          </p:cNvSpPr>
          <p:nvPr>
            <p:ph sz="quarter" idx="12"/>
          </p:nvPr>
        </p:nvSpPr>
        <p:spPr>
          <a:xfrm>
            <a:off x="548640" y="1463040"/>
            <a:ext cx="3931920" cy="4572000"/>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2"/>
          <p:cNvSpPr>
            <a:spLocks noGrp="1"/>
          </p:cNvSpPr>
          <p:nvPr>
            <p:ph sz="quarter" idx="13"/>
          </p:nvPr>
        </p:nvSpPr>
        <p:spPr>
          <a:xfrm>
            <a:off x="4663440" y="1463040"/>
            <a:ext cx="3931920" cy="4572000"/>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1"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27281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914400"/>
            <a:ext cx="4023360" cy="914400"/>
          </a:xfrm>
          <a:noFill/>
          <a:ln w="12700">
            <a:noFill/>
            <a:miter lim="800000"/>
          </a:ln>
        </p:spPr>
        <p:txBody>
          <a:bodyPr anchor="ctr" anchorCtr="0"/>
          <a:lstStyle>
            <a:lvl1pPr marL="0" indent="0" algn="ctr">
              <a:spcBef>
                <a:spcPts val="0"/>
              </a:spcBef>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Comparison Title</a:t>
            </a:r>
          </a:p>
        </p:txBody>
      </p:sp>
      <p:sp>
        <p:nvSpPr>
          <p:cNvPr id="4" name="Content Placeholder 3"/>
          <p:cNvSpPr>
            <a:spLocks noGrp="1"/>
          </p:cNvSpPr>
          <p:nvPr>
            <p:ph sz="half" idx="2"/>
          </p:nvPr>
        </p:nvSpPr>
        <p:spPr>
          <a:xfrm>
            <a:off x="457200" y="1828800"/>
            <a:ext cx="4023360" cy="4114800"/>
          </a:xfrm>
        </p:spPr>
        <p:txBody>
          <a:bodyPr tIns="9144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1828800"/>
            <a:ext cx="34747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931920" y="1828800"/>
            <a:ext cx="54864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hasCustomPrompt="1"/>
          </p:nvPr>
        </p:nvSpPr>
        <p:spPr>
          <a:xfrm>
            <a:off x="4663440" y="914400"/>
            <a:ext cx="4023360" cy="914400"/>
          </a:xfrm>
          <a:noFill/>
          <a:ln w="12700">
            <a:noFill/>
            <a:miter lim="800000"/>
          </a:ln>
        </p:spPr>
        <p:txBody>
          <a:bodyPr anchor="ctr" anchorCtr="0"/>
          <a:lstStyle>
            <a:lvl1pPr marL="0" indent="0" algn="ctr">
              <a:spcBef>
                <a:spcPts val="0"/>
              </a:spcBef>
              <a:buNone/>
              <a:defRPr sz="2400" b="1"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Comparison Title</a:t>
            </a:r>
          </a:p>
        </p:txBody>
      </p:sp>
      <p:sp>
        <p:nvSpPr>
          <p:cNvPr id="6" name="Content Placeholder 5"/>
          <p:cNvSpPr>
            <a:spLocks noGrp="1"/>
          </p:cNvSpPr>
          <p:nvPr>
            <p:ph sz="quarter" idx="4"/>
          </p:nvPr>
        </p:nvSpPr>
        <p:spPr>
          <a:xfrm>
            <a:off x="4663440" y="1828800"/>
            <a:ext cx="4023360" cy="4114800"/>
          </a:xfrm>
        </p:spPr>
        <p:txBody>
          <a:bodyPr tIns="9144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cxnSp>
        <p:nvCxnSpPr>
          <p:cNvPr id="22" name="Straight Connector 21"/>
          <p:cNvCxnSpPr/>
          <p:nvPr userDrawn="1"/>
        </p:nvCxnSpPr>
        <p:spPr>
          <a:xfrm>
            <a:off x="4663440" y="1828800"/>
            <a:ext cx="34747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8138160" y="1828800"/>
            <a:ext cx="54864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9"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Rectangle 26"/>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1022394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5"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7" name="Rectangle 16"/>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426294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Imag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457200" y="4809744"/>
            <a:ext cx="8229600" cy="822960"/>
          </a:xfrm>
          <a:noFill/>
        </p:spPr>
        <p:txBody>
          <a:bodyPr lIns="91440" bIns="0" anchor="b" anchorCtr="0">
            <a:noAutofit/>
          </a:bodyPr>
          <a:lstStyle>
            <a:lvl1pPr algn="ctr">
              <a:lnSpc>
                <a:spcPts val="3100"/>
              </a:lnSpc>
              <a:defRPr sz="2800" b="1" baseline="0">
                <a:solidFill>
                  <a:schemeClr val="tx2"/>
                </a:solidFill>
              </a:defRPr>
            </a:lvl1pPr>
          </a:lstStyle>
          <a:p>
            <a:r>
              <a:rPr lang="en-US" dirty="0"/>
              <a:t>PRESENTATION TITLE</a:t>
            </a:r>
          </a:p>
        </p:txBody>
      </p:sp>
      <p:sp>
        <p:nvSpPr>
          <p:cNvPr id="3" name="Subtitle"/>
          <p:cNvSpPr>
            <a:spLocks noGrp="1"/>
          </p:cNvSpPr>
          <p:nvPr>
            <p:ph type="subTitle" idx="1" hasCustomPrompt="1"/>
          </p:nvPr>
        </p:nvSpPr>
        <p:spPr>
          <a:xfrm>
            <a:off x="457200" y="5623560"/>
            <a:ext cx="8229600" cy="274320"/>
          </a:xfrm>
          <a:noFill/>
        </p:spPr>
        <p:txBody>
          <a:bodyPr lIns="91440" tIns="0" rIns="91440" bIns="0" anchor="t" anchorCtr="0">
            <a:normAutofit/>
          </a:bodyPr>
          <a:lstStyle>
            <a:lvl1pPr marL="0" marR="0" indent="0" algn="ctr" defTabSz="914400" rtl="0" eaLnBrk="1" fontAlgn="auto" latinLnBrk="0" hangingPunct="1">
              <a:lnSpc>
                <a:spcPct val="100000"/>
              </a:lnSpc>
              <a:spcBef>
                <a:spcPts val="0"/>
              </a:spcBef>
              <a:spcAft>
                <a:spcPts val="0"/>
              </a:spcAft>
              <a:buClr>
                <a:schemeClr val="accent1"/>
              </a:buClr>
              <a:buSzTx/>
              <a:buFont typeface="Wingdings" pitchFamily="2" charset="2"/>
              <a:buNone/>
              <a:tabLst/>
              <a:defRPr sz="18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and/or Presentation Subtitle</a:t>
            </a:r>
          </a:p>
        </p:txBody>
      </p:sp>
      <p:pic>
        <p:nvPicPr>
          <p:cNvPr id="1029" name="Picture" descr="Picture of a high school student working on her laptop in ktichen. Her mother appears in the kitchen backgroun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4846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ogo"/>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931920" y="6053328"/>
            <a:ext cx="1290108" cy="36512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6" name="Rectangle"/>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p:cNvSpPr>
            <a:spLocks noGrp="1"/>
          </p:cNvSpPr>
          <p:nvPr>
            <p:ph type="body" sz="quarter" idx="12" hasCustomPrompt="1"/>
          </p:nvPr>
        </p:nvSpPr>
        <p:spPr>
          <a:xfrm>
            <a:off x="2560320" y="6675120"/>
            <a:ext cx="3657600" cy="182880"/>
          </a:xfrm>
        </p:spPr>
        <p:txBody>
          <a:bodyPr tIns="0" bIns="0" anchor="ctr" anchorCtr="0">
            <a:noAutofit/>
          </a:bodyPr>
          <a:lstStyle>
            <a:lvl1pPr marL="0" indent="0" algn="r">
              <a:spcBef>
                <a:spcPts val="0"/>
              </a:spcBef>
              <a:buFont typeface="Arial" pitchFamily="34" charset="0"/>
              <a:buNone/>
              <a:defRPr sz="1200" b="1" baseline="0">
                <a:solidFill>
                  <a:schemeClr val="tx1"/>
                </a:solidFill>
                <a:latin typeface="+mn-lt"/>
              </a:defRPr>
            </a:lvl1pPr>
            <a:lvl2pPr marL="457200" indent="0" algn="r">
              <a:buFont typeface="Arial" pitchFamily="34" charset="0"/>
              <a:buNone/>
              <a:defRPr>
                <a:solidFill>
                  <a:schemeClr val="tx2"/>
                </a:solidFill>
              </a:defRPr>
            </a:lvl2pPr>
            <a:lvl3pPr marL="914400" indent="0" algn="r">
              <a:buFont typeface="Arial" pitchFamily="34" charset="0"/>
              <a:buNone/>
              <a:defRPr>
                <a:solidFill>
                  <a:schemeClr val="tx2"/>
                </a:solidFill>
              </a:defRPr>
            </a:lvl3pPr>
            <a:lvl4pPr marL="1371600" indent="0" algn="r">
              <a:buFont typeface="Arial" pitchFamily="34" charset="0"/>
              <a:buNone/>
              <a:defRPr>
                <a:solidFill>
                  <a:schemeClr val="tx2"/>
                </a:solidFill>
              </a:defRPr>
            </a:lvl4pPr>
            <a:lvl5pPr marL="1828800" indent="0" algn="r">
              <a:buFont typeface="Arial" pitchFamily="34" charset="0"/>
              <a:buNone/>
              <a:defRPr>
                <a:solidFill>
                  <a:schemeClr val="tx2"/>
                </a:solidFill>
              </a:defRPr>
            </a:lvl5pPr>
          </a:lstStyle>
          <a:p>
            <a:pPr lvl="0"/>
            <a:r>
              <a:rPr lang="en-US" dirty="0"/>
              <a:t>DEPARTMENT NAME (IF DESIRED)</a:t>
            </a:r>
          </a:p>
        </p:txBody>
      </p:sp>
      <p:sp>
        <p:nvSpPr>
          <p:cNvPr id="16" name="Footer Placeholder"/>
          <p:cNvSpPr>
            <a:spLocks noGrp="1"/>
          </p:cNvSpPr>
          <p:nvPr>
            <p:ph type="ftr" sz="quarter" idx="11"/>
          </p:nvPr>
        </p:nvSpPr>
        <p:spPr>
          <a:xfrm>
            <a:off x="914400" y="6446520"/>
            <a:ext cx="7315200" cy="137160"/>
          </a:xfrm>
          <a:prstGeom prst="rect">
            <a:avLst/>
          </a:prstGeom>
        </p:spPr>
        <p:txBody>
          <a:bodyPr tIns="0" bIns="0" anchor="b" anchorCtr="0"/>
          <a:lstStyle>
            <a:lvl1pPr algn="ctr">
              <a:defRPr sz="900"/>
            </a:lvl1pPr>
          </a:lstStyle>
          <a:p>
            <a:r>
              <a:rPr lang="en-US"/>
              <a:t>© 2016 Connections Education LLC. All Rights Reserved.</a:t>
            </a:r>
            <a:endParaRPr lang="en-US" dirty="0"/>
          </a:p>
        </p:txBody>
      </p:sp>
    </p:spTree>
    <p:extLst>
      <p:ext uri="{BB962C8B-B14F-4D97-AF65-F5344CB8AC3E}">
        <p14:creationId xmlns:p14="http://schemas.microsoft.com/office/powerpoint/2010/main" val="318714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 Image: Custom">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457200" y="4809744"/>
            <a:ext cx="8229600" cy="822960"/>
          </a:xfrm>
          <a:noFill/>
        </p:spPr>
        <p:txBody>
          <a:bodyPr lIns="91440" bIns="0" anchor="b" anchorCtr="0">
            <a:noAutofit/>
          </a:bodyPr>
          <a:lstStyle>
            <a:lvl1pPr algn="ctr">
              <a:lnSpc>
                <a:spcPts val="3100"/>
              </a:lnSpc>
              <a:defRPr sz="2800" b="1" baseline="0">
                <a:solidFill>
                  <a:schemeClr val="tx2"/>
                </a:solidFill>
              </a:defRPr>
            </a:lvl1pPr>
          </a:lstStyle>
          <a:p>
            <a:r>
              <a:rPr lang="en-US" dirty="0"/>
              <a:t>PRESENTATION TITLE</a:t>
            </a:r>
          </a:p>
        </p:txBody>
      </p:sp>
      <p:sp>
        <p:nvSpPr>
          <p:cNvPr id="3" name="Subtitle"/>
          <p:cNvSpPr>
            <a:spLocks noGrp="1"/>
          </p:cNvSpPr>
          <p:nvPr>
            <p:ph type="subTitle" idx="1" hasCustomPrompt="1"/>
          </p:nvPr>
        </p:nvSpPr>
        <p:spPr>
          <a:xfrm>
            <a:off x="457200" y="5623560"/>
            <a:ext cx="8229600" cy="274320"/>
          </a:xfrm>
          <a:noFill/>
        </p:spPr>
        <p:txBody>
          <a:bodyPr lIns="91440" tIns="0" rIns="91440" bIns="0" anchor="t" anchorCtr="0">
            <a:normAutofit/>
          </a:bodyPr>
          <a:lstStyle>
            <a:lvl1pPr marL="0" marR="0" indent="0" algn="ctr" defTabSz="914400" rtl="0" eaLnBrk="1" fontAlgn="auto" latinLnBrk="0" hangingPunct="1">
              <a:lnSpc>
                <a:spcPct val="100000"/>
              </a:lnSpc>
              <a:spcBef>
                <a:spcPts val="0"/>
              </a:spcBef>
              <a:spcAft>
                <a:spcPts val="0"/>
              </a:spcAft>
              <a:buClr>
                <a:schemeClr val="accent1"/>
              </a:buClr>
              <a:buSzTx/>
              <a:buFont typeface="Wingdings" pitchFamily="2" charset="2"/>
              <a:buNone/>
              <a:tabLst/>
              <a:defRPr sz="18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and/or Presentation Subtitle</a:t>
            </a:r>
          </a:p>
        </p:txBody>
      </p:sp>
      <p:sp>
        <p:nvSpPr>
          <p:cNvPr id="5" name="Picture Placeholder"/>
          <p:cNvSpPr>
            <a:spLocks noGrp="1"/>
          </p:cNvSpPr>
          <p:nvPr>
            <p:ph type="pic" sz="quarter" idx="14" hasCustomPrompt="1"/>
          </p:nvPr>
        </p:nvSpPr>
        <p:spPr>
          <a:xfrm>
            <a:off x="0" y="0"/>
            <a:ext cx="9144000" cy="4846320"/>
          </a:xfrm>
        </p:spPr>
        <p:txBody>
          <a:bodyPr>
            <a:normAutofit/>
          </a:bodyPr>
          <a:lstStyle>
            <a:lvl1pPr marL="0" indent="0">
              <a:buNone/>
              <a:defRPr sz="2200" i="1">
                <a:solidFill>
                  <a:schemeClr val="tx1">
                    <a:lumMod val="50000"/>
                    <a:lumOff val="50000"/>
                  </a:schemeClr>
                </a:solidFill>
              </a:defRPr>
            </a:lvl1pPr>
          </a:lstStyle>
          <a:p>
            <a:r>
              <a:rPr lang="en-US" dirty="0"/>
              <a:t>Click icon to insert picture. Ideal Image Size: 10 in w x 5.3 in h @ 150 dpi or 1500 </a:t>
            </a:r>
            <a:r>
              <a:rPr lang="en-US" dirty="0" err="1"/>
              <a:t>px</a:t>
            </a:r>
            <a:r>
              <a:rPr lang="en-US" dirty="0"/>
              <a:t> w x 795 </a:t>
            </a:r>
            <a:r>
              <a:rPr lang="en-US" dirty="0" err="1"/>
              <a:t>px</a:t>
            </a:r>
            <a:r>
              <a:rPr lang="en-US" dirty="0"/>
              <a:t> h @ 150 dpi.</a:t>
            </a:r>
          </a:p>
        </p:txBody>
      </p:sp>
      <p:pic>
        <p:nvPicPr>
          <p:cNvPr id="25"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31920" y="6053328"/>
            <a:ext cx="1290108" cy="3651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0" name="Rectangle"/>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p:cNvSpPr>
            <a:spLocks noGrp="1"/>
          </p:cNvSpPr>
          <p:nvPr>
            <p:ph type="body" sz="quarter" idx="12" hasCustomPrompt="1"/>
          </p:nvPr>
        </p:nvSpPr>
        <p:spPr>
          <a:xfrm>
            <a:off x="2560320" y="6675120"/>
            <a:ext cx="3657600" cy="182880"/>
          </a:xfrm>
        </p:spPr>
        <p:txBody>
          <a:bodyPr tIns="0" bIns="0" anchor="ctr" anchorCtr="0">
            <a:noAutofit/>
          </a:bodyPr>
          <a:lstStyle>
            <a:lvl1pPr marL="0" indent="0" algn="r">
              <a:spcBef>
                <a:spcPts val="0"/>
              </a:spcBef>
              <a:buFont typeface="Arial" pitchFamily="34" charset="0"/>
              <a:buNone/>
              <a:defRPr sz="1200" b="1" baseline="0">
                <a:solidFill>
                  <a:schemeClr val="tx1"/>
                </a:solidFill>
                <a:latin typeface="+mn-lt"/>
              </a:defRPr>
            </a:lvl1pPr>
            <a:lvl2pPr marL="457200" indent="0" algn="r">
              <a:buFont typeface="Arial" pitchFamily="34" charset="0"/>
              <a:buNone/>
              <a:defRPr>
                <a:solidFill>
                  <a:schemeClr val="tx2"/>
                </a:solidFill>
              </a:defRPr>
            </a:lvl2pPr>
            <a:lvl3pPr marL="914400" indent="0" algn="r">
              <a:buFont typeface="Arial" pitchFamily="34" charset="0"/>
              <a:buNone/>
              <a:defRPr>
                <a:solidFill>
                  <a:schemeClr val="tx2"/>
                </a:solidFill>
              </a:defRPr>
            </a:lvl3pPr>
            <a:lvl4pPr marL="1371600" indent="0" algn="r">
              <a:buFont typeface="Arial" pitchFamily="34" charset="0"/>
              <a:buNone/>
              <a:defRPr>
                <a:solidFill>
                  <a:schemeClr val="tx2"/>
                </a:solidFill>
              </a:defRPr>
            </a:lvl4pPr>
            <a:lvl5pPr marL="1828800" indent="0" algn="r">
              <a:buFont typeface="Arial" pitchFamily="34" charset="0"/>
              <a:buNone/>
              <a:defRPr>
                <a:solidFill>
                  <a:schemeClr val="tx2"/>
                </a:solidFill>
              </a:defRPr>
            </a:lvl5pPr>
          </a:lstStyle>
          <a:p>
            <a:pPr lvl="0"/>
            <a:r>
              <a:rPr lang="en-US" dirty="0"/>
              <a:t>DEPARTMENT NAME (IF DESIRED)</a:t>
            </a:r>
          </a:p>
        </p:txBody>
      </p:sp>
      <p:sp>
        <p:nvSpPr>
          <p:cNvPr id="16" name="Footer Placeholder"/>
          <p:cNvSpPr>
            <a:spLocks noGrp="1"/>
          </p:cNvSpPr>
          <p:nvPr>
            <p:ph type="ftr" sz="quarter" idx="11"/>
          </p:nvPr>
        </p:nvSpPr>
        <p:spPr>
          <a:xfrm>
            <a:off x="914400" y="6446520"/>
            <a:ext cx="7315200" cy="137160"/>
          </a:xfrm>
          <a:prstGeom prst="rect">
            <a:avLst/>
          </a:prstGeom>
        </p:spPr>
        <p:txBody>
          <a:bodyPr tIns="0" bIns="0" anchor="b" anchorCtr="0"/>
          <a:lstStyle>
            <a:lvl1pPr algn="ctr">
              <a:defRPr sz="900"/>
            </a:lvl1pPr>
          </a:lstStyle>
          <a:p>
            <a:r>
              <a:rPr lang="en-US"/>
              <a:t>© 2016 Connections Education LLC. All Rights Reserved.</a:t>
            </a:r>
            <a:endParaRPr lang="en-US" dirty="0"/>
          </a:p>
        </p:txBody>
      </p:sp>
    </p:spTree>
    <p:extLst>
      <p:ext uri="{BB962C8B-B14F-4D97-AF65-F5344CB8AC3E}">
        <p14:creationId xmlns:p14="http://schemas.microsoft.com/office/powerpoint/2010/main" val="55290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or Full Screen Image w Titl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p:spPr>
        <p:txBody>
          <a:bodyPr tIns="91440">
            <a:normAutofit/>
          </a:bodyPr>
          <a:lstStyle>
            <a:lvl1pPr marL="0" indent="0">
              <a:buNone/>
              <a:defRPr sz="2200" i="1" baseline="0">
                <a:solidFill>
                  <a:schemeClr val="tx1">
                    <a:lumMod val="50000"/>
                    <a:lumOff val="50000"/>
                  </a:schemeClr>
                </a:solidFill>
              </a:defRPr>
            </a:lvl1pPr>
          </a:lstStyle>
          <a:p>
            <a:r>
              <a:rPr lang="en-US" dirty="0"/>
              <a:t>Click icon to insert picture. Ideal Image Size: 10 in w x 7.5 in h @ 150 dpi or 1500 </a:t>
            </a:r>
            <a:r>
              <a:rPr lang="en-US" dirty="0" err="1"/>
              <a:t>px</a:t>
            </a:r>
            <a:r>
              <a:rPr lang="en-US" dirty="0"/>
              <a:t> w x 1125 </a:t>
            </a:r>
            <a:r>
              <a:rPr lang="en-US" dirty="0" err="1"/>
              <a:t>px</a:t>
            </a:r>
            <a:r>
              <a:rPr lang="en-US" dirty="0"/>
              <a:t> h @ 150 dpi.</a:t>
            </a:r>
          </a:p>
        </p:txBody>
      </p:sp>
      <p:sp>
        <p:nvSpPr>
          <p:cNvPr id="2" name="Title 1"/>
          <p:cNvSpPr>
            <a:spLocks noGrp="1"/>
          </p:cNvSpPr>
          <p:nvPr>
            <p:ph type="ctrTitle" hasCustomPrompt="1"/>
          </p:nvPr>
        </p:nvSpPr>
        <p:spPr>
          <a:xfrm>
            <a:off x="0" y="4297680"/>
            <a:ext cx="7315200" cy="548640"/>
          </a:xfrm>
          <a:solidFill>
            <a:schemeClr val="tx2"/>
          </a:solidFill>
        </p:spPr>
        <p:txBody>
          <a:bodyPr lIns="457200" anchor="ctr" anchorCtr="0">
            <a:normAutofit/>
          </a:bodyPr>
          <a:lstStyle>
            <a:lvl1pPr algn="l">
              <a:defRPr sz="3000" b="1" baseline="0">
                <a:solidFill>
                  <a:schemeClr val="bg1"/>
                </a:solidFill>
              </a:defRPr>
            </a:lvl1pPr>
          </a:lstStyle>
          <a:p>
            <a:r>
              <a:rPr lang="en-US" dirty="0"/>
              <a:t>Sub-Title, Statement or Description</a:t>
            </a:r>
          </a:p>
        </p:txBody>
      </p:sp>
      <p:sp>
        <p:nvSpPr>
          <p:cNvPr id="5" name="Footer Placeholder 4"/>
          <p:cNvSpPr>
            <a:spLocks noGrp="1"/>
          </p:cNvSpPr>
          <p:nvPr>
            <p:ph type="ftr" sz="quarter" idx="11"/>
          </p:nvPr>
        </p:nvSpPr>
        <p:spPr>
          <a:xfrm>
            <a:off x="914400" y="6629400"/>
            <a:ext cx="7315200" cy="182880"/>
          </a:xfrm>
          <a:prstGeom prst="rect">
            <a:avLst/>
          </a:prstGeom>
          <a:solidFill>
            <a:schemeClr val="bg1"/>
          </a:solidFill>
        </p:spPr>
        <p:txBody>
          <a:bodyPr tIns="18288" bIns="18288" anchor="b" anchorCtr="0"/>
          <a:lstStyle>
            <a:lvl1pPr algn="ctr">
              <a:defRPr sz="900">
                <a:solidFill>
                  <a:schemeClr val="tx1">
                    <a:lumMod val="65000"/>
                    <a:lumOff val="35000"/>
                  </a:schemeClr>
                </a:solidFill>
              </a:defRPr>
            </a:lvl1pPr>
          </a:lstStyle>
          <a:p>
            <a:r>
              <a:rPr lang="en-US"/>
              <a:t>© 2016 Connections Education LLC. All Rights Reserved.</a:t>
            </a:r>
            <a:endParaRPr lang="en-US" dirty="0"/>
          </a:p>
        </p:txBody>
      </p:sp>
    </p:spTree>
    <p:extLst>
      <p:ext uri="{BB962C8B-B14F-4D97-AF65-F5344CB8AC3E}">
        <p14:creationId xmlns:p14="http://schemas.microsoft.com/office/powerpoint/2010/main" val="428005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772400" cy="548640"/>
          </a:xfrm>
        </p:spPr>
        <p:txBody>
          <a:bodyPr/>
          <a:lstStyle>
            <a:lvl1pPr>
              <a:defRPr baseline="0"/>
            </a:lvl1pPr>
          </a:lstStyle>
          <a:p>
            <a:r>
              <a:rPr lang="en-US" dirty="0"/>
              <a:t>SLIDE TITLE</a:t>
            </a:r>
          </a:p>
        </p:txBody>
      </p:sp>
      <p:sp>
        <p:nvSpPr>
          <p:cNvPr id="13" name="Content Placeholder 12"/>
          <p:cNvSpPr>
            <a:spLocks noGrp="1"/>
          </p:cNvSpPr>
          <p:nvPr>
            <p:ph sz="quarter" idx="12"/>
          </p:nvPr>
        </p:nvSpPr>
        <p:spPr>
          <a:xfrm>
            <a:off x="685800" y="146304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1"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9399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772400" cy="548640"/>
          </a:xfrm>
        </p:spPr>
        <p:txBody>
          <a:bodyPr/>
          <a:lstStyle>
            <a:lvl1pPr>
              <a:defRPr/>
            </a:lvl1pPr>
          </a:lstStyle>
          <a:p>
            <a:r>
              <a:rPr lang="en-US" dirty="0"/>
              <a:t>SLIDE TITLE</a:t>
            </a:r>
          </a:p>
        </p:txBody>
      </p:sp>
      <p:sp>
        <p:nvSpPr>
          <p:cNvPr id="17" name="Text Placeholder 16"/>
          <p:cNvSpPr>
            <a:spLocks noGrp="1"/>
          </p:cNvSpPr>
          <p:nvPr>
            <p:ph type="body" sz="quarter" idx="13"/>
          </p:nvPr>
        </p:nvSpPr>
        <p:spPr>
          <a:xfrm>
            <a:off x="457200" y="1463040"/>
            <a:ext cx="43891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4"/>
          <p:cNvSpPr>
            <a:spLocks noGrp="1"/>
          </p:cNvSpPr>
          <p:nvPr>
            <p:ph type="pic" sz="quarter" idx="12" hasCustomPrompt="1"/>
          </p:nvPr>
        </p:nvSpPr>
        <p:spPr>
          <a:xfrm>
            <a:off x="4983480" y="1463040"/>
            <a:ext cx="3931920" cy="4572000"/>
          </a:xfrm>
        </p:spPr>
        <p:txBody>
          <a:bodyPr>
            <a:normAutofit/>
          </a:bodyPr>
          <a:lstStyle>
            <a:lvl1pPr marL="0" indent="0">
              <a:buNone/>
              <a:defRPr sz="2200" i="1" baseline="0">
                <a:solidFill>
                  <a:schemeClr val="tx1">
                    <a:lumMod val="50000"/>
                    <a:lumOff val="50000"/>
                  </a:schemeClr>
                </a:solidFill>
              </a:defRPr>
            </a:lvl1pPr>
          </a:lstStyle>
          <a:p>
            <a:r>
              <a:rPr lang="en-US" dirty="0"/>
              <a:t>Click icon to insert picture. Ideal Image Size: 4.3 in w x 5 in h @ 150 dpi or 645 </a:t>
            </a:r>
            <a:r>
              <a:rPr lang="en-US" dirty="0" err="1"/>
              <a:t>px</a:t>
            </a:r>
            <a:r>
              <a:rPr lang="en-US" dirty="0"/>
              <a:t> w x 750 </a:t>
            </a:r>
            <a:r>
              <a:rPr lang="en-US" dirty="0" err="1"/>
              <a:t>px</a:t>
            </a:r>
            <a:r>
              <a:rPr lang="en-US" dirty="0"/>
              <a:t> h @ 150 dpi.</a:t>
            </a:r>
          </a:p>
        </p:txBody>
      </p:sp>
      <p:pic>
        <p:nvPicPr>
          <p:cNvPr id="6"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410465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40" y="457200"/>
            <a:ext cx="3566160" cy="548640"/>
          </a:xfrm>
        </p:spPr>
        <p:txBody>
          <a:bodyPr/>
          <a:lstStyle>
            <a:lvl1pPr>
              <a:defRPr/>
            </a:lvl1pPr>
          </a:lstStyle>
          <a:p>
            <a:r>
              <a:rPr lang="en-US" dirty="0"/>
              <a:t>SLIDE TITLE</a:t>
            </a:r>
          </a:p>
        </p:txBody>
      </p:sp>
      <p:sp>
        <p:nvSpPr>
          <p:cNvPr id="17" name="Text Placeholder 16"/>
          <p:cNvSpPr>
            <a:spLocks noGrp="1"/>
          </p:cNvSpPr>
          <p:nvPr>
            <p:ph type="body" sz="quarter" idx="13"/>
          </p:nvPr>
        </p:nvSpPr>
        <p:spPr>
          <a:xfrm>
            <a:off x="4663440" y="1463040"/>
            <a:ext cx="4114800" cy="4572000"/>
          </a:xfrm>
        </p:spPr>
        <p:txBody>
          <a:bodyPr>
            <a:normAutofit/>
          </a:bodyPr>
          <a:lstStyle>
            <a:lvl1pPr>
              <a:defRPr sz="2400"/>
            </a:lvl1pPr>
            <a:lvl2pPr>
              <a:defRPr sz="2000"/>
            </a:lvl2pPr>
            <a:lvl3pPr>
              <a:defRPr sz="20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4"/>
          <p:cNvSpPr>
            <a:spLocks noGrp="1"/>
          </p:cNvSpPr>
          <p:nvPr>
            <p:ph type="pic" sz="quarter" idx="12" hasCustomPrompt="1"/>
          </p:nvPr>
        </p:nvSpPr>
        <p:spPr>
          <a:xfrm>
            <a:off x="0" y="0"/>
            <a:ext cx="4389120" cy="6583680"/>
          </a:xfrm>
        </p:spPr>
        <p:txBody>
          <a:bodyPr>
            <a:normAutofit/>
          </a:bodyPr>
          <a:lstStyle>
            <a:lvl1pPr marL="0" indent="0">
              <a:buNone/>
              <a:defRPr sz="2200" i="1" baseline="0">
                <a:solidFill>
                  <a:schemeClr val="tx1">
                    <a:lumMod val="50000"/>
                    <a:lumOff val="50000"/>
                  </a:schemeClr>
                </a:solidFill>
              </a:defRPr>
            </a:lvl1pPr>
          </a:lstStyle>
          <a:p>
            <a:r>
              <a:rPr lang="en-US" dirty="0"/>
              <a:t>Click icon to insert picture. Ideal Image Size: 4.8 in w x 7.2 in h @ 150 dpi or 720 </a:t>
            </a:r>
            <a:r>
              <a:rPr lang="en-US" dirty="0" err="1"/>
              <a:t>px</a:t>
            </a:r>
            <a:r>
              <a:rPr lang="en-US" dirty="0"/>
              <a:t> w x 1080 </a:t>
            </a:r>
            <a:r>
              <a:rPr lang="en-US" dirty="0" err="1"/>
              <a:t>px</a:t>
            </a:r>
            <a:r>
              <a:rPr lang="en-US" dirty="0"/>
              <a:t> h @ 150 dpi.</a:t>
            </a:r>
          </a:p>
        </p:txBody>
      </p:sp>
      <p:pic>
        <p:nvPicPr>
          <p:cNvPr id="6"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oter Placeholder 2"/>
          <p:cNvSpPr>
            <a:spLocks noGrp="1"/>
          </p:cNvSpPr>
          <p:nvPr>
            <p:ph type="ftr" sz="quarter" idx="11"/>
          </p:nvPr>
        </p:nvSpPr>
        <p:spPr>
          <a:xfrm>
            <a:off x="4663440" y="6309360"/>
            <a:ext cx="411480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136677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5029200" y="1097280"/>
            <a:ext cx="3749040" cy="4846320"/>
          </a:xfrm>
        </p:spPr>
        <p:txBody>
          <a:bodyPr/>
          <a:lstStyle>
            <a:lvl1pPr marL="0" indent="0">
              <a:buNone/>
              <a:defRPr sz="2400">
                <a:solidFill>
                  <a:schemeClr val="tx2"/>
                </a:solidFill>
              </a:defRPr>
            </a:lvl1pPr>
            <a:lvl2pPr marL="457200" indent="-228600">
              <a:buClrTx/>
              <a:buSzPct val="100000"/>
              <a:buFont typeface="Myriad Pro" pitchFamily="34" charset="0"/>
              <a:buChar char="−"/>
              <a:defRPr sz="2000">
                <a:solidFill>
                  <a:schemeClr val="tx1">
                    <a:lumMod val="75000"/>
                    <a:lumOff val="25000"/>
                  </a:schemeClr>
                </a:solidFill>
              </a:defRPr>
            </a:lvl2pPr>
            <a:lvl3pPr marL="800100" indent="-228600">
              <a:buClrTx/>
              <a:buFont typeface="Arial" pitchFamily="34" charset="0"/>
              <a:buChar char="•"/>
              <a:defRPr sz="2000">
                <a:solidFill>
                  <a:schemeClr val="tx1">
                    <a:lumMod val="75000"/>
                    <a:lumOff val="25000"/>
                  </a:schemeClr>
                </a:solidFill>
              </a:defRPr>
            </a:lvl3pPr>
            <a:lvl4pPr marL="1371600" indent="-228600">
              <a:buFont typeface="Arial" pitchFamily="34" charset="0"/>
              <a:buChar char="•"/>
              <a:defRPr/>
            </a:lvl4pPr>
          </a:lstStyle>
          <a:p>
            <a:pPr lvl="0"/>
            <a:r>
              <a:rPr lang="en-US"/>
              <a:t>Click to edit Master text styles</a:t>
            </a:r>
          </a:p>
          <a:p>
            <a:pPr lvl="1"/>
            <a:r>
              <a:rPr lang="en-US"/>
              <a:t>Second level</a:t>
            </a:r>
          </a:p>
          <a:p>
            <a:pPr lvl="2"/>
            <a:r>
              <a:rPr lang="en-US"/>
              <a:t>Third level</a:t>
            </a:r>
          </a:p>
        </p:txBody>
      </p:sp>
      <p:sp>
        <p:nvSpPr>
          <p:cNvPr id="16" name="Picture Placeholder 15"/>
          <p:cNvSpPr>
            <a:spLocks noGrp="1"/>
          </p:cNvSpPr>
          <p:nvPr>
            <p:ph type="pic" sz="quarter" idx="13" hasCustomPrompt="1"/>
          </p:nvPr>
        </p:nvSpPr>
        <p:spPr>
          <a:xfrm>
            <a:off x="0" y="0"/>
            <a:ext cx="4846320" cy="6583680"/>
          </a:xfrm>
        </p:spPr>
        <p:txBody>
          <a:bodyPr>
            <a:normAutofit/>
          </a:bodyPr>
          <a:lstStyle>
            <a:lvl1pPr marL="0" indent="0">
              <a:buNone/>
              <a:defRPr sz="2200" i="1">
                <a:solidFill>
                  <a:schemeClr val="tx1">
                    <a:lumMod val="50000"/>
                    <a:lumOff val="50000"/>
                  </a:schemeClr>
                </a:solidFill>
              </a:defRPr>
            </a:lvl1pPr>
          </a:lstStyle>
          <a:p>
            <a:r>
              <a:rPr lang="en-US" dirty="0"/>
              <a:t>Click icon to insert picture. Ideal Image Size: 5.3 in w x 7.2 in h @ 150 dpi or 795 </a:t>
            </a:r>
            <a:r>
              <a:rPr lang="en-US" dirty="0" err="1"/>
              <a:t>px</a:t>
            </a:r>
            <a:r>
              <a:rPr lang="en-US" dirty="0"/>
              <a:t> w x 1080 </a:t>
            </a:r>
            <a:r>
              <a:rPr lang="en-US" dirty="0" err="1"/>
              <a:t>px</a:t>
            </a:r>
            <a:r>
              <a:rPr lang="en-US" dirty="0"/>
              <a:t> h @ 150 dpi.</a:t>
            </a:r>
          </a:p>
        </p:txBody>
      </p:sp>
      <p:pic>
        <p:nvPicPr>
          <p:cNvPr id="13"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4"/>
          </p:nvPr>
        </p:nvSpPr>
        <p:spPr>
          <a:xfrm>
            <a:off x="5029200" y="6309360"/>
            <a:ext cx="3749040" cy="274320"/>
          </a:xfrm>
        </p:spPr>
        <p:txBody>
          <a:bodyPr/>
          <a:lstStyle/>
          <a:p>
            <a:r>
              <a:rPr lang="en-US"/>
              <a:t>© 2016 Connections Education LLC. All Rights Reserved.</a:t>
            </a:r>
            <a:endParaRPr lang="en-US" dirty="0"/>
          </a:p>
        </p:txBody>
      </p:sp>
    </p:spTree>
    <p:extLst>
      <p:ext uri="{BB962C8B-B14F-4D97-AF65-F5344CB8AC3E}">
        <p14:creationId xmlns:p14="http://schemas.microsoft.com/office/powerpoint/2010/main" val="125577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nd Side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772400" cy="548640"/>
          </a:xfrm>
        </p:spPr>
        <p:txBody>
          <a:bodyPr/>
          <a:lstStyle>
            <a:lvl1pPr>
              <a:defRPr baseline="0"/>
            </a:lvl1pPr>
          </a:lstStyle>
          <a:p>
            <a:r>
              <a:rPr lang="en-US" dirty="0"/>
              <a:t>SLIDE TITLE</a:t>
            </a:r>
          </a:p>
        </p:txBody>
      </p:sp>
      <p:sp>
        <p:nvSpPr>
          <p:cNvPr id="13" name="Content Placeholder 12"/>
          <p:cNvSpPr>
            <a:spLocks noGrp="1"/>
          </p:cNvSpPr>
          <p:nvPr>
            <p:ph sz="quarter" idx="12"/>
          </p:nvPr>
        </p:nvSpPr>
        <p:spPr>
          <a:xfrm>
            <a:off x="3200400" y="1463040"/>
            <a:ext cx="5486400" cy="4572000"/>
          </a:xfrm>
        </p:spPr>
        <p:txBody>
          <a:bodyPr>
            <a:normAutofit/>
          </a:bodyPr>
          <a:lstStyle>
            <a:lvl1pPr>
              <a:defRPr sz="2400"/>
            </a:lvl1pPr>
            <a:lvl2pPr>
              <a:defRPr sz="2000"/>
            </a:lvl2pPr>
            <a:lvl3pPr>
              <a:defRPr sz="20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4"/>
          </p:nvPr>
        </p:nvSpPr>
        <p:spPr>
          <a:xfrm>
            <a:off x="457200" y="1463040"/>
            <a:ext cx="2514600" cy="4572000"/>
          </a:xfrm>
        </p:spPr>
        <p:txBody>
          <a:bodyPr/>
          <a:lstStyle>
            <a:lvl1pPr marL="0" indent="0">
              <a:buNone/>
              <a:defRPr sz="2200">
                <a:solidFill>
                  <a:schemeClr val="tx1"/>
                </a:solidFill>
              </a:defRPr>
            </a:lvl1pPr>
            <a:lvl2pPr marL="339725" indent="-223838">
              <a:defRPr sz="1800"/>
            </a:lvl2pPr>
            <a:lvl3pPr marL="695325" indent="-228600">
              <a:defRPr lang="en-US" sz="1800" dirty="0" smtClean="0"/>
            </a:lvl3pPr>
          </a:lstStyle>
          <a:p>
            <a:pPr lvl="0"/>
            <a:r>
              <a:rPr lang="en-US"/>
              <a:t>Click to edit Master text styles</a:t>
            </a:r>
          </a:p>
          <a:p>
            <a:pPr lvl="1"/>
            <a:r>
              <a:rPr lang="en-US"/>
              <a:t>Second level</a:t>
            </a:r>
          </a:p>
          <a:p>
            <a:pPr lvl="2"/>
            <a:r>
              <a:rPr lang="en-US"/>
              <a:t>Third level</a:t>
            </a:r>
          </a:p>
        </p:txBody>
      </p:sp>
      <p:pic>
        <p:nvPicPr>
          <p:cNvPr id="2051" name="Logo"/>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229600" y="5029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583680"/>
            <a:ext cx="64008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400800" y="6583680"/>
            <a:ext cx="2743200" cy="274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p:cNvSpPr/>
          <p:nvPr userDrawn="1"/>
        </p:nvSpPr>
        <p:spPr>
          <a:xfrm>
            <a:off x="8412480" y="6583680"/>
            <a:ext cx="36576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2"/>
          <p:cNvSpPr>
            <a:spLocks noGrp="1"/>
          </p:cNvSpPr>
          <p:nvPr>
            <p:ph type="ftr" sz="quarter" idx="11"/>
          </p:nvPr>
        </p:nvSpPr>
        <p:spPr>
          <a:xfrm>
            <a:off x="685800" y="6309360"/>
            <a:ext cx="7772400" cy="274320"/>
          </a:xfrm>
        </p:spPr>
        <p:txBody>
          <a:bodyPr/>
          <a:lstStyle/>
          <a:p>
            <a:r>
              <a:rPr lang="en-US"/>
              <a:t>© 2016 Connections Education LLC. All Rights Reserved.</a:t>
            </a:r>
            <a:endParaRPr lang="en-US" dirty="0"/>
          </a:p>
        </p:txBody>
      </p:sp>
      <p:cxnSp>
        <p:nvCxnSpPr>
          <p:cNvPr id="11" name="Straight Connector 10"/>
          <p:cNvCxnSpPr/>
          <p:nvPr userDrawn="1"/>
        </p:nvCxnSpPr>
        <p:spPr>
          <a:xfrm>
            <a:off x="3017520" y="1371600"/>
            <a:ext cx="0" cy="48463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7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001000" cy="548640"/>
          </a:xfrm>
          <a:prstGeom prst="rect">
            <a:avLst/>
          </a:prstGeom>
        </p:spPr>
        <p:txBody>
          <a:bodyPr vert="horz" lIns="91440" tIns="0" rIns="91440" bIns="0" rtlCol="0" anchor="ctr">
            <a:noAutofit/>
          </a:bodyPr>
          <a:lstStyle/>
          <a:p>
            <a:r>
              <a:rPr lang="en-US" dirty="0"/>
              <a:t>SLIDE TITLE</a:t>
            </a:r>
          </a:p>
        </p:txBody>
      </p:sp>
      <p:sp>
        <p:nvSpPr>
          <p:cNvPr id="3" name="Text Placeholder 2"/>
          <p:cNvSpPr>
            <a:spLocks noGrp="1"/>
          </p:cNvSpPr>
          <p:nvPr>
            <p:ph type="body" idx="1"/>
          </p:nvPr>
        </p:nvSpPr>
        <p:spPr>
          <a:xfrm>
            <a:off x="685800" y="1463039"/>
            <a:ext cx="77724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4"/>
          <p:cNvSpPr>
            <a:spLocks noGrp="1"/>
          </p:cNvSpPr>
          <p:nvPr>
            <p:ph type="ftr" sz="quarter" idx="3"/>
          </p:nvPr>
        </p:nvSpPr>
        <p:spPr>
          <a:xfrm>
            <a:off x="685800" y="6309360"/>
            <a:ext cx="5486400" cy="274320"/>
          </a:xfrm>
          <a:prstGeom prst="rect">
            <a:avLst/>
          </a:prstGeom>
        </p:spPr>
        <p:txBody>
          <a:bodyPr tIns="18288" bIns="18288" anchor="b" anchorCtr="0"/>
          <a:lstStyle>
            <a:lvl1pPr algn="ctr">
              <a:defRPr sz="900">
                <a:solidFill>
                  <a:schemeClr val="tx1">
                    <a:lumMod val="65000"/>
                    <a:lumOff val="35000"/>
                  </a:schemeClr>
                </a:solidFill>
              </a:defRPr>
            </a:lvl1pPr>
          </a:lstStyle>
          <a:p>
            <a:r>
              <a:rPr lang="en-US"/>
              <a:t>© 2016 Connections Education LLC. All Rights Reserved.</a:t>
            </a:r>
            <a:endParaRPr lang="en-US" dirty="0"/>
          </a:p>
        </p:txBody>
      </p:sp>
    </p:spTree>
    <p:extLst>
      <p:ext uri="{BB962C8B-B14F-4D97-AF65-F5344CB8AC3E}">
        <p14:creationId xmlns:p14="http://schemas.microsoft.com/office/powerpoint/2010/main" val="365721773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90" r:id="rId3"/>
    <p:sldLayoutId id="2147483685" r:id="rId4"/>
    <p:sldLayoutId id="2147483678" r:id="rId5"/>
    <p:sldLayoutId id="2147483679" r:id="rId6"/>
    <p:sldLayoutId id="2147483691" r:id="rId7"/>
    <p:sldLayoutId id="2147483682" r:id="rId8"/>
    <p:sldLayoutId id="2147483692" r:id="rId9"/>
    <p:sldLayoutId id="2147483693" r:id="rId10"/>
    <p:sldLayoutId id="2147483683" r:id="rId11"/>
    <p:sldLayoutId id="2147483684" r:id="rId12"/>
    <p:sldLayoutId id="2147483686" r:id="rId13"/>
    <p:sldLayoutId id="2147483688" r:id="rId14"/>
    <p:sldLayoutId id="2147483687" r:id="rId15"/>
    <p:sldLayoutId id="2147483672" r:id="rId16"/>
    <p:sldLayoutId id="2147483673" r:id="rId17"/>
  </p:sldLayoutIdLst>
  <p:hf sldNum="0" hdr="0" dt="0"/>
  <p:txStyles>
    <p:titleStyle>
      <a:lvl1pPr algn="l" defTabSz="914400" rtl="0" eaLnBrk="1" latinLnBrk="0" hangingPunct="1">
        <a:spcBef>
          <a:spcPct val="0"/>
        </a:spcBef>
        <a:buNone/>
        <a:defRPr sz="3600" b="1" i="0" u="none" kern="1200" baseline="0">
          <a:solidFill>
            <a:schemeClr val="tx2"/>
          </a:solidFill>
          <a:latin typeface="+mj-lt"/>
          <a:ea typeface="+mj-ea"/>
          <a:cs typeface="+mj-cs"/>
        </a:defRPr>
      </a:lvl1pPr>
    </p:titleStyle>
    <p:bodyStyle>
      <a:lvl1pPr marL="342900" indent="-342900" algn="l" defTabSz="914400" rtl="0" eaLnBrk="1" latinLnBrk="0" hangingPunct="1">
        <a:spcBef>
          <a:spcPts val="1800"/>
        </a:spcBef>
        <a:buClr>
          <a:schemeClr val="accent1"/>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300"/>
        </a:spcBef>
        <a:buClrTx/>
        <a:buSzPct val="90000"/>
        <a:buFont typeface="Arial" pitchFamily="34" charset="0"/>
        <a:buChar char="–"/>
        <a:defRPr sz="2200" b="0" i="0" u="none" kern="1200">
          <a:solidFill>
            <a:schemeClr val="tx1">
              <a:lumMod val="65000"/>
              <a:lumOff val="35000"/>
            </a:schemeClr>
          </a:solidFill>
          <a:latin typeface="+mn-lt"/>
          <a:ea typeface="+mn-ea"/>
          <a:cs typeface="+mn-cs"/>
        </a:defRPr>
      </a:lvl2pPr>
      <a:lvl3pPr marL="1143000" indent="-228600" algn="l" defTabSz="914400" rtl="0" eaLnBrk="1" latinLnBrk="0" hangingPunct="1">
        <a:spcBef>
          <a:spcPts val="300"/>
        </a:spcBef>
        <a:buClrTx/>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ts val="3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52800"/>
            <a:ext cx="5486400" cy="762000"/>
          </a:xfrm>
        </p:spPr>
        <p:txBody>
          <a:bodyPr>
            <a:normAutofit fontScale="90000"/>
          </a:bodyPr>
          <a:lstStyle/>
          <a:p>
            <a:r>
              <a:rPr lang="en-US" sz="3100" dirty="0">
                <a:solidFill>
                  <a:srgbClr val="C00000"/>
                </a:solidFill>
              </a:rPr>
              <a:t>Indiana Connections Academy</a:t>
            </a:r>
            <a:r>
              <a:rPr lang="en-US" dirty="0">
                <a:solidFill>
                  <a:srgbClr val="C00000"/>
                </a:solidFill>
              </a:rPr>
              <a:t/>
            </a:r>
            <a:br>
              <a:rPr lang="en-US" dirty="0">
                <a:solidFill>
                  <a:srgbClr val="C00000"/>
                </a:solidFill>
              </a:rPr>
            </a:br>
            <a:r>
              <a:rPr lang="en-US" dirty="0">
                <a:solidFill>
                  <a:schemeClr val="tx1">
                    <a:lumMod val="75000"/>
                    <a:lumOff val="25000"/>
                  </a:schemeClr>
                </a:solidFill>
              </a:rPr>
              <a:t/>
            </a:r>
            <a:br>
              <a:rPr lang="en-US" dirty="0">
                <a:solidFill>
                  <a:schemeClr val="tx1">
                    <a:lumMod val="75000"/>
                    <a:lumOff val="25000"/>
                  </a:schemeClr>
                </a:solidFill>
              </a:rPr>
            </a:br>
            <a:r>
              <a:rPr lang="en-US" sz="2200" dirty="0">
                <a:solidFill>
                  <a:schemeClr val="tx1">
                    <a:lumMod val="75000"/>
                    <a:lumOff val="25000"/>
                  </a:schemeClr>
                </a:solidFill>
              </a:rPr>
              <a:t>Indiana State Board of Education</a:t>
            </a:r>
            <a:br>
              <a:rPr lang="en-US" sz="2200" dirty="0">
                <a:solidFill>
                  <a:schemeClr val="tx1">
                    <a:lumMod val="75000"/>
                    <a:lumOff val="25000"/>
                  </a:schemeClr>
                </a:solidFill>
              </a:rPr>
            </a:br>
            <a:r>
              <a:rPr lang="en-US" sz="2200" dirty="0">
                <a:solidFill>
                  <a:schemeClr val="tx1">
                    <a:lumMod val="75000"/>
                    <a:lumOff val="25000"/>
                  </a:schemeClr>
                </a:solidFill>
              </a:rPr>
              <a:t>Committee on Virtual Charter Schools</a:t>
            </a:r>
            <a:br>
              <a:rPr lang="en-US" sz="2200" dirty="0">
                <a:solidFill>
                  <a:schemeClr val="tx1">
                    <a:lumMod val="75000"/>
                    <a:lumOff val="25000"/>
                  </a:schemeClr>
                </a:solidFill>
              </a:rPr>
            </a:br>
            <a:r>
              <a:rPr lang="en-US" sz="2200" dirty="0">
                <a:solidFill>
                  <a:schemeClr val="tx1">
                    <a:lumMod val="75000"/>
                    <a:lumOff val="25000"/>
                  </a:schemeClr>
                </a:solidFill>
              </a:rPr>
              <a:t>August 1, 2018</a:t>
            </a:r>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3" name="Subtitle 2"/>
          <p:cNvSpPr>
            <a:spLocks noGrp="1"/>
          </p:cNvSpPr>
          <p:nvPr>
            <p:ph type="subTitle" idx="1"/>
          </p:nvPr>
        </p:nvSpPr>
        <p:spPr>
          <a:xfrm>
            <a:off x="228600" y="3970250"/>
            <a:ext cx="5029200" cy="1690688"/>
          </a:xfrm>
        </p:spPr>
        <p:txBody>
          <a:bodyPr>
            <a:noAutofit/>
          </a:bodyPr>
          <a:lstStyle/>
          <a:p>
            <a:pPr algn="l"/>
            <a:r>
              <a:rPr lang="en-US" sz="1600" i="1" dirty="0">
                <a:solidFill>
                  <a:schemeClr val="tx1"/>
                </a:solidFill>
              </a:rPr>
              <a:t>Ms. Melissa Brown</a:t>
            </a:r>
          </a:p>
          <a:p>
            <a:pPr algn="l"/>
            <a:r>
              <a:rPr lang="en-US" sz="1600" i="1" dirty="0">
                <a:solidFill>
                  <a:schemeClr val="tx1"/>
                </a:solidFill>
              </a:rPr>
              <a:t>Executive Director</a:t>
            </a:r>
          </a:p>
          <a:p>
            <a:pPr algn="l"/>
            <a:r>
              <a:rPr lang="en-US" sz="1600" i="1" dirty="0">
                <a:solidFill>
                  <a:schemeClr val="tx1"/>
                </a:solidFill>
              </a:rPr>
              <a:t>Indiana Connections Academy</a:t>
            </a:r>
          </a:p>
          <a:p>
            <a:pPr algn="l"/>
            <a:endParaRPr lang="en-US" sz="1600" i="1" dirty="0">
              <a:solidFill>
                <a:schemeClr val="tx1"/>
              </a:solidFill>
            </a:endParaRPr>
          </a:p>
        </p:txBody>
      </p:sp>
      <p:sp>
        <p:nvSpPr>
          <p:cNvPr id="6" name="Footer Placeholder 5"/>
          <p:cNvSpPr>
            <a:spLocks noGrp="1"/>
          </p:cNvSpPr>
          <p:nvPr>
            <p:ph type="ftr" sz="quarter" idx="11"/>
          </p:nvPr>
        </p:nvSpPr>
        <p:spPr/>
        <p:txBody>
          <a:bodyPr/>
          <a:lstStyle/>
          <a:p>
            <a:r>
              <a:rPr lang="en-US" dirty="0"/>
              <a:t>© 2018 Indiana Connections Academy. All Rights Reserved.</a:t>
            </a:r>
          </a:p>
        </p:txBody>
      </p:sp>
      <p:pic>
        <p:nvPicPr>
          <p:cNvPr id="1027" name="Picture 3" descr="C:\SVN\graphics\Presentations\IA 1624204 - Curriculum Slides\Art\1_title_slides.png"/>
          <p:cNvPicPr>
            <a:picLocks noChangeAspect="1" noChangeArrowheads="1"/>
          </p:cNvPicPr>
          <p:nvPr/>
        </p:nvPicPr>
        <p:blipFill rotWithShape="1">
          <a:blip r:embed="rId3">
            <a:extLst>
              <a:ext uri="{28A0092B-C50C-407E-A947-70E740481C1C}">
                <a14:useLocalDpi xmlns:a14="http://schemas.microsoft.com/office/drawing/2010/main" val="0"/>
              </a:ext>
            </a:extLst>
          </a:blip>
          <a:srcRect b="2776"/>
          <a:stretch/>
        </p:blipFill>
        <p:spPr bwMode="auto">
          <a:xfrm>
            <a:off x="5257800" y="-317682"/>
            <a:ext cx="3886200" cy="5667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5700062"/>
            <a:ext cx="2286000" cy="700738"/>
          </a:xfrm>
          <a:prstGeom prst="rect">
            <a:avLst/>
          </a:prstGeom>
          <a:solidFill>
            <a:schemeClr val="bg1"/>
          </a:solidFill>
        </p:spPr>
        <p:txBody>
          <a:bodyPr wrap="square" rtlCol="0">
            <a:spAutoFit/>
          </a:bodyPr>
          <a:lstStyle/>
          <a:p>
            <a:endParaRPr lang="en-US" dirty="0"/>
          </a:p>
        </p:txBody>
      </p:sp>
      <p:pic>
        <p:nvPicPr>
          <p:cNvPr id="1030"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106" y="5349693"/>
            <a:ext cx="2677588" cy="75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7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ISTEP Participation Rate</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1562904197"/>
              </p:ext>
            </p:extLst>
          </p:nvPr>
        </p:nvGraphicFramePr>
        <p:xfrm>
          <a:off x="685800" y="1463675"/>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z="1200" b="1" dirty="0"/>
              <a:t>Source: IDOE Compass, Accessed July 27, 2018</a:t>
            </a:r>
          </a:p>
        </p:txBody>
      </p:sp>
    </p:spTree>
    <p:extLst>
      <p:ext uri="{BB962C8B-B14F-4D97-AF65-F5344CB8AC3E}">
        <p14:creationId xmlns:p14="http://schemas.microsoft.com/office/powerpoint/2010/main" val="404518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Strategies to Increase Test Participation</a:t>
            </a:r>
          </a:p>
        </p:txBody>
      </p:sp>
      <p:sp>
        <p:nvSpPr>
          <p:cNvPr id="3" name="Content Placeholder 2"/>
          <p:cNvSpPr>
            <a:spLocks noGrp="1"/>
          </p:cNvSpPr>
          <p:nvPr>
            <p:ph sz="quarter" idx="12"/>
          </p:nvPr>
        </p:nvSpPr>
        <p:spPr/>
        <p:txBody>
          <a:bodyPr>
            <a:normAutofit lnSpcReduction="10000"/>
          </a:bodyPr>
          <a:lstStyle/>
          <a:p>
            <a:r>
              <a:rPr lang="en-US" dirty="0"/>
              <a:t>Consistent communication with learning coaches about the importance and value of assessment to student learning.</a:t>
            </a:r>
          </a:p>
          <a:p>
            <a:r>
              <a:rPr lang="en-US" dirty="0"/>
              <a:t>Idea: state-approved standard form to record opt-out decisions by learning coaches.</a:t>
            </a:r>
          </a:p>
          <a:p>
            <a:r>
              <a:rPr lang="en-US" dirty="0"/>
              <a:t>Idea: With appropriate notice and due process policies, allow schools of choice to administratively withdraw students whose parent/guardians refuse to participate in state-mandated testing.</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0942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Students Included in Accountability Rating</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3929714213"/>
              </p:ext>
            </p:extLst>
          </p:nvPr>
        </p:nvGraphicFramePr>
        <p:xfrm>
          <a:off x="685800" y="1463675"/>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z="1200" b="1" dirty="0"/>
              <a:t>Source: INCA Student Testing Data Files</a:t>
            </a:r>
          </a:p>
        </p:txBody>
      </p:sp>
    </p:spTree>
    <p:extLst>
      <p:ext uri="{BB962C8B-B14F-4D97-AF65-F5344CB8AC3E}">
        <p14:creationId xmlns:p14="http://schemas.microsoft.com/office/powerpoint/2010/main" val="225696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Students Included in Accountability Rating</a:t>
            </a:r>
          </a:p>
        </p:txBody>
      </p:sp>
      <p:sp>
        <p:nvSpPr>
          <p:cNvPr id="3" name="Content Placeholder 2"/>
          <p:cNvSpPr>
            <a:spLocks noGrp="1"/>
          </p:cNvSpPr>
          <p:nvPr>
            <p:ph sz="quarter" idx="12"/>
          </p:nvPr>
        </p:nvSpPr>
        <p:spPr/>
        <p:txBody>
          <a:bodyPr/>
          <a:lstStyle/>
          <a:p>
            <a:r>
              <a:rPr lang="en-US" dirty="0"/>
              <a:t>162-day accountability rule applies.</a:t>
            </a:r>
          </a:p>
          <a:p>
            <a:r>
              <a:rPr lang="en-US" dirty="0"/>
              <a:t>The participation rate cuts both ways: students who demonstrate mastery but enroll mid-year aren’t included in the school’s rating the same way students who enroll mid-year but don’t demonstrate mastery.</a:t>
            </a:r>
          </a:p>
          <a:p>
            <a:r>
              <a:rPr lang="en-US" dirty="0"/>
              <a:t>Idea: Consider reporting virtual charter school performance in terms of new and returning students.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8127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The Impact of Student Mobility</a:t>
            </a:r>
          </a:p>
        </p:txBody>
      </p:sp>
      <p:sp>
        <p:nvSpPr>
          <p:cNvPr id="3" name="Content Placeholder 2"/>
          <p:cNvSpPr>
            <a:spLocks noGrp="1"/>
          </p:cNvSpPr>
          <p:nvPr>
            <p:ph sz="quarter" idx="12"/>
          </p:nvPr>
        </p:nvSpPr>
        <p:spPr/>
        <p:txBody>
          <a:bodyPr>
            <a:normAutofit lnSpcReduction="10000"/>
          </a:bodyPr>
          <a:lstStyle/>
          <a:p>
            <a:r>
              <a:rPr lang="en-US" dirty="0"/>
              <a:t>Independent, third party national study of Connections Academy school efficacy released April 3, 2018.</a:t>
            </a:r>
          </a:p>
          <a:p>
            <a:r>
              <a:rPr lang="en-US" dirty="0"/>
              <a:t>“There was no statistical difference in percentage scoring proficient in math and reading between student cohorts in Connections Academy schools and cohorts in brick-and-mortar schools that were matched on prior achievement; and after adjusting for district-mean student mobility and school-mean student SES and other demographic factors.”</a:t>
            </a:r>
          </a:p>
        </p:txBody>
      </p:sp>
      <p:sp>
        <p:nvSpPr>
          <p:cNvPr id="4" name="Footer Placeholder 3"/>
          <p:cNvSpPr>
            <a:spLocks noGrp="1"/>
          </p:cNvSpPr>
          <p:nvPr>
            <p:ph type="ftr" sz="quarter" idx="11"/>
          </p:nvPr>
        </p:nvSpPr>
        <p:spPr/>
        <p:txBody>
          <a:bodyPr/>
          <a:lstStyle/>
          <a:p>
            <a:r>
              <a:rPr lang="en-US" sz="1200" b="1" dirty="0"/>
              <a:t>Source: https://www.pearson.com/corporate/efficacy-and-research/reports/connections-academy.html</a:t>
            </a:r>
          </a:p>
        </p:txBody>
      </p:sp>
    </p:spTree>
    <p:extLst>
      <p:ext uri="{BB962C8B-B14F-4D97-AF65-F5344CB8AC3E}">
        <p14:creationId xmlns:p14="http://schemas.microsoft.com/office/powerpoint/2010/main" val="247189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The Impact of Student Mobility</a:t>
            </a:r>
          </a:p>
        </p:txBody>
      </p:sp>
      <p:sp>
        <p:nvSpPr>
          <p:cNvPr id="3" name="Content Placeholder 2"/>
          <p:cNvSpPr>
            <a:spLocks noGrp="1"/>
          </p:cNvSpPr>
          <p:nvPr>
            <p:ph sz="quarter" idx="12"/>
          </p:nvPr>
        </p:nvSpPr>
        <p:spPr/>
        <p:txBody>
          <a:bodyPr>
            <a:normAutofit lnSpcReduction="10000"/>
          </a:bodyPr>
          <a:lstStyle/>
          <a:p>
            <a:r>
              <a:rPr lang="en-US" dirty="0"/>
              <a:t>“Student cohorts in Connections Academy schools statistically outperformed (by 7.9 percentage points) cohorts in other virtual schools (matched on prior achievement) in terms of the percentage scoring proficient in reading on state assessments.”</a:t>
            </a:r>
          </a:p>
          <a:p>
            <a:r>
              <a:rPr lang="en-US" dirty="0"/>
              <a:t>“There was no statistical difference in percentage scoring proficient in math between student cohorts in Connections Academy schools and cohorts in other virtual schools that were matched on prior achievement.”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436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The Impact of Student Mobility</a:t>
            </a:r>
          </a:p>
        </p:txBody>
      </p:sp>
      <p:sp>
        <p:nvSpPr>
          <p:cNvPr id="3" name="Content Placeholder 2"/>
          <p:cNvSpPr>
            <a:spLocks noGrp="1"/>
          </p:cNvSpPr>
          <p:nvPr>
            <p:ph sz="quarter" idx="12"/>
          </p:nvPr>
        </p:nvSpPr>
        <p:spPr/>
        <p:txBody>
          <a:bodyPr>
            <a:normAutofit/>
          </a:bodyPr>
          <a:lstStyle/>
          <a:p>
            <a:r>
              <a:rPr lang="en-US" dirty="0"/>
              <a:t>Virtual schools have a natural mobility rate unlike most other schools (public or private).</a:t>
            </a:r>
          </a:p>
          <a:p>
            <a:r>
              <a:rPr lang="en-US" dirty="0"/>
              <a:t>Student mobility is factored into how a virtual school operates: how new families are </a:t>
            </a:r>
            <a:r>
              <a:rPr lang="en-US" dirty="0" err="1"/>
              <a:t>onboarded</a:t>
            </a:r>
            <a:r>
              <a:rPr lang="en-US" dirty="0"/>
              <a:t>, how teachers personalize learning for new students.</a:t>
            </a:r>
          </a:p>
          <a:p>
            <a:r>
              <a:rPr lang="en-US" dirty="0"/>
              <a:t>Idea: Consider reporting virtual charter school performance in terms of new and returning students.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722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The Impact of Student Mobility</a:t>
            </a:r>
          </a:p>
        </p:txBody>
      </p:sp>
      <p:sp>
        <p:nvSpPr>
          <p:cNvPr id="3" name="Content Placeholder 2"/>
          <p:cNvSpPr>
            <a:spLocks noGrp="1"/>
          </p:cNvSpPr>
          <p:nvPr>
            <p:ph sz="quarter" idx="12"/>
          </p:nvPr>
        </p:nvSpPr>
        <p:spPr/>
        <p:txBody>
          <a:bodyPr>
            <a:normAutofit fontScale="92500" lnSpcReduction="10000"/>
          </a:bodyPr>
          <a:lstStyle/>
          <a:p>
            <a:r>
              <a:rPr lang="en-US" dirty="0"/>
              <a:t>Idea: Consider allowing virtual schools to require orientation course completion for learning coaches and students before completing enrollment.</a:t>
            </a:r>
          </a:p>
          <a:p>
            <a:r>
              <a:rPr lang="en-US" dirty="0"/>
              <a:t>Idea: Consider allowing virtual schools to require participation in their courses or face progressive consequences up to withdrawal with appropriate notice and due process (North Carolina law).</a:t>
            </a:r>
          </a:p>
          <a:p>
            <a:r>
              <a:rPr lang="en-US" dirty="0"/>
              <a:t>Idea: Consider allowing virtual schools to set academic improvement plans that without faithful implementation by families can result in withdrawal (Arizona law).</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8852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a:xfrm>
            <a:off x="6350" y="76200"/>
            <a:ext cx="9144000" cy="6858000"/>
          </a:xfrm>
        </p:spPr>
      </p:pic>
      <p:sp>
        <p:nvSpPr>
          <p:cNvPr id="4" name="Title 2"/>
          <p:cNvSpPr txBox="1">
            <a:spLocks/>
          </p:cNvSpPr>
          <p:nvPr/>
        </p:nvSpPr>
        <p:spPr>
          <a:xfrm>
            <a:off x="0" y="6324600"/>
            <a:ext cx="9150350" cy="609600"/>
          </a:xfrm>
          <a:prstGeom prst="rect">
            <a:avLst/>
          </a:prstGeom>
          <a:solidFill>
            <a:schemeClr val="tx2"/>
          </a:solidFill>
        </p:spPr>
        <p:txBody>
          <a:bodyPr vert="horz" lIns="457200" tIns="0" rIns="91440" bIns="0" rtlCol="0" anchor="ctr" anchorCtr="0">
            <a:normAutofit/>
          </a:bodyPr>
          <a:lstStyle>
            <a:lvl1pPr algn="l" defTabSz="914400" rtl="0" eaLnBrk="1" latinLnBrk="0" hangingPunct="1">
              <a:spcBef>
                <a:spcPct val="0"/>
              </a:spcBef>
              <a:buNone/>
              <a:defRPr sz="3000" b="1" i="0" u="none" kern="1200" baseline="0">
                <a:solidFill>
                  <a:schemeClr val="bg1"/>
                </a:solidFill>
                <a:latin typeface="+mj-lt"/>
                <a:ea typeface="+mj-ea"/>
                <a:cs typeface="+mj-cs"/>
              </a:defRPr>
            </a:lvl1pPr>
          </a:lstStyle>
          <a:p>
            <a:pPr algn="ctr"/>
            <a:r>
              <a:rPr lang="en-US" dirty="0"/>
              <a:t>Thank You! Questions?</a:t>
            </a:r>
          </a:p>
        </p:txBody>
      </p:sp>
    </p:spTree>
    <p:extLst>
      <p:ext uri="{BB962C8B-B14F-4D97-AF65-F5344CB8AC3E}">
        <p14:creationId xmlns:p14="http://schemas.microsoft.com/office/powerpoint/2010/main" val="21130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INCA Quick Facts</a:t>
            </a:r>
          </a:p>
        </p:txBody>
      </p:sp>
      <p:pic>
        <p:nvPicPr>
          <p:cNvPr id="12" name="Content Placeholder 11"/>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200400" y="1692275"/>
            <a:ext cx="5486400" cy="4114800"/>
          </a:xfrm>
        </p:spPr>
      </p:pic>
      <p:sp>
        <p:nvSpPr>
          <p:cNvPr id="11" name="Text Placeholder 10"/>
          <p:cNvSpPr>
            <a:spLocks noGrp="1"/>
          </p:cNvSpPr>
          <p:nvPr>
            <p:ph type="body" sz="quarter" idx="14"/>
          </p:nvPr>
        </p:nvSpPr>
        <p:spPr/>
        <p:txBody>
          <a:bodyPr>
            <a:normAutofit fontScale="85000" lnSpcReduction="20000"/>
          </a:bodyPr>
          <a:lstStyle/>
          <a:p>
            <a:r>
              <a:rPr lang="en-US" dirty="0"/>
              <a:t>Founded 2010 as a pilot; converted to a public charter school in 2011</a:t>
            </a:r>
          </a:p>
          <a:p>
            <a:r>
              <a:rPr lang="en-US" dirty="0"/>
              <a:t>Authorized by Ball State University</a:t>
            </a:r>
          </a:p>
          <a:p>
            <a:r>
              <a:rPr lang="en-US" dirty="0"/>
              <a:t>4,651 students grades K-12 (Source: IDOE Compass SY 17-18)</a:t>
            </a:r>
          </a:p>
          <a:p>
            <a:r>
              <a:rPr lang="en-US" dirty="0"/>
              <a:t>148 teachers; 32.5% with 11+years of experience (Source: IDOE Compass SY 16-17)</a:t>
            </a:r>
            <a:r>
              <a:rPr lang="en-US" sz="1100" i="1" dirty="0"/>
              <a:t> </a:t>
            </a:r>
          </a:p>
          <a:p>
            <a:r>
              <a:rPr lang="en-US" sz="1100" i="1" dirty="0"/>
              <a:t>Photo Credit: Shelby Mullis</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61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 Highlights</a:t>
            </a:r>
          </a:p>
        </p:txBody>
      </p:sp>
      <p:sp>
        <p:nvSpPr>
          <p:cNvPr id="4" name="Content Placeholder 3"/>
          <p:cNvSpPr>
            <a:spLocks noGrp="1"/>
          </p:cNvSpPr>
          <p:nvPr>
            <p:ph sz="quarter" idx="12"/>
          </p:nvPr>
        </p:nvSpPr>
        <p:spPr>
          <a:xfrm>
            <a:off x="457200" y="1219200"/>
            <a:ext cx="8229600" cy="5181600"/>
          </a:xfrm>
        </p:spPr>
        <p:txBody>
          <a:bodyPr>
            <a:normAutofit/>
          </a:bodyPr>
          <a:lstStyle/>
          <a:p>
            <a:pPr marL="285750" indent="-285750">
              <a:buFont typeface="Arial" pitchFamily="34" charset="0"/>
              <a:buChar char="•"/>
            </a:pPr>
            <a:r>
              <a:rPr lang="en-US" sz="2400" dirty="0">
                <a:latin typeface="Arial" pitchFamily="34" charset="0"/>
                <a:cs typeface="Arial" pitchFamily="34" charset="0"/>
              </a:rPr>
              <a:t>INCA granted accreditation renewal from </a:t>
            </a:r>
            <a:r>
              <a:rPr lang="en-US" sz="2400" dirty="0" err="1">
                <a:latin typeface="Arial" pitchFamily="34" charset="0"/>
                <a:cs typeface="Arial" pitchFamily="34" charset="0"/>
              </a:rPr>
              <a:t>AdvancED</a:t>
            </a:r>
            <a:r>
              <a:rPr lang="en-US" sz="2400" dirty="0">
                <a:latin typeface="Arial" pitchFamily="34" charset="0"/>
                <a:cs typeface="Arial" pitchFamily="34" charset="0"/>
              </a:rPr>
              <a:t> on June 18, 2018.</a:t>
            </a:r>
          </a:p>
          <a:p>
            <a:pPr marL="285750" indent="-285750">
              <a:buFont typeface="Arial" pitchFamily="34" charset="0"/>
              <a:buChar char="•"/>
            </a:pPr>
            <a:r>
              <a:rPr lang="en-US" sz="2400" dirty="0">
                <a:latin typeface="Arial" pitchFamily="34" charset="0"/>
                <a:cs typeface="Arial" pitchFamily="34" charset="0"/>
              </a:rPr>
              <a:t>INCA awarded RAMP and Gold Star designation from ASCA in 2015 and renewal in 2018 (first virtual school to earn this designation).</a:t>
            </a:r>
          </a:p>
          <a:p>
            <a:pPr marL="285750" indent="-285750">
              <a:buFont typeface="Arial" pitchFamily="34" charset="0"/>
              <a:buChar char="•"/>
            </a:pPr>
            <a:r>
              <a:rPr lang="en-US" sz="2400" dirty="0">
                <a:latin typeface="Arial" pitchFamily="34" charset="0"/>
                <a:cs typeface="Arial" pitchFamily="34" charset="0"/>
              </a:rPr>
              <a:t>INCA graduates (2018) earned more than 26 million in college scholarships</a:t>
            </a:r>
          </a:p>
          <a:p>
            <a:pPr marL="285750" indent="-285750">
              <a:buFont typeface="Arial" pitchFamily="34" charset="0"/>
              <a:buChar char="•"/>
            </a:pPr>
            <a:r>
              <a:rPr lang="en-US" sz="2400" dirty="0">
                <a:latin typeface="Arial" pitchFamily="34" charset="0"/>
                <a:cs typeface="Arial" pitchFamily="34" charset="0"/>
              </a:rPr>
              <a:t>2018 Parent Satisfaction Survey: </a:t>
            </a:r>
          </a:p>
          <a:p>
            <a:pPr marL="0" indent="0">
              <a:buNone/>
            </a:pPr>
            <a:r>
              <a:rPr lang="en-US" sz="2400" dirty="0">
                <a:latin typeface="Arial" pitchFamily="34" charset="0"/>
                <a:cs typeface="Arial" pitchFamily="34" charset="0"/>
              </a:rPr>
              <a:t>	</a:t>
            </a:r>
            <a:r>
              <a:rPr lang="en-US" sz="1200" b="1" dirty="0">
                <a:latin typeface="Arial" pitchFamily="34" charset="0"/>
                <a:cs typeface="Arial" pitchFamily="34" charset="0"/>
              </a:rPr>
              <a:t>95%</a:t>
            </a:r>
            <a:r>
              <a:rPr lang="en-US" sz="1200" dirty="0">
                <a:latin typeface="Arial" pitchFamily="34" charset="0"/>
                <a:cs typeface="Arial" pitchFamily="34" charset="0"/>
              </a:rPr>
              <a:t> of parents agree the curriculum is high quality; 	</a:t>
            </a:r>
            <a:br>
              <a:rPr lang="en-US" sz="1200" dirty="0">
                <a:latin typeface="Arial" pitchFamily="34" charset="0"/>
                <a:cs typeface="Arial" pitchFamily="34" charset="0"/>
              </a:rPr>
            </a:br>
            <a:r>
              <a:rPr lang="en-US" sz="1200" dirty="0">
                <a:latin typeface="Arial" pitchFamily="34" charset="0"/>
                <a:cs typeface="Arial" pitchFamily="34" charset="0"/>
              </a:rPr>
              <a:t>	</a:t>
            </a:r>
            <a:r>
              <a:rPr lang="en-US" sz="1200" b="1" dirty="0">
                <a:latin typeface="Arial" pitchFamily="34" charset="0"/>
                <a:cs typeface="Arial" pitchFamily="34" charset="0"/>
              </a:rPr>
              <a:t>95%</a:t>
            </a:r>
            <a:r>
              <a:rPr lang="en-US" sz="1200" dirty="0">
                <a:latin typeface="Arial" pitchFamily="34" charset="0"/>
                <a:cs typeface="Arial" pitchFamily="34" charset="0"/>
              </a:rPr>
              <a:t> of parents agree their children are satisfied with the program; </a:t>
            </a:r>
            <a:br>
              <a:rPr lang="en-US" sz="1200" dirty="0">
                <a:latin typeface="Arial" pitchFamily="34" charset="0"/>
                <a:cs typeface="Arial" pitchFamily="34" charset="0"/>
              </a:rPr>
            </a:br>
            <a:r>
              <a:rPr lang="en-US" sz="1200" dirty="0">
                <a:latin typeface="Arial" pitchFamily="34" charset="0"/>
                <a:cs typeface="Arial" pitchFamily="34" charset="0"/>
              </a:rPr>
              <a:t>	</a:t>
            </a:r>
            <a:r>
              <a:rPr lang="en-US" sz="1200" b="1" dirty="0">
                <a:latin typeface="Arial" pitchFamily="34" charset="0"/>
                <a:cs typeface="Arial" pitchFamily="34" charset="0"/>
              </a:rPr>
              <a:t>96%</a:t>
            </a:r>
            <a:r>
              <a:rPr lang="en-US" sz="1200" dirty="0">
                <a:latin typeface="Arial" pitchFamily="34" charset="0"/>
                <a:cs typeface="Arial" pitchFamily="34" charset="0"/>
              </a:rPr>
              <a:t> of parents are satisfied with teachers’ helpfulness;	</a:t>
            </a:r>
            <a:br>
              <a:rPr lang="en-US" sz="1200" dirty="0">
                <a:latin typeface="Arial" pitchFamily="34" charset="0"/>
                <a:cs typeface="Arial" pitchFamily="34" charset="0"/>
              </a:rPr>
            </a:br>
            <a:r>
              <a:rPr lang="en-US" sz="1200" dirty="0">
                <a:latin typeface="Arial" pitchFamily="34" charset="0"/>
                <a:cs typeface="Arial" pitchFamily="34" charset="0"/>
              </a:rPr>
              <a:t>	</a:t>
            </a:r>
            <a:r>
              <a:rPr lang="en-US" sz="1200" b="1" dirty="0">
                <a:latin typeface="Arial" pitchFamily="34" charset="0"/>
                <a:cs typeface="Arial" pitchFamily="34" charset="0"/>
              </a:rPr>
              <a:t>94%</a:t>
            </a:r>
            <a:r>
              <a:rPr lang="en-US" sz="1200" dirty="0">
                <a:latin typeface="Arial" pitchFamily="34" charset="0"/>
                <a:cs typeface="Arial" pitchFamily="34" charset="0"/>
              </a:rPr>
              <a:t> of parents would recommend Indiana Connections Academy to other families.</a:t>
            </a:r>
          </a:p>
        </p:txBody>
      </p:sp>
    </p:spTree>
    <p:extLst>
      <p:ext uri="{BB962C8B-B14F-4D97-AF65-F5344CB8AC3E}">
        <p14:creationId xmlns:p14="http://schemas.microsoft.com/office/powerpoint/2010/main" val="83268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Processes &amp; Procedures for Enrollment &amp; Withdrawal</a:t>
            </a:r>
          </a:p>
        </p:txBody>
      </p:sp>
      <p:sp>
        <p:nvSpPr>
          <p:cNvPr id="3" name="Content Placeholder 2"/>
          <p:cNvSpPr>
            <a:spLocks noGrp="1"/>
          </p:cNvSpPr>
          <p:nvPr>
            <p:ph sz="quarter" idx="12"/>
          </p:nvPr>
        </p:nvSpPr>
        <p:spPr/>
        <p:txBody>
          <a:bodyPr/>
          <a:lstStyle/>
          <a:p>
            <a:pPr marL="0" indent="0">
              <a:buNone/>
            </a:pPr>
            <a:r>
              <a:rPr lang="en-US" dirty="0"/>
              <a:t>Online enrollment</a:t>
            </a:r>
            <a:br>
              <a:rPr lang="en-US" dirty="0"/>
            </a:br>
            <a:r>
              <a:rPr lang="en-US" dirty="0"/>
              <a:t>	</a:t>
            </a:r>
            <a:r>
              <a:rPr lang="en-US" sz="1600" dirty="0"/>
              <a:t>- </a:t>
            </a:r>
            <a:r>
              <a:rPr lang="en-US" sz="1400" dirty="0"/>
              <a:t>course placement based on prior academic history;</a:t>
            </a:r>
            <a:br>
              <a:rPr lang="en-US" sz="1400" dirty="0"/>
            </a:br>
            <a:r>
              <a:rPr lang="en-US" sz="1400" dirty="0"/>
              <a:t>	- expelled students not eligible for enrollment;</a:t>
            </a:r>
            <a:br>
              <a:rPr lang="en-US" sz="1400" dirty="0"/>
            </a:br>
            <a:r>
              <a:rPr lang="en-US" sz="1400" dirty="0"/>
              <a:t>	- placement counseling for students who are off-cohort or significantly overage</a:t>
            </a:r>
          </a:p>
          <a:p>
            <a:pPr marL="0" indent="0">
              <a:buNone/>
            </a:pPr>
            <a:r>
              <a:rPr lang="en-US" dirty="0"/>
              <a:t>Engagement Committee</a:t>
            </a:r>
          </a:p>
          <a:p>
            <a:pPr marL="0" indent="0">
              <a:buNone/>
            </a:pPr>
            <a:r>
              <a:rPr lang="en-US" dirty="0"/>
              <a:t>Truancy Process</a:t>
            </a:r>
          </a:p>
          <a:p>
            <a:pPr marL="0" indent="0">
              <a:buNone/>
            </a:pPr>
            <a:r>
              <a:rPr lang="en-US" dirty="0"/>
              <a:t>Withdrawal Process/Tracking</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0587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Enrollment &amp; Withdrawal Data</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2185521634"/>
              </p:ext>
            </p:extLst>
          </p:nvPr>
        </p:nvGraphicFramePr>
        <p:xfrm>
          <a:off x="685800" y="1463675"/>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z="1200" b="1" dirty="0"/>
              <a:t>Source: INCA Student Information System</a:t>
            </a:r>
          </a:p>
        </p:txBody>
      </p:sp>
    </p:spTree>
    <p:extLst>
      <p:ext uri="{BB962C8B-B14F-4D97-AF65-F5344CB8AC3E}">
        <p14:creationId xmlns:p14="http://schemas.microsoft.com/office/powerpoint/2010/main" val="303497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Top Reasons for Student Enrollment &amp; Withdrawal</a:t>
            </a:r>
          </a:p>
        </p:txBody>
      </p:sp>
      <p:sp>
        <p:nvSpPr>
          <p:cNvPr id="3" name="Content Placeholder 2"/>
          <p:cNvSpPr>
            <a:spLocks noGrp="1"/>
          </p:cNvSpPr>
          <p:nvPr>
            <p:ph sz="quarter" idx="12"/>
          </p:nvPr>
        </p:nvSpPr>
        <p:spPr>
          <a:xfrm>
            <a:off x="685800" y="1463040"/>
            <a:ext cx="7772400" cy="4846320"/>
          </a:xfrm>
        </p:spPr>
        <p:txBody>
          <a:bodyPr>
            <a:normAutofit fontScale="40000" lnSpcReduction="20000"/>
          </a:bodyPr>
          <a:lstStyle/>
          <a:p>
            <a:pPr marL="0" indent="0">
              <a:buNone/>
            </a:pPr>
            <a:r>
              <a:rPr lang="en-US" sz="5000" u="sng" dirty="0"/>
              <a:t>Enrollment Reasons</a:t>
            </a:r>
          </a:p>
          <a:p>
            <a:r>
              <a:rPr lang="en-US" sz="5000" dirty="0"/>
              <a:t>Virtual school will enable me to be more involved with my student's learning</a:t>
            </a:r>
          </a:p>
          <a:p>
            <a:r>
              <a:rPr lang="en-US" sz="5000" dirty="0"/>
              <a:t>For various reasons, we are dissatisfied with our local public school</a:t>
            </a:r>
          </a:p>
          <a:p>
            <a:r>
              <a:rPr lang="en-US" sz="5000" dirty="0"/>
              <a:t>Student needs a flexible schedule</a:t>
            </a:r>
          </a:p>
          <a:p>
            <a:pPr marL="0" indent="0">
              <a:buNone/>
            </a:pPr>
            <a:r>
              <a:rPr lang="en-US" sz="5000" u="sng" dirty="0"/>
              <a:t>Withdrawal Reasons</a:t>
            </a:r>
          </a:p>
          <a:p>
            <a:r>
              <a:rPr lang="en-US" sz="5000" dirty="0"/>
              <a:t>Want to return to a traditional school setting for non-socialization related reasons</a:t>
            </a:r>
          </a:p>
          <a:p>
            <a:r>
              <a:rPr lang="en-US" sz="5000" dirty="0"/>
              <a:t>Want to return to a traditional school setting for socialization reasons</a:t>
            </a:r>
          </a:p>
          <a:p>
            <a:r>
              <a:rPr lang="en-US" sz="5000" dirty="0"/>
              <a:t>The transition to a virtual school was too difficult</a:t>
            </a:r>
          </a:p>
          <a:p>
            <a:endParaRPr lang="en-US" dirty="0"/>
          </a:p>
        </p:txBody>
      </p:sp>
      <p:sp>
        <p:nvSpPr>
          <p:cNvPr id="4" name="Footer Placeholder 3"/>
          <p:cNvSpPr>
            <a:spLocks noGrp="1"/>
          </p:cNvSpPr>
          <p:nvPr>
            <p:ph type="ftr" sz="quarter" idx="11"/>
          </p:nvPr>
        </p:nvSpPr>
        <p:spPr/>
        <p:txBody>
          <a:bodyPr/>
          <a:lstStyle/>
          <a:p>
            <a:r>
              <a:rPr lang="en-US" sz="1200" b="1" dirty="0"/>
              <a:t>Source: INCA SY 17-18 Responses</a:t>
            </a:r>
          </a:p>
        </p:txBody>
      </p:sp>
    </p:spTree>
    <p:extLst>
      <p:ext uri="{BB962C8B-B14F-4D97-AF65-F5344CB8AC3E}">
        <p14:creationId xmlns:p14="http://schemas.microsoft.com/office/powerpoint/2010/main" val="422802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Strategies to Increase Retention</a:t>
            </a:r>
          </a:p>
        </p:txBody>
      </p:sp>
      <p:sp>
        <p:nvSpPr>
          <p:cNvPr id="3" name="Content Placeholder 2"/>
          <p:cNvSpPr>
            <a:spLocks noGrp="1"/>
          </p:cNvSpPr>
          <p:nvPr>
            <p:ph sz="quarter" idx="12"/>
          </p:nvPr>
        </p:nvSpPr>
        <p:spPr/>
        <p:txBody>
          <a:bodyPr/>
          <a:lstStyle/>
          <a:p>
            <a:r>
              <a:rPr lang="en-US" dirty="0"/>
              <a:t>Consistent and quality teacher engagement contacts with students and learning coaches.</a:t>
            </a:r>
          </a:p>
          <a:p>
            <a:r>
              <a:rPr lang="en-US" dirty="0"/>
              <a:t>Focus on excellent student and family experience (e.g., friendly and accessible teachers, prompt help desk service).</a:t>
            </a:r>
          </a:p>
          <a:p>
            <a:r>
              <a:rPr lang="en-US" dirty="0"/>
              <a:t>Increased opportunities for socialization.</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0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Credit Accumulation for High School Students</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533243255"/>
              </p:ext>
            </p:extLst>
          </p:nvPr>
        </p:nvGraphicFramePr>
        <p:xfrm>
          <a:off x="685800" y="1295400"/>
          <a:ext cx="7772400" cy="474027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z="1200" b="1" dirty="0"/>
              <a:t>*SY 17-18 Data Incomplete Due to Summer School</a:t>
            </a:r>
          </a:p>
        </p:txBody>
      </p:sp>
    </p:spTree>
    <p:extLst>
      <p:ext uri="{BB962C8B-B14F-4D97-AF65-F5344CB8AC3E}">
        <p14:creationId xmlns:p14="http://schemas.microsoft.com/office/powerpoint/2010/main" val="59885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60120"/>
          </a:xfrm>
        </p:spPr>
        <p:txBody>
          <a:bodyPr/>
          <a:lstStyle/>
          <a:p>
            <a:r>
              <a:rPr lang="en-US" dirty="0"/>
              <a:t>Strategies to Increase HS Credit Accumulation</a:t>
            </a:r>
          </a:p>
        </p:txBody>
      </p:sp>
      <p:sp>
        <p:nvSpPr>
          <p:cNvPr id="3" name="Content Placeholder 2"/>
          <p:cNvSpPr>
            <a:spLocks noGrp="1"/>
          </p:cNvSpPr>
          <p:nvPr>
            <p:ph sz="quarter" idx="12"/>
          </p:nvPr>
        </p:nvSpPr>
        <p:spPr/>
        <p:txBody>
          <a:bodyPr/>
          <a:lstStyle/>
          <a:p>
            <a:r>
              <a:rPr lang="en-US" dirty="0"/>
              <a:t>Freshman Focus and Senior Success courses.</a:t>
            </a:r>
          </a:p>
          <a:p>
            <a:r>
              <a:rPr lang="en-US" dirty="0"/>
              <a:t>Quality and rigorous credit recovery program.</a:t>
            </a:r>
          </a:p>
          <a:p>
            <a:r>
              <a:rPr lang="en-US" dirty="0"/>
              <a:t>“Choices,” a school-within-a-school geared toward helping students in grades 11 and 12 recover credit with the hope of on-time or near on-time graduation.</a:t>
            </a:r>
          </a:p>
          <a:p>
            <a:r>
              <a:rPr lang="en-US" dirty="0"/>
              <a:t>Summer School</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0989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254867&quot;&gt;&lt;property id=&quot;20148&quot; value=&quot;5&quot;/&gt;&lt;property id=&quot;20300&quot; value=&quot;Slide 1 - &amp;quot;Connections Education&amp;#x0D;&amp;#x0A;&amp;#x0D;&amp;#x0A;&amp;#x0D;&amp;#x0A;Howard County&amp;#x0D;&amp;#x0A;&amp;#x0D;&amp;#x0A;December 19, 2016&amp;#x0D;&amp;#x0A;&amp;quot;&quot;/&gt;&lt;property id=&quot;20307&quot; value=&quot;571&quot;/&gt;&lt;/object&gt;&lt;object type=&quot;3&quot; unique_id=&quot;259199&quot;&gt;&lt;property id=&quot;20148&quot; value=&quot;5&quot;/&gt;&lt;property id=&quot;20300&quot; value=&quot;Slide 2&quot;/&gt;&lt;property id=&quot;20307&quot; value=&quot;788&quot;/&gt;&lt;/object&gt;&lt;object type=&quot;3&quot; unique_id=&quot;259200&quot;&gt;&lt;property id=&quot;20148&quot; value=&quot;5&quot;/&gt;&lt;property id=&quot;20300&quot; value=&quot;Slide 3&quot;/&gt;&lt;property id=&quot;20307&quot; value=&quot;786&quot;/&gt;&lt;/object&gt;&lt;object type=&quot;3&quot; unique_id=&quot;259203&quot;&gt;&lt;property id=&quot;20148&quot; value=&quot;5&quot;/&gt;&lt;property id=&quot;20300&quot; value=&quot;Slide 5 - &amp;quot;Accreditation&amp;quot;&quot;/&gt;&lt;property id=&quot;20307&quot; value=&quot;799&quot;/&gt;&lt;/object&gt;&lt;object type=&quot;3&quot; unique_id=&quot;259205&quot;&gt;&lt;property id=&quot;20148&quot; value=&quot;5&quot;/&gt;&lt;property id=&quot;20300&quot; value=&quot;Slide 6 - &amp;quot;Awards&amp;quot;&quot;/&gt;&lt;property id=&quot;20307&quot; value=&quot;785&quot;/&gt;&lt;/object&gt;&lt;object type=&quot;3&quot; unique_id=&quot;259206&quot;&gt;&lt;property id=&quot;20148&quot; value=&quot;5&quot;/&gt;&lt;property id=&quot;20300&quot; value=&quot;Slide 7&quot;/&gt;&lt;property id=&quot;20307&quot; value=&quot;793&quot;/&gt;&lt;/object&gt;&lt;object type=&quot;3&quot; unique_id=&quot;259208&quot;&gt;&lt;property id=&quot;20148&quot; value=&quot;5&quot;/&gt;&lt;property id=&quot;20300&quot; value=&quot;Slide 8 - &amp;quot;Class of 2015 highlights&amp;quot;&quot;/&gt;&lt;property id=&quot;20307&quot; value=&quot;761&quot;/&gt;&lt;/object&gt;&lt;object type=&quot;3&quot; unique_id=&quot;259219&quot;&gt;&lt;property id=&quot;20148&quot; value=&quot;5&quot;/&gt;&lt;property id=&quot;20300&quot; value=&quot;Slide 10&quot;/&gt;&lt;property id=&quot;20307&quot; value=&quot;744&quot;/&gt;&lt;/object&gt;&lt;object type=&quot;3&quot; unique_id=&quot;259410&quot;&gt;&lt;property id=&quot;20148&quot; value=&quot;5&quot;/&gt;&lt;property id=&quot;20300&quot; value=&quot;Slide 9 - &amp;quot;Partnership Ideas&amp;quot;&quot;/&gt;&lt;property id=&quot;20307&quot; value=&quot;802&quot;/&gt;&lt;/object&gt;&lt;object type=&quot;3&quot; unique_id=&quot;259423&quot;&gt;&lt;property id=&quot;20148&quot; value=&quot;5&quot;/&gt;&lt;property id=&quot;20300&quot; value=&quot;Slide 4 - &amp;quot;Accreditation&amp;quot;&quot;/&gt;&lt;property id=&quot;20307&quot; value=&quot;803&quot;/&gt;&lt;/object&gt;&lt;/object&gt;&lt;/object&gt;&lt;/database&gt;"/>
  <p:tag name="SECTOMILLISECCONVERTED" val="1"/>
</p:tagLst>
</file>

<file path=ppt/theme/theme1.xml><?xml version="1.0" encoding="utf-8"?>
<a:theme xmlns:a="http://schemas.openxmlformats.org/drawingml/2006/main" name="Connections Education_Math Efficacy efforts">
  <a:themeElements>
    <a:clrScheme name="2014_CACorp">
      <a:dk1>
        <a:sysClr val="windowText" lastClr="000000"/>
      </a:dk1>
      <a:lt1>
        <a:sysClr val="window" lastClr="FFFFFF"/>
      </a:lt1>
      <a:dk2>
        <a:srgbClr val="C83E27"/>
      </a:dk2>
      <a:lt2>
        <a:srgbClr val="FED141"/>
      </a:lt2>
      <a:accent1>
        <a:srgbClr val="D86018"/>
      </a:accent1>
      <a:accent2>
        <a:srgbClr val="E1A810"/>
      </a:accent2>
      <a:accent3>
        <a:srgbClr val="0098D8"/>
      </a:accent3>
      <a:accent4>
        <a:srgbClr val="739B3E"/>
      </a:accent4>
      <a:accent5>
        <a:srgbClr val="2CAEA4"/>
      </a:accent5>
      <a:accent6>
        <a:srgbClr val="A0BF42"/>
      </a:accent6>
      <a:hlink>
        <a:srgbClr val="0067A8"/>
      </a:hlink>
      <a:folHlink>
        <a:srgbClr val="595959"/>
      </a:folHlink>
    </a:clrScheme>
    <a:fontScheme name="2013_CECorpTheme_Concept2">
      <a:majorFont>
        <a:latin typeface="Arial"/>
        <a:ea typeface=""/>
        <a:cs typeface=""/>
      </a:majorFont>
      <a:minorFont>
        <a:latin typeface="Franklin Gothic Book"/>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06DC713491E14AA3E6CDED6F43474E" ma:contentTypeVersion="0" ma:contentTypeDescription="Create a new document." ma:contentTypeScope="" ma:versionID="fea83ba34fb9ce728e242aca62d1f2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A8575B-9843-4906-A477-CD5F2CE1D2D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46358AA-2744-4501-B5D6-3B8FFEE4EEF1}">
  <ds:schemaRefs>
    <ds:schemaRef ds:uri="http://schemas.microsoft.com/sharepoint/v3/contenttype/forms"/>
  </ds:schemaRefs>
</ds:datastoreItem>
</file>

<file path=customXml/itemProps3.xml><?xml version="1.0" encoding="utf-8"?>
<ds:datastoreItem xmlns:ds="http://schemas.openxmlformats.org/officeDocument/2006/customXml" ds:itemID="{AB8F0BB3-DB7D-4570-8048-589D299D6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Connections Education_Math Efficacy efforts</Template>
  <TotalTime>6946</TotalTime>
  <Words>802</Words>
  <Application>Microsoft Office PowerPoint</Application>
  <PresentationFormat>On-screen Show (4:3)</PresentationFormat>
  <Paragraphs>80</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Myriad Pro</vt:lpstr>
      <vt:lpstr>Wingdings</vt:lpstr>
      <vt:lpstr>Connections Education_Math Efficacy efforts</vt:lpstr>
      <vt:lpstr>Indiana Connections Academy  Indiana State Board of Education Committee on Virtual Charter Schools August 1, 2018 </vt:lpstr>
      <vt:lpstr>INCA Quick Facts</vt:lpstr>
      <vt:lpstr>INCA Highlights</vt:lpstr>
      <vt:lpstr>Processes &amp; Procedures for Enrollment &amp; Withdrawal</vt:lpstr>
      <vt:lpstr>Enrollment &amp; Withdrawal Data</vt:lpstr>
      <vt:lpstr>Top Reasons for Student Enrollment &amp; Withdrawal</vt:lpstr>
      <vt:lpstr>Strategies to Increase Retention</vt:lpstr>
      <vt:lpstr>Credit Accumulation for High School Students</vt:lpstr>
      <vt:lpstr>Strategies to Increase HS Credit Accumulation</vt:lpstr>
      <vt:lpstr>ISTEP Participation Rate</vt:lpstr>
      <vt:lpstr>Strategies to Increase Test Participation</vt:lpstr>
      <vt:lpstr>Students Included in Accountability Rating</vt:lpstr>
      <vt:lpstr>Students Included in Accountability Rating</vt:lpstr>
      <vt:lpstr>The Impact of Student Mobility</vt:lpstr>
      <vt:lpstr>The Impact of Student Mobility</vt:lpstr>
      <vt:lpstr>The Impact of Student Mobility</vt:lpstr>
      <vt:lpstr>The Impact of Student Mobility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Connections Academy  Indiana State Board of Education Committee on Virtual Charter Schools August 1, 2018 </dc:title>
  <dc:creator>Knab, Monica</dc:creator>
  <cp:lastModifiedBy>Knab, Monica</cp:lastModifiedBy>
  <cp:revision>1</cp:revision>
  <cp:lastPrinted>2018-07-31T15:15:37Z</cp:lastPrinted>
  <dcterms:created xsi:type="dcterms:W3CDTF">2014-11-25T18:11:36Z</dcterms:created>
  <dcterms:modified xsi:type="dcterms:W3CDTF">2018-07-31T15:18:14Z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vsp_ShortcutId">
    <vt:lpwstr>C3F7E1C3-433E-4B31-9318-E69CFBBEB1B3-8</vt:lpwstr>
  </property>
  <property fmtid="{D5CDD505-2E9C-101B-9397-08002B2CF9AE}" pid="3" name="evsp_ShortcutDocVersion">
    <vt:lpwstr>8</vt:lpwstr>
  </property>
  <property fmtid="{D5CDD505-2E9C-101B-9397-08002B2CF9AE}" pid="4" name="evsp_ShortcutSSID">
    <vt:lpwstr>201405018903310~201401291527160000~Z~003C814C4CBAFA5B609C71BAB50F5A21</vt:lpwstr>
  </property>
  <property fmtid="{D5CDD505-2E9C-101B-9397-08002B2CF9AE}" pid="5" name="evsp_ShortcutUIVersion">
    <vt:lpwstr>512</vt:lpwstr>
  </property>
  <property fmtid="{D5CDD505-2E9C-101B-9397-08002B2CF9AE}" pid="6" name="ContentTypeId">
    <vt:lpwstr>0x010100A106DC713491E14AA3E6CDED6F43474E</vt:lpwstr>
  </property>
  <property fmtid="{D5CDD505-2E9C-101B-9397-08002B2CF9AE}" pid="7" name="evsp_ShortcutUId">
    <vt:lpwstr>74bf5858-05d0-49bf-8d3e-0ed23746aa93</vt:lpwstr>
  </property>
  <property fmtid="{D5CDD505-2E9C-101B-9397-08002B2CF9AE}" pid="8" name="evsp_Shortcut">
    <vt:lpwstr>true</vt:lpwstr>
  </property>
  <property fmtid="{D5CDD505-2E9C-101B-9397-08002B2CF9AE}" pid="9" name="evsp_ShortcutCreated">
    <vt:lpwstr>2014-06-01 13:45:19Z</vt:lpwstr>
  </property>
  <property fmtid="{D5CDD505-2E9C-101B-9397-08002B2CF9AE}" pid="10" name="evsp_ShortcutVID">
    <vt:lpwstr>1BB61C860F1108E4CBC923B36FAC560031110000ev1.connectionsacademy.org</vt:lpwstr>
  </property>
</Properties>
</file>