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2" r:id="rId7"/>
  </p:sldMasterIdLst>
  <p:notesMasterIdLst>
    <p:notesMasterId r:id="rId26"/>
  </p:notesMasterIdLst>
  <p:handoutMasterIdLst>
    <p:handoutMasterId r:id="rId27"/>
  </p:handoutMasterIdLst>
  <p:sldIdLst>
    <p:sldId id="299" r:id="rId8"/>
    <p:sldId id="281" r:id="rId9"/>
    <p:sldId id="346" r:id="rId10"/>
    <p:sldId id="282" r:id="rId11"/>
    <p:sldId id="313" r:id="rId12"/>
    <p:sldId id="300" r:id="rId13"/>
    <p:sldId id="350" r:id="rId14"/>
    <p:sldId id="347" r:id="rId15"/>
    <p:sldId id="353" r:id="rId16"/>
    <p:sldId id="325" r:id="rId17"/>
    <p:sldId id="354" r:id="rId18"/>
    <p:sldId id="332" r:id="rId19"/>
    <p:sldId id="356" r:id="rId20"/>
    <p:sldId id="357" r:id="rId21"/>
    <p:sldId id="361" r:id="rId22"/>
    <p:sldId id="286" r:id="rId23"/>
    <p:sldId id="359" r:id="rId24"/>
    <p:sldId id="298" r:id="rId25"/>
  </p:sldIdLst>
  <p:sldSz cx="9144000" cy="6858000" type="screen4x3"/>
  <p:notesSz cx="6858000" cy="9144000"/>
  <p:custDataLst>
    <p:tags r:id="rId28"/>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158">
          <p15:clr>
            <a:srgbClr val="A4A3A4"/>
          </p15:clr>
        </p15:guide>
        <p15:guide id="3" pos="24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a:srgbClr val="56C2E6"/>
    <a:srgbClr val="6E267B"/>
    <a:srgbClr val="C30045"/>
    <a:srgbClr val="E05206"/>
    <a:srgbClr val="58A618"/>
    <a:srgbClr val="00B0BA"/>
    <a:srgbClr val="55C2E6"/>
    <a:srgbClr val="EE7728"/>
    <a:srgbClr val="76A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autoAdjust="0"/>
    <p:restoredTop sz="77170" autoAdjust="0"/>
  </p:normalViewPr>
  <p:slideViewPr>
    <p:cSldViewPr snapToGrid="0">
      <p:cViewPr varScale="1">
        <p:scale>
          <a:sx n="65" d="100"/>
          <a:sy n="65" d="100"/>
        </p:scale>
        <p:origin x="-1566" y="-114"/>
      </p:cViewPr>
      <p:guideLst>
        <p:guide orient="horz" pos="2160"/>
        <p:guide pos="158"/>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3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w/ Bonus</c:v>
                </c:pt>
              </c:strCache>
            </c:strRef>
          </c:tx>
          <c:spPr>
            <a:ln w="28575" cap="rnd">
              <a:solidFill>
                <a:schemeClr val="bg1"/>
              </a:solidFill>
              <a:round/>
            </a:ln>
            <a:effectLst/>
          </c:spPr>
          <c:marker>
            <c:symbol val="circle"/>
            <c:size val="5"/>
            <c:spPr>
              <a:solidFill>
                <a:srgbClr val="000000"/>
              </a:solidFill>
              <a:ln w="9525">
                <a:solidFill>
                  <a:schemeClr val="bg1"/>
                </a:solidFill>
              </a:ln>
              <a:effectLst/>
            </c:spPr>
          </c:marker>
          <c:dLbls>
            <c:dLbl>
              <c:idx val="0"/>
              <c:layout>
                <c:manualLayout>
                  <c:x val="-2.29166666666667E-2"/>
                  <c:y val="-6.85185185185187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F13-4AB5-AE9E-E9BE3F6F2DC6}"/>
                </c:ext>
              </c:extLst>
            </c:dLbl>
            <c:dLbl>
              <c:idx val="1"/>
              <c:layout>
                <c:manualLayout>
                  <c:x val="-4.0400682560891195E-2"/>
                  <c:y val="6.63361186714623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F13-4AB5-AE9E-E9BE3F6F2DC6}"/>
                </c:ext>
              </c:extLst>
            </c:dLbl>
            <c:dLbl>
              <c:idx val="2"/>
              <c:layout>
                <c:manualLayout>
                  <c:x val="-9.7916666666666693E-2"/>
                  <c:y val="-0.10185185185185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F13-4AB5-AE9E-E9BE3F6F2DC6}"/>
                </c:ext>
              </c:extLst>
            </c:dLbl>
            <c:dLbl>
              <c:idx val="3"/>
              <c:layout>
                <c:manualLayout>
                  <c:x val="-4.4088880098796551E-2"/>
                  <c:y val="8.85032366319478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F13-4AB5-AE9E-E9BE3F6F2DC6}"/>
                </c:ext>
              </c:extLst>
            </c:dLbl>
            <c:dLbl>
              <c:idx val="4"/>
              <c:layout>
                <c:manualLayout>
                  <c:x val="-0.101041666666667"/>
                  <c:y val="-6.4814814814814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F13-4AB5-AE9E-E9BE3F6F2DC6}"/>
                </c:ext>
              </c:extLst>
            </c:dLbl>
            <c:dLbl>
              <c:idx val="5"/>
              <c:layout>
                <c:manualLayout>
                  <c:x val="-6.538073237311795E-2"/>
                  <c:y val="0.1026700225705090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F13-4AB5-AE9E-E9BE3F6F2DC6}"/>
                </c:ext>
              </c:extLst>
            </c:dLbl>
            <c:dLbl>
              <c:idx val="6"/>
              <c:layout>
                <c:manualLayout>
                  <c:x val="-4.6730583925323053E-2"/>
                  <c:y val="-5.17232752411328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F13-4AB5-AE9E-E9BE3F6F2DC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2009-2010</c:v>
                </c:pt>
                <c:pt idx="1">
                  <c:v>2010-2011</c:v>
                </c:pt>
                <c:pt idx="2">
                  <c:v>2011-2012</c:v>
                </c:pt>
                <c:pt idx="3">
                  <c:v>2012-2013</c:v>
                </c:pt>
                <c:pt idx="4">
                  <c:v>2013-2014</c:v>
                </c:pt>
                <c:pt idx="5">
                  <c:v>2014-2015</c:v>
                </c:pt>
                <c:pt idx="6">
                  <c:v>2015-2016</c:v>
                </c:pt>
              </c:strCache>
            </c:strRef>
          </c:cat>
          <c:val>
            <c:numRef>
              <c:f>Sheet1!$D$2:$D$8</c:f>
              <c:numCache>
                <c:formatCode>General</c:formatCode>
                <c:ptCount val="7"/>
                <c:pt idx="0">
                  <c:v>9</c:v>
                </c:pt>
                <c:pt idx="1">
                  <c:v>20</c:v>
                </c:pt>
                <c:pt idx="2">
                  <c:v>23.3</c:v>
                </c:pt>
                <c:pt idx="3">
                  <c:v>36.9</c:v>
                </c:pt>
                <c:pt idx="4">
                  <c:v>53.5</c:v>
                </c:pt>
                <c:pt idx="5">
                  <c:v>64.099999999999994</c:v>
                </c:pt>
                <c:pt idx="6">
                  <c:v>67.2</c:v>
                </c:pt>
              </c:numCache>
            </c:numRef>
          </c:val>
          <c:smooth val="0"/>
          <c:extLst xmlns:c16r2="http://schemas.microsoft.com/office/drawing/2015/06/chart">
            <c:ext xmlns:c16="http://schemas.microsoft.com/office/drawing/2014/chart" uri="{C3380CC4-5D6E-409C-BE32-E72D297353CC}">
              <c16:uniqueId val="{00000007-5F13-4AB5-AE9E-E9BE3F6F2DC6}"/>
            </c:ext>
          </c:extLst>
        </c:ser>
        <c:dLbls>
          <c:showLegendKey val="0"/>
          <c:showVal val="0"/>
          <c:showCatName val="0"/>
          <c:showSerName val="0"/>
          <c:showPercent val="0"/>
          <c:showBubbleSize val="0"/>
        </c:dLbls>
        <c:marker val="1"/>
        <c:smooth val="0"/>
        <c:axId val="98408704"/>
        <c:axId val="98410496"/>
      </c:lineChart>
      <c:catAx>
        <c:axId val="9840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8410496"/>
        <c:crosses val="autoZero"/>
        <c:auto val="1"/>
        <c:lblAlgn val="ctr"/>
        <c:lblOffset val="100"/>
        <c:noMultiLvlLbl val="0"/>
      </c:catAx>
      <c:valAx>
        <c:axId val="9841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408704"/>
        <c:crosses val="autoZero"/>
        <c:crossBetween val="between"/>
      </c:valAx>
      <c:spPr>
        <a:solidFill>
          <a:schemeClr val="accent1">
            <a:lumMod val="60000"/>
            <a:lumOff val="40000"/>
          </a:schemeClr>
        </a:solidFill>
        <a:ln>
          <a:solidFill>
            <a:schemeClr val="accent3">
              <a:lumMod val="85000"/>
            </a:schemeClr>
          </a:solidFill>
        </a:ln>
        <a:effectLst/>
      </c:spPr>
    </c:plotArea>
    <c:plotVisOnly val="1"/>
    <c:dispBlanksAs val="zero"/>
    <c:showDLblsOverMax val="0"/>
  </c:chart>
  <c:spPr>
    <a:noFill/>
    <a:ln>
      <a:solidFill>
        <a:schemeClr val="tx1">
          <a:lumMod val="50000"/>
        </a:schemeClr>
      </a:solid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xmlns=""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xmlns=""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xmlns=""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3BFF6AC3-A18F-43CD-866B-936A0AD1CEFD}" type="slidenum">
              <a:rPr lang="en-US" altLang="en-US"/>
              <a:pPr>
                <a:defRPr/>
              </a:pPr>
              <a:t>‹#›</a:t>
            </a:fld>
            <a:endParaRPr lang="en-US" altLang="en-US"/>
          </a:p>
        </p:txBody>
      </p:sp>
    </p:spTree>
    <p:extLst>
      <p:ext uri="{BB962C8B-B14F-4D97-AF65-F5344CB8AC3E}">
        <p14:creationId xmlns:p14="http://schemas.microsoft.com/office/powerpoint/2010/main" val="13583872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xmlns=""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xmlns="" id="{8B40AB52-2D09-499E-8B72-F92B613F5F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Footer Placeholder 5">
            <a:extLst>
              <a:ext uri="{FF2B5EF4-FFF2-40B4-BE49-F238E27FC236}">
                <a16:creationId xmlns:a16="http://schemas.microsoft.com/office/drawing/2014/main" xmlns=""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xmlns=""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509B153B-EC03-4448-B098-07EDBA82A70E}" type="slidenum">
              <a:rPr lang="en-US" altLang="en-US"/>
              <a:pPr>
                <a:defRPr/>
              </a:pPr>
              <a:t>‹#›</a:t>
            </a:fld>
            <a:endParaRPr lang="en-US" altLang="en-US"/>
          </a:p>
        </p:txBody>
      </p:sp>
    </p:spTree>
    <p:extLst>
      <p:ext uri="{BB962C8B-B14F-4D97-AF65-F5344CB8AC3E}">
        <p14:creationId xmlns:p14="http://schemas.microsoft.com/office/powerpoint/2010/main" val="1674425267"/>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73F68F-A395-4D8F-A66D-65AC2A5F8DE3}" type="slidenum">
              <a:rPr lang="en-GB" smtClean="0"/>
              <a:pPr>
                <a:defRPr/>
              </a:pPr>
              <a:t>1</a:t>
            </a:fld>
            <a:endParaRPr lang="en-GB" dirty="0"/>
          </a:p>
        </p:txBody>
      </p:sp>
    </p:spTree>
    <p:extLst>
      <p:ext uri="{BB962C8B-B14F-4D97-AF65-F5344CB8AC3E}">
        <p14:creationId xmlns:p14="http://schemas.microsoft.com/office/powerpoint/2010/main" val="56802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Osaka"/>
                <a:cs typeface="Osaka"/>
              </a:rPr>
              <a:t>Other subjects to note : Classical Studies; Travel and Tourism; General Paper – a Writing exam that requires student to read about issues cross curricular in nature e.g. genetics research and the ethics of designer babies and present the various views in writing in addition to stating and supporting their own opinion </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A823F9E-3240-4BF0-B0FC-A0040DFBA034}" type="slidenum">
              <a:rPr lang="en-GB" altLang="en-US" smtClean="0">
                <a:solidFill>
                  <a:srgbClr val="000000"/>
                </a:solidFill>
                <a:latin typeface="Arial" pitchFamily="34" charset="0"/>
                <a:cs typeface="Arial" pitchFamily="34" charset="0"/>
              </a:rPr>
              <a:pPr>
                <a:spcBef>
                  <a:spcPct val="0"/>
                </a:spcBef>
              </a:pPr>
              <a:t>12</a:t>
            </a:fld>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itchFamily="34"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Arial" pitchFamily="34" charset="0"/>
              </a:defRPr>
            </a:lvl1pPr>
            <a:lvl2pPr marL="734852" indent="-282635" eaLnBrk="0" hangingPunct="0">
              <a:spcBef>
                <a:spcPct val="30000"/>
              </a:spcBef>
              <a:defRPr sz="1200">
                <a:solidFill>
                  <a:schemeClr val="tx1"/>
                </a:solidFill>
                <a:latin typeface="Calibri" pitchFamily="34" charset="0"/>
                <a:ea typeface="MS PGothic" pitchFamily="34" charset="-128"/>
                <a:cs typeface="Arial" pitchFamily="34" charset="0"/>
              </a:defRPr>
            </a:lvl2pPr>
            <a:lvl3pPr marL="1130541" indent="-226108" eaLnBrk="0" hangingPunct="0">
              <a:spcBef>
                <a:spcPct val="30000"/>
              </a:spcBef>
              <a:defRPr sz="1200">
                <a:solidFill>
                  <a:schemeClr val="tx1"/>
                </a:solidFill>
                <a:latin typeface="Calibri" pitchFamily="34" charset="0"/>
                <a:ea typeface="MS PGothic" pitchFamily="34" charset="-128"/>
                <a:cs typeface="Arial" pitchFamily="34" charset="0"/>
              </a:defRPr>
            </a:lvl3pPr>
            <a:lvl4pPr marL="1582758" indent="-226108" eaLnBrk="0" hangingPunct="0">
              <a:spcBef>
                <a:spcPct val="30000"/>
              </a:spcBef>
              <a:defRPr sz="1200">
                <a:solidFill>
                  <a:schemeClr val="tx1"/>
                </a:solidFill>
                <a:latin typeface="Calibri" pitchFamily="34" charset="0"/>
                <a:ea typeface="MS PGothic" pitchFamily="34" charset="-128"/>
                <a:cs typeface="Arial" pitchFamily="34" charset="0"/>
              </a:defRPr>
            </a:lvl4pPr>
            <a:lvl5pPr marL="2034974" indent="-226108" eaLnBrk="0" hangingPunct="0">
              <a:spcBef>
                <a:spcPct val="30000"/>
              </a:spcBef>
              <a:defRPr sz="1200">
                <a:solidFill>
                  <a:schemeClr val="tx1"/>
                </a:solidFill>
                <a:latin typeface="Calibri" pitchFamily="34" charset="0"/>
                <a:ea typeface="MS PGothic" pitchFamily="34" charset="-128"/>
                <a:cs typeface="Arial" pitchFamily="34" charset="0"/>
              </a:defRPr>
            </a:lvl5pPr>
            <a:lvl6pPr marL="2487191"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6pPr>
            <a:lvl7pPr marL="2939407"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7pPr>
            <a:lvl8pPr marL="3391624"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8pPr>
            <a:lvl9pPr marL="3843840"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9pPr>
          </a:lstStyle>
          <a:p>
            <a:pPr eaLnBrk="1" hangingPunct="1">
              <a:spcBef>
                <a:spcPct val="0"/>
              </a:spcBef>
            </a:pPr>
            <a:fld id="{527B2101-E7FE-4F90-AA68-B51DCE45E8FE}" type="slidenum">
              <a:rPr lang="en-US" altLang="en-US">
                <a:solidFill>
                  <a:prstClr val="black"/>
                </a:solidFill>
              </a:rPr>
              <a:pPr eaLnBrk="1" hangingPunct="1">
                <a:spcBef>
                  <a:spcPct val="0"/>
                </a:spcBef>
              </a:pPr>
              <a:t>13</a:t>
            </a:fld>
            <a:endParaRPr lang="en-US" altLang="en-US" dirty="0">
              <a:solidFill>
                <a:prstClr val="black"/>
              </a:solidFill>
            </a:endParaRPr>
          </a:p>
        </p:txBody>
      </p:sp>
    </p:spTree>
    <p:extLst>
      <p:ext uri="{BB962C8B-B14F-4D97-AF65-F5344CB8AC3E}">
        <p14:creationId xmlns:p14="http://schemas.microsoft.com/office/powerpoint/2010/main" val="256518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itchFamily="34"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Arial" pitchFamily="34" charset="0"/>
              </a:defRPr>
            </a:lvl1pPr>
            <a:lvl2pPr marL="734852" indent="-282635" eaLnBrk="0" hangingPunct="0">
              <a:spcBef>
                <a:spcPct val="30000"/>
              </a:spcBef>
              <a:defRPr sz="1200">
                <a:solidFill>
                  <a:schemeClr val="tx1"/>
                </a:solidFill>
                <a:latin typeface="Calibri" pitchFamily="34" charset="0"/>
                <a:ea typeface="MS PGothic" pitchFamily="34" charset="-128"/>
                <a:cs typeface="Arial" pitchFamily="34" charset="0"/>
              </a:defRPr>
            </a:lvl2pPr>
            <a:lvl3pPr marL="1130541" indent="-226108" eaLnBrk="0" hangingPunct="0">
              <a:spcBef>
                <a:spcPct val="30000"/>
              </a:spcBef>
              <a:defRPr sz="1200">
                <a:solidFill>
                  <a:schemeClr val="tx1"/>
                </a:solidFill>
                <a:latin typeface="Calibri" pitchFamily="34" charset="0"/>
                <a:ea typeface="MS PGothic" pitchFamily="34" charset="-128"/>
                <a:cs typeface="Arial" pitchFamily="34" charset="0"/>
              </a:defRPr>
            </a:lvl3pPr>
            <a:lvl4pPr marL="1582758" indent="-226108" eaLnBrk="0" hangingPunct="0">
              <a:spcBef>
                <a:spcPct val="30000"/>
              </a:spcBef>
              <a:defRPr sz="1200">
                <a:solidFill>
                  <a:schemeClr val="tx1"/>
                </a:solidFill>
                <a:latin typeface="Calibri" pitchFamily="34" charset="0"/>
                <a:ea typeface="MS PGothic" pitchFamily="34" charset="-128"/>
                <a:cs typeface="Arial" pitchFamily="34" charset="0"/>
              </a:defRPr>
            </a:lvl4pPr>
            <a:lvl5pPr marL="2034974" indent="-226108" eaLnBrk="0" hangingPunct="0">
              <a:spcBef>
                <a:spcPct val="30000"/>
              </a:spcBef>
              <a:defRPr sz="1200">
                <a:solidFill>
                  <a:schemeClr val="tx1"/>
                </a:solidFill>
                <a:latin typeface="Calibri" pitchFamily="34" charset="0"/>
                <a:ea typeface="MS PGothic" pitchFamily="34" charset="-128"/>
                <a:cs typeface="Arial" pitchFamily="34" charset="0"/>
              </a:defRPr>
            </a:lvl5pPr>
            <a:lvl6pPr marL="2487191"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6pPr>
            <a:lvl7pPr marL="2939407"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7pPr>
            <a:lvl8pPr marL="3391624"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8pPr>
            <a:lvl9pPr marL="3843840"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9pPr>
          </a:lstStyle>
          <a:p>
            <a:pPr eaLnBrk="1" hangingPunct="1">
              <a:spcBef>
                <a:spcPct val="0"/>
              </a:spcBef>
            </a:pPr>
            <a:fld id="{527B2101-E7FE-4F90-AA68-B51DCE45E8FE}" type="slidenum">
              <a:rPr lang="en-US" altLang="en-US">
                <a:solidFill>
                  <a:prstClr val="black"/>
                </a:solidFill>
              </a:rPr>
              <a:pPr eaLnBrk="1" hangingPunct="1">
                <a:spcBef>
                  <a:spcPct val="0"/>
                </a:spcBef>
              </a:pPr>
              <a:t>14</a:t>
            </a:fld>
            <a:endParaRPr lang="en-US" altLang="en-US" dirty="0">
              <a:solidFill>
                <a:prstClr val="black"/>
              </a:solidFill>
            </a:endParaRPr>
          </a:p>
        </p:txBody>
      </p:sp>
    </p:spTree>
    <p:extLst>
      <p:ext uri="{BB962C8B-B14F-4D97-AF65-F5344CB8AC3E}">
        <p14:creationId xmlns:p14="http://schemas.microsoft.com/office/powerpoint/2010/main" val="187661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Began in 2012</a:t>
            </a:r>
          </a:p>
          <a:p>
            <a:endParaRPr lang="en-US" dirty="0"/>
          </a:p>
        </p:txBody>
      </p:sp>
      <p:sp>
        <p:nvSpPr>
          <p:cNvPr id="4" name="Slide Number Placeholder 3"/>
          <p:cNvSpPr>
            <a:spLocks noGrp="1"/>
          </p:cNvSpPr>
          <p:nvPr>
            <p:ph type="sldNum" sz="quarter" idx="10"/>
          </p:nvPr>
        </p:nvSpPr>
        <p:spPr/>
        <p:txBody>
          <a:bodyPr/>
          <a:lstStyle/>
          <a:p>
            <a:fld id="{E59F676C-8ED9-4765-AF65-27844A3F3FC1}" type="slidenum">
              <a:rPr lang="en-US" smtClean="0"/>
              <a:t>16</a:t>
            </a:fld>
            <a:endParaRPr lang="en-US" dirty="0"/>
          </a:p>
        </p:txBody>
      </p:sp>
    </p:spTree>
    <p:extLst>
      <p:ext uri="{BB962C8B-B14F-4D97-AF65-F5344CB8AC3E}">
        <p14:creationId xmlns:p14="http://schemas.microsoft.com/office/powerpoint/2010/main" val="45154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5ea84dd95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5ea84dd9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1" name="Google Shape;301;g45ea84dd95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extLst>
      <p:ext uri="{BB962C8B-B14F-4D97-AF65-F5344CB8AC3E}">
        <p14:creationId xmlns:p14="http://schemas.microsoft.com/office/powerpoint/2010/main" val="267519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cs typeface="Arial" pitchFamily="34" charset="0"/>
            </a:endParaRP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cs typeface="Arial" pitchFamily="34" charset="0"/>
              </a:defRPr>
            </a:lvl1pPr>
            <a:lvl2pPr marL="734852" indent="-282635" eaLnBrk="0" hangingPunct="0">
              <a:spcBef>
                <a:spcPct val="30000"/>
              </a:spcBef>
              <a:defRPr sz="1200">
                <a:solidFill>
                  <a:schemeClr val="tx1"/>
                </a:solidFill>
                <a:latin typeface="Calibri" pitchFamily="34" charset="0"/>
                <a:ea typeface="MS PGothic" pitchFamily="34" charset="-128"/>
                <a:cs typeface="Arial" pitchFamily="34" charset="0"/>
              </a:defRPr>
            </a:lvl2pPr>
            <a:lvl3pPr marL="1130541" indent="-226108" eaLnBrk="0" hangingPunct="0">
              <a:spcBef>
                <a:spcPct val="30000"/>
              </a:spcBef>
              <a:defRPr sz="1200">
                <a:solidFill>
                  <a:schemeClr val="tx1"/>
                </a:solidFill>
                <a:latin typeface="Calibri" pitchFamily="34" charset="0"/>
                <a:ea typeface="MS PGothic" pitchFamily="34" charset="-128"/>
                <a:cs typeface="Arial" pitchFamily="34" charset="0"/>
              </a:defRPr>
            </a:lvl3pPr>
            <a:lvl4pPr marL="1582758" indent="-226108" eaLnBrk="0" hangingPunct="0">
              <a:spcBef>
                <a:spcPct val="30000"/>
              </a:spcBef>
              <a:defRPr sz="1200">
                <a:solidFill>
                  <a:schemeClr val="tx1"/>
                </a:solidFill>
                <a:latin typeface="Calibri" pitchFamily="34" charset="0"/>
                <a:ea typeface="MS PGothic" pitchFamily="34" charset="-128"/>
                <a:cs typeface="Arial" pitchFamily="34" charset="0"/>
              </a:defRPr>
            </a:lvl4pPr>
            <a:lvl5pPr marL="2034974" indent="-226108" eaLnBrk="0" hangingPunct="0">
              <a:spcBef>
                <a:spcPct val="30000"/>
              </a:spcBef>
              <a:defRPr sz="1200">
                <a:solidFill>
                  <a:schemeClr val="tx1"/>
                </a:solidFill>
                <a:latin typeface="Calibri" pitchFamily="34" charset="0"/>
                <a:ea typeface="MS PGothic" pitchFamily="34" charset="-128"/>
                <a:cs typeface="Arial" pitchFamily="34" charset="0"/>
              </a:defRPr>
            </a:lvl5pPr>
            <a:lvl6pPr marL="2487191"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6pPr>
            <a:lvl7pPr marL="2939407"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7pPr>
            <a:lvl8pPr marL="3391624"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8pPr>
            <a:lvl9pPr marL="3843840" indent="-226108" eaLnBrk="0" fontAlgn="base" hangingPunct="0">
              <a:spcBef>
                <a:spcPct val="30000"/>
              </a:spcBef>
              <a:spcAft>
                <a:spcPct val="0"/>
              </a:spcAft>
              <a:defRPr sz="1200">
                <a:solidFill>
                  <a:schemeClr val="tx1"/>
                </a:solidFill>
                <a:latin typeface="Calibri" pitchFamily="34" charset="0"/>
                <a:ea typeface="MS PGothic" pitchFamily="34" charset="-128"/>
                <a:cs typeface="Arial" pitchFamily="34" charset="0"/>
              </a:defRPr>
            </a:lvl9pPr>
          </a:lstStyle>
          <a:p>
            <a:pPr eaLnBrk="1" hangingPunct="1">
              <a:spcBef>
                <a:spcPct val="0"/>
              </a:spcBef>
            </a:pPr>
            <a:fld id="{4E15C1D8-11BE-404B-99E7-A092A6858C08}" type="slidenum">
              <a:rPr lang="en-GB" altLang="en-US" smtClean="0"/>
              <a:pPr eaLnBrk="1" hangingPunct="1">
                <a:spcBef>
                  <a:spcPct val="0"/>
                </a:spcBef>
              </a:pPr>
              <a:t>18</a:t>
            </a:fld>
            <a:endParaRPr lang="en-GB" altLang="en-US" dirty="0"/>
          </a:p>
        </p:txBody>
      </p:sp>
    </p:spTree>
    <p:extLst>
      <p:ext uri="{BB962C8B-B14F-4D97-AF65-F5344CB8AC3E}">
        <p14:creationId xmlns:p14="http://schemas.microsoft.com/office/powerpoint/2010/main" val="348502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914293" y="4343219"/>
            <a:ext cx="5027812" cy="4113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GB" altLang="en-US" dirty="0">
                <a:latin typeface="Times" panose="02020603050405020304" pitchFamily="18" charset="0"/>
                <a:ea typeface="Osaka" pitchFamily="-32" charset="-128"/>
              </a:rPr>
              <a:t>Cambridge International Examinations is part of the University of Cambridge, which celebrated its 800</a:t>
            </a:r>
            <a:r>
              <a:rPr lang="en-GB" altLang="en-US" baseline="30000" dirty="0">
                <a:latin typeface="Times" panose="02020603050405020304" pitchFamily="18" charset="0"/>
                <a:ea typeface="Osaka" pitchFamily="-32" charset="-128"/>
              </a:rPr>
              <a:t>th</a:t>
            </a:r>
            <a:r>
              <a:rPr lang="en-GB" altLang="en-US" dirty="0">
                <a:latin typeface="Times" panose="02020603050405020304" pitchFamily="18" charset="0"/>
                <a:ea typeface="Osaka" pitchFamily="-32" charset="-128"/>
              </a:rPr>
              <a:t> anniversary last year. </a:t>
            </a:r>
          </a:p>
          <a:p>
            <a:pPr eaLnBrk="1" hangingPunct="1">
              <a:buFontTx/>
              <a:buChar char="•"/>
            </a:pPr>
            <a:r>
              <a:rPr lang="en-GB" altLang="en-US" dirty="0">
                <a:latin typeface="Times" panose="02020603050405020304" pitchFamily="18" charset="0"/>
                <a:ea typeface="Osaka" pitchFamily="-32" charset="-128"/>
              </a:rPr>
              <a:t>Cambridge International Examinations is also part of Cambridge Assessment – founded over 150 years ago. Today, Cambridge Assessment is an organisation of 1500 people, and Cambridge International Examinations is a vital part of its international educational expertise and assessment research. Our sister organisations within Cambridge Assessment are OCR (Oxford Cambridge and RSA) which offers qualifications for schools here in the UK and Cambridge English Language Assessment, which provides exams testing English language skills among speakers of other language. Research is at the heart of everything we do - t</a:t>
            </a:r>
            <a:r>
              <a:rPr lang="en-US" altLang="en-US" dirty="0">
                <a:latin typeface="Times" panose="02020603050405020304" pitchFamily="18" charset="0"/>
                <a:ea typeface="Osaka" pitchFamily="-32" charset="-128"/>
              </a:rPr>
              <a:t>he reliability of our assessment comes from our evidence-based and research-led approach to all developments. A</a:t>
            </a:r>
            <a:r>
              <a:rPr lang="en-GB" altLang="en-US" dirty="0">
                <a:latin typeface="Times" panose="02020603050405020304" pitchFamily="18" charset="0"/>
                <a:ea typeface="Osaka" pitchFamily="-32" charset="-128"/>
              </a:rPr>
              <a:t>nd so of course we have our own assessment research division, the largest research capability of its kind.</a:t>
            </a:r>
          </a:p>
          <a:p>
            <a:pPr eaLnBrk="1" hangingPunct="1">
              <a:buFontTx/>
              <a:buChar char="•"/>
            </a:pPr>
            <a:r>
              <a:rPr lang="en-GB" altLang="en-US" dirty="0">
                <a:latin typeface="Times" panose="02020603050405020304" pitchFamily="18" charset="0"/>
                <a:ea typeface="Osaka" pitchFamily="-32" charset="-128"/>
              </a:rPr>
              <a:t>Because we belong to the University of Cambridge, we are a charitable foundation. We invest any return from our activities into education and research. </a:t>
            </a:r>
          </a:p>
          <a:p>
            <a:pPr eaLnBrk="1" hangingPunct="1">
              <a:buFontTx/>
              <a:buChar char="•"/>
            </a:pPr>
            <a:r>
              <a:rPr lang="en-GB" altLang="en-US" dirty="0">
                <a:latin typeface="Times" panose="02020603050405020304" pitchFamily="18" charset="0"/>
                <a:ea typeface="Osaka" pitchFamily="-32" charset="-128"/>
              </a:rPr>
              <a:t>Cambridge International Examinations  is the world’s largest provider of international education for 5-19 year olds. </a:t>
            </a:r>
            <a:endParaRPr lang="en-US" altLang="en-US" dirty="0">
              <a:latin typeface="Times" panose="02020603050405020304" pitchFamily="18" charset="0"/>
              <a:ea typeface="Osaka" pitchFamily="-32" charset="-128"/>
            </a:endParaRPr>
          </a:p>
        </p:txBody>
      </p:sp>
    </p:spTree>
    <p:extLst>
      <p:ext uri="{BB962C8B-B14F-4D97-AF65-F5344CB8AC3E}">
        <p14:creationId xmlns:p14="http://schemas.microsoft.com/office/powerpoint/2010/main" val="35617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200" dirty="0" smtClean="0">
                <a:latin typeface="Arial" charset="0"/>
                <a:ea typeface="ＭＳ Ｐゴシック"/>
              </a:rPr>
              <a:t>Cambridge Assessment International Education (Cambridge</a:t>
            </a:r>
            <a:r>
              <a:rPr lang="en-GB" sz="1200" baseline="0" dirty="0" smtClean="0">
                <a:latin typeface="Arial" charset="0"/>
                <a:ea typeface="ＭＳ Ｐゴシック"/>
              </a:rPr>
              <a:t> International for short)</a:t>
            </a:r>
            <a:r>
              <a:rPr lang="en-GB" sz="1200" dirty="0" smtClean="0">
                <a:latin typeface="Arial" charset="0"/>
                <a:ea typeface="ＭＳ Ｐゴシック"/>
              </a:rPr>
              <a:t> is part of the Cambridge Assessment Group, a not-for profit department of the University of Cambridge. We are proud to be part of one of the oldest and greatest universities in the world - renowned worldwide for excellence in education.</a:t>
            </a:r>
          </a:p>
          <a:p>
            <a:pPr>
              <a:lnSpc>
                <a:spcPct val="90000"/>
              </a:lnSpc>
            </a:pPr>
            <a:endParaRPr lang="en-GB" sz="1200" dirty="0" smtClean="0">
              <a:latin typeface="Arial" charset="0"/>
              <a:ea typeface="ＭＳ Ｐゴシック"/>
            </a:endParaRPr>
          </a:p>
          <a:p>
            <a:pPr eaLnBrk="1" hangingPunct="1">
              <a:lnSpc>
                <a:spcPct val="90000"/>
              </a:lnSpc>
            </a:pPr>
            <a:r>
              <a:rPr lang="en-GB" sz="1200" dirty="0" smtClean="0">
                <a:latin typeface="Arial" charset="0"/>
                <a:ea typeface="ＭＳ Ｐゴシック"/>
              </a:rPr>
              <a:t>The Cambridge Assessment Group operates and manages the University’s three exam boards:</a:t>
            </a:r>
          </a:p>
          <a:p>
            <a:pPr marL="171450" indent="-171450" eaLnBrk="1" hangingPunct="1">
              <a:lnSpc>
                <a:spcPct val="90000"/>
              </a:lnSpc>
              <a:buFont typeface="Arial" panose="020B0604020202020204" pitchFamily="34" charset="0"/>
              <a:buChar char="•"/>
            </a:pPr>
            <a:r>
              <a:rPr lang="en-GB" sz="1200" b="1" dirty="0" smtClean="0">
                <a:latin typeface="Arial" charset="0"/>
                <a:ea typeface="ＭＳ Ｐゴシック"/>
              </a:rPr>
              <a:t>Cambridge Assessment International Education</a:t>
            </a:r>
            <a:r>
              <a:rPr lang="en-GB" sz="1200" dirty="0" smtClean="0">
                <a:latin typeface="Arial" charset="0"/>
                <a:ea typeface="ＭＳ Ｐゴシック"/>
              </a:rPr>
              <a:t>- the world</a:t>
            </a:r>
            <a:r>
              <a:rPr lang="en-GB" altLang="en-US" sz="1200" dirty="0" smtClean="0">
                <a:latin typeface="Arial" charset="0"/>
                <a:ea typeface="ＭＳ Ｐゴシック"/>
              </a:rPr>
              <a:t>’</a:t>
            </a:r>
            <a:r>
              <a:rPr lang="en-GB" sz="1200" dirty="0" smtClean="0">
                <a:latin typeface="Arial" charset="0"/>
                <a:ea typeface="ＭＳ Ｐゴシック"/>
              </a:rPr>
              <a:t>s largest provider of international education programmes and qualifications for 5 to 19 year olds</a:t>
            </a:r>
          </a:p>
          <a:p>
            <a:pPr marL="171450" indent="-171450" eaLnBrk="1" hangingPunct="1">
              <a:lnSpc>
                <a:spcPct val="90000"/>
              </a:lnSpc>
              <a:buFont typeface="Arial" panose="020B0604020202020204" pitchFamily="34" charset="0"/>
              <a:buChar char="•"/>
            </a:pPr>
            <a:r>
              <a:rPr lang="en-GB" sz="1200" b="1" dirty="0" smtClean="0">
                <a:latin typeface="Arial" charset="0"/>
                <a:ea typeface="ＭＳ Ｐゴシック"/>
              </a:rPr>
              <a:t>Oxford Cambridge and RSA Examinations</a:t>
            </a:r>
            <a:r>
              <a:rPr lang="en-GB" sz="1200" dirty="0" smtClean="0">
                <a:latin typeface="Arial" charset="0"/>
                <a:ea typeface="ＭＳ Ｐゴシック"/>
              </a:rPr>
              <a:t> (OCR for short) - a leading UK awarding body, committed to providing qualifications that engage learners of all ages at school, college, in work or through part-time learning programmes to achieve their full potential</a:t>
            </a:r>
          </a:p>
          <a:p>
            <a:pPr marL="171450" indent="-171450" eaLnBrk="1" hangingPunct="1">
              <a:lnSpc>
                <a:spcPct val="90000"/>
              </a:lnSpc>
              <a:buFont typeface="Arial" panose="020B0604020202020204" pitchFamily="34" charset="0"/>
              <a:buChar char="•"/>
            </a:pPr>
            <a:r>
              <a:rPr lang="en-GB" sz="1200" b="1" dirty="0" smtClean="0">
                <a:latin typeface="Arial" charset="0"/>
                <a:ea typeface="ＭＳ Ｐゴシック"/>
              </a:rPr>
              <a:t>Cambridge Assessment English</a:t>
            </a:r>
            <a:r>
              <a:rPr lang="en-GB" sz="1200" dirty="0" smtClean="0">
                <a:latin typeface="Arial" charset="0"/>
                <a:ea typeface="ＭＳ Ｐゴシック"/>
              </a:rPr>
              <a:t> – </a:t>
            </a:r>
            <a:r>
              <a:rPr lang="en-GB" sz="1200" dirty="0" smtClean="0">
                <a:ea typeface="ＭＳ Ｐゴシック"/>
              </a:rPr>
              <a:t>provider of the world’s leading range of certificates for learners of English. </a:t>
            </a:r>
            <a:endParaRPr lang="en-GB" sz="1200" dirty="0">
              <a:ea typeface="ＭＳ Ｐゴシック"/>
            </a:endParaRPr>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62578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4433">
              <a:defRPr/>
            </a:pPr>
            <a:r>
              <a:rPr lang="en-US" dirty="0"/>
              <a:t>If found it needs to be aligned with the coming assessment and professional development which is a difficult and costly proposition in the best of circumstances.</a:t>
            </a:r>
            <a:endParaRPr lang="en-GB" dirty="0"/>
          </a:p>
          <a:p>
            <a:endParaRPr lang="en-GB" dirty="0"/>
          </a:p>
          <a:p>
            <a:endParaRPr lang="en-GB" altLang="en-US" dirty="0">
              <a:ea typeface="MS PGothic" pitchFamily="3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925" indent="-282664" eaLnBrk="0" hangingPunct="0">
              <a:spcBef>
                <a:spcPct val="30000"/>
              </a:spcBef>
              <a:defRPr sz="1200">
                <a:solidFill>
                  <a:schemeClr val="tx1"/>
                </a:solidFill>
                <a:latin typeface="Calibri" pitchFamily="34" charset="0"/>
              </a:defRPr>
            </a:lvl2pPr>
            <a:lvl3pPr marL="1130654" indent="-226131" eaLnBrk="0" hangingPunct="0">
              <a:spcBef>
                <a:spcPct val="30000"/>
              </a:spcBef>
              <a:defRPr sz="1200">
                <a:solidFill>
                  <a:schemeClr val="tx1"/>
                </a:solidFill>
                <a:latin typeface="Calibri" pitchFamily="34" charset="0"/>
              </a:defRPr>
            </a:lvl3pPr>
            <a:lvl4pPr marL="1582916" indent="-226131" eaLnBrk="0" hangingPunct="0">
              <a:spcBef>
                <a:spcPct val="30000"/>
              </a:spcBef>
              <a:defRPr sz="1200">
                <a:solidFill>
                  <a:schemeClr val="tx1"/>
                </a:solidFill>
                <a:latin typeface="Calibri" pitchFamily="34" charset="0"/>
              </a:defRPr>
            </a:lvl4pPr>
            <a:lvl5pPr marL="2035178" indent="-226131" eaLnBrk="0" hangingPunct="0">
              <a:spcBef>
                <a:spcPct val="30000"/>
              </a:spcBef>
              <a:defRPr sz="1200">
                <a:solidFill>
                  <a:schemeClr val="tx1"/>
                </a:solidFill>
                <a:latin typeface="Calibri" pitchFamily="34" charset="0"/>
              </a:defRPr>
            </a:lvl5pPr>
            <a:lvl6pPr marL="2487439" indent="-226131" eaLnBrk="0" fontAlgn="base" hangingPunct="0">
              <a:spcBef>
                <a:spcPct val="30000"/>
              </a:spcBef>
              <a:spcAft>
                <a:spcPct val="0"/>
              </a:spcAft>
              <a:defRPr sz="1200">
                <a:solidFill>
                  <a:schemeClr val="tx1"/>
                </a:solidFill>
                <a:latin typeface="Calibri" pitchFamily="34" charset="0"/>
              </a:defRPr>
            </a:lvl6pPr>
            <a:lvl7pPr marL="2939701" indent="-226131" eaLnBrk="0" fontAlgn="base" hangingPunct="0">
              <a:spcBef>
                <a:spcPct val="30000"/>
              </a:spcBef>
              <a:spcAft>
                <a:spcPct val="0"/>
              </a:spcAft>
              <a:defRPr sz="1200">
                <a:solidFill>
                  <a:schemeClr val="tx1"/>
                </a:solidFill>
                <a:latin typeface="Calibri" pitchFamily="34" charset="0"/>
              </a:defRPr>
            </a:lvl7pPr>
            <a:lvl8pPr marL="3391963" indent="-226131" eaLnBrk="0" fontAlgn="base" hangingPunct="0">
              <a:spcBef>
                <a:spcPct val="30000"/>
              </a:spcBef>
              <a:spcAft>
                <a:spcPct val="0"/>
              </a:spcAft>
              <a:defRPr sz="1200">
                <a:solidFill>
                  <a:schemeClr val="tx1"/>
                </a:solidFill>
                <a:latin typeface="Calibri" pitchFamily="34" charset="0"/>
              </a:defRPr>
            </a:lvl8pPr>
            <a:lvl9pPr marL="3844225" indent="-22613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EB44BF-C120-46FF-B86E-232B3C773DA1}" type="slidenum">
              <a:rPr lang="en-GB" altLang="en-US" smtClean="0"/>
              <a:pPr eaLnBrk="1" hangingPunct="1">
                <a:spcBef>
                  <a:spcPct val="0"/>
                </a:spcBef>
              </a:pPr>
              <a:t>4</a:t>
            </a:fld>
            <a:endParaRPr lang="en-GB" altLang="en-US" dirty="0"/>
          </a:p>
        </p:txBody>
      </p:sp>
    </p:spTree>
    <p:extLst>
      <p:ext uri="{BB962C8B-B14F-4D97-AF65-F5344CB8AC3E}">
        <p14:creationId xmlns:p14="http://schemas.microsoft.com/office/powerpoint/2010/main" val="344170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sz="1000" b="1" dirty="0" smtClean="0">
                <a:solidFill>
                  <a:schemeClr val="tx1">
                    <a:lumMod val="75000"/>
                  </a:schemeClr>
                </a:solidFill>
                <a:latin typeface="Arial" panose="020B0604020202020204" pitchFamily="34" charset="0"/>
                <a:cs typeface="Arial" panose="020B0604020202020204" pitchFamily="34" charset="0"/>
              </a:rPr>
              <a:t>Cambridge Pathway</a:t>
            </a:r>
          </a:p>
          <a:p>
            <a:pPr marL="171450" indent="-171450">
              <a:buFont typeface="Arial" panose="020B0604020202020204" pitchFamily="34" charset="0"/>
              <a:buChar char="•"/>
              <a:defRPr/>
            </a:pPr>
            <a:r>
              <a:rPr lang="en-GB" sz="1000" dirty="0" smtClean="0">
                <a:solidFill>
                  <a:schemeClr val="tx1">
                    <a:lumMod val="75000"/>
                  </a:schemeClr>
                </a:solidFill>
                <a:latin typeface="Arial" panose="020B0604020202020204" pitchFamily="34" charset="0"/>
                <a:cs typeface="Arial" panose="020B0604020202020204" pitchFamily="34" charset="0"/>
              </a:rPr>
              <a:t>Our Cambridge Pathway gives students a clear path for educational success from age 5 to 19. </a:t>
            </a:r>
          </a:p>
          <a:p>
            <a:pPr marL="171450" indent="-171450">
              <a:buFont typeface="Arial" panose="020B0604020202020204" pitchFamily="34" charset="0"/>
              <a:buChar char="•"/>
              <a:defRPr/>
            </a:pPr>
            <a:r>
              <a:rPr lang="en-GB" sz="1000" dirty="0" smtClean="0">
                <a:solidFill>
                  <a:schemeClr val="tx1">
                    <a:lumMod val="75000"/>
                  </a:schemeClr>
                </a:solidFill>
                <a:latin typeface="Arial" panose="020B0604020202020204" pitchFamily="34" charset="0"/>
                <a:cs typeface="Arial" panose="020B0604020202020204" pitchFamily="34" charset="0"/>
              </a:rPr>
              <a:t>Its wide range of subjects and flexibility gives schools the chance to shape the curriculum so that it is exciting and relevant for their own students. </a:t>
            </a:r>
          </a:p>
          <a:p>
            <a:pPr marL="171450" indent="-171450">
              <a:buFont typeface="Arial" panose="020B0604020202020204" pitchFamily="34" charset="0"/>
              <a:buChar char="•"/>
              <a:defRPr/>
            </a:pPr>
            <a:r>
              <a:rPr lang="en-GB" sz="1000" dirty="0" smtClean="0">
                <a:solidFill>
                  <a:schemeClr val="tx1">
                    <a:lumMod val="75000"/>
                  </a:schemeClr>
                </a:solidFill>
                <a:latin typeface="Arial" panose="020B0604020202020204" pitchFamily="34" charset="0"/>
                <a:cs typeface="Arial" panose="020B0604020202020204" pitchFamily="34" charset="0"/>
              </a:rPr>
              <a:t>Cambridge Pathway students have the chance to acquire the knowledge and skills they need to achieve at school, university and beyond. </a:t>
            </a:r>
          </a:p>
          <a:p>
            <a:pPr marL="171450" indent="-171450">
              <a:buFont typeface="Arial" panose="020B0604020202020204" pitchFamily="34" charset="0"/>
              <a:buChar char="•"/>
              <a:defRPr/>
            </a:pPr>
            <a:r>
              <a:rPr lang="en-GB" sz="1000" dirty="0" smtClean="0">
                <a:solidFill>
                  <a:schemeClr val="tx1">
                    <a:lumMod val="75000"/>
                  </a:schemeClr>
                </a:solidFill>
                <a:latin typeface="Arial" panose="020B0604020202020204" pitchFamily="34" charset="0"/>
                <a:cs typeface="Arial" panose="020B0604020202020204" pitchFamily="34" charset="0"/>
              </a:rPr>
              <a:t>The four stages lead seamlessly from primary to secondary and pre-university years. Each stage builds on the students’ development from the previous one, but can also be offered separately. </a:t>
            </a:r>
          </a:p>
        </p:txBody>
      </p:sp>
      <p:sp>
        <p:nvSpPr>
          <p:cNvPr id="143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eaLnBrk="0" fontAlgn="base" hangingPunct="0">
              <a:spcBef>
                <a:spcPct val="30000"/>
              </a:spcBef>
              <a:spcAft>
                <a:spcPct val="0"/>
              </a:spcAft>
              <a:defRPr sz="1200">
                <a:solidFill>
                  <a:schemeClr val="tx1"/>
                </a:solidFill>
                <a:latin typeface="Calibri" pitchFamily="34" charset="0"/>
              </a:defRPr>
            </a:lvl6pPr>
            <a:lvl7pPr marL="2939407" indent="-226108" eaLnBrk="0" fontAlgn="base" hangingPunct="0">
              <a:spcBef>
                <a:spcPct val="30000"/>
              </a:spcBef>
              <a:spcAft>
                <a:spcPct val="0"/>
              </a:spcAft>
              <a:defRPr sz="1200">
                <a:solidFill>
                  <a:schemeClr val="tx1"/>
                </a:solidFill>
                <a:latin typeface="Calibri" pitchFamily="34" charset="0"/>
              </a:defRPr>
            </a:lvl7pPr>
            <a:lvl8pPr marL="3391624" indent="-226108" eaLnBrk="0" fontAlgn="base" hangingPunct="0">
              <a:spcBef>
                <a:spcPct val="30000"/>
              </a:spcBef>
              <a:spcAft>
                <a:spcPct val="0"/>
              </a:spcAft>
              <a:defRPr sz="1200">
                <a:solidFill>
                  <a:schemeClr val="tx1"/>
                </a:solidFill>
                <a:latin typeface="Calibri" pitchFamily="34" charset="0"/>
              </a:defRPr>
            </a:lvl8pPr>
            <a:lvl9pPr marL="3843840" indent="-2261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20574FE-EE8D-4D88-9061-1717C8089EA8}" type="slidenum">
              <a:rPr lang="en-GB" altLang="en-US" smtClean="0">
                <a:latin typeface="Times" pitchFamily="18" charset="0"/>
                <a:ea typeface="Osaka"/>
                <a:cs typeface="Osaka"/>
              </a:rPr>
              <a:pPr eaLnBrk="1" hangingPunct="1">
                <a:spcBef>
                  <a:spcPct val="0"/>
                </a:spcBef>
              </a:pPr>
              <a:t>6</a:t>
            </a:fld>
            <a:endParaRPr lang="en-GB" altLang="en-US" dirty="0" smtClean="0">
              <a:latin typeface="Times" pitchFamily="18" charset="0"/>
              <a:ea typeface="Osaka"/>
              <a:cs typeface="Osak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Wingdings" panose="05000000000000000000" pitchFamily="2" charset="2"/>
              <a:buChar char="ü"/>
            </a:pPr>
            <a:r>
              <a:rPr lang="en-US" altLang="en-US" sz="1200" b="1" u="sng" dirty="0" smtClean="0">
                <a:solidFill>
                  <a:srgbClr val="000000"/>
                </a:solidFill>
                <a:cs typeface="Arial" pitchFamily="34" charset="0"/>
              </a:rPr>
              <a:t>Confident</a:t>
            </a:r>
            <a:r>
              <a:rPr lang="en-US" altLang="en-US" sz="1200" dirty="0" smtClean="0">
                <a:solidFill>
                  <a:srgbClr val="000000"/>
                </a:solidFill>
                <a:cs typeface="Arial" pitchFamily="34" charset="0"/>
              </a:rPr>
              <a:t> in working with information and ideas – their own and of others</a:t>
            </a:r>
          </a:p>
          <a:p>
            <a:pPr marL="342900" indent="-342900">
              <a:buFont typeface="Wingdings" panose="05000000000000000000" pitchFamily="2" charset="2"/>
              <a:buChar char="ü"/>
            </a:pPr>
            <a:r>
              <a:rPr lang="en-US" altLang="en-US" sz="1200" b="1" u="sng" dirty="0" smtClean="0">
                <a:solidFill>
                  <a:srgbClr val="000000"/>
                </a:solidFill>
                <a:cs typeface="Arial" pitchFamily="34" charset="0"/>
              </a:rPr>
              <a:t>Responsible</a:t>
            </a:r>
            <a:r>
              <a:rPr lang="en-US" altLang="en-US" sz="1200" dirty="0" smtClean="0">
                <a:solidFill>
                  <a:srgbClr val="000000"/>
                </a:solidFill>
                <a:cs typeface="Arial" pitchFamily="34" charset="0"/>
              </a:rPr>
              <a:t> for themselves, responsive to and respectful of others</a:t>
            </a:r>
          </a:p>
          <a:p>
            <a:pPr marL="342900" indent="-342900">
              <a:buFont typeface="Wingdings" panose="05000000000000000000" pitchFamily="2" charset="2"/>
              <a:buChar char="ü"/>
            </a:pPr>
            <a:r>
              <a:rPr lang="en-US" altLang="en-US" sz="1200" b="1" u="sng" dirty="0" smtClean="0">
                <a:solidFill>
                  <a:srgbClr val="000000"/>
                </a:solidFill>
                <a:cs typeface="Arial" pitchFamily="34" charset="0"/>
              </a:rPr>
              <a:t>Reflective</a:t>
            </a:r>
            <a:r>
              <a:rPr lang="en-US" altLang="en-US" sz="1200" dirty="0" smtClean="0">
                <a:solidFill>
                  <a:srgbClr val="000000"/>
                </a:solidFill>
                <a:cs typeface="Arial" pitchFamily="34" charset="0"/>
              </a:rPr>
              <a:t> as learners, developing their ability to learn</a:t>
            </a:r>
          </a:p>
          <a:p>
            <a:pPr marL="342900" indent="-342900">
              <a:buFont typeface="Wingdings" panose="05000000000000000000" pitchFamily="2" charset="2"/>
              <a:buChar char="ü"/>
            </a:pPr>
            <a:r>
              <a:rPr lang="en-US" altLang="en-US" sz="1200" b="1" u="sng" dirty="0" smtClean="0">
                <a:solidFill>
                  <a:srgbClr val="000000"/>
                </a:solidFill>
                <a:cs typeface="Arial" pitchFamily="34" charset="0"/>
              </a:rPr>
              <a:t>Innovative</a:t>
            </a:r>
            <a:r>
              <a:rPr lang="en-US" altLang="en-US" sz="1200" dirty="0" smtClean="0">
                <a:solidFill>
                  <a:srgbClr val="000000"/>
                </a:solidFill>
                <a:cs typeface="Arial" pitchFamily="34" charset="0"/>
              </a:rPr>
              <a:t> and equipped for new and future challenges</a:t>
            </a:r>
          </a:p>
          <a:p>
            <a:pPr marL="342900" indent="-342900">
              <a:buFont typeface="Wingdings" panose="05000000000000000000" pitchFamily="2" charset="2"/>
              <a:buChar char="ü"/>
            </a:pPr>
            <a:r>
              <a:rPr lang="en-US" altLang="en-US" sz="1200" b="1" u="sng" dirty="0" smtClean="0">
                <a:solidFill>
                  <a:srgbClr val="000000"/>
                </a:solidFill>
                <a:cs typeface="Arial" pitchFamily="34" charset="0"/>
              </a:rPr>
              <a:t>Engaged</a:t>
            </a:r>
            <a:r>
              <a:rPr lang="en-US" altLang="en-US" sz="1200" dirty="0" smtClean="0">
                <a:solidFill>
                  <a:srgbClr val="000000"/>
                </a:solidFill>
                <a:cs typeface="Arial" pitchFamily="34" charset="0"/>
              </a:rPr>
              <a:t> intellectually and socially, and ready to make a difference</a:t>
            </a:r>
          </a:p>
          <a:p>
            <a:pPr eaLnBrk="1" hangingPunct="1"/>
            <a:endParaRPr lang="en-US" altLang="en-US" dirty="0" smtClean="0">
              <a:latin typeface="Times" pitchFamily="18" charset="0"/>
              <a:ea typeface="Osaka"/>
              <a:cs typeface="Osaka"/>
            </a:endParaRPr>
          </a:p>
        </p:txBody>
      </p:sp>
    </p:spTree>
    <p:extLst>
      <p:ext uri="{BB962C8B-B14F-4D97-AF65-F5344CB8AC3E}">
        <p14:creationId xmlns:p14="http://schemas.microsoft.com/office/powerpoint/2010/main" val="20965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DF1178-FCCE-4A9E-8F97-13181A46ED98}" type="slidenum">
              <a:rPr lang="en-GB" altLang="en-US" smtClean="0">
                <a:latin typeface="Arial" panose="020B0604020202020204" pitchFamily="34" charset="0"/>
              </a:rPr>
              <a:pPr>
                <a:spcBef>
                  <a:spcPct val="0"/>
                </a:spcBef>
              </a:pPr>
              <a:t>7</a:t>
            </a:fld>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28371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06" name="Shape 706"/>
          <p:cNvSpPr txBox="1">
            <a:spLocks noGrp="1"/>
          </p:cNvSpPr>
          <p:nvPr>
            <p:ph type="body" idx="1"/>
          </p:nvPr>
        </p:nvSpPr>
        <p:spPr>
          <a:xfrm>
            <a:off x="906252" y="4715708"/>
            <a:ext cx="4985172" cy="44680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lnSpc>
                <a:spcPct val="90000"/>
              </a:lnSpc>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Cambridge IGCSE is the world’s most popular qualification for 14 to 16 year olds. It celebrated it’s 25</a:t>
            </a:r>
            <a:r>
              <a:rPr lang="en-US" sz="1000" b="0" i="0" u="none" strike="noStrike" cap="none" baseline="30000" dirty="0">
                <a:solidFill>
                  <a:schemeClr val="dk1"/>
                </a:solidFill>
                <a:latin typeface="Arial"/>
                <a:ea typeface="Arial"/>
                <a:cs typeface="Arial"/>
                <a:sym typeface="Arial"/>
              </a:rPr>
              <a:t>th</a:t>
            </a:r>
            <a:r>
              <a:rPr lang="en-US" sz="1000" b="0" i="0" u="none" strike="noStrike" cap="none" dirty="0">
                <a:solidFill>
                  <a:schemeClr val="dk1"/>
                </a:solidFill>
                <a:latin typeface="Arial"/>
                <a:ea typeface="Arial"/>
                <a:cs typeface="Arial"/>
                <a:sym typeface="Arial"/>
              </a:rPr>
              <a:t> anniversary on 2010.</a:t>
            </a:r>
          </a:p>
          <a:p>
            <a:pPr marL="0" marR="0" lvl="0" indent="0" algn="l" rtl="0">
              <a:lnSpc>
                <a:spcPct val="90000"/>
              </a:lnSpc>
              <a:spcBef>
                <a:spcPts val="30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lnSpc>
                <a:spcPct val="90000"/>
              </a:lnSpc>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The curriculum offers a variety of routes for learners with a wide range of abilities, including those whose first language is not English.</a:t>
            </a:r>
          </a:p>
          <a:p>
            <a:pPr marL="0" marR="0" lvl="0" indent="0" algn="l" rtl="0">
              <a:lnSpc>
                <a:spcPct val="90000"/>
              </a:lnSpc>
              <a:spcBef>
                <a:spcPts val="30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lnSpc>
                <a:spcPct val="90000"/>
              </a:lnSpc>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It develops learner knowledge, understanding and skills in: </a:t>
            </a:r>
          </a:p>
          <a:p>
            <a:pPr marL="0" marR="0" lvl="0" indent="0" algn="l" rtl="0">
              <a:lnSpc>
                <a:spcPct val="90000"/>
              </a:lnSpc>
              <a:spcBef>
                <a:spcPts val="300"/>
              </a:spcBef>
              <a:spcAft>
                <a:spcPts val="0"/>
              </a:spcAft>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subject content</a:t>
            </a:r>
          </a:p>
          <a:p>
            <a:pPr marL="0" marR="0" lvl="0" indent="0" algn="l" rtl="0">
              <a:lnSpc>
                <a:spcPct val="90000"/>
              </a:lnSpc>
              <a:spcBef>
                <a:spcPts val="300"/>
              </a:spcBef>
              <a:spcAft>
                <a:spcPts val="0"/>
              </a:spcAft>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applying knowledge and understanding to familiar and new situations</a:t>
            </a:r>
          </a:p>
          <a:p>
            <a:pPr marL="0" marR="0" lvl="0" indent="0" algn="l" rtl="0">
              <a:lnSpc>
                <a:spcPct val="90000"/>
              </a:lnSpc>
              <a:spcBef>
                <a:spcPts val="300"/>
              </a:spcBef>
              <a:spcAft>
                <a:spcPts val="0"/>
              </a:spcAft>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intellectual enquiry</a:t>
            </a:r>
          </a:p>
          <a:p>
            <a:pPr marL="0" marR="0" lvl="0" indent="0" algn="l" rtl="0">
              <a:lnSpc>
                <a:spcPct val="90000"/>
              </a:lnSpc>
              <a:spcBef>
                <a:spcPts val="300"/>
              </a:spcBef>
              <a:spcAft>
                <a:spcPts val="0"/>
              </a:spcAft>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flexibility and responsiveness to change</a:t>
            </a:r>
          </a:p>
          <a:p>
            <a:pPr marL="0" marR="0" lvl="0" indent="0" algn="l" rtl="0">
              <a:lnSpc>
                <a:spcPct val="90000"/>
              </a:lnSpc>
              <a:spcBef>
                <a:spcPts val="300"/>
              </a:spcBef>
              <a:spcAft>
                <a:spcPts val="0"/>
              </a:spcAft>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working and communicating in English</a:t>
            </a:r>
          </a:p>
          <a:p>
            <a:pPr marL="0" marR="0" lvl="0" indent="0" algn="l" rtl="0">
              <a:lnSpc>
                <a:spcPct val="90000"/>
              </a:lnSpc>
              <a:spcBef>
                <a:spcPts val="300"/>
              </a:spcBef>
              <a:spcAft>
                <a:spcPts val="0"/>
              </a:spcAft>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influencing outcomes</a:t>
            </a:r>
          </a:p>
          <a:p>
            <a:pPr marL="0" marR="0" lvl="0" indent="0" algn="l" rtl="0">
              <a:lnSpc>
                <a:spcPct val="90000"/>
              </a:lnSpc>
              <a:spcBef>
                <a:spcPts val="300"/>
              </a:spcBef>
              <a:spcAft>
                <a:spcPts val="0"/>
              </a:spcAft>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cultural awareness.</a:t>
            </a:r>
          </a:p>
          <a:p>
            <a:pPr marL="0" marR="0" lvl="0" indent="0" algn="l" rtl="0">
              <a:lnSpc>
                <a:spcPct val="90000"/>
              </a:lnSpc>
              <a:spcBef>
                <a:spcPts val="30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lnSpc>
                <a:spcPct val="90000"/>
              </a:lnSpc>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The syllabuses are international in outlook, but retain a local relevance. They have been created specifically for an international student body with content to suit a wide variety of schools and avoid cultural bias. </a:t>
            </a:r>
          </a:p>
          <a:p>
            <a:pPr marL="0" marR="0" lvl="0" indent="0" algn="l" rtl="0">
              <a:lnSpc>
                <a:spcPct val="90000"/>
              </a:lnSpc>
              <a:spcBef>
                <a:spcPts val="300"/>
              </a:spcBef>
              <a:spcAft>
                <a:spcPts val="0"/>
              </a:spcAft>
              <a:buSzPct val="25000"/>
              <a:buNone/>
            </a:pPr>
            <a:endParaRPr sz="1000" b="0" i="0" u="none" strike="noStrike" cap="none" dirty="0">
              <a:solidFill>
                <a:schemeClr val="dk1"/>
              </a:solidFill>
              <a:latin typeface="Arial"/>
              <a:ea typeface="Arial"/>
              <a:cs typeface="Arial"/>
              <a:sym typeface="Arial"/>
            </a:endParaRPr>
          </a:p>
          <a:p>
            <a:pPr marL="0" marR="0" lvl="0" indent="0" algn="l" rtl="0">
              <a:lnSpc>
                <a:spcPct val="90000"/>
              </a:lnSpc>
              <a:spcBef>
                <a:spcPts val="300"/>
              </a:spcBef>
              <a:spcAft>
                <a:spcPts val="0"/>
              </a:spcAft>
              <a:buSzPct val="25000"/>
              <a:buNone/>
            </a:pPr>
            <a:r>
              <a:rPr lang="en-US" sz="1000" b="0" i="0" u="none" strike="noStrike" cap="none" dirty="0">
                <a:solidFill>
                  <a:schemeClr val="dk1"/>
                </a:solidFill>
                <a:latin typeface="Arial"/>
                <a:ea typeface="Arial"/>
                <a:cs typeface="Arial"/>
                <a:sym typeface="Arial"/>
              </a:rPr>
              <a:t>Schools worldwide have been, and continue to be, involved in the development of Cambridge IGCSE, so we are confident it represents the best possible international education for 14 to 16 year olds. The content, the structure and the administrative support mean Cambridge IGCSE answers the needs of more and more schools worldwide.</a:t>
            </a:r>
          </a:p>
          <a:p>
            <a:pPr marL="0" marR="0" lvl="0" indent="0" algn="l" rtl="0">
              <a:lnSpc>
                <a:spcPct val="90000"/>
              </a:lnSpc>
              <a:spcBef>
                <a:spcPts val="300"/>
              </a:spcBef>
              <a:spcAft>
                <a:spcPts val="0"/>
              </a:spcAft>
              <a:buSzPct val="25000"/>
              <a:buNone/>
            </a:pPr>
            <a:endParaRPr sz="1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7003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EC97C32-9122-4C09-8B23-F977D2351371}" type="slidenum">
              <a:rPr lang="en-GB" altLang="en-US" smtClean="0">
                <a:solidFill>
                  <a:srgbClr val="000000"/>
                </a:solidFill>
                <a:cs typeface="Arial" pitchFamily="34" charset="0"/>
              </a:rPr>
              <a:pPr>
                <a:spcBef>
                  <a:spcPct val="0"/>
                </a:spcBef>
              </a:pPr>
              <a:t>10</a:t>
            </a:fld>
            <a:endParaRPr lang="en-GB" altLang="en-US" smtClean="0">
              <a:solidFill>
                <a:srgbClr val="000000"/>
              </a:solidFill>
              <a:cs typeface="Arial" pitchFamily="34" charset="0"/>
            </a:endParaRPr>
          </a:p>
        </p:txBody>
      </p:sp>
      <p:sp>
        <p:nvSpPr>
          <p:cNvPr id="89091"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itchFamily="34" charset="0"/>
              </a:rPr>
              <a:t>Cambridge </a:t>
            </a:r>
            <a:r>
              <a:rPr lang="en-US" altLang="en-US" b="1" smtClean="0">
                <a:cs typeface="Arial" pitchFamily="34" charset="0"/>
              </a:rPr>
              <a:t>English </a:t>
            </a:r>
            <a:r>
              <a:rPr lang="en-US" altLang="en-US" smtClean="0">
                <a:cs typeface="Arial" pitchFamily="34" charset="0"/>
              </a:rPr>
              <a:t>- </a:t>
            </a:r>
            <a:r>
              <a:rPr lang="en-GB" altLang="en-US" smtClean="0">
                <a:cs typeface="Arial" pitchFamily="34" charset="0"/>
              </a:rPr>
              <a:t>Develop the ability to communicate clearly, accurately and effectively. </a:t>
            </a:r>
          </a:p>
          <a:p>
            <a:r>
              <a:rPr lang="en-GB" altLang="en-US" smtClean="0">
                <a:cs typeface="Arial" pitchFamily="34" charset="0"/>
              </a:rPr>
              <a:t>Cambridge </a:t>
            </a:r>
            <a:r>
              <a:rPr lang="en-GB" altLang="en-US" b="1" smtClean="0">
                <a:cs typeface="Arial" pitchFamily="34" charset="0"/>
              </a:rPr>
              <a:t>First and Foreign Languages </a:t>
            </a:r>
            <a:r>
              <a:rPr lang="en-GB" altLang="en-US" smtClean="0">
                <a:cs typeface="Arial" pitchFamily="34" charset="0"/>
              </a:rPr>
              <a:t>- Helps students understand and respond to what they read and hear</a:t>
            </a:r>
          </a:p>
          <a:p>
            <a:r>
              <a:rPr lang="en-GB" altLang="en-US" smtClean="0">
                <a:cs typeface="Arial" pitchFamily="34" charset="0"/>
              </a:rPr>
              <a:t>Cambridge IGCSE </a:t>
            </a:r>
            <a:r>
              <a:rPr lang="en-GB" altLang="en-US" b="1" smtClean="0">
                <a:cs typeface="Arial" pitchFamily="34" charset="0"/>
              </a:rPr>
              <a:t>Mathematics</a:t>
            </a:r>
            <a:r>
              <a:rPr lang="en-GB" altLang="en-US" smtClean="0">
                <a:cs typeface="Arial" pitchFamily="34" charset="0"/>
              </a:rPr>
              <a:t>  - An essential subject for all learners, syllabuses encourage the development of mathematical knowledge as a key life skill.</a:t>
            </a:r>
          </a:p>
          <a:p>
            <a:r>
              <a:rPr lang="en-US" altLang="en-US" smtClean="0">
                <a:cs typeface="Arial" pitchFamily="34" charset="0"/>
              </a:rPr>
              <a:t>Cambridge </a:t>
            </a:r>
            <a:r>
              <a:rPr lang="en-US" altLang="en-US" b="1" smtClean="0">
                <a:cs typeface="Arial" pitchFamily="34" charset="0"/>
              </a:rPr>
              <a:t>Sciences</a:t>
            </a:r>
            <a:r>
              <a:rPr lang="en-US" altLang="en-US" smtClean="0">
                <a:cs typeface="Arial" pitchFamily="34" charset="0"/>
              </a:rPr>
              <a:t> – emphasizes theory and real life applications, impact of research on individuals and society and development of practical skills.</a:t>
            </a:r>
          </a:p>
          <a:p>
            <a:r>
              <a:rPr lang="en-US" altLang="en-US" smtClean="0">
                <a:cs typeface="Arial" pitchFamily="34" charset="0"/>
              </a:rPr>
              <a:t>Cambridge </a:t>
            </a:r>
            <a:r>
              <a:rPr lang="en-US" altLang="en-US" b="1" smtClean="0">
                <a:cs typeface="Arial" pitchFamily="34" charset="0"/>
              </a:rPr>
              <a:t>Arts &amp; Humanities </a:t>
            </a:r>
            <a:r>
              <a:rPr lang="en-US" altLang="en-US" smtClean="0">
                <a:cs typeface="Arial" pitchFamily="34" charset="0"/>
              </a:rPr>
              <a:t>–  </a:t>
            </a:r>
            <a:r>
              <a:rPr lang="en-GB" altLang="en-US" smtClean="0">
                <a:cs typeface="Arial" pitchFamily="34" charset="0"/>
              </a:rPr>
              <a:t>Enables students to develop deeper insights. Provides a wider perspective on social issues and cultures around the globe</a:t>
            </a:r>
            <a:endParaRPr lang="en-US" altLang="en-US" smtClean="0">
              <a:cs typeface="Arial" pitchFamily="34" charset="0"/>
            </a:endParaRPr>
          </a:p>
          <a:p>
            <a:r>
              <a:rPr lang="en-US" altLang="en-US" smtClean="0">
                <a:cs typeface="Arial" pitchFamily="34" charset="0"/>
              </a:rPr>
              <a:t>Cambridge </a:t>
            </a:r>
            <a:r>
              <a:rPr lang="en-US" altLang="en-US" b="1" smtClean="0">
                <a:cs typeface="Arial" pitchFamily="34" charset="0"/>
              </a:rPr>
              <a:t>Business, Vocational and Technical </a:t>
            </a:r>
            <a:r>
              <a:rPr lang="en-US" altLang="en-US" smtClean="0">
                <a:cs typeface="Arial" pitchFamily="34" charset="0"/>
              </a:rPr>
              <a:t>subjects – theory and real world applications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186085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2" name="Title 1">
            <a:extLst>
              <a:ext uri="{FF2B5EF4-FFF2-40B4-BE49-F238E27FC236}">
                <a16:creationId xmlns:a16="http://schemas.microsoft.com/office/drawing/2014/main" xmlns="" id="{8322A998-9A7F-4C15-8BB2-3381EBEB4AFC}"/>
              </a:ext>
            </a:extLst>
          </p:cNvPr>
          <p:cNvSpPr>
            <a:spLocks noGrp="1"/>
          </p:cNvSpPr>
          <p:nvPr>
            <p:ph type="title"/>
          </p:nvPr>
        </p:nvSpPr>
        <p:spPr>
          <a:xfrm>
            <a:off x="171450" y="106363"/>
            <a:ext cx="8870400" cy="77946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359908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hasCustomPrompt="1"/>
          </p:nvPr>
        </p:nvSpPr>
        <p:spPr>
          <a:xfrm>
            <a:off x="892834" y="5729644"/>
            <a:ext cx="54864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a:extLst>
              <a:ext uri="{FF2B5EF4-FFF2-40B4-BE49-F238E27FC236}">
                <a16:creationId xmlns:a16="http://schemas.microsoft.com/office/drawing/2014/main" xmlns="" id="{8322A998-9A7F-4C15-8BB2-3381EBEB4AFC}"/>
              </a:ext>
            </a:extLst>
          </p:cNvPr>
          <p:cNvSpPr>
            <a:spLocks noGrp="1"/>
          </p:cNvSpPr>
          <p:nvPr>
            <p:ph type="title"/>
          </p:nvPr>
        </p:nvSpPr>
        <p:spPr>
          <a:xfrm>
            <a:off x="171450" y="106363"/>
            <a:ext cx="8870400" cy="779462"/>
          </a:xfrm>
        </p:spPr>
        <p:txBody>
          <a:bodyPr/>
          <a:lstStyle/>
          <a:p>
            <a:r>
              <a:rPr lang="en-US" smtClean="0"/>
              <a:t>Click to edit Master title style</a:t>
            </a:r>
            <a:endParaRPr lang="en-US"/>
          </a:p>
        </p:txBody>
      </p:sp>
    </p:spTree>
    <p:extLst>
      <p:ext uri="{BB962C8B-B14F-4D97-AF65-F5344CB8AC3E}">
        <p14:creationId xmlns:p14="http://schemas.microsoft.com/office/powerpoint/2010/main" val="169877056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bg>
      <p:bgPr>
        <a:solidFill>
          <a:schemeClr val="accent1"/>
        </a:solidFill>
        <a:effectLst/>
      </p:bgPr>
    </p:bg>
    <p:spTree>
      <p:nvGrpSpPr>
        <p:cNvPr id="1" name=""/>
        <p:cNvGrpSpPr/>
        <p:nvPr/>
      </p:nvGrpSpPr>
      <p:grpSpPr>
        <a:xfrm>
          <a:off x="0" y="0"/>
          <a:ext cx="0" cy="0"/>
          <a:chOff x="0" y="0"/>
          <a:chExt cx="0" cy="0"/>
        </a:xfrm>
      </p:grpSpPr>
      <p:pic>
        <p:nvPicPr>
          <p:cNvPr id="16" name="Picture 1" descr="Generic first sli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 logo_col.white.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063" y="276225"/>
            <a:ext cx="19669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0"/>
          <p:cNvSpPr>
            <a:spLocks/>
          </p:cNvSpPr>
          <p:nvPr userDrawn="1"/>
        </p:nvSpPr>
        <p:spPr bwMode="auto">
          <a:xfrm>
            <a:off x="793750" y="909638"/>
            <a:ext cx="7556500" cy="5038725"/>
          </a:xfrm>
          <a:custGeom>
            <a:avLst/>
            <a:gdLst>
              <a:gd name="T0" fmla="*/ 0 w 4760"/>
              <a:gd name="T1" fmla="*/ 0 h 3174"/>
              <a:gd name="T2" fmla="*/ 2147483647 w 4760"/>
              <a:gd name="T3" fmla="*/ 2147483647 h 3174"/>
              <a:gd name="T4" fmla="*/ 2147483647 w 4760"/>
              <a:gd name="T5" fmla="*/ 2147483647 h 3174"/>
              <a:gd name="T6" fmla="*/ 2147483647 w 4760"/>
              <a:gd name="T7" fmla="*/ 2147483647 h 3174"/>
              <a:gd name="T8" fmla="*/ 2147483647 w 4760"/>
              <a:gd name="T9" fmla="*/ 2147483647 h 3174"/>
              <a:gd name="T10" fmla="*/ 2147483647 w 4760"/>
              <a:gd name="T11" fmla="*/ 2147483647 h 3174"/>
              <a:gd name="T12" fmla="*/ 2147483647 w 4760"/>
              <a:gd name="T13" fmla="*/ 2147483647 h 3174"/>
              <a:gd name="T14" fmla="*/ 2147483647 w 4760"/>
              <a:gd name="T15" fmla="*/ 2147483647 h 3174"/>
              <a:gd name="T16" fmla="*/ 2147483647 w 4760"/>
              <a:gd name="T17" fmla="*/ 2147483647 h 3174"/>
              <a:gd name="T18" fmla="*/ 2147483647 w 4760"/>
              <a:gd name="T19" fmla="*/ 2147483647 h 3174"/>
              <a:gd name="T20" fmla="*/ 2147483647 w 4760"/>
              <a:gd name="T21" fmla="*/ 2147483647 h 3174"/>
              <a:gd name="T22" fmla="*/ 2147483647 w 4760"/>
              <a:gd name="T23" fmla="*/ 2147483647 h 3174"/>
              <a:gd name="T24" fmla="*/ 2147483647 w 4760"/>
              <a:gd name="T25" fmla="*/ 2147483647 h 3174"/>
              <a:gd name="T26" fmla="*/ 2147483647 w 4760"/>
              <a:gd name="T27" fmla="*/ 2147483647 h 3174"/>
              <a:gd name="T28" fmla="*/ 2147483647 w 4760"/>
              <a:gd name="T29" fmla="*/ 2147483647 h 3174"/>
              <a:gd name="T30" fmla="*/ 2147483647 w 4760"/>
              <a:gd name="T31" fmla="*/ 2147483647 h 3174"/>
              <a:gd name="T32" fmla="*/ 2147483647 w 4760"/>
              <a:gd name="T33" fmla="*/ 2147483647 h 3174"/>
              <a:gd name="T34" fmla="*/ 2147483647 w 4760"/>
              <a:gd name="T35" fmla="*/ 2147483647 h 3174"/>
              <a:gd name="T36" fmla="*/ 2147483647 w 4760"/>
              <a:gd name="T37" fmla="*/ 2147483647 h 3174"/>
              <a:gd name="T38" fmla="*/ 2147483647 w 4760"/>
              <a:gd name="T39" fmla="*/ 2147483647 h 3174"/>
              <a:gd name="T40" fmla="*/ 2147483647 w 4760"/>
              <a:gd name="T41" fmla="*/ 2147483647 h 3174"/>
              <a:gd name="T42" fmla="*/ 2147483647 w 4760"/>
              <a:gd name="T43" fmla="*/ 2147483647 h 3174"/>
              <a:gd name="T44" fmla="*/ 2147483647 w 4760"/>
              <a:gd name="T45" fmla="*/ 2147483647 h 3174"/>
              <a:gd name="T46" fmla="*/ 2147483647 w 4760"/>
              <a:gd name="T47" fmla="*/ 2147483647 h 3174"/>
              <a:gd name="T48" fmla="*/ 2147483647 w 4760"/>
              <a:gd name="T49" fmla="*/ 2147483647 h 3174"/>
              <a:gd name="T50" fmla="*/ 2147483647 w 4760"/>
              <a:gd name="T51" fmla="*/ 2147483647 h 3174"/>
              <a:gd name="T52" fmla="*/ 2147483647 w 4760"/>
              <a:gd name="T53" fmla="*/ 2147483647 h 3174"/>
              <a:gd name="T54" fmla="*/ 2147483647 w 4760"/>
              <a:gd name="T55" fmla="*/ 2147483647 h 3174"/>
              <a:gd name="T56" fmla="*/ 2147483647 w 4760"/>
              <a:gd name="T57" fmla="*/ 2147483647 h 3174"/>
              <a:gd name="T58" fmla="*/ 2147483647 w 4760"/>
              <a:gd name="T59" fmla="*/ 2147483647 h 3174"/>
              <a:gd name="T60" fmla="*/ 2147483647 w 4760"/>
              <a:gd name="T61" fmla="*/ 2147483647 h 3174"/>
              <a:gd name="T62" fmla="*/ 2147483647 w 4760"/>
              <a:gd name="T63" fmla="*/ 2147483647 h 3174"/>
              <a:gd name="T64" fmla="*/ 2147483647 w 4760"/>
              <a:gd name="T65" fmla="*/ 2147483647 h 3174"/>
              <a:gd name="T66" fmla="*/ 2147483647 w 4760"/>
              <a:gd name="T67" fmla="*/ 2147483647 h 3174"/>
              <a:gd name="T68" fmla="*/ 2147483647 w 4760"/>
              <a:gd name="T69" fmla="*/ 2147483647 h 3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60" h="3174">
                <a:moveTo>
                  <a:pt x="4" y="0"/>
                </a:moveTo>
                <a:lnTo>
                  <a:pt x="0" y="0"/>
                </a:lnTo>
                <a:lnTo>
                  <a:pt x="0" y="3174"/>
                </a:lnTo>
                <a:lnTo>
                  <a:pt x="4760" y="3174"/>
                </a:lnTo>
                <a:lnTo>
                  <a:pt x="4760" y="44"/>
                </a:lnTo>
                <a:lnTo>
                  <a:pt x="4758" y="102"/>
                </a:lnTo>
                <a:lnTo>
                  <a:pt x="4752" y="160"/>
                </a:lnTo>
                <a:lnTo>
                  <a:pt x="4746" y="220"/>
                </a:lnTo>
                <a:lnTo>
                  <a:pt x="4738" y="282"/>
                </a:lnTo>
                <a:lnTo>
                  <a:pt x="4728" y="344"/>
                </a:lnTo>
                <a:lnTo>
                  <a:pt x="4714" y="406"/>
                </a:lnTo>
                <a:lnTo>
                  <a:pt x="4698" y="468"/>
                </a:lnTo>
                <a:lnTo>
                  <a:pt x="4680" y="530"/>
                </a:lnTo>
                <a:lnTo>
                  <a:pt x="4658" y="592"/>
                </a:lnTo>
                <a:lnTo>
                  <a:pt x="4632" y="650"/>
                </a:lnTo>
                <a:lnTo>
                  <a:pt x="4602" y="708"/>
                </a:lnTo>
                <a:lnTo>
                  <a:pt x="4586" y="736"/>
                </a:lnTo>
                <a:lnTo>
                  <a:pt x="4570" y="762"/>
                </a:lnTo>
                <a:lnTo>
                  <a:pt x="4552" y="790"/>
                </a:lnTo>
                <a:lnTo>
                  <a:pt x="4532" y="816"/>
                </a:lnTo>
                <a:lnTo>
                  <a:pt x="4512" y="840"/>
                </a:lnTo>
                <a:lnTo>
                  <a:pt x="4490" y="864"/>
                </a:lnTo>
                <a:lnTo>
                  <a:pt x="4468" y="888"/>
                </a:lnTo>
                <a:lnTo>
                  <a:pt x="4444" y="910"/>
                </a:lnTo>
                <a:lnTo>
                  <a:pt x="4418" y="932"/>
                </a:lnTo>
                <a:lnTo>
                  <a:pt x="4392" y="952"/>
                </a:lnTo>
                <a:lnTo>
                  <a:pt x="4292" y="1022"/>
                </a:lnTo>
                <a:lnTo>
                  <a:pt x="4172" y="1100"/>
                </a:lnTo>
                <a:lnTo>
                  <a:pt x="4034" y="1188"/>
                </a:lnTo>
                <a:lnTo>
                  <a:pt x="3882" y="1280"/>
                </a:lnTo>
                <a:lnTo>
                  <a:pt x="3722" y="1378"/>
                </a:lnTo>
                <a:lnTo>
                  <a:pt x="3554" y="1478"/>
                </a:lnTo>
                <a:lnTo>
                  <a:pt x="3214" y="1674"/>
                </a:lnTo>
                <a:lnTo>
                  <a:pt x="2896" y="1856"/>
                </a:lnTo>
                <a:lnTo>
                  <a:pt x="2632" y="2004"/>
                </a:lnTo>
                <a:lnTo>
                  <a:pt x="2384" y="2144"/>
                </a:lnTo>
                <a:lnTo>
                  <a:pt x="2134" y="2004"/>
                </a:lnTo>
                <a:lnTo>
                  <a:pt x="1870" y="1856"/>
                </a:lnTo>
                <a:lnTo>
                  <a:pt x="1552" y="1674"/>
                </a:lnTo>
                <a:lnTo>
                  <a:pt x="1214" y="1478"/>
                </a:lnTo>
                <a:lnTo>
                  <a:pt x="1046" y="1378"/>
                </a:lnTo>
                <a:lnTo>
                  <a:pt x="884" y="1280"/>
                </a:lnTo>
                <a:lnTo>
                  <a:pt x="732" y="1188"/>
                </a:lnTo>
                <a:lnTo>
                  <a:pt x="594" y="1100"/>
                </a:lnTo>
                <a:lnTo>
                  <a:pt x="474" y="1022"/>
                </a:lnTo>
                <a:lnTo>
                  <a:pt x="376" y="952"/>
                </a:lnTo>
                <a:lnTo>
                  <a:pt x="348" y="930"/>
                </a:lnTo>
                <a:lnTo>
                  <a:pt x="320" y="908"/>
                </a:lnTo>
                <a:lnTo>
                  <a:pt x="296" y="884"/>
                </a:lnTo>
                <a:lnTo>
                  <a:pt x="272" y="860"/>
                </a:lnTo>
                <a:lnTo>
                  <a:pt x="250" y="834"/>
                </a:lnTo>
                <a:lnTo>
                  <a:pt x="228" y="808"/>
                </a:lnTo>
                <a:lnTo>
                  <a:pt x="208" y="780"/>
                </a:lnTo>
                <a:lnTo>
                  <a:pt x="190" y="752"/>
                </a:lnTo>
                <a:lnTo>
                  <a:pt x="172" y="722"/>
                </a:lnTo>
                <a:lnTo>
                  <a:pt x="156" y="694"/>
                </a:lnTo>
                <a:lnTo>
                  <a:pt x="126" y="632"/>
                </a:lnTo>
                <a:lnTo>
                  <a:pt x="100" y="570"/>
                </a:lnTo>
                <a:lnTo>
                  <a:pt x="80" y="506"/>
                </a:lnTo>
                <a:lnTo>
                  <a:pt x="60" y="440"/>
                </a:lnTo>
                <a:lnTo>
                  <a:pt x="46" y="374"/>
                </a:lnTo>
                <a:lnTo>
                  <a:pt x="34" y="310"/>
                </a:lnTo>
                <a:lnTo>
                  <a:pt x="24" y="244"/>
                </a:lnTo>
                <a:lnTo>
                  <a:pt x="16" y="180"/>
                </a:lnTo>
                <a:lnTo>
                  <a:pt x="10" y="118"/>
                </a:lnTo>
                <a:lnTo>
                  <a:pt x="6" y="58"/>
                </a:lnTo>
                <a:lnTo>
                  <a:pt x="4" y="0"/>
                </a:lnTo>
              </a:path>
            </a:pathLst>
          </a:custGeom>
          <a:noFill/>
          <a:ln>
            <a:noFill/>
          </a:ln>
          <a:extLst/>
        </p:spPr>
        <p:txBody>
          <a:bodyPr/>
          <a:lstStyle/>
          <a:p>
            <a:pPr algn="ctr" eaLnBrk="0" hangingPunct="0">
              <a:lnSpc>
                <a:spcPct val="90000"/>
              </a:lnSpc>
              <a:spcBef>
                <a:spcPct val="50000"/>
              </a:spcBef>
              <a:buClr>
                <a:schemeClr val="accent1"/>
              </a:buClr>
              <a:buFont typeface="Webdings" pitchFamily="18" charset="2"/>
              <a:buChar char=""/>
              <a:defRPr/>
            </a:pPr>
            <a:endParaRPr lang="en-GB" dirty="0">
              <a:latin typeface="Arial" pitchFamily="34" charset="0"/>
              <a:ea typeface="ＭＳ Ｐゴシック" pitchFamily="34" charset="-128"/>
              <a:cs typeface="+mn-cs"/>
            </a:endParaRPr>
          </a:p>
        </p:txBody>
      </p:sp>
      <p:sp>
        <p:nvSpPr>
          <p:cNvPr id="121862" name="Text Placeholder 2"/>
          <p:cNvSpPr>
            <a:spLocks noGrp="1"/>
          </p:cNvSpPr>
          <p:nvPr>
            <p:ph type="subTitle" idx="1"/>
          </p:nvPr>
        </p:nvSpPr>
        <p:spPr>
          <a:xfrm>
            <a:off x="5437188" y="2292350"/>
            <a:ext cx="3471862" cy="741363"/>
          </a:xfrm>
        </p:spPr>
        <p:txBody>
          <a:bodyPr lIns="0" rIns="0"/>
          <a:lstStyle>
            <a:lvl1pPr marL="0" indent="0">
              <a:buFont typeface="Webdings" charset="0"/>
              <a:buNone/>
              <a:defRPr>
                <a:solidFill>
                  <a:schemeClr val="bg1"/>
                </a:solidFill>
                <a:latin typeface="Arial" charset="0"/>
              </a:defRPr>
            </a:lvl1pPr>
          </a:lstStyle>
          <a:p>
            <a:pPr lvl="0"/>
            <a:r>
              <a:rPr lang="en-GB" noProof="0"/>
              <a:t>Click to edit Master subtitle style</a:t>
            </a:r>
          </a:p>
        </p:txBody>
      </p:sp>
      <p:sp>
        <p:nvSpPr>
          <p:cNvPr id="121863" name="Title Placeholder 19"/>
          <p:cNvSpPr>
            <a:spLocks noGrp="1"/>
          </p:cNvSpPr>
          <p:nvPr>
            <p:ph type="ctrTitle"/>
          </p:nvPr>
        </p:nvSpPr>
        <p:spPr>
          <a:xfrm>
            <a:off x="5437188" y="1450975"/>
            <a:ext cx="3471862" cy="844550"/>
          </a:xfrm>
        </p:spPr>
        <p:txBody>
          <a:bodyPr lIns="0" rIns="0" anchor="b"/>
          <a:lstStyle>
            <a:lvl1pPr>
              <a:defRPr sz="2400" b="1">
                <a:solidFill>
                  <a:schemeClr val="bg1"/>
                </a:solidFill>
                <a:latin typeface="Arial" charset="0"/>
              </a:defRPr>
            </a:lvl1pPr>
          </a:lstStyle>
          <a:p>
            <a:pPr lvl="0"/>
            <a:r>
              <a:rPr lang="en-GB" noProof="0"/>
              <a:t>Click to edit Master title style</a:t>
            </a:r>
          </a:p>
        </p:txBody>
      </p:sp>
    </p:spTree>
    <p:extLst>
      <p:ext uri="{BB962C8B-B14F-4D97-AF65-F5344CB8AC3E}">
        <p14:creationId xmlns:p14="http://schemas.microsoft.com/office/powerpoint/2010/main" val="21461539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941388"/>
            <a:ext cx="8710612" cy="7794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0663" y="1895475"/>
            <a:ext cx="4270375" cy="467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895475"/>
            <a:ext cx="4271962" cy="467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8131175" y="6492875"/>
            <a:ext cx="793750" cy="209550"/>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1209675" y="6494463"/>
            <a:ext cx="6343650" cy="209550"/>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220663" y="6494463"/>
            <a:ext cx="412750" cy="209550"/>
          </a:xfrm>
          <a:prstGeom prst="rect">
            <a:avLst/>
          </a:prstGeom>
        </p:spPr>
        <p:txBody>
          <a:bodyPr/>
          <a:lstStyle>
            <a:lvl1pPr>
              <a:defRPr/>
            </a:lvl1pPr>
          </a:lstStyle>
          <a:p>
            <a:pPr>
              <a:defRPr/>
            </a:pPr>
            <a:fld id="{6BA6B3AF-C9D8-4FBA-9BD4-6BEE9CB78616}" type="slidenum">
              <a:rPr lang="en-GB"/>
              <a:pPr>
                <a:defRPr/>
              </a:pPr>
              <a:t>‹#›</a:t>
            </a:fld>
            <a:endParaRPr lang="en-GB"/>
          </a:p>
        </p:txBody>
      </p:sp>
    </p:spTree>
    <p:extLst>
      <p:ext uri="{BB962C8B-B14F-4D97-AF65-F5344CB8AC3E}">
        <p14:creationId xmlns:p14="http://schemas.microsoft.com/office/powerpoint/2010/main" val="2345938168"/>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mmary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120650"/>
            <a:ext cx="6763991" cy="815975"/>
          </a:xfrm>
        </p:spPr>
        <p:txBody>
          <a:bodyPr/>
          <a:lstStyle/>
          <a:p>
            <a:r>
              <a:rPr lang="en-US" smtClean="0"/>
              <a:t>Click to edit Master title style</a:t>
            </a:r>
            <a:endParaRPr lang="en-GB" dirty="0"/>
          </a:p>
        </p:txBody>
      </p:sp>
      <p:sp>
        <p:nvSpPr>
          <p:cNvPr id="13" name="Content Placeholder 12"/>
          <p:cNvSpPr>
            <a:spLocks noGrp="1"/>
          </p:cNvSpPr>
          <p:nvPr>
            <p:ph sz="quarter" idx="12"/>
          </p:nvPr>
        </p:nvSpPr>
        <p:spPr>
          <a:xfrm>
            <a:off x="117475" y="1931988"/>
            <a:ext cx="8907463" cy="4387849"/>
          </a:xfrm>
        </p:spPr>
        <p:txBody>
          <a:bodyPr t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8"/>
          <p:cNvSpPr>
            <a:spLocks noGrp="1"/>
          </p:cNvSpPr>
          <p:nvPr>
            <p:ph type="body" sz="quarter" idx="11"/>
          </p:nvPr>
        </p:nvSpPr>
        <p:spPr>
          <a:xfrm>
            <a:off x="117475" y="1077913"/>
            <a:ext cx="8907463" cy="708024"/>
          </a:xfrm>
          <a:prstGeom prst="round2DiagRect">
            <a:avLst>
              <a:gd name="adj1" fmla="val 26270"/>
              <a:gd name="adj2" fmla="val 0"/>
            </a:avLst>
          </a:prstGeom>
          <a:solidFill>
            <a:schemeClr val="accent2"/>
          </a:solidFill>
        </p:spPr>
        <p:txBody>
          <a:bodyPr lIns="36000" tIns="36000">
            <a:noAutofit/>
          </a:bodyPr>
          <a:lstStyle>
            <a:lvl1pPr>
              <a:defRPr sz="1200" baseline="0">
                <a:solidFill>
                  <a:srgbClr val="FFFFFF"/>
                </a:solidFill>
              </a:defRPr>
            </a:lvl1pPr>
            <a:lvl2pPr>
              <a:buClr>
                <a:srgbClr val="FFFFFF"/>
              </a:buClr>
              <a:defRPr sz="1200">
                <a:solidFill>
                  <a:srgbClr val="FFFFFF"/>
                </a:solidFill>
              </a:defRPr>
            </a:lvl2pPr>
            <a:lvl3pPr>
              <a:buClr>
                <a:srgbClr val="FFFFFF"/>
              </a:buClr>
              <a:defRPr sz="1200">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Footer Placeholder 5"/>
          <p:cNvSpPr>
            <a:spLocks noGrp="1"/>
          </p:cNvSpPr>
          <p:nvPr>
            <p:ph type="ftr" sz="quarter" idx="13"/>
          </p:nvPr>
        </p:nvSpPr>
        <p:spPr/>
        <p:txBody>
          <a:bodyPr/>
          <a:lstStyle>
            <a:lvl1pPr>
              <a:defRPr/>
            </a:lvl1pPr>
          </a:lstStyle>
          <a:p>
            <a:pPr>
              <a:defRPr/>
            </a:pPr>
            <a:r>
              <a:rPr lang="en-GB" dirty="0"/>
              <a:t>[Source or footnotes here]</a:t>
            </a:r>
          </a:p>
        </p:txBody>
      </p:sp>
    </p:spTree>
    <p:extLst>
      <p:ext uri="{BB962C8B-B14F-4D97-AF65-F5344CB8AC3E}">
        <p14:creationId xmlns:p14="http://schemas.microsoft.com/office/powerpoint/2010/main" val="306032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MS Slideshow">
  <p:cSld name="CMS Slideshow">
    <p:spTree>
      <p:nvGrpSpPr>
        <p:cNvPr id="1" name="Shape 26"/>
        <p:cNvGrpSpPr/>
        <p:nvPr/>
      </p:nvGrpSpPr>
      <p:grpSpPr>
        <a:xfrm>
          <a:off x="0" y="0"/>
          <a:ext cx="0" cy="0"/>
          <a:chOff x="0" y="0"/>
          <a:chExt cx="0" cy="0"/>
        </a:xfrm>
      </p:grpSpPr>
      <p:grpSp>
        <p:nvGrpSpPr>
          <p:cNvPr id="27" name="Google Shape;27;p3"/>
          <p:cNvGrpSpPr/>
          <p:nvPr/>
        </p:nvGrpSpPr>
        <p:grpSpPr>
          <a:xfrm>
            <a:off x="157864" y="6202712"/>
            <a:ext cx="4583469" cy="565558"/>
            <a:chOff x="157864" y="6342448"/>
            <a:chExt cx="3451003" cy="425822"/>
          </a:xfrm>
        </p:grpSpPr>
        <p:pic>
          <p:nvPicPr>
            <p:cNvPr id="28" name="Google Shape;28;p3" descr="CMS Logo 485U ®.eps"/>
            <p:cNvPicPr preferRelativeResize="0"/>
            <p:nvPr/>
          </p:nvPicPr>
          <p:blipFill rotWithShape="1">
            <a:blip r:embed="rId2">
              <a:alphaModFix/>
            </a:blip>
            <a:srcRect/>
            <a:stretch/>
          </p:blipFill>
          <p:spPr>
            <a:xfrm>
              <a:off x="157864" y="6342448"/>
              <a:ext cx="998163" cy="425822"/>
            </a:xfrm>
            <a:prstGeom prst="rect">
              <a:avLst/>
            </a:prstGeom>
            <a:noFill/>
            <a:ln>
              <a:noFill/>
            </a:ln>
          </p:spPr>
        </p:pic>
        <p:pic>
          <p:nvPicPr>
            <p:cNvPr id="29" name="Google Shape;29;p3" descr="Every Child_Tag_CMS.png"/>
            <p:cNvPicPr preferRelativeResize="0"/>
            <p:nvPr/>
          </p:nvPicPr>
          <p:blipFill rotWithShape="1">
            <a:blip r:embed="rId3">
              <a:alphaModFix/>
            </a:blip>
            <a:srcRect/>
            <a:stretch/>
          </p:blipFill>
          <p:spPr>
            <a:xfrm>
              <a:off x="1308198" y="6494795"/>
              <a:ext cx="2300669" cy="204895"/>
            </a:xfrm>
            <a:prstGeom prst="rect">
              <a:avLst/>
            </a:prstGeom>
            <a:noFill/>
            <a:ln>
              <a:noFill/>
            </a:ln>
          </p:spPr>
        </p:pic>
      </p:grpSp>
      <p:cxnSp>
        <p:nvCxnSpPr>
          <p:cNvPr id="30" name="Google Shape;30;p3"/>
          <p:cNvCxnSpPr/>
          <p:nvPr/>
        </p:nvCxnSpPr>
        <p:spPr>
          <a:xfrm>
            <a:off x="0" y="6119559"/>
            <a:ext cx="9144000" cy="0"/>
          </a:xfrm>
          <a:prstGeom prst="straightConnector1">
            <a:avLst/>
          </a:prstGeom>
          <a:noFill/>
          <a:ln w="12700" cap="flat" cmpd="sng">
            <a:solidFill>
              <a:srgbClr val="7F7F7F"/>
            </a:solidFill>
            <a:prstDash val="solid"/>
            <a:round/>
            <a:headEnd type="none" w="sm" len="sm"/>
            <a:tailEnd type="none" w="sm" len="sm"/>
          </a:ln>
        </p:spPr>
      </p:cxnSp>
      <p:sp>
        <p:nvSpPr>
          <p:cNvPr id="31" name="Google Shape;31;p3"/>
          <p:cNvSpPr txBox="1">
            <a:spLocks noGrp="1"/>
          </p:cNvSpPr>
          <p:nvPr>
            <p:ph type="sldNum" idx="12"/>
          </p:nvPr>
        </p:nvSpPr>
        <p:spPr>
          <a:xfrm>
            <a:off x="6691740" y="632171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dirty="0"/>
              <a:t>  </a:t>
            </a:r>
            <a:endParaRPr dirty="0"/>
          </a:p>
        </p:txBody>
      </p:sp>
    </p:spTree>
    <p:extLst>
      <p:ext uri="{BB962C8B-B14F-4D97-AF65-F5344CB8AC3E}">
        <p14:creationId xmlns:p14="http://schemas.microsoft.com/office/powerpoint/2010/main" val="939033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5400" y="2347204"/>
            <a:ext cx="69732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lgn="l">
              <a:lnSpc>
                <a:spcPts val="3800"/>
              </a:lnSpc>
            </a:pPr>
            <a:r>
              <a:rPr lang="en-GB" dirty="0"/>
              <a:t>Click to edit Master title style</a:t>
            </a:r>
            <a:endParaRPr lang="en-US" dirty="0"/>
          </a:p>
        </p:txBody>
      </p:sp>
      <p:sp>
        <p:nvSpPr>
          <p:cNvPr id="3" name="Subtitle 2"/>
          <p:cNvSpPr>
            <a:spLocks noGrp="1"/>
          </p:cNvSpPr>
          <p:nvPr>
            <p:ph type="subTitle" idx="1"/>
          </p:nvPr>
        </p:nvSpPr>
        <p:spPr>
          <a:xfrm>
            <a:off x="1085850" y="3692929"/>
            <a:ext cx="69723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3593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xmlns="" id="{A1588417-55AB-40DB-872B-C0D132FE4114}"/>
              </a:ext>
            </a:extLst>
          </p:cNvPr>
          <p:cNvSpPr>
            <a:spLocks/>
          </p:cNvSpPr>
          <p:nvPr userDrawn="1"/>
        </p:nvSpPr>
        <p:spPr bwMode="auto">
          <a:xfrm>
            <a:off x="796925" y="4059480"/>
            <a:ext cx="39830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pPr>
            <a:r>
              <a:rPr lang="en-US" altLang="en-US" dirty="0">
                <a:solidFill>
                  <a:schemeClr val="bg1"/>
                </a:solidFill>
                <a:latin typeface="Arial" panose="020B0604020202020204" pitchFamily="34" charset="0"/>
                <a:cs typeface="Arial" panose="020B0604020202020204" pitchFamily="34" charset="0"/>
              </a:rPr>
              <a:t>Email info@cambridgeinternational.org</a:t>
            </a:r>
          </a:p>
          <a:p>
            <a:pPr>
              <a:lnSpc>
                <a:spcPts val="2400"/>
              </a:lnSpc>
            </a:pPr>
            <a:r>
              <a:rPr lang="en-US" altLang="en-US" dirty="0">
                <a:solidFill>
                  <a:schemeClr val="bg1"/>
                </a:solidFill>
                <a:latin typeface="Arial" panose="020B0604020202020204" pitchFamily="34" charset="0"/>
                <a:cs typeface="Arial" panose="020B0604020202020204" pitchFamily="34" charset="0"/>
              </a:rPr>
              <a:t>or telephone +44 1223 553554</a:t>
            </a:r>
            <a:endParaRPr lang="en-GB" altLang="en-US" dirty="0">
              <a:solidFill>
                <a:schemeClr val="bg1"/>
              </a:solidFill>
              <a:latin typeface="Arial" panose="020B0604020202020204" pitchFamily="34" charset="0"/>
              <a:cs typeface="Arial" panose="020B0604020202020204" pitchFamily="34" charset="0"/>
            </a:endParaRPr>
          </a:p>
        </p:txBody>
      </p:sp>
      <p:sp>
        <p:nvSpPr>
          <p:cNvPr id="4" name="Rectangle 12">
            <a:extLst>
              <a:ext uri="{FF2B5EF4-FFF2-40B4-BE49-F238E27FC236}">
                <a16:creationId xmlns:a16="http://schemas.microsoft.com/office/drawing/2014/main" xmlns="" id="{CD83F60E-AE78-4AC6-AB46-EC8007A8FE27}"/>
              </a:ext>
            </a:extLst>
          </p:cNvPr>
          <p:cNvSpPr>
            <a:spLocks/>
          </p:cNvSpPr>
          <p:nvPr userDrawn="1"/>
        </p:nvSpPr>
        <p:spPr bwMode="auto">
          <a:xfrm>
            <a:off x="796925" y="2516430"/>
            <a:ext cx="73056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3000" b="1" dirty="0">
                <a:solidFill>
                  <a:schemeClr val="bg1"/>
                </a:solidFill>
                <a:latin typeface="Arial" panose="020B0604020202020204" pitchFamily="34" charset="0"/>
                <a:cs typeface="Arial" panose="020B0604020202020204" pitchFamily="34" charset="0"/>
              </a:rPr>
              <a:t>Learn more!</a:t>
            </a:r>
          </a:p>
          <a:p>
            <a:r>
              <a:rPr lang="en-GB" altLang="en-US" sz="3000" dirty="0">
                <a:solidFill>
                  <a:schemeClr val="bg1"/>
                </a:solidFill>
                <a:latin typeface="Arial" panose="020B0604020202020204" pitchFamily="34" charset="0"/>
                <a:cs typeface="Arial" panose="020B0604020202020204" pitchFamily="34" charset="0"/>
              </a:rPr>
              <a:t>Getting in touch with Cambridge is easy</a:t>
            </a:r>
          </a:p>
        </p:txBody>
      </p:sp>
    </p:spTree>
    <p:extLst>
      <p:ext uri="{BB962C8B-B14F-4D97-AF65-F5344CB8AC3E}">
        <p14:creationId xmlns:p14="http://schemas.microsoft.com/office/powerpoint/2010/main" val="235709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49" y="106363"/>
            <a:ext cx="8869033" cy="77946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645" y="1466491"/>
            <a:ext cx="4392000" cy="524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563374" y="1466491"/>
            <a:ext cx="4392000" cy="481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6221566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7207D-96F5-450D-A51E-BFD4C695F35A}"/>
              </a:ext>
            </a:extLst>
          </p:cNvPr>
          <p:cNvSpPr>
            <a:spLocks noGrp="1"/>
          </p:cNvSpPr>
          <p:nvPr>
            <p:ph type="ctrTitle"/>
          </p:nvPr>
        </p:nvSpPr>
        <p:spPr>
          <a:xfrm>
            <a:off x="608296" y="2971799"/>
            <a:ext cx="7904388"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F468D2BD-0F7E-472F-A9EA-7F351E6A6ED0}"/>
              </a:ext>
            </a:extLst>
          </p:cNvPr>
          <p:cNvSpPr>
            <a:spLocks noGrp="1"/>
          </p:cNvSpPr>
          <p:nvPr>
            <p:ph type="subTitle" idx="1"/>
          </p:nvPr>
        </p:nvSpPr>
        <p:spPr>
          <a:xfrm>
            <a:off x="608295" y="1163638"/>
            <a:ext cx="7895597"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0677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645" y="1466491"/>
            <a:ext cx="4392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563374" y="1466491"/>
            <a:ext cx="4392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608964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645" y="1466491"/>
            <a:ext cx="3488691"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683479" y="1466491"/>
            <a:ext cx="5343895"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8137524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3CCAE-26AC-43C2-AB5A-15BC5FEC6CCB}"/>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xmlns=""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icture Placeholder 4">
            <a:extLst>
              <a:ext uri="{FF2B5EF4-FFF2-40B4-BE49-F238E27FC236}">
                <a16:creationId xmlns:a16="http://schemas.microsoft.com/office/drawing/2014/main" xmlns="" id="{8EA35731-3651-41BB-A8BB-EE02757DFF72}"/>
              </a:ext>
            </a:extLst>
          </p:cNvPr>
          <p:cNvSpPr>
            <a:spLocks noGrp="1"/>
          </p:cNvSpPr>
          <p:nvPr>
            <p:ph type="pic" sz="quarter" idx="10"/>
          </p:nvPr>
        </p:nvSpPr>
        <p:spPr>
          <a:xfrm>
            <a:off x="266700" y="4425351"/>
            <a:ext cx="8648700" cy="1837337"/>
          </a:xfrm>
        </p:spPr>
        <p:txBody>
          <a:bodyPr/>
          <a:lstStyle/>
          <a:p>
            <a:r>
              <a:rPr lang="en-US" smtClean="0"/>
              <a:t>Click icon to add picture</a:t>
            </a:r>
            <a:endParaRPr lang="en-GB"/>
          </a:p>
        </p:txBody>
      </p:sp>
    </p:spTree>
    <p:extLst>
      <p:ext uri="{BB962C8B-B14F-4D97-AF65-F5344CB8AC3E}">
        <p14:creationId xmlns:p14="http://schemas.microsoft.com/office/powerpoint/2010/main" val="25455645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3CCAE-26AC-43C2-AB5A-15BC5FEC6CCB}"/>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xmlns=""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icture Placeholder 4">
            <a:extLst>
              <a:ext uri="{FF2B5EF4-FFF2-40B4-BE49-F238E27FC236}">
                <a16:creationId xmlns:a16="http://schemas.microsoft.com/office/drawing/2014/main" xmlns="" id="{8EA35731-3651-41BB-A8BB-EE02757DFF72}"/>
              </a:ext>
            </a:extLst>
          </p:cNvPr>
          <p:cNvSpPr>
            <a:spLocks noGrp="1"/>
          </p:cNvSpPr>
          <p:nvPr>
            <p:ph type="pic" sz="quarter" idx="10"/>
          </p:nvPr>
        </p:nvSpPr>
        <p:spPr>
          <a:xfrm>
            <a:off x="266700" y="4425350"/>
            <a:ext cx="2224800" cy="2225615"/>
          </a:xfrm>
        </p:spPr>
        <p:txBody>
          <a:bodyPr/>
          <a:lstStyle/>
          <a:p>
            <a:r>
              <a:rPr lang="en-US" smtClean="0"/>
              <a:t>Click icon to add picture</a:t>
            </a:r>
            <a:endParaRPr lang="en-GB"/>
          </a:p>
        </p:txBody>
      </p:sp>
      <p:sp>
        <p:nvSpPr>
          <p:cNvPr id="6" name="Text Placeholder 5">
            <a:extLst>
              <a:ext uri="{FF2B5EF4-FFF2-40B4-BE49-F238E27FC236}">
                <a16:creationId xmlns:a16="http://schemas.microsoft.com/office/drawing/2014/main" xmlns="" id="{26FA913D-AA74-44A9-9B48-40DC7B3C51BB}"/>
              </a:ext>
            </a:extLst>
          </p:cNvPr>
          <p:cNvSpPr>
            <a:spLocks noGrp="1"/>
          </p:cNvSpPr>
          <p:nvPr>
            <p:ph type="body" sz="quarter" idx="11"/>
          </p:nvPr>
        </p:nvSpPr>
        <p:spPr>
          <a:xfrm>
            <a:off x="2491501" y="4313808"/>
            <a:ext cx="64239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smtClean="0"/>
              <a:t>Click to edit Master text styles</a:t>
            </a:r>
          </a:p>
        </p:txBody>
      </p:sp>
    </p:spTree>
    <p:extLst>
      <p:ext uri="{BB962C8B-B14F-4D97-AF65-F5344CB8AC3E}">
        <p14:creationId xmlns:p14="http://schemas.microsoft.com/office/powerpoint/2010/main" val="154351392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8D1416-1AC9-4276-BC16-D4B01BA865EA}"/>
              </a:ext>
            </a:extLst>
          </p:cNvPr>
          <p:cNvSpPr>
            <a:spLocks noGrp="1"/>
          </p:cNvSpPr>
          <p:nvPr>
            <p:ph type="title"/>
          </p:nvPr>
        </p:nvSpPr>
        <p:spPr>
          <a:xfrm>
            <a:off x="171449" y="106363"/>
            <a:ext cx="8877659" cy="779462"/>
          </a:xfrm>
        </p:spPr>
        <p:txBody>
          <a:body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xmlns="" id="{2704DFA2-5B9D-42B9-9EBE-26313319BB1F}"/>
              </a:ext>
            </a:extLst>
          </p:cNvPr>
          <p:cNvSpPr>
            <a:spLocks noGrp="1"/>
          </p:cNvSpPr>
          <p:nvPr>
            <p:ph type="body" sz="quarter" idx="10"/>
          </p:nvPr>
        </p:nvSpPr>
        <p:spPr>
          <a:xfrm>
            <a:off x="838352" y="2425700"/>
            <a:ext cx="7343623" cy="1954213"/>
          </a:xfrm>
        </p:spPr>
        <p:txBody>
          <a:bodyPr/>
          <a:lstStyle/>
          <a:p>
            <a:pPr lvl="0"/>
            <a:r>
              <a:rPr lang="en-US" smtClean="0"/>
              <a:t>Click to edit Master text styles</a:t>
            </a:r>
          </a:p>
        </p:txBody>
      </p:sp>
      <p:sp>
        <p:nvSpPr>
          <p:cNvPr id="8" name="Freeform 256">
            <a:extLst>
              <a:ext uri="{FF2B5EF4-FFF2-40B4-BE49-F238E27FC236}">
                <a16:creationId xmlns:a16="http://schemas.microsoft.com/office/drawing/2014/main" xmlns="" id="{CB2A70C2-79BC-4F16-BF25-F3395D9C2DA6}"/>
              </a:ext>
            </a:extLst>
          </p:cNvPr>
          <p:cNvSpPr>
            <a:spLocks noEditPoints="1"/>
          </p:cNvSpPr>
          <p:nvPr userDrawn="1"/>
        </p:nvSpPr>
        <p:spPr bwMode="auto">
          <a:xfrm>
            <a:off x="325438" y="1357313"/>
            <a:ext cx="11811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55C2E6">
              <a:alpha val="16862"/>
            </a:srgbClr>
          </a:solidFill>
          <a:ln>
            <a:noFill/>
          </a:ln>
        </p:spPr>
        <p:txBody>
          <a:bodyPr/>
          <a:lstStyle/>
          <a:p>
            <a:endParaRPr lang="en-GB"/>
          </a:p>
        </p:txBody>
      </p:sp>
      <p:sp>
        <p:nvSpPr>
          <p:cNvPr id="9" name="Freeform 257">
            <a:extLst>
              <a:ext uri="{FF2B5EF4-FFF2-40B4-BE49-F238E27FC236}">
                <a16:creationId xmlns:a16="http://schemas.microsoft.com/office/drawing/2014/main" xmlns="" id="{BE9646E3-8A02-40EE-9C78-AF7BEF19CDF8}"/>
              </a:ext>
            </a:extLst>
          </p:cNvPr>
          <p:cNvSpPr>
            <a:spLocks noEditPoints="1"/>
          </p:cNvSpPr>
          <p:nvPr userDrawn="1"/>
        </p:nvSpPr>
        <p:spPr bwMode="auto">
          <a:xfrm>
            <a:off x="7000875" y="4379913"/>
            <a:ext cx="11811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55C2E6">
              <a:alpha val="16862"/>
            </a:srgbClr>
          </a:solidFill>
          <a:ln>
            <a:noFill/>
          </a:ln>
        </p:spPr>
        <p:txBody>
          <a:bodyPr/>
          <a:lstStyle/>
          <a:p>
            <a:endParaRPr lang="en-GB"/>
          </a:p>
        </p:txBody>
      </p:sp>
      <p:sp>
        <p:nvSpPr>
          <p:cNvPr id="10" name="Text Placeholder 6">
            <a:extLst>
              <a:ext uri="{FF2B5EF4-FFF2-40B4-BE49-F238E27FC236}">
                <a16:creationId xmlns:a16="http://schemas.microsoft.com/office/drawing/2014/main" xmlns="" id="{808EBECF-2DC9-4F0B-8763-8F411FC144E1}"/>
              </a:ext>
            </a:extLst>
          </p:cNvPr>
          <p:cNvSpPr>
            <a:spLocks noGrp="1"/>
          </p:cNvSpPr>
          <p:nvPr>
            <p:ph type="body" sz="quarter" idx="11"/>
          </p:nvPr>
        </p:nvSpPr>
        <p:spPr>
          <a:xfrm>
            <a:off x="838352" y="4379913"/>
            <a:ext cx="5993769" cy="847695"/>
          </a:xfrm>
        </p:spPr>
        <p:txBody>
          <a:bodyPr/>
          <a:lstStyle>
            <a:lvl1pPr>
              <a:defRPr>
                <a:solidFill>
                  <a:srgbClr val="55C2E6"/>
                </a:solidFill>
              </a:defRPr>
            </a:lvl1pPr>
            <a:lvl3pPr>
              <a:defRPr sz="2000">
                <a:solidFill>
                  <a:srgbClr val="55C2E6"/>
                </a:solidFill>
              </a:defRPr>
            </a:lvl3pPr>
          </a:lstStyle>
          <a:p>
            <a:pPr lvl="0"/>
            <a:r>
              <a:rPr lang="en-US" smtClean="0"/>
              <a:t>Click to edit Master text styles</a:t>
            </a:r>
          </a:p>
        </p:txBody>
      </p:sp>
    </p:spTree>
    <p:extLst>
      <p:ext uri="{BB962C8B-B14F-4D97-AF65-F5344CB8AC3E}">
        <p14:creationId xmlns:p14="http://schemas.microsoft.com/office/powerpoint/2010/main" val="9882826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6495E08-4E9B-4FE1-9E8E-A854B7FFC010}"/>
              </a:ext>
            </a:extLst>
          </p:cNvPr>
          <p:cNvSpPr txBox="1"/>
          <p:nvPr userDrawn="1"/>
        </p:nvSpPr>
        <p:spPr>
          <a:xfrm>
            <a:off x="2673527" y="2174520"/>
            <a:ext cx="6901961" cy="4339087"/>
          </a:xfrm>
          <a:prstGeom prst="rect">
            <a:avLst/>
          </a:prstGeom>
          <a:noFill/>
        </p:spPr>
        <p:txBody>
          <a:bodyPr wrap="square" rtlCol="0" anchor="ctr">
            <a:noAutofit/>
          </a:bodyPr>
          <a:lstStyle/>
          <a:p>
            <a:pPr algn="l"/>
            <a:r>
              <a:rPr lang="en-GB" sz="6000" b="1" dirty="0">
                <a:solidFill>
                  <a:srgbClr val="41B6E6"/>
                </a:solidFill>
              </a:rPr>
              <a:t>Any questions?</a:t>
            </a:r>
          </a:p>
        </p:txBody>
      </p:sp>
      <p:sp>
        <p:nvSpPr>
          <p:cNvPr id="3" name="Rectangle 2">
            <a:extLst>
              <a:ext uri="{FF2B5EF4-FFF2-40B4-BE49-F238E27FC236}">
                <a16:creationId xmlns:a16="http://schemas.microsoft.com/office/drawing/2014/main" xmlns="" id="{05031093-4EF4-4C99-9BF6-855A7F1DAF4B}"/>
              </a:ext>
            </a:extLst>
          </p:cNvPr>
          <p:cNvSpPr/>
          <p:nvPr userDrawn="1"/>
        </p:nvSpPr>
        <p:spPr>
          <a:xfrm>
            <a:off x="142377" y="-1000001"/>
            <a:ext cx="4904408" cy="7017306"/>
          </a:xfrm>
          <a:prstGeom prst="rect">
            <a:avLst/>
          </a:prstGeom>
        </p:spPr>
        <p:txBody>
          <a:bodyPr wrap="square">
            <a:spAutoFit/>
          </a:bodyPr>
          <a:lstStyle/>
          <a:p>
            <a:r>
              <a:rPr lang="en-GB" sz="45000" b="1" dirty="0">
                <a:ln>
                  <a:solidFill>
                    <a:srgbClr val="41B6E6"/>
                  </a:solidFill>
                </a:ln>
                <a:solidFill>
                  <a:schemeClr val="bg1"/>
                </a:solidFill>
              </a:rPr>
              <a:t>?</a:t>
            </a:r>
            <a:endParaRPr lang="en-GB" sz="45000" dirty="0">
              <a:ln>
                <a:solidFill>
                  <a:srgbClr val="41B6E6"/>
                </a:solidFill>
              </a:ln>
              <a:solidFill>
                <a:schemeClr val="bg1"/>
              </a:solidFill>
            </a:endParaRPr>
          </a:p>
        </p:txBody>
      </p:sp>
    </p:spTree>
    <p:extLst>
      <p:ext uri="{BB962C8B-B14F-4D97-AF65-F5344CB8AC3E}">
        <p14:creationId xmlns:p14="http://schemas.microsoft.com/office/powerpoint/2010/main" val="229596900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60153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142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xmlns="" id="{B6F3835D-562A-41A4-ACA8-1AF28EEBBA48}"/>
              </a:ext>
            </a:extLst>
          </p:cNvPr>
          <p:cNvSpPr>
            <a:spLocks noGrp="1"/>
          </p:cNvSpPr>
          <p:nvPr>
            <p:ph type="body" idx="1"/>
          </p:nvPr>
        </p:nvSpPr>
        <p:spPr bwMode="auto">
          <a:xfrm>
            <a:off x="86265" y="1457864"/>
            <a:ext cx="8829136" cy="465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xmlns="" id="{603015DD-E347-40B9-9FEF-2008B01BA171}"/>
              </a:ext>
            </a:extLst>
          </p:cNvPr>
          <p:cNvSpPr/>
          <p:nvPr/>
        </p:nvSpPr>
        <p:spPr>
          <a:xfrm flipV="1">
            <a:off x="0" y="0"/>
            <a:ext cx="9144000" cy="99377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9" name="Title Placeholder 19">
            <a:extLst>
              <a:ext uri="{FF2B5EF4-FFF2-40B4-BE49-F238E27FC236}">
                <a16:creationId xmlns:a16="http://schemas.microsoft.com/office/drawing/2014/main" xmlns="" id="{474F0CE8-5D4C-4488-BE45-2E2043BBA74C}"/>
              </a:ext>
            </a:extLst>
          </p:cNvPr>
          <p:cNvSpPr>
            <a:spLocks noGrp="1"/>
          </p:cNvSpPr>
          <p:nvPr>
            <p:ph type="title"/>
          </p:nvPr>
        </p:nvSpPr>
        <p:spPr bwMode="auto">
          <a:xfrm>
            <a:off x="171449" y="106363"/>
            <a:ext cx="8869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a:p>
        </p:txBody>
      </p:sp>
      <p:pic>
        <p:nvPicPr>
          <p:cNvPr id="6" name="Picture 3"/>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39025" y="6413500"/>
            <a:ext cx="14859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45" r:id="rId1"/>
    <p:sldLayoutId id="2147485547" r:id="rId2"/>
    <p:sldLayoutId id="2147485557" r:id="rId3"/>
    <p:sldLayoutId id="2147485558" r:id="rId4"/>
    <p:sldLayoutId id="2147485559" r:id="rId5"/>
    <p:sldLayoutId id="2147485561" r:id="rId6"/>
    <p:sldLayoutId id="2147485568" r:id="rId7"/>
    <p:sldLayoutId id="2147485549" r:id="rId8"/>
    <p:sldLayoutId id="2147485550" r:id="rId9"/>
    <p:sldLayoutId id="2147485560" r:id="rId10"/>
    <p:sldLayoutId id="2147485552" r:id="rId11"/>
    <p:sldLayoutId id="2147485569" r:id="rId12"/>
    <p:sldLayoutId id="2147485570" r:id="rId13"/>
    <p:sldLayoutId id="2147485572" r:id="rId14"/>
    <p:sldLayoutId id="2147485573" r:id="rId15"/>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759D21-52DA-475E-B22D-D0860CE1C8B8}"/>
              </a:ext>
            </a:extLst>
          </p:cNvPr>
          <p:cNvSpPr/>
          <p:nvPr/>
        </p:nvSpPr>
        <p:spPr>
          <a:xfrm>
            <a:off x="0" y="1121433"/>
            <a:ext cx="9144000" cy="5745191"/>
          </a:xfrm>
          <a:prstGeom prst="rect">
            <a:avLst/>
          </a:prstGeom>
          <a:solidFill>
            <a:srgbClr val="41B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5"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238" y="349250"/>
            <a:ext cx="2706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55" r:id="rId1"/>
    <p:sldLayoutId id="2147485556" r:id="rId2"/>
    <p:sldLayoutId id="2147485571"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3"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14435"/>
      </p:ext>
    </p:extLst>
  </p:cSld>
  <p:clrMap bg1="lt1" tx1="dk1" bg2="lt2" tx2="dk2" accent1="accent1" accent2="accent2" accent3="accent3" accent4="accent4" accent5="accent5" accent6="accent6" hlink="hlink" folHlink="folHlink"/>
  <p:sldLayoutIdLst>
    <p:sldLayoutId id="2147485563" r:id="rId1"/>
  </p:sldLayoutIdLst>
  <p:txStyles>
    <p:titleStyle>
      <a:lvl1pPr algn="l" defTabSz="914400" rtl="0" eaLnBrk="1" latinLnBrk="0" hangingPunct="1">
        <a:lnSpc>
          <a:spcPct val="90000"/>
        </a:lnSpc>
        <a:spcBef>
          <a:spcPct val="0"/>
        </a:spcBef>
        <a:buNone/>
        <a:defRPr sz="45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iga.in.gov/legislative/2018/bills/house/1420#document-9f8ecb2e" TargetMode="External"/><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AutoShape 223" descr="2Q=="/>
          <p:cNvSpPr>
            <a:spLocks noChangeAspect="1" noChangeArrowheads="1"/>
          </p:cNvSpPr>
          <p:nvPr/>
        </p:nvSpPr>
        <p:spPr bwMode="auto">
          <a:xfrm>
            <a:off x="4010025" y="2647950"/>
            <a:ext cx="1123950" cy="1562100"/>
          </a:xfrm>
          <a:prstGeom prst="rect">
            <a:avLst/>
          </a:prstGeom>
          <a:noFill/>
          <a:ln w="9525">
            <a:noFill/>
            <a:miter lim="800000"/>
            <a:headEnd/>
            <a:tailEnd/>
          </a:ln>
        </p:spPr>
        <p:txBody>
          <a:bodyPr/>
          <a:lstStyle/>
          <a:p>
            <a:pPr eaLnBrk="0" hangingPunct="0">
              <a:lnSpc>
                <a:spcPct val="90000"/>
              </a:lnSpc>
              <a:spcBef>
                <a:spcPct val="30000"/>
              </a:spcBef>
              <a:buClr>
                <a:schemeClr val="accent1"/>
              </a:buClr>
              <a:buFont typeface="Webdings" pitchFamily="18" charset="2"/>
              <a:buChar char=""/>
            </a:pPr>
            <a:endParaRPr lang="en-GB" dirty="0"/>
          </a:p>
        </p:txBody>
      </p:sp>
      <p:sp>
        <p:nvSpPr>
          <p:cNvPr id="24581" name="Rectangle 12"/>
          <p:cNvSpPr>
            <a:spLocks noGrp="1"/>
          </p:cNvSpPr>
          <p:nvPr>
            <p:ph type="ctrTitle"/>
          </p:nvPr>
        </p:nvSpPr>
        <p:spPr>
          <a:xfrm>
            <a:off x="948690" y="1956062"/>
            <a:ext cx="7033260" cy="889354"/>
          </a:xfrm>
        </p:spPr>
        <p:txBody>
          <a:bodyPr/>
          <a:lstStyle/>
          <a:p>
            <a:pPr algn="ctr"/>
            <a:r>
              <a:rPr lang="en-US" sz="2400" dirty="0">
                <a:latin typeface="Calibri" panose="020F0502020204030204" pitchFamily="34" charset="0"/>
                <a:cs typeface="Calibri" panose="020F0502020204030204" pitchFamily="34" charset="0"/>
              </a:rPr>
              <a:t>Welcome to the Cambridge Pathway: </a:t>
            </a:r>
            <a:r>
              <a:rPr lang="en-GB" sz="2400" dirty="0">
                <a:latin typeface="Calibri" panose="020F0502020204030204" pitchFamily="34" charset="0"/>
                <a:cs typeface="Calibri" panose="020F0502020204030204" pitchFamily="34" charset="0"/>
              </a:rPr>
              <a:t>An Innovative Approach to </a:t>
            </a:r>
            <a:r>
              <a:rPr lang="en-GB" sz="2400" dirty="0" smtClean="0">
                <a:latin typeface="Calibri" panose="020F0502020204030204" pitchFamily="34" charset="0"/>
                <a:cs typeface="Calibri" panose="020F0502020204030204" pitchFamily="34" charset="0"/>
              </a:rPr>
              <a:t>Education</a:t>
            </a:r>
            <a:br>
              <a:rPr lang="en-GB" sz="2400" dirty="0" smtClean="0">
                <a:latin typeface="Calibri" panose="020F0502020204030204" pitchFamily="34" charset="0"/>
                <a:cs typeface="Calibri" panose="020F0502020204030204" pitchFamily="34" charset="0"/>
              </a:rPr>
            </a:br>
            <a:r>
              <a:rPr lang="en-US" sz="2000" i="1" dirty="0" smtClean="0">
                <a:latin typeface="Calibri" panose="020F0502020204030204" pitchFamily="34" charset="0"/>
                <a:cs typeface="Calibri" panose="020F0502020204030204" pitchFamily="34" charset="0"/>
              </a:rPr>
              <a:t>Prepared </a:t>
            </a:r>
            <a:r>
              <a:rPr lang="en-US" sz="2000" i="1" dirty="0">
                <a:latin typeface="Calibri" panose="020F0502020204030204" pitchFamily="34" charset="0"/>
                <a:cs typeface="Calibri" panose="020F0502020204030204" pitchFamily="34" charset="0"/>
              </a:rPr>
              <a:t>for the </a:t>
            </a:r>
            <a:r>
              <a:rPr lang="en-US" sz="2000" i="1" dirty="0" smtClean="0">
                <a:latin typeface="Calibri" panose="020F0502020204030204" pitchFamily="34" charset="0"/>
                <a:cs typeface="Calibri" panose="020F0502020204030204" pitchFamily="34" charset="0"/>
              </a:rPr>
              <a:t>Indiana State Board of Education</a:t>
            </a:r>
            <a:r>
              <a:rPr lang="en-US" sz="1200" dirty="0">
                <a:latin typeface="Calibri" panose="020F0502020204030204" pitchFamily="34" charset="0"/>
                <a:cs typeface="Calibri" panose="020F0502020204030204" pitchFamily="34" charset="0"/>
              </a:rPr>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a:r>
            <a:br>
              <a:rPr lang="en-US" sz="1200" dirty="0">
                <a:latin typeface="Calibri" panose="020F0502020204030204" pitchFamily="34" charset="0"/>
                <a:cs typeface="Calibri" panose="020F0502020204030204" pitchFamily="34" charset="0"/>
              </a:rPr>
            </a:br>
            <a:endParaRPr lang="en-GB" sz="2200" dirty="0">
              <a:ea typeface="ＭＳ Ｐゴシック"/>
              <a:cs typeface="ＭＳ Ｐゴシック"/>
            </a:endParaRPr>
          </a:p>
        </p:txBody>
      </p:sp>
      <p:sp>
        <p:nvSpPr>
          <p:cNvPr id="2" name="TextBox 1"/>
          <p:cNvSpPr txBox="1"/>
          <p:nvPr/>
        </p:nvSpPr>
        <p:spPr>
          <a:xfrm>
            <a:off x="5619094" y="3886884"/>
            <a:ext cx="3736428" cy="646331"/>
          </a:xfrm>
          <a:prstGeom prst="rect">
            <a:avLst/>
          </a:prstGeom>
          <a:noFill/>
        </p:spPr>
        <p:txBody>
          <a:bodyPr wrap="square" rtlCol="0">
            <a:spAutoFit/>
          </a:bodyPr>
          <a:lstStyle/>
          <a:p>
            <a:r>
              <a:rPr lang="en-US" dirty="0" smtClean="0">
                <a:solidFill>
                  <a:schemeClr val="bg1"/>
                </a:solidFill>
              </a:rPr>
              <a:t>Keith </a:t>
            </a:r>
            <a:r>
              <a:rPr lang="en-US" dirty="0">
                <a:solidFill>
                  <a:schemeClr val="bg1"/>
                </a:solidFill>
              </a:rPr>
              <a:t>Lucey</a:t>
            </a:r>
          </a:p>
          <a:p>
            <a:r>
              <a:rPr lang="en-US" dirty="0" smtClean="0">
                <a:solidFill>
                  <a:schemeClr val="bg1"/>
                </a:solidFill>
              </a:rPr>
              <a:t>Senior Schools Manager</a:t>
            </a:r>
            <a:endParaRPr lang="en-GB" dirty="0">
              <a:solidFill>
                <a:schemeClr val="bg1"/>
              </a:solidFill>
            </a:endParaRPr>
          </a:p>
        </p:txBody>
      </p:sp>
      <p:sp>
        <p:nvSpPr>
          <p:cNvPr id="4" name="TextBox 3"/>
          <p:cNvSpPr txBox="1"/>
          <p:nvPr/>
        </p:nvSpPr>
        <p:spPr>
          <a:xfrm>
            <a:off x="5619094" y="4533900"/>
            <a:ext cx="2837603" cy="369332"/>
          </a:xfrm>
          <a:prstGeom prst="rect">
            <a:avLst/>
          </a:prstGeom>
          <a:noFill/>
        </p:spPr>
        <p:txBody>
          <a:bodyPr wrap="square" rtlCol="0">
            <a:spAutoFit/>
          </a:bodyPr>
          <a:lstStyle/>
          <a:p>
            <a:r>
              <a:rPr lang="en-US" dirty="0" smtClean="0">
                <a:solidFill>
                  <a:schemeClr val="bg1"/>
                </a:solidFill>
              </a:rPr>
              <a:t>December  2018</a:t>
            </a:r>
            <a:endParaRPr lang="en-GB" dirty="0">
              <a:solidFill>
                <a:schemeClr val="bg1"/>
              </a:solidFill>
            </a:endParaRPr>
          </a:p>
        </p:txBody>
      </p:sp>
      <p:pic>
        <p:nvPicPr>
          <p:cNvPr id="132098" name="Picture 2" descr="Image result for university of cam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93" y="3177837"/>
            <a:ext cx="4865961" cy="230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1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050" y="846138"/>
            <a:ext cx="8710613" cy="779462"/>
          </a:xfrm>
        </p:spPr>
        <p:txBody>
          <a:bodyPr/>
          <a:lstStyle/>
          <a:p>
            <a:r>
              <a:rPr lang="en-GB" altLang="en-US" smtClean="0"/>
              <a:t>IGCSE</a:t>
            </a:r>
          </a:p>
        </p:txBody>
      </p:sp>
      <p:sp>
        <p:nvSpPr>
          <p:cNvPr id="97283" name="Rectangle 3"/>
          <p:cNvSpPr>
            <a:spLocks noGrp="1" noChangeArrowheads="1"/>
          </p:cNvSpPr>
          <p:nvPr>
            <p:ph type="body" sz="half" idx="1"/>
          </p:nvPr>
        </p:nvSpPr>
        <p:spPr>
          <a:xfrm>
            <a:off x="72231" y="1229289"/>
            <a:ext cx="9067800" cy="4114800"/>
          </a:xfrm>
        </p:spPr>
        <p:txBody>
          <a:bodyPr/>
          <a:lstStyle/>
          <a:p>
            <a:pPr marL="0" indent="0">
              <a:buFontTx/>
              <a:buNone/>
            </a:pPr>
            <a:r>
              <a:rPr lang="en-GB" altLang="en-US" dirty="0"/>
              <a:t>Choose from over 70 subjects, in almost any combination. We update the syllabuses each year.</a:t>
            </a:r>
          </a:p>
        </p:txBody>
      </p:sp>
      <p:graphicFrame>
        <p:nvGraphicFramePr>
          <p:cNvPr id="2" name="Table 1"/>
          <p:cNvGraphicFramePr>
            <a:graphicFrameLocks noGrp="1"/>
          </p:cNvGraphicFramePr>
          <p:nvPr>
            <p:extLst>
              <p:ext uri="{D42A27DB-BD31-4B8C-83A1-F6EECF244321}">
                <p14:modId xmlns:p14="http://schemas.microsoft.com/office/powerpoint/2010/main" val="17278544"/>
              </p:ext>
            </p:extLst>
          </p:nvPr>
        </p:nvGraphicFramePr>
        <p:xfrm>
          <a:off x="244475" y="2282825"/>
          <a:ext cx="8686801" cy="4359275"/>
        </p:xfrm>
        <a:graphic>
          <a:graphicData uri="http://schemas.openxmlformats.org/drawingml/2006/table">
            <a:tbl>
              <a:tblPr firstRow="1" bandRow="1">
                <a:tableStyleId>{5C22544A-7EE6-4342-B048-85BDC9FD1C3A}</a:tableStyleId>
              </a:tblPr>
              <a:tblGrid>
                <a:gridCol w="2855261">
                  <a:extLst>
                    <a:ext uri="{9D8B030D-6E8A-4147-A177-3AD203B41FA5}">
                      <a16:colId xmlns:a16="http://schemas.microsoft.com/office/drawing/2014/main" xmlns="" val="20000"/>
                    </a:ext>
                  </a:extLst>
                </a:gridCol>
                <a:gridCol w="2950118">
                  <a:extLst>
                    <a:ext uri="{9D8B030D-6E8A-4147-A177-3AD203B41FA5}">
                      <a16:colId xmlns:a16="http://schemas.microsoft.com/office/drawing/2014/main" xmlns="" val="20001"/>
                    </a:ext>
                  </a:extLst>
                </a:gridCol>
                <a:gridCol w="2881422">
                  <a:extLst>
                    <a:ext uri="{9D8B030D-6E8A-4147-A177-3AD203B41FA5}">
                      <a16:colId xmlns:a16="http://schemas.microsoft.com/office/drawing/2014/main" xmlns="" val="20002"/>
                    </a:ext>
                  </a:extLst>
                </a:gridCol>
              </a:tblGrid>
              <a:tr h="365813">
                <a:tc gridSpan="3">
                  <a:txBody>
                    <a:bodyPr/>
                    <a:lstStyle/>
                    <a:p>
                      <a:pPr algn="ctr"/>
                      <a:r>
                        <a:rPr lang="en-US" sz="1800" dirty="0" smtClean="0"/>
                        <a:t>IGCSE</a:t>
                      </a:r>
                      <a:r>
                        <a:rPr lang="en-US" sz="1800" baseline="0" dirty="0" smtClean="0"/>
                        <a:t> Subjects</a:t>
                      </a:r>
                      <a:endParaRPr lang="en-GB" sz="1800" dirty="0"/>
                    </a:p>
                  </a:txBody>
                  <a:tcPr marT="45727" marB="45727">
                    <a:solidFill>
                      <a:srgbClr val="C30045"/>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xmlns="" val="10000"/>
                  </a:ext>
                </a:extLst>
              </a:tr>
              <a:tr h="3993462">
                <a:tc>
                  <a:txBody>
                    <a:bodyPr/>
                    <a:lstStyle/>
                    <a:p>
                      <a:pPr marL="285750" indent="-285750">
                        <a:buFont typeface="Arial" panose="020B0604020202020204" pitchFamily="34" charset="0"/>
                        <a:buChar char="•"/>
                      </a:pPr>
                      <a:r>
                        <a:rPr lang="en-GB" sz="1600" b="1" dirty="0" smtClean="0"/>
                        <a:t>Accounting</a:t>
                      </a:r>
                    </a:p>
                    <a:p>
                      <a:pPr marL="285750" indent="-285750">
                        <a:buFont typeface="Arial" panose="020B0604020202020204" pitchFamily="34" charset="0"/>
                        <a:buChar char="•"/>
                      </a:pPr>
                      <a:r>
                        <a:rPr lang="en-GB" sz="1600" b="1" dirty="0" smtClean="0"/>
                        <a:t>Agriculture</a:t>
                      </a:r>
                    </a:p>
                    <a:p>
                      <a:pPr marL="285750" indent="-285750">
                        <a:buFont typeface="Arial" panose="020B0604020202020204" pitchFamily="34" charset="0"/>
                        <a:buChar char="•"/>
                      </a:pPr>
                      <a:r>
                        <a:rPr lang="en-GB" sz="1600" b="1" dirty="0" smtClean="0"/>
                        <a:t>Arabic</a:t>
                      </a:r>
                    </a:p>
                    <a:p>
                      <a:pPr marL="285750" indent="-285750">
                        <a:buFont typeface="Arial" panose="020B0604020202020204" pitchFamily="34" charset="0"/>
                        <a:buChar char="•"/>
                      </a:pPr>
                      <a:r>
                        <a:rPr lang="en-GB" sz="1600" b="1" dirty="0" smtClean="0"/>
                        <a:t>Art and Design</a:t>
                      </a:r>
                    </a:p>
                    <a:p>
                      <a:pPr marL="285750" indent="-285750">
                        <a:buFont typeface="Arial" panose="020B0604020202020204" pitchFamily="34" charset="0"/>
                        <a:buChar char="•"/>
                      </a:pPr>
                      <a:r>
                        <a:rPr lang="en-GB" sz="1600" b="1" dirty="0" smtClean="0"/>
                        <a:t>Biology</a:t>
                      </a:r>
                    </a:p>
                    <a:p>
                      <a:pPr marL="285750" indent="-285750">
                        <a:buFont typeface="Arial" panose="020B0604020202020204" pitchFamily="34" charset="0"/>
                        <a:buChar char="•"/>
                      </a:pPr>
                      <a:r>
                        <a:rPr lang="en-GB" sz="1600" b="1" dirty="0" smtClean="0"/>
                        <a:t>Business Studies</a:t>
                      </a:r>
                    </a:p>
                    <a:p>
                      <a:pPr marL="285750" indent="-285750">
                        <a:buFont typeface="Arial" panose="020B0604020202020204" pitchFamily="34" charset="0"/>
                        <a:buChar char="•"/>
                      </a:pPr>
                      <a:r>
                        <a:rPr lang="en-GB" sz="1600" b="1" dirty="0" smtClean="0"/>
                        <a:t>Chemistry</a:t>
                      </a:r>
                    </a:p>
                    <a:p>
                      <a:pPr marL="285750" indent="-285750">
                        <a:buFont typeface="Arial" panose="020B0604020202020204" pitchFamily="34" charset="0"/>
                        <a:buChar char="•"/>
                      </a:pPr>
                      <a:r>
                        <a:rPr lang="en-GB" sz="1600" b="1" dirty="0" smtClean="0"/>
                        <a:t>Child Development</a:t>
                      </a:r>
                    </a:p>
                    <a:p>
                      <a:pPr marL="285750" indent="-285750">
                        <a:buFont typeface="Arial" panose="020B0604020202020204" pitchFamily="34" charset="0"/>
                        <a:buChar char="•"/>
                      </a:pPr>
                      <a:r>
                        <a:rPr lang="en-GB" sz="1600" b="1" dirty="0" smtClean="0"/>
                        <a:t>Chinese </a:t>
                      </a:r>
                    </a:p>
                    <a:p>
                      <a:pPr marL="285750" indent="-285750">
                        <a:buFont typeface="Arial" panose="020B0604020202020204" pitchFamily="34" charset="0"/>
                        <a:buChar char="•"/>
                      </a:pPr>
                      <a:r>
                        <a:rPr lang="en-GB" sz="1600" b="1" dirty="0" smtClean="0"/>
                        <a:t>Co-ordinated Sciences</a:t>
                      </a:r>
                    </a:p>
                    <a:p>
                      <a:pPr marL="285750" indent="-285750">
                        <a:buFont typeface="Arial" panose="020B0604020202020204" pitchFamily="34" charset="0"/>
                        <a:buChar char="•"/>
                      </a:pPr>
                      <a:r>
                        <a:rPr lang="en-GB" sz="1600" b="1" dirty="0" smtClean="0"/>
                        <a:t>Combined Science</a:t>
                      </a:r>
                    </a:p>
                    <a:p>
                      <a:pPr marL="285750" indent="-285750">
                        <a:buFont typeface="Arial" panose="020B0604020202020204" pitchFamily="34" charset="0"/>
                        <a:buChar char="•"/>
                      </a:pPr>
                      <a:r>
                        <a:rPr lang="en-GB" sz="1600" b="1" dirty="0" smtClean="0"/>
                        <a:t>Computer Studies</a:t>
                      </a:r>
                    </a:p>
                    <a:p>
                      <a:pPr marL="285750" indent="-285750">
                        <a:buFont typeface="Arial" panose="020B0604020202020204" pitchFamily="34" charset="0"/>
                        <a:buChar char="•"/>
                      </a:pPr>
                      <a:r>
                        <a:rPr lang="en-GB" sz="1600" b="1" dirty="0" smtClean="0"/>
                        <a:t>Design and Technology</a:t>
                      </a:r>
                    </a:p>
                    <a:p>
                      <a:pPr marL="285750" indent="-285750">
                        <a:buFont typeface="Arial" panose="020B0604020202020204" pitchFamily="34" charset="0"/>
                        <a:buChar char="•"/>
                      </a:pPr>
                      <a:r>
                        <a:rPr lang="en-GB" sz="1600" b="1" dirty="0" smtClean="0"/>
                        <a:t>Development Studies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smtClean="0"/>
                        <a:t>Drama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smtClean="0"/>
                        <a:t>Economics</a:t>
                      </a:r>
                    </a:p>
                  </a:txBody>
                  <a:tcPr marT="45727" marB="45727"/>
                </a:tc>
                <a:tc>
                  <a:txBody>
                    <a:bodyPr/>
                    <a:lstStyle/>
                    <a:p>
                      <a:pPr marL="285750" indent="-285750" eaLnBrk="1" hangingPunct="1">
                        <a:spcBef>
                          <a:spcPct val="20000"/>
                        </a:spcBef>
                        <a:buFont typeface="Arial" panose="020B0604020202020204" pitchFamily="34" charset="0"/>
                        <a:buChar char="•"/>
                      </a:pPr>
                      <a:r>
                        <a:rPr lang="en-GB" altLang="en-US" sz="1600" b="1" dirty="0" smtClean="0"/>
                        <a:t>English (First Language)</a:t>
                      </a:r>
                    </a:p>
                    <a:p>
                      <a:pPr marL="285750" indent="-285750" eaLnBrk="1" hangingPunct="1">
                        <a:spcBef>
                          <a:spcPct val="20000"/>
                        </a:spcBef>
                        <a:buFont typeface="Arial" panose="020B0604020202020204" pitchFamily="34" charset="0"/>
                        <a:buChar char="•"/>
                      </a:pPr>
                      <a:r>
                        <a:rPr lang="en-GB" altLang="en-US" sz="1600" b="1" dirty="0" smtClean="0"/>
                        <a:t>English (Second Language)</a:t>
                      </a:r>
                    </a:p>
                    <a:p>
                      <a:pPr marL="285750" indent="-285750" eaLnBrk="1" hangingPunct="1">
                        <a:spcBef>
                          <a:spcPct val="20000"/>
                        </a:spcBef>
                        <a:buFont typeface="Arial" panose="020B0604020202020204" pitchFamily="34" charset="0"/>
                        <a:buChar char="•"/>
                      </a:pPr>
                      <a:r>
                        <a:rPr lang="en-GB" altLang="en-US" sz="1600" b="1" dirty="0" smtClean="0"/>
                        <a:t>English Literature</a:t>
                      </a:r>
                    </a:p>
                    <a:p>
                      <a:pPr marL="285750" indent="-285750" eaLnBrk="1" hangingPunct="1">
                        <a:spcBef>
                          <a:spcPct val="20000"/>
                        </a:spcBef>
                        <a:buFont typeface="Arial" panose="020B0604020202020204" pitchFamily="34" charset="0"/>
                        <a:buChar char="•"/>
                      </a:pPr>
                      <a:r>
                        <a:rPr lang="en-GB" altLang="en-US" sz="1600" b="1" dirty="0" smtClean="0"/>
                        <a:t>Environmental Management</a:t>
                      </a:r>
                    </a:p>
                    <a:p>
                      <a:pPr marL="285750" indent="-285750" eaLnBrk="1" hangingPunct="1">
                        <a:spcBef>
                          <a:spcPct val="20000"/>
                        </a:spcBef>
                        <a:buFont typeface="Arial" panose="020B0604020202020204" pitchFamily="34" charset="0"/>
                        <a:buChar char="•"/>
                      </a:pPr>
                      <a:r>
                        <a:rPr lang="en-GB" altLang="en-US" sz="1600" b="1" dirty="0" smtClean="0"/>
                        <a:t>Food and Nutrition</a:t>
                      </a:r>
                    </a:p>
                    <a:p>
                      <a:pPr marL="285750" indent="-285750" eaLnBrk="1" hangingPunct="1">
                        <a:spcBef>
                          <a:spcPct val="20000"/>
                        </a:spcBef>
                        <a:buFont typeface="Arial" panose="020B0604020202020204" pitchFamily="34" charset="0"/>
                        <a:buChar char="•"/>
                      </a:pPr>
                      <a:r>
                        <a:rPr lang="en-GB" altLang="en-US" sz="1600" b="1" dirty="0" smtClean="0"/>
                        <a:t>French </a:t>
                      </a:r>
                    </a:p>
                    <a:p>
                      <a:pPr marL="285750" indent="-285750" eaLnBrk="1" hangingPunct="1">
                        <a:spcBef>
                          <a:spcPct val="20000"/>
                        </a:spcBef>
                        <a:buFont typeface="Arial" panose="020B0604020202020204" pitchFamily="34" charset="0"/>
                        <a:buChar char="•"/>
                      </a:pPr>
                      <a:r>
                        <a:rPr lang="en-GB" altLang="en-US" sz="1600" b="1" dirty="0" smtClean="0"/>
                        <a:t>Geography</a:t>
                      </a:r>
                    </a:p>
                    <a:p>
                      <a:pPr marL="285750" indent="-285750">
                        <a:buFont typeface="Arial" panose="020B0604020202020204" pitchFamily="34" charset="0"/>
                        <a:buChar char="•"/>
                      </a:pPr>
                      <a:r>
                        <a:rPr lang="en-GB" altLang="en-US" sz="1600" b="1" dirty="0" smtClean="0"/>
                        <a:t>German </a:t>
                      </a:r>
                    </a:p>
                    <a:p>
                      <a:pPr marL="285750" indent="-285750">
                        <a:buFont typeface="Arial" panose="020B0604020202020204" pitchFamily="34" charset="0"/>
                        <a:buChar char="•"/>
                      </a:pPr>
                      <a:r>
                        <a:rPr lang="en-GB" sz="1600" b="1" dirty="0" smtClean="0"/>
                        <a:t>Greek</a:t>
                      </a:r>
                    </a:p>
                    <a:p>
                      <a:pPr marL="285750" indent="-285750">
                        <a:buFont typeface="Arial" panose="020B0604020202020204" pitchFamily="34" charset="0"/>
                        <a:buChar char="•"/>
                      </a:pPr>
                      <a:r>
                        <a:rPr lang="en-GB" sz="1600" b="1" dirty="0" smtClean="0"/>
                        <a:t>Hindi </a:t>
                      </a:r>
                    </a:p>
                    <a:p>
                      <a:pPr marL="285750" indent="-285750">
                        <a:buFont typeface="Arial" panose="020B0604020202020204" pitchFamily="34" charset="0"/>
                        <a:buChar char="•"/>
                      </a:pPr>
                      <a:r>
                        <a:rPr lang="en-GB" sz="1600" b="1" dirty="0" smtClean="0"/>
                        <a:t>History</a:t>
                      </a:r>
                    </a:p>
                    <a:p>
                      <a:pPr marL="285750" indent="-285750">
                        <a:buFont typeface="Arial" panose="020B0604020202020204" pitchFamily="34" charset="0"/>
                        <a:buChar char="•"/>
                      </a:pPr>
                      <a:r>
                        <a:rPr lang="en-GB" sz="1600" b="1" dirty="0" smtClean="0"/>
                        <a:t>Information Technology</a:t>
                      </a:r>
                    </a:p>
                  </a:txBody>
                  <a:tcPr marT="45727" marB="45727"/>
                </a:tc>
                <a:tc>
                  <a:txBody>
                    <a:bodyPr/>
                    <a:lstStyle/>
                    <a:p>
                      <a:pPr marL="285750" indent="-285750">
                        <a:buFont typeface="Arial" panose="020B0604020202020204" pitchFamily="34" charset="0"/>
                        <a:buChar char="•"/>
                      </a:pPr>
                      <a:r>
                        <a:rPr lang="en-GB" sz="1600" b="1" dirty="0" smtClean="0"/>
                        <a:t>Italian </a:t>
                      </a:r>
                    </a:p>
                    <a:p>
                      <a:pPr marL="285750" indent="-285750">
                        <a:buFont typeface="Arial" panose="020B0604020202020204" pitchFamily="34" charset="0"/>
                        <a:buChar char="•"/>
                      </a:pPr>
                      <a:r>
                        <a:rPr lang="en-GB" sz="1600" b="1" dirty="0" smtClean="0"/>
                        <a:t>Japanese </a:t>
                      </a:r>
                    </a:p>
                    <a:p>
                      <a:pPr marL="285750" indent="-285750">
                        <a:buFont typeface="Arial" panose="020B0604020202020204" pitchFamily="34" charset="0"/>
                        <a:buChar char="•"/>
                      </a:pPr>
                      <a:r>
                        <a:rPr lang="en-GB" sz="1600" b="1" dirty="0" smtClean="0"/>
                        <a:t>Latin</a:t>
                      </a:r>
                    </a:p>
                    <a:p>
                      <a:pPr marL="285750" indent="-285750">
                        <a:buFont typeface="Arial" panose="020B0604020202020204" pitchFamily="34" charset="0"/>
                        <a:buChar char="•"/>
                      </a:pPr>
                      <a:r>
                        <a:rPr lang="en-GB" sz="1600" b="1" dirty="0" smtClean="0"/>
                        <a:t>Mathematics</a:t>
                      </a:r>
                    </a:p>
                    <a:p>
                      <a:pPr marL="285750" indent="-285750">
                        <a:buFont typeface="Arial" panose="020B0604020202020204" pitchFamily="34" charset="0"/>
                        <a:buChar char="•"/>
                      </a:pPr>
                      <a:r>
                        <a:rPr lang="en-GB" sz="1600" b="1" dirty="0" smtClean="0"/>
                        <a:t>International Mathematics</a:t>
                      </a:r>
                    </a:p>
                    <a:p>
                      <a:pPr marL="285750" indent="-285750">
                        <a:buFont typeface="Arial" panose="020B0604020202020204" pitchFamily="34" charset="0"/>
                        <a:buChar char="•"/>
                      </a:pPr>
                      <a:r>
                        <a:rPr lang="en-GB" sz="1600" b="1" dirty="0" smtClean="0"/>
                        <a:t>Mathematics (Additional)</a:t>
                      </a:r>
                    </a:p>
                    <a:p>
                      <a:pPr marL="285750" indent="-285750">
                        <a:buFont typeface="Arial" panose="020B0604020202020204" pitchFamily="34" charset="0"/>
                        <a:buChar char="•"/>
                      </a:pPr>
                      <a:r>
                        <a:rPr lang="en-GB" sz="1600" b="1" dirty="0" smtClean="0"/>
                        <a:t>Music</a:t>
                      </a:r>
                    </a:p>
                    <a:p>
                      <a:pPr marL="285750" indent="-285750">
                        <a:buFont typeface="Arial" panose="020B0604020202020204" pitchFamily="34" charset="0"/>
                        <a:buChar char="•"/>
                      </a:pPr>
                      <a:r>
                        <a:rPr lang="en-GB" sz="1600" b="1" dirty="0" smtClean="0"/>
                        <a:t>Physical Education</a:t>
                      </a:r>
                    </a:p>
                    <a:p>
                      <a:pPr marL="285750" indent="-285750">
                        <a:buFont typeface="Arial" panose="020B0604020202020204" pitchFamily="34" charset="0"/>
                        <a:buChar char="•"/>
                      </a:pPr>
                      <a:r>
                        <a:rPr lang="en-GB" sz="1600" b="1" dirty="0" smtClean="0"/>
                        <a:t>Physics</a:t>
                      </a:r>
                    </a:p>
                    <a:p>
                      <a:pPr marL="285750" indent="-285750">
                        <a:buFont typeface="Arial" panose="020B0604020202020204" pitchFamily="34" charset="0"/>
                        <a:buChar char="•"/>
                      </a:pPr>
                      <a:r>
                        <a:rPr lang="en-GB" sz="1600" b="1" dirty="0" smtClean="0"/>
                        <a:t>Religious Studies</a:t>
                      </a:r>
                    </a:p>
                    <a:p>
                      <a:pPr marL="285750" indent="-285750">
                        <a:buFont typeface="Arial" panose="020B0604020202020204" pitchFamily="34" charset="0"/>
                        <a:buChar char="•"/>
                      </a:pPr>
                      <a:r>
                        <a:rPr lang="en-GB" sz="1600" b="1" dirty="0" smtClean="0"/>
                        <a:t>Sociology</a:t>
                      </a:r>
                    </a:p>
                    <a:p>
                      <a:pPr marL="285750" indent="-285750">
                        <a:buFont typeface="Arial" panose="020B0604020202020204" pitchFamily="34" charset="0"/>
                        <a:buChar char="•"/>
                      </a:pPr>
                      <a:r>
                        <a:rPr lang="en-GB" sz="1600" b="1" dirty="0" smtClean="0"/>
                        <a:t>Spanish </a:t>
                      </a:r>
                    </a:p>
                    <a:p>
                      <a:pPr marL="285750" indent="-285750">
                        <a:buFont typeface="Arial" panose="020B0604020202020204" pitchFamily="34" charset="0"/>
                        <a:buChar char="•"/>
                      </a:pPr>
                      <a:r>
                        <a:rPr lang="en-GB" sz="1600" b="1" dirty="0" smtClean="0"/>
                        <a:t>Travel and Tourism</a:t>
                      </a:r>
                    </a:p>
                  </a:txBody>
                  <a:tcPr marT="45727" marB="45727"/>
                </a:tc>
                <a:extLst>
                  <a:ext uri="{0D108BD9-81ED-4DB2-BD59-A6C34878D82A}">
                    <a16:rowId xmlns:a16="http://schemas.microsoft.com/office/drawing/2014/main" xmlns="" val="10001"/>
                  </a:ext>
                </a:extLst>
              </a:tr>
            </a:tbl>
          </a:graphicData>
        </a:graphic>
      </p:graphicFrame>
      <p:sp>
        <p:nvSpPr>
          <p:cNvPr id="6" name="Rectangle 2"/>
          <p:cNvSpPr txBox="1">
            <a:spLocks/>
          </p:cNvSpPr>
          <p:nvPr/>
        </p:nvSpPr>
        <p:spPr bwMode="auto">
          <a:xfrm>
            <a:off x="171450" y="106363"/>
            <a:ext cx="886936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bg1"/>
                </a:solidFill>
                <a:latin typeface="+mj-lt"/>
                <a:ea typeface="MS PGothic" pitchFamily="34" charset="-128"/>
                <a:cs typeface="ＭＳ Ｐゴシック" panose="020B0600070205080204" pitchFamily="34" charset="-128"/>
              </a:defRPr>
            </a:lvl1pPr>
            <a:lvl2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2pPr>
            <a:lvl3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3pPr>
            <a:lvl4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4pPr>
            <a:lvl5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a:lstStyle>
          <a:p>
            <a:pPr>
              <a:defRPr/>
            </a:pPr>
            <a:r>
              <a:rPr lang="en-GB" kern="0" dirty="0" smtClean="0">
                <a:ea typeface="ＭＳ Ｐゴシック"/>
              </a:rPr>
              <a:t>Cambridge Upper Secondary </a:t>
            </a:r>
          </a:p>
        </p:txBody>
      </p:sp>
    </p:spTree>
    <p:extLst>
      <p:ext uri="{BB962C8B-B14F-4D97-AF65-F5344CB8AC3E}">
        <p14:creationId xmlns:p14="http://schemas.microsoft.com/office/powerpoint/2010/main" val="8468877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2" y="170758"/>
            <a:ext cx="8869033" cy="779462"/>
          </a:xfrm>
        </p:spPr>
        <p:txBody>
          <a:bodyPr/>
          <a:lstStyle/>
          <a:p>
            <a:r>
              <a:rPr lang="en-GB" sz="2800" dirty="0" smtClean="0">
                <a:latin typeface="Calibri" panose="020F0502020204030204" pitchFamily="34" charset="0"/>
                <a:cs typeface="Calibri" panose="020F0502020204030204" pitchFamily="34" charset="0"/>
              </a:rPr>
              <a:t>Cambridge Advanced: </a:t>
            </a:r>
            <a:br>
              <a:rPr lang="en-GB" sz="2800" dirty="0" smtClean="0">
                <a:latin typeface="Calibri" panose="020F0502020204030204" pitchFamily="34" charset="0"/>
                <a:cs typeface="Calibri" panose="020F0502020204030204" pitchFamily="34" charset="0"/>
              </a:rPr>
            </a:br>
            <a:r>
              <a:rPr lang="en-GB" sz="2800" dirty="0" smtClean="0">
                <a:latin typeface="Calibri" panose="020F0502020204030204" pitchFamily="34" charset="0"/>
                <a:cs typeface="Calibri" panose="020F0502020204030204" pitchFamily="34" charset="0"/>
              </a:rPr>
              <a:t>AS and A-Levels (also known as “AICE” )</a:t>
            </a:r>
            <a:endParaRPr lang="en-GB"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4748" y="1071494"/>
            <a:ext cx="5735115" cy="4655599"/>
          </a:xfrm>
        </p:spPr>
        <p:txBody>
          <a:bodyPr>
            <a:noAutofit/>
          </a:bodyPr>
          <a:lstStyle/>
          <a:p>
            <a:pPr lvl="1" fontAlgn="auto">
              <a:lnSpc>
                <a:spcPct val="90000"/>
              </a:lnSpc>
              <a:spcBef>
                <a:spcPts val="0"/>
              </a:spcBef>
              <a:spcAft>
                <a:spcPts val="0"/>
              </a:spcAft>
              <a:buClrTx/>
              <a:buFont typeface="Arial" panose="020B0604020202020204" pitchFamily="34" charset="0"/>
              <a:buChar char="•"/>
              <a:defRPr/>
            </a:pPr>
            <a:r>
              <a:rPr lang="en-US" sz="1800" kern="1200" dirty="0" smtClean="0">
                <a:solidFill>
                  <a:srgbClr val="000000"/>
                </a:solidFill>
                <a:latin typeface="Calibri" panose="020F0502020204030204" pitchFamily="34" charset="0"/>
                <a:cs typeface="Calibri" panose="020F0502020204030204" pitchFamily="34" charset="0"/>
              </a:rPr>
              <a:t>College level courses and exams typically </a:t>
            </a:r>
            <a:r>
              <a:rPr lang="en-US" sz="1800" kern="1200" dirty="0">
                <a:solidFill>
                  <a:srgbClr val="000000"/>
                </a:solidFill>
                <a:latin typeface="Calibri" panose="020F0502020204030204" pitchFamily="34" charset="0"/>
                <a:cs typeface="Calibri" panose="020F0502020204030204" pitchFamily="34" charset="0"/>
              </a:rPr>
              <a:t>used in grades 10 – 12 in high schools</a:t>
            </a:r>
            <a:endParaRPr lang="en-GB" sz="1800" kern="1200" dirty="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endParaRPr lang="en-GB" sz="1800" kern="1200" dirty="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r>
              <a:rPr lang="en-GB" sz="1800" kern="1200" dirty="0">
                <a:solidFill>
                  <a:srgbClr val="000000"/>
                </a:solidFill>
                <a:latin typeface="Calibri" panose="020F0502020204030204" pitchFamily="34" charset="0"/>
                <a:cs typeface="Calibri" panose="020F0502020204030204" pitchFamily="34" charset="0"/>
              </a:rPr>
              <a:t>Gives students the opportunity for a deep dive in a wide choice of </a:t>
            </a:r>
            <a:r>
              <a:rPr lang="en-GB" sz="1800" kern="1200" dirty="0" smtClean="0">
                <a:solidFill>
                  <a:srgbClr val="000000"/>
                </a:solidFill>
                <a:latin typeface="Calibri" panose="020F0502020204030204" pitchFamily="34" charset="0"/>
                <a:cs typeface="Calibri" panose="020F0502020204030204" pitchFamily="34" charset="0"/>
              </a:rPr>
              <a:t>subjects</a:t>
            </a:r>
            <a:endParaRPr lang="en-GB" sz="1800" kern="1200" dirty="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r>
              <a:rPr lang="en-GB" sz="1800" kern="1200" dirty="0" smtClean="0">
                <a:solidFill>
                  <a:srgbClr val="000000"/>
                </a:solidFill>
                <a:latin typeface="Calibri" panose="020F0502020204030204" pitchFamily="34" charset="0"/>
                <a:cs typeface="Calibri" panose="020F0502020204030204" pitchFamily="34" charset="0"/>
              </a:rPr>
              <a:t>Over 55 </a:t>
            </a:r>
            <a:r>
              <a:rPr lang="en-GB" sz="1800" kern="1200" dirty="0">
                <a:solidFill>
                  <a:srgbClr val="000000"/>
                </a:solidFill>
                <a:latin typeface="Calibri" panose="020F0502020204030204" pitchFamily="34" charset="0"/>
                <a:cs typeface="Calibri" panose="020F0502020204030204" pitchFamily="34" charset="0"/>
              </a:rPr>
              <a:t>subjects offered</a:t>
            </a:r>
          </a:p>
          <a:p>
            <a:pPr lvl="1" fontAlgn="auto">
              <a:lnSpc>
                <a:spcPct val="90000"/>
              </a:lnSpc>
              <a:spcBef>
                <a:spcPts val="0"/>
              </a:spcBef>
              <a:spcAft>
                <a:spcPts val="0"/>
              </a:spcAft>
              <a:buClrTx/>
              <a:buFont typeface="Arial" panose="020B0604020202020204" pitchFamily="34" charset="0"/>
              <a:buChar char="•"/>
              <a:defRPr/>
            </a:pPr>
            <a:endParaRPr lang="en-GB" sz="1800" kern="1200" dirty="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r>
              <a:rPr lang="en-GB" sz="1800" kern="1200" dirty="0">
                <a:solidFill>
                  <a:srgbClr val="000000"/>
                </a:solidFill>
                <a:latin typeface="Calibri" panose="020F0502020204030204" pitchFamily="34" charset="0"/>
                <a:cs typeface="Calibri" panose="020F0502020204030204" pitchFamily="34" charset="0"/>
              </a:rPr>
              <a:t>Focus on developing the skills and knowledge required for university study in higher education around the </a:t>
            </a:r>
            <a:r>
              <a:rPr lang="en-GB" sz="1800" kern="1200" dirty="0" smtClean="0">
                <a:solidFill>
                  <a:srgbClr val="000000"/>
                </a:solidFill>
                <a:latin typeface="Calibri" panose="020F0502020204030204" pitchFamily="34" charset="0"/>
                <a:cs typeface="Calibri" panose="020F0502020204030204" pitchFamily="34" charset="0"/>
              </a:rPr>
              <a:t>world </a:t>
            </a:r>
            <a:endParaRPr lang="en-GB" sz="1800" kern="1200" dirty="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endParaRPr lang="en-GB" sz="1800" kern="1200" dirty="0" smtClean="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r>
              <a:rPr lang="en-GB" sz="1800" kern="1200" dirty="0" smtClean="0">
                <a:solidFill>
                  <a:srgbClr val="000000"/>
                </a:solidFill>
                <a:latin typeface="Calibri" panose="020F0502020204030204" pitchFamily="34" charset="0"/>
                <a:cs typeface="Calibri" panose="020F0502020204030204" pitchFamily="34" charset="0"/>
              </a:rPr>
              <a:t>Culminates in University </a:t>
            </a:r>
            <a:r>
              <a:rPr lang="en-GB" sz="1800" kern="1200" dirty="0">
                <a:solidFill>
                  <a:srgbClr val="000000"/>
                </a:solidFill>
                <a:latin typeface="Calibri" panose="020F0502020204030204" pitchFamily="34" charset="0"/>
                <a:cs typeface="Calibri" panose="020F0502020204030204" pitchFamily="34" charset="0"/>
              </a:rPr>
              <a:t>credit </a:t>
            </a:r>
            <a:r>
              <a:rPr lang="en-GB" sz="1800" kern="1200" dirty="0" smtClean="0">
                <a:solidFill>
                  <a:srgbClr val="000000"/>
                </a:solidFill>
                <a:latin typeface="Calibri" panose="020F0502020204030204" pitchFamily="34" charset="0"/>
                <a:cs typeface="Calibri" panose="020F0502020204030204" pitchFamily="34" charset="0"/>
              </a:rPr>
              <a:t>and/or Advanced Placement</a:t>
            </a:r>
            <a:endParaRPr lang="en-GB" sz="1800" kern="1200" dirty="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endParaRPr lang="en-GB" sz="1800" kern="1200" dirty="0">
              <a:solidFill>
                <a:srgbClr val="000000"/>
              </a:solidFill>
              <a:latin typeface="Calibri" panose="020F0502020204030204" pitchFamily="34" charset="0"/>
              <a:cs typeface="Calibri" panose="020F0502020204030204" pitchFamily="34" charset="0"/>
            </a:endParaRPr>
          </a:p>
          <a:p>
            <a:pPr lvl="1" fontAlgn="auto">
              <a:lnSpc>
                <a:spcPct val="90000"/>
              </a:lnSpc>
              <a:spcBef>
                <a:spcPts val="0"/>
              </a:spcBef>
              <a:spcAft>
                <a:spcPts val="0"/>
              </a:spcAft>
              <a:buClrTx/>
              <a:buFont typeface="Arial" panose="020B0604020202020204" pitchFamily="34" charset="0"/>
              <a:buChar char="•"/>
              <a:defRPr/>
            </a:pPr>
            <a:r>
              <a:rPr lang="en-GB" sz="1800" kern="1200" dirty="0">
                <a:solidFill>
                  <a:srgbClr val="000000"/>
                </a:solidFill>
                <a:latin typeface="Calibri" panose="020F0502020204030204" pitchFamily="34" charset="0"/>
                <a:cs typeface="Calibri" panose="020F0502020204030204" pitchFamily="34" charset="0"/>
              </a:rPr>
              <a:t>Developed in collaboration with </a:t>
            </a:r>
            <a:r>
              <a:rPr lang="en-GB" sz="1800" kern="1200" dirty="0" smtClean="0">
                <a:solidFill>
                  <a:srgbClr val="000000"/>
                </a:solidFill>
                <a:latin typeface="Calibri" panose="020F0502020204030204" pitchFamily="34" charset="0"/>
                <a:cs typeface="Calibri" panose="020F0502020204030204" pitchFamily="34" charset="0"/>
              </a:rPr>
              <a:t>the best higher </a:t>
            </a:r>
            <a:r>
              <a:rPr lang="en-GB" sz="1800" kern="1200" dirty="0">
                <a:solidFill>
                  <a:srgbClr val="000000"/>
                </a:solidFill>
                <a:latin typeface="Calibri" panose="020F0502020204030204" pitchFamily="34" charset="0"/>
                <a:cs typeface="Calibri" panose="020F0502020204030204" pitchFamily="34" charset="0"/>
              </a:rPr>
              <a:t>education </a:t>
            </a:r>
            <a:r>
              <a:rPr lang="en-GB" sz="1800" kern="1200" dirty="0" smtClean="0">
                <a:solidFill>
                  <a:srgbClr val="000000"/>
                </a:solidFill>
                <a:latin typeface="Calibri" panose="020F0502020204030204" pitchFamily="34" charset="0"/>
                <a:cs typeface="Calibri" panose="020F0502020204030204" pitchFamily="34" charset="0"/>
              </a:rPr>
              <a:t>institutions</a:t>
            </a:r>
            <a:endParaRPr lang="en-GB" sz="2000" dirty="0">
              <a:solidFill>
                <a:schemeClr val="tx1"/>
              </a:solidFill>
              <a:latin typeface="Calibri" panose="020F0502020204030204" pitchFamily="34" charset="0"/>
              <a:cs typeface="Calibri" panose="020F0502020204030204" pitchFamily="34" charset="0"/>
            </a:endParaRPr>
          </a:p>
        </p:txBody>
      </p:sp>
      <p:sp>
        <p:nvSpPr>
          <p:cNvPr id="4" name="TextBox 3"/>
          <p:cNvSpPr txBox="1"/>
          <p:nvPr/>
        </p:nvSpPr>
        <p:spPr>
          <a:xfrm>
            <a:off x="8787350" y="6567567"/>
            <a:ext cx="614227" cy="307777"/>
          </a:xfrm>
          <a:prstGeom prst="rect">
            <a:avLst/>
          </a:prstGeom>
          <a:noFill/>
        </p:spPr>
        <p:txBody>
          <a:bodyPr wrap="square" rtlCol="0">
            <a:spAutoFit/>
          </a:bodyPr>
          <a:lstStyle/>
          <a:p>
            <a:r>
              <a:rPr lang="en-US" sz="1400" dirty="0" smtClean="0"/>
              <a:t>18</a:t>
            </a:r>
            <a:endParaRPr lang="en-US" sz="1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43" t="19278" r="36861" b="17572"/>
          <a:stretch/>
        </p:blipFill>
        <p:spPr bwMode="auto">
          <a:xfrm>
            <a:off x="5979992" y="1071494"/>
            <a:ext cx="3036086" cy="3907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23950" y="5232668"/>
            <a:ext cx="8770513" cy="1200329"/>
          </a:xfrm>
          <a:prstGeom prst="rect">
            <a:avLst/>
          </a:prstGeom>
          <a:solidFill>
            <a:schemeClr val="accent2">
              <a:lumMod val="20000"/>
              <a:lumOff val="80000"/>
            </a:schemeClr>
          </a:solidFill>
          <a:ln w="28575">
            <a:solidFill>
              <a:schemeClr val="accent1"/>
            </a:solidFill>
          </a:ln>
        </p:spPr>
        <p:txBody>
          <a:bodyPr wrap="square" rtlCol="0">
            <a:spAutoFit/>
          </a:bodyPr>
          <a:lstStyle/>
          <a:p>
            <a:r>
              <a:rPr lang="en-US" dirty="0" smtClean="0">
                <a:solidFill>
                  <a:schemeClr val="accent4">
                    <a:lumMod val="50000"/>
                  </a:schemeClr>
                </a:solidFill>
                <a:latin typeface="Calibri" panose="020F0502020204030204" pitchFamily="34" charset="0"/>
                <a:cs typeface="Calibri" panose="020F0502020204030204" pitchFamily="34" charset="0"/>
              </a:rPr>
              <a:t>“Students who have studied Cambridge International AS &amp; A Levels have a real depth of understanding of the subject matter.”</a:t>
            </a:r>
          </a:p>
          <a:p>
            <a:endParaRPr lang="en-US" dirty="0" smtClean="0">
              <a:solidFill>
                <a:schemeClr val="accent4">
                  <a:lumMod val="50000"/>
                </a:schemeClr>
              </a:solidFill>
              <a:latin typeface="Calibri" panose="020F0502020204030204" pitchFamily="34" charset="0"/>
              <a:cs typeface="Calibri" panose="020F0502020204030204" pitchFamily="34" charset="0"/>
            </a:endParaRPr>
          </a:p>
          <a:p>
            <a:r>
              <a:rPr lang="en-US" b="1" i="1" dirty="0" smtClean="0">
                <a:latin typeface="Calibri" panose="020F0502020204030204" pitchFamily="34" charset="0"/>
                <a:cs typeface="Calibri" panose="020F0502020204030204" pitchFamily="34" charset="0"/>
              </a:rPr>
              <a:t>- Stuart Schmill, Dean of Admissions, Massachusetts Institute of Technology (MIT), USA</a:t>
            </a:r>
            <a:endParaRPr lang="en-US"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3364241"/>
      </p:ext>
    </p:extLst>
  </p:cSld>
  <p:clrMapOvr>
    <a:masterClrMapping/>
  </p:clrMapOvr>
  <p:transition spd="med" advTm="35812">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119063" y="966788"/>
            <a:ext cx="4189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900"/>
              </a:spcBef>
              <a:buClr>
                <a:srgbClr val="55C2E6"/>
              </a:buClr>
              <a:buFont typeface="Webdings" pitchFamily="18" charset="2"/>
              <a:buChar char="4"/>
              <a:defRPr sz="2400">
                <a:solidFill>
                  <a:srgbClr val="404040"/>
                </a:solidFill>
                <a:latin typeface="Arial" pitchFamily="34" charset="0"/>
                <a:ea typeface="ＭＳ Ｐゴシック" pitchFamily="34" charset="-128"/>
              </a:defRPr>
            </a:lvl1pPr>
            <a:lvl2pPr marL="742950" indent="-285750">
              <a:spcBef>
                <a:spcPct val="30000"/>
              </a:spcBef>
              <a:buClr>
                <a:srgbClr val="55C2E6"/>
              </a:buClr>
              <a:buFont typeface="Webdings" pitchFamily="18" charset="2"/>
              <a:buChar char=""/>
              <a:defRPr sz="2000">
                <a:solidFill>
                  <a:srgbClr val="404040"/>
                </a:solidFill>
                <a:latin typeface="Arial" pitchFamily="34" charset="0"/>
                <a:ea typeface="ＭＳ Ｐゴシック" pitchFamily="34" charset="-128"/>
              </a:defRPr>
            </a:lvl2pPr>
            <a:lvl3pPr marL="1143000" indent="-228600">
              <a:spcBef>
                <a:spcPct val="30000"/>
              </a:spcBef>
              <a:spcAft>
                <a:spcPts val="900"/>
              </a:spcAft>
              <a:buClr>
                <a:srgbClr val="55C2E6"/>
              </a:buClr>
              <a:buFont typeface="Webdings" pitchFamily="18" charset="2"/>
              <a:defRPr sz="2400">
                <a:solidFill>
                  <a:srgbClr val="404040"/>
                </a:solidFill>
                <a:latin typeface="Arial" pitchFamily="34" charset="0"/>
                <a:ea typeface="ＭＳ Ｐゴシック" pitchFamily="34" charset="-128"/>
              </a:defRPr>
            </a:lvl3pPr>
            <a:lvl4pPr marL="1600200" indent="-228600">
              <a:spcBef>
                <a:spcPct val="30000"/>
              </a:spcBef>
              <a:buClr>
                <a:srgbClr val="55C2E6"/>
              </a:buClr>
              <a:buFont typeface="Webdings" pitchFamily="18" charset="2"/>
              <a:defRPr sz="2000">
                <a:solidFill>
                  <a:schemeClr val="tx1"/>
                </a:solidFill>
                <a:latin typeface="Arial" pitchFamily="34" charset="0"/>
                <a:ea typeface="ＭＳ Ｐゴシック" pitchFamily="34" charset="-128"/>
              </a:defRPr>
            </a:lvl4pPr>
            <a:lvl5pPr marL="2057400" indent="-228600" defTabSz="931863">
              <a:spcBef>
                <a:spcPct val="30000"/>
              </a:spcBef>
              <a:buClr>
                <a:srgbClr val="55C2E6"/>
              </a:buClr>
              <a:buFont typeface="Webdings" pitchFamily="18" charset="2"/>
              <a:buChar char=""/>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30000"/>
              </a:spcBef>
              <a:spcAft>
                <a:spcPct val="0"/>
              </a:spcAft>
              <a:buClr>
                <a:srgbClr val="55C2E6"/>
              </a:buClr>
              <a:buFont typeface="Webdings" pitchFamily="18" charset="2"/>
              <a:buChar char=""/>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30000"/>
              </a:spcBef>
              <a:spcAft>
                <a:spcPct val="0"/>
              </a:spcAft>
              <a:buClr>
                <a:srgbClr val="55C2E6"/>
              </a:buClr>
              <a:buFont typeface="Webdings" pitchFamily="18" charset="2"/>
              <a:buChar char=""/>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30000"/>
              </a:spcBef>
              <a:spcAft>
                <a:spcPct val="0"/>
              </a:spcAft>
              <a:buClr>
                <a:srgbClr val="55C2E6"/>
              </a:buClr>
              <a:buFont typeface="Webdings" pitchFamily="18" charset="2"/>
              <a:buChar char=""/>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30000"/>
              </a:spcBef>
              <a:spcAft>
                <a:spcPct val="0"/>
              </a:spcAft>
              <a:buClr>
                <a:srgbClr val="55C2E6"/>
              </a:buClr>
              <a:buFont typeface="Webdings" pitchFamily="18" charset="2"/>
              <a:buChar char=""/>
              <a:defRPr sz="24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US" altLang="en-US" sz="1800" b="1">
                <a:solidFill>
                  <a:srgbClr val="000000"/>
                </a:solidFill>
                <a:cs typeface="Arial" pitchFamily="34" charset="0"/>
              </a:rPr>
              <a:t>Cambridge A/AS Subject Groupings </a:t>
            </a:r>
            <a:endParaRPr lang="en-GB" altLang="en-US" sz="1800" b="1">
              <a:solidFill>
                <a:srgbClr val="000000"/>
              </a:solidFill>
              <a:cs typeface="Arial" pitchFamily="34" charset="0"/>
            </a:endParaRPr>
          </a:p>
        </p:txBody>
      </p:sp>
      <p:pic>
        <p:nvPicPr>
          <p:cNvPr id="460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336675"/>
            <a:ext cx="88804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p:cNvSpPr>
          <p:nvPr/>
        </p:nvSpPr>
        <p:spPr bwMode="auto">
          <a:xfrm>
            <a:off x="171450" y="106363"/>
            <a:ext cx="886936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bg1"/>
                </a:solidFill>
                <a:latin typeface="+mj-lt"/>
                <a:ea typeface="MS PGothic" pitchFamily="34" charset="-128"/>
                <a:cs typeface="ＭＳ Ｐゴシック" panose="020B0600070205080204" pitchFamily="34" charset="-128"/>
              </a:defRPr>
            </a:lvl1pPr>
            <a:lvl2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2pPr>
            <a:lvl3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3pPr>
            <a:lvl4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4pPr>
            <a:lvl5pPr algn="l" rtl="0" eaLnBrk="0" fontAlgn="base" hangingPunct="0">
              <a:spcBef>
                <a:spcPct val="0"/>
              </a:spcBef>
              <a:spcAft>
                <a:spcPct val="0"/>
              </a:spcAft>
              <a:defRPr sz="3200" b="1">
                <a:solidFill>
                  <a:schemeClr val="bg1"/>
                </a:solidFill>
                <a:latin typeface="Arial" charset="0"/>
                <a:ea typeface="MS PGothic" pitchFamily="34" charset="-128"/>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a:lstStyle>
          <a:p>
            <a:pPr eaLnBrk="1" hangingPunct="1">
              <a:defRPr/>
            </a:pPr>
            <a:r>
              <a:rPr lang="en-GB" kern="0" dirty="0" smtClean="0"/>
              <a:t>Cambridge International Advanced Subsidiary (AS) and Advanced (A) Levels</a:t>
            </a:r>
          </a:p>
        </p:txBody>
      </p:sp>
    </p:spTree>
    <p:extLst>
      <p:ext uri="{BB962C8B-B14F-4D97-AF65-F5344CB8AC3E}">
        <p14:creationId xmlns:p14="http://schemas.microsoft.com/office/powerpoint/2010/main" val="3091555056"/>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6101248"/>
              </p:ext>
            </p:extLst>
          </p:nvPr>
        </p:nvGraphicFramePr>
        <p:xfrm>
          <a:off x="51517" y="1021521"/>
          <a:ext cx="8968658" cy="5272657"/>
        </p:xfrm>
        <a:graphic>
          <a:graphicData uri="http://schemas.openxmlformats.org/drawingml/2006/table">
            <a:tbl>
              <a:tblPr bandRow="1">
                <a:tableStyleId>{3B4B98B0-60AC-42C2-AFA5-B58CD77FA1E5}</a:tableStyleId>
              </a:tblPr>
              <a:tblGrid>
                <a:gridCol w="2597174">
                  <a:extLst>
                    <a:ext uri="{9D8B030D-6E8A-4147-A177-3AD203B41FA5}">
                      <a16:colId xmlns:a16="http://schemas.microsoft.com/office/drawing/2014/main" xmlns="" val="20000"/>
                    </a:ext>
                  </a:extLst>
                </a:gridCol>
                <a:gridCol w="3718256">
                  <a:extLst>
                    <a:ext uri="{9D8B030D-6E8A-4147-A177-3AD203B41FA5}">
                      <a16:colId xmlns:a16="http://schemas.microsoft.com/office/drawing/2014/main" xmlns="" val="20001"/>
                    </a:ext>
                  </a:extLst>
                </a:gridCol>
                <a:gridCol w="2653228">
                  <a:extLst>
                    <a:ext uri="{9D8B030D-6E8A-4147-A177-3AD203B41FA5}">
                      <a16:colId xmlns:a16="http://schemas.microsoft.com/office/drawing/2014/main" xmlns="" val="20002"/>
                    </a:ext>
                  </a:extLst>
                </a:gridCol>
              </a:tblGrid>
              <a:tr h="408274">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Phillip </a:t>
                      </a:r>
                      <a:r>
                        <a:rPr lang="en-US" sz="1400" dirty="0">
                          <a:effectLst/>
                        </a:rPr>
                        <a:t>Ballinger</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Associate </a:t>
                      </a:r>
                      <a:r>
                        <a:rPr lang="en-US" sz="1400" dirty="0">
                          <a:effectLst/>
                        </a:rPr>
                        <a:t>Vice Provost for </a:t>
                      </a:r>
                      <a:r>
                        <a:rPr lang="en-US" sz="1400" dirty="0" smtClean="0">
                          <a:effectLst/>
                        </a:rPr>
                        <a:t>Enrollment</a:t>
                      </a:r>
                      <a:endParaRPr lang="en-US" sz="1400" dirty="0">
                        <a:effectLst/>
                      </a:endParaRPr>
                    </a:p>
                    <a:p>
                      <a:pPr marL="0" marR="0">
                        <a:lnSpc>
                          <a:spcPts val="1200"/>
                        </a:lnSpc>
                        <a:spcBef>
                          <a:spcPts val="0"/>
                        </a:spcBef>
                        <a:spcAft>
                          <a:spcPts val="0"/>
                        </a:spcAft>
                      </a:pPr>
                      <a:r>
                        <a:rPr lang="en-US" sz="1400" dirty="0">
                          <a:effectLst/>
                        </a:rPr>
                        <a:t> </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University of Washington</a:t>
                      </a:r>
                      <a:endParaRPr lang="en-US" sz="1400" dirty="0">
                        <a:solidFill>
                          <a:schemeClr val="tx1">
                            <a:lumMod val="50000"/>
                          </a:schemeClr>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408274">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John </a:t>
                      </a:r>
                      <a:r>
                        <a:rPr lang="en-US" sz="1400" dirty="0">
                          <a:effectLst/>
                        </a:rPr>
                        <a:t>Barnhill</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Assistant </a:t>
                      </a:r>
                      <a:r>
                        <a:rPr lang="en-US" sz="1400" dirty="0">
                          <a:effectLst/>
                        </a:rPr>
                        <a:t>Vice President for Academic Affairs,  </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Florida State University</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1"/>
                  </a:ext>
                </a:extLst>
              </a:tr>
              <a:tr h="408274">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Doug </a:t>
                      </a:r>
                      <a:r>
                        <a:rPr lang="en-US" sz="1400" dirty="0">
                          <a:effectLst/>
                        </a:rPr>
                        <a:t>Christiansen</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Vice </a:t>
                      </a:r>
                      <a:r>
                        <a:rPr lang="en-US" sz="1400" dirty="0">
                          <a:effectLst/>
                        </a:rPr>
                        <a:t>Provost for University Enrollment Affairs, Dean of Admissions and Financial Aid, </a:t>
                      </a:r>
                      <a:endParaRPr lang="en-US" sz="1400" dirty="0">
                        <a:solidFill>
                          <a:schemeClr val="tx1">
                            <a:lumMod val="50000"/>
                          </a:schemeClr>
                        </a:solidFill>
                        <a:effectLst/>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Vanderbilt University</a:t>
                      </a:r>
                      <a:endParaRPr lang="en-US" sz="1400" dirty="0">
                        <a:solidFill>
                          <a:schemeClr val="tx1">
                            <a:lumMod val="50000"/>
                          </a:schemeClr>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408274">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Barbara </a:t>
                      </a:r>
                      <a:r>
                        <a:rPr lang="en-US" sz="1400" dirty="0">
                          <a:effectLst/>
                        </a:rPr>
                        <a:t>Gill</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Associate </a:t>
                      </a:r>
                      <a:r>
                        <a:rPr lang="en-US" sz="1400" dirty="0">
                          <a:effectLst/>
                        </a:rPr>
                        <a:t>Vice President for Enrollment Management, </a:t>
                      </a:r>
                      <a:r>
                        <a:rPr lang="en-US" sz="1400" dirty="0" smtClean="0">
                          <a:effectLst/>
                        </a:rPr>
                        <a:t> </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University of Maryland</a:t>
                      </a:r>
                      <a:endParaRPr lang="en-US" sz="1400" dirty="0" smtClean="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3"/>
                  </a:ext>
                </a:extLst>
              </a:tr>
              <a:tr h="408274">
                <a:tc>
                  <a:txBody>
                    <a:bodyPr/>
                    <a:lstStyle/>
                    <a:p>
                      <a:pPr marL="0" marR="0" algn="l" defTabSz="914400" rtl="0" eaLnBrk="1" latinLnBrk="0" hangingPunct="1">
                        <a:lnSpc>
                          <a:spcPts val="1200"/>
                        </a:lnSpc>
                        <a:spcBef>
                          <a:spcPts val="0"/>
                        </a:spcBef>
                        <a:spcAft>
                          <a:spcPts val="0"/>
                        </a:spcAft>
                      </a:pPr>
                      <a:r>
                        <a:rPr lang="en-US" sz="1400" kern="1200" dirty="0" smtClean="0">
                          <a:effectLst/>
                        </a:rPr>
                        <a:t>Christoph </a:t>
                      </a:r>
                      <a:r>
                        <a:rPr lang="en-US" sz="1400" kern="1200" dirty="0">
                          <a:effectLst/>
                        </a:rPr>
                        <a:t>Guttentag</a:t>
                      </a:r>
                      <a:endParaRPr lang="en-US" sz="1400" kern="1200" dirty="0">
                        <a:solidFill>
                          <a:schemeClr val="tx1">
                            <a:lumMod val="50000"/>
                          </a:schemeClr>
                        </a:solidFill>
                        <a:effectLst/>
                        <a:latin typeface="+mn-lt"/>
                        <a:ea typeface="+mn-ea"/>
                        <a:cs typeface="+mn-cs"/>
                      </a:endParaRPr>
                    </a:p>
                  </a:txBody>
                  <a:tcPr marL="68580" marR="68580" marT="0" marB="0" anchor="ctr"/>
                </a:tc>
                <a:tc>
                  <a:txBody>
                    <a:bodyPr/>
                    <a:lstStyle/>
                    <a:p>
                      <a:pPr marL="0" marR="0" algn="l" defTabSz="914400" rtl="0" eaLnBrk="1" latinLnBrk="0" hangingPunct="1">
                        <a:lnSpc>
                          <a:spcPts val="1200"/>
                        </a:lnSpc>
                        <a:spcBef>
                          <a:spcPts val="0"/>
                        </a:spcBef>
                        <a:spcAft>
                          <a:spcPts val="0"/>
                        </a:spcAft>
                      </a:pPr>
                      <a:endParaRPr lang="en-US" sz="1400" kern="1200" dirty="0" smtClean="0">
                        <a:effectLst/>
                      </a:endParaRPr>
                    </a:p>
                    <a:p>
                      <a:pPr marL="0" marR="0" algn="l" defTabSz="914400" rtl="0" eaLnBrk="1" latinLnBrk="0" hangingPunct="1">
                        <a:lnSpc>
                          <a:spcPts val="1200"/>
                        </a:lnSpc>
                        <a:spcBef>
                          <a:spcPts val="0"/>
                        </a:spcBef>
                        <a:spcAft>
                          <a:spcPts val="0"/>
                        </a:spcAft>
                      </a:pPr>
                      <a:r>
                        <a:rPr lang="en-US" sz="1400" kern="1200" dirty="0" smtClean="0">
                          <a:effectLst/>
                        </a:rPr>
                        <a:t>Dean </a:t>
                      </a:r>
                      <a:r>
                        <a:rPr lang="en-US" sz="1400" kern="1200" dirty="0">
                          <a:effectLst/>
                        </a:rPr>
                        <a:t>of Undergraduate Admissions, </a:t>
                      </a:r>
                    </a:p>
                    <a:p>
                      <a:pPr marL="0" marR="0" algn="l" defTabSz="914400" rtl="0" eaLnBrk="1" latinLnBrk="0" hangingPunct="1">
                        <a:lnSpc>
                          <a:spcPts val="1200"/>
                        </a:lnSpc>
                        <a:spcBef>
                          <a:spcPts val="0"/>
                        </a:spcBef>
                        <a:spcAft>
                          <a:spcPts val="0"/>
                        </a:spcAft>
                      </a:pPr>
                      <a:r>
                        <a:rPr lang="en-US" sz="1400" kern="1200" dirty="0">
                          <a:effectLst/>
                        </a:rPr>
                        <a:t> </a:t>
                      </a:r>
                      <a:endParaRPr lang="en-US" sz="1400" kern="1200" dirty="0">
                        <a:solidFill>
                          <a:schemeClr val="tx1">
                            <a:lumMod val="50000"/>
                          </a:schemeClr>
                        </a:solidFill>
                        <a:effectLst/>
                        <a:latin typeface="+mn-lt"/>
                        <a:ea typeface="+mn-ea"/>
                        <a:cs typeface="+mn-cs"/>
                      </a:endParaRPr>
                    </a:p>
                  </a:txBody>
                  <a:tcPr marL="68580" marR="68580" marT="0" marB="0" anchor="ctr"/>
                </a:tc>
                <a:tc>
                  <a:txBody>
                    <a:bodyPr/>
                    <a:lstStyle/>
                    <a:p>
                      <a:pPr marL="0" marR="0" algn="l" defTabSz="914400" rtl="0" eaLnBrk="1" latinLnBrk="0" hangingPunct="1">
                        <a:lnSpc>
                          <a:spcPts val="1200"/>
                        </a:lnSpc>
                        <a:spcBef>
                          <a:spcPts val="0"/>
                        </a:spcBef>
                        <a:spcAft>
                          <a:spcPts val="0"/>
                        </a:spcAft>
                      </a:pPr>
                      <a:r>
                        <a:rPr lang="en-US" sz="1400" kern="1200" dirty="0" smtClean="0">
                          <a:effectLst/>
                        </a:rPr>
                        <a:t>Duke University</a:t>
                      </a:r>
                      <a:endParaRPr lang="en-US" sz="1400" kern="1200" dirty="0">
                        <a:solidFill>
                          <a:schemeClr val="tx1">
                            <a:lumMod val="50000"/>
                          </a:schemeClr>
                        </a:solidFill>
                        <a:effectLst/>
                        <a:latin typeface="+mn-lt"/>
                        <a:ea typeface="+mn-ea"/>
                        <a:cs typeface="+mn-cs"/>
                      </a:endParaRPr>
                    </a:p>
                  </a:txBody>
                  <a:tcPr marL="68580" marR="68580" marT="0" marB="0" anchor="ctr"/>
                </a:tc>
                <a:extLst>
                  <a:ext uri="{0D108BD9-81ED-4DB2-BD59-A6C34878D82A}">
                    <a16:rowId xmlns:a16="http://schemas.microsoft.com/office/drawing/2014/main" xmlns="" val="10004"/>
                  </a:ext>
                </a:extLst>
              </a:tr>
              <a:tr h="272879">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Kent </a:t>
                      </a:r>
                      <a:r>
                        <a:rPr lang="en-US" sz="1400" dirty="0">
                          <a:effectLst/>
                        </a:rPr>
                        <a:t>Hopkins</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Vice </a:t>
                      </a:r>
                      <a:r>
                        <a:rPr lang="en-US" sz="1400" dirty="0">
                          <a:effectLst/>
                        </a:rPr>
                        <a:t>President for Enrollment Services,  </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Arizona State University</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5"/>
                  </a:ext>
                </a:extLst>
              </a:tr>
              <a:tr h="408274">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Jerry </a:t>
                      </a:r>
                      <a:r>
                        <a:rPr lang="en-US" sz="1400" dirty="0">
                          <a:effectLst/>
                        </a:rPr>
                        <a:t>Lucido</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GB" sz="1400" dirty="0" smtClean="0">
                        <a:effectLst/>
                      </a:endParaRPr>
                    </a:p>
                    <a:p>
                      <a:pPr marL="0" marR="0">
                        <a:lnSpc>
                          <a:spcPts val="1200"/>
                        </a:lnSpc>
                        <a:spcBef>
                          <a:spcPts val="0"/>
                        </a:spcBef>
                        <a:spcAft>
                          <a:spcPts val="0"/>
                        </a:spcAft>
                      </a:pPr>
                      <a:r>
                        <a:rPr lang="en-GB" sz="1400" dirty="0" smtClean="0">
                          <a:effectLst/>
                        </a:rPr>
                        <a:t>Executive Director,</a:t>
                      </a:r>
                      <a:r>
                        <a:rPr lang="en-GB" sz="1400" baseline="0" dirty="0" smtClean="0">
                          <a:effectLst/>
                        </a:rPr>
                        <a:t> </a:t>
                      </a:r>
                      <a:r>
                        <a:rPr lang="en-GB" sz="1400" dirty="0" smtClean="0">
                          <a:effectLst/>
                        </a:rPr>
                        <a:t>and </a:t>
                      </a:r>
                      <a:r>
                        <a:rPr lang="en-GB" sz="1400" dirty="0">
                          <a:effectLst/>
                        </a:rPr>
                        <a:t>Associate Dean of Strategic Enrollment Services, </a:t>
                      </a:r>
                      <a:r>
                        <a:rPr lang="en-US" sz="1400" dirty="0">
                          <a:effectLst/>
                        </a:rPr>
                        <a:t> </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r>
                        <a:rPr lang="en-US" sz="1400" dirty="0" smtClean="0">
                          <a:effectLst/>
                        </a:rPr>
                        <a:t>University of Southern California</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6"/>
                  </a:ext>
                </a:extLst>
              </a:tr>
              <a:tr h="408274">
                <a:tc>
                  <a:txBody>
                    <a:bodyPr/>
                    <a:lstStyle/>
                    <a:p>
                      <a:pPr marL="0" marR="0">
                        <a:lnSpc>
                          <a:spcPts val="1200"/>
                        </a:lnSpc>
                        <a:spcBef>
                          <a:spcPts val="0"/>
                        </a:spcBef>
                        <a:spcAft>
                          <a:spcPts val="0"/>
                        </a:spcAft>
                      </a:pPr>
                      <a:r>
                        <a:rPr lang="en-US" sz="1400" dirty="0" smtClean="0">
                          <a:effectLst/>
                        </a:rPr>
                        <a:t>Jessica </a:t>
                      </a:r>
                      <a:r>
                        <a:rPr lang="en-US" sz="1400" dirty="0">
                          <a:effectLst/>
                        </a:rPr>
                        <a:t>Marinaccio</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Dean </a:t>
                      </a:r>
                      <a:r>
                        <a:rPr lang="en-US" sz="1400" dirty="0">
                          <a:effectLst/>
                        </a:rPr>
                        <a:t>of Undergraduate Admissions and Financial </a:t>
                      </a:r>
                      <a:r>
                        <a:rPr lang="en-US" sz="1400" dirty="0" smtClean="0">
                          <a:effectLst/>
                        </a:rPr>
                        <a:t>Aid</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r>
                        <a:rPr lang="en-US" sz="1400" dirty="0" smtClean="0">
                          <a:effectLst/>
                        </a:rPr>
                        <a:t>Columbia University</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7"/>
                  </a:ext>
                </a:extLst>
              </a:tr>
              <a:tr h="347977">
                <a:tc>
                  <a:txBody>
                    <a:bodyPr/>
                    <a:lstStyle/>
                    <a:p>
                      <a:pPr marL="0" marR="0">
                        <a:lnSpc>
                          <a:spcPts val="1200"/>
                        </a:lnSpc>
                        <a:spcBef>
                          <a:spcPts val="0"/>
                        </a:spcBef>
                        <a:spcAft>
                          <a:spcPts val="0"/>
                        </a:spcAft>
                      </a:pPr>
                      <a:r>
                        <a:rPr lang="en-US" sz="1400" dirty="0" smtClean="0">
                          <a:effectLst/>
                        </a:rPr>
                        <a:t>Yolanda Copeland - Morgan</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r>
                        <a:rPr lang="en-US" sz="1400" dirty="0" smtClean="0">
                          <a:effectLst/>
                        </a:rPr>
                        <a:t>Vice Provost for Enrollment</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r>
                        <a:rPr lang="en-US" sz="1400" dirty="0" smtClean="0">
                          <a:effectLst/>
                        </a:rPr>
                        <a:t>University of California</a:t>
                      </a:r>
                      <a:r>
                        <a:rPr lang="en-US" sz="1400" baseline="0" dirty="0" smtClean="0">
                          <a:effectLst/>
                        </a:rPr>
                        <a:t> at </a:t>
                      </a:r>
                    </a:p>
                    <a:p>
                      <a:pPr marL="0" marR="0">
                        <a:lnSpc>
                          <a:spcPts val="1200"/>
                        </a:lnSpc>
                        <a:spcBef>
                          <a:spcPts val="0"/>
                        </a:spcBef>
                        <a:spcAft>
                          <a:spcPts val="0"/>
                        </a:spcAft>
                      </a:pPr>
                      <a:r>
                        <a:rPr lang="en-US" sz="1400" baseline="0" dirty="0" smtClean="0">
                          <a:effectLst/>
                        </a:rPr>
                        <a:t>Los Angeles</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300019830"/>
                  </a:ext>
                </a:extLst>
              </a:tr>
              <a:tr h="272879">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Logan </a:t>
                      </a:r>
                      <a:r>
                        <a:rPr lang="en-US" sz="1400" dirty="0">
                          <a:effectLst/>
                        </a:rPr>
                        <a:t>Powell</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Dean </a:t>
                      </a:r>
                      <a:r>
                        <a:rPr lang="en-US" sz="1400" dirty="0">
                          <a:effectLst/>
                        </a:rPr>
                        <a:t>of </a:t>
                      </a:r>
                      <a:r>
                        <a:rPr lang="en-US" sz="1400" dirty="0" smtClean="0">
                          <a:effectLst/>
                        </a:rPr>
                        <a:t>Admission</a:t>
                      </a:r>
                      <a:r>
                        <a:rPr lang="en-US" sz="1400" dirty="0">
                          <a:effectLst/>
                        </a:rPr>
                        <a:t> </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Brown University</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8"/>
                  </a:ext>
                </a:extLst>
              </a:tr>
              <a:tr h="505080">
                <a:tc>
                  <a:txBody>
                    <a:bodyPr/>
                    <a:lstStyle/>
                    <a:p>
                      <a:pPr marL="0" marR="0">
                        <a:lnSpc>
                          <a:spcPts val="1200"/>
                        </a:lnSpc>
                        <a:spcBef>
                          <a:spcPts val="0"/>
                        </a:spcBef>
                        <a:spcAft>
                          <a:spcPts val="0"/>
                        </a:spcAft>
                      </a:pPr>
                      <a:r>
                        <a:rPr lang="en-US" sz="1400" dirty="0" smtClean="0">
                          <a:effectLst/>
                        </a:rPr>
                        <a:t>Stu </a:t>
                      </a:r>
                      <a:r>
                        <a:rPr lang="en-US" sz="1400" dirty="0">
                          <a:effectLst/>
                        </a:rPr>
                        <a:t>Schmill</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GB" sz="1400" dirty="0" smtClean="0">
                        <a:effectLst/>
                      </a:endParaRPr>
                    </a:p>
                    <a:p>
                      <a:pPr marL="0" marR="0">
                        <a:lnSpc>
                          <a:spcPts val="1200"/>
                        </a:lnSpc>
                        <a:spcBef>
                          <a:spcPts val="0"/>
                        </a:spcBef>
                        <a:spcAft>
                          <a:spcPts val="0"/>
                        </a:spcAft>
                      </a:pPr>
                      <a:r>
                        <a:rPr lang="en-GB" sz="1400" dirty="0" smtClean="0">
                          <a:effectLst/>
                        </a:rPr>
                        <a:t>Dean </a:t>
                      </a:r>
                      <a:r>
                        <a:rPr lang="en-GB" sz="1400" dirty="0">
                          <a:effectLst/>
                        </a:rPr>
                        <a:t>of Undergraduate Admissions and Student Financial </a:t>
                      </a:r>
                      <a:r>
                        <a:rPr lang="en-GB" sz="1400" dirty="0" smtClean="0">
                          <a:effectLst/>
                        </a:rPr>
                        <a:t>Services</a:t>
                      </a:r>
                      <a:endParaRPr lang="en-US" sz="1400" dirty="0">
                        <a:solidFill>
                          <a:schemeClr val="tx1">
                            <a:lumMod val="50000"/>
                          </a:schemeClr>
                        </a:solidFill>
                        <a:effectLst/>
                      </a:endParaRPr>
                    </a:p>
                  </a:txBody>
                  <a:tcPr marL="68580" marR="68580" marT="0" marB="0" anchor="ctr"/>
                </a:tc>
                <a:tc>
                  <a:txBody>
                    <a:bodyPr/>
                    <a:lstStyle/>
                    <a:p>
                      <a:pPr marL="0" marR="0">
                        <a:lnSpc>
                          <a:spcPts val="1200"/>
                        </a:lnSpc>
                        <a:spcBef>
                          <a:spcPts val="0"/>
                        </a:spcBef>
                        <a:spcAft>
                          <a:spcPts val="0"/>
                        </a:spcAft>
                      </a:pPr>
                      <a:r>
                        <a:rPr lang="en-US" sz="1400" dirty="0" smtClean="0">
                          <a:effectLst/>
                        </a:rPr>
                        <a:t>Massachusetts Institute of Technology</a:t>
                      </a:r>
                      <a:endParaRPr lang="en-US" sz="1400" dirty="0">
                        <a:solidFill>
                          <a:schemeClr val="tx1">
                            <a:lumMod val="50000"/>
                          </a:schemeClr>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9"/>
                  </a:ext>
                </a:extLst>
              </a:tr>
              <a:tr h="300464">
                <a:tc>
                  <a:txBody>
                    <a:bodyPr/>
                    <a:lstStyle/>
                    <a:p>
                      <a:pPr marL="0" marR="0">
                        <a:lnSpc>
                          <a:spcPts val="1200"/>
                        </a:lnSpc>
                        <a:spcBef>
                          <a:spcPts val="0"/>
                        </a:spcBef>
                        <a:spcAft>
                          <a:spcPts val="0"/>
                        </a:spcAft>
                      </a:pPr>
                      <a:r>
                        <a:rPr lang="en-US" sz="1400" dirty="0" smtClean="0">
                          <a:effectLst/>
                        </a:rPr>
                        <a:t>Yvonne </a:t>
                      </a:r>
                      <a:r>
                        <a:rPr lang="en-US" sz="1400" dirty="0">
                          <a:effectLst/>
                        </a:rPr>
                        <a:t>Romero da Silva</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Vice </a:t>
                      </a:r>
                      <a:r>
                        <a:rPr lang="en-US" sz="1400" dirty="0">
                          <a:effectLst/>
                        </a:rPr>
                        <a:t>President for </a:t>
                      </a:r>
                      <a:r>
                        <a:rPr lang="en-US" sz="1400" dirty="0" smtClean="0">
                          <a:effectLst/>
                        </a:rPr>
                        <a:t>Enrollment</a:t>
                      </a:r>
                      <a:endParaRPr lang="en-US" sz="1400" dirty="0">
                        <a:solidFill>
                          <a:schemeClr val="tx1">
                            <a:lumMod val="50000"/>
                          </a:schemeClr>
                        </a:solidFill>
                        <a:effectLst/>
                      </a:endParaRPr>
                    </a:p>
                  </a:txBody>
                  <a:tcPr marL="68580" marR="68580" marT="0" marB="0" anchor="ctr"/>
                </a:tc>
                <a:tc>
                  <a:txBody>
                    <a:bodyPr/>
                    <a:lstStyle/>
                    <a:p>
                      <a:pPr marL="0" marR="0">
                        <a:lnSpc>
                          <a:spcPts val="1200"/>
                        </a:lnSpc>
                        <a:spcBef>
                          <a:spcPts val="0"/>
                        </a:spcBef>
                        <a:spcAft>
                          <a:spcPts val="0"/>
                        </a:spcAft>
                      </a:pPr>
                      <a:r>
                        <a:rPr lang="en-US" sz="1400" dirty="0" smtClean="0">
                          <a:effectLst/>
                        </a:rPr>
                        <a:t>Rice University</a:t>
                      </a:r>
                      <a:endParaRPr lang="en-US" sz="1400" dirty="0">
                        <a:solidFill>
                          <a:schemeClr val="tx1">
                            <a:lumMod val="50000"/>
                          </a:schemeClr>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10"/>
                  </a:ext>
                </a:extLst>
              </a:tr>
              <a:tr h="272879">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Greg </a:t>
                      </a:r>
                      <a:r>
                        <a:rPr lang="en-US" sz="1400" dirty="0">
                          <a:effectLst/>
                        </a:rPr>
                        <a:t>Roberts</a:t>
                      </a:r>
                      <a:endParaRPr lang="en-US" sz="1400" b="1"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GB" sz="1400" dirty="0" smtClean="0">
                        <a:effectLst/>
                      </a:endParaRPr>
                    </a:p>
                    <a:p>
                      <a:pPr marL="0" marR="0">
                        <a:lnSpc>
                          <a:spcPts val="1200"/>
                        </a:lnSpc>
                        <a:spcBef>
                          <a:spcPts val="0"/>
                        </a:spcBef>
                        <a:spcAft>
                          <a:spcPts val="0"/>
                        </a:spcAft>
                      </a:pPr>
                      <a:r>
                        <a:rPr lang="en-GB" sz="1400" dirty="0" smtClean="0">
                          <a:effectLst/>
                        </a:rPr>
                        <a:t>Dean </a:t>
                      </a:r>
                      <a:r>
                        <a:rPr lang="en-GB" sz="1400" dirty="0">
                          <a:effectLst/>
                        </a:rPr>
                        <a:t>of Undergraduate </a:t>
                      </a:r>
                      <a:r>
                        <a:rPr lang="en-GB" sz="1400" dirty="0" smtClean="0">
                          <a:effectLst/>
                        </a:rPr>
                        <a:t>Admissions</a:t>
                      </a:r>
                      <a:endParaRPr lang="en-US" sz="1400" dirty="0">
                        <a:solidFill>
                          <a:schemeClr val="tx1">
                            <a:lumMod val="50000"/>
                          </a:schemeClr>
                        </a:solidFill>
                        <a:effectLst/>
                        <a:latin typeface="Arial"/>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effectLst/>
                      </a:endParaRPr>
                    </a:p>
                    <a:p>
                      <a:pPr marL="0" marR="0">
                        <a:lnSpc>
                          <a:spcPts val="1200"/>
                        </a:lnSpc>
                        <a:spcBef>
                          <a:spcPts val="0"/>
                        </a:spcBef>
                        <a:spcAft>
                          <a:spcPts val="0"/>
                        </a:spcAft>
                      </a:pPr>
                      <a:r>
                        <a:rPr lang="en-US" sz="1400" dirty="0" smtClean="0">
                          <a:effectLst/>
                        </a:rPr>
                        <a:t>University of Virginia</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11"/>
                  </a:ext>
                </a:extLst>
              </a:tr>
            </a:tbl>
          </a:graphicData>
        </a:graphic>
      </p:graphicFrame>
      <p:sp>
        <p:nvSpPr>
          <p:cNvPr id="58410" name="TextBox 1"/>
          <p:cNvSpPr txBox="1">
            <a:spLocks noChangeArrowheads="1"/>
          </p:cNvSpPr>
          <p:nvPr/>
        </p:nvSpPr>
        <p:spPr bwMode="auto">
          <a:xfrm>
            <a:off x="51517" y="67414"/>
            <a:ext cx="93631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accent1"/>
              </a:buClr>
              <a:buFont typeface="Webdings" pitchFamily="18" charset="2"/>
              <a:buChar char="4"/>
              <a:defRPr>
                <a:solidFill>
                  <a:schemeClr val="tx1"/>
                </a:solidFill>
                <a:latin typeface="Arial" pitchFamily="34" charset="0"/>
                <a:ea typeface="MS PGothic" pitchFamily="34" charset="-128"/>
              </a:defRPr>
            </a:lvl1pPr>
            <a:lvl2pPr marL="742950" indent="-28575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2pPr>
            <a:lvl3pPr marL="1143000" indent="-22860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800" b="1" dirty="0" smtClean="0">
                <a:solidFill>
                  <a:srgbClr val="FFFFFF"/>
                </a:solidFill>
              </a:rPr>
              <a:t>National US higher education colleagues advising Cambridge International</a:t>
            </a:r>
            <a:endParaRPr lang="en-GB" altLang="en-US" sz="2800" b="1" dirty="0" smtClean="0">
              <a:solidFill>
                <a:srgbClr val="FFFFFF"/>
              </a:solidFill>
            </a:endParaRPr>
          </a:p>
        </p:txBody>
      </p:sp>
      <p:sp>
        <p:nvSpPr>
          <p:cNvPr id="6" name="TextBox 5"/>
          <p:cNvSpPr txBox="1"/>
          <p:nvPr/>
        </p:nvSpPr>
        <p:spPr>
          <a:xfrm>
            <a:off x="8787350" y="6567567"/>
            <a:ext cx="614227" cy="307777"/>
          </a:xfrm>
          <a:prstGeom prst="rect">
            <a:avLst/>
          </a:prstGeom>
          <a:noFill/>
        </p:spPr>
        <p:txBody>
          <a:bodyPr wrap="square" rtlCol="0">
            <a:spAutoFit/>
          </a:bodyPr>
          <a:lstStyle/>
          <a:p>
            <a:r>
              <a:rPr lang="en-US" sz="1400" dirty="0" smtClean="0"/>
              <a:t>23</a:t>
            </a:r>
            <a:endParaRPr lang="en-US" sz="1400" dirty="0"/>
          </a:p>
        </p:txBody>
      </p:sp>
    </p:spTree>
    <p:extLst>
      <p:ext uri="{BB962C8B-B14F-4D97-AF65-F5344CB8AC3E}">
        <p14:creationId xmlns:p14="http://schemas.microsoft.com/office/powerpoint/2010/main" val="22033245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02226530"/>
              </p:ext>
            </p:extLst>
          </p:nvPr>
        </p:nvGraphicFramePr>
        <p:xfrm>
          <a:off x="14748" y="989694"/>
          <a:ext cx="9129252" cy="5155673"/>
        </p:xfrm>
        <a:graphic>
          <a:graphicData uri="http://schemas.openxmlformats.org/drawingml/2006/table">
            <a:tbl>
              <a:tblPr bandRow="1">
                <a:tableStyleId>{3B4B98B0-60AC-42C2-AFA5-B58CD77FA1E5}</a:tableStyleId>
              </a:tblPr>
              <a:tblGrid>
                <a:gridCol w="1908547">
                  <a:extLst>
                    <a:ext uri="{9D8B030D-6E8A-4147-A177-3AD203B41FA5}">
                      <a16:colId xmlns:a16="http://schemas.microsoft.com/office/drawing/2014/main" xmlns="" val="20000"/>
                    </a:ext>
                  </a:extLst>
                </a:gridCol>
                <a:gridCol w="4333772">
                  <a:extLst>
                    <a:ext uri="{9D8B030D-6E8A-4147-A177-3AD203B41FA5}">
                      <a16:colId xmlns:a16="http://schemas.microsoft.com/office/drawing/2014/main" xmlns="" val="20001"/>
                    </a:ext>
                  </a:extLst>
                </a:gridCol>
                <a:gridCol w="2886933">
                  <a:extLst>
                    <a:ext uri="{9D8B030D-6E8A-4147-A177-3AD203B41FA5}">
                      <a16:colId xmlns:a16="http://schemas.microsoft.com/office/drawing/2014/main" xmlns="" val="20002"/>
                    </a:ext>
                  </a:extLst>
                </a:gridCol>
              </a:tblGrid>
              <a:tr h="460408">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Arial"/>
                        <a:ea typeface="Times New Roman"/>
                        <a:cs typeface="Arial"/>
                      </a:endParaRPr>
                    </a:p>
                    <a:p>
                      <a:r>
                        <a:rPr lang="en-US" sz="1400" b="1" kern="1200" dirty="0" smtClean="0">
                          <a:solidFill>
                            <a:schemeClr val="tx1">
                              <a:lumMod val="50000"/>
                            </a:schemeClr>
                          </a:solidFill>
                          <a:effectLst/>
                          <a:latin typeface="+mn-lt"/>
                          <a:ea typeface="+mn-ea"/>
                          <a:cs typeface="+mn-cs"/>
                        </a:rPr>
                        <a:t>Andrew Hamilton </a:t>
                      </a:r>
                      <a:endParaRPr lang="en-GB" sz="1400" kern="1200" dirty="0">
                        <a:solidFill>
                          <a:schemeClr val="tx1">
                            <a:lumMod val="50000"/>
                          </a:schemeClr>
                        </a:solidFill>
                        <a:effectLst/>
                        <a:latin typeface="+mn-lt"/>
                        <a:ea typeface="+mn-ea"/>
                        <a:cs typeface="+mn-cs"/>
                      </a:endParaRPr>
                    </a:p>
                  </a:txBody>
                  <a:tcPr marL="68580" marR="68580" marT="0" marB="0" anchor="ctr"/>
                </a:tc>
                <a:tc>
                  <a:txBody>
                    <a:bodyPr/>
                    <a:lstStyle/>
                    <a:p>
                      <a:pPr marL="0" marR="0">
                        <a:lnSpc>
                          <a:spcPts val="1200"/>
                        </a:lnSpc>
                        <a:spcBef>
                          <a:spcPts val="0"/>
                        </a:spcBef>
                        <a:spcAft>
                          <a:spcPts val="0"/>
                        </a:spcAft>
                      </a:pPr>
                      <a:endParaRPr lang="en-GB" sz="1800" b="0" kern="1200" dirty="0" smtClean="0">
                        <a:solidFill>
                          <a:schemeClr val="tx1">
                            <a:lumMod val="50000"/>
                          </a:schemeClr>
                        </a:solidFill>
                        <a:effectLst/>
                        <a:latin typeface="+mn-lt"/>
                        <a:ea typeface="+mn-ea"/>
                        <a:cs typeface="+mn-cs"/>
                      </a:endParaRPr>
                    </a:p>
                    <a:p>
                      <a:pPr marL="0" marR="0">
                        <a:lnSpc>
                          <a:spcPts val="1200"/>
                        </a:lnSpc>
                        <a:spcBef>
                          <a:spcPts val="0"/>
                        </a:spcBef>
                        <a:spcAft>
                          <a:spcPts val="0"/>
                        </a:spcAft>
                      </a:pPr>
                      <a:r>
                        <a:rPr lang="en-GB" sz="1400" b="0" kern="1200" dirty="0" smtClean="0">
                          <a:solidFill>
                            <a:schemeClr val="tx1">
                              <a:lumMod val="50000"/>
                            </a:schemeClr>
                          </a:solidFill>
                          <a:effectLst/>
                          <a:latin typeface="+mn-lt"/>
                          <a:ea typeface="+mn-ea"/>
                          <a:cs typeface="+mn-cs"/>
                        </a:rPr>
                        <a:t>Associate Dean for Student Success</a:t>
                      </a:r>
                    </a:p>
                  </a:txBody>
                  <a:tcPr marL="68580" marR="68580" marT="0" marB="0" anchor="ctr"/>
                </a:tc>
                <a:tc>
                  <a:txBody>
                    <a:bodyPr/>
                    <a:lstStyle/>
                    <a:p>
                      <a:pPr marL="0" marR="0">
                        <a:lnSpc>
                          <a:spcPts val="1200"/>
                        </a:lnSpc>
                        <a:spcBef>
                          <a:spcPts val="0"/>
                        </a:spcBef>
                        <a:spcAft>
                          <a:spcPts val="0"/>
                        </a:spcAft>
                      </a:pPr>
                      <a:endParaRPr lang="en-US" sz="1100" b="0" dirty="0" smtClean="0">
                        <a:solidFill>
                          <a:schemeClr val="tx1">
                            <a:lumMod val="50000"/>
                          </a:schemeClr>
                        </a:solidFill>
                        <a:effectLst/>
                        <a:latin typeface="+mn-lt"/>
                        <a:ea typeface="Times New Roman"/>
                        <a:cs typeface="Arial"/>
                      </a:endParaRPr>
                    </a:p>
                    <a:p>
                      <a:r>
                        <a:rPr lang="en-GB" sz="1400" b="0" kern="1200" dirty="0" smtClean="0">
                          <a:solidFill>
                            <a:schemeClr val="tx1">
                              <a:lumMod val="50000"/>
                            </a:schemeClr>
                          </a:solidFill>
                          <a:effectLst/>
                          <a:latin typeface="+mn-lt"/>
                          <a:ea typeface="+mn-ea"/>
                          <a:cs typeface="+mn-cs"/>
                        </a:rPr>
                        <a:t>University of Houston</a:t>
                      </a:r>
                      <a:endParaRPr lang="en-US" sz="1400" b="0" dirty="0">
                        <a:solidFill>
                          <a:schemeClr val="tx1">
                            <a:lumMod val="50000"/>
                          </a:schemeClr>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404597">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b="1" kern="1200" dirty="0" smtClean="0">
                          <a:solidFill>
                            <a:schemeClr val="tx1">
                              <a:lumMod val="50000"/>
                            </a:schemeClr>
                          </a:solidFill>
                          <a:effectLst/>
                          <a:latin typeface="+mn-lt"/>
                          <a:ea typeface="+mn-ea"/>
                          <a:cs typeface="+mn-cs"/>
                        </a:rPr>
                        <a:t>Carlos Jimenez</a:t>
                      </a:r>
                      <a:endParaRPr lang="en-US" sz="1400" b="1" dirty="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Arial"/>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Arial"/>
                          <a:ea typeface="Times New Roman"/>
                          <a:cs typeface="Arial"/>
                        </a:rPr>
                        <a:t>Director of Admissions</a:t>
                      </a:r>
                      <a:endParaRPr lang="en-US" sz="1400" dirty="0">
                        <a:solidFill>
                          <a:schemeClr val="tx1">
                            <a:lumMod val="50000"/>
                          </a:schemeClr>
                        </a:solidFill>
                        <a:effectLst/>
                        <a:latin typeface="Arial"/>
                        <a:ea typeface="Times New Roman"/>
                        <a:cs typeface="Times New Roman"/>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mn-lt"/>
                          <a:ea typeface="Times New Roman"/>
                          <a:cs typeface="Arial"/>
                        </a:rPr>
                        <a:t>Colorado College</a:t>
                      </a:r>
                      <a:endParaRPr lang="en-US" sz="1400" dirty="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extLst>
                  <a:ext uri="{0D108BD9-81ED-4DB2-BD59-A6C34878D82A}">
                    <a16:rowId xmlns:a16="http://schemas.microsoft.com/office/drawing/2014/main" xmlns="" val="10001"/>
                  </a:ext>
                </a:extLst>
              </a:tr>
              <a:tr h="613877">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Arial"/>
                        <a:ea typeface="Times New Roman"/>
                        <a:cs typeface="Arial"/>
                      </a:endParaRPr>
                    </a:p>
                    <a:p>
                      <a:r>
                        <a:rPr lang="en-US" sz="1400" b="1" kern="1200" dirty="0" smtClean="0">
                          <a:solidFill>
                            <a:schemeClr val="tx1">
                              <a:lumMod val="50000"/>
                            </a:schemeClr>
                          </a:solidFill>
                          <a:effectLst/>
                          <a:latin typeface="+mn-lt"/>
                          <a:ea typeface="+mn-ea"/>
                          <a:cs typeface="+mn-cs"/>
                        </a:rPr>
                        <a:t>Colleen Newman</a:t>
                      </a:r>
                      <a:endParaRPr lang="en-GB" sz="1400" kern="1200" dirty="0">
                        <a:solidFill>
                          <a:schemeClr val="tx1">
                            <a:lumMod val="50000"/>
                          </a:schemeClr>
                        </a:solidFill>
                        <a:effectLst/>
                        <a:latin typeface="+mn-lt"/>
                        <a:ea typeface="+mn-ea"/>
                        <a:cs typeface="+mn-cs"/>
                      </a:endParaRPr>
                    </a:p>
                  </a:txBody>
                  <a:tcPr marL="68580" marR="68580" marT="0" marB="0" anchor="ct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Arial"/>
                        <a:ea typeface="Times New Roman"/>
                        <a:cs typeface="Arial"/>
                      </a:endParaRPr>
                    </a:p>
                    <a:p>
                      <a:pPr marL="0" marR="0">
                        <a:lnSpc>
                          <a:spcPts val="1200"/>
                        </a:lnSpc>
                        <a:spcBef>
                          <a:spcPts val="0"/>
                        </a:spcBef>
                        <a:spcAft>
                          <a:spcPts val="0"/>
                        </a:spcAft>
                      </a:pPr>
                      <a:r>
                        <a:rPr lang="en-GB" sz="1400" b="0" kern="1200" dirty="0" smtClean="0">
                          <a:solidFill>
                            <a:schemeClr val="tx1">
                              <a:lumMod val="50000"/>
                            </a:schemeClr>
                          </a:solidFill>
                          <a:effectLst/>
                          <a:latin typeface="+mn-lt"/>
                          <a:ea typeface="+mn-ea"/>
                          <a:cs typeface="+mn-cs"/>
                        </a:rPr>
                        <a:t>Director of Admissions </a:t>
                      </a:r>
                      <a:r>
                        <a:rPr lang="en-US" sz="1400" b="0" dirty="0">
                          <a:solidFill>
                            <a:schemeClr val="tx1">
                              <a:lumMod val="50000"/>
                            </a:schemeClr>
                          </a:solidFill>
                          <a:effectLst/>
                          <a:latin typeface="+mn-lt"/>
                          <a:ea typeface="Times New Roman"/>
                          <a:cs typeface="Arial"/>
                        </a:rPr>
                        <a:t> </a:t>
                      </a:r>
                      <a:endParaRPr lang="en-US" sz="1400" b="0" dirty="0">
                        <a:solidFill>
                          <a:schemeClr val="tx1">
                            <a:lumMod val="50000"/>
                          </a:schemeClr>
                        </a:solidFill>
                        <a:effectLst/>
                        <a:latin typeface="+mn-lt"/>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mn-lt"/>
                          <a:ea typeface="Times New Roman"/>
                          <a:cs typeface="Arial"/>
                        </a:rPr>
                        <a:t>University of Colorado - Boulder</a:t>
                      </a:r>
                      <a:endParaRPr lang="en-US" sz="1400" dirty="0">
                        <a:solidFill>
                          <a:schemeClr val="tx1">
                            <a:lumMod val="50000"/>
                          </a:schemeClr>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452725">
                <a:tc>
                  <a:txBody>
                    <a:bodyPr/>
                    <a:lstStyle/>
                    <a:p>
                      <a:r>
                        <a:rPr lang="en-US" sz="1400" b="1" kern="1200" dirty="0" smtClean="0">
                          <a:solidFill>
                            <a:schemeClr val="tx1">
                              <a:lumMod val="50000"/>
                            </a:schemeClr>
                          </a:solidFill>
                          <a:effectLst/>
                          <a:latin typeface="+mn-lt"/>
                          <a:ea typeface="+mn-ea"/>
                          <a:cs typeface="+mn-cs"/>
                        </a:rPr>
                        <a:t>Jim Rawlins</a:t>
                      </a:r>
                      <a:r>
                        <a:rPr lang="en-US" sz="1800" b="1" kern="1200" dirty="0" smtClean="0">
                          <a:solidFill>
                            <a:schemeClr val="tx1">
                              <a:lumMod val="50000"/>
                            </a:schemeClr>
                          </a:solidFill>
                          <a:effectLst/>
                          <a:latin typeface="+mn-lt"/>
                          <a:ea typeface="+mn-ea"/>
                          <a:cs typeface="+mn-cs"/>
                        </a:rPr>
                        <a:t> </a:t>
                      </a:r>
                      <a:endParaRPr lang="en-GB" sz="1800" kern="1200" dirty="0">
                        <a:solidFill>
                          <a:schemeClr val="tx1">
                            <a:lumMod val="50000"/>
                          </a:schemeClr>
                        </a:solidFill>
                        <a:effectLst/>
                        <a:latin typeface="+mn-lt"/>
                        <a:ea typeface="+mn-ea"/>
                        <a:cs typeface="+mn-cs"/>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b="0" i="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GB" sz="1400" b="0" i="0" kern="1200" dirty="0" smtClean="0">
                          <a:solidFill>
                            <a:schemeClr val="tx1">
                              <a:lumMod val="50000"/>
                            </a:schemeClr>
                          </a:solidFill>
                          <a:effectLst/>
                          <a:latin typeface="+mn-lt"/>
                          <a:ea typeface="+mn-ea"/>
                          <a:cs typeface="+mn-cs"/>
                        </a:rPr>
                        <a:t>Assistant Vice President/Director of Admission </a:t>
                      </a:r>
                      <a:endParaRPr lang="en-US" sz="1400" b="0" i="0" dirty="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mn-lt"/>
                          <a:ea typeface="Times New Roman"/>
                          <a:cs typeface="Arial"/>
                        </a:rPr>
                        <a:t>University of Oregon</a:t>
                      </a:r>
                      <a:endParaRPr lang="en-US" sz="1400" dirty="0" smtClean="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extLst>
                  <a:ext uri="{0D108BD9-81ED-4DB2-BD59-A6C34878D82A}">
                    <a16:rowId xmlns:a16="http://schemas.microsoft.com/office/drawing/2014/main" xmlns="" val="10003"/>
                  </a:ext>
                </a:extLst>
              </a:tr>
              <a:tr h="460408">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Arial"/>
                        <a:ea typeface="Times New Roman"/>
                        <a:cs typeface="Arial"/>
                      </a:endParaRPr>
                    </a:p>
                    <a:p>
                      <a:r>
                        <a:rPr lang="en-GB" sz="1400" b="1" kern="1200" dirty="0" smtClean="0">
                          <a:solidFill>
                            <a:schemeClr val="tx1">
                              <a:lumMod val="50000"/>
                            </a:schemeClr>
                          </a:solidFill>
                          <a:effectLst/>
                          <a:latin typeface="+mn-lt"/>
                          <a:ea typeface="+mn-ea"/>
                          <a:cs typeface="+mn-cs"/>
                        </a:rPr>
                        <a:t>Kasey Urquidez </a:t>
                      </a:r>
                      <a:endParaRPr lang="en-GB" sz="1400" kern="1200" dirty="0">
                        <a:solidFill>
                          <a:schemeClr val="tx1">
                            <a:lumMod val="50000"/>
                          </a:schemeClr>
                        </a:solidFill>
                        <a:effectLst/>
                        <a:latin typeface="+mn-lt"/>
                        <a:ea typeface="+mn-ea"/>
                        <a:cs typeface="+mn-cs"/>
                      </a:endParaRPr>
                    </a:p>
                  </a:txBody>
                  <a:tcPr marL="68580" marR="68580" marT="0" marB="0" anchor="ctr"/>
                </a:tc>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GB" sz="1400" b="0" kern="1200" dirty="0" smtClean="0">
                          <a:solidFill>
                            <a:schemeClr val="tx1">
                              <a:lumMod val="50000"/>
                            </a:schemeClr>
                          </a:solidFill>
                          <a:effectLst/>
                          <a:latin typeface="+mn-lt"/>
                          <a:ea typeface="+mn-ea"/>
                          <a:cs typeface="+mn-cs"/>
                        </a:rPr>
                        <a:t>Vice President, Enrollment Management &amp; Student Affairs Advancement and Dean, Undergraduate Admissions </a:t>
                      </a:r>
                      <a:r>
                        <a:rPr lang="en-US" sz="1400" b="0" dirty="0">
                          <a:solidFill>
                            <a:schemeClr val="tx1">
                              <a:lumMod val="50000"/>
                            </a:schemeClr>
                          </a:solidFill>
                          <a:effectLst/>
                          <a:latin typeface="+mn-lt"/>
                          <a:ea typeface="Times New Roman"/>
                          <a:cs typeface="Arial"/>
                        </a:rPr>
                        <a:t> </a:t>
                      </a:r>
                      <a:endParaRPr lang="en-US" sz="1400" b="0" dirty="0">
                        <a:solidFill>
                          <a:schemeClr val="tx1">
                            <a:lumMod val="50000"/>
                          </a:schemeClr>
                        </a:solidFill>
                        <a:effectLst/>
                        <a:latin typeface="+mn-lt"/>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mn-lt"/>
                          <a:ea typeface="Times New Roman"/>
                          <a:cs typeface="Arial"/>
                        </a:rPr>
                        <a:t>University of Arizona</a:t>
                      </a:r>
                      <a:endParaRPr lang="en-US" sz="1400" dirty="0">
                        <a:solidFill>
                          <a:schemeClr val="tx1">
                            <a:lumMod val="50000"/>
                          </a:schemeClr>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4"/>
                  </a:ext>
                </a:extLst>
              </a:tr>
              <a:tr h="498819">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Arial"/>
                        <a:ea typeface="Times New Roman"/>
                        <a:cs typeface="Arial"/>
                      </a:endParaRPr>
                    </a:p>
                    <a:p>
                      <a:r>
                        <a:rPr lang="en-GB" sz="1400" b="1" kern="1200" dirty="0" smtClean="0">
                          <a:solidFill>
                            <a:schemeClr val="tx1">
                              <a:lumMod val="50000"/>
                            </a:schemeClr>
                          </a:solidFill>
                          <a:effectLst/>
                          <a:latin typeface="+mn-lt"/>
                          <a:ea typeface="+mn-ea"/>
                          <a:cs typeface="+mn-cs"/>
                        </a:rPr>
                        <a:t>Melissa Pizzo</a:t>
                      </a:r>
                      <a:endParaRPr lang="en-GB" sz="1400" kern="1200" dirty="0">
                        <a:solidFill>
                          <a:schemeClr val="tx1">
                            <a:lumMod val="50000"/>
                          </a:schemeClr>
                        </a:solidFill>
                        <a:effectLst/>
                        <a:latin typeface="+mn-lt"/>
                        <a:ea typeface="+mn-ea"/>
                        <a:cs typeface="+mn-cs"/>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Arial"/>
                        <a:ea typeface="Times New Roman"/>
                        <a:cs typeface="Arial"/>
                      </a:endParaRPr>
                    </a:p>
                    <a:p>
                      <a:r>
                        <a:rPr lang="en-GB" sz="1400" b="0" kern="1200" dirty="0" smtClean="0">
                          <a:solidFill>
                            <a:schemeClr val="tx1">
                              <a:lumMod val="50000"/>
                            </a:schemeClr>
                          </a:solidFill>
                          <a:effectLst/>
                          <a:latin typeface="+mn-lt"/>
                          <a:ea typeface="+mn-ea"/>
                          <a:cs typeface="+mn-cs"/>
                        </a:rPr>
                        <a:t>Dean for Admission and Financial Aid Services</a:t>
                      </a:r>
                      <a:endParaRPr lang="en-GB" sz="1400" b="0" kern="1200" dirty="0">
                        <a:solidFill>
                          <a:schemeClr val="tx1">
                            <a:lumMod val="50000"/>
                          </a:schemeClr>
                        </a:solidFill>
                        <a:effectLst/>
                        <a:latin typeface="+mn-lt"/>
                        <a:ea typeface="+mn-ea"/>
                        <a:cs typeface="+mn-cs"/>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mn-lt"/>
                          <a:ea typeface="Times New Roman"/>
                          <a:cs typeface="Arial"/>
                        </a:rPr>
                        <a:t>Arizona State University</a:t>
                      </a:r>
                      <a:endParaRPr lang="en-US" sz="1400" dirty="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extLst>
                  <a:ext uri="{0D108BD9-81ED-4DB2-BD59-A6C34878D82A}">
                    <a16:rowId xmlns:a16="http://schemas.microsoft.com/office/drawing/2014/main" xmlns="" val="10005"/>
                  </a:ext>
                </a:extLst>
              </a:tr>
              <a:tr h="602861">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Arial"/>
                        <a:ea typeface="Times New Roman"/>
                        <a:cs typeface="Arial"/>
                      </a:endParaRPr>
                    </a:p>
                    <a:p>
                      <a:r>
                        <a:rPr lang="en-US" sz="1400" b="1" kern="1200" dirty="0" smtClean="0">
                          <a:solidFill>
                            <a:schemeClr val="tx1">
                              <a:lumMod val="50000"/>
                            </a:schemeClr>
                          </a:solidFill>
                          <a:effectLst/>
                          <a:latin typeface="+mn-lt"/>
                          <a:ea typeface="+mn-ea"/>
                          <a:cs typeface="+mn-cs"/>
                        </a:rPr>
                        <a:t>Mike Devlin</a:t>
                      </a:r>
                      <a:endParaRPr lang="en-GB" sz="1400" kern="1200" dirty="0">
                        <a:solidFill>
                          <a:schemeClr val="tx1">
                            <a:lumMod val="50000"/>
                          </a:schemeClr>
                        </a:solidFill>
                        <a:effectLst/>
                        <a:latin typeface="+mn-lt"/>
                        <a:ea typeface="+mn-ea"/>
                        <a:cs typeface="+mn-cs"/>
                      </a:endParaRPr>
                    </a:p>
                  </a:txBody>
                  <a:tcPr marL="68580" marR="68580" marT="0" marB="0" anchor="ctr"/>
                </a:tc>
                <a:tc>
                  <a:txBody>
                    <a:bodyPr/>
                    <a:lstStyle/>
                    <a:p>
                      <a:pPr marL="0" marR="0">
                        <a:lnSpc>
                          <a:spcPts val="1200"/>
                        </a:lnSpc>
                        <a:spcBef>
                          <a:spcPts val="0"/>
                        </a:spcBef>
                        <a:spcAft>
                          <a:spcPts val="0"/>
                        </a:spcAft>
                      </a:pPr>
                      <a:endParaRPr lang="en-US" sz="1400" b="0" kern="1200" dirty="0" smtClean="0">
                        <a:solidFill>
                          <a:schemeClr val="tx1">
                            <a:lumMod val="50000"/>
                          </a:schemeClr>
                        </a:solidFill>
                        <a:effectLst/>
                        <a:latin typeface="+mn-lt"/>
                        <a:ea typeface="+mn-ea"/>
                        <a:cs typeface="+mn-cs"/>
                      </a:endParaRPr>
                    </a:p>
                    <a:p>
                      <a:pPr marL="0" marR="0">
                        <a:lnSpc>
                          <a:spcPts val="1200"/>
                        </a:lnSpc>
                        <a:spcBef>
                          <a:spcPts val="0"/>
                        </a:spcBef>
                        <a:spcAft>
                          <a:spcPts val="0"/>
                        </a:spcAft>
                      </a:pPr>
                      <a:r>
                        <a:rPr lang="en-US" sz="1400" b="0" kern="1200" dirty="0" smtClean="0">
                          <a:solidFill>
                            <a:schemeClr val="tx1">
                              <a:lumMod val="50000"/>
                            </a:schemeClr>
                          </a:solidFill>
                          <a:effectLst/>
                          <a:latin typeface="+mn-lt"/>
                          <a:ea typeface="+mn-ea"/>
                          <a:cs typeface="+mn-cs"/>
                        </a:rPr>
                        <a:t>Associate Dean and Director of Admission at Stanford </a:t>
                      </a:r>
                      <a:endParaRPr lang="en-GB" sz="1400" b="0" dirty="0" smtClean="0">
                        <a:solidFill>
                          <a:schemeClr val="tx1">
                            <a:lumMod val="50000"/>
                          </a:schemeClr>
                        </a:solidFill>
                        <a:effectLst/>
                        <a:latin typeface="Arial"/>
                        <a:ea typeface="Times New Roman"/>
                        <a:cs typeface="Arial"/>
                      </a:endParaRPr>
                    </a:p>
                  </a:txBody>
                  <a:tcPr marL="68580" marR="68580" marT="0" marB="0" anchor="ct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mn-lt"/>
                          <a:ea typeface="Times New Roman"/>
                          <a:cs typeface="Arial"/>
                        </a:rPr>
                        <a:t>Stanford University</a:t>
                      </a:r>
                      <a:endParaRPr lang="en-US" sz="140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6"/>
                  </a:ext>
                </a:extLst>
              </a:tr>
              <a:tr h="452725">
                <a:tc>
                  <a:txBody>
                    <a:bodyPr/>
                    <a:lstStyle/>
                    <a:p>
                      <a:pPr marL="0" marR="0">
                        <a:lnSpc>
                          <a:spcPts val="1200"/>
                        </a:lnSpc>
                        <a:spcBef>
                          <a:spcPts val="0"/>
                        </a:spcBef>
                        <a:spcAft>
                          <a:spcPts val="0"/>
                        </a:spcAft>
                      </a:pPr>
                      <a:endParaRPr lang="en-US" sz="1400" b="1" i="1" dirty="0" smtClean="0">
                        <a:solidFill>
                          <a:schemeClr val="tx1">
                            <a:lumMod val="50000"/>
                          </a:schemeClr>
                        </a:solidFill>
                        <a:effectLst/>
                        <a:latin typeface="+mn-lt"/>
                        <a:ea typeface="Times New Roman"/>
                        <a:cs typeface="Arial"/>
                      </a:endParaRPr>
                    </a:p>
                    <a:p>
                      <a:r>
                        <a:rPr lang="en-US" sz="1400" b="1" i="1" kern="1200" dirty="0" smtClean="0">
                          <a:solidFill>
                            <a:schemeClr val="tx1">
                              <a:lumMod val="50000"/>
                            </a:schemeClr>
                          </a:solidFill>
                          <a:effectLst/>
                          <a:latin typeface="+mn-lt"/>
                          <a:ea typeface="+mn-ea"/>
                          <a:cs typeface="+mn-cs"/>
                        </a:rPr>
                        <a:t>Robert </a:t>
                      </a:r>
                      <a:r>
                        <a:rPr lang="en-US" sz="1400" b="1" i="1" kern="1200" dirty="0" smtClean="0">
                          <a:solidFill>
                            <a:schemeClr val="tx1">
                              <a:lumMod val="50000"/>
                            </a:schemeClr>
                          </a:solidFill>
                          <a:effectLst/>
                          <a:latin typeface="+mn-lt"/>
                          <a:ea typeface="+mn-ea"/>
                          <a:cs typeface="+mn-cs"/>
                        </a:rPr>
                        <a:t>Mundy</a:t>
                      </a:r>
                      <a:endParaRPr lang="en-GB" sz="1400" b="1" i="1" kern="1200" dirty="0">
                        <a:solidFill>
                          <a:schemeClr val="tx1">
                            <a:lumMod val="50000"/>
                          </a:schemeClr>
                        </a:solidFill>
                        <a:effectLst/>
                        <a:latin typeface="+mn-lt"/>
                        <a:ea typeface="+mn-ea"/>
                        <a:cs typeface="+mn-cs"/>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b="1" i="1"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b="1" i="1" dirty="0" smtClean="0">
                          <a:solidFill>
                            <a:schemeClr val="tx1">
                              <a:lumMod val="50000"/>
                            </a:schemeClr>
                          </a:solidFill>
                          <a:effectLst/>
                          <a:latin typeface="+mn-lt"/>
                          <a:ea typeface="Times New Roman"/>
                          <a:cs typeface="Arial"/>
                        </a:rPr>
                        <a:t>Dean </a:t>
                      </a:r>
                      <a:r>
                        <a:rPr lang="en-US" sz="1400" b="1" i="1" dirty="0">
                          <a:solidFill>
                            <a:schemeClr val="tx1">
                              <a:lumMod val="50000"/>
                            </a:schemeClr>
                          </a:solidFill>
                          <a:effectLst/>
                          <a:latin typeface="+mn-lt"/>
                          <a:ea typeface="Times New Roman"/>
                          <a:cs typeface="Arial"/>
                        </a:rPr>
                        <a:t>of </a:t>
                      </a:r>
                      <a:r>
                        <a:rPr lang="en-US" sz="1400" b="1" i="1" dirty="0" smtClean="0">
                          <a:solidFill>
                            <a:schemeClr val="tx1">
                              <a:lumMod val="50000"/>
                            </a:schemeClr>
                          </a:solidFill>
                          <a:effectLst/>
                          <a:latin typeface="+mn-lt"/>
                          <a:ea typeface="Times New Roman"/>
                          <a:cs typeface="Arial"/>
                        </a:rPr>
                        <a:t>Admissions</a:t>
                      </a:r>
                      <a:endParaRPr lang="en-US" sz="1400" b="1" i="1" dirty="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b="1" i="1"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GB" sz="1400" b="1" i="1" kern="1200" dirty="0" smtClean="0">
                          <a:solidFill>
                            <a:schemeClr val="tx1">
                              <a:lumMod val="50000"/>
                            </a:schemeClr>
                          </a:solidFill>
                          <a:effectLst/>
                          <a:latin typeface="+mn-lt"/>
                          <a:ea typeface="+mn-ea"/>
                          <a:cs typeface="+mn-cs"/>
                        </a:rPr>
                        <a:t>University of Notre Dame</a:t>
                      </a:r>
                      <a:endParaRPr lang="en-US" sz="1400" b="1" i="1" dirty="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extLst>
                  <a:ext uri="{0D108BD9-81ED-4DB2-BD59-A6C34878D82A}">
                    <a16:rowId xmlns:a16="http://schemas.microsoft.com/office/drawing/2014/main" xmlns="" val="10007"/>
                  </a:ext>
                </a:extLst>
              </a:tr>
              <a:tr h="404597">
                <a:tc>
                  <a:txBody>
                    <a:bodyPr/>
                    <a:lstStyle/>
                    <a:p>
                      <a:pPr marL="0" marR="0">
                        <a:lnSpc>
                          <a:spcPts val="1200"/>
                        </a:lnSpc>
                        <a:spcBef>
                          <a:spcPts val="0"/>
                        </a:spcBef>
                        <a:spcAft>
                          <a:spcPts val="0"/>
                        </a:spcAft>
                      </a:pPr>
                      <a:endParaRPr lang="en-US" sz="1400" b="1" dirty="0" smtClean="0">
                        <a:solidFill>
                          <a:schemeClr val="tx1">
                            <a:lumMod val="50000"/>
                          </a:schemeClr>
                        </a:solidFill>
                        <a:effectLst/>
                        <a:latin typeface="+mn-lt"/>
                        <a:ea typeface="Times New Roman"/>
                        <a:cs typeface="Arial"/>
                      </a:endParaRPr>
                    </a:p>
                    <a:p>
                      <a:r>
                        <a:rPr lang="en-GB" sz="1400" b="1" kern="1200" dirty="0" smtClean="0">
                          <a:solidFill>
                            <a:schemeClr val="tx1">
                              <a:lumMod val="50000"/>
                            </a:schemeClr>
                          </a:solidFill>
                          <a:effectLst/>
                          <a:latin typeface="+mn-lt"/>
                          <a:ea typeface="+mn-ea"/>
                          <a:cs typeface="+mn-cs"/>
                        </a:rPr>
                        <a:t>Rose Rojas </a:t>
                      </a:r>
                      <a:endParaRPr lang="en-GB" sz="1400" kern="1200" dirty="0">
                        <a:solidFill>
                          <a:schemeClr val="tx1">
                            <a:lumMod val="50000"/>
                          </a:schemeClr>
                        </a:solidFill>
                        <a:effectLst/>
                        <a:latin typeface="+mn-lt"/>
                        <a:ea typeface="+mn-ea"/>
                        <a:cs typeface="+mn-cs"/>
                      </a:endParaRPr>
                    </a:p>
                  </a:txBody>
                  <a:tcPr marL="68580" marR="68580" marT="0" marB="0" anchor="ctr"/>
                </a:tc>
                <a:tc>
                  <a:txBody>
                    <a:bodyPr/>
                    <a:lstStyle/>
                    <a:p>
                      <a:pPr marL="0" marR="0">
                        <a:lnSpc>
                          <a:spcPts val="1200"/>
                        </a:lnSpc>
                        <a:spcBef>
                          <a:spcPts val="0"/>
                        </a:spcBef>
                        <a:spcAft>
                          <a:spcPts val="0"/>
                        </a:spcAft>
                      </a:pPr>
                      <a:endParaRPr lang="en-US" sz="1400" b="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GB" sz="1400" b="0" kern="1200" dirty="0" smtClean="0">
                          <a:solidFill>
                            <a:schemeClr val="tx1">
                              <a:lumMod val="50000"/>
                            </a:schemeClr>
                          </a:solidFill>
                          <a:effectLst/>
                          <a:latin typeface="+mn-lt"/>
                          <a:ea typeface="+mn-ea"/>
                          <a:cs typeface="+mn-cs"/>
                        </a:rPr>
                        <a:t>District Director, Center for Curriculum and Transfer Articulation </a:t>
                      </a:r>
                      <a:endParaRPr lang="en-US" sz="1400" b="0" dirty="0">
                        <a:solidFill>
                          <a:schemeClr val="tx1">
                            <a:lumMod val="50000"/>
                          </a:schemeClr>
                        </a:solidFill>
                        <a:effectLst/>
                        <a:latin typeface="+mn-lt"/>
                        <a:ea typeface="Times New Roman"/>
                        <a:cs typeface="Times New Roman"/>
                      </a:endParaRPr>
                    </a:p>
                  </a:txBody>
                  <a:tcPr marL="68580" marR="68580" marT="0" marB="0" anchor="ctr"/>
                </a:tc>
                <a:tc>
                  <a:txBody>
                    <a:bodyPr/>
                    <a:lstStyle/>
                    <a:p>
                      <a:pPr marL="0" marR="0">
                        <a:lnSpc>
                          <a:spcPts val="1200"/>
                        </a:lnSpc>
                        <a:spcBef>
                          <a:spcPts val="0"/>
                        </a:spcBef>
                        <a:spcAft>
                          <a:spcPts val="0"/>
                        </a:spcAft>
                      </a:pPr>
                      <a:endParaRPr lang="en-US" sz="1400" b="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GB" sz="1400" b="0" kern="1200" dirty="0" smtClean="0">
                          <a:solidFill>
                            <a:schemeClr val="tx1">
                              <a:lumMod val="50000"/>
                            </a:schemeClr>
                          </a:solidFill>
                          <a:effectLst/>
                          <a:latin typeface="+mn-lt"/>
                          <a:ea typeface="+mn-ea"/>
                          <a:cs typeface="+mn-cs"/>
                        </a:rPr>
                        <a:t>Maricopa Community College</a:t>
                      </a:r>
                      <a:endParaRPr lang="en-US" sz="1400" b="0" dirty="0">
                        <a:solidFill>
                          <a:schemeClr val="tx1">
                            <a:lumMod val="50000"/>
                          </a:schemeClr>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8"/>
                  </a:ext>
                </a:extLst>
              </a:tr>
              <a:tr h="602861">
                <a:tc>
                  <a:txBody>
                    <a:bodyPr/>
                    <a:lstStyle/>
                    <a:p>
                      <a:r>
                        <a:rPr lang="en-US" sz="1400" b="1" kern="1200" dirty="0" smtClean="0">
                          <a:solidFill>
                            <a:schemeClr val="tx1">
                              <a:lumMod val="50000"/>
                            </a:schemeClr>
                          </a:solidFill>
                          <a:effectLst/>
                          <a:latin typeface="+mn-lt"/>
                          <a:ea typeface="+mn-ea"/>
                          <a:cs typeface="+mn-cs"/>
                        </a:rPr>
                        <a:t>Wade Bird</a:t>
                      </a:r>
                      <a:endParaRPr lang="en-GB" sz="1400" b="1" kern="1200" dirty="0">
                        <a:solidFill>
                          <a:schemeClr val="tx1">
                            <a:lumMod val="50000"/>
                          </a:schemeClr>
                        </a:solidFill>
                        <a:effectLst/>
                        <a:latin typeface="+mn-lt"/>
                        <a:ea typeface="+mn-ea"/>
                        <a:cs typeface="+mn-cs"/>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GB"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GB" sz="1400" b="0" kern="1200" dirty="0" smtClean="0">
                          <a:solidFill>
                            <a:schemeClr val="tx1">
                              <a:lumMod val="50000"/>
                            </a:schemeClr>
                          </a:solidFill>
                          <a:effectLst/>
                          <a:latin typeface="+mn-lt"/>
                          <a:ea typeface="+mn-ea"/>
                          <a:cs typeface="+mn-cs"/>
                        </a:rPr>
                        <a:t>Assistant Director of International Admissions</a:t>
                      </a:r>
                      <a:endParaRPr lang="en-US" sz="1400" b="0" dirty="0">
                        <a:solidFill>
                          <a:schemeClr val="tx1">
                            <a:lumMod val="50000"/>
                          </a:schemeClr>
                        </a:solidFill>
                        <a:effectLst/>
                        <a:latin typeface="+mn-lt"/>
                        <a:ea typeface="Times New Roman"/>
                        <a:cs typeface="Times New Roman"/>
                      </a:endParaRPr>
                    </a:p>
                  </a:txBody>
                  <a:tcPr marL="68580" marR="68580" marT="0" marB="0" anchor="ctr">
                    <a:solidFill>
                      <a:schemeClr val="accent3"/>
                    </a:solidFill>
                  </a:tcPr>
                </a:tc>
                <a:tc>
                  <a:txBody>
                    <a:bodyPr/>
                    <a:lstStyle/>
                    <a:p>
                      <a:pPr marL="0" marR="0">
                        <a:lnSpc>
                          <a:spcPts val="1200"/>
                        </a:lnSpc>
                        <a:spcBef>
                          <a:spcPts val="0"/>
                        </a:spcBef>
                        <a:spcAft>
                          <a:spcPts val="0"/>
                        </a:spcAft>
                      </a:pPr>
                      <a:endParaRPr lang="en-US" sz="1400" dirty="0" smtClean="0">
                        <a:solidFill>
                          <a:schemeClr val="tx1">
                            <a:lumMod val="50000"/>
                          </a:schemeClr>
                        </a:solidFill>
                        <a:effectLst/>
                        <a:latin typeface="+mn-lt"/>
                        <a:ea typeface="Times New Roman"/>
                        <a:cs typeface="Arial"/>
                      </a:endParaRPr>
                    </a:p>
                    <a:p>
                      <a:pPr marL="0" marR="0">
                        <a:lnSpc>
                          <a:spcPts val="1200"/>
                        </a:lnSpc>
                        <a:spcBef>
                          <a:spcPts val="0"/>
                        </a:spcBef>
                        <a:spcAft>
                          <a:spcPts val="0"/>
                        </a:spcAft>
                      </a:pPr>
                      <a:r>
                        <a:rPr lang="en-US" sz="1400" dirty="0" smtClean="0">
                          <a:solidFill>
                            <a:schemeClr val="tx1">
                              <a:lumMod val="50000"/>
                            </a:schemeClr>
                          </a:solidFill>
                          <a:effectLst/>
                          <a:latin typeface="+mn-lt"/>
                          <a:ea typeface="Times New Roman"/>
                          <a:cs typeface="Arial"/>
                        </a:rPr>
                        <a:t>Seattle University</a:t>
                      </a:r>
                      <a:endParaRPr lang="en-US" sz="1400" dirty="0">
                        <a:solidFill>
                          <a:schemeClr val="tx1">
                            <a:lumMod val="50000"/>
                          </a:schemeClr>
                        </a:solidFill>
                        <a:effectLst/>
                        <a:latin typeface="Arial"/>
                        <a:ea typeface="Times New Roman"/>
                        <a:cs typeface="Times New Roman"/>
                      </a:endParaRPr>
                    </a:p>
                  </a:txBody>
                  <a:tcPr marL="68580" marR="68580" marT="0" marB="0" anchor="ctr">
                    <a:solidFill>
                      <a:schemeClr val="accent3"/>
                    </a:solidFill>
                  </a:tcPr>
                </a:tc>
                <a:extLst>
                  <a:ext uri="{0D108BD9-81ED-4DB2-BD59-A6C34878D82A}">
                    <a16:rowId xmlns:a16="http://schemas.microsoft.com/office/drawing/2014/main" xmlns="" val="10009"/>
                  </a:ext>
                </a:extLst>
              </a:tr>
            </a:tbl>
          </a:graphicData>
        </a:graphic>
      </p:graphicFrame>
      <p:sp>
        <p:nvSpPr>
          <p:cNvPr id="58410" name="TextBox 1"/>
          <p:cNvSpPr txBox="1">
            <a:spLocks noChangeArrowheads="1"/>
          </p:cNvSpPr>
          <p:nvPr/>
        </p:nvSpPr>
        <p:spPr bwMode="auto">
          <a:xfrm>
            <a:off x="51517" y="67414"/>
            <a:ext cx="93631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lr>
                <a:schemeClr val="accent1"/>
              </a:buClr>
              <a:buFont typeface="Webdings" pitchFamily="18" charset="2"/>
              <a:buChar char="4"/>
              <a:defRPr>
                <a:solidFill>
                  <a:schemeClr val="tx1"/>
                </a:solidFill>
                <a:latin typeface="Arial" pitchFamily="34" charset="0"/>
                <a:ea typeface="MS PGothic" pitchFamily="34" charset="-128"/>
              </a:defRPr>
            </a:lvl1pPr>
            <a:lvl2pPr marL="742950" indent="-28575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2pPr>
            <a:lvl3pPr marL="1143000" indent="-22860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800" b="1" dirty="0" smtClean="0">
                <a:solidFill>
                  <a:srgbClr val="FFFFFF"/>
                </a:solidFill>
              </a:rPr>
              <a:t>Western regional US higher education colleagues advising Cambridge International</a:t>
            </a:r>
            <a:endParaRPr lang="en-GB" altLang="en-US" sz="2800" b="1" dirty="0" smtClean="0">
              <a:solidFill>
                <a:srgbClr val="FFFFFF"/>
              </a:solidFill>
            </a:endParaRPr>
          </a:p>
        </p:txBody>
      </p:sp>
      <p:sp>
        <p:nvSpPr>
          <p:cNvPr id="6" name="TextBox 5"/>
          <p:cNvSpPr txBox="1"/>
          <p:nvPr/>
        </p:nvSpPr>
        <p:spPr>
          <a:xfrm>
            <a:off x="8787350" y="6567567"/>
            <a:ext cx="614227" cy="307777"/>
          </a:xfrm>
          <a:prstGeom prst="rect">
            <a:avLst/>
          </a:prstGeom>
          <a:noFill/>
        </p:spPr>
        <p:txBody>
          <a:bodyPr wrap="square" rtlCol="0">
            <a:spAutoFit/>
          </a:bodyPr>
          <a:lstStyle/>
          <a:p>
            <a:r>
              <a:rPr lang="en-US" sz="1400" dirty="0" smtClean="0"/>
              <a:t>23</a:t>
            </a:r>
            <a:endParaRPr lang="en-US" sz="1400" dirty="0"/>
          </a:p>
        </p:txBody>
      </p:sp>
    </p:spTree>
    <p:extLst>
      <p:ext uri="{BB962C8B-B14F-4D97-AF65-F5344CB8AC3E}">
        <p14:creationId xmlns:p14="http://schemas.microsoft.com/office/powerpoint/2010/main" val="355218098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Impact on a School</a:t>
            </a:r>
            <a:endParaRPr lang="en-GB" dirty="0"/>
          </a:p>
        </p:txBody>
      </p:sp>
      <p:sp>
        <p:nvSpPr>
          <p:cNvPr id="6" name="Subtitle 5"/>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196714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p:cNvGraphicFramePr>
          <p:nvPr>
            <p:extLst>
              <p:ext uri="{D42A27DB-BD31-4B8C-83A1-F6EECF244321}">
                <p14:modId xmlns:p14="http://schemas.microsoft.com/office/powerpoint/2010/main" val="3902631517"/>
              </p:ext>
            </p:extLst>
          </p:nvPr>
        </p:nvGraphicFramePr>
        <p:xfrm>
          <a:off x="262049" y="1777319"/>
          <a:ext cx="8608819" cy="388396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024879" y="1386098"/>
            <a:ext cx="5021768" cy="369332"/>
          </a:xfrm>
          <a:prstGeom prst="rect">
            <a:avLst/>
          </a:prstGeom>
          <a:noFill/>
        </p:spPr>
        <p:txBody>
          <a:bodyPr wrap="square" rtlCol="0">
            <a:spAutoFit/>
          </a:bodyPr>
          <a:lstStyle/>
          <a:p>
            <a:r>
              <a:rPr lang="en-US" b="1" u="sng" dirty="0" smtClean="0"/>
              <a:t>College &amp; Career Readiness  Percent Target</a:t>
            </a:r>
            <a:endParaRPr lang="en-GB" b="1" u="sng" dirty="0"/>
          </a:p>
        </p:txBody>
      </p:sp>
      <p:sp>
        <p:nvSpPr>
          <p:cNvPr id="3" name="TextBox 2"/>
          <p:cNvSpPr txBox="1"/>
          <p:nvPr/>
        </p:nvSpPr>
        <p:spPr>
          <a:xfrm>
            <a:off x="329248" y="6001623"/>
            <a:ext cx="4017962" cy="738664"/>
          </a:xfrm>
          <a:prstGeom prst="rect">
            <a:avLst/>
          </a:prstGeom>
          <a:noFill/>
        </p:spPr>
        <p:txBody>
          <a:bodyPr wrap="square" rtlCol="0">
            <a:spAutoFit/>
          </a:bodyPr>
          <a:lstStyle/>
          <a:p>
            <a:r>
              <a:rPr lang="en-US" sz="1400" dirty="0" smtClean="0"/>
              <a:t>Fairdale Population:</a:t>
            </a:r>
          </a:p>
          <a:p>
            <a:r>
              <a:rPr lang="en-US" sz="1400" dirty="0" smtClean="0"/>
              <a:t>61% White, 22% Black,14% Hispanic</a:t>
            </a:r>
          </a:p>
          <a:p>
            <a:r>
              <a:rPr lang="en-US" sz="1400" dirty="0" smtClean="0"/>
              <a:t>Low Income % = 64%</a:t>
            </a:r>
            <a:endParaRPr lang="en-GB" sz="1400" dirty="0"/>
          </a:p>
        </p:txBody>
      </p:sp>
      <p:sp>
        <p:nvSpPr>
          <p:cNvPr id="12" name="TextBox 11"/>
          <p:cNvSpPr txBox="1"/>
          <p:nvPr/>
        </p:nvSpPr>
        <p:spPr>
          <a:xfrm>
            <a:off x="160020" y="279104"/>
            <a:ext cx="8374380" cy="523220"/>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cs typeface="Calibri" panose="020F0502020204030204" pitchFamily="34" charset="0"/>
              </a:rPr>
              <a:t>Kentucky: Neighboring example of potential impact </a:t>
            </a:r>
            <a:endParaRPr lang="en-GB" sz="2800" b="1" dirty="0">
              <a:solidFill>
                <a:schemeClr val="bg1"/>
              </a:solidFill>
              <a:latin typeface="Calibri" panose="020F0502020204030204" pitchFamily="34" charset="0"/>
              <a:cs typeface="Calibri" panose="020F0502020204030204" pitchFamily="34" charset="0"/>
            </a:endParaRPr>
          </a:p>
        </p:txBody>
      </p:sp>
      <p:sp>
        <p:nvSpPr>
          <p:cNvPr id="13" name="Title 6"/>
          <p:cNvSpPr txBox="1">
            <a:spLocks/>
          </p:cNvSpPr>
          <p:nvPr/>
        </p:nvSpPr>
        <p:spPr bwMode="auto">
          <a:xfrm>
            <a:off x="1481965" y="905601"/>
            <a:ext cx="6107597" cy="665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400">
                <a:solidFill>
                  <a:schemeClr val="tx1"/>
                </a:solidFill>
                <a:latin typeface="Arial" charset="0"/>
              </a:defRPr>
            </a:lvl6pPr>
            <a:lvl7pPr marL="914400" algn="l" rtl="0" eaLnBrk="0" fontAlgn="base" hangingPunct="0">
              <a:spcBef>
                <a:spcPct val="0"/>
              </a:spcBef>
              <a:spcAft>
                <a:spcPct val="0"/>
              </a:spcAft>
              <a:defRPr sz="2400">
                <a:solidFill>
                  <a:schemeClr val="tx1"/>
                </a:solidFill>
                <a:latin typeface="Arial" charset="0"/>
              </a:defRPr>
            </a:lvl7pPr>
            <a:lvl8pPr marL="1371600" algn="l" rtl="0" eaLnBrk="0" fontAlgn="base" hangingPunct="0">
              <a:spcBef>
                <a:spcPct val="0"/>
              </a:spcBef>
              <a:spcAft>
                <a:spcPct val="0"/>
              </a:spcAft>
              <a:defRPr sz="2400">
                <a:solidFill>
                  <a:schemeClr val="tx1"/>
                </a:solidFill>
                <a:latin typeface="Arial" charset="0"/>
              </a:defRPr>
            </a:lvl8pPr>
            <a:lvl9pPr marL="1828800" algn="l" rtl="0" eaLnBrk="0" fontAlgn="base" hangingPunct="0">
              <a:spcBef>
                <a:spcPct val="0"/>
              </a:spcBef>
              <a:spcAft>
                <a:spcPct val="0"/>
              </a:spcAft>
              <a:defRPr sz="2400">
                <a:solidFill>
                  <a:schemeClr val="tx1"/>
                </a:solidFill>
                <a:latin typeface="Arial" charset="0"/>
              </a:defRPr>
            </a:lvl9pPr>
          </a:lstStyle>
          <a:p>
            <a:pPr algn="ctr"/>
            <a:r>
              <a:rPr lang="en-US" b="1" kern="0" dirty="0" smtClean="0"/>
              <a:t>Fairdale High School, Fairdale, KY</a:t>
            </a:r>
            <a:endParaRPr lang="en-GB" b="1" kern="0" dirty="0"/>
          </a:p>
        </p:txBody>
      </p:sp>
      <p:sp>
        <p:nvSpPr>
          <p:cNvPr id="11" name="TextBox 10"/>
          <p:cNvSpPr txBox="1"/>
          <p:nvPr/>
        </p:nvSpPr>
        <p:spPr>
          <a:xfrm>
            <a:off x="3094971" y="5661878"/>
            <a:ext cx="875496" cy="461665"/>
          </a:xfrm>
          <a:prstGeom prst="rect">
            <a:avLst/>
          </a:prstGeom>
          <a:solidFill>
            <a:srgbClr val="C00000"/>
          </a:solidFill>
        </p:spPr>
        <p:txBody>
          <a:bodyPr wrap="none" rtlCol="0">
            <a:spAutoFit/>
          </a:bodyPr>
          <a:lstStyle/>
          <a:p>
            <a:r>
              <a:rPr lang="en-US" sz="1200" b="1" dirty="0" smtClean="0">
                <a:solidFill>
                  <a:schemeClr val="bg1"/>
                </a:solidFill>
                <a:latin typeface="Calibri" panose="020F0502020204030204" pitchFamily="34" charset="0"/>
              </a:rPr>
              <a:t>Adopted</a:t>
            </a:r>
          </a:p>
          <a:p>
            <a:r>
              <a:rPr lang="en-US" sz="1200" b="1" dirty="0" smtClean="0">
                <a:solidFill>
                  <a:schemeClr val="bg1"/>
                </a:solidFill>
                <a:latin typeface="Calibri" panose="020F0502020204030204" pitchFamily="34" charset="0"/>
              </a:rPr>
              <a:t>Cambridge</a:t>
            </a:r>
            <a:endParaRPr lang="en-GB" sz="1200" b="1" dirty="0">
              <a:solidFill>
                <a:schemeClr val="bg1"/>
              </a:solidFill>
              <a:latin typeface="Calibri" panose="020F0502020204030204" pitchFamily="34" charset="0"/>
            </a:endParaRPr>
          </a:p>
        </p:txBody>
      </p:sp>
      <p:sp>
        <p:nvSpPr>
          <p:cNvPr id="2" name="TextBox 1"/>
          <p:cNvSpPr txBox="1"/>
          <p:nvPr/>
        </p:nvSpPr>
        <p:spPr>
          <a:xfrm>
            <a:off x="4231938" y="5661285"/>
            <a:ext cx="4704237" cy="523220"/>
          </a:xfrm>
          <a:prstGeom prst="rect">
            <a:avLst/>
          </a:prstGeom>
          <a:noFill/>
        </p:spPr>
        <p:txBody>
          <a:bodyPr wrap="none" rtlCol="0">
            <a:spAutoFit/>
          </a:bodyPr>
          <a:lstStyle/>
          <a:p>
            <a:r>
              <a:rPr lang="en-US" sz="1400" b="1" dirty="0" smtClean="0">
                <a:latin typeface="Calibri" panose="020F0502020204030204" pitchFamily="34" charset="0"/>
                <a:cs typeface="Calibri" panose="020F0502020204030204" pitchFamily="34" charset="0"/>
              </a:rPr>
              <a:t>Note:  </a:t>
            </a:r>
            <a:r>
              <a:rPr lang="en-US" sz="1400" dirty="0" smtClean="0">
                <a:latin typeface="Calibri" panose="020F0502020204030204" pitchFamily="34" charset="0"/>
                <a:cs typeface="Calibri" panose="020F0502020204030204" pitchFamily="34" charset="0"/>
              </a:rPr>
              <a:t>over last 3 years witnessed a </a:t>
            </a:r>
          </a:p>
          <a:p>
            <a:r>
              <a:rPr lang="en-US" sz="1400" dirty="0" smtClean="0">
                <a:latin typeface="Calibri" panose="020F0502020204030204" pitchFamily="34" charset="0"/>
                <a:cs typeface="Calibri" panose="020F0502020204030204" pitchFamily="34" charset="0"/>
              </a:rPr>
              <a:t>3 point increase in ACT scores taken off state corrective action</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101970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a:spLocks noGrp="1"/>
          </p:cNvSpPr>
          <p:nvPr>
            <p:ph type="sldNum" idx="12"/>
          </p:nvPr>
        </p:nvSpPr>
        <p:spPr>
          <a:xfrm>
            <a:off x="6691740" y="6321715"/>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r>
              <a:rPr lang="en-US" dirty="0"/>
              <a:t>  </a:t>
            </a:r>
            <a:endParaRPr dirty="0"/>
          </a:p>
        </p:txBody>
      </p:sp>
      <p:sp>
        <p:nvSpPr>
          <p:cNvPr id="304" name="Google Shape;304;p36"/>
          <p:cNvSpPr txBox="1"/>
          <p:nvPr/>
        </p:nvSpPr>
        <p:spPr>
          <a:xfrm>
            <a:off x="265275" y="0"/>
            <a:ext cx="8987907" cy="55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chemeClr val="bg1"/>
                </a:solidFill>
                <a:latin typeface="Calibri" panose="020F0502020204030204" pitchFamily="34" charset="0"/>
                <a:cs typeface="Calibri" panose="020F0502020204030204" pitchFamily="34" charset="0"/>
              </a:rPr>
              <a:t>North Carolina: Middle School EOC </a:t>
            </a:r>
            <a:r>
              <a:rPr lang="en-US" sz="2400" b="1" dirty="0">
                <a:solidFill>
                  <a:schemeClr val="bg1"/>
                </a:solidFill>
                <a:latin typeface="Calibri" panose="020F0502020204030204" pitchFamily="34" charset="0"/>
                <a:cs typeface="Calibri" panose="020F0502020204030204" pitchFamily="34" charset="0"/>
              </a:rPr>
              <a:t>Science with </a:t>
            </a:r>
            <a:r>
              <a:rPr lang="en-US" sz="2400" b="1" dirty="0" smtClean="0">
                <a:solidFill>
                  <a:schemeClr val="bg1"/>
                </a:solidFill>
                <a:latin typeface="Calibri" panose="020F0502020204030204" pitchFamily="34" charset="0"/>
                <a:cs typeface="Calibri" panose="020F0502020204030204" pitchFamily="34" charset="0"/>
              </a:rPr>
              <a:t>improved state Test Results…Cambridge very closely aligns with state standards…</a:t>
            </a:r>
            <a:endParaRPr sz="2400" b="1" dirty="0">
              <a:solidFill>
                <a:schemeClr val="bg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aphicFrame>
        <p:nvGraphicFramePr>
          <p:cNvPr id="305" name="Google Shape;305;p36"/>
          <p:cNvGraphicFramePr/>
          <p:nvPr>
            <p:extLst/>
          </p:nvPr>
        </p:nvGraphicFramePr>
        <p:xfrm>
          <a:off x="265275" y="1246061"/>
          <a:ext cx="8742247" cy="3830509"/>
        </p:xfrm>
        <a:graphic>
          <a:graphicData uri="http://schemas.openxmlformats.org/drawingml/2006/table">
            <a:tbl>
              <a:tblPr>
                <a:noFill/>
              </a:tblPr>
              <a:tblGrid>
                <a:gridCol w="2470319">
                  <a:extLst>
                    <a:ext uri="{9D8B030D-6E8A-4147-A177-3AD203B41FA5}">
                      <a16:colId xmlns:a16="http://schemas.microsoft.com/office/drawing/2014/main" xmlns="" val="20000"/>
                    </a:ext>
                  </a:extLst>
                </a:gridCol>
                <a:gridCol w="1900792">
                  <a:extLst>
                    <a:ext uri="{9D8B030D-6E8A-4147-A177-3AD203B41FA5}">
                      <a16:colId xmlns:a16="http://schemas.microsoft.com/office/drawing/2014/main" xmlns="" val="20001"/>
                    </a:ext>
                  </a:extLst>
                </a:gridCol>
                <a:gridCol w="2185568">
                  <a:extLst>
                    <a:ext uri="{9D8B030D-6E8A-4147-A177-3AD203B41FA5}">
                      <a16:colId xmlns:a16="http://schemas.microsoft.com/office/drawing/2014/main" xmlns="" val="20002"/>
                    </a:ext>
                  </a:extLst>
                </a:gridCol>
                <a:gridCol w="2185568">
                  <a:extLst>
                    <a:ext uri="{9D8B030D-6E8A-4147-A177-3AD203B41FA5}">
                      <a16:colId xmlns:a16="http://schemas.microsoft.com/office/drawing/2014/main" xmlns="" val="20003"/>
                    </a:ext>
                  </a:extLst>
                </a:gridCol>
              </a:tblGrid>
              <a:tr h="923945">
                <a:tc>
                  <a:txBody>
                    <a:bodyPr/>
                    <a:lstStyle/>
                    <a:p>
                      <a:pPr marL="0" lvl="0" indent="0" algn="l" rtl="0">
                        <a:spcBef>
                          <a:spcPts val="0"/>
                        </a:spcBef>
                        <a:spcAft>
                          <a:spcPts val="0"/>
                        </a:spcAft>
                        <a:buNone/>
                      </a:pPr>
                      <a:endParaRPr sz="2000" dirty="0">
                        <a:solidFill>
                          <a:schemeClr val="bg1"/>
                        </a:solidFill>
                        <a:latin typeface="Calibri" panose="020F0502020204030204" pitchFamily="34" charset="0"/>
                        <a:cs typeface="Calibri" panose="020F0502020204030204" pitchFamily="34" charset="0"/>
                      </a:endParaRPr>
                    </a:p>
                  </a:txBody>
                  <a:tcPr marL="91425" marR="91425" marT="91425" marB="91425">
                    <a:lnR w="9525" cap="flat" cmpd="sng">
                      <a:solidFill>
                        <a:srgbClr val="000000"/>
                      </a:solidFill>
                      <a:prstDash val="solid"/>
                      <a:round/>
                      <a:headEnd type="none" w="sm" len="sm"/>
                      <a:tailEnd type="none" w="sm" len="sm"/>
                    </a:lnR>
                    <a:solidFill>
                      <a:srgbClr val="037FAC"/>
                    </a:solidFill>
                  </a:tcPr>
                </a:tc>
                <a:tc>
                  <a:txBody>
                    <a:bodyPr/>
                    <a:lstStyle/>
                    <a:p>
                      <a:pPr marL="0" marR="0" lvl="0" indent="0" algn="ctr" rtl="0">
                        <a:spcBef>
                          <a:spcPts val="0"/>
                        </a:spcBef>
                        <a:spcAft>
                          <a:spcPts val="0"/>
                        </a:spcAft>
                        <a:buClr>
                          <a:srgbClr val="FFFFFF"/>
                        </a:buClr>
                        <a:buSzPts val="1800"/>
                        <a:buFont typeface="Times New Roman"/>
                        <a:buNone/>
                      </a:pPr>
                      <a:r>
                        <a:rPr lang="en-US" sz="2000" b="1" u="none" strike="noStrike" cap="none" dirty="0">
                          <a:solidFill>
                            <a:schemeClr val="bg1"/>
                          </a:solidFill>
                          <a:latin typeface="Calibri" panose="020F0502020204030204" pitchFamily="34" charset="0"/>
                          <a:ea typeface="Times New Roman"/>
                          <a:cs typeface="Calibri" panose="020F0502020204030204" pitchFamily="34" charset="0"/>
                          <a:sym typeface="Times New Roman"/>
                        </a:rPr>
                        <a:t>2015 - 16 Science</a:t>
                      </a:r>
                      <a:endParaRPr sz="2000" b="1" u="none" strike="noStrike" cap="none"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37FAC"/>
                    </a:solidFill>
                  </a:tcPr>
                </a:tc>
                <a:tc>
                  <a:txBody>
                    <a:bodyPr/>
                    <a:lstStyle/>
                    <a:p>
                      <a:pPr marL="0" marR="0" lvl="0" indent="0" algn="ctr" rtl="0">
                        <a:spcBef>
                          <a:spcPts val="0"/>
                        </a:spcBef>
                        <a:spcAft>
                          <a:spcPts val="0"/>
                        </a:spcAft>
                        <a:buClr>
                          <a:srgbClr val="FFFFFF"/>
                        </a:buClr>
                        <a:buSzPts val="1800"/>
                        <a:buFont typeface="Times New Roman"/>
                        <a:buNone/>
                      </a:pPr>
                      <a:r>
                        <a:rPr lang="en-US" sz="2000" b="1" u="none" strike="noStrike" cap="none" dirty="0">
                          <a:solidFill>
                            <a:schemeClr val="bg1"/>
                          </a:solidFill>
                          <a:latin typeface="Calibri" panose="020F0502020204030204" pitchFamily="34" charset="0"/>
                          <a:ea typeface="Times New Roman"/>
                          <a:cs typeface="Calibri" panose="020F0502020204030204" pitchFamily="34" charset="0"/>
                          <a:sym typeface="Times New Roman"/>
                        </a:rPr>
                        <a:t>2016 - 17 </a:t>
                      </a:r>
                      <a:endParaRPr lang="en-US" sz="2000" b="1" u="none" strike="noStrike" cap="none" dirty="0" smtClean="0">
                        <a:solidFill>
                          <a:schemeClr val="bg1"/>
                        </a:solidFill>
                        <a:latin typeface="Calibri" panose="020F0502020204030204" pitchFamily="34" charset="0"/>
                        <a:ea typeface="Times New Roman"/>
                        <a:cs typeface="Calibri" panose="020F0502020204030204" pitchFamily="34" charset="0"/>
                        <a:sym typeface="Times New Roman"/>
                      </a:endParaRPr>
                    </a:p>
                    <a:p>
                      <a:pPr marL="0" marR="0" lvl="0" indent="0" algn="ctr" rtl="0">
                        <a:spcBef>
                          <a:spcPts val="0"/>
                        </a:spcBef>
                        <a:spcAft>
                          <a:spcPts val="0"/>
                        </a:spcAft>
                        <a:buClr>
                          <a:srgbClr val="FFFFFF"/>
                        </a:buClr>
                        <a:buSzPts val="1800"/>
                        <a:buFont typeface="Times New Roman"/>
                        <a:buNone/>
                      </a:pPr>
                      <a:r>
                        <a:rPr lang="en-US" sz="2000" b="1" u="none" strike="noStrike" cap="none" dirty="0" smtClean="0">
                          <a:solidFill>
                            <a:schemeClr val="bg1"/>
                          </a:solidFill>
                          <a:latin typeface="Calibri" panose="020F0502020204030204" pitchFamily="34" charset="0"/>
                          <a:ea typeface="Times New Roman"/>
                          <a:cs typeface="Calibri" panose="020F0502020204030204" pitchFamily="34" charset="0"/>
                          <a:sym typeface="Times New Roman"/>
                        </a:rPr>
                        <a:t>Science</a:t>
                      </a:r>
                      <a:endParaRPr sz="2000" b="1" u="none" strike="noStrike" cap="none"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37FAC"/>
                    </a:solidFill>
                  </a:tcPr>
                </a:tc>
                <a:tc>
                  <a:txBody>
                    <a:bodyPr/>
                    <a:lstStyle/>
                    <a:p>
                      <a:pPr marL="0" marR="0" lvl="0" indent="0" algn="ctr" rtl="0">
                        <a:spcBef>
                          <a:spcPts val="0"/>
                        </a:spcBef>
                        <a:spcAft>
                          <a:spcPts val="0"/>
                        </a:spcAft>
                        <a:buClr>
                          <a:srgbClr val="FFFFFF"/>
                        </a:buClr>
                        <a:buSzPts val="1800"/>
                        <a:buFont typeface="Times New Roman"/>
                        <a:buNone/>
                      </a:pPr>
                      <a:r>
                        <a:rPr lang="en-US" sz="2000" b="1" u="none" strike="noStrike" cap="none" dirty="0">
                          <a:solidFill>
                            <a:schemeClr val="bg1"/>
                          </a:solidFill>
                          <a:latin typeface="Calibri" panose="020F0502020204030204" pitchFamily="34" charset="0"/>
                          <a:ea typeface="Times New Roman"/>
                          <a:cs typeface="Calibri" panose="020F0502020204030204" pitchFamily="34" charset="0"/>
                          <a:sym typeface="Times New Roman"/>
                        </a:rPr>
                        <a:t>2017-18 </a:t>
                      </a:r>
                      <a:endParaRPr lang="en-US" sz="2000" b="1" u="none" strike="noStrike" cap="none" dirty="0" smtClean="0">
                        <a:solidFill>
                          <a:schemeClr val="bg1"/>
                        </a:solidFill>
                        <a:latin typeface="Calibri" panose="020F0502020204030204" pitchFamily="34" charset="0"/>
                        <a:ea typeface="Times New Roman"/>
                        <a:cs typeface="Calibri" panose="020F0502020204030204" pitchFamily="34" charset="0"/>
                        <a:sym typeface="Times New Roman"/>
                      </a:endParaRPr>
                    </a:p>
                    <a:p>
                      <a:pPr marL="0" marR="0" lvl="0" indent="0" algn="ctr" rtl="0">
                        <a:spcBef>
                          <a:spcPts val="0"/>
                        </a:spcBef>
                        <a:spcAft>
                          <a:spcPts val="0"/>
                        </a:spcAft>
                        <a:buClr>
                          <a:srgbClr val="FFFFFF"/>
                        </a:buClr>
                        <a:buSzPts val="1800"/>
                        <a:buFont typeface="Times New Roman"/>
                        <a:buNone/>
                      </a:pPr>
                      <a:r>
                        <a:rPr lang="en-US" sz="2000" b="1" u="none" strike="noStrike" cap="none" dirty="0" smtClean="0">
                          <a:solidFill>
                            <a:schemeClr val="bg1"/>
                          </a:solidFill>
                          <a:latin typeface="Calibri" panose="020F0502020204030204" pitchFamily="34" charset="0"/>
                          <a:ea typeface="Times New Roman"/>
                          <a:cs typeface="Calibri" panose="020F0502020204030204" pitchFamily="34" charset="0"/>
                          <a:sym typeface="Times New Roman"/>
                        </a:rPr>
                        <a:t>Science</a:t>
                      </a:r>
                      <a:endParaRPr sz="2000" b="1" u="none" strike="noStrike" cap="none"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37FAC"/>
                    </a:solidFill>
                  </a:tcPr>
                </a:tc>
                <a:extLst>
                  <a:ext uri="{0D108BD9-81ED-4DB2-BD59-A6C34878D82A}">
                    <a16:rowId xmlns:a16="http://schemas.microsoft.com/office/drawing/2014/main" xmlns="" val="10000"/>
                  </a:ext>
                </a:extLst>
              </a:tr>
              <a:tr h="623142">
                <a:tc>
                  <a:txBody>
                    <a:bodyPr/>
                    <a:lstStyle/>
                    <a:p>
                      <a:pPr marL="0" lvl="0" indent="0" algn="l" rtl="0">
                        <a:spcBef>
                          <a:spcPts val="0"/>
                        </a:spcBef>
                        <a:spcAft>
                          <a:spcPts val="0"/>
                        </a:spcAft>
                        <a:buNone/>
                      </a:pPr>
                      <a:r>
                        <a:rPr lang="en-US" sz="2400" b="1" dirty="0">
                          <a:solidFill>
                            <a:schemeClr val="bg1"/>
                          </a:solidFill>
                          <a:latin typeface="Calibri" panose="020F0502020204030204" pitchFamily="34" charset="0"/>
                          <a:cs typeface="Calibri" panose="020F0502020204030204" pitchFamily="34" charset="0"/>
                        </a:rPr>
                        <a:t>Sixth Grade</a:t>
                      </a:r>
                      <a:endParaRPr sz="2400" b="1" dirty="0">
                        <a:solidFill>
                          <a:schemeClr val="bg1"/>
                        </a:solidFill>
                        <a:latin typeface="Calibri" panose="020F0502020204030204" pitchFamily="34" charset="0"/>
                        <a:cs typeface="Calibri" panose="020F0502020204030204" pitchFamily="34" charset="0"/>
                      </a:endParaRPr>
                    </a:p>
                  </a:txBody>
                  <a:tcPr marL="91425" marR="91425" marT="91425" marB="91425">
                    <a:lnR w="9525" cap="flat" cmpd="sng">
                      <a:solidFill>
                        <a:srgbClr val="CCCCCC"/>
                      </a:solidFill>
                      <a:prstDash val="solid"/>
                      <a:round/>
                      <a:headEnd type="none" w="sm" len="sm"/>
                      <a:tailEnd type="none" w="sm" len="sm"/>
                    </a:lnR>
                    <a:solidFill>
                      <a:srgbClr val="037FAC"/>
                    </a:solidFill>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49.45%</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59.20%</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77.30%</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xmlns="" val="10001"/>
                  </a:ext>
                </a:extLst>
              </a:tr>
              <a:tr h="623142">
                <a:tc>
                  <a:txBody>
                    <a:bodyPr/>
                    <a:lstStyle/>
                    <a:p>
                      <a:pPr marL="0" lvl="0" indent="0" algn="l" rtl="0">
                        <a:spcBef>
                          <a:spcPts val="0"/>
                        </a:spcBef>
                        <a:spcAft>
                          <a:spcPts val="0"/>
                        </a:spcAft>
                        <a:buNone/>
                      </a:pPr>
                      <a:r>
                        <a:rPr lang="en-US" sz="2400" b="1" dirty="0">
                          <a:solidFill>
                            <a:schemeClr val="bg1"/>
                          </a:solidFill>
                          <a:latin typeface="Calibri" panose="020F0502020204030204" pitchFamily="34" charset="0"/>
                          <a:cs typeface="Calibri" panose="020F0502020204030204" pitchFamily="34" charset="0"/>
                        </a:rPr>
                        <a:t>Seventh Grade</a:t>
                      </a:r>
                      <a:endParaRPr sz="2400" b="1" dirty="0">
                        <a:solidFill>
                          <a:schemeClr val="bg1"/>
                        </a:solidFill>
                        <a:latin typeface="Calibri" panose="020F0502020204030204" pitchFamily="34" charset="0"/>
                        <a:cs typeface="Calibri" panose="020F0502020204030204" pitchFamily="34" charset="0"/>
                      </a:endParaRPr>
                    </a:p>
                  </a:txBody>
                  <a:tcPr marL="91425" marR="91425" marT="91425" marB="91425">
                    <a:lnR w="9525" cap="flat" cmpd="sng">
                      <a:solidFill>
                        <a:srgbClr val="CCCCCC"/>
                      </a:solidFill>
                      <a:prstDash val="solid"/>
                      <a:round/>
                      <a:headEnd type="none" w="sm" len="sm"/>
                      <a:tailEnd type="none" w="sm" len="sm"/>
                    </a:lnR>
                    <a:solidFill>
                      <a:srgbClr val="037FAC"/>
                    </a:solidFill>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41.18%</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6E9F7"/>
                    </a:solidFill>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80.00%</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6E9F7"/>
                    </a:solidFill>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87.60%</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6E9F7"/>
                    </a:solidFill>
                  </a:tcPr>
                </a:tc>
                <a:extLst>
                  <a:ext uri="{0D108BD9-81ED-4DB2-BD59-A6C34878D82A}">
                    <a16:rowId xmlns:a16="http://schemas.microsoft.com/office/drawing/2014/main" xmlns="" val="10002"/>
                  </a:ext>
                </a:extLst>
              </a:tr>
              <a:tr h="623142">
                <a:tc>
                  <a:txBody>
                    <a:bodyPr/>
                    <a:lstStyle/>
                    <a:p>
                      <a:pPr marL="0" lvl="0" indent="0" algn="l" rtl="0">
                        <a:spcBef>
                          <a:spcPts val="0"/>
                        </a:spcBef>
                        <a:spcAft>
                          <a:spcPts val="0"/>
                        </a:spcAft>
                        <a:buNone/>
                      </a:pPr>
                      <a:r>
                        <a:rPr lang="en-US" sz="2400" b="1" dirty="0">
                          <a:solidFill>
                            <a:schemeClr val="bg1"/>
                          </a:solidFill>
                          <a:latin typeface="Calibri" panose="020F0502020204030204" pitchFamily="34" charset="0"/>
                          <a:cs typeface="Calibri" panose="020F0502020204030204" pitchFamily="34" charset="0"/>
                        </a:rPr>
                        <a:t>Eighth Grade</a:t>
                      </a:r>
                      <a:endParaRPr sz="2400" b="1" dirty="0">
                        <a:solidFill>
                          <a:schemeClr val="bg1"/>
                        </a:solidFill>
                        <a:latin typeface="Calibri" panose="020F0502020204030204" pitchFamily="34" charset="0"/>
                        <a:cs typeface="Calibri" panose="020F0502020204030204" pitchFamily="34" charset="0"/>
                      </a:endParaRPr>
                    </a:p>
                  </a:txBody>
                  <a:tcPr marL="91425" marR="91425" marT="91425" marB="91425">
                    <a:lnR w="9525" cap="flat" cmpd="sng">
                      <a:solidFill>
                        <a:srgbClr val="CCCCCC"/>
                      </a:solidFill>
                      <a:prstDash val="solid"/>
                      <a:round/>
                      <a:headEnd type="none" w="sm" len="sm"/>
                      <a:tailEnd type="none" w="sm" len="sm"/>
                    </a:lnR>
                    <a:solidFill>
                      <a:srgbClr val="037FAC"/>
                    </a:solidFill>
                  </a:tcPr>
                </a:tc>
                <a:tc>
                  <a:txBody>
                    <a:bodyPr/>
                    <a:lstStyle/>
                    <a:p>
                      <a:pPr marL="0" marR="0" lvl="0" indent="0" algn="ctr" rtl="0">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N/A</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53.70%</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58.20%</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xmlns="" val="10003"/>
                  </a:ext>
                </a:extLst>
              </a:tr>
              <a:tr h="1037138">
                <a:tc>
                  <a:txBody>
                    <a:bodyPr/>
                    <a:lstStyle/>
                    <a:p>
                      <a:pPr marL="0" lvl="0" indent="0" algn="l" rtl="0">
                        <a:spcBef>
                          <a:spcPts val="0"/>
                        </a:spcBef>
                        <a:spcAft>
                          <a:spcPts val="0"/>
                        </a:spcAft>
                        <a:buNone/>
                      </a:pPr>
                      <a:r>
                        <a:rPr lang="en-US" sz="2400" b="1" dirty="0">
                          <a:solidFill>
                            <a:schemeClr val="bg1"/>
                          </a:solidFill>
                          <a:latin typeface="Calibri" panose="020F0502020204030204" pitchFamily="34" charset="0"/>
                          <a:cs typeface="Calibri" panose="020F0502020204030204" pitchFamily="34" charset="0"/>
                        </a:rPr>
                        <a:t>Middle School Proficiency </a:t>
                      </a:r>
                      <a:endParaRPr sz="2400" b="1" dirty="0">
                        <a:solidFill>
                          <a:schemeClr val="bg1"/>
                        </a:solidFill>
                        <a:latin typeface="Calibri" panose="020F0502020204030204" pitchFamily="34" charset="0"/>
                        <a:cs typeface="Calibri" panose="020F0502020204030204" pitchFamily="34" charset="0"/>
                      </a:endParaRPr>
                    </a:p>
                  </a:txBody>
                  <a:tcPr marL="91425" marR="91425" marT="91425" marB="91425">
                    <a:lnR w="9525" cap="flat" cmpd="sng">
                      <a:solidFill>
                        <a:srgbClr val="9E9E9E"/>
                      </a:solidFill>
                      <a:prstDash val="solid"/>
                      <a:round/>
                      <a:headEnd type="none" w="sm" len="sm"/>
                      <a:tailEnd type="none" w="sm" len="sm"/>
                    </a:lnR>
                    <a:solidFill>
                      <a:srgbClr val="037FAC"/>
                    </a:solidFill>
                  </a:tcPr>
                </a:tc>
                <a:tc>
                  <a:txBody>
                    <a:bodyPr/>
                    <a:lstStyle/>
                    <a:p>
                      <a:pPr marL="0" marR="0" lvl="0" indent="0" algn="ctr" rtl="0">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45.3%</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9E9E9E"/>
                      </a:solidFill>
                      <a:prstDash val="solid"/>
                      <a:round/>
                      <a:headEnd type="none" w="sm" len="sm"/>
                      <a:tailEnd type="none" w="sm" len="sm"/>
                    </a:lnB>
                    <a:solidFill>
                      <a:srgbClr val="C6E9F7"/>
                    </a:solidFill>
                  </a:tcPr>
                </a:tc>
                <a:tc>
                  <a:txBody>
                    <a:bodyPr/>
                    <a:lstStyle/>
                    <a:p>
                      <a:pPr marL="0" marR="0" lvl="0" indent="0" algn="ctr" rtl="0">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61.2%</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9E9E9E"/>
                      </a:solidFill>
                      <a:prstDash val="solid"/>
                      <a:round/>
                      <a:headEnd type="none" w="sm" len="sm"/>
                      <a:tailEnd type="none" w="sm" len="sm"/>
                    </a:lnB>
                    <a:solidFill>
                      <a:srgbClr val="C6E9F7"/>
                    </a:solidFill>
                  </a:tcPr>
                </a:tc>
                <a:tc>
                  <a:txBody>
                    <a:bodyPr/>
                    <a:lstStyle/>
                    <a:p>
                      <a:pPr marL="0" marR="0" lvl="0" indent="0" algn="ctr" rtl="0">
                        <a:spcBef>
                          <a:spcPts val="0"/>
                        </a:spcBef>
                        <a:spcAft>
                          <a:spcPts val="0"/>
                        </a:spcAft>
                        <a:buClr>
                          <a:srgbClr val="FFFFFF"/>
                        </a:buClr>
                        <a:buSzPts val="1800"/>
                        <a:buFont typeface="Times New Roman"/>
                        <a:buNone/>
                      </a:pPr>
                      <a:r>
                        <a:rPr lang="en-US" sz="2000" b="0" i="0" u="none" strike="noStrike" cap="none" dirty="0">
                          <a:latin typeface="Calibri" panose="020F0502020204030204" pitchFamily="34" charset="0"/>
                          <a:ea typeface="Times New Roman"/>
                          <a:cs typeface="Calibri" panose="020F0502020204030204" pitchFamily="34" charset="0"/>
                          <a:sym typeface="Times New Roman"/>
                        </a:rPr>
                        <a:t>74.36%</a:t>
                      </a:r>
                      <a:endParaRPr sz="2000" b="0" i="0" u="none" strike="noStrike" cap="none" dirty="0">
                        <a:latin typeface="Calibri" panose="020F0502020204030204" pitchFamily="34" charset="0"/>
                        <a:ea typeface="Times New Roman"/>
                        <a:cs typeface="Calibri" panose="020F0502020204030204" pitchFamily="34" charset="0"/>
                        <a:sym typeface="Times New Roman"/>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9E9E9E"/>
                      </a:solidFill>
                      <a:prstDash val="solid"/>
                      <a:round/>
                      <a:headEnd type="none" w="sm" len="sm"/>
                      <a:tailEnd type="none" w="sm" len="sm"/>
                    </a:lnB>
                    <a:solidFill>
                      <a:srgbClr val="C6E9F7"/>
                    </a:solidFill>
                  </a:tcPr>
                </a:tc>
                <a:extLst>
                  <a:ext uri="{0D108BD9-81ED-4DB2-BD59-A6C34878D82A}">
                    <a16:rowId xmlns:a16="http://schemas.microsoft.com/office/drawing/2014/main" xmlns="" val="10004"/>
                  </a:ext>
                </a:extLst>
              </a:tr>
            </a:tbl>
          </a:graphicData>
        </a:graphic>
      </p:graphicFrame>
      <p:sp>
        <p:nvSpPr>
          <p:cNvPr id="306" name="Google Shape;306;p36"/>
          <p:cNvSpPr txBox="1"/>
          <p:nvPr/>
        </p:nvSpPr>
        <p:spPr>
          <a:xfrm>
            <a:off x="383174" y="5403875"/>
            <a:ext cx="5829735"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Report produced by Rolando Parkins MILA</a:t>
            </a:r>
            <a:endParaRPr dirty="0"/>
          </a:p>
        </p:txBody>
      </p:sp>
    </p:spTree>
    <p:extLst>
      <p:ext uri="{BB962C8B-B14F-4D97-AF65-F5344CB8AC3E}">
        <p14:creationId xmlns:p14="http://schemas.microsoft.com/office/powerpoint/2010/main" val="73761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prstGeom prst="rect">
            <a:avLst/>
          </a:prstGeom>
        </p:spPr>
        <p:txBody>
          <a:bodyPr lIns="270000" rIns="270000"/>
          <a:lstStyle/>
          <a:p>
            <a:r>
              <a:rPr lang="en-GB" altLang="en-US" dirty="0" smtClean="0">
                <a:latin typeface="Arial" pitchFamily="34" charset="0"/>
              </a:rPr>
              <a:t>Learn more!</a:t>
            </a:r>
            <a:r>
              <a:rPr lang="en-GB" altLang="en-US" b="0" dirty="0" smtClean="0">
                <a:latin typeface="Arial" pitchFamily="34" charset="0"/>
              </a:rPr>
              <a:t/>
            </a:r>
            <a:br>
              <a:rPr lang="en-GB" altLang="en-US" b="0" dirty="0" smtClean="0">
                <a:latin typeface="Arial" pitchFamily="34" charset="0"/>
              </a:rPr>
            </a:br>
            <a:r>
              <a:rPr lang="en-GB" altLang="en-US" sz="2000" b="0" dirty="0" smtClean="0">
                <a:latin typeface="Arial" pitchFamily="34" charset="0"/>
              </a:rPr>
              <a:t>Getting in touch with Cambridge </a:t>
            </a:r>
            <a:r>
              <a:rPr lang="en-GB" altLang="en-US" sz="2000" b="0" dirty="0">
                <a:latin typeface="Arial" pitchFamily="34" charset="0"/>
              </a:rPr>
              <a:t>is easy</a:t>
            </a:r>
            <a:r>
              <a:rPr lang="en-GB" altLang="en-US" b="0" dirty="0">
                <a:latin typeface="Arial" pitchFamily="34" charset="0"/>
              </a:rPr>
              <a:t> </a:t>
            </a:r>
          </a:p>
        </p:txBody>
      </p:sp>
      <p:sp>
        <p:nvSpPr>
          <p:cNvPr id="201731" name="Rectangle 3"/>
          <p:cNvSpPr>
            <a:spLocks noGrp="1" noChangeArrowheads="1"/>
          </p:cNvSpPr>
          <p:nvPr>
            <p:ph type="subTitle" idx="1"/>
          </p:nvPr>
        </p:nvSpPr>
        <p:spPr>
          <a:xfrm>
            <a:off x="955222" y="3692929"/>
            <a:ext cx="6972300" cy="2080854"/>
          </a:xfrm>
          <a:prstGeom prst="rect">
            <a:avLst/>
          </a:prstGeom>
        </p:spPr>
        <p:txBody>
          <a:bodyPr lIns="270000" rIns="270000"/>
          <a:lstStyle/>
          <a:p>
            <a:pPr>
              <a:buFont typeface="Webdings" pitchFamily="18" charset="2"/>
              <a:buNone/>
            </a:pPr>
            <a:endParaRPr lang="en-US" altLang="en-US" sz="1400" dirty="0">
              <a:latin typeface="Arial" pitchFamily="34" charset="0"/>
            </a:endParaRPr>
          </a:p>
          <a:p>
            <a:pPr>
              <a:buFont typeface="Webdings" pitchFamily="18" charset="2"/>
              <a:buNone/>
            </a:pPr>
            <a:r>
              <a:rPr lang="en-US" altLang="en-US" sz="1400" dirty="0" smtClean="0">
                <a:latin typeface="Arial" pitchFamily="34" charset="0"/>
              </a:rPr>
              <a:t>Keith </a:t>
            </a:r>
            <a:r>
              <a:rPr lang="en-US" altLang="en-US" sz="1400" dirty="0">
                <a:latin typeface="Arial" pitchFamily="34" charset="0"/>
              </a:rPr>
              <a:t>Lucey</a:t>
            </a:r>
          </a:p>
          <a:p>
            <a:pPr>
              <a:buFont typeface="Webdings" pitchFamily="18" charset="2"/>
              <a:buNone/>
            </a:pPr>
            <a:r>
              <a:rPr lang="en-US" altLang="en-US" sz="1400" dirty="0" smtClean="0">
                <a:latin typeface="Arial" pitchFamily="34" charset="0"/>
              </a:rPr>
              <a:t>Senior School </a:t>
            </a:r>
            <a:r>
              <a:rPr lang="en-US" altLang="en-US" sz="1400" dirty="0">
                <a:latin typeface="Arial" pitchFamily="34" charset="0"/>
              </a:rPr>
              <a:t>Development Manager/ Northeast</a:t>
            </a:r>
            <a:endParaRPr lang="en-GB" altLang="en-US" sz="1400" dirty="0">
              <a:latin typeface="Arial" pitchFamily="34" charset="0"/>
            </a:endParaRPr>
          </a:p>
          <a:p>
            <a:pPr>
              <a:buFont typeface="Webdings" pitchFamily="18" charset="2"/>
              <a:buNone/>
            </a:pPr>
            <a:r>
              <a:rPr lang="en-GB" altLang="en-US" sz="1400" dirty="0">
                <a:latin typeface="Arial" pitchFamily="34" charset="0"/>
              </a:rPr>
              <a:t>Call: </a:t>
            </a:r>
            <a:r>
              <a:rPr lang="en-GB" altLang="en-US" sz="1400" b="1" dirty="0">
                <a:latin typeface="Arial" pitchFamily="34" charset="0"/>
              </a:rPr>
              <a:t>917-522-2143</a:t>
            </a:r>
          </a:p>
          <a:p>
            <a:pPr>
              <a:buFont typeface="Webdings" pitchFamily="18" charset="2"/>
              <a:buNone/>
            </a:pPr>
            <a:r>
              <a:rPr lang="en-US" altLang="en-US" sz="1400" dirty="0">
                <a:latin typeface="Arial" pitchFamily="34" charset="0"/>
              </a:rPr>
              <a:t>Email: </a:t>
            </a:r>
            <a:r>
              <a:rPr lang="en-US" altLang="en-US" sz="1400" b="1" dirty="0" smtClean="0">
                <a:latin typeface="Arial" pitchFamily="34" charset="0"/>
              </a:rPr>
              <a:t>keith.lucey@cambridgeinternational.org</a:t>
            </a:r>
            <a:endParaRPr lang="en-GB" altLang="en-US" sz="1400" dirty="0">
              <a:latin typeface="Arial" pitchFamily="34" charset="0"/>
            </a:endParaRPr>
          </a:p>
        </p:txBody>
      </p:sp>
    </p:spTree>
    <p:extLst>
      <p:ext uri="{BB962C8B-B14F-4D97-AF65-F5344CB8AC3E}">
        <p14:creationId xmlns:p14="http://schemas.microsoft.com/office/powerpoint/2010/main" val="332746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500"/>
                                        <p:tgtEl>
                                          <p:spTgt spid="20173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animEffect transition="in" filter="fade">
                                      <p:cBhvr>
                                        <p:cTn id="11" dur="500"/>
                                        <p:tgtEl>
                                          <p:spTgt spid="20173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1731">
                                            <p:txEl>
                                              <p:pRg st="2" end="2"/>
                                            </p:txEl>
                                          </p:spTgt>
                                        </p:tgtEl>
                                        <p:attrNameLst>
                                          <p:attrName>style.visibility</p:attrName>
                                        </p:attrNameLst>
                                      </p:cBhvr>
                                      <p:to>
                                        <p:strVal val="visible"/>
                                      </p:to>
                                    </p:set>
                                    <p:animEffect transition="in" filter="fade">
                                      <p:cBhvr>
                                        <p:cTn id="16" dur="500"/>
                                        <p:tgtEl>
                                          <p:spTgt spid="20173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1731">
                                            <p:txEl>
                                              <p:pRg st="3" end="3"/>
                                            </p:txEl>
                                          </p:spTgt>
                                        </p:tgtEl>
                                        <p:attrNameLst>
                                          <p:attrName>style.visibility</p:attrName>
                                        </p:attrNameLst>
                                      </p:cBhvr>
                                      <p:to>
                                        <p:strVal val="visible"/>
                                      </p:to>
                                    </p:set>
                                    <p:animEffect transition="in" filter="fade">
                                      <p:cBhvr>
                                        <p:cTn id="21" dur="500"/>
                                        <p:tgtEl>
                                          <p:spTgt spid="20173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1731">
                                            <p:txEl>
                                              <p:pRg st="4" end="4"/>
                                            </p:txEl>
                                          </p:spTgt>
                                        </p:tgtEl>
                                        <p:attrNameLst>
                                          <p:attrName>style.visibility</p:attrName>
                                        </p:attrNameLst>
                                      </p:cBhvr>
                                      <p:to>
                                        <p:strVal val="visible"/>
                                      </p:to>
                                    </p:set>
                                    <p:animEffect transition="in" filter="fade">
                                      <p:cBhvr>
                                        <p:cTn id="26" dur="500"/>
                                        <p:tgtEl>
                                          <p:spTgt spid="201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30187" y="0"/>
            <a:ext cx="682812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tabLst>
                <a:tab pos="7799388"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7799388"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7799388"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7799388"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77993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799388" algn="l"/>
              </a:tabLst>
              <a:defRPr sz="2000">
                <a:solidFill>
                  <a:schemeClr val="tx1"/>
                </a:solidFill>
                <a:latin typeface="Calibri" panose="020F0502020204030204" pitchFamily="34" charset="0"/>
              </a:defRPr>
            </a:lvl9pPr>
          </a:lstStyle>
          <a:p>
            <a:pPr eaLnBrk="1" hangingPunct="1">
              <a:spcBef>
                <a:spcPct val="0"/>
              </a:spcBef>
              <a:buFontTx/>
              <a:buNone/>
            </a:pPr>
            <a:r>
              <a:rPr lang="en-GB" altLang="en-US" sz="2800" b="1" dirty="0">
                <a:solidFill>
                  <a:schemeClr val="bg1"/>
                </a:solidFill>
                <a:latin typeface="Arial" panose="020B0604020202020204" pitchFamily="34" charset="0"/>
                <a:ea typeface="MS PGothic" panose="020B0600070205080204" pitchFamily="34" charset="-128"/>
              </a:rPr>
              <a:t>Cambridge International </a:t>
            </a:r>
            <a:r>
              <a:rPr lang="en-GB" altLang="en-US" sz="2800" b="1" dirty="0" smtClean="0">
                <a:solidFill>
                  <a:schemeClr val="bg1"/>
                </a:solidFill>
                <a:latin typeface="Arial" panose="020B0604020202020204" pitchFamily="34" charset="0"/>
                <a:ea typeface="MS PGothic" panose="020B0600070205080204" pitchFamily="34" charset="-128"/>
              </a:rPr>
              <a:t>Assessment </a:t>
            </a:r>
            <a:endParaRPr lang="en-GB" altLang="en-US" sz="2800" b="1" dirty="0">
              <a:solidFill>
                <a:schemeClr val="bg1"/>
              </a:solidFill>
              <a:latin typeface="Arial" panose="020B0604020202020204" pitchFamily="34" charset="0"/>
              <a:ea typeface="MS PGothic" panose="020B0600070205080204" pitchFamily="34" charset="-128"/>
            </a:endParaRPr>
          </a:p>
        </p:txBody>
      </p:sp>
      <p:sp>
        <p:nvSpPr>
          <p:cNvPr id="176131" name="Rectangle 3"/>
          <p:cNvSpPr>
            <a:spLocks noChangeArrowheads="1"/>
          </p:cNvSpPr>
          <p:nvPr/>
        </p:nvSpPr>
        <p:spPr bwMode="auto">
          <a:xfrm>
            <a:off x="4328810" y="1157592"/>
            <a:ext cx="4815190" cy="5177894"/>
          </a:xfrm>
          <a:prstGeom prst="rect">
            <a:avLst/>
          </a:prstGeom>
          <a:noFill/>
          <a:ln>
            <a:noFill/>
          </a:ln>
          <a:effectLst/>
          <a:extLst/>
        </p:spPr>
        <p:txBody>
          <a:bodyPr/>
          <a:lstStyle>
            <a:lvl1pPr>
              <a:spcBef>
                <a:spcPct val="20000"/>
              </a:spcBef>
              <a:buChar char="•"/>
              <a:defRPr sz="3200">
                <a:solidFill>
                  <a:schemeClr val="tx1"/>
                </a:solidFill>
                <a:latin typeface="Arial" pitchFamily="34" charset="0"/>
                <a:ea typeface="Osaka" pitchFamily="-101" charset="-128"/>
              </a:defRPr>
            </a:lvl1pPr>
            <a:lvl2pPr marL="742950" indent="-285750">
              <a:spcBef>
                <a:spcPct val="20000"/>
              </a:spcBef>
              <a:buChar char="–"/>
              <a:defRPr sz="2800">
                <a:solidFill>
                  <a:schemeClr val="tx1"/>
                </a:solidFill>
                <a:latin typeface="Arial" pitchFamily="34" charset="0"/>
                <a:ea typeface="Osaka" pitchFamily="-101" charset="-128"/>
              </a:defRPr>
            </a:lvl2pPr>
            <a:lvl3pPr marL="1143000" indent="-228600">
              <a:spcBef>
                <a:spcPct val="20000"/>
              </a:spcBef>
              <a:buChar char="•"/>
              <a:defRPr sz="2400">
                <a:solidFill>
                  <a:schemeClr val="tx1"/>
                </a:solidFill>
                <a:latin typeface="Arial" pitchFamily="34" charset="0"/>
                <a:ea typeface="Osaka" pitchFamily="-101" charset="-128"/>
              </a:defRPr>
            </a:lvl3pPr>
            <a:lvl4pPr marL="1600200" indent="-228600">
              <a:spcBef>
                <a:spcPct val="20000"/>
              </a:spcBef>
              <a:buChar char="–"/>
              <a:defRPr sz="2000">
                <a:solidFill>
                  <a:schemeClr val="tx1"/>
                </a:solidFill>
                <a:latin typeface="Arial" pitchFamily="34" charset="0"/>
                <a:ea typeface="Osaka" pitchFamily="-101" charset="-128"/>
              </a:defRPr>
            </a:lvl4pPr>
            <a:lvl5pPr marL="2057400" indent="-228600">
              <a:spcBef>
                <a:spcPct val="20000"/>
              </a:spcBef>
              <a:buChar char="»"/>
              <a:defRPr sz="2000">
                <a:solidFill>
                  <a:schemeClr val="tx1"/>
                </a:solidFill>
                <a:latin typeface="Arial" pitchFamily="34" charset="0"/>
                <a:ea typeface="Osaka" pitchFamily="-10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101" charset="-128"/>
              </a:defRPr>
            </a:lvl9pPr>
          </a:lstStyle>
          <a:p>
            <a:pPr marL="265113" indent="-265113">
              <a:spcBef>
                <a:spcPct val="30000"/>
              </a:spcBef>
              <a:buClr>
                <a:schemeClr val="accent1"/>
              </a:buClr>
              <a:buFont typeface="Webdings" pitchFamily="18" charset="2"/>
              <a:buChar char="4"/>
              <a:defRPr/>
            </a:pPr>
            <a:r>
              <a:rPr lang="en-GB" altLang="en-US" sz="2000" dirty="0">
                <a:solidFill>
                  <a:srgbClr val="000000"/>
                </a:solidFill>
                <a:ea typeface="MS PGothic" pitchFamily="34" charset="-128"/>
              </a:rPr>
              <a:t>part of the </a:t>
            </a:r>
            <a:r>
              <a:rPr lang="en-GB" altLang="en-US" sz="2000" b="1" i="1" dirty="0">
                <a:solidFill>
                  <a:srgbClr val="000000"/>
                </a:solidFill>
                <a:ea typeface="MS PGothic" pitchFamily="34" charset="-128"/>
              </a:rPr>
              <a:t>University of Cambridge </a:t>
            </a:r>
            <a:r>
              <a:rPr lang="en-GB" altLang="en-US" sz="2000" dirty="0">
                <a:solidFill>
                  <a:srgbClr val="000000"/>
                </a:solidFill>
                <a:ea typeface="MS PGothic" pitchFamily="34" charset="-128"/>
              </a:rPr>
              <a:t>–a non-profit renowned worldwide for excellence in education</a:t>
            </a:r>
          </a:p>
          <a:p>
            <a:pPr>
              <a:spcBef>
                <a:spcPct val="30000"/>
              </a:spcBef>
              <a:buClr>
                <a:schemeClr val="accent1"/>
              </a:buClr>
              <a:buNone/>
              <a:defRPr/>
            </a:pPr>
            <a:endParaRPr lang="en-GB" altLang="en-US" sz="2000" dirty="0">
              <a:solidFill>
                <a:srgbClr val="000000"/>
              </a:solidFill>
              <a:ea typeface="MS PGothic" pitchFamily="34" charset="-128"/>
            </a:endParaRPr>
          </a:p>
          <a:p>
            <a:pPr marL="265113" indent="-265113">
              <a:spcBef>
                <a:spcPct val="30000"/>
              </a:spcBef>
              <a:buClr>
                <a:schemeClr val="accent1"/>
              </a:buClr>
              <a:buFont typeface="Webdings" pitchFamily="18" charset="2"/>
              <a:buChar char="4"/>
              <a:defRPr/>
            </a:pPr>
            <a:r>
              <a:rPr lang="en-US" altLang="en-US" sz="2000" dirty="0">
                <a:solidFill>
                  <a:srgbClr val="000000"/>
                </a:solidFill>
                <a:ea typeface="MS PGothic" pitchFamily="34" charset="-128"/>
              </a:rPr>
              <a:t>World’s largest provider of international education for over 150 years</a:t>
            </a:r>
          </a:p>
          <a:p>
            <a:pPr>
              <a:spcBef>
                <a:spcPct val="30000"/>
              </a:spcBef>
              <a:buClr>
                <a:schemeClr val="accent1"/>
              </a:buClr>
              <a:buNone/>
              <a:defRPr/>
            </a:pPr>
            <a:endParaRPr lang="en-US" altLang="en-US" sz="2000" dirty="0">
              <a:solidFill>
                <a:srgbClr val="000000"/>
              </a:solidFill>
              <a:ea typeface="MS PGothic" pitchFamily="34" charset="-128"/>
            </a:endParaRPr>
          </a:p>
          <a:p>
            <a:pPr marL="265113" indent="-265113">
              <a:spcBef>
                <a:spcPct val="30000"/>
              </a:spcBef>
              <a:buClr>
                <a:schemeClr val="accent1"/>
              </a:buClr>
              <a:buFont typeface="Webdings" pitchFamily="18" charset="2"/>
              <a:buChar char="4"/>
              <a:defRPr/>
            </a:pPr>
            <a:r>
              <a:rPr lang="en-US" altLang="en-US" sz="2000" dirty="0">
                <a:solidFill>
                  <a:srgbClr val="000000"/>
                </a:solidFill>
                <a:ea typeface="MS PGothic" pitchFamily="34" charset="-128"/>
              </a:rPr>
              <a:t>The only education provider part of a top university, ranked #5 </a:t>
            </a:r>
            <a:r>
              <a:rPr lang="en-US" altLang="en-US" sz="2000" dirty="0" smtClean="0">
                <a:solidFill>
                  <a:srgbClr val="000000"/>
                </a:solidFill>
                <a:ea typeface="MS PGothic" pitchFamily="34" charset="-128"/>
              </a:rPr>
              <a:t>worldwide </a:t>
            </a:r>
            <a:r>
              <a:rPr lang="en-US" altLang="en-US" sz="2000" dirty="0">
                <a:solidFill>
                  <a:srgbClr val="000000"/>
                </a:solidFill>
                <a:ea typeface="MS PGothic" pitchFamily="34" charset="-128"/>
              </a:rPr>
              <a:t>in 2017</a:t>
            </a:r>
          </a:p>
          <a:p>
            <a:pPr>
              <a:spcBef>
                <a:spcPct val="30000"/>
              </a:spcBef>
              <a:buClr>
                <a:schemeClr val="accent1"/>
              </a:buClr>
              <a:buNone/>
              <a:defRPr/>
            </a:pPr>
            <a:endParaRPr lang="en-US" altLang="en-US" sz="2000" dirty="0">
              <a:solidFill>
                <a:srgbClr val="000000"/>
              </a:solidFill>
              <a:ea typeface="MS PGothic" pitchFamily="34" charset="-128"/>
            </a:endParaRPr>
          </a:p>
          <a:p>
            <a:pPr marL="265113" indent="-265113">
              <a:spcBef>
                <a:spcPct val="30000"/>
              </a:spcBef>
              <a:buClr>
                <a:schemeClr val="accent1"/>
              </a:buClr>
              <a:buFont typeface="Webdings" pitchFamily="18" charset="2"/>
              <a:buChar char="4"/>
              <a:defRPr/>
            </a:pPr>
            <a:r>
              <a:rPr lang="en-US" altLang="en-US" sz="2000" dirty="0">
                <a:solidFill>
                  <a:srgbClr val="000000"/>
                </a:solidFill>
                <a:ea typeface="MS PGothic" pitchFamily="34" charset="-128"/>
              </a:rPr>
              <a:t>Working with over 10,000 schools</a:t>
            </a:r>
            <a:r>
              <a:rPr lang="en-GB" altLang="en-US" sz="2000" dirty="0">
                <a:solidFill>
                  <a:srgbClr val="000000"/>
                </a:solidFill>
                <a:ea typeface="MS PGothic" pitchFamily="34" charset="-128"/>
              </a:rPr>
              <a:t>, </a:t>
            </a:r>
            <a:r>
              <a:rPr lang="en-GB" altLang="en-US" sz="2000" dirty="0" smtClean="0">
                <a:solidFill>
                  <a:srgbClr val="000000"/>
                </a:solidFill>
                <a:ea typeface="MS PGothic" pitchFamily="34" charset="-128"/>
              </a:rPr>
              <a:t>1</a:t>
            </a:r>
            <a:r>
              <a:rPr lang="en-US" altLang="en-US" sz="2000" dirty="0">
                <a:solidFill>
                  <a:srgbClr val="000000"/>
                </a:solidFill>
                <a:ea typeface="MS PGothic" pitchFamily="34" charset="-128"/>
              </a:rPr>
              <a:t>7</a:t>
            </a:r>
            <a:r>
              <a:rPr lang="en-US" altLang="en-US" sz="2000" dirty="0" smtClean="0">
                <a:solidFill>
                  <a:srgbClr val="000000"/>
                </a:solidFill>
                <a:ea typeface="MS PGothic" pitchFamily="34" charset="-128"/>
              </a:rPr>
              <a:t>0 </a:t>
            </a:r>
            <a:r>
              <a:rPr lang="en-US" altLang="en-US" sz="2000" dirty="0">
                <a:solidFill>
                  <a:srgbClr val="000000"/>
                </a:solidFill>
                <a:ea typeface="MS PGothic" pitchFamily="34" charset="-128"/>
              </a:rPr>
              <a:t>countries &amp; 40 </a:t>
            </a:r>
            <a:r>
              <a:rPr lang="en-US" altLang="en-US" sz="2000" dirty="0" smtClean="0">
                <a:solidFill>
                  <a:srgbClr val="000000"/>
                </a:solidFill>
                <a:ea typeface="MS PGothic" pitchFamily="34" charset="-128"/>
              </a:rPr>
              <a:t>governments</a:t>
            </a:r>
            <a:endParaRPr lang="en-GB" altLang="en-US" sz="1500" dirty="0">
              <a:solidFill>
                <a:srgbClr val="000000"/>
              </a:solidFill>
              <a:latin typeface="Times" pitchFamily="1" charset="0"/>
              <a:ea typeface="MS PGothic" pitchFamily="34" charset="-128"/>
            </a:endParaRPr>
          </a:p>
        </p:txBody>
      </p:sp>
      <p:pic>
        <p:nvPicPr>
          <p:cNvPr id="47108" name="Picture 4" descr="kg_h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7" y="1157592"/>
            <a:ext cx="3879548" cy="54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23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accent1"/>
              </a:buClr>
              <a:buFont typeface="Webdings" pitchFamily="18" charset="2"/>
              <a:buChar char="4"/>
              <a:defRPr>
                <a:solidFill>
                  <a:schemeClr val="tx1"/>
                </a:solidFill>
                <a:latin typeface="Arial" pitchFamily="34" charset="0"/>
                <a:ea typeface="MS PGothic" pitchFamily="34" charset="-128"/>
              </a:defRPr>
            </a:lvl1pPr>
            <a:lvl2pPr marL="742950" indent="-28575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2pPr>
            <a:lvl3pPr marL="1143000" indent="-22860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800" b="1" dirty="0">
                <a:solidFill>
                  <a:srgbClr val="FFFFFF"/>
                </a:solidFill>
              </a:rPr>
              <a:t>Problems facing schools </a:t>
            </a:r>
            <a:endParaRPr lang="en-GB" altLang="en-US" sz="2800" b="1" dirty="0">
              <a:solidFill>
                <a:srgbClr val="FFFFFF"/>
              </a:solidFill>
            </a:endParaRPr>
          </a:p>
        </p:txBody>
      </p:sp>
      <p:sp>
        <p:nvSpPr>
          <p:cNvPr id="7" name="Text Placeholder 6"/>
          <p:cNvSpPr>
            <a:spLocks noGrp="1"/>
          </p:cNvSpPr>
          <p:nvPr>
            <p:ph type="body" sz="quarter" idx="10"/>
          </p:nvPr>
        </p:nvSpPr>
        <p:spPr>
          <a:xfrm>
            <a:off x="952652" y="1981200"/>
            <a:ext cx="7343623" cy="3314700"/>
          </a:xfrm>
        </p:spPr>
        <p:txBody>
          <a:bodyPr/>
          <a:lstStyle/>
          <a:p>
            <a:pPr marL="0" indent="0">
              <a:buNone/>
            </a:pPr>
            <a:r>
              <a:rPr lang="en-US" sz="2800" b="1" dirty="0" smtClean="0">
                <a:solidFill>
                  <a:schemeClr val="tx1">
                    <a:lumMod val="50000"/>
                  </a:schemeClr>
                </a:solidFill>
              </a:rPr>
              <a:t>     Today</a:t>
            </a:r>
            <a:r>
              <a:rPr lang="en-US" sz="2800" b="1" dirty="0">
                <a:solidFill>
                  <a:schemeClr val="tx1">
                    <a:lumMod val="50000"/>
                  </a:schemeClr>
                </a:solidFill>
              </a:rPr>
              <a:t>, because of rapid economic and social change, schools have to prepare students for jobs that have not yet been created, technologies that have not yet been invented and problems that we don't yet know will arise. </a:t>
            </a:r>
          </a:p>
          <a:p>
            <a:endParaRPr lang="en-US" sz="2800" b="1" dirty="0"/>
          </a:p>
          <a:p>
            <a:pPr marL="0" indent="0">
              <a:buNone/>
            </a:pPr>
            <a:endParaRPr lang="en-GB" sz="2800" dirty="0"/>
          </a:p>
        </p:txBody>
      </p:sp>
      <p:sp>
        <p:nvSpPr>
          <p:cNvPr id="8" name="Text Placeholder 7"/>
          <p:cNvSpPr>
            <a:spLocks noGrp="1"/>
          </p:cNvSpPr>
          <p:nvPr>
            <p:ph type="body" sz="quarter" idx="11"/>
          </p:nvPr>
        </p:nvSpPr>
        <p:spPr>
          <a:xfrm>
            <a:off x="590702" y="5351463"/>
            <a:ext cx="5993769" cy="847695"/>
          </a:xfrm>
        </p:spPr>
        <p:txBody>
          <a:bodyPr/>
          <a:lstStyle/>
          <a:p>
            <a:pPr marL="0" indent="0">
              <a:buNone/>
            </a:pPr>
            <a:r>
              <a:rPr lang="en-US" b="1" dirty="0">
                <a:solidFill>
                  <a:schemeClr val="tx1">
                    <a:lumMod val="50000"/>
                  </a:schemeClr>
                </a:solidFill>
              </a:rPr>
              <a:t>Andreas Schleicher</a:t>
            </a:r>
            <a:r>
              <a:rPr lang="en-US" dirty="0">
                <a:solidFill>
                  <a:schemeClr val="tx1">
                    <a:lumMod val="50000"/>
                  </a:schemeClr>
                </a:solidFill>
              </a:rPr>
              <a:t> - </a:t>
            </a:r>
            <a:r>
              <a:rPr lang="en-US" sz="1800" b="1" dirty="0" smtClean="0">
                <a:solidFill>
                  <a:schemeClr val="tx1">
                    <a:lumMod val="50000"/>
                  </a:schemeClr>
                </a:solidFill>
              </a:rPr>
              <a:t>Directorate</a:t>
            </a:r>
            <a:r>
              <a:rPr lang="en-US" sz="1800" dirty="0">
                <a:solidFill>
                  <a:schemeClr val="tx1">
                    <a:lumMod val="50000"/>
                  </a:schemeClr>
                </a:solidFill>
              </a:rPr>
              <a:t> of </a:t>
            </a:r>
            <a:r>
              <a:rPr lang="en-US" sz="1800" b="1" dirty="0">
                <a:solidFill>
                  <a:schemeClr val="tx1">
                    <a:lumMod val="50000"/>
                  </a:schemeClr>
                </a:solidFill>
              </a:rPr>
              <a:t>Education</a:t>
            </a:r>
            <a:r>
              <a:rPr lang="en-US" sz="1800" dirty="0">
                <a:solidFill>
                  <a:schemeClr val="tx1">
                    <a:lumMod val="50000"/>
                  </a:schemeClr>
                </a:solidFill>
              </a:rPr>
              <a:t> </a:t>
            </a:r>
            <a:r>
              <a:rPr lang="en-US" sz="1800" dirty="0" err="1">
                <a:solidFill>
                  <a:schemeClr val="tx1">
                    <a:lumMod val="50000"/>
                  </a:schemeClr>
                </a:solidFill>
              </a:rPr>
              <a:t>Organisation</a:t>
            </a:r>
            <a:r>
              <a:rPr lang="en-US" sz="1800" dirty="0">
                <a:solidFill>
                  <a:schemeClr val="tx1">
                    <a:lumMod val="50000"/>
                  </a:schemeClr>
                </a:solidFill>
              </a:rPr>
              <a:t> for Economic Co-operation and Development (</a:t>
            </a:r>
            <a:r>
              <a:rPr lang="en-US" sz="1800" b="1" dirty="0">
                <a:solidFill>
                  <a:schemeClr val="tx1">
                    <a:lumMod val="50000"/>
                  </a:schemeClr>
                </a:solidFill>
              </a:rPr>
              <a:t>OECD</a:t>
            </a:r>
            <a:r>
              <a:rPr lang="en-US" dirty="0">
                <a:solidFill>
                  <a:schemeClr val="tx1">
                    <a:lumMod val="50000"/>
                  </a:schemeClr>
                </a:solidFill>
              </a:rPr>
              <a:t>)</a:t>
            </a:r>
            <a:endParaRPr lang="en-GB" dirty="0">
              <a:solidFill>
                <a:schemeClr val="tx1">
                  <a:lumMod val="50000"/>
                </a:schemeClr>
              </a:solidFill>
            </a:endParaRPr>
          </a:p>
          <a:p>
            <a:pPr marL="0" indent="0">
              <a:buNone/>
            </a:pPr>
            <a:endParaRPr lang="en-GB" dirty="0"/>
          </a:p>
        </p:txBody>
      </p:sp>
      <p:sp>
        <p:nvSpPr>
          <p:cNvPr id="10" name="Rectangle 9"/>
          <p:cNvSpPr/>
          <p:nvPr/>
        </p:nvSpPr>
        <p:spPr>
          <a:xfrm>
            <a:off x="1638300" y="876300"/>
            <a:ext cx="5524500" cy="48387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50182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0500" y="973830"/>
            <a:ext cx="9055099" cy="779462"/>
          </a:xfrm>
        </p:spPr>
        <p:txBody>
          <a:bodyPr/>
          <a:lstStyle/>
          <a:p>
            <a:r>
              <a:rPr lang="en-US" sz="2400" dirty="0" smtClean="0">
                <a:solidFill>
                  <a:schemeClr val="accent4">
                    <a:lumMod val="50000"/>
                  </a:schemeClr>
                </a:solidFill>
                <a:latin typeface="+mn-lt"/>
              </a:rPr>
              <a:t>Schools need curriculum that is:</a:t>
            </a:r>
            <a:endParaRPr lang="en-US" sz="2400" dirty="0">
              <a:solidFill>
                <a:schemeClr val="accent4">
                  <a:lumMod val="50000"/>
                </a:schemeClr>
              </a:solidFill>
              <a:latin typeface="+mn-lt"/>
            </a:endParaRPr>
          </a:p>
        </p:txBody>
      </p:sp>
      <p:sp>
        <p:nvSpPr>
          <p:cNvPr id="67587" name="Content Placeholder 2"/>
          <p:cNvSpPr>
            <a:spLocks noGrp="1"/>
          </p:cNvSpPr>
          <p:nvPr>
            <p:ph idx="1"/>
          </p:nvPr>
        </p:nvSpPr>
        <p:spPr>
          <a:xfrm>
            <a:off x="9727" y="1924050"/>
            <a:ext cx="5778230" cy="4227233"/>
          </a:xfrm>
        </p:spPr>
        <p:txBody>
          <a:bodyPr/>
          <a:lstStyle/>
          <a:p>
            <a:pPr>
              <a:spcBef>
                <a:spcPts val="1200"/>
              </a:spcBef>
              <a:buFont typeface="Courier New" panose="02070309020205020404" pitchFamily="49" charset="0"/>
              <a:buChar char="o"/>
            </a:pPr>
            <a:r>
              <a:rPr lang="en-US" sz="2000" dirty="0">
                <a:solidFill>
                  <a:schemeClr val="accent4">
                    <a:lumMod val="50000"/>
                  </a:schemeClr>
                </a:solidFill>
              </a:rPr>
              <a:t>Rigorous and engaging, creating interactive learning environments that challenge students and prepare them for </a:t>
            </a:r>
            <a:r>
              <a:rPr lang="en-US" sz="2000" dirty="0" smtClean="0">
                <a:solidFill>
                  <a:schemeClr val="accent4">
                    <a:lumMod val="50000"/>
                  </a:schemeClr>
                </a:solidFill>
              </a:rPr>
              <a:t>the future</a:t>
            </a:r>
            <a:endParaRPr lang="en-US" sz="2000" dirty="0">
              <a:solidFill>
                <a:schemeClr val="accent4">
                  <a:lumMod val="50000"/>
                </a:schemeClr>
              </a:solidFill>
            </a:endParaRPr>
          </a:p>
          <a:p>
            <a:pPr>
              <a:spcBef>
                <a:spcPts val="1200"/>
              </a:spcBef>
              <a:buFont typeface="Courier New" panose="02070309020205020404" pitchFamily="49" charset="0"/>
              <a:buChar char="o"/>
            </a:pPr>
            <a:r>
              <a:rPr lang="en-US" sz="2000" dirty="0">
                <a:solidFill>
                  <a:schemeClr val="accent4">
                    <a:lumMod val="50000"/>
                  </a:schemeClr>
                </a:solidFill>
              </a:rPr>
              <a:t>Aligned to a set of performance based assessments where students demonstrate </a:t>
            </a:r>
            <a:r>
              <a:rPr lang="en-US" sz="2000" dirty="0" smtClean="0">
                <a:solidFill>
                  <a:schemeClr val="accent4">
                    <a:lumMod val="50000"/>
                  </a:schemeClr>
                </a:solidFill>
              </a:rPr>
              <a:t>mastery</a:t>
            </a:r>
            <a:endParaRPr lang="en-US" sz="2000" dirty="0">
              <a:solidFill>
                <a:schemeClr val="accent4">
                  <a:lumMod val="50000"/>
                </a:schemeClr>
              </a:solidFill>
            </a:endParaRPr>
          </a:p>
          <a:p>
            <a:pPr>
              <a:spcBef>
                <a:spcPts val="1200"/>
              </a:spcBef>
              <a:buFont typeface="Courier New" panose="02070309020205020404" pitchFamily="49" charset="0"/>
              <a:buChar char="o"/>
            </a:pPr>
            <a:r>
              <a:rPr lang="en-US" sz="2000" dirty="0">
                <a:solidFill>
                  <a:schemeClr val="accent4">
                    <a:lumMod val="50000"/>
                  </a:schemeClr>
                </a:solidFill>
              </a:rPr>
              <a:t>Designed to enable success of all students regardless of background or socio-economic </a:t>
            </a:r>
            <a:r>
              <a:rPr lang="en-US" sz="2000" dirty="0" smtClean="0">
                <a:solidFill>
                  <a:schemeClr val="accent4">
                    <a:lumMod val="50000"/>
                  </a:schemeClr>
                </a:solidFill>
              </a:rPr>
              <a:t>status</a:t>
            </a:r>
          </a:p>
          <a:p>
            <a:pPr>
              <a:spcBef>
                <a:spcPts val="1200"/>
              </a:spcBef>
              <a:buFont typeface="Courier New" panose="02070309020205020404" pitchFamily="49" charset="0"/>
              <a:buChar char="o"/>
            </a:pPr>
            <a:r>
              <a:rPr lang="en-US" sz="2000" dirty="0" smtClean="0">
                <a:solidFill>
                  <a:schemeClr val="accent4">
                    <a:lumMod val="50000"/>
                  </a:schemeClr>
                </a:solidFill>
              </a:rPr>
              <a:t>Prepares them to adapt to a forever changing world </a:t>
            </a:r>
            <a:endParaRPr lang="en-US" sz="2000" dirty="0">
              <a:solidFill>
                <a:schemeClr val="accent4">
                  <a:lumMod val="50000"/>
                </a:schemeClr>
              </a:solidFill>
            </a:endParaRPr>
          </a:p>
          <a:p>
            <a:pPr>
              <a:buFont typeface="Courier New" panose="02070309020205020404" pitchFamily="49" charset="0"/>
              <a:buChar char="o"/>
            </a:pPr>
            <a:endParaRPr lang="en-US" sz="2000" dirty="0">
              <a:solidFill>
                <a:schemeClr val="accent4">
                  <a:lumMod val="50000"/>
                </a:schemeClr>
              </a:solidFill>
            </a:endParaRPr>
          </a:p>
          <a:p>
            <a:pPr marL="0" indent="0">
              <a:buNone/>
            </a:pPr>
            <a:endParaRPr lang="en-US" dirty="0">
              <a:solidFill>
                <a:schemeClr val="accent4">
                  <a:lumMod val="50000"/>
                </a:schemeClr>
              </a:solidFill>
            </a:endParaRPr>
          </a:p>
        </p:txBody>
      </p:sp>
      <p:sp>
        <p:nvSpPr>
          <p:cNvPr id="5" name="Rectangle 2"/>
          <p:cNvSpPr>
            <a:spLocks noChangeArrowheads="1"/>
          </p:cNvSpPr>
          <p:nvPr/>
        </p:nvSpPr>
        <p:spPr bwMode="auto">
          <a:xfrm>
            <a:off x="190500" y="279852"/>
            <a:ext cx="7034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accent1"/>
              </a:buClr>
              <a:buFont typeface="Webdings" pitchFamily="18" charset="2"/>
              <a:buChar char="4"/>
              <a:defRPr>
                <a:solidFill>
                  <a:schemeClr val="tx1"/>
                </a:solidFill>
                <a:latin typeface="Arial" pitchFamily="34" charset="0"/>
                <a:ea typeface="MS PGothic" pitchFamily="34" charset="-128"/>
              </a:defRPr>
            </a:lvl1pPr>
            <a:lvl2pPr marL="742950" indent="-28575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2pPr>
            <a:lvl3pPr marL="1143000" indent="-22860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800" b="1" dirty="0" smtClean="0">
                <a:solidFill>
                  <a:srgbClr val="FFFFFF"/>
                </a:solidFill>
              </a:rPr>
              <a:t>What are we teaching our students?</a:t>
            </a:r>
            <a:endParaRPr lang="en-GB" altLang="en-US" sz="2800" b="1" dirty="0">
              <a:solidFill>
                <a:srgbClr val="FFFFFF"/>
              </a:solidFill>
            </a:endParaRPr>
          </a:p>
        </p:txBody>
      </p:sp>
      <p:pic>
        <p:nvPicPr>
          <p:cNvPr id="20482" name="Picture 2" descr="Image result for problems in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1474043"/>
            <a:ext cx="2824116" cy="457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7355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GB" altLang="en-US" dirty="0" smtClean="0">
                <a:ea typeface="ＭＳ Ｐゴシック" pitchFamily="34" charset="-128"/>
              </a:rPr>
              <a:t>Cambridge Pathway</a:t>
            </a: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434" y="2168525"/>
            <a:ext cx="874712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bwMode="auto">
          <a:xfrm>
            <a:off x="137479" y="1192213"/>
            <a:ext cx="8869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a:lstStyle>
          <a:p>
            <a:r>
              <a:rPr lang="en-US" kern="0" dirty="0" smtClean="0">
                <a:solidFill>
                  <a:schemeClr val="tx1">
                    <a:lumMod val="50000"/>
                  </a:schemeClr>
                </a:solidFill>
              </a:rPr>
              <a:t>Flexibility for a Changing World</a:t>
            </a:r>
            <a:endParaRPr lang="en-GB" kern="0" dirty="0">
              <a:solidFill>
                <a:schemeClr val="tx1">
                  <a:lumMod val="50000"/>
                </a:schemeClr>
              </a:solidFill>
            </a:endParaRPr>
          </a:p>
        </p:txBody>
      </p:sp>
    </p:spTree>
    <p:extLst>
      <p:ext uri="{BB962C8B-B14F-4D97-AF65-F5344CB8AC3E}">
        <p14:creationId xmlns:p14="http://schemas.microsoft.com/office/powerpoint/2010/main" val="65037401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395288" y="2034430"/>
            <a:ext cx="8353425" cy="1079500"/>
          </a:xfrm>
        </p:spPr>
        <p:txBody>
          <a:bodyPr/>
          <a:lstStyle/>
          <a:p>
            <a:pPr marL="0" indent="0" eaLnBrk="1" hangingPunct="1">
              <a:buFontTx/>
              <a:buNone/>
            </a:pPr>
            <a:r>
              <a:rPr lang="en-GB" altLang="en-US" sz="2000" dirty="0" smtClean="0">
                <a:solidFill>
                  <a:srgbClr val="000000"/>
                </a:solidFill>
              </a:rPr>
              <a:t>Our backwards designed model provides learners with the foundation to achieve high levels of academic and personal learning.  Together with schools, we aim to develop learners and teachers who are:</a:t>
            </a:r>
          </a:p>
        </p:txBody>
      </p:sp>
      <p:sp>
        <p:nvSpPr>
          <p:cNvPr id="19459" name="TextBox 2"/>
          <p:cNvSpPr txBox="1">
            <a:spLocks noChangeArrowheads="1"/>
          </p:cNvSpPr>
          <p:nvPr/>
        </p:nvSpPr>
        <p:spPr bwMode="auto">
          <a:xfrm>
            <a:off x="1763713" y="1373495"/>
            <a:ext cx="57769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accent1"/>
              </a:buClr>
              <a:buFont typeface="Webdings" pitchFamily="18" charset="2"/>
              <a:buChar char="4"/>
              <a:defRPr sz="2400">
                <a:solidFill>
                  <a:srgbClr val="404040"/>
                </a:solidFill>
                <a:latin typeface="Arial" pitchFamily="34" charset="0"/>
                <a:ea typeface="MS PGothic" pitchFamily="34" charset="-128"/>
              </a:defRPr>
            </a:lvl1pPr>
            <a:lvl2pPr marL="742950" indent="-285750" eaLnBrk="0" hangingPunct="0">
              <a:spcBef>
                <a:spcPct val="30000"/>
              </a:spcBef>
              <a:buClr>
                <a:schemeClr val="accent1"/>
              </a:buClr>
              <a:buFont typeface="Webdings" pitchFamily="18" charset="2"/>
              <a:buChar char="4"/>
              <a:defRPr sz="2400">
                <a:solidFill>
                  <a:srgbClr val="404040"/>
                </a:solidFill>
                <a:latin typeface="Arial" pitchFamily="34" charset="0"/>
                <a:ea typeface="MS PGothic" pitchFamily="34" charset="-128"/>
              </a:defRPr>
            </a:lvl2pPr>
            <a:lvl3pPr marL="1143000" indent="-228600" eaLnBrk="0" hangingPunct="0">
              <a:spcBef>
                <a:spcPct val="30000"/>
              </a:spcBef>
              <a:buClr>
                <a:schemeClr val="accent1"/>
              </a:buClr>
              <a:buFont typeface="Webdings" pitchFamily="18" charset="2"/>
              <a:buChar char="4"/>
              <a:defRPr sz="2000">
                <a:solidFill>
                  <a:srgbClr val="404040"/>
                </a:solidFill>
                <a:latin typeface="Arial" pitchFamily="34"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US" altLang="en-US" sz="2800" b="1" dirty="0">
                <a:solidFill>
                  <a:srgbClr val="000000"/>
                </a:solidFill>
                <a:effectLst>
                  <a:outerShdw blurRad="38100" dist="38100" dir="2700000" algn="tl">
                    <a:srgbClr val="000000">
                      <a:alpha val="43137"/>
                    </a:srgbClr>
                  </a:outerShdw>
                </a:effectLst>
              </a:rPr>
              <a:t>A Learner-Centered Approach</a:t>
            </a:r>
          </a:p>
        </p:txBody>
      </p:sp>
      <p:sp>
        <p:nvSpPr>
          <p:cNvPr id="19460" name="TextBox 3"/>
          <p:cNvSpPr txBox="1">
            <a:spLocks noChangeArrowheads="1"/>
          </p:cNvSpPr>
          <p:nvPr/>
        </p:nvSpPr>
        <p:spPr bwMode="auto">
          <a:xfrm>
            <a:off x="5515413" y="3110743"/>
            <a:ext cx="32333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30000"/>
              </a:spcBef>
              <a:buClr>
                <a:schemeClr val="accent1"/>
              </a:buClr>
              <a:buFont typeface="Webdings" pitchFamily="18" charset="2"/>
              <a:buChar char="4"/>
              <a:defRPr sz="2400">
                <a:solidFill>
                  <a:srgbClr val="404040"/>
                </a:solidFill>
                <a:latin typeface="Arial" pitchFamily="34" charset="0"/>
                <a:ea typeface="MS PGothic" pitchFamily="34" charset="-128"/>
              </a:defRPr>
            </a:lvl1pPr>
            <a:lvl2pPr marL="742950" indent="-285750" eaLnBrk="0" hangingPunct="0">
              <a:spcBef>
                <a:spcPct val="30000"/>
              </a:spcBef>
              <a:buClr>
                <a:schemeClr val="accent1"/>
              </a:buClr>
              <a:buFont typeface="Webdings" pitchFamily="18" charset="2"/>
              <a:buChar char="4"/>
              <a:defRPr sz="2400">
                <a:solidFill>
                  <a:srgbClr val="404040"/>
                </a:solidFill>
                <a:latin typeface="Arial" pitchFamily="34" charset="0"/>
                <a:ea typeface="MS PGothic" pitchFamily="34" charset="-128"/>
              </a:defRPr>
            </a:lvl2pPr>
            <a:lvl3pPr marL="1143000" indent="-228600" eaLnBrk="0" hangingPunct="0">
              <a:spcBef>
                <a:spcPct val="30000"/>
              </a:spcBef>
              <a:buClr>
                <a:schemeClr val="accent1"/>
              </a:buClr>
              <a:buFont typeface="Webdings" pitchFamily="18" charset="2"/>
              <a:buChar char="4"/>
              <a:defRPr sz="2000">
                <a:solidFill>
                  <a:srgbClr val="404040"/>
                </a:solidFill>
                <a:latin typeface="Arial" pitchFamily="34"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9pPr>
          </a:lstStyle>
          <a:p>
            <a:pPr eaLnBrk="1" hangingPunct="1">
              <a:spcBef>
                <a:spcPct val="0"/>
              </a:spcBef>
              <a:spcAft>
                <a:spcPts val="1200"/>
              </a:spcAft>
              <a:buFont typeface="Arial" pitchFamily="34" charset="0"/>
              <a:buChar char="•"/>
            </a:pPr>
            <a:r>
              <a:rPr lang="en-US" altLang="en-US" sz="2800" b="1" u="sng" dirty="0" smtClean="0">
                <a:solidFill>
                  <a:srgbClr val="000000"/>
                </a:solidFill>
                <a:cs typeface="Arial" pitchFamily="34" charset="0"/>
              </a:rPr>
              <a:t>Confident</a:t>
            </a:r>
            <a:endParaRPr lang="en-US" altLang="en-US" sz="2800" dirty="0">
              <a:solidFill>
                <a:srgbClr val="000000"/>
              </a:solidFill>
              <a:cs typeface="Arial" pitchFamily="34" charset="0"/>
            </a:endParaRPr>
          </a:p>
          <a:p>
            <a:pPr eaLnBrk="1" hangingPunct="1">
              <a:spcBef>
                <a:spcPct val="0"/>
              </a:spcBef>
              <a:spcAft>
                <a:spcPts val="1200"/>
              </a:spcAft>
              <a:buFont typeface="Arial" pitchFamily="34" charset="0"/>
              <a:buChar char="•"/>
            </a:pPr>
            <a:r>
              <a:rPr lang="en-US" altLang="en-US" sz="2800" b="1" u="sng" dirty="0">
                <a:solidFill>
                  <a:srgbClr val="000000"/>
                </a:solidFill>
                <a:cs typeface="Arial" pitchFamily="34" charset="0"/>
              </a:rPr>
              <a:t>Responsible</a:t>
            </a:r>
            <a:r>
              <a:rPr lang="en-US" altLang="en-US" sz="2800" dirty="0">
                <a:solidFill>
                  <a:srgbClr val="000000"/>
                </a:solidFill>
                <a:cs typeface="Arial" pitchFamily="34" charset="0"/>
              </a:rPr>
              <a:t> </a:t>
            </a:r>
          </a:p>
          <a:p>
            <a:pPr eaLnBrk="1" hangingPunct="1">
              <a:spcBef>
                <a:spcPct val="0"/>
              </a:spcBef>
              <a:spcAft>
                <a:spcPts val="1200"/>
              </a:spcAft>
              <a:buFont typeface="Arial" pitchFamily="34" charset="0"/>
              <a:buChar char="•"/>
            </a:pPr>
            <a:r>
              <a:rPr lang="en-US" altLang="en-US" sz="2800" b="1" u="sng" dirty="0">
                <a:solidFill>
                  <a:srgbClr val="000000"/>
                </a:solidFill>
                <a:cs typeface="Arial" pitchFamily="34" charset="0"/>
              </a:rPr>
              <a:t>Reflective</a:t>
            </a:r>
            <a:r>
              <a:rPr lang="en-US" altLang="en-US" sz="2800" dirty="0">
                <a:solidFill>
                  <a:srgbClr val="000000"/>
                </a:solidFill>
                <a:cs typeface="Arial" pitchFamily="34" charset="0"/>
              </a:rPr>
              <a:t> </a:t>
            </a:r>
            <a:endParaRPr lang="en-US" altLang="en-US" sz="2800" dirty="0" smtClean="0">
              <a:solidFill>
                <a:srgbClr val="000000"/>
              </a:solidFill>
              <a:cs typeface="Arial" pitchFamily="34" charset="0"/>
            </a:endParaRPr>
          </a:p>
          <a:p>
            <a:pPr eaLnBrk="1" hangingPunct="1">
              <a:spcBef>
                <a:spcPct val="0"/>
              </a:spcBef>
              <a:spcAft>
                <a:spcPts val="1200"/>
              </a:spcAft>
              <a:buFont typeface="Arial" pitchFamily="34" charset="0"/>
              <a:buChar char="•"/>
            </a:pPr>
            <a:r>
              <a:rPr lang="en-US" altLang="en-US" sz="2800" b="1" u="sng" dirty="0" smtClean="0">
                <a:solidFill>
                  <a:srgbClr val="000000"/>
                </a:solidFill>
                <a:cs typeface="Arial" pitchFamily="34" charset="0"/>
              </a:rPr>
              <a:t>Innovative</a:t>
            </a:r>
            <a:r>
              <a:rPr lang="en-US" altLang="en-US" sz="2800" dirty="0" smtClean="0">
                <a:solidFill>
                  <a:srgbClr val="000000"/>
                </a:solidFill>
                <a:cs typeface="Arial" pitchFamily="34" charset="0"/>
              </a:rPr>
              <a:t> </a:t>
            </a:r>
          </a:p>
          <a:p>
            <a:pPr eaLnBrk="1" hangingPunct="1">
              <a:spcBef>
                <a:spcPct val="0"/>
              </a:spcBef>
              <a:spcAft>
                <a:spcPts val="1200"/>
              </a:spcAft>
              <a:buFont typeface="Arial" pitchFamily="34" charset="0"/>
              <a:buChar char="•"/>
            </a:pPr>
            <a:r>
              <a:rPr lang="en-US" altLang="en-US" sz="2800" b="1" u="sng" dirty="0" smtClean="0">
                <a:solidFill>
                  <a:srgbClr val="000000"/>
                </a:solidFill>
                <a:cs typeface="Arial" pitchFamily="34" charset="0"/>
              </a:rPr>
              <a:t>Engaged</a:t>
            </a:r>
            <a:endParaRPr lang="en-US" altLang="en-US" sz="2800" dirty="0">
              <a:solidFill>
                <a:srgbClr val="000000"/>
              </a:solidFill>
              <a:cs typeface="Arial" pitchFamily="34" charset="0"/>
            </a:endParaRPr>
          </a:p>
        </p:txBody>
      </p:sp>
      <p:sp>
        <p:nvSpPr>
          <p:cNvPr id="7" name="Rectangle 2"/>
          <p:cNvSpPr>
            <a:spLocks noGrp="1"/>
          </p:cNvSpPr>
          <p:nvPr>
            <p:ph type="title"/>
          </p:nvPr>
        </p:nvSpPr>
        <p:spPr>
          <a:xfrm>
            <a:off x="38101" y="776345"/>
            <a:ext cx="8710612" cy="779462"/>
          </a:xfrm>
        </p:spPr>
        <p:txBody>
          <a:bodyPr/>
          <a:lstStyle/>
          <a:p>
            <a:r>
              <a:rPr lang="en-GB" dirty="0" smtClean="0">
                <a:ea typeface="ＭＳ Ｐゴシック"/>
                <a:cs typeface="ＭＳ Ｐゴシック"/>
              </a:rPr>
              <a:t>Why Cambridge a Education?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15" y="3113930"/>
            <a:ext cx="3953428" cy="3513269"/>
          </a:xfrm>
          <a:prstGeom prst="rect">
            <a:avLst/>
          </a:prstGeom>
        </p:spPr>
      </p:pic>
      <p:sp>
        <p:nvSpPr>
          <p:cNvPr id="8" name="Rectangle 7"/>
          <p:cNvSpPr>
            <a:spLocks noChangeArrowheads="1"/>
          </p:cNvSpPr>
          <p:nvPr/>
        </p:nvSpPr>
        <p:spPr bwMode="auto">
          <a:xfrm>
            <a:off x="97850" y="68434"/>
            <a:ext cx="70342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accent1"/>
              </a:buClr>
              <a:buFont typeface="Webdings" pitchFamily="18" charset="2"/>
              <a:buChar char="4"/>
              <a:defRPr>
                <a:solidFill>
                  <a:schemeClr val="tx1"/>
                </a:solidFill>
                <a:latin typeface="Arial" pitchFamily="34" charset="0"/>
                <a:ea typeface="MS PGothic" pitchFamily="34" charset="-128"/>
              </a:defRPr>
            </a:lvl1pPr>
            <a:lvl2pPr marL="742950" indent="-28575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2pPr>
            <a:lvl3pPr marL="1143000" indent="-228600" eaLnBrk="0" hangingPunct="0">
              <a:spcBef>
                <a:spcPct val="30000"/>
              </a:spcBef>
              <a:buClr>
                <a:schemeClr val="accent1"/>
              </a:buClr>
              <a:buFont typeface="Webdings" pitchFamily="18" charset="2"/>
              <a:buChar char="4"/>
              <a:defRPr sz="1600">
                <a:solidFill>
                  <a:schemeClr val="tx1"/>
                </a:solidFill>
                <a:latin typeface="Arial" pitchFamily="34"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GB" altLang="en-US" sz="3200" b="1" dirty="0">
                <a:solidFill>
                  <a:srgbClr val="FFFFFF"/>
                </a:solidFill>
              </a:rPr>
              <a:t>Backwards </a:t>
            </a:r>
            <a:r>
              <a:rPr lang="en-GB" altLang="en-US" sz="3200" b="1" dirty="0" smtClean="0">
                <a:solidFill>
                  <a:srgbClr val="FFFFFF"/>
                </a:solidFill>
              </a:rPr>
              <a:t>design</a:t>
            </a:r>
            <a:endParaRPr lang="en-GB" altLang="en-US" sz="3200" b="1" dirty="0">
              <a:solidFill>
                <a:srgbClr val="FFFFFF"/>
              </a:solidFill>
            </a:endParaRPr>
          </a:p>
        </p:txBody>
      </p:sp>
    </p:spTree>
    <p:extLst>
      <p:ext uri="{BB962C8B-B14F-4D97-AF65-F5344CB8AC3E}">
        <p14:creationId xmlns:p14="http://schemas.microsoft.com/office/powerpoint/2010/main" val="418755658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0" y="110783"/>
            <a:ext cx="9144000" cy="815975"/>
          </a:xfrm>
        </p:spPr>
        <p:txBody>
          <a:bodyPr/>
          <a:lstStyle/>
          <a:p>
            <a:r>
              <a:rPr lang="en-US" altLang="en-US" sz="2400" dirty="0" smtClean="0">
                <a:latin typeface="Calibri" panose="020F0502020204030204" pitchFamily="34" charset="0"/>
                <a:cs typeface="Calibri" panose="020F0502020204030204" pitchFamily="34" charset="0"/>
              </a:rPr>
              <a:t>Cambridge International represented in 34 states , representing large public school districts in 19 states…</a:t>
            </a:r>
            <a:endParaRPr lang="en-US" altLang="en-US" sz="2400" dirty="0" smtClean="0">
              <a:solidFill>
                <a:schemeClr val="bg1"/>
              </a:solidFill>
              <a:latin typeface="Calibri" panose="020F0502020204030204" pitchFamily="34" charset="0"/>
              <a:cs typeface="Calibri" panose="020F0502020204030204" pitchFamily="34" charset="0"/>
            </a:endParaRPr>
          </a:p>
        </p:txBody>
      </p:sp>
      <p:grpSp>
        <p:nvGrpSpPr>
          <p:cNvPr id="7" name="Group 1"/>
          <p:cNvGrpSpPr/>
          <p:nvPr/>
        </p:nvGrpSpPr>
        <p:grpSpPr>
          <a:xfrm>
            <a:off x="119269" y="1459439"/>
            <a:ext cx="5829710" cy="4051380"/>
            <a:chOff x="417330" y="1750456"/>
            <a:chExt cx="4008863" cy="2141929"/>
          </a:xfrm>
          <a:effectLst>
            <a:outerShdw blurRad="50800" dist="38100" dir="2700000" algn="tl" rotWithShape="0">
              <a:prstClr val="black">
                <a:alpha val="40000"/>
              </a:prstClr>
            </a:outerShdw>
          </a:effectLst>
        </p:grpSpPr>
        <p:sp>
          <p:nvSpPr>
            <p:cNvPr id="8" name="Freeform 7"/>
            <p:cNvSpPr>
              <a:spLocks/>
            </p:cNvSpPr>
            <p:nvPr/>
          </p:nvSpPr>
          <p:spPr bwMode="auto">
            <a:xfrm>
              <a:off x="2987824" y="3429000"/>
              <a:ext cx="517849" cy="46338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solidFill>
              <a:srgbClr val="58A618"/>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9" name="Freeform 8"/>
            <p:cNvSpPr>
              <a:spLocks/>
            </p:cNvSpPr>
            <p:nvPr/>
          </p:nvSpPr>
          <p:spPr bwMode="auto">
            <a:xfrm>
              <a:off x="2918182" y="3041506"/>
              <a:ext cx="235710" cy="453564"/>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58A618"/>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10" name="Freeform 9"/>
            <p:cNvSpPr>
              <a:spLocks/>
            </p:cNvSpPr>
            <p:nvPr/>
          </p:nvSpPr>
          <p:spPr bwMode="auto">
            <a:xfrm>
              <a:off x="2694972" y="3041506"/>
              <a:ext cx="251782" cy="453564"/>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rgbClr val="58A618"/>
            </a:solidFill>
            <a:ln>
              <a:solidFill>
                <a:schemeClr val="accent1"/>
              </a:solidFill>
            </a:ln>
          </p:spPr>
          <p:txBody>
            <a:bodyPr/>
            <a:lstStyle/>
            <a:p>
              <a:pPr eaLnBrk="1" hangingPunct="1">
                <a:defRPr/>
              </a:pPr>
              <a:endParaRPr lang="en-GB" sz="1400" dirty="0">
                <a:solidFill>
                  <a:prstClr val="black"/>
                </a:solidFill>
                <a:latin typeface="Arial" charset="0"/>
              </a:endParaRPr>
            </a:p>
          </p:txBody>
        </p:sp>
        <p:sp>
          <p:nvSpPr>
            <p:cNvPr id="11" name="Freeform 10"/>
            <p:cNvSpPr>
              <a:spLocks/>
            </p:cNvSpPr>
            <p:nvPr/>
          </p:nvSpPr>
          <p:spPr bwMode="auto">
            <a:xfrm>
              <a:off x="3189606" y="2902223"/>
              <a:ext cx="631240" cy="29285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58A618"/>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12" name="Freeform 11"/>
            <p:cNvSpPr>
              <a:spLocks/>
            </p:cNvSpPr>
            <p:nvPr/>
          </p:nvSpPr>
          <p:spPr bwMode="auto">
            <a:xfrm>
              <a:off x="3287819" y="3027221"/>
              <a:ext cx="358030" cy="294638"/>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solidFill>
              <a:srgbClr val="58A618"/>
            </a:solidFill>
            <a:ln>
              <a:solidFill>
                <a:schemeClr val="tx2"/>
              </a:solidFill>
            </a:ln>
            <a:extLst/>
          </p:spPr>
          <p:txBody>
            <a:bodyPr/>
            <a:lstStyle/>
            <a:p>
              <a:pPr eaLnBrk="1" hangingPunct="1">
                <a:defRPr/>
              </a:pPr>
              <a:endParaRPr lang="en-GB" sz="1400" dirty="0">
                <a:solidFill>
                  <a:prstClr val="black"/>
                </a:solidFill>
                <a:latin typeface="Arial" charset="0"/>
              </a:endParaRPr>
            </a:p>
          </p:txBody>
        </p:sp>
        <p:sp>
          <p:nvSpPr>
            <p:cNvPr id="13" name="Freeform 12"/>
            <p:cNvSpPr>
              <a:spLocks/>
            </p:cNvSpPr>
            <p:nvPr/>
          </p:nvSpPr>
          <p:spPr bwMode="auto">
            <a:xfrm>
              <a:off x="3116393" y="3041506"/>
              <a:ext cx="360708" cy="423207"/>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solidFill>
              <a:srgbClr val="58A618"/>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14" name="Freeform 13"/>
            <p:cNvSpPr>
              <a:spLocks/>
            </p:cNvSpPr>
            <p:nvPr/>
          </p:nvSpPr>
          <p:spPr bwMode="auto">
            <a:xfrm>
              <a:off x="4088699" y="2488837"/>
              <a:ext cx="42856" cy="60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chemeClr val="bg1">
                <a:lumMod val="6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15" name="Freeform 14"/>
            <p:cNvSpPr>
              <a:spLocks/>
            </p:cNvSpPr>
            <p:nvPr/>
          </p:nvSpPr>
          <p:spPr bwMode="auto">
            <a:xfrm>
              <a:off x="1115533" y="2839724"/>
              <a:ext cx="395529" cy="564276"/>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rgbClr val="58A618"/>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16" name="Freeform 15"/>
            <p:cNvSpPr>
              <a:spLocks/>
            </p:cNvSpPr>
            <p:nvPr/>
          </p:nvSpPr>
          <p:spPr bwMode="auto">
            <a:xfrm>
              <a:off x="1511063" y="2839724"/>
              <a:ext cx="407136" cy="564276"/>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solidFill>
              <a:schemeClr val="bg1">
                <a:lumMod val="75000"/>
              </a:schemeClr>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17" name="Freeform 16"/>
            <p:cNvSpPr>
              <a:spLocks/>
            </p:cNvSpPr>
            <p:nvPr/>
          </p:nvSpPr>
          <p:spPr bwMode="auto">
            <a:xfrm>
              <a:off x="438759" y="2403124"/>
              <a:ext cx="698203" cy="909807"/>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rgbClr val="FFFF00"/>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18" name="Freeform 17"/>
            <p:cNvSpPr>
              <a:spLocks/>
            </p:cNvSpPr>
            <p:nvPr/>
          </p:nvSpPr>
          <p:spPr bwMode="auto">
            <a:xfrm>
              <a:off x="3319961" y="2723655"/>
              <a:ext cx="458028" cy="17856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58A618"/>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19" name="Freeform 18"/>
            <p:cNvSpPr>
              <a:spLocks/>
            </p:cNvSpPr>
            <p:nvPr/>
          </p:nvSpPr>
          <p:spPr bwMode="auto">
            <a:xfrm>
              <a:off x="1675346" y="2911151"/>
              <a:ext cx="901771" cy="925878"/>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chemeClr val="bg1">
                <a:lumMod val="7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20" name="Freeform 19"/>
            <p:cNvSpPr>
              <a:spLocks/>
            </p:cNvSpPr>
            <p:nvPr/>
          </p:nvSpPr>
          <p:spPr bwMode="auto">
            <a:xfrm>
              <a:off x="2536046" y="3220075"/>
              <a:ext cx="342851" cy="372316"/>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58A618"/>
            </a:solidFill>
            <a:ln>
              <a:solidFill>
                <a:schemeClr val="tx2"/>
              </a:solidFill>
            </a:ln>
            <a:extLst/>
          </p:spPr>
          <p:txBody>
            <a:bodyPr/>
            <a:lstStyle/>
            <a:p>
              <a:pPr eaLnBrk="1" hangingPunct="1">
                <a:defRPr/>
              </a:pPr>
              <a:endParaRPr lang="en-GB" sz="1400" dirty="0">
                <a:solidFill>
                  <a:prstClr val="black"/>
                </a:solidFill>
                <a:latin typeface="Arial" charset="0"/>
              </a:endParaRPr>
            </a:p>
          </p:txBody>
        </p:sp>
        <p:sp>
          <p:nvSpPr>
            <p:cNvPr id="21" name="Freeform 20"/>
            <p:cNvSpPr>
              <a:spLocks/>
            </p:cNvSpPr>
            <p:nvPr/>
          </p:nvSpPr>
          <p:spPr bwMode="auto">
            <a:xfrm>
              <a:off x="2498546" y="2911151"/>
              <a:ext cx="339280" cy="308923"/>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22" name="Freeform 21"/>
            <p:cNvSpPr>
              <a:spLocks/>
            </p:cNvSpPr>
            <p:nvPr/>
          </p:nvSpPr>
          <p:spPr bwMode="auto">
            <a:xfrm>
              <a:off x="1356601" y="2163843"/>
              <a:ext cx="486599" cy="341066"/>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solidFill>
              <a:schemeClr val="bg1">
                <a:lumMod val="7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23" name="Freeform 22"/>
            <p:cNvSpPr>
              <a:spLocks/>
            </p:cNvSpPr>
            <p:nvPr/>
          </p:nvSpPr>
          <p:spPr bwMode="auto">
            <a:xfrm>
              <a:off x="1158390" y="2403124"/>
              <a:ext cx="352673" cy="436600"/>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rgbClr val="58A618"/>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24" name="Freeform 23"/>
            <p:cNvSpPr>
              <a:spLocks/>
            </p:cNvSpPr>
            <p:nvPr/>
          </p:nvSpPr>
          <p:spPr bwMode="auto">
            <a:xfrm>
              <a:off x="740539" y="2403124"/>
              <a:ext cx="417850" cy="638383"/>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chemeClr val="bg1">
                <a:lumMod val="7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25" name="Freeform 24"/>
            <p:cNvSpPr>
              <a:spLocks/>
            </p:cNvSpPr>
            <p:nvPr/>
          </p:nvSpPr>
          <p:spPr bwMode="auto">
            <a:xfrm>
              <a:off x="1918199" y="2839724"/>
              <a:ext cx="601776" cy="319638"/>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26" name="Freeform 25"/>
            <p:cNvSpPr>
              <a:spLocks/>
            </p:cNvSpPr>
            <p:nvPr/>
          </p:nvSpPr>
          <p:spPr bwMode="auto">
            <a:xfrm>
              <a:off x="1843200" y="2317412"/>
              <a:ext cx="594633" cy="262496"/>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solidFill>
              <a:srgbClr val="FFFF00"/>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27" name="Freeform 26"/>
            <p:cNvSpPr>
              <a:spLocks/>
            </p:cNvSpPr>
            <p:nvPr/>
          </p:nvSpPr>
          <p:spPr bwMode="auto">
            <a:xfrm>
              <a:off x="1511063" y="2504908"/>
              <a:ext cx="480349" cy="334816"/>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solidFill>
              <a:schemeClr val="bg1">
                <a:lumMod val="75000"/>
              </a:schemeClr>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28" name="Freeform 27"/>
            <p:cNvSpPr>
              <a:spLocks/>
            </p:cNvSpPr>
            <p:nvPr/>
          </p:nvSpPr>
          <p:spPr bwMode="auto">
            <a:xfrm>
              <a:off x="438759" y="2037059"/>
              <a:ext cx="542848" cy="366065"/>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chemeClr val="bg1">
                <a:lumMod val="75000"/>
              </a:schemeClr>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29" name="Freeform 28"/>
            <p:cNvSpPr>
              <a:spLocks/>
            </p:cNvSpPr>
            <p:nvPr/>
          </p:nvSpPr>
          <p:spPr bwMode="auto">
            <a:xfrm>
              <a:off x="2402119" y="2538836"/>
              <a:ext cx="474992" cy="400887"/>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30" name="Freeform 29"/>
            <p:cNvSpPr>
              <a:spLocks/>
            </p:cNvSpPr>
            <p:nvPr/>
          </p:nvSpPr>
          <p:spPr bwMode="auto">
            <a:xfrm>
              <a:off x="3328890" y="2603121"/>
              <a:ext cx="356244" cy="26160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31" name="Freeform 30"/>
            <p:cNvSpPr>
              <a:spLocks/>
            </p:cNvSpPr>
            <p:nvPr/>
          </p:nvSpPr>
          <p:spPr bwMode="auto">
            <a:xfrm>
              <a:off x="3538708" y="2702226"/>
              <a:ext cx="330352" cy="221425"/>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chemeClr val="bg1">
                <a:lumMod val="7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32" name="Freeform 31"/>
            <p:cNvSpPr>
              <a:spLocks/>
            </p:cNvSpPr>
            <p:nvPr/>
          </p:nvSpPr>
          <p:spPr bwMode="auto">
            <a:xfrm>
              <a:off x="3817275" y="2549551"/>
              <a:ext cx="123212" cy="250889"/>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solidFill>
              <a:srgbClr val="58A618"/>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33" name="Freeform 32"/>
            <p:cNvSpPr>
              <a:spLocks/>
            </p:cNvSpPr>
            <p:nvPr/>
          </p:nvSpPr>
          <p:spPr bwMode="auto">
            <a:xfrm>
              <a:off x="2778899" y="2902223"/>
              <a:ext cx="599990" cy="139283"/>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58A618"/>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34" name="Freeform 33"/>
            <p:cNvSpPr>
              <a:spLocks/>
            </p:cNvSpPr>
            <p:nvPr/>
          </p:nvSpPr>
          <p:spPr bwMode="auto">
            <a:xfrm>
              <a:off x="1989626" y="2579907"/>
              <a:ext cx="508920" cy="25981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35" name="Freeform 34"/>
            <p:cNvSpPr>
              <a:spLocks/>
            </p:cNvSpPr>
            <p:nvPr/>
          </p:nvSpPr>
          <p:spPr bwMode="auto">
            <a:xfrm>
              <a:off x="2846755" y="2734369"/>
              <a:ext cx="514277" cy="191068"/>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58A618"/>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36" name="Freeform 35"/>
            <p:cNvSpPr>
              <a:spLocks/>
            </p:cNvSpPr>
            <p:nvPr/>
          </p:nvSpPr>
          <p:spPr bwMode="auto">
            <a:xfrm>
              <a:off x="2355692" y="2290626"/>
              <a:ext cx="439278" cy="282138"/>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chemeClr val="bg1">
                <a:lumMod val="75000"/>
              </a:schemeClr>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37" name="Freeform 36"/>
            <p:cNvSpPr>
              <a:spLocks/>
            </p:cNvSpPr>
            <p:nvPr/>
          </p:nvSpPr>
          <p:spPr bwMode="auto">
            <a:xfrm>
              <a:off x="1843200" y="2074558"/>
              <a:ext cx="535705" cy="287495"/>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38" name="Freeform 37"/>
            <p:cNvSpPr>
              <a:spLocks/>
            </p:cNvSpPr>
            <p:nvPr/>
          </p:nvSpPr>
          <p:spPr bwMode="auto">
            <a:xfrm>
              <a:off x="3999415" y="2201342"/>
              <a:ext cx="108927" cy="1964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solidFill>
              <a:schemeClr val="bg1">
                <a:lumMod val="7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39" name="Freeform 38"/>
            <p:cNvSpPr>
              <a:spLocks/>
            </p:cNvSpPr>
            <p:nvPr/>
          </p:nvSpPr>
          <p:spPr bwMode="auto">
            <a:xfrm>
              <a:off x="3030680" y="2135272"/>
              <a:ext cx="321423" cy="374994"/>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solidFill>
              <a:srgbClr val="58A618"/>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40" name="Freeform 39"/>
            <p:cNvSpPr>
              <a:spLocks/>
            </p:cNvSpPr>
            <p:nvPr/>
          </p:nvSpPr>
          <p:spPr bwMode="auto">
            <a:xfrm>
              <a:off x="2919968" y="2481695"/>
              <a:ext cx="253567" cy="349102"/>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rgbClr val="FFFF00"/>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41" name="Freeform 40"/>
            <p:cNvSpPr>
              <a:spLocks/>
            </p:cNvSpPr>
            <p:nvPr/>
          </p:nvSpPr>
          <p:spPr bwMode="auto">
            <a:xfrm>
              <a:off x="2798541" y="1953132"/>
              <a:ext cx="442850" cy="267853"/>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solidFill>
              <a:schemeClr val="bg2">
                <a:lumMod val="20000"/>
                <a:lumOff val="80000"/>
              </a:schemeClr>
            </a:solidFill>
            <a:ln>
              <a:solidFill>
                <a:schemeClr val="tx2"/>
              </a:solidFill>
            </a:ln>
            <a:extLst/>
          </p:spPr>
          <p:txBody>
            <a:bodyPr/>
            <a:lstStyle/>
            <a:p>
              <a:pPr eaLnBrk="1" hangingPunct="1">
                <a:defRPr/>
              </a:pPr>
              <a:endParaRPr lang="en-GB" sz="1400" dirty="0">
                <a:solidFill>
                  <a:prstClr val="black"/>
                </a:solidFill>
                <a:latin typeface="Arial" charset="0"/>
              </a:endParaRPr>
            </a:p>
          </p:txBody>
        </p:sp>
        <p:sp>
          <p:nvSpPr>
            <p:cNvPr id="42" name="Freeform 41"/>
            <p:cNvSpPr>
              <a:spLocks/>
            </p:cNvSpPr>
            <p:nvPr/>
          </p:nvSpPr>
          <p:spPr bwMode="auto">
            <a:xfrm>
              <a:off x="2703900" y="2378125"/>
              <a:ext cx="278567" cy="468743"/>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43" name="Freeform 42"/>
            <p:cNvSpPr>
              <a:spLocks/>
            </p:cNvSpPr>
            <p:nvPr/>
          </p:nvSpPr>
          <p:spPr bwMode="auto">
            <a:xfrm>
              <a:off x="3995843" y="2395982"/>
              <a:ext cx="228568" cy="1357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solidFill>
              <a:schemeClr val="bg1">
                <a:lumMod val="7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44" name="Freeform 43"/>
            <p:cNvSpPr>
              <a:spLocks/>
            </p:cNvSpPr>
            <p:nvPr/>
          </p:nvSpPr>
          <p:spPr bwMode="auto">
            <a:xfrm>
              <a:off x="947679" y="1799563"/>
              <a:ext cx="408922" cy="603561"/>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chemeClr val="bg1">
                <a:lumMod val="75000"/>
              </a:schemeClr>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45" name="Freeform 44"/>
            <p:cNvSpPr>
              <a:spLocks/>
            </p:cNvSpPr>
            <p:nvPr/>
          </p:nvSpPr>
          <p:spPr bwMode="auto">
            <a:xfrm>
              <a:off x="1019106" y="1799563"/>
              <a:ext cx="825880" cy="401779"/>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chemeClr val="bg1">
                <a:lumMod val="75000"/>
              </a:schemeClr>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46" name="Freeform 45"/>
            <p:cNvSpPr>
              <a:spLocks/>
            </p:cNvSpPr>
            <p:nvPr/>
          </p:nvSpPr>
          <p:spPr bwMode="auto">
            <a:xfrm>
              <a:off x="417330" y="1799563"/>
              <a:ext cx="533920" cy="29106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rgbClr val="58A618"/>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47" name="Freeform 46"/>
            <p:cNvSpPr>
              <a:spLocks/>
            </p:cNvSpPr>
            <p:nvPr/>
          </p:nvSpPr>
          <p:spPr bwMode="auto">
            <a:xfrm>
              <a:off x="1843200" y="1799563"/>
              <a:ext cx="512492" cy="27499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48" name="Freeform 47"/>
            <p:cNvSpPr>
              <a:spLocks/>
            </p:cNvSpPr>
            <p:nvPr/>
          </p:nvSpPr>
          <p:spPr bwMode="auto">
            <a:xfrm>
              <a:off x="2619973" y="2008488"/>
              <a:ext cx="405350" cy="369637"/>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49" name="Freeform 48"/>
            <p:cNvSpPr>
              <a:spLocks/>
            </p:cNvSpPr>
            <p:nvPr/>
          </p:nvSpPr>
          <p:spPr bwMode="auto">
            <a:xfrm>
              <a:off x="2312835" y="1750456"/>
              <a:ext cx="530348" cy="54017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chemeClr val="bg1">
                <a:lumMod val="75000"/>
              </a:schemeClr>
            </a:solidFill>
            <a:ln w="9525">
              <a:solidFill>
                <a:schemeClr val="tx2"/>
              </a:solidFill>
              <a:round/>
              <a:headEnd/>
              <a:tailEnd/>
            </a:ln>
            <a:extLst/>
          </p:spPr>
          <p:txBody>
            <a:bodyPr/>
            <a:lstStyle/>
            <a:p>
              <a:pPr eaLnBrk="1" hangingPunct="1">
                <a:defRPr/>
              </a:pPr>
              <a:endParaRPr lang="en-GB" sz="1400" dirty="0">
                <a:solidFill>
                  <a:prstClr val="black"/>
                </a:solidFill>
                <a:latin typeface="Arial" charset="0"/>
              </a:endParaRPr>
            </a:p>
          </p:txBody>
        </p:sp>
        <p:sp>
          <p:nvSpPr>
            <p:cNvPr id="50" name="Freeform 49"/>
            <p:cNvSpPr>
              <a:spLocks/>
            </p:cNvSpPr>
            <p:nvPr/>
          </p:nvSpPr>
          <p:spPr bwMode="auto">
            <a:xfrm>
              <a:off x="4156555" y="1960275"/>
              <a:ext cx="269638" cy="403565"/>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solidFill>
              <a:schemeClr val="bg1">
                <a:lumMod val="75000"/>
              </a:schemeClr>
            </a:solidFill>
            <a:ln>
              <a:solidFill>
                <a:schemeClr val="tx2"/>
              </a:solidFill>
            </a:ln>
            <a:extLst/>
          </p:spPr>
          <p:txBody>
            <a:bodyPr/>
            <a:lstStyle/>
            <a:p>
              <a:pPr eaLnBrk="1" hangingPunct="1">
                <a:defRPr/>
              </a:pPr>
              <a:endParaRPr lang="en-GB" sz="1400" dirty="0">
                <a:solidFill>
                  <a:prstClr val="black"/>
                </a:solidFill>
                <a:latin typeface="Arial" charset="0"/>
              </a:endParaRPr>
            </a:p>
          </p:txBody>
        </p:sp>
        <p:sp>
          <p:nvSpPr>
            <p:cNvPr id="51" name="Freeform 50"/>
            <p:cNvSpPr>
              <a:spLocks/>
            </p:cNvSpPr>
            <p:nvPr/>
          </p:nvSpPr>
          <p:spPr bwMode="auto">
            <a:xfrm>
              <a:off x="4040485" y="2169200"/>
              <a:ext cx="141069" cy="242853"/>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53" name="Freeform 52"/>
            <p:cNvSpPr>
              <a:spLocks/>
            </p:cNvSpPr>
            <p:nvPr/>
          </p:nvSpPr>
          <p:spPr bwMode="auto">
            <a:xfrm>
              <a:off x="3173535" y="2487052"/>
              <a:ext cx="299995" cy="3008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solidFill>
              <a:schemeClr val="bg1">
                <a:lumMod val="75000"/>
              </a:schemeClr>
            </a:solidFill>
            <a:ln w="9525">
              <a:solidFill>
                <a:schemeClr val="tx2"/>
              </a:solidFill>
              <a:round/>
              <a:headEnd/>
              <a:tailEnd/>
            </a:ln>
          </p:spPr>
          <p:txBody>
            <a:bodyPr/>
            <a:lstStyle/>
            <a:p>
              <a:pPr eaLnBrk="1" hangingPunct="1">
                <a:defRPr/>
              </a:pPr>
              <a:endParaRPr lang="en-GB" sz="1400" dirty="0">
                <a:solidFill>
                  <a:prstClr val="black"/>
                </a:solidFill>
                <a:latin typeface="Arial" charset="0"/>
              </a:endParaRPr>
            </a:p>
          </p:txBody>
        </p:sp>
        <p:sp>
          <p:nvSpPr>
            <p:cNvPr id="54" name="Freeform 53"/>
            <p:cNvSpPr>
              <a:spLocks/>
            </p:cNvSpPr>
            <p:nvPr/>
          </p:nvSpPr>
          <p:spPr bwMode="auto">
            <a:xfrm>
              <a:off x="3473530" y="2469195"/>
              <a:ext cx="400887" cy="238389"/>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solidFill>
              <a:srgbClr val="58A618"/>
            </a:solidFill>
            <a:ln>
              <a:solidFill>
                <a:schemeClr val="tx2"/>
              </a:solidFill>
            </a:ln>
          </p:spPr>
          <p:txBody>
            <a:bodyPr/>
            <a:lstStyle/>
            <a:p>
              <a:pPr eaLnBrk="1" hangingPunct="1">
                <a:defRPr/>
              </a:pPr>
              <a:endParaRPr lang="en-GB" sz="1400" dirty="0">
                <a:solidFill>
                  <a:prstClr val="black"/>
                </a:solidFill>
                <a:latin typeface="Arial" charset="0"/>
              </a:endParaRPr>
            </a:p>
          </p:txBody>
        </p:sp>
        <p:sp>
          <p:nvSpPr>
            <p:cNvPr id="55" name="Freeform 56"/>
            <p:cNvSpPr>
              <a:spLocks noEditPoints="1"/>
            </p:cNvSpPr>
            <p:nvPr/>
          </p:nvSpPr>
          <p:spPr bwMode="auto">
            <a:xfrm>
              <a:off x="3519065" y="2204913"/>
              <a:ext cx="542848" cy="403565"/>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solidFill>
              <a:srgbClr val="58A618"/>
            </a:solidFill>
            <a:ln>
              <a:solidFill>
                <a:schemeClr val="tx2"/>
              </a:solidFill>
            </a:ln>
          </p:spPr>
          <p:txBody>
            <a:bodyPr/>
            <a:lstStyle/>
            <a:p>
              <a:pPr eaLnBrk="1" hangingPunct="1">
                <a:defRPr/>
              </a:pPr>
              <a:endParaRPr lang="en-GB" sz="1400" dirty="0">
                <a:solidFill>
                  <a:prstClr val="black"/>
                </a:solidFill>
                <a:latin typeface="Arial" charset="0"/>
              </a:endParaRPr>
            </a:p>
          </p:txBody>
        </p:sp>
      </p:grpSp>
      <p:graphicFrame>
        <p:nvGraphicFramePr>
          <p:cNvPr id="73" name="Table 72"/>
          <p:cNvGraphicFramePr>
            <a:graphicFrameLocks noGrp="1"/>
          </p:cNvGraphicFramePr>
          <p:nvPr>
            <p:extLst/>
          </p:nvPr>
        </p:nvGraphicFramePr>
        <p:xfrm>
          <a:off x="6505042" y="1511533"/>
          <a:ext cx="2566567" cy="4678680"/>
        </p:xfrm>
        <a:graphic>
          <a:graphicData uri="http://schemas.openxmlformats.org/drawingml/2006/table">
            <a:tbl>
              <a:tblPr firstRow="1" bandRow="1">
                <a:tableStyleId>{17292A2E-F333-43FB-9621-5CBBE7FDCDCB}</a:tableStyleId>
              </a:tblPr>
              <a:tblGrid>
                <a:gridCol w="1521205">
                  <a:extLst>
                    <a:ext uri="{9D8B030D-6E8A-4147-A177-3AD203B41FA5}">
                      <a16:colId xmlns:a16="http://schemas.microsoft.com/office/drawing/2014/main" xmlns="" val="1908308191"/>
                    </a:ext>
                  </a:extLst>
                </a:gridCol>
                <a:gridCol w="1045362">
                  <a:extLst>
                    <a:ext uri="{9D8B030D-6E8A-4147-A177-3AD203B41FA5}">
                      <a16:colId xmlns:a16="http://schemas.microsoft.com/office/drawing/2014/main" xmlns="" val="2459439266"/>
                    </a:ext>
                  </a:extLst>
                </a:gridCol>
              </a:tblGrid>
              <a:tr h="248519">
                <a:tc>
                  <a:txBody>
                    <a:bodyPr/>
                    <a:lstStyle/>
                    <a:p>
                      <a:r>
                        <a:rPr lang="en-US" sz="1100" dirty="0" smtClean="0">
                          <a:latin typeface="Calibri" panose="020F0502020204030204" pitchFamily="34" charset="0"/>
                          <a:cs typeface="Calibri" panose="020F0502020204030204" pitchFamily="34" charset="0"/>
                        </a:rPr>
                        <a:t>District</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State</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229629328"/>
                  </a:ext>
                </a:extLst>
              </a:tr>
              <a:tr h="248519">
                <a:tc>
                  <a:txBody>
                    <a:bodyPr/>
                    <a:lstStyle/>
                    <a:p>
                      <a:r>
                        <a:rPr lang="en-US" sz="1100" dirty="0" smtClean="0">
                          <a:latin typeface="Calibri" panose="020F0502020204030204" pitchFamily="34" charset="0"/>
                          <a:cs typeface="Calibri" panose="020F0502020204030204" pitchFamily="34" charset="0"/>
                        </a:rPr>
                        <a:t>Mobile</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Alabama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737289474"/>
                  </a:ext>
                </a:extLst>
              </a:tr>
              <a:tr h="248519">
                <a:tc>
                  <a:txBody>
                    <a:bodyPr/>
                    <a:lstStyle/>
                    <a:p>
                      <a:r>
                        <a:rPr lang="en-US" sz="1100" dirty="0" smtClean="0">
                          <a:latin typeface="Calibri" panose="020F0502020204030204" pitchFamily="34" charset="0"/>
                          <a:cs typeface="Calibri" panose="020F0502020204030204" pitchFamily="34" charset="0"/>
                        </a:rPr>
                        <a:t>Christina</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Delaware</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79468425"/>
                  </a:ext>
                </a:extLst>
              </a:tr>
              <a:tr h="248519">
                <a:tc>
                  <a:txBody>
                    <a:bodyPr/>
                    <a:lstStyle/>
                    <a:p>
                      <a:r>
                        <a:rPr lang="en-US" sz="1100" dirty="0" smtClean="0">
                          <a:latin typeface="Calibri" panose="020F0502020204030204" pitchFamily="34" charset="0"/>
                          <a:cs typeface="Calibri" panose="020F0502020204030204" pitchFamily="34" charset="0"/>
                        </a:rPr>
                        <a:t>Miami</a:t>
                      </a:r>
                      <a:r>
                        <a:rPr lang="en-US" sz="1100" baseline="0" dirty="0" smtClean="0">
                          <a:latin typeface="Calibri" panose="020F0502020204030204" pitchFamily="34" charset="0"/>
                          <a:cs typeface="Calibri" panose="020F0502020204030204" pitchFamily="34" charset="0"/>
                        </a:rPr>
                        <a:t> Dade</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Florida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90229446"/>
                  </a:ext>
                </a:extLst>
              </a:tr>
              <a:tr h="248519">
                <a:tc>
                  <a:txBody>
                    <a:bodyPr/>
                    <a:lstStyle/>
                    <a:p>
                      <a:r>
                        <a:rPr lang="en-US" sz="1100" dirty="0" smtClean="0">
                          <a:latin typeface="Calibri" panose="020F0502020204030204" pitchFamily="34" charset="0"/>
                          <a:cs typeface="Calibri" panose="020F0502020204030204" pitchFamily="34" charset="0"/>
                        </a:rPr>
                        <a:t>Palm Beach</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Florida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215310309"/>
                  </a:ext>
                </a:extLst>
              </a:tr>
              <a:tr h="248519">
                <a:tc>
                  <a:txBody>
                    <a:bodyPr/>
                    <a:lstStyle/>
                    <a:p>
                      <a:r>
                        <a:rPr lang="en-US" sz="1100" dirty="0" smtClean="0">
                          <a:latin typeface="Calibri" panose="020F0502020204030204" pitchFamily="34" charset="0"/>
                          <a:cs typeface="Calibri" panose="020F0502020204030204" pitchFamily="34" charset="0"/>
                        </a:rPr>
                        <a:t>Broward</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Florida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602877763"/>
                  </a:ext>
                </a:extLst>
              </a:tr>
              <a:tr h="263138">
                <a:tc>
                  <a:txBody>
                    <a:bodyPr/>
                    <a:lstStyle/>
                    <a:p>
                      <a:r>
                        <a:rPr lang="en-US" sz="1200" dirty="0" smtClean="0">
                          <a:latin typeface="Calibri" panose="020F0502020204030204" pitchFamily="34" charset="0"/>
                          <a:cs typeface="Calibri" panose="020F0502020204030204" pitchFamily="34" charset="0"/>
                        </a:rPr>
                        <a:t>Collier </a:t>
                      </a:r>
                      <a:endParaRPr lang="en-GB" sz="1200" dirty="0">
                        <a:latin typeface="Calibri" panose="020F0502020204030204" pitchFamily="34" charset="0"/>
                        <a:cs typeface="Calibri" panose="020F0502020204030204" pitchFamily="34" charset="0"/>
                      </a:endParaRPr>
                    </a:p>
                  </a:txBody>
                  <a:tcPr/>
                </a:tc>
                <a:tc>
                  <a:txBody>
                    <a:bodyPr/>
                    <a:lstStyle/>
                    <a:p>
                      <a:r>
                        <a:rPr lang="en-US" sz="1200" dirty="0" smtClean="0">
                          <a:latin typeface="Calibri" panose="020F0502020204030204" pitchFamily="34" charset="0"/>
                          <a:cs typeface="Calibri" panose="020F0502020204030204" pitchFamily="34" charset="0"/>
                        </a:rPr>
                        <a:t>Florida</a:t>
                      </a:r>
                      <a:endParaRPr lang="en-GB"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730326366"/>
                  </a:ext>
                </a:extLst>
              </a:tr>
              <a:tr h="248519">
                <a:tc>
                  <a:txBody>
                    <a:bodyPr/>
                    <a:lstStyle/>
                    <a:p>
                      <a:r>
                        <a:rPr lang="en-US" sz="1100" dirty="0" smtClean="0">
                          <a:latin typeface="Calibri" panose="020F0502020204030204" pitchFamily="34" charset="0"/>
                          <a:cs typeface="Calibri" panose="020F0502020204030204" pitchFamily="34" charset="0"/>
                        </a:rPr>
                        <a:t>Orange</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Florida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29086816"/>
                  </a:ext>
                </a:extLst>
              </a:tr>
              <a:tr h="248519">
                <a:tc>
                  <a:txBody>
                    <a:bodyPr/>
                    <a:lstStyle/>
                    <a:p>
                      <a:r>
                        <a:rPr lang="en-US" sz="1100" dirty="0" smtClean="0">
                          <a:latin typeface="Calibri" panose="020F0502020204030204" pitchFamily="34" charset="0"/>
                          <a:cs typeface="Calibri" panose="020F0502020204030204" pitchFamily="34" charset="0"/>
                        </a:rPr>
                        <a:t>Clayton</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Georgia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914602691"/>
                  </a:ext>
                </a:extLst>
              </a:tr>
              <a:tr h="248519">
                <a:tc>
                  <a:txBody>
                    <a:bodyPr/>
                    <a:lstStyle/>
                    <a:p>
                      <a:r>
                        <a:rPr lang="en-US" sz="1100" dirty="0" smtClean="0">
                          <a:latin typeface="Calibri" panose="020F0502020204030204" pitchFamily="34" charset="0"/>
                          <a:cs typeface="Calibri" panose="020F0502020204030204" pitchFamily="34" charset="0"/>
                        </a:rPr>
                        <a:t>Jefferson</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Kentucky</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329200153"/>
                  </a:ext>
                </a:extLst>
              </a:tr>
              <a:tr h="248519">
                <a:tc>
                  <a:txBody>
                    <a:bodyPr/>
                    <a:lstStyle/>
                    <a:p>
                      <a:pPr marL="0" algn="l" defTabSz="914400" rtl="0" eaLnBrk="1" latinLnBrk="0" hangingPunct="1"/>
                      <a:r>
                        <a:rPr lang="en-US" sz="1100" kern="1200" dirty="0" smtClean="0">
                          <a:latin typeface="Calibri" panose="020F0502020204030204" pitchFamily="34" charset="0"/>
                          <a:cs typeface="Calibri" panose="020F0502020204030204" pitchFamily="34" charset="0"/>
                        </a:rPr>
                        <a:t>Charlotte Mecklenburg</a:t>
                      </a:r>
                      <a:endParaRPr lang="en-GB" sz="11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l" defTabSz="914400" rtl="0" eaLnBrk="1" latinLnBrk="0" hangingPunct="1"/>
                      <a:r>
                        <a:rPr lang="en-US" sz="1100" kern="1200" dirty="0" smtClean="0">
                          <a:latin typeface="Calibri" panose="020F0502020204030204" pitchFamily="34" charset="0"/>
                          <a:cs typeface="Calibri" panose="020F0502020204030204" pitchFamily="34" charset="0"/>
                        </a:rPr>
                        <a:t>North Carolina</a:t>
                      </a:r>
                      <a:endParaRPr lang="en-GB" sz="11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3294063253"/>
                  </a:ext>
                </a:extLst>
              </a:tr>
              <a:tr h="248519">
                <a:tc>
                  <a:txBody>
                    <a:bodyPr/>
                    <a:lstStyle/>
                    <a:p>
                      <a:r>
                        <a:rPr lang="en-US" sz="1100" dirty="0" smtClean="0">
                          <a:latin typeface="Calibri" panose="020F0502020204030204" pitchFamily="34" charset="0"/>
                          <a:cs typeface="Calibri" panose="020F0502020204030204" pitchFamily="34" charset="0"/>
                        </a:rPr>
                        <a:t>Corinth</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Mississippi</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008961812"/>
                  </a:ext>
                </a:extLst>
              </a:tr>
              <a:tr h="248519">
                <a:tc>
                  <a:txBody>
                    <a:bodyPr/>
                    <a:lstStyle/>
                    <a:p>
                      <a:r>
                        <a:rPr lang="en-US" sz="1100" dirty="0" smtClean="0">
                          <a:latin typeface="Calibri" panose="020F0502020204030204" pitchFamily="34" charset="0"/>
                          <a:cs typeface="Calibri" panose="020F0502020204030204" pitchFamily="34" charset="0"/>
                        </a:rPr>
                        <a:t>Passaic</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New Jersey</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816692717"/>
                  </a:ext>
                </a:extLst>
              </a:tr>
              <a:tr h="248519">
                <a:tc>
                  <a:txBody>
                    <a:bodyPr/>
                    <a:lstStyle/>
                    <a:p>
                      <a:r>
                        <a:rPr lang="en-US" sz="1100" dirty="0" smtClean="0">
                          <a:latin typeface="Calibri" panose="020F0502020204030204" pitchFamily="34" charset="0"/>
                          <a:cs typeface="Calibri" panose="020F0502020204030204" pitchFamily="34" charset="0"/>
                        </a:rPr>
                        <a:t>New</a:t>
                      </a:r>
                      <a:r>
                        <a:rPr lang="en-US" sz="1100" baseline="0" dirty="0" smtClean="0">
                          <a:latin typeface="Calibri" panose="020F0502020204030204" pitchFamily="34" charset="0"/>
                          <a:cs typeface="Calibri" panose="020F0502020204030204" pitchFamily="34" charset="0"/>
                        </a:rPr>
                        <a:t> York</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New York</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708848062"/>
                  </a:ext>
                </a:extLst>
              </a:tr>
              <a:tr h="248519">
                <a:tc>
                  <a:txBody>
                    <a:bodyPr/>
                    <a:lstStyle/>
                    <a:p>
                      <a:r>
                        <a:rPr lang="en-US" sz="1100" dirty="0" smtClean="0">
                          <a:latin typeface="Calibri" panose="020F0502020204030204" pitchFamily="34" charset="0"/>
                          <a:cs typeface="Calibri" panose="020F0502020204030204" pitchFamily="34" charset="0"/>
                        </a:rPr>
                        <a:t>Pittsburgh/Penn</a:t>
                      </a:r>
                      <a:r>
                        <a:rPr lang="en-US" sz="1100" baseline="0" dirty="0" smtClean="0">
                          <a:latin typeface="Calibri" panose="020F0502020204030204" pitchFamily="34" charset="0"/>
                          <a:cs typeface="Calibri" panose="020F0502020204030204" pitchFamily="34" charset="0"/>
                        </a:rPr>
                        <a:t> Hills</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Pennsylvania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286799705"/>
                  </a:ext>
                </a:extLst>
              </a:tr>
              <a:tr h="248519">
                <a:tc>
                  <a:txBody>
                    <a:bodyPr/>
                    <a:lstStyle/>
                    <a:p>
                      <a:r>
                        <a:rPr lang="en-US" sz="1100" dirty="0" smtClean="0">
                          <a:latin typeface="Calibri" panose="020F0502020204030204" pitchFamily="34" charset="0"/>
                          <a:cs typeface="Calibri" panose="020F0502020204030204" pitchFamily="34" charset="0"/>
                        </a:rPr>
                        <a:t>Aiken</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South Carolina</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687453351"/>
                  </a:ext>
                </a:extLst>
              </a:tr>
              <a:tr h="248519">
                <a:tc>
                  <a:txBody>
                    <a:bodyPr/>
                    <a:lstStyle/>
                    <a:p>
                      <a:r>
                        <a:rPr lang="en-US" sz="1100" dirty="0" smtClean="0">
                          <a:latin typeface="Calibri" panose="020F0502020204030204" pitchFamily="34" charset="0"/>
                          <a:cs typeface="Calibri" panose="020F0502020204030204" pitchFamily="34" charset="0"/>
                        </a:rPr>
                        <a:t>Metro Nashville</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Tennessee</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533529729"/>
                  </a:ext>
                </a:extLst>
              </a:tr>
              <a:tr h="248519">
                <a:tc>
                  <a:txBody>
                    <a:bodyPr/>
                    <a:lstStyle/>
                    <a:p>
                      <a:r>
                        <a:rPr lang="en-US" sz="1100" dirty="0" smtClean="0">
                          <a:latin typeface="Calibri" panose="020F0502020204030204" pitchFamily="34" charset="0"/>
                          <a:cs typeface="Calibri" panose="020F0502020204030204" pitchFamily="34" charset="0"/>
                        </a:rPr>
                        <a:t>Lake Washington</a:t>
                      </a:r>
                      <a:endParaRPr lang="en-GB"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Washington</a:t>
                      </a:r>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342315686"/>
                  </a:ext>
                </a:extLst>
              </a:tr>
            </a:tbl>
          </a:graphicData>
        </a:graphic>
      </p:graphicFrame>
      <p:sp>
        <p:nvSpPr>
          <p:cNvPr id="74" name="TextBox 73"/>
          <p:cNvSpPr txBox="1"/>
          <p:nvPr/>
        </p:nvSpPr>
        <p:spPr>
          <a:xfrm>
            <a:off x="6455704" y="926758"/>
            <a:ext cx="2615906" cy="584775"/>
          </a:xfrm>
          <a:prstGeom prst="rect">
            <a:avLst/>
          </a:prstGeom>
          <a:noFill/>
        </p:spPr>
        <p:txBody>
          <a:bodyPr wrap="square" rtlCol="0">
            <a:spAutoFit/>
          </a:bodyPr>
          <a:lstStyle/>
          <a:p>
            <a:r>
              <a:rPr lang="en-US" sz="1600" b="1" i="1" dirty="0" smtClean="0">
                <a:latin typeface="Calibri" panose="020F0502020204030204" pitchFamily="34" charset="0"/>
                <a:cs typeface="Calibri" panose="020F0502020204030204" pitchFamily="34" charset="0"/>
              </a:rPr>
              <a:t>Districts Include but are not limited to….</a:t>
            </a:r>
            <a:endParaRPr lang="en-GB" sz="1600" b="1" i="1" dirty="0">
              <a:latin typeface="Calibri" panose="020F0502020204030204" pitchFamily="34" charset="0"/>
              <a:cs typeface="Calibri" panose="020F0502020204030204" pitchFamily="34" charset="0"/>
            </a:endParaRPr>
          </a:p>
        </p:txBody>
      </p:sp>
      <p:sp>
        <p:nvSpPr>
          <p:cNvPr id="75" name="Rectangle 74"/>
          <p:cNvSpPr/>
          <p:nvPr/>
        </p:nvSpPr>
        <p:spPr>
          <a:xfrm>
            <a:off x="259080" y="5557515"/>
            <a:ext cx="318052" cy="2484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p:cNvSpPr txBox="1"/>
          <p:nvPr/>
        </p:nvSpPr>
        <p:spPr>
          <a:xfrm>
            <a:off x="586319" y="5497088"/>
            <a:ext cx="1976695"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Pending </a:t>
            </a:r>
            <a:r>
              <a:rPr lang="en-US" sz="1600" dirty="0" smtClean="0">
                <a:latin typeface="Calibri" panose="020F0502020204030204" pitchFamily="34" charset="0"/>
                <a:cs typeface="Calibri" panose="020F0502020204030204" pitchFamily="34" charset="0"/>
              </a:rPr>
              <a:t>Registrations</a:t>
            </a:r>
            <a:endParaRPr lang="en-GB" sz="1600" dirty="0">
              <a:latin typeface="Calibri" panose="020F0502020204030204" pitchFamily="34" charset="0"/>
              <a:cs typeface="Calibri" panose="020F0502020204030204" pitchFamily="34" charset="0"/>
            </a:endParaRPr>
          </a:p>
        </p:txBody>
      </p:sp>
      <p:sp>
        <p:nvSpPr>
          <p:cNvPr id="94" name="Rectangle 93"/>
          <p:cNvSpPr/>
          <p:nvPr/>
        </p:nvSpPr>
        <p:spPr>
          <a:xfrm>
            <a:off x="259080" y="5999496"/>
            <a:ext cx="318052" cy="248479"/>
          </a:xfrm>
          <a:prstGeom prst="rect">
            <a:avLst/>
          </a:prstGeom>
          <a:solidFill>
            <a:srgbClr val="58A6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p:cNvSpPr txBox="1"/>
          <p:nvPr/>
        </p:nvSpPr>
        <p:spPr>
          <a:xfrm>
            <a:off x="586319" y="5957386"/>
            <a:ext cx="1419491"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Active Districts</a:t>
            </a:r>
            <a:endParaRPr lang="en-GB" sz="1600" dirty="0">
              <a:latin typeface="Calibri" panose="020F0502020204030204" pitchFamily="34" charset="0"/>
              <a:cs typeface="Calibri" panose="020F0502020204030204" pitchFamily="34" charset="0"/>
            </a:endParaRPr>
          </a:p>
        </p:txBody>
      </p:sp>
      <p:sp>
        <p:nvSpPr>
          <p:cNvPr id="2" name="5-Point Star 1"/>
          <p:cNvSpPr/>
          <p:nvPr/>
        </p:nvSpPr>
        <p:spPr>
          <a:xfrm>
            <a:off x="3942988" y="2969038"/>
            <a:ext cx="171585" cy="15064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5342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51782" y="1116875"/>
            <a:ext cx="5486400" cy="5029200"/>
          </a:xfrm>
          <a:prstGeom prst="rect">
            <a:avLst/>
          </a:prstGeom>
          <a:blipFill dpi="0" rotWithShape="1">
            <a:blip r:embed="rId2">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ctr"/>
            <a:r>
              <a:rPr lang="en-GB" dirty="0" smtClean="0">
                <a:latin typeface="Calibri" panose="020F0502020204030204" pitchFamily="34" charset="0"/>
                <a:cs typeface="Calibri" panose="020F0502020204030204" pitchFamily="34" charset="0"/>
              </a:rPr>
              <a:t>State of Indiana Policy Environment</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“Expanding </a:t>
            </a:r>
            <a:r>
              <a:rPr lang="en-GB" dirty="0">
                <a:latin typeface="Calibri" panose="020F0502020204030204" pitchFamily="34" charset="0"/>
                <a:cs typeface="Calibri" panose="020F0502020204030204" pitchFamily="34" charset="0"/>
              </a:rPr>
              <a:t>Graduation Pathways </a:t>
            </a:r>
            <a:r>
              <a:rPr lang="en-GB" dirty="0" smtClean="0">
                <a:latin typeface="Calibri" panose="020F0502020204030204" pitchFamily="34" charset="0"/>
                <a:cs typeface="Calibri" panose="020F0502020204030204" pitchFamily="34" charset="0"/>
              </a:rPr>
              <a:t>Options”</a:t>
            </a:r>
            <a:endParaRPr lang="en-GB" dirty="0">
              <a:latin typeface="Calibri" panose="020F0502020204030204" pitchFamily="34" charset="0"/>
              <a:cs typeface="Calibri" panose="020F0502020204030204" pitchFamily="34" charset="0"/>
            </a:endParaRPr>
          </a:p>
        </p:txBody>
      </p:sp>
      <p:pic>
        <p:nvPicPr>
          <p:cNvPr id="7" name="image7.png"/>
          <p:cNvPicPr/>
          <p:nvPr/>
        </p:nvPicPr>
        <p:blipFill>
          <a:blip r:embed="rId3"/>
          <a:srcRect l="3293" t="5395" r="5089" b="4676"/>
          <a:stretch>
            <a:fillRect/>
          </a:stretch>
        </p:blipFill>
        <p:spPr>
          <a:xfrm>
            <a:off x="1677025" y="4213449"/>
            <a:ext cx="1554480" cy="1181909"/>
          </a:xfrm>
          <a:prstGeom prst="rect">
            <a:avLst/>
          </a:prstGeom>
          <a:ln/>
        </p:spPr>
      </p:pic>
      <p:pic>
        <p:nvPicPr>
          <p:cNvPr id="8" name="image8.png"/>
          <p:cNvPicPr/>
          <p:nvPr/>
        </p:nvPicPr>
        <p:blipFill>
          <a:blip r:embed="rId4"/>
          <a:srcRect l="4093" t="6849" r="6432" b="6506"/>
          <a:stretch>
            <a:fillRect/>
          </a:stretch>
        </p:blipFill>
        <p:spPr>
          <a:xfrm>
            <a:off x="3231505" y="2985541"/>
            <a:ext cx="1554480" cy="1181909"/>
          </a:xfrm>
          <a:prstGeom prst="rect">
            <a:avLst/>
          </a:prstGeom>
          <a:ln/>
        </p:spPr>
      </p:pic>
      <p:sp>
        <p:nvSpPr>
          <p:cNvPr id="9" name="Content Placeholder 8"/>
          <p:cNvSpPr>
            <a:spLocks noGrp="1"/>
          </p:cNvSpPr>
          <p:nvPr>
            <p:ph sz="half" idx="1"/>
          </p:nvPr>
        </p:nvSpPr>
        <p:spPr>
          <a:xfrm>
            <a:off x="0" y="999122"/>
            <a:ext cx="9040482" cy="2011680"/>
          </a:xfrm>
        </p:spPr>
        <p:txBody>
          <a:bodyPr/>
          <a:lstStyle/>
          <a:p>
            <a:r>
              <a:rPr lang="en-GB" b="1" dirty="0"/>
              <a:t>On March 21, 2018, Indiana Governor Holcomb signed </a:t>
            </a:r>
            <a:r>
              <a:rPr lang="en-GB" b="1" u="sng" dirty="0">
                <a:hlinkClick r:id="rId5"/>
              </a:rPr>
              <a:t>House Enrolled Act 1420</a:t>
            </a:r>
            <a:r>
              <a:rPr lang="en-GB" b="1" dirty="0"/>
              <a:t> into law. The law expands existing policy around advanced coursework (AP, IB, and Dual Credit), to now include </a:t>
            </a:r>
            <a:r>
              <a:rPr lang="en-GB" b="1" i="1" dirty="0">
                <a:solidFill>
                  <a:srgbClr val="C00000"/>
                </a:solidFill>
              </a:rPr>
              <a:t>Cambridge International</a:t>
            </a:r>
            <a:r>
              <a:rPr lang="en-GB" b="1" dirty="0"/>
              <a:t> courses and examinations. Specifically, the bill supports Indiana teachers and students by allowing Cambridge International to be used for</a:t>
            </a:r>
            <a:r>
              <a:rPr lang="en-GB" dirty="0"/>
              <a:t>:</a:t>
            </a:r>
          </a:p>
          <a:p>
            <a:endParaRPr lang="en-GB" sz="1600" dirty="0"/>
          </a:p>
        </p:txBody>
      </p:sp>
      <p:pic>
        <p:nvPicPr>
          <p:cNvPr id="11" name="image9.png"/>
          <p:cNvPicPr/>
          <p:nvPr/>
        </p:nvPicPr>
        <p:blipFill>
          <a:blip r:embed="rId6"/>
          <a:srcRect l="2541" t="9477" r="7174" b="7189"/>
          <a:stretch>
            <a:fillRect/>
          </a:stretch>
        </p:blipFill>
        <p:spPr>
          <a:xfrm>
            <a:off x="1677025" y="2979009"/>
            <a:ext cx="1554480" cy="1188440"/>
          </a:xfrm>
          <a:prstGeom prst="rect">
            <a:avLst/>
          </a:prstGeom>
          <a:ln/>
        </p:spPr>
      </p:pic>
      <p:pic>
        <p:nvPicPr>
          <p:cNvPr id="12" name="image4.png"/>
          <p:cNvPicPr/>
          <p:nvPr/>
        </p:nvPicPr>
        <p:blipFill>
          <a:blip r:embed="rId7"/>
          <a:srcRect l="6983" t="5743" r="7262" b="8445"/>
          <a:stretch>
            <a:fillRect/>
          </a:stretch>
        </p:blipFill>
        <p:spPr>
          <a:xfrm>
            <a:off x="4873431" y="3010802"/>
            <a:ext cx="1554480" cy="1181909"/>
          </a:xfrm>
          <a:prstGeom prst="rect">
            <a:avLst/>
          </a:prstGeom>
          <a:ln/>
        </p:spPr>
      </p:pic>
      <p:pic>
        <p:nvPicPr>
          <p:cNvPr id="13" name="image10.png"/>
          <p:cNvPicPr/>
          <p:nvPr/>
        </p:nvPicPr>
        <p:blipFill>
          <a:blip r:embed="rId8"/>
          <a:srcRect l="5965" t="6122" r="6818" b="7142"/>
          <a:stretch>
            <a:fillRect/>
          </a:stretch>
        </p:blipFill>
        <p:spPr>
          <a:xfrm>
            <a:off x="3231505" y="4213449"/>
            <a:ext cx="1554480" cy="1181909"/>
          </a:xfrm>
          <a:prstGeom prst="rect">
            <a:avLst/>
          </a:prstGeom>
          <a:ln/>
        </p:spPr>
      </p:pic>
      <p:pic>
        <p:nvPicPr>
          <p:cNvPr id="14" name="image14.png"/>
          <p:cNvPicPr/>
          <p:nvPr/>
        </p:nvPicPr>
        <p:blipFill>
          <a:blip r:embed="rId9"/>
          <a:srcRect l="3801" t="5714" r="6432" b="4285"/>
          <a:stretch>
            <a:fillRect/>
          </a:stretch>
        </p:blipFill>
        <p:spPr>
          <a:xfrm>
            <a:off x="4842771" y="4213449"/>
            <a:ext cx="1554480" cy="1227909"/>
          </a:xfrm>
          <a:prstGeom prst="rect">
            <a:avLst/>
          </a:prstGeom>
          <a:ln/>
        </p:spPr>
      </p:pic>
    </p:spTree>
    <p:extLst>
      <p:ext uri="{BB962C8B-B14F-4D97-AF65-F5344CB8AC3E}">
        <p14:creationId xmlns:p14="http://schemas.microsoft.com/office/powerpoint/2010/main" val="18790617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0" y="0"/>
            <a:ext cx="8710611" cy="779462"/>
          </a:xfrm>
          <a:prstGeom prst="rect">
            <a:avLst/>
          </a:prstGeom>
          <a:noFill/>
          <a:ln>
            <a:noFill/>
          </a:ln>
        </p:spPr>
        <p:txBody>
          <a:bodyPr lIns="91425" tIns="45700" rIns="91425" bIns="45700" anchor="ctr" anchorCtr="0">
            <a:noAutofit/>
          </a:bodyPr>
          <a:lstStyle/>
          <a:p>
            <a:pPr lvl="0">
              <a:spcBef>
                <a:spcPts val="0"/>
              </a:spcBef>
              <a:spcAft>
                <a:spcPts val="0"/>
              </a:spcAft>
              <a:buSzPct val="25000"/>
            </a:pPr>
            <a:r>
              <a:rPr lang="en-US" i="0" u="none" strike="noStrike" cap="none" dirty="0">
                <a:solidFill>
                  <a:schemeClr val="lt1"/>
                </a:solidFill>
                <a:ea typeface="Arial"/>
                <a:cs typeface="Arial"/>
                <a:sym typeface="Arial"/>
              </a:rPr>
              <a:t>Cambridge </a:t>
            </a:r>
            <a:r>
              <a:rPr lang="en-US" i="0" u="none" strike="noStrike" cap="none" dirty="0" smtClean="0">
                <a:solidFill>
                  <a:schemeClr val="lt1"/>
                </a:solidFill>
                <a:ea typeface="Arial"/>
                <a:cs typeface="Arial"/>
                <a:sym typeface="Arial"/>
              </a:rPr>
              <a:t>Upper Secondary (IGCSE)</a:t>
            </a:r>
            <a:br>
              <a:rPr lang="en-US" i="0" u="none" strike="noStrike" cap="none" dirty="0" smtClean="0">
                <a:solidFill>
                  <a:schemeClr val="lt1"/>
                </a:solidFill>
                <a:ea typeface="Arial"/>
                <a:cs typeface="Arial"/>
                <a:sym typeface="Arial"/>
              </a:rPr>
            </a:br>
            <a:r>
              <a:rPr lang="en-GB" sz="1400" dirty="0" smtClean="0"/>
              <a:t>(</a:t>
            </a:r>
            <a:r>
              <a:rPr lang="en-GB" sz="1400" dirty="0"/>
              <a:t>IGCSE</a:t>
            </a:r>
            <a:r>
              <a:rPr lang="en-GB" sz="1400" dirty="0" smtClean="0"/>
              <a:t>: International </a:t>
            </a:r>
            <a:r>
              <a:rPr lang="en-GB" sz="1400" dirty="0"/>
              <a:t>General Certificate of Secondary Education</a:t>
            </a:r>
            <a:r>
              <a:rPr lang="en-GB" sz="1400" b="0" dirty="0"/>
              <a:t> </a:t>
            </a:r>
            <a:r>
              <a:rPr lang="en-GB" sz="1400" b="0" dirty="0" smtClean="0"/>
              <a:t>)</a:t>
            </a:r>
            <a:endParaRPr lang="en-US" sz="1400" i="0" u="none" strike="noStrike" cap="none" dirty="0">
              <a:solidFill>
                <a:schemeClr val="lt1"/>
              </a:solidFill>
              <a:ea typeface="Arial"/>
              <a:cs typeface="Arial"/>
              <a:sym typeface="Arial"/>
            </a:endParaRPr>
          </a:p>
        </p:txBody>
      </p:sp>
      <p:sp>
        <p:nvSpPr>
          <p:cNvPr id="709" name="Shape 709"/>
          <p:cNvSpPr txBox="1">
            <a:spLocks noGrp="1"/>
          </p:cNvSpPr>
          <p:nvPr>
            <p:ph type="body" idx="1"/>
          </p:nvPr>
        </p:nvSpPr>
        <p:spPr>
          <a:xfrm>
            <a:off x="0" y="1027542"/>
            <a:ext cx="5420140" cy="4534184"/>
          </a:xfrm>
          <a:prstGeom prst="rect">
            <a:avLst/>
          </a:prstGeom>
          <a:noFill/>
          <a:ln>
            <a:noFill/>
          </a:ln>
        </p:spPr>
        <p:txBody>
          <a:bodyPr lIns="91425" tIns="45700" rIns="91425" bIns="45700" anchor="t" anchorCtr="0">
            <a:noAutofit/>
          </a:bodyPr>
          <a:lstStyle/>
          <a:p>
            <a:pPr marR="0" lvl="0" algn="l" rtl="0">
              <a:spcBef>
                <a:spcPts val="0"/>
              </a:spcBef>
              <a:spcAft>
                <a:spcPts val="0"/>
              </a:spcAft>
              <a:buClrTx/>
              <a:buSzPct val="100000"/>
              <a:buFont typeface="Arial" panose="020B0604020202020204" pitchFamily="34" charset="0"/>
              <a:buChar char="•"/>
            </a:pPr>
            <a:r>
              <a:rPr lang="en-US" sz="2000" b="0" i="0"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Typically used in grades 9 &amp; 10</a:t>
            </a:r>
          </a:p>
          <a:p>
            <a:pPr marR="0" lvl="0" algn="l" rtl="0">
              <a:spcBef>
                <a:spcPts val="0"/>
              </a:spcBef>
              <a:spcAft>
                <a:spcPts val="0"/>
              </a:spcAft>
              <a:buClrTx/>
              <a:buSzPct val="100000"/>
              <a:buFont typeface="Arial" panose="020B0604020202020204" pitchFamily="34" charset="0"/>
              <a:buChar char="•"/>
            </a:pPr>
            <a:endPar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endParaRPr>
          </a:p>
          <a:p>
            <a:pPr marR="0" lvl="0" algn="l" rtl="0">
              <a:spcBef>
                <a:spcPts val="540"/>
              </a:spcBef>
              <a:spcAft>
                <a:spcPts val="0"/>
              </a:spcAft>
              <a:buClrTx/>
              <a:buSzPct val="100000"/>
              <a:buFont typeface="Arial" panose="020B0604020202020204" pitchFamily="34" charset="0"/>
              <a:buChar char="•"/>
            </a:pPr>
            <a:r>
              <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rPr>
              <a:t>Over 70 subjects, including 30 </a:t>
            </a:r>
            <a:r>
              <a:rPr lang="en-US" sz="2000" b="0" i="0"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languages</a:t>
            </a:r>
          </a:p>
          <a:p>
            <a:pPr marR="0" lvl="0" algn="l" rtl="0">
              <a:spcBef>
                <a:spcPts val="540"/>
              </a:spcBef>
              <a:spcAft>
                <a:spcPts val="0"/>
              </a:spcAft>
              <a:buClrTx/>
              <a:buSzPct val="100000"/>
              <a:buFont typeface="Arial" panose="020B0604020202020204" pitchFamily="34" charset="0"/>
              <a:buChar char="•"/>
            </a:pPr>
            <a:endPar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endParaRPr>
          </a:p>
          <a:p>
            <a:pPr marR="0" lvl="0" algn="l" rtl="0">
              <a:spcBef>
                <a:spcPts val="540"/>
              </a:spcBef>
              <a:spcAft>
                <a:spcPts val="0"/>
              </a:spcAft>
              <a:buClrTx/>
              <a:buSzPct val="100000"/>
              <a:buFont typeface="Arial" panose="020B0604020202020204" pitchFamily="34" charset="0"/>
              <a:buChar char="•"/>
            </a:pPr>
            <a:r>
              <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rPr>
              <a:t>Develops learner knowledge, understanding and </a:t>
            </a:r>
            <a:r>
              <a:rPr lang="en-US" sz="2000" b="0" i="0"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skills</a:t>
            </a:r>
          </a:p>
          <a:p>
            <a:pPr marR="0" lvl="0" algn="l" rtl="0">
              <a:spcBef>
                <a:spcPts val="540"/>
              </a:spcBef>
              <a:spcAft>
                <a:spcPts val="0"/>
              </a:spcAft>
              <a:buClrTx/>
              <a:buSzPct val="100000"/>
              <a:buFont typeface="Arial" panose="020B0604020202020204" pitchFamily="34" charset="0"/>
              <a:buChar char="•"/>
            </a:pPr>
            <a:endPar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endParaRPr>
          </a:p>
          <a:p>
            <a:pPr marR="0" lvl="0" algn="l" rtl="0">
              <a:spcBef>
                <a:spcPts val="540"/>
              </a:spcBef>
              <a:spcAft>
                <a:spcPts val="0"/>
              </a:spcAft>
              <a:buClrTx/>
              <a:buSzPct val="100000"/>
              <a:buFont typeface="Arial" panose="020B0604020202020204" pitchFamily="34" charset="0"/>
              <a:buChar char="•"/>
            </a:pPr>
            <a:r>
              <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rPr>
              <a:t>International in outlook with local </a:t>
            </a:r>
            <a:r>
              <a:rPr lang="en-US" sz="2000" b="0" i="0"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relevance</a:t>
            </a:r>
          </a:p>
          <a:p>
            <a:pPr marR="0" lvl="0" algn="l" rtl="0">
              <a:spcBef>
                <a:spcPts val="540"/>
              </a:spcBef>
              <a:spcAft>
                <a:spcPts val="0"/>
              </a:spcAft>
              <a:buClrTx/>
              <a:buSzPct val="100000"/>
              <a:buFont typeface="Arial" panose="020B0604020202020204" pitchFamily="34" charset="0"/>
              <a:buChar char="•"/>
            </a:pPr>
            <a:endPar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endParaRPr>
          </a:p>
          <a:p>
            <a:pPr marR="0" lvl="0" algn="l" rtl="0">
              <a:spcBef>
                <a:spcPts val="540"/>
              </a:spcBef>
              <a:spcAft>
                <a:spcPts val="0"/>
              </a:spcAft>
              <a:buClrTx/>
              <a:buSzPct val="100000"/>
              <a:buFont typeface="Arial" panose="020B0604020202020204" pitchFamily="34" charset="0"/>
              <a:buChar char="•"/>
            </a:pPr>
            <a:r>
              <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rPr>
              <a:t>Accepted for admission </a:t>
            </a:r>
            <a:r>
              <a:rPr lang="en-US" sz="2000" dirty="0" smtClean="0">
                <a:solidFill>
                  <a:schemeClr val="tx1">
                    <a:lumMod val="50000"/>
                  </a:schemeClr>
                </a:solidFill>
                <a:latin typeface="Calibri" panose="020F0502020204030204" pitchFamily="34" charset="0"/>
                <a:ea typeface="Arial"/>
                <a:cs typeface="Calibri" panose="020F0502020204030204" pitchFamily="34" charset="0"/>
                <a:sym typeface="Arial"/>
              </a:rPr>
              <a:t>at</a:t>
            </a:r>
            <a:r>
              <a:rPr lang="en-US" sz="2000" b="0" i="0"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 </a:t>
            </a:r>
            <a:r>
              <a:rPr lang="en-US" sz="2000" b="0" i="0"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rPr>
              <a:t>many four year and 2 year junior and community </a:t>
            </a:r>
            <a:r>
              <a:rPr lang="en-US" sz="2000" b="0" i="0"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colleges  </a:t>
            </a:r>
          </a:p>
          <a:p>
            <a:pPr marL="0" marR="0" lvl="0" indent="0" algn="ctr" rtl="0">
              <a:spcBef>
                <a:spcPts val="540"/>
              </a:spcBef>
              <a:spcAft>
                <a:spcPts val="0"/>
              </a:spcAft>
              <a:buClr>
                <a:schemeClr val="accent1"/>
              </a:buClr>
              <a:buSzPct val="100000"/>
              <a:buNone/>
            </a:pPr>
            <a:endParaRPr lang="en-US" sz="2000" dirty="0">
              <a:solidFill>
                <a:schemeClr val="tx1">
                  <a:lumMod val="50000"/>
                </a:schemeClr>
              </a:solidFill>
              <a:latin typeface="Calibri" panose="020F0502020204030204" pitchFamily="34" charset="0"/>
              <a:ea typeface="Arial"/>
              <a:cs typeface="Calibri" panose="020F0502020204030204" pitchFamily="34" charset="0"/>
              <a:sym typeface="Arial"/>
            </a:endParaRPr>
          </a:p>
          <a:p>
            <a:pPr marL="0" marR="0" lvl="0" indent="0" algn="ctr" rtl="0">
              <a:spcBef>
                <a:spcPts val="540"/>
              </a:spcBef>
              <a:spcAft>
                <a:spcPts val="0"/>
              </a:spcAft>
              <a:buClr>
                <a:schemeClr val="accent1"/>
              </a:buClr>
              <a:buSzPct val="100000"/>
              <a:buNone/>
            </a:pPr>
            <a:r>
              <a:rPr lang="en-US" sz="2000" b="1" i="1"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Excellent </a:t>
            </a:r>
            <a:r>
              <a:rPr lang="en-US" sz="2000" b="1" i="1"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rPr>
              <a:t>foundation for </a:t>
            </a:r>
            <a:r>
              <a:rPr lang="en-US" sz="2000" b="1" i="1"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advanced programs such as Cambridge International, </a:t>
            </a:r>
            <a:r>
              <a:rPr lang="en-US" sz="2000" b="1" i="1"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rPr>
              <a:t>IB or </a:t>
            </a:r>
            <a:r>
              <a:rPr lang="en-US" sz="2000" b="1" i="1" u="none" strike="noStrike" cap="none" dirty="0" smtClean="0">
                <a:solidFill>
                  <a:schemeClr val="tx1">
                    <a:lumMod val="50000"/>
                  </a:schemeClr>
                </a:solidFill>
                <a:latin typeface="Calibri" panose="020F0502020204030204" pitchFamily="34" charset="0"/>
                <a:ea typeface="Arial"/>
                <a:cs typeface="Calibri" panose="020F0502020204030204" pitchFamily="34" charset="0"/>
                <a:sym typeface="Arial"/>
              </a:rPr>
              <a:t>AP</a:t>
            </a:r>
            <a:endParaRPr sz="2000" b="1" i="1" u="none" strike="noStrike" cap="none" dirty="0">
              <a:solidFill>
                <a:schemeClr val="tx1">
                  <a:lumMod val="50000"/>
                </a:schemeClr>
              </a:solidFill>
              <a:latin typeface="Calibri" panose="020F0502020204030204" pitchFamily="34" charset="0"/>
              <a:ea typeface="Arial"/>
              <a:cs typeface="Calibri" panose="020F0502020204030204" pitchFamily="34" charset="0"/>
              <a:sym typeface="Arial"/>
            </a:endParaRPr>
          </a:p>
        </p:txBody>
      </p:sp>
      <p:sp>
        <p:nvSpPr>
          <p:cNvPr id="7" name="TextBox 6"/>
          <p:cNvSpPr txBox="1"/>
          <p:nvPr/>
        </p:nvSpPr>
        <p:spPr>
          <a:xfrm>
            <a:off x="8787350" y="6567567"/>
            <a:ext cx="614227" cy="307777"/>
          </a:xfrm>
          <a:prstGeom prst="rect">
            <a:avLst/>
          </a:prstGeom>
          <a:noFill/>
        </p:spPr>
        <p:txBody>
          <a:bodyPr wrap="square" rtlCol="0">
            <a:spAutoFit/>
          </a:bodyPr>
          <a:lstStyle/>
          <a:p>
            <a:r>
              <a:rPr lang="en-US" sz="1400" dirty="0" smtClean="0"/>
              <a:t>15</a:t>
            </a:r>
            <a:endParaRPr lang="en-US" sz="1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07" t="19927" r="29722" b="9503"/>
          <a:stretch/>
        </p:blipFill>
        <p:spPr bwMode="auto">
          <a:xfrm>
            <a:off x="5559751" y="1519707"/>
            <a:ext cx="3335309" cy="4345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5251710"/>
      </p:ext>
    </p:extLst>
  </p:cSld>
  <p:clrMapOvr>
    <a:masterClrMapping/>
  </p:clrMapOvr>
  <p:transition spd="med" advTm="40715">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2ff340dd85e61e892fd7fd75dbc51e1681f9ad8"/>
</p:tagLst>
</file>

<file path=ppt/theme/theme1.xml><?xml version="1.0" encoding="utf-8"?>
<a:theme xmlns:a="http://schemas.openxmlformats.org/drawingml/2006/main" name="CAIE PPT 4 3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AIE PPT 4 3 template_TG_170717.potx" id="{8E5AC803-C838-4F5C-9A8F-6D0CF1F65E70}" vid="{0CC62605-D86D-4F7D-8C81-CF6CFCC0E905}"/>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AIE PPT 4 3 template_TG_170717.potx" id="{8E5AC803-C838-4F5C-9A8F-6D0CF1F65E70}" vid="{92E94548-700E-4287-B93C-84B24C49A7B3}"/>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IE PPT 4 3 template_TG_170717.potx" id="{8E5AC803-C838-4F5C-9A8F-6D0CF1F65E70}" vid="{75EA21D8-BD0C-49E7-89B3-A806E89156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69ECA33E59B4194E451F00B32C674" ma:contentTypeVersion="1" ma:contentTypeDescription="Create a new document." ma:contentTypeScope="" ma:versionID="b85afa5f563000d9de23fa9995abf4b7">
  <xsd:schema xmlns:xsd="http://www.w3.org/2001/XMLSchema" xmlns:xs="http://www.w3.org/2001/XMLSchema" xmlns:p="http://schemas.microsoft.com/office/2006/metadata/properties" xmlns:ns1="http://schemas.microsoft.com/sharepoint/v3" xmlns:ns2="a0cb3653-b17e-46b7-8422-d6c8e3c85f54" targetNamespace="http://schemas.microsoft.com/office/2006/metadata/properties" ma:root="true" ma:fieldsID="3c6457264533e332b5e96a2a351b1ea6" ns1:_="" ns2:_="">
    <xsd:import namespace="http://schemas.microsoft.com/sharepoint/v3"/>
    <xsd:import namespace="a0cb3653-b17e-46b7-8422-d6c8e3c85f5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3653-b17e-46b7-8422-d6c8e3c85f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0cb3653-b17e-46b7-8422-d6c8e3c85f54">DECSDN4DT5Y4-2116-8</_dlc_DocId>
    <_dlc_DocIdUrl xmlns="a0cb3653-b17e-46b7-8422-d6c8e3c85f54">
      <Url>http://insite.ucles.org.uk/exam-boards/cie/brandresources/_layouts/DocIdRedir.aspx?ID=DECSDN4DT5Y4-2116-8</Url>
      <Description>DECSDN4DT5Y4-2116-8</Description>
    </_dlc_DocIdUrl>
  </documentManagement>
</p:properties>
</file>

<file path=customXml/itemProps1.xml><?xml version="1.0" encoding="utf-8"?>
<ds:datastoreItem xmlns:ds="http://schemas.openxmlformats.org/officeDocument/2006/customXml" ds:itemID="{F8BDD67F-048C-4244-B63B-91FBB7F81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3653-b17e-46b7-8422-d6c8e3c85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1EA119-1EAB-427F-B49A-2EE3113A3376}">
  <ds:schemaRefs>
    <ds:schemaRef ds:uri="http://schemas.microsoft.com/sharepoint/events"/>
  </ds:schemaRefs>
</ds:datastoreItem>
</file>

<file path=customXml/itemProps3.xml><?xml version="1.0" encoding="utf-8"?>
<ds:datastoreItem xmlns:ds="http://schemas.openxmlformats.org/officeDocument/2006/customXml" ds:itemID="{D519EBD9-CBF8-415A-8718-56F8284BD9E7}">
  <ds:schemaRefs>
    <ds:schemaRef ds:uri="http://schemas.microsoft.com/sharepoint/v3/contenttype/forms"/>
  </ds:schemaRefs>
</ds:datastoreItem>
</file>

<file path=customXml/itemProps4.xml><?xml version="1.0" encoding="utf-8"?>
<ds:datastoreItem xmlns:ds="http://schemas.openxmlformats.org/officeDocument/2006/customXml" ds:itemID="{013118A6-20DD-49D9-8974-896924EF6EF7}">
  <ds:schemaRefs>
    <ds:schemaRef ds:uri="http://schemas.microsoft.com/sharepoint/v3"/>
    <ds:schemaRef ds:uri="http://www.w3.org/XML/1998/namespace"/>
    <ds:schemaRef ds:uri="http://purl.org/dc/terms/"/>
    <ds:schemaRef ds:uri="http://schemas.microsoft.com/office/2006/documentManagement/types"/>
    <ds:schemaRef ds:uri="a0cb3653-b17e-46b7-8422-d6c8e3c85f54"/>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CAIE PPT 4 3 template_TG_170717</Template>
  <TotalTime>3689</TotalTime>
  <Words>1991</Words>
  <Application>Microsoft Office PowerPoint</Application>
  <PresentationFormat>On-screen Show (4:3)</PresentationFormat>
  <Paragraphs>385</Paragraphs>
  <Slides>18</Slides>
  <Notes>15</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CAIE PPT 4 3 template_TG_170717</vt:lpstr>
      <vt:lpstr>Opening and closing slides</vt:lpstr>
      <vt:lpstr>Section dividers</vt:lpstr>
      <vt:lpstr>Welcome to the Cambridge Pathway: An Innovative Approach to Education Prepared for the Indiana State Board of Education  </vt:lpstr>
      <vt:lpstr>PowerPoint Presentation</vt:lpstr>
      <vt:lpstr>Problems facing schools </vt:lpstr>
      <vt:lpstr>Schools need curriculum that is:</vt:lpstr>
      <vt:lpstr>Cambridge Pathway</vt:lpstr>
      <vt:lpstr>Why Cambridge a Education?</vt:lpstr>
      <vt:lpstr>Cambridge International represented in 34 states , representing large public school districts in 19 states…</vt:lpstr>
      <vt:lpstr>State of Indiana Policy Environment “Expanding Graduation Pathways Options”</vt:lpstr>
      <vt:lpstr>Cambridge Upper Secondary (IGCSE) (IGCSE: International General Certificate of Secondary Education )</vt:lpstr>
      <vt:lpstr>IGCSE</vt:lpstr>
      <vt:lpstr>Cambridge Advanced:  AS and A-Levels (also known as “AICE” )</vt:lpstr>
      <vt:lpstr>PowerPoint Presentation</vt:lpstr>
      <vt:lpstr>PowerPoint Presentation</vt:lpstr>
      <vt:lpstr>PowerPoint Presentation</vt:lpstr>
      <vt:lpstr>Impact on a School</vt:lpstr>
      <vt:lpstr>PowerPoint Presentation</vt:lpstr>
      <vt:lpstr>PowerPoint Presentation</vt:lpstr>
      <vt:lpstr>Learn more! Getting in touch with Cambridge is easy </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Joy Haigh</dc:creator>
  <cp:lastModifiedBy>Keith Lucey</cp:lastModifiedBy>
  <cp:revision>45</cp:revision>
  <dcterms:created xsi:type="dcterms:W3CDTF">2017-07-17T15:54:26Z</dcterms:created>
  <dcterms:modified xsi:type="dcterms:W3CDTF">2018-12-11T17:40:53Z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0x01010082469ECA33E59B4194E451F00B32C674</vt:lpwstr>
  </property>
  <property fmtid="{D5CDD505-2E9C-101B-9397-08002B2CF9AE}" pid="3" name="_dlc_DocIdItemGuid">
    <vt:lpwstr>4acfac0f-5d88-44d8-b7a8-868bc39b203e</vt:lpwstr>
  </property>
</Properties>
</file>