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  <p:sldMasterId id="2147483712" r:id="rId2"/>
  </p:sldMasterIdLst>
  <p:notesMasterIdLst>
    <p:notesMasterId r:id="rId12"/>
  </p:notesMasterIdLst>
  <p:handoutMasterIdLst>
    <p:handoutMasterId r:id="rId13"/>
  </p:handoutMasterIdLst>
  <p:sldIdLst>
    <p:sldId id="412" r:id="rId3"/>
    <p:sldId id="472" r:id="rId4"/>
    <p:sldId id="473" r:id="rId5"/>
    <p:sldId id="474" r:id="rId6"/>
    <p:sldId id="475" r:id="rId7"/>
    <p:sldId id="471" r:id="rId8"/>
    <p:sldId id="479" r:id="rId9"/>
    <p:sldId id="480" r:id="rId10"/>
    <p:sldId id="437" r:id="rId11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32" autoAdjust="0"/>
    <p:restoredTop sz="86146" autoAdjust="0"/>
  </p:normalViewPr>
  <p:slideViewPr>
    <p:cSldViewPr>
      <p:cViewPr varScale="1">
        <p:scale>
          <a:sx n="64" d="100"/>
          <a:sy n="64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80" y="-90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34AEF5-2C8D-42DD-A10D-E13B7563FD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673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4FAC7E-1DCE-4738-A963-E796D1BDDD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4302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FAC7E-1DCE-4738-A963-E796D1BDDD9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518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1747E-A70D-4F0E-825C-FA09873CC356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214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1747E-A70D-4F0E-825C-FA09873CC356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76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1747E-A70D-4F0E-825C-FA09873CC356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4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1747E-A70D-4F0E-825C-FA09873CC356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3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1747E-A70D-4F0E-825C-FA09873CC356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2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1747E-A70D-4F0E-825C-FA09873CC356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11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1747E-A70D-4F0E-825C-FA09873CC356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28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1747E-A70D-4F0E-825C-FA09873CC356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6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59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87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6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1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848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6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89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28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9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9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5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6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1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100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31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3" y="3429001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1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66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560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6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6505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1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6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96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15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6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4" y="2785534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69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376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6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1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4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9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9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5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6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914353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1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21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1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3" y="3429001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1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20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78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6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17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1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6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451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6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4" y="2785534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>
                <a:solidFill>
                  <a:srgbClr val="073E87"/>
                </a:solidFill>
              </a:rPr>
              <a:pPr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45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6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5"/>
            <a:ext cx="378669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defTabSz="914353"/>
            <a:fld id="{9D1D110F-3F4E-48D9-B8AA-5D0E825AFDBA}" type="datetime1">
              <a:rPr lang="en-US" smtClean="0">
                <a:solidFill>
                  <a:srgbClr val="073E87"/>
                </a:solidFill>
              </a:rPr>
              <a:pPr defTabSz="914353"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5"/>
            <a:ext cx="3786691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defTabSz="914353"/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4"/>
            <a:ext cx="1161826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defTabSz="914353"/>
            <a:fld id="{687D7A59-36E2-48B9-B146-C1E59501F63F}" type="slidenum">
              <a:rPr lang="en-US" smtClean="0">
                <a:solidFill>
                  <a:srgbClr val="073E87"/>
                </a:solidFill>
              </a:rPr>
              <a:pPr defTabSz="914353"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8" y="2675467"/>
            <a:ext cx="7408333" cy="3450696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sldNum="0" hdr="0" ftr="0" dt="0"/>
  <p:txStyles>
    <p:titleStyle>
      <a:lvl1pPr algn="ctr" defTabSz="914353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06" indent="-274306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33" indent="-274306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19" indent="-228588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2942" indent="-228588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2965" indent="-228588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2988" indent="-228588" algn="l" defTabSz="914353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012" indent="-228588" algn="l" defTabSz="914353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036" indent="-228588" algn="l" defTabSz="914353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060" indent="-228588" algn="l" defTabSz="914353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6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53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5"/>
            <a:ext cx="378669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defTabSz="914353"/>
            <a:fld id="{9D1D110F-3F4E-48D9-B8AA-5D0E825AFDBA}" type="datetime1">
              <a:rPr lang="en-US" smtClean="0">
                <a:solidFill>
                  <a:srgbClr val="073E87"/>
                </a:solidFill>
              </a:rPr>
              <a:pPr defTabSz="914353"/>
              <a:t>1/10/2017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5"/>
            <a:ext cx="3786691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defTabSz="914353"/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4"/>
            <a:ext cx="1161826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defTabSz="914353"/>
            <a:fld id="{687D7A59-36E2-48B9-B146-C1E59501F63F}" type="slidenum">
              <a:rPr lang="en-US" smtClean="0">
                <a:solidFill>
                  <a:srgbClr val="073E87"/>
                </a:solidFill>
              </a:rPr>
              <a:pPr defTabSz="914353"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8" y="2675467"/>
            <a:ext cx="7408333" cy="3450696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6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ftr="0" dt="0"/>
  <p:txStyles>
    <p:titleStyle>
      <a:lvl1pPr algn="ctr" defTabSz="914353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06" indent="-274306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33" indent="-274306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19" indent="-228588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2942" indent="-228588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2965" indent="-228588" algn="l" defTabSz="914353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2988" indent="-228588" algn="l" defTabSz="914353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012" indent="-228588" algn="l" defTabSz="914353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036" indent="-228588" algn="l" defTabSz="914353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060" indent="-228588" algn="l" defTabSz="914353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2161" y="1219200"/>
            <a:ext cx="7215795" cy="1780108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/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  </a:t>
            </a:r>
            <a:r>
              <a:rPr lang="en-US" dirty="0" smtClean="0">
                <a:solidFill>
                  <a:schemeClr val="bg1"/>
                </a:solidFill>
              </a:rPr>
              <a:t>State Board of Education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Meeting: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i="1" dirty="0" smtClean="0">
                <a:solidFill>
                  <a:schemeClr val="bg1"/>
                </a:solidFill>
              </a:rPr>
              <a:t>Assessment Update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134422"/>
            <a:ext cx="8323020" cy="114877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ClrTx/>
              <a:buSzTx/>
            </a:pPr>
            <a:r>
              <a:rPr lang="en-US" sz="2600" i="1" dirty="0" smtClean="0">
                <a:solidFill>
                  <a:schemeClr val="tx1"/>
                </a:solidFill>
              </a:rPr>
              <a:t>Department of Education</a:t>
            </a:r>
            <a:endParaRPr lang="en-US" sz="2600" i="1" dirty="0">
              <a:solidFill>
                <a:schemeClr val="tx1"/>
              </a:solidFill>
            </a:endParaRPr>
          </a:p>
        </p:txBody>
      </p:sp>
      <p:pic>
        <p:nvPicPr>
          <p:cNvPr id="9" name="Picture 8" descr="Ready2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6384">
            <a:off x="8043100" y="295555"/>
            <a:ext cx="860697" cy="8578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08605" y="3274367"/>
            <a:ext cx="25202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January 11, 2017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0228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48100" y="209808"/>
            <a:ext cx="8816454" cy="696742"/>
          </a:xfrm>
          <a:prstGeom prst="rect">
            <a:avLst/>
          </a:prstGeom>
        </p:spPr>
        <p:txBody>
          <a:bodyPr lIns="91435" tIns="45718" rIns="91435" bIns="45718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4000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2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274068"/>
            <a:ext cx="8229600" cy="56822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353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Agenda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706990" y="2743200"/>
            <a:ext cx="3698674" cy="12568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274306" indent="-274306" algn="l" defTabSz="914353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33" indent="-274306" algn="l" defTabSz="914353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19" indent="-228588" algn="l" defTabSz="914353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2942" indent="-228588" algn="l" defTabSz="914353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2965" indent="-228588" algn="l" defTabSz="914353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2988" indent="-228588" algn="l" defTabSz="914353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012" indent="-228588" algn="l" defTabSz="914353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036" indent="-228588" algn="l" defTabSz="914353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060" indent="-228588" algn="l" defTabSz="914353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Symbol" pitchFamily="18" charset="2"/>
              <a:buNone/>
            </a:pPr>
            <a:endParaRPr lang="en-US" sz="11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ClrTx/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Date Change Requests</a:t>
            </a:r>
          </a:p>
          <a:p>
            <a:pPr marL="0" indent="0">
              <a:lnSpc>
                <a:spcPct val="80000"/>
              </a:lnSpc>
              <a:buClrTx/>
              <a:buNone/>
            </a:pPr>
            <a:endParaRPr lang="en-US" sz="1000" dirty="0" smtClean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lnSpc>
                <a:spcPct val="80000"/>
              </a:lnSpc>
              <a:buClrTx/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ISTEP+/IREAD-3 Update</a:t>
            </a:r>
          </a:p>
          <a:p>
            <a:pPr marL="457200" lvl="1" indent="0">
              <a:lnSpc>
                <a:spcPct val="80000"/>
              </a:lnSpc>
              <a:buFont typeface="Symbol" pitchFamily="18" charset="2"/>
              <a:buNone/>
            </a:pPr>
            <a:endParaRPr lang="en-US" sz="2000" dirty="0" smtClean="0">
              <a:solidFill>
                <a:schemeClr val="tx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19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853903" y="1875236"/>
            <a:ext cx="7650510" cy="45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88" tIns="32144" rIns="64288" bIns="32144">
            <a:spAutoFit/>
          </a:bodyPr>
          <a:lstStyle>
            <a:lvl1pPr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defTabSz="914353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500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8100" y="209808"/>
            <a:ext cx="8816454" cy="696742"/>
          </a:xfrm>
          <a:prstGeom prst="rect">
            <a:avLst/>
          </a:prstGeom>
        </p:spPr>
        <p:txBody>
          <a:bodyPr lIns="91435" tIns="45718" rIns="91435" bIns="45718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4000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64673" y="2971800"/>
            <a:ext cx="45833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ISTEP+ Part 1, IREAD-3 </a:t>
            </a:r>
          </a:p>
          <a:p>
            <a:pPr algn="ctr"/>
            <a:r>
              <a:rPr lang="en-US" sz="3600" dirty="0" smtClean="0"/>
              <a:t>Date Change Requests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533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853903" y="1875236"/>
            <a:ext cx="7650510" cy="45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88" tIns="32144" rIns="64288" bIns="32144">
            <a:spAutoFit/>
          </a:bodyPr>
          <a:lstStyle>
            <a:lvl1pPr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defTabSz="914353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500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8100" y="209808"/>
            <a:ext cx="8816454" cy="696742"/>
          </a:xfrm>
          <a:prstGeom prst="rect">
            <a:avLst/>
          </a:prstGeom>
        </p:spPr>
        <p:txBody>
          <a:bodyPr lIns="91435" tIns="45718" rIns="91435" bIns="45718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4000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274068"/>
            <a:ext cx="8229600" cy="56822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353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ISTEP+, IREAD-3 Date Change Requests</a:t>
            </a:r>
            <a:endParaRPr lang="en-US" sz="3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558" y="2329534"/>
            <a:ext cx="8077200" cy="3342736"/>
          </a:xfrm>
          <a:prstGeom prst="rect">
            <a:avLst/>
          </a:prstGeom>
          <a:noFill/>
        </p:spPr>
        <p:txBody>
          <a:bodyPr wrap="square" lIns="64288" tIns="32144" rIns="64288" bIns="32144">
            <a:spAutoFit/>
          </a:bodyPr>
          <a:lstStyle/>
          <a:p>
            <a:pPr marL="401801" indent="-401801" defTabSz="914353">
              <a:buFont typeface="Wingdings" panose="05000000000000000000" pitchFamily="2" charset="2"/>
              <a:buChar char="§"/>
              <a:defRPr/>
            </a:pPr>
            <a:r>
              <a:rPr lang="en-US" sz="2600" dirty="0" smtClean="0">
                <a:solidFill>
                  <a:prstClr val="black"/>
                </a:solidFill>
              </a:rPr>
              <a:t>State Board provides authority for IDOE to review/ approve requests to begin testing up to seven calendar days in advance</a:t>
            </a:r>
            <a:endParaRPr lang="en-US" dirty="0" smtClean="0">
              <a:solidFill>
                <a:prstClr val="black"/>
              </a:solidFill>
            </a:endParaRPr>
          </a:p>
          <a:p>
            <a:pPr marL="1280160" lvl="2" defTabSz="914353">
              <a:defRPr/>
            </a:pPr>
            <a:endParaRPr lang="en-US" sz="500" dirty="0" smtClean="0">
              <a:solidFill>
                <a:prstClr val="black"/>
              </a:solidFill>
            </a:endParaRPr>
          </a:p>
          <a:p>
            <a:pPr marL="1097280" lvl="1" indent="-274320" defTabSz="914353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Refer to memorandum and Attachment A</a:t>
            </a:r>
          </a:p>
          <a:p>
            <a:pPr marL="822960" lvl="1" defTabSz="914353">
              <a:defRPr/>
            </a:pPr>
            <a:endParaRPr lang="en-US" sz="500" dirty="0" smtClean="0">
              <a:solidFill>
                <a:prstClr val="black"/>
              </a:solidFill>
            </a:endParaRPr>
          </a:p>
          <a:p>
            <a:pPr marL="1623060" lvl="2" indent="-342900" defTabSz="914353"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Forty-nine (49) requests approved by IDOE </a:t>
            </a:r>
          </a:p>
          <a:p>
            <a:pPr marL="822960" lvl="1" defTabSz="914353">
              <a:defRPr/>
            </a:pPr>
            <a:endParaRPr lang="en-US" sz="500" dirty="0" smtClean="0">
              <a:solidFill>
                <a:prstClr val="black"/>
              </a:solidFill>
            </a:endParaRPr>
          </a:p>
          <a:p>
            <a:pPr marL="1623060" lvl="2" indent="-342900" defTabSz="914353"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No requests received requiring SBOE approval</a:t>
            </a:r>
          </a:p>
          <a:p>
            <a:pPr marL="822960" lvl="1" defTabSz="914353">
              <a:defRPr/>
            </a:pPr>
            <a:endParaRPr lang="en-US" sz="300" dirty="0" smtClean="0">
              <a:solidFill>
                <a:prstClr val="black"/>
              </a:solidFill>
            </a:endParaRPr>
          </a:p>
          <a:p>
            <a:pPr marL="822960" lvl="1" defTabSz="914353">
              <a:defRPr/>
            </a:pPr>
            <a:endParaRPr lang="en-US" sz="2400" dirty="0">
              <a:solidFill>
                <a:prstClr val="black"/>
              </a:solidFill>
            </a:endParaRPr>
          </a:p>
          <a:p>
            <a:pPr defTabSz="914353">
              <a:defRPr/>
            </a:pPr>
            <a:endParaRPr lang="en-US" sz="500" dirty="0">
              <a:solidFill>
                <a:prstClr val="black"/>
              </a:solidFill>
            </a:endParaRPr>
          </a:p>
          <a:p>
            <a:pPr marL="457177" lvl="1" defTabSz="914353">
              <a:defRPr/>
            </a:pPr>
            <a:endParaRPr lang="en-US" dirty="0">
              <a:solidFill>
                <a:prstClr val="black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3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853903" y="1875236"/>
            <a:ext cx="7650510" cy="45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88" tIns="32144" rIns="64288" bIns="32144">
            <a:spAutoFit/>
          </a:bodyPr>
          <a:lstStyle>
            <a:lvl1pPr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defTabSz="914353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500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8100" y="209808"/>
            <a:ext cx="8816454" cy="696742"/>
          </a:xfrm>
          <a:prstGeom prst="rect">
            <a:avLst/>
          </a:prstGeom>
        </p:spPr>
        <p:txBody>
          <a:bodyPr lIns="91435" tIns="45718" rIns="91435" bIns="45718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4000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19946" y="3089519"/>
            <a:ext cx="33041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ISTEP+/IREAD-3 </a:t>
            </a:r>
          </a:p>
          <a:p>
            <a:pPr algn="ctr"/>
            <a:r>
              <a:rPr lang="en-US" sz="3600" dirty="0" smtClean="0"/>
              <a:t>Update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375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853903" y="1875236"/>
            <a:ext cx="7650510" cy="45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88" tIns="32144" rIns="64288" bIns="32144">
            <a:spAutoFit/>
          </a:bodyPr>
          <a:lstStyle>
            <a:lvl1pPr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defTabSz="914353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500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8100" y="209808"/>
            <a:ext cx="8816454" cy="696742"/>
          </a:xfrm>
          <a:prstGeom prst="rect">
            <a:avLst/>
          </a:prstGeom>
        </p:spPr>
        <p:txBody>
          <a:bodyPr lIns="91435" tIns="45718" rIns="91435" bIns="45718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4000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6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274068"/>
            <a:ext cx="8229600" cy="56822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353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ISTEP+/IREAD-3 Update</a:t>
            </a:r>
            <a:endParaRPr lang="en-US" sz="3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7071" y="1875236"/>
            <a:ext cx="7064173" cy="3758235"/>
          </a:xfrm>
          <a:prstGeom prst="rect">
            <a:avLst/>
          </a:prstGeom>
          <a:noFill/>
        </p:spPr>
        <p:txBody>
          <a:bodyPr wrap="square" lIns="64288" tIns="32144" rIns="64288" bIns="32144">
            <a:spAutoFit/>
          </a:bodyPr>
          <a:lstStyle/>
          <a:p>
            <a:pPr marL="401801" indent="-401801" defTabSz="914353"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Determining capacity/connectivity: Pearson Technology Readiness Process</a:t>
            </a:r>
          </a:p>
          <a:p>
            <a:pPr defTabSz="914353"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1097280" lvl="1" indent="-274320" defTabSz="914353">
              <a:buFont typeface="Arial" panose="020B0604020202020204" pitchFamily="34" charset="0"/>
              <a:buChar char="•"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System Set-up</a:t>
            </a:r>
          </a:p>
          <a:p>
            <a:pPr marL="822960" lvl="1" defTabSz="914353"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1097280" lvl="1" indent="-274320" defTabSz="914353">
              <a:buFont typeface="Arial" panose="020B0604020202020204" pitchFamily="34" charset="0"/>
              <a:buChar char="•"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Device Inventory</a:t>
            </a:r>
          </a:p>
          <a:p>
            <a:pPr marL="1280160" lvl="2" defTabSz="914353"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1097280" lvl="1" indent="-274320" defTabSz="914353">
              <a:buFont typeface="Arial" panose="020B0604020202020204" pitchFamily="34" charset="0"/>
              <a:buChar char="•"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Local Infrastructure Trial</a:t>
            </a:r>
          </a:p>
          <a:p>
            <a:pPr marL="822960" lvl="1" defTabSz="914353"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1097280" lvl="1" indent="-274320" defTabSz="914353">
              <a:buFont typeface="Arial" panose="020B0604020202020204" pitchFamily="34" charset="0"/>
              <a:buChar char="•"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Statewide Readiness Test (“Dress Rehearsal”)</a:t>
            </a:r>
          </a:p>
          <a:p>
            <a:pPr marL="822960" lvl="1" defTabSz="914353">
              <a:defRPr/>
            </a:pPr>
            <a:endParaRPr lang="en-US" sz="300" dirty="0" smtClean="0">
              <a:solidFill>
                <a:prstClr val="black"/>
              </a:solidFill>
            </a:endParaRPr>
          </a:p>
          <a:p>
            <a:pPr marL="822960" lvl="1" defTabSz="914353">
              <a:defRPr/>
            </a:pPr>
            <a:endParaRPr lang="en-US" sz="200" dirty="0" smtClean="0">
              <a:solidFill>
                <a:prstClr val="black"/>
              </a:solidFill>
            </a:endParaRPr>
          </a:p>
          <a:p>
            <a:pPr marL="1623060" lvl="2" indent="-342900" defTabSz="914353">
              <a:buFont typeface="Wingdings" panose="05000000000000000000" pitchFamily="2" charset="2"/>
              <a:buChar char="§"/>
              <a:defRPr/>
            </a:pPr>
            <a:r>
              <a:rPr lang="en-US" sz="2000" dirty="0" smtClean="0">
                <a:solidFill>
                  <a:srgbClr val="0000CC"/>
                </a:solidFill>
              </a:rPr>
              <a:t>Scheduled to occur on January 19, 2017</a:t>
            </a:r>
          </a:p>
          <a:p>
            <a:pPr marL="822960" lvl="1" defTabSz="914353">
              <a:defRPr/>
            </a:pPr>
            <a:endParaRPr lang="en-US" sz="2400" dirty="0">
              <a:solidFill>
                <a:prstClr val="black"/>
              </a:solidFill>
            </a:endParaRPr>
          </a:p>
          <a:p>
            <a:pPr defTabSz="914353">
              <a:defRPr/>
            </a:pPr>
            <a:endParaRPr lang="en-US" sz="500" dirty="0">
              <a:solidFill>
                <a:prstClr val="black"/>
              </a:solidFill>
            </a:endParaRPr>
          </a:p>
          <a:p>
            <a:pPr marL="457177" lvl="1" defTabSz="914353">
              <a:defRPr/>
            </a:pPr>
            <a:endParaRPr lang="en-US" dirty="0">
              <a:solidFill>
                <a:prstClr val="black"/>
              </a:solidFill>
              <a:latin typeface="Gill Sans" pitchFamily="-84" charset="0"/>
              <a:ea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0699" y="5286117"/>
            <a:ext cx="5562601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Statewide Readiness Test results will be shared at the February State Board of Education meeting.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5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853903" y="1875236"/>
            <a:ext cx="7650510" cy="45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88" tIns="32144" rIns="64288" bIns="32144">
            <a:spAutoFit/>
          </a:bodyPr>
          <a:lstStyle>
            <a:lvl1pPr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defTabSz="914353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500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8100" y="209808"/>
            <a:ext cx="8816454" cy="696742"/>
          </a:xfrm>
          <a:prstGeom prst="rect">
            <a:avLst/>
          </a:prstGeom>
        </p:spPr>
        <p:txBody>
          <a:bodyPr lIns="91435" tIns="45718" rIns="91435" bIns="45718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4000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7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274068"/>
            <a:ext cx="8229600" cy="56822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353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ISTEP+ Update</a:t>
            </a:r>
            <a:endParaRPr lang="en-US" sz="3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0517" y="2329534"/>
            <a:ext cx="7523896" cy="2896460"/>
          </a:xfrm>
          <a:prstGeom prst="rect">
            <a:avLst/>
          </a:prstGeom>
          <a:noFill/>
        </p:spPr>
        <p:txBody>
          <a:bodyPr wrap="square" lIns="64288" tIns="32144" rIns="64288" bIns="32144">
            <a:spAutoFit/>
          </a:bodyPr>
          <a:lstStyle/>
          <a:p>
            <a:pPr marL="401801" indent="-401801" defTabSz="914353">
              <a:buFont typeface="Wingdings" panose="05000000000000000000" pitchFamily="2" charset="2"/>
              <a:buChar char="§"/>
              <a:defRPr/>
            </a:pPr>
            <a:r>
              <a:rPr lang="en-US" sz="2800" dirty="0" smtClean="0">
                <a:solidFill>
                  <a:prstClr val="black"/>
                </a:solidFill>
              </a:rPr>
              <a:t>Planning for ISTEP+ Part 2</a:t>
            </a:r>
          </a:p>
          <a:p>
            <a:pPr defTabSz="914353"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1097280" lvl="1" indent="-274320" defTabSz="914353"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prstClr val="black"/>
                </a:solidFill>
              </a:rPr>
              <a:t>Online </a:t>
            </a:r>
            <a:r>
              <a:rPr lang="en-US" sz="2600" dirty="0">
                <a:solidFill>
                  <a:prstClr val="black"/>
                </a:solidFill>
              </a:rPr>
              <a:t>preparedness</a:t>
            </a:r>
          </a:p>
          <a:p>
            <a:pPr marL="1280160" lvl="2" defTabSz="914353">
              <a:defRPr/>
            </a:pPr>
            <a:endParaRPr lang="en-US" sz="800" dirty="0">
              <a:solidFill>
                <a:prstClr val="black"/>
              </a:solidFill>
            </a:endParaRPr>
          </a:p>
          <a:p>
            <a:pPr marL="1097280" lvl="1" indent="-274320" defTabSz="914353"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prstClr val="black"/>
                </a:solidFill>
              </a:rPr>
              <a:t>Support for corporations and schools</a:t>
            </a:r>
          </a:p>
          <a:p>
            <a:pPr marL="822960" lvl="1" defTabSz="914353"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1828800" lvl="2" indent="-342900" defTabSz="914353"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Site visits</a:t>
            </a:r>
          </a:p>
          <a:p>
            <a:pPr marL="1280160" lvl="2" defTabSz="914353"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1828800" lvl="2" indent="-342900" defTabSz="914353"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Follow-up after Statewide Readiness Test (January 19, 2017)</a:t>
            </a:r>
          </a:p>
        </p:txBody>
      </p:sp>
    </p:spTree>
    <p:extLst>
      <p:ext uri="{BB962C8B-B14F-4D97-AF65-F5344CB8AC3E}">
        <p14:creationId xmlns:p14="http://schemas.microsoft.com/office/powerpoint/2010/main" val="41928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853903" y="1875236"/>
            <a:ext cx="7650510" cy="454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88" tIns="32144" rIns="64288" bIns="32144">
            <a:spAutoFit/>
          </a:bodyPr>
          <a:lstStyle>
            <a:lvl1pPr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l" eaLnBrk="0" hangingPunct="0">
              <a:spcBef>
                <a:spcPts val="2300"/>
              </a:spcBef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ts val="23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0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defTabSz="914353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500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8100" y="209808"/>
            <a:ext cx="8816454" cy="696742"/>
          </a:xfrm>
          <a:prstGeom prst="rect">
            <a:avLst/>
          </a:prstGeom>
        </p:spPr>
        <p:txBody>
          <a:bodyPr lIns="91435" tIns="45718" rIns="91435" bIns="45718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4000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8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274068"/>
            <a:ext cx="8229600" cy="56822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353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ISTEP+ Update</a:t>
            </a:r>
            <a:endParaRPr lang="en-US" sz="3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0517" y="2329534"/>
            <a:ext cx="7523896" cy="3265792"/>
          </a:xfrm>
          <a:prstGeom prst="rect">
            <a:avLst/>
          </a:prstGeom>
          <a:noFill/>
        </p:spPr>
        <p:txBody>
          <a:bodyPr wrap="square" lIns="64288" tIns="32144" rIns="64288" bIns="32144">
            <a:spAutoFit/>
          </a:bodyPr>
          <a:lstStyle/>
          <a:p>
            <a:pPr marL="401801" indent="-401801" defTabSz="914353">
              <a:buFont typeface="Wingdings" panose="05000000000000000000" pitchFamily="2" charset="2"/>
              <a:buChar char="§"/>
              <a:defRPr/>
            </a:pPr>
            <a:r>
              <a:rPr lang="en-US" sz="2800" dirty="0" smtClean="0">
                <a:solidFill>
                  <a:prstClr val="black"/>
                </a:solidFill>
              </a:rPr>
              <a:t>Planning for the future</a:t>
            </a:r>
          </a:p>
          <a:p>
            <a:pPr defTabSz="914353"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1097280" lvl="1" indent="-274320" defTabSz="914353"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prstClr val="black"/>
                </a:solidFill>
              </a:rPr>
              <a:t>Embedded pilot items</a:t>
            </a:r>
            <a:endParaRPr lang="en-US" sz="2600" dirty="0">
              <a:solidFill>
                <a:prstClr val="black"/>
              </a:solidFill>
            </a:endParaRPr>
          </a:p>
          <a:p>
            <a:pPr marL="1280160" lvl="2" defTabSz="914353">
              <a:defRPr/>
            </a:pPr>
            <a:endParaRPr lang="en-US" sz="800" dirty="0">
              <a:solidFill>
                <a:prstClr val="black"/>
              </a:solidFill>
            </a:endParaRPr>
          </a:p>
          <a:p>
            <a:pPr marL="1097280" lvl="1" indent="-274320" defTabSz="914353">
              <a:buFont typeface="Arial" panose="020B0604020202020204" pitchFamily="34" charset="0"/>
              <a:buChar char="•"/>
              <a:defRPr/>
            </a:pPr>
            <a:r>
              <a:rPr lang="en-US" sz="2600" dirty="0" smtClean="0"/>
              <a:t>To be ready….</a:t>
            </a:r>
            <a:endParaRPr lang="en-US" sz="2600" dirty="0"/>
          </a:p>
          <a:p>
            <a:pPr marL="822960" lvl="1" defTabSz="914353">
              <a:defRPr/>
            </a:pPr>
            <a:endParaRPr lang="en-US" sz="800" dirty="0" smtClean="0"/>
          </a:p>
          <a:p>
            <a:pPr marL="1828800" lvl="2" indent="-342900" defTabSz="914353"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if items are needed to supplement a test that may be purchased for use in Indiana</a:t>
            </a:r>
          </a:p>
          <a:p>
            <a:pPr marL="1280160" lvl="2" defTabSz="914353">
              <a:defRPr/>
            </a:pPr>
            <a:endParaRPr lang="en-US" sz="800" dirty="0" smtClean="0"/>
          </a:p>
          <a:p>
            <a:pPr marL="1828800" lvl="2" indent="-342900" defTabSz="914353"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if the current ISTEP+ assessment must be used while a new assessment is developed</a:t>
            </a:r>
          </a:p>
        </p:txBody>
      </p:sp>
    </p:spTree>
    <p:extLst>
      <p:ext uri="{BB962C8B-B14F-4D97-AF65-F5344CB8AC3E}">
        <p14:creationId xmlns:p14="http://schemas.microsoft.com/office/powerpoint/2010/main" val="77422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 txBox="1">
            <a:spLocks/>
          </p:cNvSpPr>
          <p:nvPr/>
        </p:nvSpPr>
        <p:spPr>
          <a:xfrm>
            <a:off x="867834" y="3276600"/>
            <a:ext cx="7408333" cy="1842220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31B6FD"/>
              </a:buClr>
              <a:buFont typeface="Symbol" pitchFamily="18" charset="2"/>
              <a:buNone/>
            </a:pPr>
            <a:endParaRPr lang="en-US" sz="14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0" indent="0" algn="ctr">
              <a:buClr>
                <a:srgbClr val="31B6FD"/>
              </a:buClr>
              <a:buFont typeface="Symbol" pitchFamily="18" charset="2"/>
              <a:buNone/>
            </a:pPr>
            <a:endParaRPr lang="en-US" sz="36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9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199" y="495983"/>
            <a:ext cx="7852989" cy="95181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Thank you…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98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13354</TotalTime>
  <Words>224</Words>
  <Application>Microsoft Office PowerPoint</Application>
  <PresentationFormat>On-screen Show (4:3)</PresentationFormat>
  <Paragraphs>81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Candara</vt:lpstr>
      <vt:lpstr>Gill Sans</vt:lpstr>
      <vt:lpstr>Gill Sans MT</vt:lpstr>
      <vt:lpstr>Symbol</vt:lpstr>
      <vt:lpstr>Wingdings</vt:lpstr>
      <vt:lpstr>ヒラギノ角ゴ ProN W3</vt:lpstr>
      <vt:lpstr>1_Waveform</vt:lpstr>
      <vt:lpstr>2_Waveform</vt:lpstr>
      <vt:lpstr>   State Board of Education Meeting: Assessment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you…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Indiana Formative  Assessment Initiative</dc:title>
  <dc:creator>rhavey</dc:creator>
  <cp:lastModifiedBy>Murphy, Brian (SBOE)</cp:lastModifiedBy>
  <cp:revision>821</cp:revision>
  <cp:lastPrinted>2015-11-23T13:37:52Z</cp:lastPrinted>
  <dcterms:created xsi:type="dcterms:W3CDTF">2013-01-31T16:41:21Z</dcterms:created>
  <dcterms:modified xsi:type="dcterms:W3CDTF">2017-01-11T00:48:48Z</dcterms:modified>
</cp:coreProperties>
</file>