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60" r:id="rId2"/>
    <p:sldMasterId id="2147483677" r:id="rId3"/>
  </p:sldMasterIdLst>
  <p:notesMasterIdLst>
    <p:notesMasterId r:id="rId17"/>
  </p:notesMasterIdLst>
  <p:handoutMasterIdLst>
    <p:handoutMasterId r:id="rId18"/>
  </p:handoutMasterIdLst>
  <p:sldIdLst>
    <p:sldId id="294" r:id="rId4"/>
    <p:sldId id="309" r:id="rId5"/>
    <p:sldId id="315" r:id="rId6"/>
    <p:sldId id="316" r:id="rId7"/>
    <p:sldId id="317" r:id="rId8"/>
    <p:sldId id="318" r:id="rId9"/>
    <p:sldId id="319" r:id="rId10"/>
    <p:sldId id="311" r:id="rId11"/>
    <p:sldId id="312" r:id="rId12"/>
    <p:sldId id="313" r:id="rId13"/>
    <p:sldId id="314" r:id="rId14"/>
    <p:sldId id="308" r:id="rId15"/>
    <p:sldId id="31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s, Charity" initials="FC" lastIdx="10" clrIdx="0">
    <p:extLst>
      <p:ext uri="{19B8F6BF-5375-455C-9EA6-DF929625EA0E}">
        <p15:presenceInfo xmlns:p15="http://schemas.microsoft.com/office/powerpoint/2012/main" userId="S-1-5-21-1801674531-2139871995-682003330-1239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7325" autoAdjust="0"/>
  </p:normalViewPr>
  <p:slideViewPr>
    <p:cSldViewPr snapToGrid="0" snapToObjects="1">
      <p:cViewPr varScale="1">
        <p:scale>
          <a:sx n="89" d="100"/>
          <a:sy n="89" d="100"/>
        </p:scale>
        <p:origin x="139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91BB2E-8C3F-484C-A2BA-B9ED96CEB44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166820-2FEA-4299-8EB3-12ACC92A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09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31279B-A4D4-4FE4-BDAD-7ACB641F1F3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FC57DC-9C46-4EED-916B-C647A15F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C57DC-9C46-4EED-916B-C647A15FC6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2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03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82F36-955F-4345-8FF7-C4E8053BCE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3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82F36-955F-4345-8FF7-C4E8053BCE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5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82F36-955F-4345-8FF7-C4E8053BCE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5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82F36-955F-4345-8FF7-C4E8053BCE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/>
              <a:t>On May 15, 2018, Assessment will deploy an updated website</a:t>
            </a:r>
            <a:r>
              <a:rPr lang="en-US" sz="1050" baseline="0" dirty="0" smtClean="0"/>
              <a:t> for ILEARN which will feature the resources listed on the slide. </a:t>
            </a:r>
          </a:p>
          <a:p>
            <a:endParaRPr lang="en-US" sz="1050" baseline="0" dirty="0" smtClean="0"/>
          </a:p>
          <a:p>
            <a:r>
              <a:rPr lang="en-US" sz="1050" baseline="0" dirty="0" smtClean="0"/>
              <a:t>Supporting 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aseline="0" dirty="0" smtClean="0"/>
              <a:t>Videos and Infographics explaining blueprints and item specifications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aseline="0" dirty="0" smtClean="0"/>
              <a:t>User guides walking through the released items and student tools/supports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aseline="0" dirty="0" smtClean="0"/>
              <a:t>Released Items are provided in testing platform. Tutorials will be available that model answering different item types.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aseline="0" dirty="0" smtClean="0"/>
              <a:t>Technology Resources: AIR’s network diagnostic tool simulates a given number of concurrent testers on a school’s network to provide information regarding network performance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5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50" baseline="0" dirty="0" smtClean="0"/>
              <a:t>We will also have an assessment literacy webpage up on this date</a:t>
            </a:r>
            <a:r>
              <a:rPr lang="en-US" sz="1050" baseline="0" smtClean="0"/>
              <a:t>. 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C57DC-9C46-4EED-916B-C647A15FC6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A40-4C44-784C-8738-DE31C57F43D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A40-4C44-784C-8738-DE31C57F43D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A40-4C44-784C-8738-DE31C57F43D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54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72067" y="2399967"/>
            <a:ext cx="5523125" cy="787524"/>
          </a:xfrm>
        </p:spPr>
        <p:txBody>
          <a:bodyPr tIns="0" bIns="0" anchor="b" anchorCtr="0">
            <a:normAutofit/>
          </a:bodyPr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your presentation </a:t>
            </a:r>
            <a:br>
              <a:rPr lang="en-US" dirty="0" smtClean="0"/>
            </a:br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2065" y="3230355"/>
            <a:ext cx="5537469" cy="430887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kern="0" dirty="0" smtClean="0"/>
              <a:t>Your</a:t>
            </a:r>
            <a:r>
              <a:rPr lang="en-US" sz="1400" kern="0" baseline="0" dirty="0" smtClean="0"/>
              <a:t> name and title</a:t>
            </a:r>
          </a:p>
          <a:p>
            <a:r>
              <a:rPr lang="en-US" sz="1400" kern="0" baseline="0" dirty="0" smtClean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604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066" y="4314828"/>
            <a:ext cx="8684849" cy="787524"/>
          </a:xfrm>
        </p:spPr>
        <p:txBody>
          <a:bodyPr tIns="0" bIns="0" anchor="b" anchorCtr="0">
            <a:norm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Click to add your presentation </a:t>
            </a:r>
            <a:br>
              <a:rPr lang="en-US" dirty="0" smtClean="0"/>
            </a:br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2066" y="5145217"/>
            <a:ext cx="8044821" cy="430887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kern="0" dirty="0" smtClean="0"/>
              <a:t>Your</a:t>
            </a:r>
            <a:r>
              <a:rPr lang="en-US" sz="1400" kern="0" baseline="0" dirty="0" smtClean="0"/>
              <a:t> name and title</a:t>
            </a:r>
          </a:p>
          <a:p>
            <a:r>
              <a:rPr lang="en-US" sz="1400" kern="0" baseline="0" dirty="0" smtClean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8501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067" y="4314828"/>
            <a:ext cx="8880792" cy="787524"/>
          </a:xfrm>
        </p:spPr>
        <p:txBody>
          <a:bodyPr tIns="0" bIns="0" anchor="b" anchorCtr="0"/>
          <a:lstStyle>
            <a:lvl1pPr>
              <a:defRPr sz="2400" baseline="0"/>
            </a:lvl1pPr>
          </a:lstStyle>
          <a:p>
            <a:r>
              <a:rPr lang="en-US" dirty="0" smtClean="0"/>
              <a:t>Click to add your presentation </a:t>
            </a:r>
            <a:br>
              <a:rPr lang="en-US" dirty="0" smtClean="0"/>
            </a:br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2066" y="5145217"/>
            <a:ext cx="8044821" cy="430887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kern="0" dirty="0" smtClean="0"/>
              <a:t>Your</a:t>
            </a:r>
            <a:r>
              <a:rPr lang="en-US" sz="1400" kern="0" baseline="0" dirty="0" smtClean="0"/>
              <a:t> name and title</a:t>
            </a:r>
          </a:p>
          <a:p>
            <a:r>
              <a:rPr lang="en-US" sz="1400" kern="0" baseline="0" dirty="0" smtClean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3364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Wingdings" pitchFamily="2" charset="2"/>
              <a:buChar char="§"/>
              <a:defRPr sz="2200"/>
            </a:lvl1pPr>
            <a:lvl2pPr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EB2832F1-B5F9-442E-8893-4DAD68B03B7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1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Wingdings" pitchFamily="2" charset="2"/>
              <a:buChar char="§"/>
              <a:defRPr sz="2200"/>
            </a:lvl1pPr>
            <a:lvl2pPr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12192000" cy="914400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EB2832F1-B5F9-442E-8893-4DAD68B03B7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0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Wingdings" pitchFamily="2" charset="2"/>
              <a:buChar char="§"/>
              <a:defRPr sz="2200"/>
            </a:lvl1pPr>
            <a:lvl2pPr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12192000" cy="914400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EB2832F1-B5F9-442E-8893-4DAD68B03B7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9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12192000" cy="91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Wingdings" pitchFamily="2" charset="2"/>
              <a:buChar char="§"/>
              <a:defRPr sz="2200"/>
            </a:lvl1pPr>
            <a:lvl2pPr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EB2832F1-B5F9-442E-8893-4DAD68B03B7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8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B12E-2D2F-4EC1-9733-5CD663F70F5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A40-4C44-784C-8738-DE31C57F43D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721AC-5189-487B-940B-3B93452CFFB1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40D3A-B580-4612-8A82-7356B2C914C7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4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09600" y="2773682"/>
            <a:ext cx="10972800" cy="655319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divider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09600" y="2773682"/>
            <a:ext cx="10972800" cy="655319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divider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6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09600" y="2773682"/>
            <a:ext cx="10972800" cy="655319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divider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8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09600" y="2773682"/>
            <a:ext cx="10972800" cy="655319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divider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9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31592"/>
            <a:ext cx="6815667" cy="5036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031593"/>
            <a:ext cx="4011084" cy="5327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D0E6A-BCBB-4899-902B-63B190372A61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8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2272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3489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89459"/>
            <a:ext cx="7315200" cy="60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1D6C-9D3D-4379-808E-389F9E94904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609600" y="318656"/>
            <a:ext cx="10972800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0">
                <a:solidFill>
                  <a:schemeClr val="bg1"/>
                </a:solidFill>
                <a:latin typeface="+mn-lt"/>
                <a:ea typeface="+mj-ea"/>
                <a:cs typeface="Arial Black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800" dirty="0" smtClean="0">
                <a:solidFill>
                  <a:srgbClr val="FFFFFF"/>
                </a:solidFill>
              </a:rPr>
              <a:t>Click to add title</a:t>
            </a:r>
            <a:endParaRPr lang="en-US" sz="3800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0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1681201"/>
            <a:ext cx="49784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201" y="4057201"/>
            <a:ext cx="4592145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92697" y="6265863"/>
            <a:ext cx="5287404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08699" y="0"/>
            <a:ext cx="60833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" y="409107"/>
            <a:ext cx="15264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5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" y="409959"/>
            <a:ext cx="15264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1681200"/>
            <a:ext cx="49784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201" y="4057201"/>
            <a:ext cx="4592145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92697" y="6265863"/>
            <a:ext cx="5287404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08701" y="0"/>
            <a:ext cx="6083299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425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A40-4C44-784C-8738-DE31C57F43D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27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2628901" y="784224"/>
            <a:ext cx="6946900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7F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1400" y="2973675"/>
            <a:ext cx="5712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57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2628901" y="784224"/>
            <a:ext cx="6946900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7F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0" y="2973600"/>
            <a:ext cx="5712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8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2628901" y="784224"/>
            <a:ext cx="6946900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7F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0" y="2973600"/>
            <a:ext cx="5712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2628901" y="784224"/>
            <a:ext cx="6946900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7F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0" y="2973600"/>
            <a:ext cx="5712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8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2628901" y="784224"/>
            <a:ext cx="6946900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7F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0" y="2973600"/>
            <a:ext cx="5712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7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2628901" y="784224"/>
            <a:ext cx="6946900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7F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0" y="2973600"/>
            <a:ext cx="5712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2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418050"/>
            <a:ext cx="4908217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95450"/>
            <a:ext cx="4908217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108701" y="0"/>
            <a:ext cx="60833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3" y="6376790"/>
            <a:ext cx="1224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9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18050"/>
            <a:ext cx="596020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95450"/>
            <a:ext cx="601556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835901" y="0"/>
            <a:ext cx="43561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3" y="6376790"/>
            <a:ext cx="1224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2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18050"/>
            <a:ext cx="4908217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95450"/>
            <a:ext cx="4908217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108701" y="0"/>
            <a:ext cx="60833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23900" y="5838825"/>
            <a:ext cx="4904317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3" y="6376790"/>
            <a:ext cx="1224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418050"/>
            <a:ext cx="602370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9" y="1695450"/>
            <a:ext cx="6023700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823200" y="0"/>
            <a:ext cx="43688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23900" y="5838825"/>
            <a:ext cx="47752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3" y="6376790"/>
            <a:ext cx="1224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3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A40-4C44-784C-8738-DE31C57F43D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2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833" y="418050"/>
            <a:ext cx="4694176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833" y="1695450"/>
            <a:ext cx="6648451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3688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286723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8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8" y="418051"/>
            <a:ext cx="83224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8" y="1400175"/>
            <a:ext cx="6737019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064501" y="1447800"/>
            <a:ext cx="3416300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11201" y="6124575"/>
            <a:ext cx="107823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023101" y="6172201"/>
            <a:ext cx="4457700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286723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3" y="6376790"/>
            <a:ext cx="1224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5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1184649" y="1"/>
            <a:ext cx="100675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0100" y="2759846"/>
            <a:ext cx="83952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1" y="6375599"/>
            <a:ext cx="12379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1184649" y="1"/>
            <a:ext cx="100675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000" y="2389032"/>
            <a:ext cx="83952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54767" y="4179106"/>
            <a:ext cx="8020051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3" y="6376790"/>
            <a:ext cx="1224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2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000" y="417601"/>
            <a:ext cx="7941400" cy="525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723900" y="1752601"/>
            <a:ext cx="6477000" cy="446722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spc="-30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54101" y="1943100"/>
            <a:ext cx="5676900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chemeClr val="bg1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366001" y="3324225"/>
            <a:ext cx="4128828" cy="28956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366000" y="1752601"/>
            <a:ext cx="4128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1720" y="3457575"/>
            <a:ext cx="367508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tx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tx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GB" smtClean="0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23900" y="1076325"/>
            <a:ext cx="58420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991601" y="561976"/>
            <a:ext cx="2476499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 smtClean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</p:spPr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81501" y="1409700"/>
            <a:ext cx="7099300" cy="46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381501" y="1872629"/>
            <a:ext cx="7099300" cy="4099545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000" y="417601"/>
            <a:ext cx="8093800" cy="5452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32512" y="1437716"/>
            <a:ext cx="6645088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60151" y="2019300"/>
            <a:ext cx="6490449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tx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3901" y="1409700"/>
            <a:ext cx="3416300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723901" y="3762375"/>
            <a:ext cx="3416300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991601" y="561976"/>
            <a:ext cx="2476499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 smtClean="0"/>
              <a:t>Space for logo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</p:spPr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9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81501" y="1409700"/>
            <a:ext cx="7099300" cy="4680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381501" y="1872629"/>
            <a:ext cx="7099300" cy="4099545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001" y="417601"/>
            <a:ext cx="8106500" cy="5452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32512" y="1447241"/>
            <a:ext cx="6645088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tx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60151" y="2019300"/>
            <a:ext cx="6490449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tx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3901" y="1409700"/>
            <a:ext cx="3416300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723901" y="3762375"/>
            <a:ext cx="3416300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991601" y="561976"/>
            <a:ext cx="2476499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 smtClean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</p:spPr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4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18812" y="2669156"/>
            <a:ext cx="3470400" cy="46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18812" y="3129775"/>
            <a:ext cx="34704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000" y="417601"/>
            <a:ext cx="8479368" cy="94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6158" y="2687951"/>
            <a:ext cx="292147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83226" y="3226998"/>
            <a:ext cx="2994625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34995" y="2687951"/>
            <a:ext cx="292147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2063" y="3226998"/>
            <a:ext cx="2994625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1" name="Rectangle 20"/>
          <p:cNvSpPr/>
          <p:nvPr userDrawn="1"/>
        </p:nvSpPr>
        <p:spPr>
          <a:xfrm>
            <a:off x="8031027" y="2669156"/>
            <a:ext cx="34704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031027" y="3129775"/>
            <a:ext cx="34704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278373" y="2687951"/>
            <a:ext cx="292147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295441" y="3226998"/>
            <a:ext cx="2994625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36600" y="1685925"/>
            <a:ext cx="59944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</p:spPr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3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4376412" y="2377300"/>
            <a:ext cx="34464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8034012" y="2377300"/>
            <a:ext cx="34464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18812" y="2377300"/>
            <a:ext cx="34464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000" y="417601"/>
            <a:ext cx="8479368" cy="94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01700" y="3503224"/>
            <a:ext cx="31496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36600" y="1685925"/>
            <a:ext cx="59944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18812" y="4067175"/>
            <a:ext cx="34464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16" y="2660142"/>
            <a:ext cx="735585" cy="1082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15" y="2657743"/>
            <a:ext cx="737171" cy="1085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15" y="2645818"/>
            <a:ext cx="737171" cy="1085059"/>
          </a:xfrm>
          <a:prstGeom prst="rect">
            <a:avLst/>
          </a:prstGeom>
        </p:spPr>
      </p:pic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59300" y="3503224"/>
            <a:ext cx="31496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4376412" y="4067175"/>
            <a:ext cx="34464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216900" y="3503224"/>
            <a:ext cx="31496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8034012" y="4067175"/>
            <a:ext cx="34464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</p:spPr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5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</p:spPr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2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A40-4C44-784C-8738-DE31C57F43D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77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1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1809750"/>
            <a:ext cx="866140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1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</p:spPr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9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17600"/>
            <a:ext cx="10301817" cy="103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15485" y="2514601"/>
            <a:ext cx="2645833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Insert infographic or photographic image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107018" y="4425950"/>
            <a:ext cx="2654300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115485" y="3924926"/>
            <a:ext cx="2645833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</a:t>
            </a:r>
            <a:endParaRPr lang="en-US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751852" y="3924926"/>
            <a:ext cx="2645833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</a:t>
            </a:r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400257" y="3924927"/>
            <a:ext cx="2645833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</a:t>
            </a:r>
            <a:endParaRPr lang="en-US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777318" y="4425950"/>
            <a:ext cx="2654300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1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409518" y="4425950"/>
            <a:ext cx="2654300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accent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11201" y="6124575"/>
            <a:ext cx="107823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7023101" y="6172201"/>
            <a:ext cx="4457700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4716814" y="2514601"/>
            <a:ext cx="2645833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Insert infographic or photographic image</a:t>
            </a:r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8374414" y="2514601"/>
            <a:ext cx="2645833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Insert infographic or photographic image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</p:spPr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0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</p:spPr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0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2" y="417600"/>
            <a:ext cx="10251017" cy="77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</p:spPr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2" y="417600"/>
            <a:ext cx="10251017" cy="77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36600" y="1685925"/>
            <a:ext cx="59944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</p:spPr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6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1184649" y="1"/>
            <a:ext cx="100675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24200" y="3829050"/>
            <a:ext cx="632460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tx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164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08" y="3558921"/>
            <a:ext cx="4506985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1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08" y="3558922"/>
            <a:ext cx="4506985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9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rgbClr val="505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08" y="3558921"/>
            <a:ext cx="4506985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4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A40-4C44-784C-8738-DE31C57F43D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A40-4C44-784C-8738-DE31C57F43D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A40-4C44-784C-8738-DE31C57F43D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2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A40-4C44-784C-8738-DE31C57F43D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image" Target="../media/image15.emf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3A40-4C44-784C-8738-DE31C57F43D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0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2413" y="6520333"/>
            <a:ext cx="16338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AA82897-0AE2-604F-8E85-2EC01E702A30}" type="datetime3">
              <a:rPr lang="en-US" sz="800" smtClean="0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 May 2018</a:t>
            </a:fld>
            <a:r>
              <a:rPr lang="en-US" sz="80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t>.</a:t>
            </a:r>
            <a:endParaRPr lang="en-US" sz="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470401" y="6666614"/>
            <a:ext cx="3227572" cy="1913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18656"/>
            <a:ext cx="10972800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1"/>
            <a:ext cx="10972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1" y="6451602"/>
            <a:ext cx="91044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DEC7A2-620D-4231-8928-4D653102AB85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715001"/>
            <a:ext cx="955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cs typeface="Arial" charset="0"/>
              </a:rPr>
              <a:t>PRESENTATION TITLE</a:t>
            </a:r>
            <a:endParaRPr lang="en-US" sz="12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20" y="6245470"/>
            <a:ext cx="2570497" cy="566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6080" y="6451602"/>
            <a:ext cx="886691" cy="360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0042" y="6520331"/>
            <a:ext cx="75504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t>© Copyright             Questar Assessment, Inc. All Rights Reserved</a:t>
            </a:r>
            <a:endParaRPr lang="en-US" sz="800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9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>
          <a:solidFill>
            <a:schemeClr val="bg1"/>
          </a:solidFill>
          <a:latin typeface="+mn-lt"/>
          <a:ea typeface="+mj-ea"/>
          <a:cs typeface="Arial Blac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ts val="600"/>
        </a:spcBef>
        <a:spcAft>
          <a:spcPct val="0"/>
        </a:spcAft>
        <a:buClr>
          <a:schemeClr val="tx1">
            <a:lumMod val="65000"/>
            <a:lumOff val="35000"/>
          </a:schemeClr>
        </a:buClr>
        <a:buChar char="•"/>
        <a:defRPr lang="en-US" sz="2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Char char="•"/>
        <a:defRPr lang="en-US" sz="18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Char char="•"/>
        <a:defRPr lang="en-US" sz="16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Char char="–"/>
        <a:defRPr lang="en-US" sz="16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Char char="»"/>
        <a:defRPr lang="en-US" sz="16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4200">
          <p15:clr>
            <a:srgbClr val="F26B43"/>
          </p15:clr>
        </p15:guide>
        <p15:guide id="4294967295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1783" y="417600"/>
            <a:ext cx="7977717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199" y="1704975"/>
            <a:ext cx="8001507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 dirty="0" smtClean="0"/>
          </a:p>
          <a:p>
            <a:pPr lvl="2"/>
            <a:r>
              <a:rPr lang="en-US" smtClean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286723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0354" y="6489578"/>
            <a:ext cx="577517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‹#›</a:t>
            </a:fld>
            <a:endParaRPr lang="en-GB" dirty="0">
              <a:solidFill>
                <a:srgbClr val="00305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3" y="6376790"/>
            <a:ext cx="1224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4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bg2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bg2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81066155039960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0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832F1-B5F9-442E-8893-4DAD68B03B7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ISTEP+ ECA Spring Administration 2018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Test Administration Window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April </a:t>
            </a:r>
            <a:r>
              <a:rPr lang="en-US" dirty="0"/>
              <a:t>23 – May 25, 2018</a:t>
            </a:r>
          </a:p>
          <a:p>
            <a:r>
              <a:rPr lang="en-US" u="sng" dirty="0" smtClean="0"/>
              <a:t>Cumulative </a:t>
            </a:r>
            <a:r>
              <a:rPr lang="en-US" u="sng" dirty="0"/>
              <a:t>Testing Data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April 23 – April 27, 2018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030071" y="3370729"/>
            <a:ext cx="6248400" cy="275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Cumulative Customer Support Contact Report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April 23 – April 27, 2018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832F1-B5F9-442E-8893-4DAD68B03B7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ISTEP+ ECA Spring Administration 2018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-1" r="40912" b="-1466"/>
          <a:stretch/>
        </p:blipFill>
        <p:spPr>
          <a:xfrm>
            <a:off x="2817178" y="2429435"/>
            <a:ext cx="3874816" cy="37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96" y="325516"/>
            <a:ext cx="11039007" cy="1325563"/>
          </a:xfrm>
        </p:spPr>
        <p:txBody>
          <a:bodyPr/>
          <a:lstStyle/>
          <a:p>
            <a:r>
              <a:rPr lang="en-US" dirty="0" smtClean="0"/>
              <a:t>ILEARN Resources Release: May 15,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17398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Blueprints</a:t>
            </a:r>
          </a:p>
          <a:p>
            <a:r>
              <a:rPr lang="en-US" dirty="0" smtClean="0"/>
              <a:t>Item and Passage Specifications</a:t>
            </a:r>
          </a:p>
          <a:p>
            <a:r>
              <a:rPr lang="en-US" dirty="0" smtClean="0"/>
              <a:t>Released Items</a:t>
            </a:r>
          </a:p>
          <a:p>
            <a:pPr lvl="1"/>
            <a:r>
              <a:rPr lang="en-US" sz="2800" dirty="0" smtClean="0"/>
              <a:t>Sample Items (at least 10 per grade and content area)</a:t>
            </a:r>
          </a:p>
          <a:p>
            <a:pPr lvl="1"/>
            <a:r>
              <a:rPr lang="en-US" sz="2800" dirty="0" smtClean="0"/>
              <a:t>Student Tools and Supports</a:t>
            </a:r>
          </a:p>
          <a:p>
            <a:r>
              <a:rPr lang="en-US" dirty="0" smtClean="0"/>
              <a:t>Technology Resources and Specifications</a:t>
            </a:r>
          </a:p>
          <a:p>
            <a:r>
              <a:rPr lang="en-US" dirty="0" smtClean="0"/>
              <a:t>Accessibility and Accommodations Guidance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41523" y="1690688"/>
            <a:ext cx="517398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Assessment Literacy Resources</a:t>
            </a:r>
          </a:p>
          <a:p>
            <a:pPr lvl="1"/>
            <a:r>
              <a:rPr lang="en-US" sz="2600" dirty="0" smtClean="0"/>
              <a:t>Educator Brochure</a:t>
            </a:r>
          </a:p>
          <a:p>
            <a:pPr lvl="1"/>
            <a:r>
              <a:rPr lang="en-US" sz="2600" dirty="0" smtClean="0"/>
              <a:t>Assessment Development Infographic</a:t>
            </a:r>
          </a:p>
          <a:p>
            <a:pPr lvl="1"/>
            <a:r>
              <a:rPr lang="en-US" sz="2600" dirty="0" smtClean="0"/>
              <a:t>Understanding Indiana’s New Assessment System Webinar (May-June)</a:t>
            </a:r>
          </a:p>
          <a:p>
            <a:pPr lvl="1"/>
            <a:r>
              <a:rPr lang="en-US" sz="2600" dirty="0" smtClean="0"/>
              <a:t>Computer Adaptive Tests Webinar (May-June)</a:t>
            </a:r>
          </a:p>
          <a:p>
            <a:pPr marL="457200" lvl="1" indent="0">
              <a:buFont typeface="Arial"/>
              <a:buNone/>
            </a:pPr>
            <a:endParaRPr lang="en-US" sz="2600" dirty="0" smtClean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7281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ILEARN Webinars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18" t="4276" r="65416" b="68529"/>
          <a:stretch/>
        </p:blipFill>
        <p:spPr>
          <a:xfrm>
            <a:off x="1075764" y="1690688"/>
            <a:ext cx="5271247" cy="3716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5162" y="5728583"/>
            <a:ext cx="743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Registration Link: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form.jotform.com/81066155039960</a:t>
            </a:r>
            <a:r>
              <a:rPr lang="en-US" dirty="0" smtClean="0"/>
              <a:t>  </a:t>
            </a:r>
            <a:r>
              <a:rPr lang="en-US" dirty="0"/>
              <a:t>	</a:t>
            </a:r>
          </a:p>
        </p:txBody>
      </p:sp>
      <p:sp>
        <p:nvSpPr>
          <p:cNvPr id="6" name="Explosion 2 5"/>
          <p:cNvSpPr/>
          <p:nvPr/>
        </p:nvSpPr>
        <p:spPr>
          <a:xfrm>
            <a:off x="6519134" y="1818042"/>
            <a:ext cx="3582297" cy="23236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17397" y="2518203"/>
            <a:ext cx="1785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Interactive sessions with educators!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7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Window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ISTEP+ Grades 3-8, 10</a:t>
            </a:r>
          </a:p>
          <a:p>
            <a:pPr lvl="1"/>
            <a:r>
              <a:rPr lang="en-US" dirty="0" smtClean="0"/>
              <a:t>April 16-May 4</a:t>
            </a:r>
          </a:p>
          <a:p>
            <a:r>
              <a:rPr lang="en-US" dirty="0" smtClean="0"/>
              <a:t>ISTEP+ ECAs</a:t>
            </a:r>
          </a:p>
          <a:p>
            <a:pPr lvl="1"/>
            <a:r>
              <a:rPr lang="en-US" dirty="0" smtClean="0"/>
              <a:t>April 23-May 25</a:t>
            </a:r>
          </a:p>
          <a:p>
            <a:r>
              <a:rPr lang="en-US" dirty="0" smtClean="0"/>
              <a:t>ISTAR</a:t>
            </a:r>
          </a:p>
          <a:p>
            <a:pPr lvl="1"/>
            <a:r>
              <a:rPr lang="en-US" dirty="0" smtClean="0"/>
              <a:t>April 16-May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0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338" y="417600"/>
            <a:ext cx="8389565" cy="602818"/>
          </a:xfrm>
        </p:spPr>
        <p:txBody>
          <a:bodyPr/>
          <a:lstStyle/>
          <a:p>
            <a:r>
              <a:rPr lang="en-GB" sz="2800" dirty="0"/>
              <a:t>ISTEP+ Part 2 – Week 1 Call </a:t>
            </a:r>
            <a:r>
              <a:rPr lang="en-GB" sz="2800" dirty="0" err="1"/>
              <a:t>Center</a:t>
            </a:r>
            <a:r>
              <a:rPr lang="en-GB" sz="2800" dirty="0"/>
              <a:t> Volumes</a:t>
            </a:r>
            <a:endParaRPr lang="en-GB" sz="2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E01CD3E-20DF-4F38-A024-691BB9E0F047}" type="slidenum">
              <a:rPr lang="en-GB">
                <a:solidFill>
                  <a:srgbClr val="003057"/>
                </a:solidFill>
              </a:rPr>
              <a:pPr/>
              <a:t>3</a:t>
            </a:fld>
            <a:endParaRPr lang="en-GB" dirty="0">
              <a:solidFill>
                <a:srgbClr val="00305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44436" y="1355436"/>
          <a:ext cx="6553200" cy="333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437"/>
                <a:gridCol w="1794163"/>
                <a:gridCol w="1638300"/>
                <a:gridCol w="1638300"/>
              </a:tblGrid>
              <a:tr h="625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Contact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2018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2017</a:t>
                      </a:r>
                      <a:endParaRPr lang="en-US" dirty="0"/>
                    </a:p>
                  </a:txBody>
                  <a:tcPr anchor="ctr"/>
                </a:tc>
              </a:tr>
              <a:tr h="384860">
                <a:tc rowSpan="6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Phone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302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526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8486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Tuesday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355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677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8486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Wednesday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269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564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8486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Thursday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213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396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84860">
                <a:tc vMerge="1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Friday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161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274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860">
                <a:tc vMerge="1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Week Total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1,300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2,437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48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Web/Email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Week Total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43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99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1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338" y="417600"/>
            <a:ext cx="8389565" cy="602818"/>
          </a:xfrm>
        </p:spPr>
        <p:txBody>
          <a:bodyPr/>
          <a:lstStyle/>
          <a:p>
            <a:r>
              <a:rPr lang="en-GB" sz="2800" dirty="0"/>
              <a:t>ISTEP+ Part 2 – Week 2 Call </a:t>
            </a:r>
            <a:r>
              <a:rPr lang="en-GB" sz="2800" dirty="0" err="1"/>
              <a:t>Center</a:t>
            </a:r>
            <a:r>
              <a:rPr lang="en-GB" sz="2800" dirty="0"/>
              <a:t> Volumes</a:t>
            </a:r>
            <a:endParaRPr lang="en-GB" sz="2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E01CD3E-20DF-4F38-A024-691BB9E0F047}" type="slidenum">
              <a:rPr lang="en-GB">
                <a:solidFill>
                  <a:srgbClr val="003057"/>
                </a:solidFill>
              </a:rPr>
              <a:pPr/>
              <a:t>4</a:t>
            </a:fld>
            <a:endParaRPr lang="en-GB" dirty="0">
              <a:solidFill>
                <a:srgbClr val="00305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44436" y="1355436"/>
          <a:ext cx="6553200" cy="333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437"/>
                <a:gridCol w="1794163"/>
                <a:gridCol w="1638300"/>
                <a:gridCol w="1638300"/>
              </a:tblGrid>
              <a:tr h="625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Contact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2018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2017</a:t>
                      </a:r>
                      <a:endParaRPr lang="en-US" dirty="0"/>
                    </a:p>
                  </a:txBody>
                  <a:tcPr anchor="ctr"/>
                </a:tc>
              </a:tr>
              <a:tr h="384860">
                <a:tc rowSpan="6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Phone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161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287 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8486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Tuesday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179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276 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8486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Wednesday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141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240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8486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Thursday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106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182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84860">
                <a:tc vMerge="1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Friday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85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109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860">
                <a:tc vMerge="1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Week Total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672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1,094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48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Web/Email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Week Total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35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54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8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338" y="417600"/>
            <a:ext cx="8389565" cy="602818"/>
          </a:xfrm>
        </p:spPr>
        <p:txBody>
          <a:bodyPr/>
          <a:lstStyle/>
          <a:p>
            <a:r>
              <a:rPr lang="en-GB" sz="2800" dirty="0"/>
              <a:t>ISTEP+ Part 2 – Top Call </a:t>
            </a:r>
            <a:r>
              <a:rPr lang="en-GB" sz="2800" dirty="0"/>
              <a:t>Drivers</a:t>
            </a:r>
            <a:endParaRPr lang="en-GB" sz="2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E01CD3E-20DF-4F38-A024-691BB9E0F047}" type="slidenum">
              <a:rPr lang="en-GB">
                <a:solidFill>
                  <a:srgbClr val="003057"/>
                </a:solidFill>
              </a:rPr>
              <a:pPr/>
              <a:t>5</a:t>
            </a:fld>
            <a:endParaRPr lang="en-GB" dirty="0">
              <a:solidFill>
                <a:srgbClr val="003057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19400" y="1286164"/>
          <a:ext cx="559030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139"/>
                <a:gridCol w="18401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Calls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Testing – Student Test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Issues/Questions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753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PearsonAccess</a:t>
                      </a:r>
                      <a:r>
                        <a:rPr lang="en-US" sz="1400" baseline="30000" dirty="0" err="1" smtClean="0">
                          <a:solidFill>
                            <a:schemeClr val="bg2"/>
                          </a:solidFill>
                        </a:rPr>
                        <a:t>next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– Session Management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608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TestNav – Error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Codes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576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Testing – Accommodations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136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Questions Referred to IDOE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113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Paper-Pencil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Testing Questions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102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8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337" y="417600"/>
            <a:ext cx="7956428" cy="787746"/>
          </a:xfrm>
        </p:spPr>
        <p:txBody>
          <a:bodyPr/>
          <a:lstStyle/>
          <a:p>
            <a:r>
              <a:rPr lang="en-GB" sz="3000" dirty="0"/>
              <a:t>ISTEP+ Part 1 Testing Volumes by Mode</a:t>
            </a:r>
            <a:endParaRPr lang="en-GB" sz="3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6</a:t>
            </a:fld>
            <a:endParaRPr lang="en-GB" dirty="0">
              <a:solidFill>
                <a:srgbClr val="003057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02090" y="1436330"/>
          <a:ext cx="6197188" cy="2563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504"/>
                <a:gridCol w="1478228"/>
                <a:gridCol w="1478228"/>
                <a:gridCol w="1478228"/>
              </a:tblGrid>
              <a:tr h="70889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Subject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Paper</a:t>
                      </a:r>
                      <a:r>
                        <a:rPr lang="en-US" b="0" baseline="0" dirty="0" smtClean="0"/>
                        <a:t> – Completed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Online – Completed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Total - Completed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ELA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215,294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396,299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611,593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MATH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220,131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409,933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630,064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SCIENCE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83,819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163,902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247,721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SOC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STUDIES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55,594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113,250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168,844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574,838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1,083,384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1,658,222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337" y="417600"/>
            <a:ext cx="7956428" cy="787746"/>
          </a:xfrm>
        </p:spPr>
        <p:txBody>
          <a:bodyPr/>
          <a:lstStyle/>
          <a:p>
            <a:r>
              <a:rPr lang="en-GB" sz="3000" dirty="0"/>
              <a:t>ISTEP+ Part 2 Testing Status – through April 27</a:t>
            </a:r>
            <a:endParaRPr lang="en-GB" sz="3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>
                <a:solidFill>
                  <a:srgbClr val="003057"/>
                </a:solidFill>
              </a:rPr>
              <a:pPr/>
              <a:t>7</a:t>
            </a:fld>
            <a:endParaRPr lang="en-GB" dirty="0">
              <a:solidFill>
                <a:srgbClr val="003057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36619" y="1397001"/>
          <a:ext cx="7675416" cy="2563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504"/>
                <a:gridCol w="1478228"/>
                <a:gridCol w="1478228"/>
                <a:gridCol w="1478228"/>
                <a:gridCol w="1478228"/>
              </a:tblGrid>
              <a:tr h="70889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Subject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Paper</a:t>
                      </a:r>
                      <a:r>
                        <a:rPr lang="en-US" b="0" baseline="0" dirty="0" smtClean="0"/>
                        <a:t> – Assigned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Online – Not</a:t>
                      </a:r>
                      <a:r>
                        <a:rPr lang="en-US" b="0" baseline="0" dirty="0" smtClean="0"/>
                        <a:t> Started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Online – In Progress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Online - Completed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ELA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34,292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14,327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42,684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537,245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MATH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34,937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13,952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33,164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565,089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SCIENCE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16,473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19,571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53,958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172,214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SOC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STUDIES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8,368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5,983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31,011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125,774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94,070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53,833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160,817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1,400,322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2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832F1-B5F9-442E-8893-4DAD68B03B7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ISTAR Parts 1 &amp; 2 Administration 2018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Test Administration Window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Part </a:t>
            </a:r>
            <a:r>
              <a:rPr lang="en-US" dirty="0"/>
              <a:t>2: April 16 – May 18, 2018 </a:t>
            </a:r>
            <a:endParaRPr lang="en-US" dirty="0" smtClean="0"/>
          </a:p>
          <a:p>
            <a:r>
              <a:rPr lang="en-US" u="sng" dirty="0" smtClean="0"/>
              <a:t>Cumulative </a:t>
            </a:r>
            <a:r>
              <a:rPr lang="en-US" u="sng" dirty="0"/>
              <a:t>Testing Data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April </a:t>
            </a:r>
            <a:r>
              <a:rPr lang="en-US" dirty="0"/>
              <a:t>16 – April 27, 2018 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886637" y="3290048"/>
            <a:ext cx="6167717" cy="283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Cumulative Customer Support Contact Report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April </a:t>
            </a:r>
            <a:r>
              <a:rPr lang="en-US" dirty="0"/>
              <a:t>16 – April 27, 2018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832F1-B5F9-442E-8893-4DAD68B03B7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ISTAR Parts 1 &amp; 2 Administration 2018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t="-1" r="41694" b="970"/>
          <a:stretch/>
        </p:blipFill>
        <p:spPr>
          <a:xfrm>
            <a:off x="2704783" y="2456329"/>
            <a:ext cx="3954554" cy="36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estar_Presentation_Template_2015_MARKETING_ONLY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9A2C0"/>
      </a:accent1>
      <a:accent2>
        <a:srgbClr val="FDAF17"/>
      </a:accent2>
      <a:accent3>
        <a:srgbClr val="ED008C"/>
      </a:accent3>
      <a:accent4>
        <a:srgbClr val="ED1B24"/>
      </a:accent4>
      <a:accent5>
        <a:srgbClr val="517D96"/>
      </a:accent5>
      <a:accent6>
        <a:srgbClr val="808285"/>
      </a:accent6>
      <a:hlink>
        <a:srgbClr val="508EE6"/>
      </a:hlink>
      <a:folHlink>
        <a:srgbClr val="508E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estar PowerPoint Template OP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ar PowerPoint Template OP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ar PowerPoint Template OP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ar PowerPoint Template OP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ar PowerPoint Template OP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ar PowerPoint Template OP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ar PowerPoint Template OP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ar PowerPoint Template OP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ar PowerPoint Template OP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ar PowerPoint Template OP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ar PowerPoint Template OP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ar PowerPoint Template OP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uestar_Presentation_Template_2015_v2" id="{0485B51E-D00E-9D4F-820F-753FF509FA99}" vid="{83FC5A8E-14D4-F84A-8484-1052497B38D4}"/>
    </a:ext>
  </a:extLst>
</a:theme>
</file>

<file path=ppt/theme/theme3.xml><?xml version="1.0" encoding="utf-8"?>
<a:theme xmlns:a="http://schemas.openxmlformats.org/drawingml/2006/main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507</Words>
  <Application>Microsoft Office PowerPoint</Application>
  <PresentationFormat>Widescreen</PresentationFormat>
  <Paragraphs>201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Lato Light</vt:lpstr>
      <vt:lpstr>Lato Medium</vt:lpstr>
      <vt:lpstr>Times New Roman</vt:lpstr>
      <vt:lpstr>Wingdings</vt:lpstr>
      <vt:lpstr>Office Theme</vt:lpstr>
      <vt:lpstr>Questar_Presentation_Template_2015_MARKETING_ONLY</vt:lpstr>
      <vt:lpstr>Pearson</vt:lpstr>
      <vt:lpstr>Assessment Update</vt:lpstr>
      <vt:lpstr>Test Window Updates</vt:lpstr>
      <vt:lpstr>ISTEP+ Part 2 – Week 1 Call Center Volumes</vt:lpstr>
      <vt:lpstr>ISTEP+ Part 2 – Week 2 Call Center Volumes</vt:lpstr>
      <vt:lpstr>ISTEP+ Part 2 – Top Call Drivers</vt:lpstr>
      <vt:lpstr>ISTEP+ Part 1 Testing Volumes by Mode</vt:lpstr>
      <vt:lpstr>ISTEP+ Part 2 Testing Status – through April 27</vt:lpstr>
      <vt:lpstr>ISTAR Parts 1 &amp; 2 Administration 2018</vt:lpstr>
      <vt:lpstr>ISTAR Parts 1 &amp; 2 Administration 2018</vt:lpstr>
      <vt:lpstr>ISTEP+ ECA Spring Administration 2018</vt:lpstr>
      <vt:lpstr>ISTEP+ ECA Spring Administration 2018</vt:lpstr>
      <vt:lpstr>ILEARN Resources Release: May 15, 2018</vt:lpstr>
      <vt:lpstr>ILEARN Webinars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Bailey</dc:creator>
  <cp:lastModifiedBy>Flores, Charity</cp:lastModifiedBy>
  <cp:revision>80</cp:revision>
  <cp:lastPrinted>2018-03-07T13:18:46Z</cp:lastPrinted>
  <dcterms:created xsi:type="dcterms:W3CDTF">2017-01-23T18:11:18Z</dcterms:created>
  <dcterms:modified xsi:type="dcterms:W3CDTF">2018-05-01T19:51:13Z</dcterms:modified>
</cp:coreProperties>
</file>