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30"/>
  </p:notesMasterIdLst>
  <p:sldIdLst>
    <p:sldId id="294" r:id="rId2"/>
    <p:sldId id="293" r:id="rId3"/>
    <p:sldId id="257" r:id="rId4"/>
    <p:sldId id="272" r:id="rId5"/>
    <p:sldId id="305" r:id="rId6"/>
    <p:sldId id="262" r:id="rId7"/>
    <p:sldId id="295" r:id="rId8"/>
    <p:sldId id="292" r:id="rId9"/>
    <p:sldId id="299" r:id="rId10"/>
    <p:sldId id="300" r:id="rId11"/>
    <p:sldId id="301" r:id="rId12"/>
    <p:sldId id="302" r:id="rId13"/>
    <p:sldId id="303" r:id="rId14"/>
    <p:sldId id="304" r:id="rId15"/>
    <p:sldId id="264" r:id="rId16"/>
    <p:sldId id="296" r:id="rId17"/>
    <p:sldId id="265" r:id="rId18"/>
    <p:sldId id="273" r:id="rId19"/>
    <p:sldId id="274" r:id="rId20"/>
    <p:sldId id="275" r:id="rId21"/>
    <p:sldId id="276" r:id="rId22"/>
    <p:sldId id="277" r:id="rId23"/>
    <p:sldId id="297" r:id="rId24"/>
    <p:sldId id="287" r:id="rId25"/>
    <p:sldId id="288" r:id="rId26"/>
    <p:sldId id="289" r:id="rId27"/>
    <p:sldId id="290" r:id="rId28"/>
    <p:sldId id="29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74"/>
  </p:normalViewPr>
  <p:slideViewPr>
    <p:cSldViewPr snapToGrid="0" snapToObjects="1">
      <p:cViewPr varScale="1">
        <p:scale>
          <a:sx n="74" d="100"/>
          <a:sy n="74"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Workbook5"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1" i="0" u="none" strike="noStrike" kern="1200" spc="0" baseline="0">
                <a:solidFill>
                  <a:schemeClr val="tx1">
                    <a:lumMod val="65000"/>
                    <a:lumOff val="35000"/>
                  </a:schemeClr>
                </a:solidFill>
                <a:latin typeface="+mn-lt"/>
                <a:ea typeface="+mn-ea"/>
                <a:cs typeface="+mn-cs"/>
              </a:defRPr>
            </a:pPr>
            <a:r>
              <a:rPr lang="en-US" dirty="0"/>
              <a:t>IREAD-3 Passing </a:t>
            </a:r>
            <a:r>
              <a:rPr lang="en-US" dirty="0" smtClean="0"/>
              <a:t>Rates </a:t>
            </a:r>
            <a:r>
              <a:rPr lang="en-US" dirty="0"/>
              <a:t>Since Initial Testing Year</a:t>
            </a:r>
          </a:p>
        </c:rich>
      </c:tx>
      <c:layout>
        <c:manualLayout>
          <c:xMode val="edge"/>
          <c:yMode val="edge"/>
          <c:x val="0.244287964153033"/>
          <c:y val="3.7790697674418602E-2"/>
        </c:manualLayout>
      </c:layout>
      <c:overlay val="0"/>
      <c:spPr>
        <a:noFill/>
        <a:ln>
          <a:noFill/>
        </a:ln>
        <a:effectLst/>
      </c:spPr>
      <c:txPr>
        <a:bodyPr rot="0" spcFirstLastPara="1" vertOverflow="ellipsis" vert="horz" wrap="square" anchor="ctr" anchorCtr="1"/>
        <a:lstStyle/>
        <a:p>
          <a:pPr algn="ct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Passing Rate</c:v>
                </c:pt>
              </c:strCache>
            </c:strRef>
          </c:tx>
          <c:spPr>
            <a:solidFill>
              <a:schemeClr val="accent1"/>
            </a:solidFill>
            <a:ln w="25400">
              <a:solidFill>
                <a:schemeClr val="accent1">
                  <a:lumMod val="50000"/>
                </a:schemeClr>
              </a:solidFill>
            </a:ln>
            <a:effectLst>
              <a:outerShdw blurRad="50800" dist="76200" dir="2700000" algn="tl" rotWithShape="0">
                <a:prstClr val="black">
                  <a:alpha val="40000"/>
                </a:prstClr>
              </a:outerShdw>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2011-2012</c:v>
                </c:pt>
                <c:pt idx="1">
                  <c:v>2012-2013</c:v>
                </c:pt>
                <c:pt idx="2">
                  <c:v>2013-2014</c:v>
                </c:pt>
                <c:pt idx="3">
                  <c:v>2014-2015</c:v>
                </c:pt>
                <c:pt idx="4">
                  <c:v>2015-2016</c:v>
                </c:pt>
              </c:strCache>
            </c:strRef>
          </c:cat>
          <c:val>
            <c:numRef>
              <c:f>Sheet1!$B$2:$B$6</c:f>
              <c:numCache>
                <c:formatCode>0.0%</c:formatCode>
                <c:ptCount val="5"/>
                <c:pt idx="0">
                  <c:v>0.89690817440590898</c:v>
                </c:pt>
                <c:pt idx="1">
                  <c:v>0.93274141963816903</c:v>
                </c:pt>
                <c:pt idx="2">
                  <c:v>0.93286531915158899</c:v>
                </c:pt>
                <c:pt idx="3">
                  <c:v>0.92824945897150801</c:v>
                </c:pt>
                <c:pt idx="4">
                  <c:v>0.89841738071826605</c:v>
                </c:pt>
              </c:numCache>
            </c:numRef>
          </c:val>
        </c:ser>
        <c:dLbls>
          <c:showLegendKey val="0"/>
          <c:showVal val="0"/>
          <c:showCatName val="0"/>
          <c:showSerName val="0"/>
          <c:showPercent val="0"/>
          <c:showBubbleSize val="0"/>
        </c:dLbls>
        <c:gapWidth val="219"/>
        <c:overlap val="-27"/>
        <c:axId val="52170448"/>
        <c:axId val="52170832"/>
      </c:barChart>
      <c:catAx>
        <c:axId val="52170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52170832"/>
        <c:crossesAt val="0"/>
        <c:auto val="1"/>
        <c:lblAlgn val="ctr"/>
        <c:lblOffset val="100"/>
        <c:noMultiLvlLbl val="0"/>
      </c:catAx>
      <c:valAx>
        <c:axId val="52170832"/>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52170448"/>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b="1"/>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30F3DF-1E54-4FC6-96C5-9816719909DA}"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6E89B8DD-C0A7-4A8F-9F31-A516EACD7213}">
      <dgm:prSet phldrT="[Text]" custT="1"/>
      <dgm:spPr/>
      <dgm:t>
        <a:bodyPr/>
        <a:lstStyle/>
        <a:p>
          <a:r>
            <a:rPr lang="en-US" sz="1100" b="1">
              <a:latin typeface="Arial" panose="020B0604020202020204" pitchFamily="34" charset="0"/>
              <a:cs typeface="Arial" panose="020B0604020202020204" pitchFamily="34" charset="0"/>
            </a:rPr>
            <a:t>RFP Draft 1 Review (Group 1)</a:t>
          </a:r>
        </a:p>
        <a:p>
          <a:r>
            <a:rPr lang="en-US" sz="1100" b="0" i="1">
              <a:latin typeface="Arial" panose="020B0604020202020204" pitchFamily="34" charset="0"/>
              <a:cs typeface="Arial" panose="020B0604020202020204" pitchFamily="34" charset="0"/>
            </a:rPr>
            <a:t>April 10, 2017 - April 21, 2017</a:t>
          </a:r>
        </a:p>
      </dgm:t>
    </dgm:pt>
    <dgm:pt modelId="{72150DBA-10B2-4AEE-98A9-453AE029EF46}" type="parTrans" cxnId="{30114F28-1038-45C4-961F-BCC59FFFBE06}">
      <dgm:prSet/>
      <dgm:spPr/>
      <dgm:t>
        <a:bodyPr/>
        <a:lstStyle/>
        <a:p>
          <a:endParaRPr lang="en-US"/>
        </a:p>
      </dgm:t>
    </dgm:pt>
    <dgm:pt modelId="{C122F0CB-262E-4620-B272-3BF39C0A9BE3}" type="sibTrans" cxnId="{30114F28-1038-45C4-961F-BCC59FFFBE06}">
      <dgm:prSet/>
      <dgm:spPr/>
      <dgm:t>
        <a:bodyPr/>
        <a:lstStyle/>
        <a:p>
          <a:endParaRPr lang="en-US"/>
        </a:p>
      </dgm:t>
    </dgm:pt>
    <dgm:pt modelId="{35951A2D-CFCA-4B79-AC9E-FFBA916C5404}">
      <dgm:prSet phldrT="[Text]" custT="1"/>
      <dgm:spPr/>
      <dgm:t>
        <a:bodyPr/>
        <a:lstStyle/>
        <a:p>
          <a:r>
            <a:rPr lang="en-US" sz="900" dirty="0">
              <a:latin typeface="Arial" panose="020B0604020202020204" pitchFamily="34" charset="0"/>
              <a:cs typeface="Arial" panose="020B0604020202020204" pitchFamily="34" charset="0"/>
            </a:rPr>
            <a:t>Grades 3-8: Jennifer Stargel, Mary </a:t>
          </a:r>
          <a:r>
            <a:rPr lang="en-US" sz="900" dirty="0" smtClean="0">
              <a:latin typeface="Arial" panose="020B0604020202020204" pitchFamily="34" charset="0"/>
              <a:cs typeface="Arial" panose="020B0604020202020204" pitchFamily="34" charset="0"/>
            </a:rPr>
            <a:t>Williams</a:t>
          </a:r>
          <a:endParaRPr lang="en-US" sz="900" dirty="0">
            <a:latin typeface="Arial" panose="020B0604020202020204" pitchFamily="34" charset="0"/>
            <a:cs typeface="Arial" panose="020B0604020202020204" pitchFamily="34" charset="0"/>
          </a:endParaRPr>
        </a:p>
      </dgm:t>
    </dgm:pt>
    <dgm:pt modelId="{F90BAF62-9F70-41E2-BD46-9170F2AEE6FD}" type="parTrans" cxnId="{C9067051-5681-4AF9-9009-2586ABDCD8F0}">
      <dgm:prSet/>
      <dgm:spPr/>
      <dgm:t>
        <a:bodyPr/>
        <a:lstStyle/>
        <a:p>
          <a:endParaRPr lang="en-US"/>
        </a:p>
      </dgm:t>
    </dgm:pt>
    <dgm:pt modelId="{6181015E-9E58-425F-B0DB-91C1503E4835}" type="sibTrans" cxnId="{C9067051-5681-4AF9-9009-2586ABDCD8F0}">
      <dgm:prSet/>
      <dgm:spPr/>
      <dgm:t>
        <a:bodyPr/>
        <a:lstStyle/>
        <a:p>
          <a:endParaRPr lang="en-US"/>
        </a:p>
      </dgm:t>
    </dgm:pt>
    <dgm:pt modelId="{7BB18795-1E9C-4F33-96EB-E2D2C462CDF0}">
      <dgm:prSet phldrT="[Text]" custT="1"/>
      <dgm:spPr/>
      <dgm:t>
        <a:bodyPr/>
        <a:lstStyle/>
        <a:p>
          <a:r>
            <a:rPr lang="en-US" sz="1100" b="1">
              <a:latin typeface="Arial" panose="020B0604020202020204" pitchFamily="34" charset="0"/>
              <a:cs typeface="Arial" panose="020B0604020202020204" pitchFamily="34" charset="0"/>
            </a:rPr>
            <a:t>RFP Draft 2 Review (Group 2)</a:t>
          </a:r>
        </a:p>
        <a:p>
          <a:r>
            <a:rPr lang="en-US" sz="1100" b="0" i="1">
              <a:latin typeface="Arial" panose="020B0604020202020204" pitchFamily="34" charset="0"/>
              <a:cs typeface="Arial" panose="020B0604020202020204" pitchFamily="34" charset="0"/>
            </a:rPr>
            <a:t>May 8, 2017 - May 12, 2017</a:t>
          </a:r>
          <a:endParaRPr lang="en-US" sz="1100" b="1">
            <a:latin typeface="Arial" panose="020B0604020202020204" pitchFamily="34" charset="0"/>
            <a:cs typeface="Arial" panose="020B0604020202020204" pitchFamily="34" charset="0"/>
          </a:endParaRPr>
        </a:p>
      </dgm:t>
    </dgm:pt>
    <dgm:pt modelId="{BC58FE59-601A-4FB5-928F-D0AB62EAB301}" type="parTrans" cxnId="{07D4AA86-5B2A-45C8-B6EC-1DF83A490E17}">
      <dgm:prSet/>
      <dgm:spPr/>
      <dgm:t>
        <a:bodyPr/>
        <a:lstStyle/>
        <a:p>
          <a:endParaRPr lang="en-US"/>
        </a:p>
      </dgm:t>
    </dgm:pt>
    <dgm:pt modelId="{83E992DF-AC3C-4BCE-85CC-3D79F15A533D}" type="sibTrans" cxnId="{07D4AA86-5B2A-45C8-B6EC-1DF83A490E17}">
      <dgm:prSet/>
      <dgm:spPr/>
      <dgm:t>
        <a:bodyPr/>
        <a:lstStyle/>
        <a:p>
          <a:endParaRPr lang="en-US"/>
        </a:p>
      </dgm:t>
    </dgm:pt>
    <dgm:pt modelId="{648CB96F-E65E-4525-9D9C-614EF3869909}">
      <dgm:prSet phldrT="[Text]" custT="1"/>
      <dgm:spPr/>
      <dgm:t>
        <a:bodyPr/>
        <a:lstStyle/>
        <a:p>
          <a:r>
            <a:rPr lang="en-US" sz="900" dirty="0">
              <a:latin typeface="Arial" panose="020B0604020202020204" pitchFamily="34" charset="0"/>
              <a:cs typeface="Arial" panose="020B0604020202020204" pitchFamily="34" charset="0"/>
            </a:rPr>
            <a:t>Assessment Implementation Advisory Group</a:t>
          </a:r>
        </a:p>
      </dgm:t>
    </dgm:pt>
    <dgm:pt modelId="{1A77D960-7A20-4FD2-BFAE-F9250B6AE8DC}" type="parTrans" cxnId="{9FDC0626-3036-499A-AD5B-1FD8142F4CAC}">
      <dgm:prSet/>
      <dgm:spPr/>
      <dgm:t>
        <a:bodyPr/>
        <a:lstStyle/>
        <a:p>
          <a:endParaRPr lang="en-US"/>
        </a:p>
      </dgm:t>
    </dgm:pt>
    <dgm:pt modelId="{189C875B-9ABA-4FF7-BB4A-ACF36438F344}" type="sibTrans" cxnId="{9FDC0626-3036-499A-AD5B-1FD8142F4CAC}">
      <dgm:prSet/>
      <dgm:spPr/>
      <dgm:t>
        <a:bodyPr/>
        <a:lstStyle/>
        <a:p>
          <a:endParaRPr lang="en-US"/>
        </a:p>
      </dgm:t>
    </dgm:pt>
    <dgm:pt modelId="{05E14B8F-0233-4705-A90C-98D7F9B979CE}">
      <dgm:prSet phldrT="[Text]" custT="1"/>
      <dgm:spPr/>
      <dgm:t>
        <a:bodyPr/>
        <a:lstStyle/>
        <a:p>
          <a:r>
            <a:rPr lang="en-US" sz="1100" b="1">
              <a:latin typeface="Arial" panose="020B0604020202020204" pitchFamily="34" charset="0"/>
              <a:cs typeface="Arial" panose="020B0604020202020204" pitchFamily="34" charset="0"/>
            </a:rPr>
            <a:t>RFP Draft 3 Review (Group 3)</a:t>
          </a:r>
        </a:p>
        <a:p>
          <a:r>
            <a:rPr lang="en-US" sz="1100" b="0" i="1">
              <a:latin typeface="Arial" panose="020B0604020202020204" pitchFamily="34" charset="0"/>
              <a:cs typeface="Arial" panose="020B0604020202020204" pitchFamily="34" charset="0"/>
            </a:rPr>
            <a:t>May 22, 2017 - May 31, 2017</a:t>
          </a:r>
          <a:endParaRPr lang="en-US" sz="1100" b="1">
            <a:latin typeface="Arial" panose="020B0604020202020204" pitchFamily="34" charset="0"/>
            <a:cs typeface="Arial" panose="020B0604020202020204" pitchFamily="34" charset="0"/>
          </a:endParaRPr>
        </a:p>
      </dgm:t>
    </dgm:pt>
    <dgm:pt modelId="{2370F250-5481-45A5-92B6-05AA4A5C7CA4}" type="parTrans" cxnId="{29FC68C9-CE29-49C3-944F-5F209E404878}">
      <dgm:prSet/>
      <dgm:spPr/>
      <dgm:t>
        <a:bodyPr/>
        <a:lstStyle/>
        <a:p>
          <a:endParaRPr lang="en-US"/>
        </a:p>
      </dgm:t>
    </dgm:pt>
    <dgm:pt modelId="{036E57D4-BD6E-4F73-8FEC-970517AB99F5}" type="sibTrans" cxnId="{29FC68C9-CE29-49C3-944F-5F209E404878}">
      <dgm:prSet/>
      <dgm:spPr/>
      <dgm:t>
        <a:bodyPr/>
        <a:lstStyle/>
        <a:p>
          <a:endParaRPr lang="en-US"/>
        </a:p>
      </dgm:t>
    </dgm:pt>
    <dgm:pt modelId="{9753C922-77BF-4394-A78F-659E930D42B3}">
      <dgm:prSet phldrT="[Text]" custT="1"/>
      <dgm:spPr/>
      <dgm:t>
        <a:bodyPr/>
        <a:lstStyle/>
        <a:p>
          <a:r>
            <a:rPr lang="en-US" sz="900">
              <a:latin typeface="Arial" panose="020B0604020202020204" pitchFamily="34" charset="0"/>
              <a:cs typeface="Arial" panose="020B0604020202020204" pitchFamily="34" charset="0"/>
            </a:rPr>
            <a:t>State Board of Education</a:t>
          </a:r>
        </a:p>
      </dgm:t>
    </dgm:pt>
    <dgm:pt modelId="{615E255E-9B2F-49AF-A228-E9C2481763D4}" type="parTrans" cxnId="{CB40135D-A29F-4424-BD40-9B75957403D2}">
      <dgm:prSet/>
      <dgm:spPr/>
      <dgm:t>
        <a:bodyPr/>
        <a:lstStyle/>
        <a:p>
          <a:endParaRPr lang="en-US"/>
        </a:p>
      </dgm:t>
    </dgm:pt>
    <dgm:pt modelId="{65D99D6F-7E21-4E6B-8B32-D1626E85FA1D}" type="sibTrans" cxnId="{CB40135D-A29F-4424-BD40-9B75957403D2}">
      <dgm:prSet/>
      <dgm:spPr/>
      <dgm:t>
        <a:bodyPr/>
        <a:lstStyle/>
        <a:p>
          <a:endParaRPr lang="en-US"/>
        </a:p>
      </dgm:t>
    </dgm:pt>
    <dgm:pt modelId="{E578D8BF-A16D-4979-A102-E244AB965457}">
      <dgm:prSet phldrT="[Text]" custT="1"/>
      <dgm:spPr/>
      <dgm:t>
        <a:bodyPr/>
        <a:lstStyle/>
        <a:p>
          <a:r>
            <a:rPr lang="en-US" sz="900">
              <a:latin typeface="Arial" panose="020B0604020202020204" pitchFamily="34" charset="0"/>
              <a:cs typeface="Arial" panose="020B0604020202020204" pitchFamily="34" charset="0"/>
            </a:rPr>
            <a:t>(All grades) Cynthia Roach</a:t>
          </a:r>
        </a:p>
      </dgm:t>
    </dgm:pt>
    <dgm:pt modelId="{656CBE85-B43B-460F-9AA3-A50340E5CEE5}" type="parTrans" cxnId="{C123ECD0-9DEA-4915-9D1B-3B0248646209}">
      <dgm:prSet/>
      <dgm:spPr/>
      <dgm:t>
        <a:bodyPr/>
        <a:lstStyle/>
        <a:p>
          <a:endParaRPr lang="en-US"/>
        </a:p>
      </dgm:t>
    </dgm:pt>
    <dgm:pt modelId="{9345C321-03F2-494B-9ADD-9018C41E1306}" type="sibTrans" cxnId="{C123ECD0-9DEA-4915-9D1B-3B0248646209}">
      <dgm:prSet/>
      <dgm:spPr/>
      <dgm:t>
        <a:bodyPr/>
        <a:lstStyle/>
        <a:p>
          <a:endParaRPr lang="en-US"/>
        </a:p>
      </dgm:t>
    </dgm:pt>
    <dgm:pt modelId="{9F8CCC96-7344-4C92-AC80-777BE39DE35C}">
      <dgm:prSet phldrT="[Text]" custT="1"/>
      <dgm:spPr/>
      <dgm:t>
        <a:bodyPr/>
        <a:lstStyle/>
        <a:p>
          <a:r>
            <a:rPr lang="en-US" sz="900">
              <a:latin typeface="Arial" panose="020B0604020202020204" pitchFamily="34" charset="0"/>
              <a:cs typeface="Arial" panose="020B0604020202020204" pitchFamily="34" charset="0"/>
            </a:rPr>
            <a:t>Technial Advisory Committee</a:t>
          </a:r>
        </a:p>
      </dgm:t>
    </dgm:pt>
    <dgm:pt modelId="{8234D763-94BF-4F29-9626-D80D3C7F13EB}" type="parTrans" cxnId="{E892CE1A-A3D8-47F9-A861-303B4344FBE1}">
      <dgm:prSet/>
      <dgm:spPr/>
      <dgm:t>
        <a:bodyPr/>
        <a:lstStyle/>
        <a:p>
          <a:endParaRPr lang="en-US"/>
        </a:p>
      </dgm:t>
    </dgm:pt>
    <dgm:pt modelId="{3A598B94-3EC5-4819-ABC9-0AC2FE738213}" type="sibTrans" cxnId="{E892CE1A-A3D8-47F9-A861-303B4344FBE1}">
      <dgm:prSet/>
      <dgm:spPr/>
      <dgm:t>
        <a:bodyPr/>
        <a:lstStyle/>
        <a:p>
          <a:endParaRPr lang="en-US"/>
        </a:p>
      </dgm:t>
    </dgm:pt>
    <dgm:pt modelId="{1D07D5D2-7229-4411-ADC5-B5DC1814E33F}">
      <dgm:prSet custT="1"/>
      <dgm:spPr/>
      <dgm:t>
        <a:bodyPr/>
        <a:lstStyle/>
        <a:p>
          <a:r>
            <a:rPr lang="en-US" sz="1100" b="1">
              <a:latin typeface="Arial" panose="020B0604020202020204" pitchFamily="34" charset="0"/>
              <a:cs typeface="Arial" panose="020B0604020202020204" pitchFamily="34" charset="0"/>
            </a:rPr>
            <a:t>RFP Draft 3 Development</a:t>
          </a:r>
        </a:p>
        <a:p>
          <a:r>
            <a:rPr lang="en-US" sz="1100" b="1">
              <a:latin typeface="Arial" panose="020B0604020202020204" pitchFamily="34" charset="0"/>
              <a:cs typeface="Arial" panose="020B0604020202020204" pitchFamily="34" charset="0"/>
            </a:rPr>
            <a:t>(based on feedback from Group 2)</a:t>
          </a:r>
        </a:p>
        <a:p>
          <a:r>
            <a:rPr lang="en-US" sz="1100" b="0" i="1">
              <a:latin typeface="Arial" panose="020B0604020202020204" pitchFamily="34" charset="0"/>
              <a:cs typeface="Arial" panose="020B0604020202020204" pitchFamily="34" charset="0"/>
            </a:rPr>
            <a:t>May 15, 2017 - May 19, 2017</a:t>
          </a:r>
          <a:endParaRPr lang="en-US" sz="1200" b="1">
            <a:latin typeface="Arial" panose="020B0604020202020204" pitchFamily="34" charset="0"/>
            <a:cs typeface="Arial" panose="020B0604020202020204" pitchFamily="34" charset="0"/>
          </a:endParaRPr>
        </a:p>
      </dgm:t>
    </dgm:pt>
    <dgm:pt modelId="{35185F74-DABE-49E9-8821-EFC95DDE77DC}" type="parTrans" cxnId="{EC6E4B6C-B827-48DD-A8BE-DD0C3633EB10}">
      <dgm:prSet/>
      <dgm:spPr/>
      <dgm:t>
        <a:bodyPr/>
        <a:lstStyle/>
        <a:p>
          <a:endParaRPr lang="en-US"/>
        </a:p>
      </dgm:t>
    </dgm:pt>
    <dgm:pt modelId="{682BBBE0-ABD5-4B40-ADBF-1DAD079E6173}" type="sibTrans" cxnId="{EC6E4B6C-B827-48DD-A8BE-DD0C3633EB10}">
      <dgm:prSet/>
      <dgm:spPr/>
      <dgm:t>
        <a:bodyPr/>
        <a:lstStyle/>
        <a:p>
          <a:endParaRPr lang="en-US"/>
        </a:p>
      </dgm:t>
    </dgm:pt>
    <dgm:pt modelId="{F87900FB-C5B4-47F4-9083-83087383268D}">
      <dgm:prSet custT="1"/>
      <dgm:spPr/>
      <dgm:t>
        <a:bodyPr/>
        <a:lstStyle/>
        <a:p>
          <a:r>
            <a:rPr lang="en-US" sz="1100" b="1">
              <a:latin typeface="Arial" panose="020B0604020202020204" pitchFamily="34" charset="0"/>
              <a:cs typeface="Arial" panose="020B0604020202020204" pitchFamily="34" charset="0"/>
            </a:rPr>
            <a:t>RFP Draft 3 Revision/Finalize RFP</a:t>
          </a:r>
        </a:p>
        <a:p>
          <a:r>
            <a:rPr lang="en-US" sz="1100" b="1">
              <a:latin typeface="Arial" panose="020B0604020202020204" pitchFamily="34" charset="0"/>
              <a:cs typeface="Arial" panose="020B0604020202020204" pitchFamily="34" charset="0"/>
            </a:rPr>
            <a:t>(based on feedback from Group 3)</a:t>
          </a:r>
        </a:p>
        <a:p>
          <a:r>
            <a:rPr lang="en-US" sz="1100" b="0" i="1">
              <a:latin typeface="Arial" panose="020B0604020202020204" pitchFamily="34" charset="0"/>
              <a:cs typeface="Arial" panose="020B0604020202020204" pitchFamily="34" charset="0"/>
            </a:rPr>
            <a:t>June 1, 2017 - June 22, 2017</a:t>
          </a:r>
          <a:endParaRPr lang="en-US" sz="1100" b="1">
            <a:latin typeface="Arial" panose="020B0604020202020204" pitchFamily="34" charset="0"/>
            <a:cs typeface="Arial" panose="020B0604020202020204" pitchFamily="34" charset="0"/>
          </a:endParaRPr>
        </a:p>
      </dgm:t>
    </dgm:pt>
    <dgm:pt modelId="{75E7DFAD-B4DA-42F4-A966-E6343E844759}" type="parTrans" cxnId="{5251FA24-D36A-4F31-B92C-59E16C734BD0}">
      <dgm:prSet/>
      <dgm:spPr/>
      <dgm:t>
        <a:bodyPr/>
        <a:lstStyle/>
        <a:p>
          <a:endParaRPr lang="en-US"/>
        </a:p>
      </dgm:t>
    </dgm:pt>
    <dgm:pt modelId="{C04FC9CD-A4F4-44D7-BA8A-D59DE5B8D22C}" type="sibTrans" cxnId="{5251FA24-D36A-4F31-B92C-59E16C734BD0}">
      <dgm:prSet/>
      <dgm:spPr/>
      <dgm:t>
        <a:bodyPr/>
        <a:lstStyle/>
        <a:p>
          <a:endParaRPr lang="en-US"/>
        </a:p>
      </dgm:t>
    </dgm:pt>
    <dgm:pt modelId="{E3901E94-DDAF-48D4-BC08-E0E4853EC336}">
      <dgm:prSet custT="1"/>
      <dgm:spPr/>
      <dgm:t>
        <a:bodyPr/>
        <a:lstStyle/>
        <a:p>
          <a:r>
            <a:rPr lang="en-US" sz="900">
              <a:latin typeface="Arial" panose="020B0604020202020204" pitchFamily="34" charset="0"/>
              <a:cs typeface="Arial" panose="020B0604020202020204" pitchFamily="34" charset="0"/>
            </a:rPr>
            <a:t>Simple Revisions: (Grades 3-8) Graham Collins</a:t>
          </a:r>
        </a:p>
      </dgm:t>
    </dgm:pt>
    <dgm:pt modelId="{7F64CFA3-E0C7-4714-902A-356B492529E9}" type="parTrans" cxnId="{6B84A8AD-B8A9-42EF-877A-46265D8D580F}">
      <dgm:prSet/>
      <dgm:spPr/>
      <dgm:t>
        <a:bodyPr/>
        <a:lstStyle/>
        <a:p>
          <a:endParaRPr lang="en-US"/>
        </a:p>
      </dgm:t>
    </dgm:pt>
    <dgm:pt modelId="{CD404129-99F3-439B-8AA9-4C6C81C6EBF7}" type="sibTrans" cxnId="{6B84A8AD-B8A9-42EF-877A-46265D8D580F}">
      <dgm:prSet/>
      <dgm:spPr/>
      <dgm:t>
        <a:bodyPr/>
        <a:lstStyle/>
        <a:p>
          <a:endParaRPr lang="en-US"/>
        </a:p>
      </dgm:t>
    </dgm:pt>
    <dgm:pt modelId="{F1FB048A-DDDC-4839-9198-9EDE47992C26}">
      <dgm:prSet custT="1"/>
      <dgm:spPr/>
      <dgm:t>
        <a:bodyPr/>
        <a:lstStyle/>
        <a:p>
          <a:r>
            <a:rPr lang="en-US" sz="900">
              <a:latin typeface="Arial" panose="020B0604020202020204" pitchFamily="34" charset="0"/>
              <a:cs typeface="Arial" panose="020B0604020202020204" pitchFamily="34" charset="0"/>
            </a:rPr>
            <a:t>Simple Revisions: (Grades 3-8) Graham Collins</a:t>
          </a:r>
        </a:p>
      </dgm:t>
    </dgm:pt>
    <dgm:pt modelId="{DDAB5867-20BC-480A-AB56-1CBFB0C52211}" type="parTrans" cxnId="{BC63CBCA-2B4A-4B31-A7B6-4ACB4C37C73A}">
      <dgm:prSet/>
      <dgm:spPr/>
      <dgm:t>
        <a:bodyPr/>
        <a:lstStyle/>
        <a:p>
          <a:endParaRPr lang="en-US"/>
        </a:p>
      </dgm:t>
    </dgm:pt>
    <dgm:pt modelId="{5211B9BF-B90E-4085-9C97-476713B02100}" type="sibTrans" cxnId="{BC63CBCA-2B4A-4B31-A7B6-4ACB4C37C73A}">
      <dgm:prSet/>
      <dgm:spPr/>
      <dgm:t>
        <a:bodyPr/>
        <a:lstStyle/>
        <a:p>
          <a:endParaRPr lang="en-US"/>
        </a:p>
      </dgm:t>
    </dgm:pt>
    <dgm:pt modelId="{CBD583ED-FCCB-450C-8625-C9A6E747A908}">
      <dgm:prSet custT="1"/>
      <dgm:spPr/>
      <dgm:t>
        <a:bodyPr/>
        <a:lstStyle/>
        <a:p>
          <a:r>
            <a:rPr lang="en-US" sz="1100" b="1">
              <a:latin typeface="Arial" panose="020B0604020202020204" pitchFamily="34" charset="0"/>
              <a:cs typeface="Arial" panose="020B0604020202020204" pitchFamily="34" charset="0"/>
            </a:rPr>
            <a:t>RFP Draft 1 Development</a:t>
          </a:r>
        </a:p>
        <a:p>
          <a:r>
            <a:rPr lang="en-US" sz="1100" b="0" i="1">
              <a:latin typeface="Arial" panose="020B0604020202020204" pitchFamily="34" charset="0"/>
              <a:cs typeface="Arial" panose="020B0604020202020204" pitchFamily="34" charset="0"/>
            </a:rPr>
            <a:t>April 3, 2017 - April 7, 2017</a:t>
          </a:r>
          <a:endParaRPr lang="en-US" sz="1100">
            <a:latin typeface="Arial" panose="020B0604020202020204" pitchFamily="34" charset="0"/>
            <a:cs typeface="Arial" panose="020B0604020202020204" pitchFamily="34" charset="0"/>
          </a:endParaRPr>
        </a:p>
      </dgm:t>
    </dgm:pt>
    <dgm:pt modelId="{BA5DA631-C11C-47F2-B756-3FADB1C74CB9}" type="parTrans" cxnId="{4354A647-19A6-41F0-884A-50F94BEB0FD3}">
      <dgm:prSet/>
      <dgm:spPr/>
      <dgm:t>
        <a:bodyPr/>
        <a:lstStyle/>
        <a:p>
          <a:endParaRPr lang="en-US"/>
        </a:p>
      </dgm:t>
    </dgm:pt>
    <dgm:pt modelId="{7A19E80B-4AB2-4DC1-9E22-DA10DE894835}" type="sibTrans" cxnId="{4354A647-19A6-41F0-884A-50F94BEB0FD3}">
      <dgm:prSet/>
      <dgm:spPr/>
      <dgm:t>
        <a:bodyPr/>
        <a:lstStyle/>
        <a:p>
          <a:endParaRPr lang="en-US"/>
        </a:p>
      </dgm:t>
    </dgm:pt>
    <dgm:pt modelId="{AE0E106A-0C4F-4B96-9A6B-9BE9B49064A0}">
      <dgm:prSet custT="1"/>
      <dgm:spPr/>
      <dgm:t>
        <a:bodyPr/>
        <a:lstStyle/>
        <a:p>
          <a:r>
            <a:rPr lang="en-US" sz="900" dirty="0" smtClean="0">
              <a:latin typeface="Arial" panose="020B0604020202020204" pitchFamily="34" charset="0"/>
              <a:cs typeface="Arial" panose="020B0604020202020204" pitchFamily="34" charset="0"/>
            </a:rPr>
            <a:t>Charity Flores, Randi Rieman-Johns, Sholonda Trice, Graham Collins, Adam Mastrucci, Karen Stein</a:t>
          </a:r>
          <a:endParaRPr lang="en-US" sz="900" dirty="0">
            <a:latin typeface="Arial" panose="020B0604020202020204" pitchFamily="34" charset="0"/>
            <a:cs typeface="Arial" panose="020B0604020202020204" pitchFamily="34" charset="0"/>
          </a:endParaRPr>
        </a:p>
      </dgm:t>
    </dgm:pt>
    <dgm:pt modelId="{1F1D98CC-2E9C-4F52-B68F-396743E93B56}" type="parTrans" cxnId="{1EE2597C-C7E8-4833-8069-744100345A4C}">
      <dgm:prSet/>
      <dgm:spPr/>
      <dgm:t>
        <a:bodyPr/>
        <a:lstStyle/>
        <a:p>
          <a:endParaRPr lang="en-US"/>
        </a:p>
      </dgm:t>
    </dgm:pt>
    <dgm:pt modelId="{54F0D8A2-2288-4F86-BCC8-53EB2A235463}" type="sibTrans" cxnId="{1EE2597C-C7E8-4833-8069-744100345A4C}">
      <dgm:prSet/>
      <dgm:spPr/>
      <dgm:t>
        <a:bodyPr/>
        <a:lstStyle/>
        <a:p>
          <a:endParaRPr lang="en-US"/>
        </a:p>
      </dgm:t>
    </dgm:pt>
    <dgm:pt modelId="{738BF21D-0A1F-485B-B5D5-A6ADAA3C2F66}">
      <dgm:prSet phldrT="[Text]" custT="1"/>
      <dgm:spPr/>
      <dgm:t>
        <a:bodyPr/>
        <a:lstStyle/>
        <a:p>
          <a:r>
            <a:rPr lang="en-US" sz="900">
              <a:latin typeface="Arial" panose="020B0604020202020204" pitchFamily="34" charset="0"/>
              <a:cs typeface="Arial" panose="020B0604020202020204" pitchFamily="34" charset="0"/>
            </a:rPr>
            <a:t>(All grades) John Keller, Jeff Milkey</a:t>
          </a:r>
        </a:p>
      </dgm:t>
    </dgm:pt>
    <dgm:pt modelId="{0B337CCF-FE17-4A5F-B699-D103A0895213}" type="parTrans" cxnId="{35054756-7FF0-461E-B63F-CAF07680061F}">
      <dgm:prSet/>
      <dgm:spPr/>
      <dgm:t>
        <a:bodyPr/>
        <a:lstStyle/>
        <a:p>
          <a:endParaRPr lang="en-US"/>
        </a:p>
      </dgm:t>
    </dgm:pt>
    <dgm:pt modelId="{3675E76E-44EF-4245-8114-10BF953B5ACC}" type="sibTrans" cxnId="{35054756-7FF0-461E-B63F-CAF07680061F}">
      <dgm:prSet/>
      <dgm:spPr/>
      <dgm:t>
        <a:bodyPr/>
        <a:lstStyle/>
        <a:p>
          <a:endParaRPr lang="en-US"/>
        </a:p>
      </dgm:t>
    </dgm:pt>
    <dgm:pt modelId="{4257DAEA-CADD-4727-98A8-EAC1556DF4D7}">
      <dgm:prSet phldrT="[Text]" custT="1"/>
      <dgm:spPr/>
      <dgm:t>
        <a:bodyPr/>
        <a:lstStyle/>
        <a:p>
          <a:endParaRPr lang="en-US" sz="900" dirty="0">
            <a:latin typeface="Arial" panose="020B0604020202020204" pitchFamily="34" charset="0"/>
            <a:cs typeface="Arial" panose="020B0604020202020204" pitchFamily="34" charset="0"/>
          </a:endParaRPr>
        </a:p>
      </dgm:t>
    </dgm:pt>
    <dgm:pt modelId="{9DFC680C-9770-4D4B-A136-99C5DEC7E0C3}" type="parTrans" cxnId="{6FB01AAF-B14C-43E1-A825-655079052850}">
      <dgm:prSet/>
      <dgm:spPr/>
      <dgm:t>
        <a:bodyPr/>
        <a:lstStyle/>
        <a:p>
          <a:endParaRPr lang="en-US"/>
        </a:p>
      </dgm:t>
    </dgm:pt>
    <dgm:pt modelId="{C4EC6F35-F5E6-4838-A434-26396F70D37B}" type="sibTrans" cxnId="{6FB01AAF-B14C-43E1-A825-655079052850}">
      <dgm:prSet/>
      <dgm:spPr/>
      <dgm:t>
        <a:bodyPr/>
        <a:lstStyle/>
        <a:p>
          <a:endParaRPr lang="en-US"/>
        </a:p>
      </dgm:t>
    </dgm:pt>
    <dgm:pt modelId="{D233A60F-1BA8-4D15-AADD-D026B210ADA6}">
      <dgm:prSet custT="1"/>
      <dgm:spPr/>
      <dgm:t>
        <a:bodyPr/>
        <a:lstStyle/>
        <a:p>
          <a:r>
            <a:rPr lang="en-US" sz="1100" b="1">
              <a:latin typeface="Arial" panose="020B0604020202020204" pitchFamily="34" charset="0"/>
              <a:cs typeface="Arial" panose="020B0604020202020204" pitchFamily="34" charset="0"/>
            </a:rPr>
            <a:t>RFP Draft 2 Development</a:t>
          </a:r>
        </a:p>
        <a:p>
          <a:r>
            <a:rPr lang="en-US" sz="1100" b="1">
              <a:latin typeface="Arial" panose="020B0604020202020204" pitchFamily="34" charset="0"/>
              <a:cs typeface="Arial" panose="020B0604020202020204" pitchFamily="34" charset="0"/>
            </a:rPr>
            <a:t>(based on feedback from Group 1)</a:t>
          </a:r>
        </a:p>
        <a:p>
          <a:r>
            <a:rPr lang="en-US" sz="1100" b="0" i="1">
              <a:latin typeface="Arial" panose="020B0604020202020204" pitchFamily="34" charset="0"/>
              <a:cs typeface="Arial" panose="020B0604020202020204" pitchFamily="34" charset="0"/>
            </a:rPr>
            <a:t>April 24, 2017 - May 5, 2017</a:t>
          </a:r>
        </a:p>
      </dgm:t>
    </dgm:pt>
    <dgm:pt modelId="{9751BDCB-75DE-4A41-8662-1990860945B4}" type="parTrans" cxnId="{115D837E-D3B7-478A-BFAA-84AAD703E624}">
      <dgm:prSet/>
      <dgm:spPr/>
      <dgm:t>
        <a:bodyPr/>
        <a:lstStyle/>
        <a:p>
          <a:endParaRPr lang="en-US"/>
        </a:p>
      </dgm:t>
    </dgm:pt>
    <dgm:pt modelId="{64FA8BB3-7D29-4517-9F6C-C4998AD84DBF}" type="sibTrans" cxnId="{115D837E-D3B7-478A-BFAA-84AAD703E624}">
      <dgm:prSet/>
      <dgm:spPr/>
      <dgm:t>
        <a:bodyPr/>
        <a:lstStyle/>
        <a:p>
          <a:endParaRPr lang="en-US"/>
        </a:p>
      </dgm:t>
    </dgm:pt>
    <dgm:pt modelId="{65015DBB-1400-4944-B84D-99A903A1BD75}">
      <dgm:prSet custT="1"/>
      <dgm:spPr/>
      <dgm:t>
        <a:bodyPr/>
        <a:lstStyle/>
        <a:p>
          <a:r>
            <a:rPr lang="en-US" sz="900">
              <a:latin typeface="Arial" panose="020B0604020202020204" pitchFamily="34" charset="0"/>
              <a:cs typeface="Arial" panose="020B0604020202020204" pitchFamily="34" charset="0"/>
            </a:rPr>
            <a:t>Simple Revisions: (Grades 3-8) Graham Collins</a:t>
          </a:r>
        </a:p>
      </dgm:t>
    </dgm:pt>
    <dgm:pt modelId="{F5E2150F-5C45-433D-A601-7F635AED4830}" type="parTrans" cxnId="{09FFF32D-7900-4170-8E4E-F9971B98BEF3}">
      <dgm:prSet/>
      <dgm:spPr/>
      <dgm:t>
        <a:bodyPr/>
        <a:lstStyle/>
        <a:p>
          <a:endParaRPr lang="en-US"/>
        </a:p>
      </dgm:t>
    </dgm:pt>
    <dgm:pt modelId="{855F5083-C1D1-4B9B-95B4-4518829CBAE4}" type="sibTrans" cxnId="{09FFF32D-7900-4170-8E4E-F9971B98BEF3}">
      <dgm:prSet/>
      <dgm:spPr/>
      <dgm:t>
        <a:bodyPr/>
        <a:lstStyle/>
        <a:p>
          <a:endParaRPr lang="en-US"/>
        </a:p>
      </dgm:t>
    </dgm:pt>
    <dgm:pt modelId="{CA22F7D0-24F6-4859-A023-537DC3E75540}">
      <dgm:prSet/>
      <dgm:spPr/>
      <dgm:t>
        <a:bodyPr/>
        <a:lstStyle/>
        <a:p>
          <a:endParaRPr lang="en-US" sz="800">
            <a:latin typeface="Arial" panose="020B0604020202020204" pitchFamily="34" charset="0"/>
            <a:cs typeface="Arial" panose="020B0604020202020204" pitchFamily="34" charset="0"/>
          </a:endParaRPr>
        </a:p>
      </dgm:t>
    </dgm:pt>
    <dgm:pt modelId="{4A4749EA-D277-47DE-949A-4EC3C1DD1EAE}" type="parTrans" cxnId="{173ACC0D-5EC3-4BBD-B3AA-E756549D891A}">
      <dgm:prSet/>
      <dgm:spPr/>
      <dgm:t>
        <a:bodyPr/>
        <a:lstStyle/>
        <a:p>
          <a:endParaRPr lang="en-US"/>
        </a:p>
      </dgm:t>
    </dgm:pt>
    <dgm:pt modelId="{769232E1-9698-407B-A42E-A4D489A288C2}" type="sibTrans" cxnId="{173ACC0D-5EC3-4BBD-B3AA-E756549D891A}">
      <dgm:prSet/>
      <dgm:spPr/>
      <dgm:t>
        <a:bodyPr/>
        <a:lstStyle/>
        <a:p>
          <a:endParaRPr lang="en-US"/>
        </a:p>
      </dgm:t>
    </dgm:pt>
    <dgm:pt modelId="{CE9BC5E9-DA56-49EF-B3AA-B46B3672AB29}">
      <dgm:prSet custT="1"/>
      <dgm:spPr/>
      <dgm:t>
        <a:bodyPr/>
        <a:lstStyle/>
        <a:p>
          <a:r>
            <a:rPr lang="en-US" sz="900">
              <a:latin typeface="Arial" panose="020B0604020202020204" pitchFamily="34" charset="0"/>
              <a:cs typeface="Arial" panose="020B0604020202020204" pitchFamily="34" charset="0"/>
            </a:rPr>
            <a:t>Simple Revisions: (Grade 10) Adam Mastrucci</a:t>
          </a:r>
        </a:p>
      </dgm:t>
    </dgm:pt>
    <dgm:pt modelId="{9A7E46FC-A772-410C-8E39-18CA205B02BB}" type="parTrans" cxnId="{AF19080C-4DBB-44F8-9894-74408B9B9B30}">
      <dgm:prSet/>
      <dgm:spPr/>
      <dgm:t>
        <a:bodyPr/>
        <a:lstStyle/>
        <a:p>
          <a:endParaRPr lang="en-US"/>
        </a:p>
      </dgm:t>
    </dgm:pt>
    <dgm:pt modelId="{6411D9B8-0014-43C6-B09F-95EE84B33F83}" type="sibTrans" cxnId="{AF19080C-4DBB-44F8-9894-74408B9B9B30}">
      <dgm:prSet/>
      <dgm:spPr/>
      <dgm:t>
        <a:bodyPr/>
        <a:lstStyle/>
        <a:p>
          <a:endParaRPr lang="en-US"/>
        </a:p>
      </dgm:t>
    </dgm:pt>
    <dgm:pt modelId="{B628382D-D73B-4398-8A70-90144E708472}">
      <dgm:prSet custT="1"/>
      <dgm:spPr/>
      <dgm:t>
        <a:bodyPr/>
        <a:lstStyle/>
        <a:p>
          <a:endParaRPr lang="en-US" sz="900">
            <a:latin typeface="Arial" panose="020B0604020202020204" pitchFamily="34" charset="0"/>
            <a:cs typeface="Arial" panose="020B0604020202020204" pitchFamily="34" charset="0"/>
          </a:endParaRPr>
        </a:p>
      </dgm:t>
    </dgm:pt>
    <dgm:pt modelId="{2A3122B6-11F5-495B-A704-82D7EFF7E2D3}" type="parTrans" cxnId="{E46D5C30-13EF-4819-BA92-A952729A3C7F}">
      <dgm:prSet/>
      <dgm:spPr/>
      <dgm:t>
        <a:bodyPr/>
        <a:lstStyle/>
        <a:p>
          <a:endParaRPr lang="en-US"/>
        </a:p>
      </dgm:t>
    </dgm:pt>
    <dgm:pt modelId="{FFBE239D-B697-4A93-BEAE-DE2CA0517A31}" type="sibTrans" cxnId="{E46D5C30-13EF-4819-BA92-A952729A3C7F}">
      <dgm:prSet/>
      <dgm:spPr/>
      <dgm:t>
        <a:bodyPr/>
        <a:lstStyle/>
        <a:p>
          <a:endParaRPr lang="en-US"/>
        </a:p>
      </dgm:t>
    </dgm:pt>
    <dgm:pt modelId="{843A7D66-48EC-49E9-8B27-E03C10EE60C0}">
      <dgm:prSet custT="1"/>
      <dgm:spPr/>
      <dgm:t>
        <a:bodyPr/>
        <a:lstStyle/>
        <a:p>
          <a:r>
            <a:rPr lang="en-US" sz="900" dirty="0">
              <a:latin typeface="Arial" panose="020B0604020202020204" pitchFamily="34" charset="0"/>
              <a:cs typeface="Arial" panose="020B0604020202020204" pitchFamily="34" charset="0"/>
            </a:rPr>
            <a:t>Major Revisions: RFP Committee - Charity Flores, Mike Moore (Legal), John Keller (IT), and </a:t>
          </a:r>
          <a:r>
            <a:rPr lang="en-US" sz="900" dirty="0" smtClean="0">
              <a:latin typeface="Arial" panose="020B0604020202020204" pitchFamily="34" charset="0"/>
              <a:cs typeface="Arial" panose="020B0604020202020204" pitchFamily="34" charset="0"/>
            </a:rPr>
            <a:t>Lee Ann Kwiatkowski, Sholonda </a:t>
          </a:r>
          <a:r>
            <a:rPr lang="en-US" sz="900" dirty="0">
              <a:latin typeface="Arial" panose="020B0604020202020204" pitchFamily="34" charset="0"/>
              <a:cs typeface="Arial" panose="020B0604020202020204" pitchFamily="34" charset="0"/>
            </a:rPr>
            <a:t>Trice</a:t>
          </a:r>
        </a:p>
      </dgm:t>
    </dgm:pt>
    <dgm:pt modelId="{2DEE64BA-D18F-49A9-AFF9-CEABC37CC98A}" type="parTrans" cxnId="{9515BCFE-4DAE-419E-8F27-44535B091169}">
      <dgm:prSet/>
      <dgm:spPr/>
      <dgm:t>
        <a:bodyPr/>
        <a:lstStyle/>
        <a:p>
          <a:endParaRPr lang="en-US"/>
        </a:p>
      </dgm:t>
    </dgm:pt>
    <dgm:pt modelId="{1D8CC285-758F-4B91-8048-E229AE6245EA}" type="sibTrans" cxnId="{9515BCFE-4DAE-419E-8F27-44535B091169}">
      <dgm:prSet/>
      <dgm:spPr/>
      <dgm:t>
        <a:bodyPr/>
        <a:lstStyle/>
        <a:p>
          <a:endParaRPr lang="en-US"/>
        </a:p>
      </dgm:t>
    </dgm:pt>
    <dgm:pt modelId="{9C995A1C-D9BF-47F1-BCC9-6CCBFFE5CEFA}">
      <dgm:prSet custT="1"/>
      <dgm:spPr/>
      <dgm:t>
        <a:bodyPr/>
        <a:lstStyle/>
        <a:p>
          <a:r>
            <a:rPr lang="en-US" sz="900">
              <a:latin typeface="Arial" panose="020B0604020202020204" pitchFamily="34" charset="0"/>
              <a:cs typeface="Arial" panose="020B0604020202020204" pitchFamily="34" charset="0"/>
            </a:rPr>
            <a:t>Simple Revisions: (Grade 10) Adam Mastrucci</a:t>
          </a:r>
        </a:p>
      </dgm:t>
    </dgm:pt>
    <dgm:pt modelId="{91565613-D7EF-4356-9DF2-37A7935F8051}" type="parTrans" cxnId="{673B84D3-802E-44BB-B5B8-E910CC718694}">
      <dgm:prSet/>
      <dgm:spPr/>
      <dgm:t>
        <a:bodyPr/>
        <a:lstStyle/>
        <a:p>
          <a:endParaRPr lang="en-US"/>
        </a:p>
      </dgm:t>
    </dgm:pt>
    <dgm:pt modelId="{DEFFF570-C599-4766-9DFF-6E5AC3CC5EB3}" type="sibTrans" cxnId="{673B84D3-802E-44BB-B5B8-E910CC718694}">
      <dgm:prSet/>
      <dgm:spPr/>
      <dgm:t>
        <a:bodyPr/>
        <a:lstStyle/>
        <a:p>
          <a:endParaRPr lang="en-US"/>
        </a:p>
      </dgm:t>
    </dgm:pt>
    <dgm:pt modelId="{958043B3-E5C2-4A2E-9533-200DEBA36E25}">
      <dgm:prSet custT="1"/>
      <dgm:spPr/>
      <dgm:t>
        <a:bodyPr/>
        <a:lstStyle/>
        <a:p>
          <a:r>
            <a:rPr lang="en-US" sz="900" dirty="0">
              <a:latin typeface="Arial" panose="020B0604020202020204" pitchFamily="34" charset="0"/>
              <a:cs typeface="Arial" panose="020B0604020202020204" pitchFamily="34" charset="0"/>
            </a:rPr>
            <a:t>Major Revisions: RFP Committee - Charity Flores, Mike Moore (Legal), John Keller (IT), and </a:t>
          </a:r>
          <a:r>
            <a:rPr lang="en-US" sz="900" dirty="0" smtClean="0">
              <a:latin typeface="Arial" panose="020B0604020202020204" pitchFamily="34" charset="0"/>
              <a:cs typeface="Arial" panose="020B0604020202020204" pitchFamily="34" charset="0"/>
            </a:rPr>
            <a:t>Lee Ann Kwiatkowski, </a:t>
          </a:r>
          <a:r>
            <a:rPr lang="en-US" sz="900" dirty="0">
              <a:latin typeface="Arial" panose="020B0604020202020204" pitchFamily="34" charset="0"/>
              <a:cs typeface="Arial" panose="020B0604020202020204" pitchFamily="34" charset="0"/>
            </a:rPr>
            <a:t>Sholonda Trice</a:t>
          </a:r>
        </a:p>
      </dgm:t>
    </dgm:pt>
    <dgm:pt modelId="{81228A80-F9B7-4B70-A3FD-13578727C3D1}" type="parTrans" cxnId="{5396B1F7-B87E-43C0-90BC-9CAC45740E34}">
      <dgm:prSet/>
      <dgm:spPr/>
      <dgm:t>
        <a:bodyPr/>
        <a:lstStyle/>
        <a:p>
          <a:endParaRPr lang="en-US"/>
        </a:p>
      </dgm:t>
    </dgm:pt>
    <dgm:pt modelId="{56DCB1A7-8AC0-41E3-AC9C-2BE1D130949E}" type="sibTrans" cxnId="{5396B1F7-B87E-43C0-90BC-9CAC45740E34}">
      <dgm:prSet/>
      <dgm:spPr/>
      <dgm:t>
        <a:bodyPr/>
        <a:lstStyle/>
        <a:p>
          <a:endParaRPr lang="en-US"/>
        </a:p>
      </dgm:t>
    </dgm:pt>
    <dgm:pt modelId="{4647A77C-9D4A-4F1B-A677-6705D88E64DB}">
      <dgm:prSet custT="1"/>
      <dgm:spPr/>
      <dgm:t>
        <a:bodyPr/>
        <a:lstStyle/>
        <a:p>
          <a:r>
            <a:rPr lang="en-US" sz="900">
              <a:latin typeface="Arial" panose="020B0604020202020204" pitchFamily="34" charset="0"/>
              <a:cs typeface="Arial" panose="020B0604020202020204" pitchFamily="34" charset="0"/>
            </a:rPr>
            <a:t>Simple Revisions: (Grade 10) Adam Mastrucci</a:t>
          </a:r>
        </a:p>
      </dgm:t>
    </dgm:pt>
    <dgm:pt modelId="{0BA4A9EB-22D8-444C-9F3E-351CA7B8B0E7}" type="parTrans" cxnId="{2D56526D-5BC1-473A-A989-F3C836CDEDE1}">
      <dgm:prSet/>
      <dgm:spPr/>
      <dgm:t>
        <a:bodyPr/>
        <a:lstStyle/>
        <a:p>
          <a:endParaRPr lang="en-US"/>
        </a:p>
      </dgm:t>
    </dgm:pt>
    <dgm:pt modelId="{359D84A2-72D1-4257-8750-70BD48D7DF5B}" type="sibTrans" cxnId="{2D56526D-5BC1-473A-A989-F3C836CDEDE1}">
      <dgm:prSet/>
      <dgm:spPr/>
      <dgm:t>
        <a:bodyPr/>
        <a:lstStyle/>
        <a:p>
          <a:endParaRPr lang="en-US"/>
        </a:p>
      </dgm:t>
    </dgm:pt>
    <dgm:pt modelId="{C86FD997-B861-4C4F-993E-C630CB3E63C9}">
      <dgm:prSet custT="1"/>
      <dgm:spPr/>
      <dgm:t>
        <a:bodyPr/>
        <a:lstStyle/>
        <a:p>
          <a:r>
            <a:rPr lang="en-US" sz="900" dirty="0" smtClean="0">
              <a:latin typeface="Arial" panose="020B0604020202020204" pitchFamily="34" charset="0"/>
              <a:cs typeface="Arial" panose="020B0604020202020204" pitchFamily="34" charset="0"/>
            </a:rPr>
            <a:t>Major Revisions: RFP Committee - Charity Flores, Mike Moore (Legal), John Keller (IT), and Lee Ann Kwiatkowski, Sholonda Trice</a:t>
          </a:r>
          <a:endParaRPr lang="en-US" sz="900" dirty="0">
            <a:latin typeface="Arial" panose="020B0604020202020204" pitchFamily="34" charset="0"/>
            <a:cs typeface="Arial" panose="020B0604020202020204" pitchFamily="34" charset="0"/>
          </a:endParaRPr>
        </a:p>
      </dgm:t>
    </dgm:pt>
    <dgm:pt modelId="{6B3E15F6-B370-4947-934B-FCE8794B277E}" type="parTrans" cxnId="{044D7825-A6F9-455D-B5C0-7E27FDA636D1}">
      <dgm:prSet/>
      <dgm:spPr/>
      <dgm:t>
        <a:bodyPr/>
        <a:lstStyle/>
        <a:p>
          <a:endParaRPr lang="en-US"/>
        </a:p>
      </dgm:t>
    </dgm:pt>
    <dgm:pt modelId="{73DE4AB1-1147-4C64-83EC-3EC488247FEF}" type="sibTrans" cxnId="{044D7825-A6F9-455D-B5C0-7E27FDA636D1}">
      <dgm:prSet/>
      <dgm:spPr/>
      <dgm:t>
        <a:bodyPr/>
        <a:lstStyle/>
        <a:p>
          <a:endParaRPr lang="en-US"/>
        </a:p>
      </dgm:t>
    </dgm:pt>
    <dgm:pt modelId="{4A831A6B-E0C7-4CD7-9094-EE6FB3E72375}">
      <dgm:prSet custT="1"/>
      <dgm:spPr/>
      <dgm:t>
        <a:bodyPr/>
        <a:lstStyle/>
        <a:p>
          <a:endParaRPr lang="en-US" sz="900" dirty="0">
            <a:latin typeface="Arial" panose="020B0604020202020204" pitchFamily="34" charset="0"/>
            <a:cs typeface="Arial" panose="020B0604020202020204" pitchFamily="34" charset="0"/>
          </a:endParaRPr>
        </a:p>
      </dgm:t>
    </dgm:pt>
    <dgm:pt modelId="{10C4C2AB-A28D-47F7-BBC7-CF246734DE6A}" type="parTrans" cxnId="{E3A53806-37C2-4A89-84F2-32409289A074}">
      <dgm:prSet/>
      <dgm:spPr/>
      <dgm:t>
        <a:bodyPr/>
        <a:lstStyle/>
        <a:p>
          <a:endParaRPr lang="en-US"/>
        </a:p>
      </dgm:t>
    </dgm:pt>
    <dgm:pt modelId="{55BBE2D7-4EC6-4026-8884-F7304C4D2031}" type="sibTrans" cxnId="{E3A53806-37C2-4A89-84F2-32409289A074}">
      <dgm:prSet/>
      <dgm:spPr/>
      <dgm:t>
        <a:bodyPr/>
        <a:lstStyle/>
        <a:p>
          <a:endParaRPr lang="en-US"/>
        </a:p>
      </dgm:t>
    </dgm:pt>
    <dgm:pt modelId="{86D2340D-4212-42E2-9087-324113F54EBD}">
      <dgm:prSet phldrT="[Text]" custT="1"/>
      <dgm:spPr/>
      <dgm:t>
        <a:bodyPr/>
        <a:lstStyle/>
        <a:p>
          <a:r>
            <a:rPr lang="en-US" sz="900" dirty="0">
              <a:latin typeface="Arial" panose="020B0604020202020204" pitchFamily="34" charset="0"/>
              <a:cs typeface="Arial" panose="020B0604020202020204" pitchFamily="34" charset="0"/>
            </a:rPr>
            <a:t>Grade 10: Erin Thompson, Joe </a:t>
          </a:r>
          <a:r>
            <a:rPr lang="en-US" sz="900" dirty="0" smtClean="0">
              <a:latin typeface="Arial" panose="020B0604020202020204" pitchFamily="34" charset="0"/>
              <a:cs typeface="Arial" panose="020B0604020202020204" pitchFamily="34" charset="0"/>
            </a:rPr>
            <a:t>Staten</a:t>
          </a:r>
          <a:endParaRPr lang="en-US" sz="900" dirty="0">
            <a:latin typeface="Arial" panose="020B0604020202020204" pitchFamily="34" charset="0"/>
            <a:cs typeface="Arial" panose="020B0604020202020204" pitchFamily="34" charset="0"/>
          </a:endParaRPr>
        </a:p>
      </dgm:t>
    </dgm:pt>
    <dgm:pt modelId="{AE1193B6-D45B-461F-888B-F7104B3FDE90}" type="parTrans" cxnId="{2DFB79FF-1265-4FE6-BF1A-BF9656F8D7B8}">
      <dgm:prSet/>
      <dgm:spPr/>
      <dgm:t>
        <a:bodyPr/>
        <a:lstStyle/>
        <a:p>
          <a:endParaRPr lang="en-US"/>
        </a:p>
      </dgm:t>
    </dgm:pt>
    <dgm:pt modelId="{64C62F8E-502D-409F-BE4E-477C144E6D7F}" type="sibTrans" cxnId="{2DFB79FF-1265-4FE6-BF1A-BF9656F8D7B8}">
      <dgm:prSet/>
      <dgm:spPr/>
      <dgm:t>
        <a:bodyPr/>
        <a:lstStyle/>
        <a:p>
          <a:endParaRPr lang="en-US"/>
        </a:p>
      </dgm:t>
    </dgm:pt>
    <dgm:pt modelId="{48E25100-022F-4F90-9E2E-9713F7F5EE47}">
      <dgm:prSet custT="1"/>
      <dgm:spPr/>
      <dgm:t>
        <a:bodyPr/>
        <a:lstStyle/>
        <a:p>
          <a:endParaRPr lang="en-US" sz="900" dirty="0">
            <a:latin typeface="Arial" panose="020B0604020202020204" pitchFamily="34" charset="0"/>
            <a:cs typeface="Arial" panose="020B0604020202020204" pitchFamily="34" charset="0"/>
          </a:endParaRPr>
        </a:p>
      </dgm:t>
    </dgm:pt>
    <dgm:pt modelId="{00D74DF3-E4C1-4490-A98F-1F4861495B43}" type="parTrans" cxnId="{08EEC62F-40E1-462A-8683-4C82C30D19D5}">
      <dgm:prSet/>
      <dgm:spPr/>
      <dgm:t>
        <a:bodyPr/>
        <a:lstStyle/>
        <a:p>
          <a:endParaRPr lang="en-US"/>
        </a:p>
      </dgm:t>
    </dgm:pt>
    <dgm:pt modelId="{DF44D48E-96C6-41FB-B339-7801254D37B2}" type="sibTrans" cxnId="{08EEC62F-40E1-462A-8683-4C82C30D19D5}">
      <dgm:prSet/>
      <dgm:spPr/>
      <dgm:t>
        <a:bodyPr/>
        <a:lstStyle/>
        <a:p>
          <a:endParaRPr lang="en-US"/>
        </a:p>
      </dgm:t>
    </dgm:pt>
    <dgm:pt modelId="{D9FCF3A4-E4A1-40AA-BD64-80E85CC7AC28}">
      <dgm:prSet custT="1"/>
      <dgm:spPr/>
      <dgm:t>
        <a:bodyPr/>
        <a:lstStyle/>
        <a:p>
          <a:endParaRPr lang="en-US" sz="900" dirty="0">
            <a:latin typeface="Arial" panose="020B0604020202020204" pitchFamily="34" charset="0"/>
            <a:cs typeface="Arial" panose="020B0604020202020204" pitchFamily="34" charset="0"/>
          </a:endParaRPr>
        </a:p>
      </dgm:t>
    </dgm:pt>
    <dgm:pt modelId="{40E6917B-FB45-4474-9406-3E0C6DCDEAAB}" type="parTrans" cxnId="{47914C7B-EA62-4A75-895E-368BECEF98B5}">
      <dgm:prSet/>
      <dgm:spPr/>
      <dgm:t>
        <a:bodyPr/>
        <a:lstStyle/>
        <a:p>
          <a:endParaRPr lang="en-US"/>
        </a:p>
      </dgm:t>
    </dgm:pt>
    <dgm:pt modelId="{111C2E8B-EECC-4D35-B78E-795355064CD6}" type="sibTrans" cxnId="{47914C7B-EA62-4A75-895E-368BECEF98B5}">
      <dgm:prSet/>
      <dgm:spPr/>
      <dgm:t>
        <a:bodyPr/>
        <a:lstStyle/>
        <a:p>
          <a:endParaRPr lang="en-US"/>
        </a:p>
      </dgm:t>
    </dgm:pt>
    <dgm:pt modelId="{89347501-38EC-49F5-8D86-E46895DA719E}">
      <dgm:prSet phldrT="[Text]" custT="1"/>
      <dgm:spPr/>
      <dgm:t>
        <a:bodyPr/>
        <a:lstStyle/>
        <a:p>
          <a:endParaRPr lang="en-US" sz="900">
            <a:latin typeface="Arial" panose="020B0604020202020204" pitchFamily="34" charset="0"/>
            <a:cs typeface="Arial" panose="020B0604020202020204" pitchFamily="34" charset="0"/>
          </a:endParaRPr>
        </a:p>
      </dgm:t>
    </dgm:pt>
    <dgm:pt modelId="{12E352AF-9F25-49E9-88A2-42BE892C1C54}" type="parTrans" cxnId="{EC2F3518-BE28-41A0-A4CA-DAF404E10DE8}">
      <dgm:prSet/>
      <dgm:spPr/>
      <dgm:t>
        <a:bodyPr/>
        <a:lstStyle/>
        <a:p>
          <a:endParaRPr lang="en-US"/>
        </a:p>
      </dgm:t>
    </dgm:pt>
    <dgm:pt modelId="{05D38F76-3562-4D65-8DD6-AB811AB0F7E1}" type="sibTrans" cxnId="{EC2F3518-BE28-41A0-A4CA-DAF404E10DE8}">
      <dgm:prSet/>
      <dgm:spPr/>
      <dgm:t>
        <a:bodyPr/>
        <a:lstStyle/>
        <a:p>
          <a:endParaRPr lang="en-US"/>
        </a:p>
      </dgm:t>
    </dgm:pt>
    <dgm:pt modelId="{747A5D0E-1A82-44FF-BEBC-EF67EEB7822C}" type="pres">
      <dgm:prSet presAssocID="{C030F3DF-1E54-4FC6-96C5-9816719909DA}" presName="Name0" presStyleCnt="0">
        <dgm:presLayoutVars>
          <dgm:dir/>
          <dgm:animLvl val="lvl"/>
          <dgm:resizeHandles/>
        </dgm:presLayoutVars>
      </dgm:prSet>
      <dgm:spPr/>
      <dgm:t>
        <a:bodyPr/>
        <a:lstStyle/>
        <a:p>
          <a:endParaRPr lang="en-US"/>
        </a:p>
      </dgm:t>
    </dgm:pt>
    <dgm:pt modelId="{ED66D386-AE7D-40D1-9E7E-DE8E9F5D827A}" type="pres">
      <dgm:prSet presAssocID="{CBD583ED-FCCB-450C-8625-C9A6E747A908}" presName="linNode" presStyleCnt="0"/>
      <dgm:spPr/>
    </dgm:pt>
    <dgm:pt modelId="{A679CEA7-A6B2-4408-816D-9B69132BA5A0}" type="pres">
      <dgm:prSet presAssocID="{CBD583ED-FCCB-450C-8625-C9A6E747A908}" presName="parentShp" presStyleLbl="node1" presStyleIdx="0" presStyleCnt="7" custLinFactNeighborX="-81" custLinFactNeighborY="987">
        <dgm:presLayoutVars>
          <dgm:bulletEnabled val="1"/>
        </dgm:presLayoutVars>
      </dgm:prSet>
      <dgm:spPr/>
      <dgm:t>
        <a:bodyPr/>
        <a:lstStyle/>
        <a:p>
          <a:endParaRPr lang="en-US"/>
        </a:p>
      </dgm:t>
    </dgm:pt>
    <dgm:pt modelId="{1CA452B0-4889-49FD-9046-29ED09BEA077}" type="pres">
      <dgm:prSet presAssocID="{CBD583ED-FCCB-450C-8625-C9A6E747A908}" presName="childShp" presStyleLbl="bgAccFollowNode1" presStyleIdx="0" presStyleCnt="7" custScaleY="149209" custLinFactNeighborX="1857" custLinFactNeighborY="-3281">
        <dgm:presLayoutVars>
          <dgm:bulletEnabled val="1"/>
        </dgm:presLayoutVars>
      </dgm:prSet>
      <dgm:spPr/>
      <dgm:t>
        <a:bodyPr/>
        <a:lstStyle/>
        <a:p>
          <a:endParaRPr lang="en-US"/>
        </a:p>
      </dgm:t>
    </dgm:pt>
    <dgm:pt modelId="{614F681F-42FA-4A15-90FC-BF9F059B94ED}" type="pres">
      <dgm:prSet presAssocID="{7A19E80B-4AB2-4DC1-9E22-DA10DE894835}" presName="spacing" presStyleCnt="0"/>
      <dgm:spPr/>
    </dgm:pt>
    <dgm:pt modelId="{7B2610A7-0261-4FB2-9E58-B21736CA1981}" type="pres">
      <dgm:prSet presAssocID="{6E89B8DD-C0A7-4A8F-9F31-A516EACD7213}" presName="linNode" presStyleCnt="0"/>
      <dgm:spPr/>
    </dgm:pt>
    <dgm:pt modelId="{F2211A33-6611-415D-866F-315D701DA130}" type="pres">
      <dgm:prSet presAssocID="{6E89B8DD-C0A7-4A8F-9F31-A516EACD7213}" presName="parentShp" presStyleLbl="node1" presStyleIdx="1" presStyleCnt="7" custScaleY="133058" custLinFactNeighborX="-619" custLinFactNeighborY="972">
        <dgm:presLayoutVars>
          <dgm:bulletEnabled val="1"/>
        </dgm:presLayoutVars>
      </dgm:prSet>
      <dgm:spPr/>
      <dgm:t>
        <a:bodyPr/>
        <a:lstStyle/>
        <a:p>
          <a:endParaRPr lang="en-US"/>
        </a:p>
      </dgm:t>
    </dgm:pt>
    <dgm:pt modelId="{6BAE1243-F7BF-438D-A1EB-3BCB553E2964}" type="pres">
      <dgm:prSet presAssocID="{6E89B8DD-C0A7-4A8F-9F31-A516EACD7213}" presName="childShp" presStyleLbl="bgAccFollowNode1" presStyleIdx="1" presStyleCnt="7" custScaleY="138061">
        <dgm:presLayoutVars>
          <dgm:bulletEnabled val="1"/>
        </dgm:presLayoutVars>
      </dgm:prSet>
      <dgm:spPr/>
      <dgm:t>
        <a:bodyPr/>
        <a:lstStyle/>
        <a:p>
          <a:endParaRPr lang="en-US"/>
        </a:p>
      </dgm:t>
    </dgm:pt>
    <dgm:pt modelId="{1B6B9FE2-D2BB-4CDB-AF4C-FDAA8C1E538E}" type="pres">
      <dgm:prSet presAssocID="{C122F0CB-262E-4620-B272-3BF39C0A9BE3}" presName="spacing" presStyleCnt="0"/>
      <dgm:spPr/>
    </dgm:pt>
    <dgm:pt modelId="{746D850A-2CE7-4FC3-85E0-2E8A36F19FF7}" type="pres">
      <dgm:prSet presAssocID="{D233A60F-1BA8-4D15-AADD-D026B210ADA6}" presName="linNode" presStyleCnt="0"/>
      <dgm:spPr/>
    </dgm:pt>
    <dgm:pt modelId="{337205FE-35C8-40E1-81B0-4A2E302CB3B2}" type="pres">
      <dgm:prSet presAssocID="{D233A60F-1BA8-4D15-AADD-D026B210ADA6}" presName="parentShp" presStyleLbl="node1" presStyleIdx="2" presStyleCnt="7" custScaleY="110097" custLinFactNeighborX="-928">
        <dgm:presLayoutVars>
          <dgm:bulletEnabled val="1"/>
        </dgm:presLayoutVars>
      </dgm:prSet>
      <dgm:spPr/>
      <dgm:t>
        <a:bodyPr/>
        <a:lstStyle/>
        <a:p>
          <a:endParaRPr lang="en-US"/>
        </a:p>
      </dgm:t>
    </dgm:pt>
    <dgm:pt modelId="{E2E801D1-61C4-434C-AF79-1B966ED5B1DB}" type="pres">
      <dgm:prSet presAssocID="{D233A60F-1BA8-4D15-AADD-D026B210ADA6}" presName="childShp" presStyleLbl="bgAccFollowNode1" presStyleIdx="2" presStyleCnt="7" custScaleY="128658" custLinFactNeighborX="-464">
        <dgm:presLayoutVars>
          <dgm:bulletEnabled val="1"/>
        </dgm:presLayoutVars>
      </dgm:prSet>
      <dgm:spPr/>
      <dgm:t>
        <a:bodyPr/>
        <a:lstStyle/>
        <a:p>
          <a:endParaRPr lang="en-US"/>
        </a:p>
      </dgm:t>
    </dgm:pt>
    <dgm:pt modelId="{5ACBD8E2-1D0F-4DA6-8A69-98623662409E}" type="pres">
      <dgm:prSet presAssocID="{64FA8BB3-7D29-4517-9F6C-C4998AD84DBF}" presName="spacing" presStyleCnt="0"/>
      <dgm:spPr/>
    </dgm:pt>
    <dgm:pt modelId="{0B8B7139-3BA8-4A50-A5EB-8F33CEA765A4}" type="pres">
      <dgm:prSet presAssocID="{7BB18795-1E9C-4F33-96EB-E2D2C462CDF0}" presName="linNode" presStyleCnt="0"/>
      <dgm:spPr/>
    </dgm:pt>
    <dgm:pt modelId="{D3CD5919-D5F7-4EFC-A117-C0D0C058F86C}" type="pres">
      <dgm:prSet presAssocID="{7BB18795-1E9C-4F33-96EB-E2D2C462CDF0}" presName="parentShp" presStyleLbl="node1" presStyleIdx="3" presStyleCnt="7" custLinFactNeighborX="-1082">
        <dgm:presLayoutVars>
          <dgm:bulletEnabled val="1"/>
        </dgm:presLayoutVars>
      </dgm:prSet>
      <dgm:spPr/>
      <dgm:t>
        <a:bodyPr/>
        <a:lstStyle/>
        <a:p>
          <a:endParaRPr lang="en-US"/>
        </a:p>
      </dgm:t>
    </dgm:pt>
    <dgm:pt modelId="{05C5BF2C-8C78-4FFD-8D02-A727806786A8}" type="pres">
      <dgm:prSet presAssocID="{7BB18795-1E9C-4F33-96EB-E2D2C462CDF0}" presName="childShp" presStyleLbl="bgAccFollowNode1" presStyleIdx="3" presStyleCnt="7" custScaleY="77526">
        <dgm:presLayoutVars>
          <dgm:bulletEnabled val="1"/>
        </dgm:presLayoutVars>
      </dgm:prSet>
      <dgm:spPr/>
      <dgm:t>
        <a:bodyPr/>
        <a:lstStyle/>
        <a:p>
          <a:endParaRPr lang="en-US"/>
        </a:p>
      </dgm:t>
    </dgm:pt>
    <dgm:pt modelId="{4DAD47D0-4A46-46D2-8F08-DFDED949D76A}" type="pres">
      <dgm:prSet presAssocID="{83E992DF-AC3C-4BCE-85CC-3D79F15A533D}" presName="spacing" presStyleCnt="0"/>
      <dgm:spPr/>
    </dgm:pt>
    <dgm:pt modelId="{B8B7C3EA-7186-4A80-9500-1BB16F8F28AC}" type="pres">
      <dgm:prSet presAssocID="{1D07D5D2-7229-4411-ADC5-B5DC1814E33F}" presName="linNode" presStyleCnt="0"/>
      <dgm:spPr/>
    </dgm:pt>
    <dgm:pt modelId="{E7C7DC6D-E055-4957-B76B-D3F193377985}" type="pres">
      <dgm:prSet presAssocID="{1D07D5D2-7229-4411-ADC5-B5DC1814E33F}" presName="parentShp" presStyleLbl="node1" presStyleIdx="4" presStyleCnt="7" custScaleY="126356" custLinFactNeighborX="-545" custLinFactNeighborY="1305">
        <dgm:presLayoutVars>
          <dgm:bulletEnabled val="1"/>
        </dgm:presLayoutVars>
      </dgm:prSet>
      <dgm:spPr/>
      <dgm:t>
        <a:bodyPr/>
        <a:lstStyle/>
        <a:p>
          <a:endParaRPr lang="en-US"/>
        </a:p>
      </dgm:t>
    </dgm:pt>
    <dgm:pt modelId="{B585B58F-7A92-4898-8CB7-C9D0CD003A82}" type="pres">
      <dgm:prSet presAssocID="{1D07D5D2-7229-4411-ADC5-B5DC1814E33F}" presName="childShp" presStyleLbl="bgAccFollowNode1" presStyleIdx="4" presStyleCnt="7" custScaleY="120886">
        <dgm:presLayoutVars>
          <dgm:bulletEnabled val="1"/>
        </dgm:presLayoutVars>
      </dgm:prSet>
      <dgm:spPr/>
      <dgm:t>
        <a:bodyPr/>
        <a:lstStyle/>
        <a:p>
          <a:endParaRPr lang="en-US"/>
        </a:p>
      </dgm:t>
    </dgm:pt>
    <dgm:pt modelId="{D8B95EFE-A990-46F8-8DE0-A38343A26222}" type="pres">
      <dgm:prSet presAssocID="{682BBBE0-ABD5-4B40-ADBF-1DAD079E6173}" presName="spacing" presStyleCnt="0"/>
      <dgm:spPr/>
    </dgm:pt>
    <dgm:pt modelId="{7898A8EB-D510-4494-A8D0-745C0F6F4791}" type="pres">
      <dgm:prSet presAssocID="{05E14B8F-0233-4705-A90C-98D7F9B979CE}" presName="linNode" presStyleCnt="0"/>
      <dgm:spPr/>
    </dgm:pt>
    <dgm:pt modelId="{410673AB-A1D7-4FBC-9A18-9992CF01C9E2}" type="pres">
      <dgm:prSet presAssocID="{05E14B8F-0233-4705-A90C-98D7F9B979CE}" presName="parentShp" presStyleLbl="node1" presStyleIdx="5" presStyleCnt="7" custScaleY="80498">
        <dgm:presLayoutVars>
          <dgm:bulletEnabled val="1"/>
        </dgm:presLayoutVars>
      </dgm:prSet>
      <dgm:spPr/>
      <dgm:t>
        <a:bodyPr/>
        <a:lstStyle/>
        <a:p>
          <a:endParaRPr lang="en-US"/>
        </a:p>
      </dgm:t>
    </dgm:pt>
    <dgm:pt modelId="{150899E0-CFFF-4217-B1A4-9D295A49904D}" type="pres">
      <dgm:prSet presAssocID="{05E14B8F-0233-4705-A90C-98D7F9B979CE}" presName="childShp" presStyleLbl="bgAccFollowNode1" presStyleIdx="5" presStyleCnt="7" custScaleY="66219">
        <dgm:presLayoutVars>
          <dgm:bulletEnabled val="1"/>
        </dgm:presLayoutVars>
      </dgm:prSet>
      <dgm:spPr/>
      <dgm:t>
        <a:bodyPr/>
        <a:lstStyle/>
        <a:p>
          <a:endParaRPr lang="en-US"/>
        </a:p>
      </dgm:t>
    </dgm:pt>
    <dgm:pt modelId="{7FFC538B-6A71-42D4-99A2-589FC57B87D4}" type="pres">
      <dgm:prSet presAssocID="{036E57D4-BD6E-4F73-8FEC-970517AB99F5}" presName="spacing" presStyleCnt="0"/>
      <dgm:spPr/>
    </dgm:pt>
    <dgm:pt modelId="{203F98AE-21C9-44D5-9E37-8AF205457D62}" type="pres">
      <dgm:prSet presAssocID="{F87900FB-C5B4-47F4-9083-83087383268D}" presName="linNode" presStyleCnt="0"/>
      <dgm:spPr/>
    </dgm:pt>
    <dgm:pt modelId="{D84C7388-8CD4-4679-9195-C3C226BC4244}" type="pres">
      <dgm:prSet presAssocID="{F87900FB-C5B4-47F4-9083-83087383268D}" presName="parentShp" presStyleLbl="node1" presStyleIdx="6" presStyleCnt="7" custLinFactNeighborX="-311" custLinFactNeighborY="448">
        <dgm:presLayoutVars>
          <dgm:bulletEnabled val="1"/>
        </dgm:presLayoutVars>
      </dgm:prSet>
      <dgm:spPr/>
      <dgm:t>
        <a:bodyPr/>
        <a:lstStyle/>
        <a:p>
          <a:endParaRPr lang="en-US"/>
        </a:p>
      </dgm:t>
    </dgm:pt>
    <dgm:pt modelId="{2E64DFFB-685F-4D00-970F-F953BEE95239}" type="pres">
      <dgm:prSet presAssocID="{F87900FB-C5B4-47F4-9083-83087383268D}" presName="childShp" presStyleLbl="bgAccFollowNode1" presStyleIdx="6" presStyleCnt="7" custScaleY="119912" custLinFactNeighborX="1514" custLinFactNeighborY="-817">
        <dgm:presLayoutVars>
          <dgm:bulletEnabled val="1"/>
        </dgm:presLayoutVars>
      </dgm:prSet>
      <dgm:spPr/>
      <dgm:t>
        <a:bodyPr/>
        <a:lstStyle/>
        <a:p>
          <a:endParaRPr lang="en-US"/>
        </a:p>
      </dgm:t>
    </dgm:pt>
  </dgm:ptLst>
  <dgm:cxnLst>
    <dgm:cxn modelId="{9FDC0626-3036-499A-AD5B-1FD8142F4CAC}" srcId="{7BB18795-1E9C-4F33-96EB-E2D2C462CDF0}" destId="{648CB96F-E65E-4525-9D9C-614EF3869909}" srcOrd="1" destOrd="0" parTransId="{1A77D960-7A20-4FD2-BFAE-F9250B6AE8DC}" sibTransId="{189C875B-9ABA-4FF7-BB4A-ACF36438F344}"/>
    <dgm:cxn modelId="{6FB01AAF-B14C-43E1-A825-655079052850}" srcId="{7BB18795-1E9C-4F33-96EB-E2D2C462CDF0}" destId="{4257DAEA-CADD-4727-98A8-EAC1556DF4D7}" srcOrd="2" destOrd="0" parTransId="{9DFC680C-9770-4D4B-A136-99C5DEC7E0C3}" sibTransId="{C4EC6F35-F5E6-4838-A434-26396F70D37B}"/>
    <dgm:cxn modelId="{75A91892-2B51-4FE5-A60F-1E2FD34077BA}" type="presOf" srcId="{9F8CCC96-7344-4C92-AC80-777BE39DE35C}" destId="{150899E0-CFFF-4217-B1A4-9D295A49904D}" srcOrd="0" destOrd="1" presId="urn:microsoft.com/office/officeart/2005/8/layout/vList6"/>
    <dgm:cxn modelId="{29FC68C9-CE29-49C3-944F-5F209E404878}" srcId="{C030F3DF-1E54-4FC6-96C5-9816719909DA}" destId="{05E14B8F-0233-4705-A90C-98D7F9B979CE}" srcOrd="5" destOrd="0" parTransId="{2370F250-5481-45A5-92B6-05AA4A5C7CA4}" sibTransId="{036E57D4-BD6E-4F73-8FEC-970517AB99F5}"/>
    <dgm:cxn modelId="{45C1F7CD-1457-44A8-9C59-244A9F0287F5}" type="presOf" srcId="{9C995A1C-D9BF-47F1-BCC9-6CCBFFE5CEFA}" destId="{B585B58F-7A92-4898-8CB7-C9D0CD003A82}" srcOrd="0" destOrd="1" presId="urn:microsoft.com/office/officeart/2005/8/layout/vList6"/>
    <dgm:cxn modelId="{E16ACE7C-23BF-49EB-804C-FC8962E96A53}" type="presOf" srcId="{7BB18795-1E9C-4F33-96EB-E2D2C462CDF0}" destId="{D3CD5919-D5F7-4EFC-A117-C0D0C058F86C}" srcOrd="0" destOrd="0" presId="urn:microsoft.com/office/officeart/2005/8/layout/vList6"/>
    <dgm:cxn modelId="{08EEC62F-40E1-462A-8683-4C82C30D19D5}" srcId="{CBD583ED-FCCB-450C-8625-C9A6E747A908}" destId="{48E25100-022F-4F90-9E2E-9713F7F5EE47}" srcOrd="0" destOrd="0" parTransId="{00D74DF3-E4C1-4490-A98F-1F4861495B43}" sibTransId="{DF44D48E-96C6-41FB-B339-7801254D37B2}"/>
    <dgm:cxn modelId="{D7376F97-9A71-4B80-86BA-264CA8078B15}" type="presOf" srcId="{05E14B8F-0233-4705-A90C-98D7F9B979CE}" destId="{410673AB-A1D7-4FBC-9A18-9992CF01C9E2}" srcOrd="0" destOrd="0" presId="urn:microsoft.com/office/officeart/2005/8/layout/vList6"/>
    <dgm:cxn modelId="{4366AA89-82A9-4F81-B7D4-5FE67DB68A10}" type="presOf" srcId="{CBD583ED-FCCB-450C-8625-C9A6E747A908}" destId="{A679CEA7-A6B2-4408-816D-9B69132BA5A0}" srcOrd="0" destOrd="0" presId="urn:microsoft.com/office/officeart/2005/8/layout/vList6"/>
    <dgm:cxn modelId="{72E9A4B1-BB57-4782-A5C0-522FDE4F21C8}" type="presOf" srcId="{4647A77C-9D4A-4F1B-A677-6705D88E64DB}" destId="{2E64DFFB-685F-4D00-970F-F953BEE95239}" srcOrd="0" destOrd="1" presId="urn:microsoft.com/office/officeart/2005/8/layout/vList6"/>
    <dgm:cxn modelId="{104FE088-9731-4864-90F8-43A9BD2BE16B}" type="presOf" srcId="{843A7D66-48EC-49E9-8B27-E03C10EE60C0}" destId="{E2E801D1-61C4-434C-AF79-1B966ED5B1DB}" srcOrd="0" destOrd="2" presId="urn:microsoft.com/office/officeart/2005/8/layout/vList6"/>
    <dgm:cxn modelId="{4354A647-19A6-41F0-884A-50F94BEB0FD3}" srcId="{C030F3DF-1E54-4FC6-96C5-9816719909DA}" destId="{CBD583ED-FCCB-450C-8625-C9A6E747A908}" srcOrd="0" destOrd="0" parTransId="{BA5DA631-C11C-47F2-B756-3FADB1C74CB9}" sibTransId="{7A19E80B-4AB2-4DC1-9E22-DA10DE894835}"/>
    <dgm:cxn modelId="{3D0ED552-2918-4E31-8414-FAF21A139242}" type="presOf" srcId="{B628382D-D73B-4398-8A70-90144E708472}" destId="{E2E801D1-61C4-434C-AF79-1B966ED5B1DB}" srcOrd="0" destOrd="3" presId="urn:microsoft.com/office/officeart/2005/8/layout/vList6"/>
    <dgm:cxn modelId="{1EE2597C-C7E8-4833-8069-744100345A4C}" srcId="{CBD583ED-FCCB-450C-8625-C9A6E747A908}" destId="{AE0E106A-0C4F-4B96-9A6B-9BE9B49064A0}" srcOrd="2" destOrd="0" parTransId="{1F1D98CC-2E9C-4F52-B68F-396743E93B56}" sibTransId="{54F0D8A2-2288-4F86-BCC8-53EB2A235463}"/>
    <dgm:cxn modelId="{38797109-68FE-4C13-9C6B-B6D2F5913CD3}" type="presOf" srcId="{89347501-38EC-49F5-8D86-E46895DA719E}" destId="{05C5BF2C-8C78-4FFD-8D02-A727806786A8}" srcOrd="0" destOrd="0" presId="urn:microsoft.com/office/officeart/2005/8/layout/vList6"/>
    <dgm:cxn modelId="{D579DFFB-F9FA-4F16-96E0-0A66C7DB72B9}" type="presOf" srcId="{D233A60F-1BA8-4D15-AADD-D026B210ADA6}" destId="{337205FE-35C8-40E1-81B0-4A2E302CB3B2}" srcOrd="0" destOrd="0" presId="urn:microsoft.com/office/officeart/2005/8/layout/vList6"/>
    <dgm:cxn modelId="{E46D5C30-13EF-4819-BA92-A952729A3C7F}" srcId="{D233A60F-1BA8-4D15-AADD-D026B210ADA6}" destId="{B628382D-D73B-4398-8A70-90144E708472}" srcOrd="3" destOrd="0" parTransId="{2A3122B6-11F5-495B-A704-82D7EFF7E2D3}" sibTransId="{FFBE239D-B697-4A93-BEAE-DE2CA0517A31}"/>
    <dgm:cxn modelId="{C9067051-5681-4AF9-9009-2586ABDCD8F0}" srcId="{6E89B8DD-C0A7-4A8F-9F31-A516EACD7213}" destId="{35951A2D-CFCA-4B79-AC9E-FFBA916C5404}" srcOrd="0" destOrd="0" parTransId="{F90BAF62-9F70-41E2-BD46-9170F2AEE6FD}" sibTransId="{6181015E-9E58-425F-B0DB-91C1503E4835}"/>
    <dgm:cxn modelId="{6570EECE-BE6C-4F23-889B-322285C8DDA6}" type="presOf" srcId="{1D07D5D2-7229-4411-ADC5-B5DC1814E33F}" destId="{E7C7DC6D-E055-4957-B76B-D3F193377985}" srcOrd="0" destOrd="0" presId="urn:microsoft.com/office/officeart/2005/8/layout/vList6"/>
    <dgm:cxn modelId="{6943C5F0-DEAA-4A01-9BBA-AAD0F6FC11AE}" type="presOf" srcId="{E578D8BF-A16D-4979-A102-E244AB965457}" destId="{6BAE1243-F7BF-438D-A1EB-3BCB553E2964}" srcOrd="0" destOrd="2" presId="urn:microsoft.com/office/officeart/2005/8/layout/vList6"/>
    <dgm:cxn modelId="{5AFCAEA6-2DE5-4B67-8EC3-B9A570E8A4E6}" type="presOf" srcId="{9753C922-77BF-4394-A78F-659E930D42B3}" destId="{150899E0-CFFF-4217-B1A4-9D295A49904D}" srcOrd="0" destOrd="0" presId="urn:microsoft.com/office/officeart/2005/8/layout/vList6"/>
    <dgm:cxn modelId="{DCB4795F-C5F2-4783-B7D8-C52A2A499E12}" type="presOf" srcId="{CA22F7D0-24F6-4859-A023-537DC3E75540}" destId="{E2E801D1-61C4-434C-AF79-1B966ED5B1DB}" srcOrd="0" destOrd="4" presId="urn:microsoft.com/office/officeart/2005/8/layout/vList6"/>
    <dgm:cxn modelId="{AF19080C-4DBB-44F8-9894-74408B9B9B30}" srcId="{D233A60F-1BA8-4D15-AADD-D026B210ADA6}" destId="{CE9BC5E9-DA56-49EF-B3AA-B46B3672AB29}" srcOrd="1" destOrd="0" parTransId="{9A7E46FC-A772-410C-8E39-18CA205B02BB}" sibTransId="{6411D9B8-0014-43C6-B09F-95EE84B33F83}"/>
    <dgm:cxn modelId="{2DFB79FF-1265-4FE6-BF1A-BF9656F8D7B8}" srcId="{6E89B8DD-C0A7-4A8F-9F31-A516EACD7213}" destId="{86D2340D-4212-42E2-9087-324113F54EBD}" srcOrd="1" destOrd="0" parTransId="{AE1193B6-D45B-461F-888B-F7104B3FDE90}" sibTransId="{64C62F8E-502D-409F-BE4E-477C144E6D7F}"/>
    <dgm:cxn modelId="{30114F28-1038-45C4-961F-BCC59FFFBE06}" srcId="{C030F3DF-1E54-4FC6-96C5-9816719909DA}" destId="{6E89B8DD-C0A7-4A8F-9F31-A516EACD7213}" srcOrd="1" destOrd="0" parTransId="{72150DBA-10B2-4AEE-98A9-453AE029EF46}" sibTransId="{C122F0CB-262E-4620-B272-3BF39C0A9BE3}"/>
    <dgm:cxn modelId="{C9DEF7CD-401A-4607-8BDC-1C5B4776EF86}" type="presOf" srcId="{AE0E106A-0C4F-4B96-9A6B-9BE9B49064A0}" destId="{1CA452B0-4889-49FD-9046-29ED09BEA077}" srcOrd="0" destOrd="2" presId="urn:microsoft.com/office/officeart/2005/8/layout/vList6"/>
    <dgm:cxn modelId="{09FFF32D-7900-4170-8E4E-F9971B98BEF3}" srcId="{D233A60F-1BA8-4D15-AADD-D026B210ADA6}" destId="{65015DBB-1400-4944-B84D-99A903A1BD75}" srcOrd="0" destOrd="0" parTransId="{F5E2150F-5C45-433D-A601-7F635AED4830}" sibTransId="{855F5083-C1D1-4B9B-95B4-4518829CBAE4}"/>
    <dgm:cxn modelId="{7D0F3AD5-0E1F-4A42-8003-EA4A75D4C1A9}" type="presOf" srcId="{6E89B8DD-C0A7-4A8F-9F31-A516EACD7213}" destId="{F2211A33-6611-415D-866F-315D701DA130}" srcOrd="0" destOrd="0" presId="urn:microsoft.com/office/officeart/2005/8/layout/vList6"/>
    <dgm:cxn modelId="{E892CE1A-A3D8-47F9-A861-303B4344FBE1}" srcId="{05E14B8F-0233-4705-A90C-98D7F9B979CE}" destId="{9F8CCC96-7344-4C92-AC80-777BE39DE35C}" srcOrd="1" destOrd="0" parTransId="{8234D763-94BF-4F29-9626-D80D3C7F13EB}" sibTransId="{3A598B94-3EC5-4819-ABC9-0AC2FE738213}"/>
    <dgm:cxn modelId="{DC9C63FB-3D8C-46A2-B6E9-1ED48F6A9367}" type="presOf" srcId="{F1FB048A-DDDC-4839-9198-9EDE47992C26}" destId="{2E64DFFB-685F-4D00-970F-F953BEE95239}" srcOrd="0" destOrd="0" presId="urn:microsoft.com/office/officeart/2005/8/layout/vList6"/>
    <dgm:cxn modelId="{2D56526D-5BC1-473A-A989-F3C836CDEDE1}" srcId="{F87900FB-C5B4-47F4-9083-83087383268D}" destId="{4647A77C-9D4A-4F1B-A677-6705D88E64DB}" srcOrd="1" destOrd="0" parTransId="{0BA4A9EB-22D8-444C-9F3E-351CA7B8B0E7}" sibTransId="{359D84A2-72D1-4257-8750-70BD48D7DF5B}"/>
    <dgm:cxn modelId="{044D7825-A6F9-455D-B5C0-7E27FDA636D1}" srcId="{F87900FB-C5B4-47F4-9083-83087383268D}" destId="{C86FD997-B861-4C4F-993E-C630CB3E63C9}" srcOrd="2" destOrd="0" parTransId="{6B3E15F6-B370-4947-934B-FCE8794B277E}" sibTransId="{73DE4AB1-1147-4C64-83EC-3EC488247FEF}"/>
    <dgm:cxn modelId="{40732AC5-93BA-44DA-8F3D-5CB87011A2C2}" type="presOf" srcId="{F87900FB-C5B4-47F4-9083-83087383268D}" destId="{D84C7388-8CD4-4679-9195-C3C226BC4244}" srcOrd="0" destOrd="0" presId="urn:microsoft.com/office/officeart/2005/8/layout/vList6"/>
    <dgm:cxn modelId="{5251FA24-D36A-4F31-B92C-59E16C734BD0}" srcId="{C030F3DF-1E54-4FC6-96C5-9816719909DA}" destId="{F87900FB-C5B4-47F4-9083-83087383268D}" srcOrd="6" destOrd="0" parTransId="{75E7DFAD-B4DA-42F4-A966-E6343E844759}" sibTransId="{C04FC9CD-A4F4-44D7-BA8A-D59DE5B8D22C}"/>
    <dgm:cxn modelId="{E3A53806-37C2-4A89-84F2-32409289A074}" srcId="{CBD583ED-FCCB-450C-8625-C9A6E747A908}" destId="{4A831A6B-E0C7-4CD7-9094-EE6FB3E72375}" srcOrd="3" destOrd="0" parTransId="{10C4C2AB-A28D-47F7-BBC7-CF246734DE6A}" sibTransId="{55BBE2D7-4EC6-4026-8884-F7304C4D2031}"/>
    <dgm:cxn modelId="{D37C158F-4B53-4697-9718-247D81C6B6D0}" type="presOf" srcId="{4A831A6B-E0C7-4CD7-9094-EE6FB3E72375}" destId="{1CA452B0-4889-49FD-9046-29ED09BEA077}" srcOrd="0" destOrd="3" presId="urn:microsoft.com/office/officeart/2005/8/layout/vList6"/>
    <dgm:cxn modelId="{A2EBE34B-A6A9-4BFA-987E-C3E813A68979}" type="presOf" srcId="{65015DBB-1400-4944-B84D-99A903A1BD75}" destId="{E2E801D1-61C4-434C-AF79-1B966ED5B1DB}" srcOrd="0" destOrd="0" presId="urn:microsoft.com/office/officeart/2005/8/layout/vList6"/>
    <dgm:cxn modelId="{9515BCFE-4DAE-419E-8F27-44535B091169}" srcId="{D233A60F-1BA8-4D15-AADD-D026B210ADA6}" destId="{843A7D66-48EC-49E9-8B27-E03C10EE60C0}" srcOrd="2" destOrd="0" parTransId="{2DEE64BA-D18F-49A9-AFF9-CEABC37CC98A}" sibTransId="{1D8CC285-758F-4B91-8048-E229AE6245EA}"/>
    <dgm:cxn modelId="{47914C7B-EA62-4A75-895E-368BECEF98B5}" srcId="{CBD583ED-FCCB-450C-8625-C9A6E747A908}" destId="{D9FCF3A4-E4A1-40AA-BD64-80E85CC7AC28}" srcOrd="1" destOrd="0" parTransId="{40E6917B-FB45-4474-9406-3E0C6DCDEAAB}" sibTransId="{111C2E8B-EECC-4D35-B78E-795355064CD6}"/>
    <dgm:cxn modelId="{E7EF26AA-389E-4D4B-AD64-C091EB00251E}" type="presOf" srcId="{738BF21D-0A1F-485B-B5D5-A6ADAA3C2F66}" destId="{6BAE1243-F7BF-438D-A1EB-3BCB553E2964}" srcOrd="0" destOrd="3" presId="urn:microsoft.com/office/officeart/2005/8/layout/vList6"/>
    <dgm:cxn modelId="{8A2B8A5B-53CA-4E24-A9D8-241D532CB446}" type="presOf" srcId="{48E25100-022F-4F90-9E2E-9713F7F5EE47}" destId="{1CA452B0-4889-49FD-9046-29ED09BEA077}" srcOrd="0" destOrd="0" presId="urn:microsoft.com/office/officeart/2005/8/layout/vList6"/>
    <dgm:cxn modelId="{6B84A8AD-B8A9-42EF-877A-46265D8D580F}" srcId="{1D07D5D2-7229-4411-ADC5-B5DC1814E33F}" destId="{E3901E94-DDAF-48D4-BC08-E0E4853EC336}" srcOrd="0" destOrd="0" parTransId="{7F64CFA3-E0C7-4714-902A-356B492529E9}" sibTransId="{CD404129-99F3-439B-8AA9-4C6C81C6EBF7}"/>
    <dgm:cxn modelId="{AA8A033D-F165-4D80-AF8A-657AABBB33AD}" type="presOf" srcId="{E3901E94-DDAF-48D4-BC08-E0E4853EC336}" destId="{B585B58F-7A92-4898-8CB7-C9D0CD003A82}" srcOrd="0" destOrd="0" presId="urn:microsoft.com/office/officeart/2005/8/layout/vList6"/>
    <dgm:cxn modelId="{3A3ABF4E-56AA-42D9-8A23-A29747964AB0}" type="presOf" srcId="{648CB96F-E65E-4525-9D9C-614EF3869909}" destId="{05C5BF2C-8C78-4FFD-8D02-A727806786A8}" srcOrd="0" destOrd="1" presId="urn:microsoft.com/office/officeart/2005/8/layout/vList6"/>
    <dgm:cxn modelId="{69601835-A7CE-42A4-B580-DF818E03A5A1}" type="presOf" srcId="{35951A2D-CFCA-4B79-AC9E-FFBA916C5404}" destId="{6BAE1243-F7BF-438D-A1EB-3BCB553E2964}" srcOrd="0" destOrd="0" presId="urn:microsoft.com/office/officeart/2005/8/layout/vList6"/>
    <dgm:cxn modelId="{C8544899-D761-40C0-B7DE-EC4008146DE0}" type="presOf" srcId="{CE9BC5E9-DA56-49EF-B3AA-B46B3672AB29}" destId="{E2E801D1-61C4-434C-AF79-1B966ED5B1DB}" srcOrd="0" destOrd="1" presId="urn:microsoft.com/office/officeart/2005/8/layout/vList6"/>
    <dgm:cxn modelId="{01346E62-5512-4771-9840-83E1825AFD77}" type="presOf" srcId="{C86FD997-B861-4C4F-993E-C630CB3E63C9}" destId="{2E64DFFB-685F-4D00-970F-F953BEE95239}" srcOrd="0" destOrd="2" presId="urn:microsoft.com/office/officeart/2005/8/layout/vList6"/>
    <dgm:cxn modelId="{115D837E-D3B7-478A-BFAA-84AAD703E624}" srcId="{C030F3DF-1E54-4FC6-96C5-9816719909DA}" destId="{D233A60F-1BA8-4D15-AADD-D026B210ADA6}" srcOrd="2" destOrd="0" parTransId="{9751BDCB-75DE-4A41-8662-1990860945B4}" sibTransId="{64FA8BB3-7D29-4517-9F6C-C4998AD84DBF}"/>
    <dgm:cxn modelId="{5FE38C9C-B8C3-45D2-8BA4-1E0DE84ECB1B}" type="presOf" srcId="{958043B3-E5C2-4A2E-9533-200DEBA36E25}" destId="{B585B58F-7A92-4898-8CB7-C9D0CD003A82}" srcOrd="0" destOrd="2" presId="urn:microsoft.com/office/officeart/2005/8/layout/vList6"/>
    <dgm:cxn modelId="{51258A91-397A-49A6-AC56-681AF88097E7}" type="presOf" srcId="{C030F3DF-1E54-4FC6-96C5-9816719909DA}" destId="{747A5D0E-1A82-44FF-BEBC-EF67EEB7822C}" srcOrd="0" destOrd="0" presId="urn:microsoft.com/office/officeart/2005/8/layout/vList6"/>
    <dgm:cxn modelId="{5396B1F7-B87E-43C0-90BC-9CAC45740E34}" srcId="{1D07D5D2-7229-4411-ADC5-B5DC1814E33F}" destId="{958043B3-E5C2-4A2E-9533-200DEBA36E25}" srcOrd="2" destOrd="0" parTransId="{81228A80-F9B7-4B70-A3FD-13578727C3D1}" sibTransId="{56DCB1A7-8AC0-41E3-AC9C-2BE1D130949E}"/>
    <dgm:cxn modelId="{673B84D3-802E-44BB-B5B8-E910CC718694}" srcId="{1D07D5D2-7229-4411-ADC5-B5DC1814E33F}" destId="{9C995A1C-D9BF-47F1-BCC9-6CCBFFE5CEFA}" srcOrd="1" destOrd="0" parTransId="{91565613-D7EF-4356-9DF2-37A7935F8051}" sibTransId="{DEFFF570-C599-4766-9DFF-6E5AC3CC5EB3}"/>
    <dgm:cxn modelId="{5F3F42F0-A4ED-470D-8083-CAA4F3588F58}" type="presOf" srcId="{4257DAEA-CADD-4727-98A8-EAC1556DF4D7}" destId="{05C5BF2C-8C78-4FFD-8D02-A727806786A8}" srcOrd="0" destOrd="2" presId="urn:microsoft.com/office/officeart/2005/8/layout/vList6"/>
    <dgm:cxn modelId="{173ACC0D-5EC3-4BBD-B3AA-E756549D891A}" srcId="{D233A60F-1BA8-4D15-AADD-D026B210ADA6}" destId="{CA22F7D0-24F6-4859-A023-537DC3E75540}" srcOrd="4" destOrd="0" parTransId="{4A4749EA-D277-47DE-949A-4EC3C1DD1EAE}" sibTransId="{769232E1-9698-407B-A42E-A4D489A288C2}"/>
    <dgm:cxn modelId="{D48AA630-9C81-4035-B442-616B3ED758BA}" type="presOf" srcId="{86D2340D-4212-42E2-9087-324113F54EBD}" destId="{6BAE1243-F7BF-438D-A1EB-3BCB553E2964}" srcOrd="0" destOrd="1" presId="urn:microsoft.com/office/officeart/2005/8/layout/vList6"/>
    <dgm:cxn modelId="{07D4AA86-5B2A-45C8-B6EC-1DF83A490E17}" srcId="{C030F3DF-1E54-4FC6-96C5-9816719909DA}" destId="{7BB18795-1E9C-4F33-96EB-E2D2C462CDF0}" srcOrd="3" destOrd="0" parTransId="{BC58FE59-601A-4FB5-928F-D0AB62EAB301}" sibTransId="{83E992DF-AC3C-4BCE-85CC-3D79F15A533D}"/>
    <dgm:cxn modelId="{35054756-7FF0-461E-B63F-CAF07680061F}" srcId="{6E89B8DD-C0A7-4A8F-9F31-A516EACD7213}" destId="{738BF21D-0A1F-485B-B5D5-A6ADAA3C2F66}" srcOrd="3" destOrd="0" parTransId="{0B337CCF-FE17-4A5F-B699-D103A0895213}" sibTransId="{3675E76E-44EF-4245-8114-10BF953B5ACC}"/>
    <dgm:cxn modelId="{CB40135D-A29F-4424-BD40-9B75957403D2}" srcId="{05E14B8F-0233-4705-A90C-98D7F9B979CE}" destId="{9753C922-77BF-4394-A78F-659E930D42B3}" srcOrd="0" destOrd="0" parTransId="{615E255E-9B2F-49AF-A228-E9C2481763D4}" sibTransId="{65D99D6F-7E21-4E6B-8B32-D1626E85FA1D}"/>
    <dgm:cxn modelId="{EC2F3518-BE28-41A0-A4CA-DAF404E10DE8}" srcId="{7BB18795-1E9C-4F33-96EB-E2D2C462CDF0}" destId="{89347501-38EC-49F5-8D86-E46895DA719E}" srcOrd="0" destOrd="0" parTransId="{12E352AF-9F25-49E9-88A2-42BE892C1C54}" sibTransId="{05D38F76-3562-4D65-8DD6-AB811AB0F7E1}"/>
    <dgm:cxn modelId="{C123ECD0-9DEA-4915-9D1B-3B0248646209}" srcId="{6E89B8DD-C0A7-4A8F-9F31-A516EACD7213}" destId="{E578D8BF-A16D-4979-A102-E244AB965457}" srcOrd="2" destOrd="0" parTransId="{656CBE85-B43B-460F-9AA3-A50340E5CEE5}" sibTransId="{9345C321-03F2-494B-9ADD-9018C41E1306}"/>
    <dgm:cxn modelId="{EC6E4B6C-B827-48DD-A8BE-DD0C3633EB10}" srcId="{C030F3DF-1E54-4FC6-96C5-9816719909DA}" destId="{1D07D5D2-7229-4411-ADC5-B5DC1814E33F}" srcOrd="4" destOrd="0" parTransId="{35185F74-DABE-49E9-8821-EFC95DDE77DC}" sibTransId="{682BBBE0-ABD5-4B40-ADBF-1DAD079E6173}"/>
    <dgm:cxn modelId="{B2B152A9-01B2-4BCF-8049-3978745B8C61}" type="presOf" srcId="{D9FCF3A4-E4A1-40AA-BD64-80E85CC7AC28}" destId="{1CA452B0-4889-49FD-9046-29ED09BEA077}" srcOrd="0" destOrd="1" presId="urn:microsoft.com/office/officeart/2005/8/layout/vList6"/>
    <dgm:cxn modelId="{BC63CBCA-2B4A-4B31-A7B6-4ACB4C37C73A}" srcId="{F87900FB-C5B4-47F4-9083-83087383268D}" destId="{F1FB048A-DDDC-4839-9198-9EDE47992C26}" srcOrd="0" destOrd="0" parTransId="{DDAB5867-20BC-480A-AB56-1CBFB0C52211}" sibTransId="{5211B9BF-B90E-4085-9C97-476713B02100}"/>
    <dgm:cxn modelId="{2F960059-02AA-40BA-ACC4-D3864CFB2B27}" type="presParOf" srcId="{747A5D0E-1A82-44FF-BEBC-EF67EEB7822C}" destId="{ED66D386-AE7D-40D1-9E7E-DE8E9F5D827A}" srcOrd="0" destOrd="0" presId="urn:microsoft.com/office/officeart/2005/8/layout/vList6"/>
    <dgm:cxn modelId="{82B53688-9C7D-4A9D-ACA9-DAC73FA417A1}" type="presParOf" srcId="{ED66D386-AE7D-40D1-9E7E-DE8E9F5D827A}" destId="{A679CEA7-A6B2-4408-816D-9B69132BA5A0}" srcOrd="0" destOrd="0" presId="urn:microsoft.com/office/officeart/2005/8/layout/vList6"/>
    <dgm:cxn modelId="{D505D073-CDA5-4891-B754-E951E442D9FE}" type="presParOf" srcId="{ED66D386-AE7D-40D1-9E7E-DE8E9F5D827A}" destId="{1CA452B0-4889-49FD-9046-29ED09BEA077}" srcOrd="1" destOrd="0" presId="urn:microsoft.com/office/officeart/2005/8/layout/vList6"/>
    <dgm:cxn modelId="{633B42EA-C712-41E0-B52F-E5348A18BBA1}" type="presParOf" srcId="{747A5D0E-1A82-44FF-BEBC-EF67EEB7822C}" destId="{614F681F-42FA-4A15-90FC-BF9F059B94ED}" srcOrd="1" destOrd="0" presId="urn:microsoft.com/office/officeart/2005/8/layout/vList6"/>
    <dgm:cxn modelId="{107C7C2D-7543-4BD9-875C-560EDF11D3E6}" type="presParOf" srcId="{747A5D0E-1A82-44FF-BEBC-EF67EEB7822C}" destId="{7B2610A7-0261-4FB2-9E58-B21736CA1981}" srcOrd="2" destOrd="0" presId="urn:microsoft.com/office/officeart/2005/8/layout/vList6"/>
    <dgm:cxn modelId="{B115E2E2-5722-4BBD-8A6E-1B716DEC354C}" type="presParOf" srcId="{7B2610A7-0261-4FB2-9E58-B21736CA1981}" destId="{F2211A33-6611-415D-866F-315D701DA130}" srcOrd="0" destOrd="0" presId="urn:microsoft.com/office/officeart/2005/8/layout/vList6"/>
    <dgm:cxn modelId="{6439F073-9C59-41DC-AD08-B3D92C11F91D}" type="presParOf" srcId="{7B2610A7-0261-4FB2-9E58-B21736CA1981}" destId="{6BAE1243-F7BF-438D-A1EB-3BCB553E2964}" srcOrd="1" destOrd="0" presId="urn:microsoft.com/office/officeart/2005/8/layout/vList6"/>
    <dgm:cxn modelId="{E9D62292-8E89-4E5E-AADB-E4B3273BA109}" type="presParOf" srcId="{747A5D0E-1A82-44FF-BEBC-EF67EEB7822C}" destId="{1B6B9FE2-D2BB-4CDB-AF4C-FDAA8C1E538E}" srcOrd="3" destOrd="0" presId="urn:microsoft.com/office/officeart/2005/8/layout/vList6"/>
    <dgm:cxn modelId="{5346F13E-CBD1-4950-8A57-A75F35A7B5A0}" type="presParOf" srcId="{747A5D0E-1A82-44FF-BEBC-EF67EEB7822C}" destId="{746D850A-2CE7-4FC3-85E0-2E8A36F19FF7}" srcOrd="4" destOrd="0" presId="urn:microsoft.com/office/officeart/2005/8/layout/vList6"/>
    <dgm:cxn modelId="{318D65A6-4A13-4D8B-A4FD-9CCB767B8EE9}" type="presParOf" srcId="{746D850A-2CE7-4FC3-85E0-2E8A36F19FF7}" destId="{337205FE-35C8-40E1-81B0-4A2E302CB3B2}" srcOrd="0" destOrd="0" presId="urn:microsoft.com/office/officeart/2005/8/layout/vList6"/>
    <dgm:cxn modelId="{DC3B2CC8-A3E8-4DC6-BFAA-654751B7607B}" type="presParOf" srcId="{746D850A-2CE7-4FC3-85E0-2E8A36F19FF7}" destId="{E2E801D1-61C4-434C-AF79-1B966ED5B1DB}" srcOrd="1" destOrd="0" presId="urn:microsoft.com/office/officeart/2005/8/layout/vList6"/>
    <dgm:cxn modelId="{3CC519B3-CB1E-42FD-9EE2-990DD6CC98D8}" type="presParOf" srcId="{747A5D0E-1A82-44FF-BEBC-EF67EEB7822C}" destId="{5ACBD8E2-1D0F-4DA6-8A69-98623662409E}" srcOrd="5" destOrd="0" presId="urn:microsoft.com/office/officeart/2005/8/layout/vList6"/>
    <dgm:cxn modelId="{49CD3A27-A2FD-4479-99E5-7A7BE2683E9C}" type="presParOf" srcId="{747A5D0E-1A82-44FF-BEBC-EF67EEB7822C}" destId="{0B8B7139-3BA8-4A50-A5EB-8F33CEA765A4}" srcOrd="6" destOrd="0" presId="urn:microsoft.com/office/officeart/2005/8/layout/vList6"/>
    <dgm:cxn modelId="{B940932F-0B08-45AA-9AF9-FA2E1F15D003}" type="presParOf" srcId="{0B8B7139-3BA8-4A50-A5EB-8F33CEA765A4}" destId="{D3CD5919-D5F7-4EFC-A117-C0D0C058F86C}" srcOrd="0" destOrd="0" presId="urn:microsoft.com/office/officeart/2005/8/layout/vList6"/>
    <dgm:cxn modelId="{406F72F8-6966-4BBB-8EEE-EE6AE7D52E59}" type="presParOf" srcId="{0B8B7139-3BA8-4A50-A5EB-8F33CEA765A4}" destId="{05C5BF2C-8C78-4FFD-8D02-A727806786A8}" srcOrd="1" destOrd="0" presId="urn:microsoft.com/office/officeart/2005/8/layout/vList6"/>
    <dgm:cxn modelId="{CBC7BCB3-8601-4907-B11C-DC89CF7F224C}" type="presParOf" srcId="{747A5D0E-1A82-44FF-BEBC-EF67EEB7822C}" destId="{4DAD47D0-4A46-46D2-8F08-DFDED949D76A}" srcOrd="7" destOrd="0" presId="urn:microsoft.com/office/officeart/2005/8/layout/vList6"/>
    <dgm:cxn modelId="{551C72CB-E240-4588-8847-8825FC7923B9}" type="presParOf" srcId="{747A5D0E-1A82-44FF-BEBC-EF67EEB7822C}" destId="{B8B7C3EA-7186-4A80-9500-1BB16F8F28AC}" srcOrd="8" destOrd="0" presId="urn:microsoft.com/office/officeart/2005/8/layout/vList6"/>
    <dgm:cxn modelId="{7FDF0F44-0DBC-45E9-9316-EC20E99C6687}" type="presParOf" srcId="{B8B7C3EA-7186-4A80-9500-1BB16F8F28AC}" destId="{E7C7DC6D-E055-4957-B76B-D3F193377985}" srcOrd="0" destOrd="0" presId="urn:microsoft.com/office/officeart/2005/8/layout/vList6"/>
    <dgm:cxn modelId="{C8B5C55C-596E-449D-94D4-0618346936D6}" type="presParOf" srcId="{B8B7C3EA-7186-4A80-9500-1BB16F8F28AC}" destId="{B585B58F-7A92-4898-8CB7-C9D0CD003A82}" srcOrd="1" destOrd="0" presId="urn:microsoft.com/office/officeart/2005/8/layout/vList6"/>
    <dgm:cxn modelId="{C2E580C7-90D9-4507-867A-B2616343CF81}" type="presParOf" srcId="{747A5D0E-1A82-44FF-BEBC-EF67EEB7822C}" destId="{D8B95EFE-A990-46F8-8DE0-A38343A26222}" srcOrd="9" destOrd="0" presId="urn:microsoft.com/office/officeart/2005/8/layout/vList6"/>
    <dgm:cxn modelId="{E50F8831-E14D-4D0E-A45D-B59F830E63B6}" type="presParOf" srcId="{747A5D0E-1A82-44FF-BEBC-EF67EEB7822C}" destId="{7898A8EB-D510-4494-A8D0-745C0F6F4791}" srcOrd="10" destOrd="0" presId="urn:microsoft.com/office/officeart/2005/8/layout/vList6"/>
    <dgm:cxn modelId="{0EF0A89A-8FD9-41ED-A758-AB4506FE858E}" type="presParOf" srcId="{7898A8EB-D510-4494-A8D0-745C0F6F4791}" destId="{410673AB-A1D7-4FBC-9A18-9992CF01C9E2}" srcOrd="0" destOrd="0" presId="urn:microsoft.com/office/officeart/2005/8/layout/vList6"/>
    <dgm:cxn modelId="{8CDE35A0-9891-4F8C-B4B2-623712403343}" type="presParOf" srcId="{7898A8EB-D510-4494-A8D0-745C0F6F4791}" destId="{150899E0-CFFF-4217-B1A4-9D295A49904D}" srcOrd="1" destOrd="0" presId="urn:microsoft.com/office/officeart/2005/8/layout/vList6"/>
    <dgm:cxn modelId="{893C2582-F793-4A58-8A19-9393A30EDDD7}" type="presParOf" srcId="{747A5D0E-1A82-44FF-BEBC-EF67EEB7822C}" destId="{7FFC538B-6A71-42D4-99A2-589FC57B87D4}" srcOrd="11" destOrd="0" presId="urn:microsoft.com/office/officeart/2005/8/layout/vList6"/>
    <dgm:cxn modelId="{B32F2F15-11B2-4096-A551-5C3516C6FDE9}" type="presParOf" srcId="{747A5D0E-1A82-44FF-BEBC-EF67EEB7822C}" destId="{203F98AE-21C9-44D5-9E37-8AF205457D62}" srcOrd="12" destOrd="0" presId="urn:microsoft.com/office/officeart/2005/8/layout/vList6"/>
    <dgm:cxn modelId="{F7AC5D33-B38D-4311-9D23-3214BD40B12F}" type="presParOf" srcId="{203F98AE-21C9-44D5-9E37-8AF205457D62}" destId="{D84C7388-8CD4-4679-9195-C3C226BC4244}" srcOrd="0" destOrd="0" presId="urn:microsoft.com/office/officeart/2005/8/layout/vList6"/>
    <dgm:cxn modelId="{EB34D9BD-9575-47B7-B74D-337B1A1F255C}" type="presParOf" srcId="{203F98AE-21C9-44D5-9E37-8AF205457D62}" destId="{2E64DFFB-685F-4D00-970F-F953BEE9523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A452B0-4889-49FD-9046-29ED09BEA077}">
      <dsp:nvSpPr>
        <dsp:cNvPr id="0" name=""/>
        <dsp:cNvSpPr/>
      </dsp:nvSpPr>
      <dsp:spPr>
        <a:xfrm>
          <a:off x="3500428" y="0"/>
          <a:ext cx="5237842" cy="84500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endParaRPr lang="en-US" sz="900" kern="1200" dirty="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endParaRPr lang="en-US" sz="900" kern="1200" dirty="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r>
            <a:rPr lang="en-US" sz="900" kern="1200" dirty="0" smtClean="0">
              <a:latin typeface="Arial" panose="020B0604020202020204" pitchFamily="34" charset="0"/>
              <a:cs typeface="Arial" panose="020B0604020202020204" pitchFamily="34" charset="0"/>
            </a:rPr>
            <a:t>Charity Flores, Randi Rieman-Johns, Sholonda Trice, Graham Collins, Adam Mastrucci, Karen Stein</a:t>
          </a:r>
          <a:endParaRPr lang="en-US" sz="900" kern="1200" dirty="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endParaRPr lang="en-US" sz="900" kern="1200" dirty="0">
            <a:latin typeface="Arial" panose="020B0604020202020204" pitchFamily="34" charset="0"/>
            <a:cs typeface="Arial" panose="020B0604020202020204" pitchFamily="34" charset="0"/>
          </a:endParaRPr>
        </a:p>
      </dsp:txBody>
      <dsp:txXfrm>
        <a:off x="3500428" y="105626"/>
        <a:ext cx="4920966" cy="633753"/>
      </dsp:txXfrm>
    </dsp:sp>
    <dsp:sp modelId="{A679CEA7-A6B2-4408-816D-9B69132BA5A0}">
      <dsp:nvSpPr>
        <dsp:cNvPr id="0" name=""/>
        <dsp:cNvSpPr/>
      </dsp:nvSpPr>
      <dsp:spPr>
        <a:xfrm>
          <a:off x="24" y="146355"/>
          <a:ext cx="3491895" cy="5663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1 Development</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April 3, 2017 - April 7, 2017</a:t>
          </a:r>
          <a:endParaRPr lang="en-US" sz="1100" kern="1200">
            <a:latin typeface="Arial" panose="020B0604020202020204" pitchFamily="34" charset="0"/>
            <a:cs typeface="Arial" panose="020B0604020202020204" pitchFamily="34" charset="0"/>
          </a:endParaRPr>
        </a:p>
      </dsp:txBody>
      <dsp:txXfrm>
        <a:off x="27670" y="174001"/>
        <a:ext cx="3436603" cy="511030"/>
      </dsp:txXfrm>
    </dsp:sp>
    <dsp:sp modelId="{6BAE1243-F7BF-438D-A1EB-3BCB553E2964}">
      <dsp:nvSpPr>
        <dsp:cNvPr id="0" name=""/>
        <dsp:cNvSpPr/>
      </dsp:nvSpPr>
      <dsp:spPr>
        <a:xfrm>
          <a:off x="3496161" y="903062"/>
          <a:ext cx="5237842" cy="78187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en-US" sz="900" kern="1200" dirty="0">
              <a:latin typeface="Arial" panose="020B0604020202020204" pitchFamily="34" charset="0"/>
              <a:cs typeface="Arial" panose="020B0604020202020204" pitchFamily="34" charset="0"/>
            </a:rPr>
            <a:t>Grades 3-8: Jennifer Stargel, Mary </a:t>
          </a:r>
          <a:r>
            <a:rPr lang="en-US" sz="900" kern="1200" dirty="0" smtClean="0">
              <a:latin typeface="Arial" panose="020B0604020202020204" pitchFamily="34" charset="0"/>
              <a:cs typeface="Arial" panose="020B0604020202020204" pitchFamily="34" charset="0"/>
            </a:rPr>
            <a:t>Williams</a:t>
          </a:r>
          <a:endParaRPr lang="en-US" sz="900" kern="1200" dirty="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r>
            <a:rPr lang="en-US" sz="900" kern="1200" dirty="0">
              <a:latin typeface="Arial" panose="020B0604020202020204" pitchFamily="34" charset="0"/>
              <a:cs typeface="Arial" panose="020B0604020202020204" pitchFamily="34" charset="0"/>
            </a:rPr>
            <a:t>Grade 10: Erin Thompson, Joe </a:t>
          </a:r>
          <a:r>
            <a:rPr lang="en-US" sz="900" kern="1200" dirty="0" smtClean="0">
              <a:latin typeface="Arial" panose="020B0604020202020204" pitchFamily="34" charset="0"/>
              <a:cs typeface="Arial" panose="020B0604020202020204" pitchFamily="34" charset="0"/>
            </a:rPr>
            <a:t>Staten</a:t>
          </a:r>
          <a:endParaRPr lang="en-US" sz="900" kern="1200" dirty="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(All grades) Cynthia Roach</a:t>
          </a: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(All grades) John Keller, Jeff Milkey</a:t>
          </a:r>
        </a:p>
      </dsp:txBody>
      <dsp:txXfrm>
        <a:off x="3496161" y="1000796"/>
        <a:ext cx="4944641" cy="586402"/>
      </dsp:txXfrm>
    </dsp:sp>
    <dsp:sp modelId="{F2211A33-6611-415D-866F-315D701DA130}">
      <dsp:nvSpPr>
        <dsp:cNvPr id="0" name=""/>
        <dsp:cNvSpPr/>
      </dsp:nvSpPr>
      <dsp:spPr>
        <a:xfrm>
          <a:off x="0" y="922733"/>
          <a:ext cx="3491895" cy="7535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1 Review (Group 1)</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April 10, 2017 - April 21, 2017</a:t>
          </a:r>
        </a:p>
      </dsp:txBody>
      <dsp:txXfrm>
        <a:off x="36785" y="959518"/>
        <a:ext cx="3418325" cy="679967"/>
      </dsp:txXfrm>
    </dsp:sp>
    <dsp:sp modelId="{E2E801D1-61C4-434C-AF79-1B966ED5B1DB}">
      <dsp:nvSpPr>
        <dsp:cNvPr id="0" name=""/>
        <dsp:cNvSpPr/>
      </dsp:nvSpPr>
      <dsp:spPr>
        <a:xfrm>
          <a:off x="3479959" y="1741565"/>
          <a:ext cx="5237842" cy="728619"/>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(Grades 3-8) Graham Collins</a:t>
          </a: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 10) Adam Mastrucci</a:t>
          </a:r>
        </a:p>
        <a:p>
          <a:pPr marL="57150" lvl="1" indent="-57150" algn="l" defTabSz="400050">
            <a:lnSpc>
              <a:spcPct val="90000"/>
            </a:lnSpc>
            <a:spcBef>
              <a:spcPct val="0"/>
            </a:spcBef>
            <a:spcAft>
              <a:spcPct val="15000"/>
            </a:spcAft>
            <a:buChar char="••"/>
          </a:pPr>
          <a:r>
            <a:rPr lang="en-US" sz="900" kern="1200" dirty="0">
              <a:latin typeface="Arial" panose="020B0604020202020204" pitchFamily="34" charset="0"/>
              <a:cs typeface="Arial" panose="020B0604020202020204" pitchFamily="34" charset="0"/>
            </a:rPr>
            <a:t>Major Revisions: RFP Committee - Charity Flores, Mike Moore (Legal), John Keller (IT), and </a:t>
          </a:r>
          <a:r>
            <a:rPr lang="en-US" sz="900" kern="1200" dirty="0" smtClean="0">
              <a:latin typeface="Arial" panose="020B0604020202020204" pitchFamily="34" charset="0"/>
              <a:cs typeface="Arial" panose="020B0604020202020204" pitchFamily="34" charset="0"/>
            </a:rPr>
            <a:t>Lee Ann Kwiatkowski, Sholonda </a:t>
          </a:r>
          <a:r>
            <a:rPr lang="en-US" sz="900" kern="1200" dirty="0">
              <a:latin typeface="Arial" panose="020B0604020202020204" pitchFamily="34" charset="0"/>
              <a:cs typeface="Arial" panose="020B0604020202020204" pitchFamily="34" charset="0"/>
            </a:rPr>
            <a:t>Trice</a:t>
          </a:r>
        </a:p>
        <a:p>
          <a:pPr marL="57150" lvl="1" indent="-57150" algn="l" defTabSz="400050">
            <a:lnSpc>
              <a:spcPct val="90000"/>
            </a:lnSpc>
            <a:spcBef>
              <a:spcPct val="0"/>
            </a:spcBef>
            <a:spcAft>
              <a:spcPct val="15000"/>
            </a:spcAft>
            <a:buChar char="••"/>
          </a:pPr>
          <a:endParaRPr lang="en-US" sz="900" kern="1200">
            <a:latin typeface="Arial" panose="020B0604020202020204" pitchFamily="34" charset="0"/>
            <a:cs typeface="Arial" panose="020B0604020202020204" pitchFamily="34" charset="0"/>
          </a:endParaRPr>
        </a:p>
        <a:p>
          <a:pPr marL="57150" lvl="1" indent="-57150" algn="l" defTabSz="355600">
            <a:lnSpc>
              <a:spcPct val="90000"/>
            </a:lnSpc>
            <a:spcBef>
              <a:spcPct val="0"/>
            </a:spcBef>
            <a:spcAft>
              <a:spcPct val="15000"/>
            </a:spcAft>
            <a:buChar char="••"/>
          </a:pPr>
          <a:endParaRPr lang="en-US" sz="800" kern="1200">
            <a:latin typeface="Arial" panose="020B0604020202020204" pitchFamily="34" charset="0"/>
            <a:cs typeface="Arial" panose="020B0604020202020204" pitchFamily="34" charset="0"/>
          </a:endParaRPr>
        </a:p>
      </dsp:txBody>
      <dsp:txXfrm>
        <a:off x="3479959" y="1832642"/>
        <a:ext cx="4964610" cy="546465"/>
      </dsp:txXfrm>
    </dsp:sp>
    <dsp:sp modelId="{337205FE-35C8-40E1-81B0-4A2E302CB3B2}">
      <dsp:nvSpPr>
        <dsp:cNvPr id="0" name=""/>
        <dsp:cNvSpPr/>
      </dsp:nvSpPr>
      <dsp:spPr>
        <a:xfrm>
          <a:off x="0" y="1794123"/>
          <a:ext cx="3491895" cy="62350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2 Development</a:t>
          </a:r>
        </a:p>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(based on feedback from Group 1)</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April 24, 2017 - May 5, 2017</a:t>
          </a:r>
        </a:p>
      </dsp:txBody>
      <dsp:txXfrm>
        <a:off x="30437" y="1824560"/>
        <a:ext cx="3431021" cy="562630"/>
      </dsp:txXfrm>
    </dsp:sp>
    <dsp:sp modelId="{05C5BF2C-8C78-4FFD-8D02-A727806786A8}">
      <dsp:nvSpPr>
        <dsp:cNvPr id="0" name=""/>
        <dsp:cNvSpPr/>
      </dsp:nvSpPr>
      <dsp:spPr>
        <a:xfrm>
          <a:off x="3495308" y="2590455"/>
          <a:ext cx="5242962" cy="439047"/>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endParaRPr lang="en-US" sz="900" kern="1200">
            <a:latin typeface="Arial" panose="020B0604020202020204" pitchFamily="34" charset="0"/>
            <a:cs typeface="Arial" panose="020B0604020202020204" pitchFamily="34" charset="0"/>
          </a:endParaRPr>
        </a:p>
        <a:p>
          <a:pPr marL="57150" lvl="1" indent="-57150" algn="l" defTabSz="400050">
            <a:lnSpc>
              <a:spcPct val="90000"/>
            </a:lnSpc>
            <a:spcBef>
              <a:spcPct val="0"/>
            </a:spcBef>
            <a:spcAft>
              <a:spcPct val="15000"/>
            </a:spcAft>
            <a:buChar char="••"/>
          </a:pPr>
          <a:r>
            <a:rPr lang="en-US" sz="900" kern="1200" dirty="0">
              <a:latin typeface="Arial" panose="020B0604020202020204" pitchFamily="34" charset="0"/>
              <a:cs typeface="Arial" panose="020B0604020202020204" pitchFamily="34" charset="0"/>
            </a:rPr>
            <a:t>Assessment Implementation Advisory Group</a:t>
          </a:r>
        </a:p>
        <a:p>
          <a:pPr marL="57150" lvl="1" indent="-57150" algn="l" defTabSz="400050">
            <a:lnSpc>
              <a:spcPct val="90000"/>
            </a:lnSpc>
            <a:spcBef>
              <a:spcPct val="0"/>
            </a:spcBef>
            <a:spcAft>
              <a:spcPct val="15000"/>
            </a:spcAft>
            <a:buChar char="••"/>
          </a:pPr>
          <a:endParaRPr lang="en-US" sz="900" kern="1200" dirty="0">
            <a:latin typeface="Arial" panose="020B0604020202020204" pitchFamily="34" charset="0"/>
            <a:cs typeface="Arial" panose="020B0604020202020204" pitchFamily="34" charset="0"/>
          </a:endParaRPr>
        </a:p>
      </dsp:txBody>
      <dsp:txXfrm>
        <a:off x="3495308" y="2645336"/>
        <a:ext cx="5078319" cy="329285"/>
      </dsp:txXfrm>
    </dsp:sp>
    <dsp:sp modelId="{D3CD5919-D5F7-4EFC-A117-C0D0C058F86C}">
      <dsp:nvSpPr>
        <dsp:cNvPr id="0" name=""/>
        <dsp:cNvSpPr/>
      </dsp:nvSpPr>
      <dsp:spPr>
        <a:xfrm>
          <a:off x="0" y="2526817"/>
          <a:ext cx="3495308" cy="5663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2 Review (Group 2)</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May 8, 2017 - May 12, 2017</a:t>
          </a:r>
          <a:endParaRPr lang="en-US" sz="1100" b="1" kern="1200">
            <a:latin typeface="Arial" panose="020B0604020202020204" pitchFamily="34" charset="0"/>
            <a:cs typeface="Arial" panose="020B0604020202020204" pitchFamily="34" charset="0"/>
          </a:endParaRPr>
        </a:p>
      </dsp:txBody>
      <dsp:txXfrm>
        <a:off x="27646" y="2554463"/>
        <a:ext cx="3440016" cy="511030"/>
      </dsp:txXfrm>
    </dsp:sp>
    <dsp:sp modelId="{B585B58F-7A92-4898-8CB7-C9D0CD003A82}">
      <dsp:nvSpPr>
        <dsp:cNvPr id="0" name=""/>
        <dsp:cNvSpPr/>
      </dsp:nvSpPr>
      <dsp:spPr>
        <a:xfrm>
          <a:off x="3496161" y="3165261"/>
          <a:ext cx="5237842" cy="68460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(Grades 3-8) Graham Collins</a:t>
          </a: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 10) Adam Mastrucci</a:t>
          </a:r>
        </a:p>
        <a:p>
          <a:pPr marL="57150" lvl="1" indent="-57150" algn="l" defTabSz="400050">
            <a:lnSpc>
              <a:spcPct val="90000"/>
            </a:lnSpc>
            <a:spcBef>
              <a:spcPct val="0"/>
            </a:spcBef>
            <a:spcAft>
              <a:spcPct val="15000"/>
            </a:spcAft>
            <a:buChar char="••"/>
          </a:pPr>
          <a:r>
            <a:rPr lang="en-US" sz="900" kern="1200" dirty="0">
              <a:latin typeface="Arial" panose="020B0604020202020204" pitchFamily="34" charset="0"/>
              <a:cs typeface="Arial" panose="020B0604020202020204" pitchFamily="34" charset="0"/>
            </a:rPr>
            <a:t>Major Revisions: RFP Committee - Charity Flores, Mike Moore (Legal), John Keller (IT), and </a:t>
          </a:r>
          <a:r>
            <a:rPr lang="en-US" sz="900" kern="1200" dirty="0" smtClean="0">
              <a:latin typeface="Arial" panose="020B0604020202020204" pitchFamily="34" charset="0"/>
              <a:cs typeface="Arial" panose="020B0604020202020204" pitchFamily="34" charset="0"/>
            </a:rPr>
            <a:t>Lee Ann Kwiatkowski, </a:t>
          </a:r>
          <a:r>
            <a:rPr lang="en-US" sz="900" kern="1200" dirty="0">
              <a:latin typeface="Arial" panose="020B0604020202020204" pitchFamily="34" charset="0"/>
              <a:cs typeface="Arial" panose="020B0604020202020204" pitchFamily="34" charset="0"/>
            </a:rPr>
            <a:t>Sholonda Trice</a:t>
          </a:r>
        </a:p>
      </dsp:txBody>
      <dsp:txXfrm>
        <a:off x="3496161" y="3250837"/>
        <a:ext cx="4981115" cy="513453"/>
      </dsp:txXfrm>
    </dsp:sp>
    <dsp:sp modelId="{E7C7DC6D-E055-4957-B76B-D3F193377985}">
      <dsp:nvSpPr>
        <dsp:cNvPr id="0" name=""/>
        <dsp:cNvSpPr/>
      </dsp:nvSpPr>
      <dsp:spPr>
        <a:xfrm>
          <a:off x="0" y="3157163"/>
          <a:ext cx="3491895" cy="71558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3 Development</a:t>
          </a:r>
        </a:p>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(based on feedback from Group 2)</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May 15, 2017 - May 19, 2017</a:t>
          </a:r>
          <a:endParaRPr lang="en-US" sz="1200" b="1" kern="1200">
            <a:latin typeface="Arial" panose="020B0604020202020204" pitchFamily="34" charset="0"/>
            <a:cs typeface="Arial" panose="020B0604020202020204" pitchFamily="34" charset="0"/>
          </a:endParaRPr>
        </a:p>
      </dsp:txBody>
      <dsp:txXfrm>
        <a:off x="34932" y="3192095"/>
        <a:ext cx="3422031" cy="645718"/>
      </dsp:txXfrm>
    </dsp:sp>
    <dsp:sp modelId="{150899E0-CFFF-4217-B1A4-9D295A49904D}">
      <dsp:nvSpPr>
        <dsp:cNvPr id="0" name=""/>
        <dsp:cNvSpPr/>
      </dsp:nvSpPr>
      <dsp:spPr>
        <a:xfrm>
          <a:off x="3495308" y="3962420"/>
          <a:ext cx="5242962" cy="37501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State Board of Education</a:t>
          </a: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Technial Advisory Committee</a:t>
          </a:r>
        </a:p>
      </dsp:txBody>
      <dsp:txXfrm>
        <a:off x="3495308" y="4009297"/>
        <a:ext cx="5102332" cy="281259"/>
      </dsp:txXfrm>
    </dsp:sp>
    <dsp:sp modelId="{410673AB-A1D7-4FBC-9A18-9992CF01C9E2}">
      <dsp:nvSpPr>
        <dsp:cNvPr id="0" name=""/>
        <dsp:cNvSpPr/>
      </dsp:nvSpPr>
      <dsp:spPr>
        <a:xfrm>
          <a:off x="0" y="3921987"/>
          <a:ext cx="3495308" cy="45587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3 Review (Group 3)</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May 22, 2017 - May 31, 2017</a:t>
          </a:r>
          <a:endParaRPr lang="en-US" sz="1100" b="1" kern="1200">
            <a:latin typeface="Arial" panose="020B0604020202020204" pitchFamily="34" charset="0"/>
            <a:cs typeface="Arial" panose="020B0604020202020204" pitchFamily="34" charset="0"/>
          </a:endParaRPr>
        </a:p>
      </dsp:txBody>
      <dsp:txXfrm>
        <a:off x="22254" y="3944241"/>
        <a:ext cx="3450800" cy="411370"/>
      </dsp:txXfrm>
    </dsp:sp>
    <dsp:sp modelId="{2E64DFFB-685F-4D00-970F-F953BEE95239}">
      <dsp:nvSpPr>
        <dsp:cNvPr id="0" name=""/>
        <dsp:cNvSpPr/>
      </dsp:nvSpPr>
      <dsp:spPr>
        <a:xfrm>
          <a:off x="3500428" y="4429871"/>
          <a:ext cx="5237842" cy="679089"/>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 tIns="5715" rIns="5715" bIns="5715" numCol="1" spcCol="1270" anchor="t" anchorCtr="0">
          <a:noAutofit/>
        </a:bodyPr>
        <a:lstStyle/>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(Grades 3-8) Graham Collins</a:t>
          </a:r>
        </a:p>
        <a:p>
          <a:pPr marL="57150" lvl="1" indent="-57150" algn="l" defTabSz="400050">
            <a:lnSpc>
              <a:spcPct val="90000"/>
            </a:lnSpc>
            <a:spcBef>
              <a:spcPct val="0"/>
            </a:spcBef>
            <a:spcAft>
              <a:spcPct val="15000"/>
            </a:spcAft>
            <a:buChar char="••"/>
          </a:pPr>
          <a:r>
            <a:rPr lang="en-US" sz="900" kern="1200">
              <a:latin typeface="Arial" panose="020B0604020202020204" pitchFamily="34" charset="0"/>
              <a:cs typeface="Arial" panose="020B0604020202020204" pitchFamily="34" charset="0"/>
            </a:rPr>
            <a:t>Simple Revisions: (Grade 10) Adam Mastrucci</a:t>
          </a:r>
        </a:p>
        <a:p>
          <a:pPr marL="57150" lvl="1" indent="-57150" algn="l" defTabSz="400050">
            <a:lnSpc>
              <a:spcPct val="90000"/>
            </a:lnSpc>
            <a:spcBef>
              <a:spcPct val="0"/>
            </a:spcBef>
            <a:spcAft>
              <a:spcPct val="15000"/>
            </a:spcAft>
            <a:buChar char="••"/>
          </a:pPr>
          <a:r>
            <a:rPr lang="en-US" sz="900" kern="1200" dirty="0" smtClean="0">
              <a:latin typeface="Arial" panose="020B0604020202020204" pitchFamily="34" charset="0"/>
              <a:cs typeface="Arial" panose="020B0604020202020204" pitchFamily="34" charset="0"/>
            </a:rPr>
            <a:t>Major Revisions: RFP Committee - Charity Flores, Mike Moore (Legal), John Keller (IT), and Lee Ann Kwiatkowski, Sholonda Trice</a:t>
          </a:r>
          <a:endParaRPr lang="en-US" sz="900" kern="1200" dirty="0">
            <a:latin typeface="Arial" panose="020B0604020202020204" pitchFamily="34" charset="0"/>
            <a:cs typeface="Arial" panose="020B0604020202020204" pitchFamily="34" charset="0"/>
          </a:endParaRPr>
        </a:p>
      </dsp:txBody>
      <dsp:txXfrm>
        <a:off x="3500428" y="4514757"/>
        <a:ext cx="4983184" cy="509317"/>
      </dsp:txXfrm>
    </dsp:sp>
    <dsp:sp modelId="{D84C7388-8CD4-4679-9195-C3C226BC4244}">
      <dsp:nvSpPr>
        <dsp:cNvPr id="0" name=""/>
        <dsp:cNvSpPr/>
      </dsp:nvSpPr>
      <dsp:spPr>
        <a:xfrm>
          <a:off x="0" y="4493418"/>
          <a:ext cx="3491895" cy="5663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RFP Draft 3 Revision/Finalize RFP</a:t>
          </a:r>
        </a:p>
        <a:p>
          <a:pPr lvl="0" algn="ctr" defTabSz="488950">
            <a:lnSpc>
              <a:spcPct val="90000"/>
            </a:lnSpc>
            <a:spcBef>
              <a:spcPct val="0"/>
            </a:spcBef>
            <a:spcAft>
              <a:spcPct val="35000"/>
            </a:spcAft>
          </a:pPr>
          <a:r>
            <a:rPr lang="en-US" sz="1100" b="1" kern="1200">
              <a:latin typeface="Arial" panose="020B0604020202020204" pitchFamily="34" charset="0"/>
              <a:cs typeface="Arial" panose="020B0604020202020204" pitchFamily="34" charset="0"/>
            </a:rPr>
            <a:t>(based on feedback from Group 3)</a:t>
          </a:r>
        </a:p>
        <a:p>
          <a:pPr lvl="0" algn="ctr" defTabSz="488950">
            <a:lnSpc>
              <a:spcPct val="90000"/>
            </a:lnSpc>
            <a:spcBef>
              <a:spcPct val="0"/>
            </a:spcBef>
            <a:spcAft>
              <a:spcPct val="35000"/>
            </a:spcAft>
          </a:pPr>
          <a:r>
            <a:rPr lang="en-US" sz="1100" b="0" i="1" kern="1200">
              <a:latin typeface="Arial" panose="020B0604020202020204" pitchFamily="34" charset="0"/>
              <a:cs typeface="Arial" panose="020B0604020202020204" pitchFamily="34" charset="0"/>
            </a:rPr>
            <a:t>June 1, 2017 - June 22, 2017</a:t>
          </a:r>
          <a:endParaRPr lang="en-US" sz="1100" b="1" kern="1200">
            <a:latin typeface="Arial" panose="020B0604020202020204" pitchFamily="34" charset="0"/>
            <a:cs typeface="Arial" panose="020B0604020202020204" pitchFamily="34" charset="0"/>
          </a:endParaRPr>
        </a:p>
      </dsp:txBody>
      <dsp:txXfrm>
        <a:off x="27646" y="4521064"/>
        <a:ext cx="3436603" cy="51103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31279B-A4D4-4FE4-BDAD-7ACB641F1F3C}" type="datetimeFigureOut">
              <a:rPr lang="en-US" smtClean="0"/>
              <a:t>5/5/2017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C57DC-9C46-4EED-916B-C647A15FC6FE}" type="slidenum">
              <a:rPr lang="en-US" smtClean="0"/>
              <a:t>‹#›</a:t>
            </a:fld>
            <a:endParaRPr lang="en-US"/>
          </a:p>
        </p:txBody>
      </p:sp>
    </p:spTree>
    <p:extLst>
      <p:ext uri="{BB962C8B-B14F-4D97-AF65-F5344CB8AC3E}">
        <p14:creationId xmlns:p14="http://schemas.microsoft.com/office/powerpoint/2010/main" val="38536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Validity </a:t>
            </a:r>
            <a:r>
              <a:rPr lang="en-US" baseline="0" dirty="0" smtClean="0"/>
              <a:t>simply refers to the degree of which evidence supports the intended claim on test score interpretations and uses.  In other words, a validity claim answers the question, “does the test measure what is was intended to measure?”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Indiana CORE Assessments for Educator Licensure were developed to assess the basic skills competency required for entry into Indiana educator preparation programs and developmental (pedagogy) and content area knowledge and skills required for an entry-level educator in Indiana classrooms.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Evaluation Systems, in collaboration with the IDOE,  presented a summary of the validity evidence to the TAC on or before its April meeting to support the technical aspects of the program. </a:t>
            </a:r>
          </a:p>
          <a:p>
            <a:endParaRPr lang="en-US" baseline="0" dirty="0" smtClean="0"/>
          </a:p>
          <a:p>
            <a:r>
              <a:rPr lang="en-US" baseline="0" dirty="0" smtClean="0"/>
              <a:t>The IN TAC discussed the available evidence on (1) test development, (2) scoring procedures, (3) reliability, and (4) how the passing standards were adopted.  Evidence supports:</a:t>
            </a:r>
          </a:p>
          <a:p>
            <a:endParaRPr lang="en-US" baseline="0" dirty="0" smtClean="0"/>
          </a:p>
          <a:p>
            <a:pPr marL="228600" indent="-228600">
              <a:buAutoNum type="arabicParenBoth"/>
            </a:pPr>
            <a:r>
              <a:rPr lang="en-US" baseline="0" dirty="0" smtClean="0"/>
              <a:t>test items measure the knowledge and skills delineated in the REPA standards.  Each assessment blueprint is aligned with the REPA standards, and Content Advisory Committees (CAC) comprised by IN Educators established the relevance of the assessments content for entry-level teaching;</a:t>
            </a:r>
          </a:p>
          <a:p>
            <a:pPr marL="228600" indent="-228600">
              <a:buAutoNum type="arabicParenBoth"/>
            </a:pPr>
            <a:r>
              <a:rPr lang="en-US" baseline="0" dirty="0" smtClean="0"/>
              <a:t>rules and procedures for scoring candidates’ responses on Indiana Core assessments are technically defensible; </a:t>
            </a:r>
          </a:p>
          <a:p>
            <a:pPr marL="228600" indent="-228600">
              <a:buAutoNum type="arabicParenBoth"/>
            </a:pPr>
            <a:r>
              <a:rPr lang="en-US" baseline="0" dirty="0" smtClean="0"/>
              <a:t>Indiana Core assessment scores are dependable (reliable) measures of candidates’ test performance;  </a:t>
            </a:r>
          </a:p>
          <a:p>
            <a:pPr marL="228600" indent="-228600">
              <a:buAutoNum type="arabicParenBoth"/>
            </a:pPr>
            <a:r>
              <a:rPr lang="en-US" baseline="0" dirty="0" smtClean="0"/>
              <a:t>pass/did not pass cut scores were developed with a technically sound standard setting process.  Its implementation yielded challenging but attainable passing standards.   </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B19481D-DBB1-4FFA-942B-AA02BE2F52F3}"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417520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Yes—there has been a total variance of less than 4% over the five years of IREAD administration for which we are reporting data.</a:t>
            </a:r>
            <a:endParaRPr lang="en-US" dirty="0"/>
          </a:p>
        </p:txBody>
      </p:sp>
      <p:sp>
        <p:nvSpPr>
          <p:cNvPr id="4" name="Slide Number Placeholder 3"/>
          <p:cNvSpPr>
            <a:spLocks noGrp="1"/>
          </p:cNvSpPr>
          <p:nvPr>
            <p:ph type="sldNum" sz="quarter" idx="10"/>
          </p:nvPr>
        </p:nvSpPr>
        <p:spPr/>
        <p:txBody>
          <a:bodyPr/>
          <a:lstStyle/>
          <a:p>
            <a:fld id="{08B261BC-5D17-DF49-A1F5-347965A53813}" type="slidenum">
              <a:rPr lang="en-US" smtClean="0"/>
              <a:t>25</a:t>
            </a:fld>
            <a:endParaRPr lang="en-US"/>
          </a:p>
        </p:txBody>
      </p:sp>
    </p:spTree>
    <p:extLst>
      <p:ext uri="{BB962C8B-B14F-4D97-AF65-F5344CB8AC3E}">
        <p14:creationId xmlns:p14="http://schemas.microsoft.com/office/powerpoint/2010/main" val="2616862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 the five</a:t>
            </a:r>
            <a:r>
              <a:rPr lang="en-US" baseline="0" dirty="0" smtClean="0"/>
              <a:t> years of the IREAD results currently available approximately 5-7% of 3</a:t>
            </a:r>
            <a:r>
              <a:rPr lang="en-US" baseline="30000" dirty="0" smtClean="0"/>
              <a:t>rd</a:t>
            </a:r>
            <a:r>
              <a:rPr lang="en-US" baseline="0" dirty="0" smtClean="0"/>
              <a:t> graders are given a good cause exemption.</a:t>
            </a:r>
            <a:endParaRPr lang="en-US" dirty="0"/>
          </a:p>
        </p:txBody>
      </p:sp>
      <p:sp>
        <p:nvSpPr>
          <p:cNvPr id="4" name="Slide Number Placeholder 3"/>
          <p:cNvSpPr>
            <a:spLocks noGrp="1"/>
          </p:cNvSpPr>
          <p:nvPr>
            <p:ph type="sldNum" sz="quarter" idx="10"/>
          </p:nvPr>
        </p:nvSpPr>
        <p:spPr/>
        <p:txBody>
          <a:bodyPr/>
          <a:lstStyle/>
          <a:p>
            <a:fld id="{08B261BC-5D17-DF49-A1F5-347965A53813}" type="slidenum">
              <a:rPr lang="en-US" smtClean="0"/>
              <a:t>27</a:t>
            </a:fld>
            <a:endParaRPr lang="en-US"/>
          </a:p>
        </p:txBody>
      </p:sp>
    </p:spTree>
    <p:extLst>
      <p:ext uri="{BB962C8B-B14F-4D97-AF65-F5344CB8AC3E}">
        <p14:creationId xmlns:p14="http://schemas.microsoft.com/office/powerpoint/2010/main" val="19109829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121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5405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201145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3480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13A40-4C44-784C-8738-DE31C57F43DD}" type="datetimeFigureOut">
              <a:rPr lang="en-US" smtClean="0"/>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58832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F13A40-4C44-784C-8738-DE31C57F43DD}"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00405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F13A40-4C44-784C-8738-DE31C57F43DD}" type="datetimeFigureOut">
              <a:rPr lang="en-US" smtClean="0"/>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8008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13A40-4C44-784C-8738-DE31C57F43DD}" type="datetimeFigureOut">
              <a:rPr lang="en-US" smtClean="0"/>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93117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13A40-4C44-784C-8738-DE31C57F43DD}" type="datetimeFigureOut">
              <a:rPr lang="en-US" smtClean="0"/>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1497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83062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5174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13A40-4C44-784C-8738-DE31C57F43DD}" type="datetimeFigureOut">
              <a:rPr lang="en-US" smtClean="0"/>
              <a:t>5/5/2017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698A8-0906-0941-9D5C-4E77C86C11E3}" type="slidenum">
              <a:rPr lang="en-US" smtClean="0"/>
              <a:t>‹#›</a:t>
            </a:fld>
            <a:endParaRPr lang="en-US"/>
          </a:p>
        </p:txBody>
      </p:sp>
    </p:spTree>
    <p:extLst>
      <p:ext uri="{BB962C8B-B14F-4D97-AF65-F5344CB8AC3E}">
        <p14:creationId xmlns:p14="http://schemas.microsoft.com/office/powerpoint/2010/main" val="15175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Assessment Update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0550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a:t>
            </a:r>
            <a:endParaRPr lang="en-US" dirty="0"/>
          </a:p>
        </p:txBody>
      </p:sp>
      <p:sp>
        <p:nvSpPr>
          <p:cNvPr id="3" name="Content Placeholder 2"/>
          <p:cNvSpPr>
            <a:spLocks noGrp="1"/>
          </p:cNvSpPr>
          <p:nvPr>
            <p:ph idx="1"/>
          </p:nvPr>
        </p:nvSpPr>
        <p:spPr/>
        <p:txBody>
          <a:bodyPr/>
          <a:lstStyle/>
          <a:p>
            <a:r>
              <a:rPr lang="en-US" dirty="0" smtClean="0"/>
              <a:t>Growth and performance for Grades 3-8 are required by ESSA and the current process for calculating growth continues under the proposed plan.</a:t>
            </a:r>
          </a:p>
          <a:p>
            <a:r>
              <a:rPr lang="en-US" smtClean="0"/>
              <a:t>Students </a:t>
            </a:r>
            <a:r>
              <a:rPr lang="en-US" dirty="0" smtClean="0"/>
              <a:t>taking Algebra I in MS will no longer be required to “double test”, but will still take an appropriate, more rigorous, assessment in HS, just like all other students.</a:t>
            </a:r>
          </a:p>
          <a:p>
            <a:pPr marL="0" indent="0">
              <a:buNone/>
            </a:pPr>
            <a:endParaRPr lang="en-US" dirty="0"/>
          </a:p>
        </p:txBody>
      </p:sp>
    </p:spTree>
    <p:extLst>
      <p:ext uri="{BB962C8B-B14F-4D97-AF65-F5344CB8AC3E}">
        <p14:creationId xmlns:p14="http://schemas.microsoft.com/office/powerpoint/2010/main" val="3738592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Concerns:</a:t>
            </a:r>
            <a:endParaRPr lang="en-US" dirty="0"/>
          </a:p>
        </p:txBody>
      </p:sp>
      <p:sp>
        <p:nvSpPr>
          <p:cNvPr id="3" name="Content Placeholder 2"/>
          <p:cNvSpPr>
            <a:spLocks noGrp="1"/>
          </p:cNvSpPr>
          <p:nvPr>
            <p:ph idx="1"/>
          </p:nvPr>
        </p:nvSpPr>
        <p:spPr/>
        <p:txBody>
          <a:bodyPr/>
          <a:lstStyle/>
          <a:p>
            <a:r>
              <a:rPr lang="en-US" dirty="0" smtClean="0"/>
              <a:t>In order to move from ISTEP+ given only at Grade 10 to ECAs given starting in 2018-19, we will have one subset of high school students who will not have an accountability assessment available.  </a:t>
            </a:r>
          </a:p>
          <a:p>
            <a:pPr marL="0" indent="0">
              <a:buNone/>
            </a:pPr>
            <a:r>
              <a:rPr lang="en-US" dirty="0" smtClean="0">
                <a:solidFill>
                  <a:srgbClr val="FF0000"/>
                </a:solidFill>
              </a:rPr>
              <a:t> </a:t>
            </a:r>
            <a:r>
              <a:rPr lang="en-US" sz="2400" i="1" dirty="0" smtClean="0">
                <a:solidFill>
                  <a:srgbClr val="FF0000"/>
                </a:solidFill>
              </a:rPr>
              <a:t>Hint:  English is not an issue since the English 10 ECA will still be given to all Grade 10 English students.</a:t>
            </a:r>
          </a:p>
          <a:p>
            <a:pPr marL="0" indent="0">
              <a:buNone/>
            </a:pPr>
            <a:endParaRPr lang="en-US" dirty="0"/>
          </a:p>
        </p:txBody>
      </p:sp>
    </p:spTree>
    <p:extLst>
      <p:ext uri="{BB962C8B-B14F-4D97-AF65-F5344CB8AC3E}">
        <p14:creationId xmlns:p14="http://schemas.microsoft.com/office/powerpoint/2010/main" val="2137619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061" y="365126"/>
            <a:ext cx="3490175" cy="2738682"/>
          </a:xfrm>
        </p:spPr>
        <p:txBody>
          <a:bodyPr>
            <a:normAutofit/>
          </a:bodyPr>
          <a:lstStyle/>
          <a:p>
            <a:r>
              <a:rPr lang="en-US" sz="3000" dirty="0" smtClean="0"/>
              <a:t>Current Math Accountability Tests: </a:t>
            </a:r>
            <a:br>
              <a:rPr lang="en-US" sz="3000" dirty="0" smtClean="0"/>
            </a:br>
            <a:r>
              <a:rPr lang="en-US" sz="3000" dirty="0" smtClean="0"/>
              <a:t>Spring 2017</a:t>
            </a:r>
            <a:br>
              <a:rPr lang="en-US" sz="3000" dirty="0" smtClean="0"/>
            </a:br>
            <a:r>
              <a:rPr lang="en-US" sz="2200" dirty="0" smtClean="0"/>
              <a:t>(not inclusive of all pathways)</a:t>
            </a:r>
            <a:endParaRPr lang="en-US" sz="2200" dirty="0"/>
          </a:p>
        </p:txBody>
      </p:sp>
      <p:pic>
        <p:nvPicPr>
          <p:cNvPr id="2051" name="Picture 3" descr="Cap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053" y="193183"/>
            <a:ext cx="8035668" cy="5979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846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36" y="365126"/>
            <a:ext cx="2585690" cy="2764440"/>
          </a:xfrm>
        </p:spPr>
        <p:txBody>
          <a:bodyPr>
            <a:normAutofit/>
          </a:bodyPr>
          <a:lstStyle/>
          <a:p>
            <a:r>
              <a:rPr lang="en-US" sz="3000" dirty="0" smtClean="0"/>
              <a:t>Math Accountability Tests: </a:t>
            </a:r>
            <a:br>
              <a:rPr lang="en-US" sz="3000" dirty="0" smtClean="0"/>
            </a:br>
            <a:r>
              <a:rPr lang="en-US" sz="3000" dirty="0" smtClean="0"/>
              <a:t>Spring 2018</a:t>
            </a:r>
            <a:br>
              <a:rPr lang="en-US" sz="3000" dirty="0" smtClean="0"/>
            </a:br>
            <a:r>
              <a:rPr lang="en-US" sz="2400" dirty="0"/>
              <a:t>(not inclusive of all pathways)</a:t>
            </a:r>
          </a:p>
        </p:txBody>
      </p:sp>
      <p:pic>
        <p:nvPicPr>
          <p:cNvPr id="4098" name="Picture 2" descr="Captur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29634" y="51516"/>
            <a:ext cx="7549982" cy="6190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4761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Solution:	</a:t>
            </a:r>
            <a:endParaRPr lang="en-US" dirty="0"/>
          </a:p>
        </p:txBody>
      </p:sp>
      <p:sp>
        <p:nvSpPr>
          <p:cNvPr id="3" name="Content Placeholder 2"/>
          <p:cNvSpPr>
            <a:spLocks noGrp="1"/>
          </p:cNvSpPr>
          <p:nvPr>
            <p:ph idx="1"/>
          </p:nvPr>
        </p:nvSpPr>
        <p:spPr/>
        <p:txBody>
          <a:bodyPr/>
          <a:lstStyle/>
          <a:p>
            <a:r>
              <a:rPr lang="en-US" dirty="0" smtClean="0"/>
              <a:t>Given that the Grade 10 Mathematics ISTEP+ test is comprised of content from Algebra I and Grade 8, allow students completing Algebra I in Grade 9 in 2018 to take the Grade 10 math portion for Accountability purposes.</a:t>
            </a:r>
            <a:endParaRPr lang="en-US" dirty="0"/>
          </a:p>
        </p:txBody>
      </p:sp>
    </p:spTree>
    <p:extLst>
      <p:ext uri="{BB962C8B-B14F-4D97-AF65-F5344CB8AC3E}">
        <p14:creationId xmlns:p14="http://schemas.microsoft.com/office/powerpoint/2010/main" val="803937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RFP Development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Diagram 3"/>
          <p:cNvGraphicFramePr/>
          <p:nvPr>
            <p:extLst>
              <p:ext uri="{D42A27DB-BD31-4B8C-83A1-F6EECF244321}">
                <p14:modId xmlns:p14="http://schemas.microsoft.com/office/powerpoint/2010/main" val="2844490439"/>
              </p:ext>
            </p:extLst>
          </p:nvPr>
        </p:nvGraphicFramePr>
        <p:xfrm>
          <a:off x="1094704" y="1365161"/>
          <a:ext cx="8738271" cy="5115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2330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 Recommendations</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646125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from TAC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IREAD-3 Cut Score validation</a:t>
            </a:r>
          </a:p>
          <a:p>
            <a:pPr lvl="1"/>
            <a:r>
              <a:rPr lang="en-US" dirty="0" smtClean="0"/>
              <a:t>Routine assessment process to ensure cut score throughout administrations as standards are implemented</a:t>
            </a:r>
          </a:p>
          <a:p>
            <a:pPr lvl="1"/>
            <a:r>
              <a:rPr lang="en-US" dirty="0" smtClean="0"/>
              <a:t>Scheduled for summer workshop</a:t>
            </a:r>
          </a:p>
          <a:p>
            <a:pPr lvl="1"/>
            <a:r>
              <a:rPr lang="en-US" dirty="0" smtClean="0"/>
              <a:t>Significant changes are not anticipated </a:t>
            </a:r>
            <a:endParaRPr lang="en-US" dirty="0"/>
          </a:p>
          <a:p>
            <a:pPr lvl="1"/>
            <a:r>
              <a:rPr lang="en-US" dirty="0" smtClean="0"/>
              <a:t>Maintains validity for future administrations</a:t>
            </a:r>
          </a:p>
          <a:p>
            <a:r>
              <a:rPr lang="en-US" dirty="0" smtClean="0"/>
              <a:t>Science Assessment Development</a:t>
            </a:r>
          </a:p>
          <a:p>
            <a:pPr lvl="1"/>
            <a:r>
              <a:rPr lang="en-US" dirty="0" smtClean="0"/>
              <a:t>Ensures alignment to 2016 standards</a:t>
            </a:r>
          </a:p>
          <a:p>
            <a:pPr lvl="1"/>
            <a:r>
              <a:rPr lang="en-US" dirty="0" smtClean="0"/>
              <a:t>Blueprint and specifications development in May</a:t>
            </a:r>
          </a:p>
          <a:p>
            <a:pPr lvl="1"/>
            <a:r>
              <a:rPr lang="en-US" dirty="0" smtClean="0"/>
              <a:t>Field test in 2018</a:t>
            </a:r>
          </a:p>
          <a:p>
            <a:pPr lvl="1"/>
            <a:r>
              <a:rPr lang="en-US" dirty="0" smtClean="0"/>
              <a:t>Operational in 2019</a:t>
            </a:r>
          </a:p>
          <a:p>
            <a:r>
              <a:rPr lang="en-US" dirty="0" err="1" smtClean="0"/>
              <a:t>Coretests</a:t>
            </a:r>
            <a:r>
              <a:rPr lang="en-US" dirty="0" smtClean="0"/>
              <a:t> Technical Documentation</a:t>
            </a:r>
          </a:p>
          <a:p>
            <a:pPr lvl="1"/>
            <a:endParaRPr lang="en-US" dirty="0"/>
          </a:p>
        </p:txBody>
      </p:sp>
    </p:spTree>
    <p:extLst>
      <p:ext uri="{BB962C8B-B14F-4D97-AF65-F5344CB8AC3E}">
        <p14:creationId xmlns:p14="http://schemas.microsoft.com/office/powerpoint/2010/main" val="988708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Indiana CORE Assessment </a:t>
            </a:r>
            <a:r>
              <a:rPr lang="en-US" dirty="0" smtClean="0"/>
              <a:t>Background</a:t>
            </a:r>
            <a:endParaRPr lang="en-US" dirty="0"/>
          </a:p>
        </p:txBody>
      </p:sp>
      <p:sp>
        <p:nvSpPr>
          <p:cNvPr id="3" name="Content Placeholder 2"/>
          <p:cNvSpPr>
            <a:spLocks noGrp="1"/>
          </p:cNvSpPr>
          <p:nvPr>
            <p:ph idx="1"/>
          </p:nvPr>
        </p:nvSpPr>
        <p:spPr>
          <a:xfrm>
            <a:off x="838200" y="1384951"/>
            <a:ext cx="10515600" cy="4351338"/>
          </a:xfrm>
        </p:spPr>
        <p:txBody>
          <a:bodyPr>
            <a:normAutofit fontScale="92500"/>
          </a:bodyPr>
          <a:lstStyle/>
          <a:p>
            <a:endParaRPr lang="en-US" dirty="0"/>
          </a:p>
          <a:p>
            <a:r>
              <a:rPr lang="en-US" dirty="0"/>
              <a:t>Spring 2010: Rules for Educator Preparation and Accountability (REPA) revised teacher licensing structure </a:t>
            </a:r>
          </a:p>
          <a:p>
            <a:endParaRPr lang="en-US" dirty="0"/>
          </a:p>
          <a:p>
            <a:r>
              <a:rPr lang="en-US" dirty="0"/>
              <a:t>Summer – Fall 2010:  IDOE contracted with the Evaluation Systems group of Pearson to develop Educator Standards to support REPA</a:t>
            </a:r>
          </a:p>
          <a:p>
            <a:endParaRPr lang="en-US" dirty="0"/>
          </a:p>
          <a:p>
            <a:r>
              <a:rPr lang="en-US" dirty="0"/>
              <a:t>Spring 2011: IDOE selected Evaluation Systems group of Pearson to develop and administer the Indiana CORE Assessments for Educator Licensure</a:t>
            </a:r>
          </a:p>
          <a:p>
            <a:endParaRPr lang="en-US" dirty="0"/>
          </a:p>
        </p:txBody>
      </p:sp>
    </p:spTree>
    <p:extLst>
      <p:ext uri="{BB962C8B-B14F-4D97-AF65-F5344CB8AC3E}">
        <p14:creationId xmlns:p14="http://schemas.microsoft.com/office/powerpoint/2010/main" val="40615970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 in Program</a:t>
            </a:r>
            <a:endParaRPr lang="en-US" dirty="0"/>
          </a:p>
        </p:txBody>
      </p:sp>
      <p:sp>
        <p:nvSpPr>
          <p:cNvPr id="3" name="Content Placeholder 2"/>
          <p:cNvSpPr>
            <a:spLocks noGrp="1"/>
          </p:cNvSpPr>
          <p:nvPr>
            <p:ph idx="1"/>
          </p:nvPr>
        </p:nvSpPr>
        <p:spPr>
          <a:xfrm>
            <a:off x="838200" y="1517153"/>
            <a:ext cx="10515600" cy="4351338"/>
          </a:xfrm>
        </p:spPr>
        <p:txBody>
          <a:bodyPr>
            <a:normAutofit fontScale="92500" lnSpcReduction="10000"/>
          </a:bodyPr>
          <a:lstStyle/>
          <a:p>
            <a:r>
              <a:rPr lang="en-US" dirty="0" smtClean="0"/>
              <a:t>Core </a:t>
            </a:r>
            <a:r>
              <a:rPr lang="en-US" dirty="0"/>
              <a:t>Academic Skills Assessment (CASA)</a:t>
            </a:r>
          </a:p>
          <a:p>
            <a:pPr lvl="1"/>
            <a:r>
              <a:rPr lang="en-US" dirty="0"/>
              <a:t>One means of demonstrating basic skills competency</a:t>
            </a:r>
          </a:p>
          <a:p>
            <a:pPr lvl="1"/>
            <a:r>
              <a:rPr lang="en-US" dirty="0"/>
              <a:t>Reading, Mathematics, &amp; Writing</a:t>
            </a:r>
          </a:p>
          <a:p>
            <a:r>
              <a:rPr lang="en-US" dirty="0"/>
              <a:t>Pedagogy Assessments: </a:t>
            </a:r>
          </a:p>
          <a:p>
            <a:pPr lvl="1"/>
            <a:r>
              <a:rPr lang="en-US" dirty="0"/>
              <a:t>Based on School Setting Developmental Standard</a:t>
            </a:r>
          </a:p>
          <a:p>
            <a:pPr lvl="1"/>
            <a:r>
              <a:rPr lang="en-US" dirty="0"/>
              <a:t>Early Childhood Education (P–3)</a:t>
            </a:r>
          </a:p>
          <a:p>
            <a:pPr lvl="1"/>
            <a:r>
              <a:rPr lang="en-US" dirty="0"/>
              <a:t>Elementary Education (K–6)</a:t>
            </a:r>
          </a:p>
          <a:p>
            <a:pPr lvl="1"/>
            <a:r>
              <a:rPr lang="en-US" dirty="0"/>
              <a:t>Secondary Education (5–12)</a:t>
            </a:r>
          </a:p>
          <a:p>
            <a:pPr lvl="1"/>
            <a:r>
              <a:rPr lang="en-US" dirty="0"/>
              <a:t>P–12 Education</a:t>
            </a:r>
          </a:p>
          <a:p>
            <a:r>
              <a:rPr lang="en-US" dirty="0"/>
              <a:t>Content Area Assessments</a:t>
            </a:r>
          </a:p>
          <a:p>
            <a:pPr lvl="1"/>
            <a:r>
              <a:rPr lang="en-US" dirty="0"/>
              <a:t>Based on Indiana content area educator standards</a:t>
            </a:r>
          </a:p>
          <a:p>
            <a:pPr lvl="1"/>
            <a:r>
              <a:rPr lang="en-US" dirty="0"/>
              <a:t>Over 50 licensing areas</a:t>
            </a:r>
          </a:p>
          <a:p>
            <a:endParaRPr lang="en-US" dirty="0"/>
          </a:p>
        </p:txBody>
      </p:sp>
    </p:spTree>
    <p:extLst>
      <p:ext uri="{BB962C8B-B14F-4D97-AF65-F5344CB8AC3E}">
        <p14:creationId xmlns:p14="http://schemas.microsoft.com/office/powerpoint/2010/main" val="4085622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Current Administrations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7595638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 Engagement</a:t>
            </a:r>
            <a:endParaRPr lang="en-US" dirty="0"/>
          </a:p>
        </p:txBody>
      </p:sp>
      <p:sp>
        <p:nvSpPr>
          <p:cNvPr id="3" name="Content Placeholder 2"/>
          <p:cNvSpPr>
            <a:spLocks noGrp="1"/>
          </p:cNvSpPr>
          <p:nvPr>
            <p:ph idx="1"/>
          </p:nvPr>
        </p:nvSpPr>
        <p:spPr/>
        <p:txBody>
          <a:bodyPr/>
          <a:lstStyle/>
          <a:p>
            <a:r>
              <a:rPr lang="en-US" dirty="0" smtClean="0"/>
              <a:t>The </a:t>
            </a:r>
            <a:r>
              <a:rPr lang="en-US" dirty="0"/>
              <a:t>T</a:t>
            </a:r>
            <a:r>
              <a:rPr lang="en-US" dirty="0" smtClean="0"/>
              <a:t>echnical Advisory Committee (TAC) met in April </a:t>
            </a:r>
          </a:p>
          <a:p>
            <a:pPr lvl="1"/>
            <a:r>
              <a:rPr lang="en-US" dirty="0" smtClean="0"/>
              <a:t>Reviewed development process</a:t>
            </a:r>
          </a:p>
          <a:p>
            <a:pPr lvl="1"/>
            <a:r>
              <a:rPr lang="en-US" dirty="0" smtClean="0"/>
              <a:t>Technical documentation for assessments</a:t>
            </a:r>
          </a:p>
        </p:txBody>
      </p:sp>
    </p:spTree>
    <p:extLst>
      <p:ext uri="{BB962C8B-B14F-4D97-AF65-F5344CB8AC3E}">
        <p14:creationId xmlns:p14="http://schemas.microsoft.com/office/powerpoint/2010/main" val="24749479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07"/>
            <a:ext cx="10515600" cy="1325563"/>
          </a:xfrm>
        </p:spPr>
        <p:txBody>
          <a:bodyPr/>
          <a:lstStyle/>
          <a:p>
            <a:r>
              <a:rPr lang="en-US" dirty="0" smtClean="0"/>
              <a:t>TAC Engagement</a:t>
            </a:r>
            <a:endParaRPr lang="en-US" dirty="0"/>
          </a:p>
        </p:txBody>
      </p:sp>
      <p:sp>
        <p:nvSpPr>
          <p:cNvPr id="3" name="Content Placeholder 2"/>
          <p:cNvSpPr>
            <a:spLocks noGrp="1"/>
          </p:cNvSpPr>
          <p:nvPr>
            <p:ph idx="1"/>
          </p:nvPr>
        </p:nvSpPr>
        <p:spPr>
          <a:xfrm>
            <a:off x="838200" y="1243739"/>
            <a:ext cx="10515600" cy="4907682"/>
          </a:xfrm>
        </p:spPr>
        <p:txBody>
          <a:bodyPr>
            <a:normAutofit/>
          </a:bodyPr>
          <a:lstStyle/>
          <a:p>
            <a:pPr marL="0" indent="0">
              <a:buNone/>
            </a:pPr>
            <a:r>
              <a:rPr lang="en-US" b="1" dirty="0" smtClean="0"/>
              <a:t>Technical Defensibility</a:t>
            </a:r>
          </a:p>
          <a:p>
            <a:r>
              <a:rPr lang="en-US" sz="2200" dirty="0" smtClean="0"/>
              <a:t>Validity Claim</a:t>
            </a:r>
            <a:endParaRPr lang="en-US" sz="2200" dirty="0"/>
          </a:p>
          <a:p>
            <a:pPr lvl="1"/>
            <a:r>
              <a:rPr lang="en-US" altLang="en-US" sz="2000" dirty="0" smtClean="0"/>
              <a:t>Indiana </a:t>
            </a:r>
            <a:r>
              <a:rPr lang="en-US" altLang="en-US" sz="2000" dirty="0"/>
              <a:t>CORE assessment scores are valid measures of knowledge and skills needed for an entry-level educator in Indiana </a:t>
            </a:r>
            <a:r>
              <a:rPr lang="en-US" altLang="en-US" sz="2000" dirty="0" smtClean="0"/>
              <a:t>schools or </a:t>
            </a:r>
            <a:r>
              <a:rPr lang="en-US" altLang="en-US" sz="2000" dirty="0"/>
              <a:t>entry into Indiana educator preparation </a:t>
            </a:r>
            <a:r>
              <a:rPr lang="en-US" altLang="en-US" sz="2000" dirty="0" smtClean="0"/>
              <a:t>programs</a:t>
            </a:r>
          </a:p>
          <a:p>
            <a:r>
              <a:rPr lang="en-US" sz="2200" dirty="0" smtClean="0"/>
              <a:t>Evidence to Support Claim:</a:t>
            </a:r>
          </a:p>
          <a:p>
            <a:pPr lvl="2"/>
            <a:r>
              <a:rPr lang="en-US" sz="2200" dirty="0" smtClean="0"/>
              <a:t>Test Development Activities </a:t>
            </a:r>
          </a:p>
          <a:p>
            <a:pPr lvl="2"/>
            <a:r>
              <a:rPr lang="en-US" sz="2200" dirty="0" smtClean="0"/>
              <a:t>Scoring</a:t>
            </a:r>
          </a:p>
          <a:p>
            <a:pPr lvl="2"/>
            <a:r>
              <a:rPr lang="en-US" sz="2200" dirty="0" smtClean="0"/>
              <a:t>Reliability</a:t>
            </a:r>
          </a:p>
          <a:p>
            <a:pPr lvl="2"/>
            <a:r>
              <a:rPr lang="en-US" sz="2200" dirty="0" smtClean="0"/>
              <a:t>Passing </a:t>
            </a:r>
            <a:r>
              <a:rPr lang="en-US" sz="2200" dirty="0"/>
              <a:t>Standards</a:t>
            </a:r>
          </a:p>
          <a:p>
            <a:pPr marL="1828800" lvl="4" indent="0">
              <a:buNone/>
            </a:pPr>
            <a:endParaRPr lang="en-US" sz="2000" dirty="0" smtClean="0"/>
          </a:p>
          <a:p>
            <a:pPr lvl="3"/>
            <a:endParaRPr lang="en-US" dirty="0" smtClean="0"/>
          </a:p>
          <a:p>
            <a:pPr lvl="3"/>
            <a:endParaRPr lang="en-US" dirty="0"/>
          </a:p>
          <a:p>
            <a:pPr marL="0" indent="0">
              <a:buNone/>
            </a:pPr>
            <a:endParaRPr lang="en-US" dirty="0"/>
          </a:p>
        </p:txBody>
      </p:sp>
    </p:spTree>
    <p:extLst>
      <p:ext uri="{BB962C8B-B14F-4D97-AF65-F5344CB8AC3E}">
        <p14:creationId xmlns:p14="http://schemas.microsoft.com/office/powerpoint/2010/main" val="3066797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a:t>The </a:t>
            </a:r>
            <a:r>
              <a:rPr lang="en-US" dirty="0" smtClean="0"/>
              <a:t>TAC supported the technical defensibility of the CORE program and did not indicate any significant concerns</a:t>
            </a:r>
            <a:endParaRPr lang="en-US" dirty="0"/>
          </a:p>
          <a:p>
            <a:r>
              <a:rPr lang="en-US" dirty="0" smtClean="0"/>
              <a:t>The TAC will review </a:t>
            </a:r>
            <a:r>
              <a:rPr lang="en-US" dirty="0"/>
              <a:t>additional next </a:t>
            </a:r>
            <a:r>
              <a:rPr lang="en-US" dirty="0" smtClean="0"/>
              <a:t>steps </a:t>
            </a:r>
            <a:r>
              <a:rPr lang="en-US" smtClean="0"/>
              <a:t>at the </a:t>
            </a:r>
            <a:r>
              <a:rPr lang="en-US" dirty="0" smtClean="0"/>
              <a:t>August meeting </a:t>
            </a:r>
            <a:r>
              <a:rPr lang="en-US" dirty="0"/>
              <a:t>to contribute to </a:t>
            </a:r>
            <a:r>
              <a:rPr lang="en-US" dirty="0" smtClean="0"/>
              <a:t>the technical documentation:</a:t>
            </a:r>
          </a:p>
          <a:p>
            <a:pPr lvl="2"/>
            <a:r>
              <a:rPr lang="en-US" sz="2200" dirty="0" smtClean="0"/>
              <a:t>Recommendations for continued periodic review of performance data; </a:t>
            </a:r>
          </a:p>
          <a:p>
            <a:pPr lvl="2"/>
            <a:r>
              <a:rPr lang="en-US" sz="2200" dirty="0" smtClean="0"/>
              <a:t>Recommendations for further adherence to industry standards</a:t>
            </a:r>
            <a:endParaRPr lang="en-US" sz="2200" dirty="0"/>
          </a:p>
        </p:txBody>
      </p:sp>
    </p:spTree>
    <p:extLst>
      <p:ext uri="{BB962C8B-B14F-4D97-AF65-F5344CB8AC3E}">
        <p14:creationId xmlns:p14="http://schemas.microsoft.com/office/powerpoint/2010/main" val="7664243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IREAD-3 Considerations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671185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b="1" dirty="0" smtClean="0"/>
              <a:t>How is the pass rate for IREAD calculated?</a:t>
            </a:r>
            <a:endParaRPr lang="en-US" sz="3800" b="1" dirty="0"/>
          </a:p>
        </p:txBody>
      </p:sp>
      <p:sp>
        <p:nvSpPr>
          <p:cNvPr id="3" name="Content Placeholder 2"/>
          <p:cNvSpPr>
            <a:spLocks noGrp="1"/>
          </p:cNvSpPr>
          <p:nvPr>
            <p:ph idx="1"/>
          </p:nvPr>
        </p:nvSpPr>
        <p:spPr/>
        <p:txBody>
          <a:bodyPr/>
          <a:lstStyle/>
          <a:p>
            <a:pPr marL="0" indent="0">
              <a:buNone/>
            </a:pPr>
            <a:endParaRPr lang="en-US" dirty="0" smtClean="0"/>
          </a:p>
          <a:p>
            <a:pPr marL="0" indent="0" algn="ctr">
              <a:buNone/>
            </a:pPr>
            <a:endParaRPr lang="en-US" sz="3600" dirty="0" smtClean="0"/>
          </a:p>
          <a:p>
            <a:pPr marL="0" indent="0">
              <a:buNone/>
            </a:pPr>
            <a:endParaRPr lang="en-US" dirty="0"/>
          </a:p>
          <a:p>
            <a:pPr marL="0" indent="0">
              <a:buNone/>
            </a:pPr>
            <a:endParaRPr lang="en-US" dirty="0"/>
          </a:p>
        </p:txBody>
      </p:sp>
      <p:graphicFrame>
        <p:nvGraphicFramePr>
          <p:cNvPr id="8" name="Table 7"/>
          <p:cNvGraphicFramePr>
            <a:graphicFrameLocks noGrp="1"/>
          </p:cNvGraphicFramePr>
          <p:nvPr>
            <p:extLst/>
          </p:nvPr>
        </p:nvGraphicFramePr>
        <p:xfrm>
          <a:off x="1091683" y="2565918"/>
          <a:ext cx="9526554" cy="3291840"/>
        </p:xfrm>
        <a:graphic>
          <a:graphicData uri="http://schemas.openxmlformats.org/drawingml/2006/table">
            <a:tbl>
              <a:tblPr/>
              <a:tblGrid>
                <a:gridCol w="7240384"/>
                <a:gridCol w="2286170"/>
              </a:tblGrid>
              <a:tr h="2799184">
                <a:tc>
                  <a:txBody>
                    <a:bodyPr/>
                    <a:lstStyle/>
                    <a:p>
                      <a:pPr marL="0" marR="0" algn="ctr">
                        <a:spcBef>
                          <a:spcPts val="0"/>
                        </a:spcBef>
                        <a:spcAft>
                          <a:spcPts val="0"/>
                        </a:spcAft>
                      </a:pPr>
                      <a:r>
                        <a:rPr lang="en-US" sz="2400" u="none" dirty="0">
                          <a:solidFill>
                            <a:srgbClr val="000000"/>
                          </a:solidFill>
                          <a:effectLst/>
                          <a:latin typeface="Helvetica" charset="0"/>
                        </a:rPr>
                        <a:t>Number of students that pass in either administration (best attempt)</a:t>
                      </a:r>
                    </a:p>
                    <a:p>
                      <a:pPr marL="0" marR="0" algn="ctr">
                        <a:spcBef>
                          <a:spcPts val="0"/>
                        </a:spcBef>
                        <a:spcAft>
                          <a:spcPts val="0"/>
                        </a:spcAft>
                      </a:pPr>
                      <a:endParaRPr lang="en-US" sz="2400" dirty="0" smtClean="0">
                        <a:solidFill>
                          <a:srgbClr val="000000"/>
                        </a:solidFill>
                        <a:effectLst/>
                        <a:latin typeface="Helvetica" charset="0"/>
                      </a:endParaRPr>
                    </a:p>
                    <a:p>
                      <a:pPr marL="0" marR="0" algn="ctr">
                        <a:spcBef>
                          <a:spcPts val="0"/>
                        </a:spcBef>
                        <a:spcAft>
                          <a:spcPts val="0"/>
                        </a:spcAft>
                      </a:pPr>
                      <a:r>
                        <a:rPr lang="en-US" sz="2400" dirty="0" smtClean="0">
                          <a:solidFill>
                            <a:srgbClr val="000000"/>
                          </a:solidFill>
                          <a:effectLst/>
                          <a:latin typeface="Helvetica" charset="0"/>
                        </a:rPr>
                        <a:t>Number </a:t>
                      </a:r>
                      <a:r>
                        <a:rPr lang="en-US" sz="2400" dirty="0">
                          <a:solidFill>
                            <a:srgbClr val="000000"/>
                          </a:solidFill>
                          <a:effectLst/>
                          <a:latin typeface="Helvetica" charset="0"/>
                        </a:rPr>
                        <a:t>of students enrolled in grade 3 taking IREAD-3 for the first time during Spring and Summer administrations in a given year (less ISTAR test takers and students with Medical Necessity Exceptions)</a:t>
                      </a:r>
                    </a:p>
                    <a:p>
                      <a:pPr marL="0" marR="0" algn="ctr">
                        <a:spcBef>
                          <a:spcPts val="0"/>
                        </a:spcBef>
                        <a:spcAft>
                          <a:spcPts val="0"/>
                        </a:spcAft>
                      </a:pPr>
                      <a:r>
                        <a:rPr lang="en-US" sz="2400" dirty="0">
                          <a:solidFill>
                            <a:srgbClr val="000000"/>
                          </a:solidFill>
                          <a:effectLst/>
                          <a:latin typeface="Helvetica" charset="0"/>
                        </a:rPr>
                        <a:t> </a:t>
                      </a:r>
                    </a:p>
                  </a:txBody>
                  <a:tcPr marL="68580" marR="685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400" dirty="0">
                          <a:effectLst/>
                          <a:latin typeface="Calibri Light" charset="0"/>
                        </a:rPr>
                        <a:t> </a:t>
                      </a:r>
                      <a:endParaRPr lang="en-US" sz="2400" dirty="0">
                        <a:effectLst/>
                        <a:latin typeface="Times New Roman" charset="0"/>
                      </a:endParaRPr>
                    </a:p>
                    <a:p>
                      <a:pPr marL="0" marR="0" algn="ctr">
                        <a:spcBef>
                          <a:spcPts val="0"/>
                        </a:spcBef>
                        <a:spcAft>
                          <a:spcPts val="0"/>
                        </a:spcAft>
                      </a:pPr>
                      <a:endParaRPr lang="en-US" sz="2400" b="1" dirty="0" smtClean="0">
                        <a:effectLst/>
                        <a:latin typeface="Calibri Light" charset="0"/>
                      </a:endParaRPr>
                    </a:p>
                    <a:p>
                      <a:pPr marL="0" marR="0" algn="ctr">
                        <a:spcBef>
                          <a:spcPts val="0"/>
                        </a:spcBef>
                        <a:spcAft>
                          <a:spcPts val="0"/>
                        </a:spcAft>
                      </a:pPr>
                      <a:r>
                        <a:rPr lang="en-US" sz="2400" b="1" dirty="0" smtClean="0">
                          <a:effectLst/>
                          <a:latin typeface="Calibri Light" charset="0"/>
                        </a:rPr>
                        <a:t>=</a:t>
                      </a:r>
                      <a:r>
                        <a:rPr lang="en-US" sz="2400" b="1" dirty="0">
                          <a:effectLst/>
                          <a:latin typeface="Calibri Light" charset="0"/>
                        </a:rPr>
                        <a:t>  Overall pass percentage rate </a:t>
                      </a:r>
                      <a:r>
                        <a:rPr lang="en-US" sz="2400" b="1" dirty="0" smtClean="0">
                          <a:effectLst/>
                          <a:latin typeface="Calibri Light" charset="0"/>
                        </a:rPr>
                        <a:t>for school</a:t>
                      </a:r>
                      <a:endParaRPr lang="en-US" sz="2400" b="1" dirty="0">
                        <a:effectLst/>
                        <a:latin typeface="Times New Roman"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cxnSp>
        <p:nvCxnSpPr>
          <p:cNvPr id="10" name="Straight Connector 9"/>
          <p:cNvCxnSpPr/>
          <p:nvPr/>
        </p:nvCxnSpPr>
        <p:spPr>
          <a:xfrm>
            <a:off x="1119673" y="3489649"/>
            <a:ext cx="7203233"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8101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t>Have passing rates on IREAD-3 held steady over the years?</a:t>
            </a:r>
            <a:br>
              <a:rPr lang="en-US" sz="2800" b="1" dirty="0" smtClean="0"/>
            </a:br>
            <a:r>
              <a:rPr lang="en-US" sz="2000" b="1" dirty="0" smtClean="0"/>
              <a:t>(Spring and Summer)</a:t>
            </a:r>
            <a:endParaRPr lang="en-US" sz="2000" b="1" dirty="0"/>
          </a:p>
        </p:txBody>
      </p:sp>
      <p:graphicFrame>
        <p:nvGraphicFramePr>
          <p:cNvPr id="4" name="Content Placeholder 3"/>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6911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What is a good cause exemption (GCE)?</a:t>
            </a:r>
            <a:endParaRPr lang="en-US" sz="3600" b="1" dirty="0"/>
          </a:p>
        </p:txBody>
      </p:sp>
      <p:sp>
        <p:nvSpPr>
          <p:cNvPr id="3" name="Content Placeholder 2"/>
          <p:cNvSpPr>
            <a:spLocks noGrp="1"/>
          </p:cNvSpPr>
          <p:nvPr>
            <p:ph idx="1"/>
          </p:nvPr>
        </p:nvSpPr>
        <p:spPr/>
        <p:txBody>
          <a:bodyPr/>
          <a:lstStyle/>
          <a:p>
            <a:pPr marL="0" indent="0">
              <a:buNone/>
            </a:pPr>
            <a:r>
              <a:rPr lang="en-US" dirty="0" smtClean="0"/>
              <a:t>A Good Cause </a:t>
            </a:r>
            <a:r>
              <a:rPr lang="en-US" dirty="0"/>
              <a:t>E</a:t>
            </a:r>
            <a:r>
              <a:rPr lang="en-US" dirty="0" smtClean="0"/>
              <a:t>xemption allows a student to be exempted from the consequences of not passing (i.e., having to retake the test or having to be retained in 3</a:t>
            </a:r>
            <a:r>
              <a:rPr lang="en-US" baseline="30000" dirty="0" smtClean="0"/>
              <a:t>rd</a:t>
            </a:r>
            <a:r>
              <a:rPr lang="en-US" dirty="0" smtClean="0"/>
              <a:t> grade reading). The conditions that result in exemptions are enumerated below:</a:t>
            </a:r>
          </a:p>
          <a:p>
            <a:r>
              <a:rPr lang="en-US" dirty="0" smtClean="0"/>
              <a:t>Students </a:t>
            </a:r>
            <a:r>
              <a:rPr lang="en-US" dirty="0"/>
              <a:t>who have previously been retained </a:t>
            </a:r>
            <a:r>
              <a:rPr lang="en-US" dirty="0" smtClean="0"/>
              <a:t>twice.</a:t>
            </a:r>
            <a:endParaRPr lang="en-US" dirty="0"/>
          </a:p>
          <a:p>
            <a:r>
              <a:rPr lang="en-US" dirty="0"/>
              <a:t>Students with disabilities whose Case Conference Committee has determined that promotion is appropriate.</a:t>
            </a:r>
          </a:p>
          <a:p>
            <a:r>
              <a:rPr lang="en-US" dirty="0"/>
              <a:t>English Learners whose Individual Learning Planning (ILP) committee has determined that promotion is appropriate.</a:t>
            </a:r>
          </a:p>
          <a:p>
            <a:endParaRPr lang="en-US" dirty="0"/>
          </a:p>
        </p:txBody>
      </p:sp>
    </p:spTree>
    <p:extLst>
      <p:ext uri="{BB962C8B-B14F-4D97-AF65-F5344CB8AC3E}">
        <p14:creationId xmlns:p14="http://schemas.microsoft.com/office/powerpoint/2010/main" val="22296408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b="1" dirty="0" smtClean="0"/>
              <a:t>What % of students qualified as GCE each year?</a:t>
            </a:r>
            <a:endParaRPr lang="en-US" sz="3500" b="1"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84275" y="1470783"/>
            <a:ext cx="7304836" cy="4351338"/>
          </a:xfrm>
        </p:spPr>
      </p:pic>
    </p:spTree>
    <p:extLst>
      <p:ext uri="{BB962C8B-B14F-4D97-AF65-F5344CB8AC3E}">
        <p14:creationId xmlns:p14="http://schemas.microsoft.com/office/powerpoint/2010/main" val="3443566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00" b="1" dirty="0" smtClean="0"/>
              <a:t>Approach for Addressing Instructional Needs of Non-Passers</a:t>
            </a:r>
            <a:endParaRPr lang="en-US" sz="2700" b="1" dirty="0"/>
          </a:p>
        </p:txBody>
      </p:sp>
      <p:sp>
        <p:nvSpPr>
          <p:cNvPr id="3" name="Content Placeholder 2"/>
          <p:cNvSpPr>
            <a:spLocks noGrp="1"/>
          </p:cNvSpPr>
          <p:nvPr>
            <p:ph idx="1"/>
          </p:nvPr>
        </p:nvSpPr>
        <p:spPr/>
        <p:txBody>
          <a:bodyPr>
            <a:normAutofit/>
          </a:bodyPr>
          <a:lstStyle/>
          <a:p>
            <a:r>
              <a:rPr lang="en-US" dirty="0" smtClean="0"/>
              <a:t>Retain student in 3</a:t>
            </a:r>
            <a:r>
              <a:rPr lang="en-US" baseline="30000" dirty="0" smtClean="0"/>
              <a:t>rd</a:t>
            </a:r>
            <a:r>
              <a:rPr lang="en-US" dirty="0" smtClean="0"/>
              <a:t> grade as appropriate.</a:t>
            </a:r>
          </a:p>
          <a:p>
            <a:r>
              <a:rPr lang="en-US" dirty="0" smtClean="0"/>
              <a:t>Any 3</a:t>
            </a:r>
            <a:r>
              <a:rPr lang="en-US" baseline="30000" dirty="0" smtClean="0"/>
              <a:t>rd</a:t>
            </a:r>
            <a:r>
              <a:rPr lang="en-US" dirty="0" smtClean="0"/>
              <a:t> graders unable to pass IREAD-3 initially or during the summer be retained for 3</a:t>
            </a:r>
            <a:r>
              <a:rPr lang="en-US" baseline="30000" dirty="0" smtClean="0"/>
              <a:t>rd</a:t>
            </a:r>
            <a:r>
              <a:rPr lang="en-US" dirty="0" smtClean="0"/>
              <a:t> grade reading during their 4</a:t>
            </a:r>
            <a:r>
              <a:rPr lang="en-US" baseline="30000" dirty="0" smtClean="0"/>
              <a:t>th</a:t>
            </a:r>
            <a:r>
              <a:rPr lang="en-US" dirty="0" smtClean="0"/>
              <a:t> grade year as appropriate.  </a:t>
            </a:r>
          </a:p>
          <a:p>
            <a:r>
              <a:rPr lang="en-US" dirty="0" smtClean="0"/>
              <a:t>Going forward:</a:t>
            </a:r>
          </a:p>
          <a:p>
            <a:pPr lvl="1"/>
            <a:r>
              <a:rPr lang="en-US" dirty="0" smtClean="0"/>
              <a:t>DOE schedules IREAD-3 assessment for any 4</a:t>
            </a:r>
            <a:r>
              <a:rPr lang="en-US" baseline="30000" dirty="0" smtClean="0"/>
              <a:t>th</a:t>
            </a:r>
            <a:r>
              <a:rPr lang="en-US" dirty="0" smtClean="0"/>
              <a:t> grader without a passing score on IREAD-3 (and having no exemption).</a:t>
            </a:r>
          </a:p>
          <a:p>
            <a:pPr lvl="1"/>
            <a:r>
              <a:rPr lang="en-US" dirty="0" smtClean="0"/>
              <a:t>DOE creates a cohort list displaying students who passed, did not pass or meet a GCE for schools and corporations to confirm instructional and assessment next steps for students.  </a:t>
            </a:r>
          </a:p>
          <a:p>
            <a:endParaRPr lang="en-US" dirty="0" smtClean="0"/>
          </a:p>
          <a:p>
            <a:endParaRPr lang="en-US" dirty="0" smtClean="0"/>
          </a:p>
          <a:p>
            <a:endParaRPr lang="en-US" dirty="0"/>
          </a:p>
        </p:txBody>
      </p:sp>
    </p:spTree>
    <p:extLst>
      <p:ext uri="{BB962C8B-B14F-4D97-AF65-F5344CB8AC3E}">
        <p14:creationId xmlns:p14="http://schemas.microsoft.com/office/powerpoint/2010/main" val="50033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Spring Administrations</a:t>
            </a:r>
            <a:endParaRPr lang="en-US" dirty="0"/>
          </a:p>
        </p:txBody>
      </p:sp>
      <p:sp>
        <p:nvSpPr>
          <p:cNvPr id="3" name="Content Placeholder 2"/>
          <p:cNvSpPr>
            <a:spLocks noGrp="1"/>
          </p:cNvSpPr>
          <p:nvPr>
            <p:ph idx="1"/>
          </p:nvPr>
        </p:nvSpPr>
        <p:spPr/>
        <p:txBody>
          <a:bodyPr/>
          <a:lstStyle/>
          <a:p>
            <a:r>
              <a:rPr lang="en-US" dirty="0" smtClean="0"/>
              <a:t>ISTEP+ Part Two Window: completed successfully on May 5</a:t>
            </a:r>
          </a:p>
          <a:p>
            <a:pPr lvl="1"/>
            <a:r>
              <a:rPr lang="en-US" dirty="0" smtClean="0"/>
              <a:t>Over 1.5 M test sections completed online</a:t>
            </a:r>
          </a:p>
          <a:p>
            <a:pPr lvl="1"/>
            <a:r>
              <a:rPr lang="en-US" dirty="0" smtClean="0"/>
              <a:t>Reviewing feedback from survey to document lessons to learn for 2017-18 administration</a:t>
            </a:r>
          </a:p>
          <a:p>
            <a:r>
              <a:rPr lang="en-US" dirty="0" smtClean="0"/>
              <a:t>ISTAR Part Two Window: April 10-May 19</a:t>
            </a:r>
          </a:p>
          <a:p>
            <a:pPr lvl="1"/>
            <a:r>
              <a:rPr lang="en-US" dirty="0" smtClean="0"/>
              <a:t>Standard Setting in June</a:t>
            </a:r>
          </a:p>
          <a:p>
            <a:pPr lvl="1"/>
            <a:r>
              <a:rPr lang="en-US" dirty="0" smtClean="0"/>
              <a:t>Recruitment completed</a:t>
            </a:r>
          </a:p>
          <a:p>
            <a:r>
              <a:rPr lang="en-US" dirty="0" smtClean="0"/>
              <a:t>ECAs: April 24-May 26</a:t>
            </a:r>
          </a:p>
          <a:p>
            <a:r>
              <a:rPr lang="en-US" dirty="0" smtClean="0"/>
              <a:t>IREAD-3 Preliminary Results for Phase 1 and 2 posted early</a:t>
            </a:r>
          </a:p>
          <a:p>
            <a:endParaRPr lang="en-US" dirty="0" smtClean="0"/>
          </a:p>
        </p:txBody>
      </p:sp>
    </p:spTree>
    <p:extLst>
      <p:ext uri="{BB962C8B-B14F-4D97-AF65-F5344CB8AC3E}">
        <p14:creationId xmlns:p14="http://schemas.microsoft.com/office/powerpoint/2010/main" val="666716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r>
            <a:br>
              <a:rPr lang="en-US" dirty="0" smtClean="0"/>
            </a:br>
            <a:r>
              <a:rPr lang="en-US" dirty="0"/>
              <a:t>Current Spring </a:t>
            </a:r>
            <a:r>
              <a:rPr lang="en-US" dirty="0" smtClean="0"/>
              <a:t>Administrations: IREAD-3</a:t>
            </a:r>
            <a:endParaRPr lang="en-US" dirty="0"/>
          </a:p>
        </p:txBody>
      </p:sp>
      <p:pic>
        <p:nvPicPr>
          <p:cNvPr id="6" name="Content Placeholder 5"/>
          <p:cNvPicPr>
            <a:picLocks noGrp="1" noChangeAspect="1"/>
          </p:cNvPicPr>
          <p:nvPr>
            <p:ph idx="1"/>
          </p:nvPr>
        </p:nvPicPr>
        <p:blipFill>
          <a:blip r:embed="rId2"/>
          <a:stretch>
            <a:fillRect/>
          </a:stretch>
        </p:blipFill>
        <p:spPr>
          <a:xfrm>
            <a:off x="838200" y="2167876"/>
            <a:ext cx="9513854" cy="1399572"/>
          </a:xfrm>
          <a:prstGeom prst="rect">
            <a:avLst/>
          </a:prstGeom>
        </p:spPr>
      </p:pic>
      <p:sp>
        <p:nvSpPr>
          <p:cNvPr id="7" name="TextBox 6"/>
          <p:cNvSpPr txBox="1"/>
          <p:nvPr/>
        </p:nvSpPr>
        <p:spPr>
          <a:xfrm>
            <a:off x="838200" y="3567448"/>
            <a:ext cx="4184561" cy="923330"/>
          </a:xfrm>
          <a:prstGeom prst="rect">
            <a:avLst/>
          </a:prstGeom>
          <a:noFill/>
        </p:spPr>
        <p:txBody>
          <a:bodyPr wrap="square" rtlCol="0">
            <a:spAutoFit/>
          </a:bodyPr>
          <a:lstStyle/>
          <a:p>
            <a:r>
              <a:rPr lang="en-US" dirty="0" smtClean="0"/>
              <a:t>Results will be posted as preliminary on Compass May 12 and the embargo removed.</a:t>
            </a:r>
            <a:endParaRPr lang="en-US" dirty="0"/>
          </a:p>
        </p:txBody>
      </p:sp>
    </p:spTree>
    <p:extLst>
      <p:ext uri="{BB962C8B-B14F-4D97-AF65-F5344CB8AC3E}">
        <p14:creationId xmlns:p14="http://schemas.microsoft.com/office/powerpoint/2010/main" val="792825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Spring IREAD-3 Comparison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80354" y="1825625"/>
            <a:ext cx="8431292" cy="4351338"/>
          </a:xfrm>
        </p:spPr>
      </p:pic>
    </p:spTree>
    <p:extLst>
      <p:ext uri="{BB962C8B-B14F-4D97-AF65-F5344CB8AC3E}">
        <p14:creationId xmlns:p14="http://schemas.microsoft.com/office/powerpoint/2010/main" val="2108983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Spring Administrations: ISTEP+</a:t>
            </a:r>
            <a:endParaRPr lang="en-US" dirty="0"/>
          </a:p>
        </p:txBody>
      </p:sp>
      <p:sp>
        <p:nvSpPr>
          <p:cNvPr id="3" name="Content Placeholder 2"/>
          <p:cNvSpPr>
            <a:spLocks noGrp="1"/>
          </p:cNvSpPr>
          <p:nvPr>
            <p:ph idx="1"/>
          </p:nvPr>
        </p:nvSpPr>
        <p:spPr/>
        <p:txBody>
          <a:bodyPr/>
          <a:lstStyle/>
          <a:p>
            <a:r>
              <a:rPr lang="en-US" dirty="0" smtClean="0"/>
              <a:t>Reporting Timelines</a:t>
            </a:r>
          </a:p>
          <a:p>
            <a:pPr lvl="1"/>
            <a:r>
              <a:rPr lang="en-US" dirty="0" smtClean="0"/>
              <a:t>Spring ISTEP+</a:t>
            </a:r>
          </a:p>
          <a:p>
            <a:pPr lv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345092339"/>
              </p:ext>
            </p:extLst>
          </p:nvPr>
        </p:nvGraphicFramePr>
        <p:xfrm>
          <a:off x="4468970" y="1515414"/>
          <a:ext cx="7134895" cy="3938822"/>
        </p:xfrm>
        <a:graphic>
          <a:graphicData uri="http://schemas.openxmlformats.org/drawingml/2006/table">
            <a:tbl>
              <a:tblPr firstRow="1" firstCol="1" bandRow="1">
                <a:tableStyleId>{5940675A-B579-460E-94D1-54222C63F5DA}</a:tableStyleId>
              </a:tblPr>
              <a:tblGrid>
                <a:gridCol w="1406825"/>
                <a:gridCol w="5728070"/>
              </a:tblGrid>
              <a:tr h="164123">
                <a:tc>
                  <a:txBody>
                    <a:bodyPr/>
                    <a:lstStyle/>
                    <a:p>
                      <a:pPr marL="0" marR="0"/>
                      <a:r>
                        <a:rPr lang="en-US" sz="1200" dirty="0" smtClean="0">
                          <a:effectLst/>
                          <a:latin typeface="+mn-lt"/>
                          <a:ea typeface="Calibri" panose="020F0502020204030204" pitchFamily="34" charset="0"/>
                        </a:rPr>
                        <a:t>Date</a:t>
                      </a:r>
                      <a:endParaRPr lang="en-US" sz="1200" dirty="0">
                        <a:effectLst/>
                        <a:latin typeface="+mn-lt"/>
                        <a:ea typeface="Calibri" panose="020F0502020204030204" pitchFamily="34" charset="0"/>
                      </a:endParaRPr>
                    </a:p>
                  </a:txBody>
                  <a:tcPr marL="39961" marR="39961" marT="0" marB="0" anchor="ctr"/>
                </a:tc>
                <a:tc>
                  <a:txBody>
                    <a:bodyPr/>
                    <a:lstStyle/>
                    <a:p>
                      <a:pPr marL="0" marR="0"/>
                      <a:r>
                        <a:rPr lang="en-US" sz="1200" dirty="0" smtClean="0">
                          <a:effectLst/>
                          <a:latin typeface="+mn-lt"/>
                          <a:ea typeface="Calibri" panose="020F0502020204030204" pitchFamily="34" charset="0"/>
                        </a:rPr>
                        <a:t>Activity</a:t>
                      </a:r>
                      <a:endParaRPr lang="en-US" sz="1200" dirty="0">
                        <a:effectLst/>
                        <a:latin typeface="+mn-lt"/>
                        <a:ea typeface="Calibri" panose="020F0502020204030204" pitchFamily="34" charset="0"/>
                      </a:endParaRPr>
                    </a:p>
                  </a:txBody>
                  <a:tcPr marL="39961" marR="39961" marT="0" marB="0" anchor="ctr"/>
                </a:tc>
              </a:tr>
              <a:tr h="328246">
                <a:tc>
                  <a:txBody>
                    <a:bodyPr/>
                    <a:lstStyle/>
                    <a:p>
                      <a:pPr marL="0" marR="0"/>
                      <a:r>
                        <a:rPr lang="en-US" sz="1200" dirty="0">
                          <a:effectLst/>
                        </a:rPr>
                        <a:t>5/19/17</a:t>
                      </a:r>
                      <a:endParaRPr lang="en-US" sz="1200" dirty="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dirty="0">
                          <a:effectLst/>
                        </a:rPr>
                        <a:t>Parent Portal Claim Codes are available</a:t>
                      </a:r>
                    </a:p>
                    <a:p>
                      <a:pPr marL="0" marR="0"/>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39961" marR="39961" marT="0" marB="0" anchor="ctr"/>
                </a:tc>
              </a:tr>
              <a:tr h="656492">
                <a:tc>
                  <a:txBody>
                    <a:bodyPr/>
                    <a:lstStyle/>
                    <a:p>
                      <a:pPr marL="0" marR="0"/>
                      <a:r>
                        <a:rPr lang="en-US" sz="1200">
                          <a:effectLst/>
                        </a:rPr>
                        <a:t>6/16/17</a:t>
                      </a:r>
                      <a:endParaRPr lang="en-US" sz="120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dirty="0">
                          <a:effectLst/>
                        </a:rPr>
                        <a:t>*</a:t>
                      </a:r>
                      <a:r>
                        <a:rPr lang="en-US" sz="1200" dirty="0" err="1">
                          <a:effectLst/>
                        </a:rPr>
                        <a:t>OnDemand</a:t>
                      </a:r>
                      <a:r>
                        <a:rPr lang="en-US" sz="1200" dirty="0">
                          <a:effectLst/>
                        </a:rPr>
                        <a:t> Reports Preliminary (Proficiency, Pass/Did Not Pass/Undetermined) are available</a:t>
                      </a:r>
                    </a:p>
                    <a:p>
                      <a:pPr marL="0" marR="0"/>
                      <a:r>
                        <a:rPr lang="en-US" sz="1200" dirty="0">
                          <a:effectLst/>
                        </a:rPr>
                        <a:t> </a:t>
                      </a:r>
                    </a:p>
                    <a:p>
                      <a:pPr marL="0" marR="0"/>
                      <a:r>
                        <a:rPr lang="en-US" sz="1200" dirty="0">
                          <a:effectLst/>
                        </a:rPr>
                        <a:t>Applied Skills Response Images are available on Parent Portal</a:t>
                      </a:r>
                    </a:p>
                    <a:p>
                      <a:pPr marL="0" marR="0"/>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39961" marR="39961" marT="0" marB="0" anchor="ctr"/>
                </a:tc>
              </a:tr>
              <a:tr h="328246">
                <a:tc>
                  <a:txBody>
                    <a:bodyPr/>
                    <a:lstStyle/>
                    <a:p>
                      <a:pPr marL="0" marR="0"/>
                      <a:r>
                        <a:rPr lang="en-US" sz="1200">
                          <a:effectLst/>
                        </a:rPr>
                        <a:t>6/19/17 – 6/23/17</a:t>
                      </a:r>
                      <a:endParaRPr lang="en-US" sz="120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a:effectLst/>
                        </a:rPr>
                        <a:t>Undetermined Status Resolution Window is open</a:t>
                      </a:r>
                    </a:p>
                    <a:p>
                      <a:pPr marL="0" marR="0"/>
                      <a:r>
                        <a:rPr lang="en-US" sz="1200">
                          <a:effectLst/>
                        </a:rPr>
                        <a:t> </a:t>
                      </a:r>
                      <a:endParaRPr lang="en-US" sz="1200">
                        <a:effectLst/>
                        <a:latin typeface="Times New Roman" panose="02020603050405020304" pitchFamily="18" charset="0"/>
                        <a:ea typeface="Calibri" panose="020F0502020204030204" pitchFamily="34" charset="0"/>
                      </a:endParaRPr>
                    </a:p>
                  </a:txBody>
                  <a:tcPr marL="39961" marR="39961" marT="0" marB="0" anchor="ctr"/>
                </a:tc>
              </a:tr>
              <a:tr h="328246">
                <a:tc>
                  <a:txBody>
                    <a:bodyPr/>
                    <a:lstStyle/>
                    <a:p>
                      <a:pPr marL="0" marR="0"/>
                      <a:r>
                        <a:rPr lang="en-US" sz="1200">
                          <a:effectLst/>
                        </a:rPr>
                        <a:t>6/19/17 – 7/7/17</a:t>
                      </a:r>
                      <a:endParaRPr lang="en-US" sz="120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a:effectLst/>
                        </a:rPr>
                        <a:t>Request for Rescore Window is open</a:t>
                      </a:r>
                    </a:p>
                    <a:p>
                      <a:pPr marL="0" marR="0"/>
                      <a:r>
                        <a:rPr lang="en-US" sz="1200">
                          <a:effectLst/>
                        </a:rPr>
                        <a:t> </a:t>
                      </a:r>
                      <a:endParaRPr lang="en-US" sz="1200">
                        <a:effectLst/>
                        <a:latin typeface="Times New Roman" panose="02020603050405020304" pitchFamily="18" charset="0"/>
                        <a:ea typeface="Calibri" panose="020F0502020204030204" pitchFamily="34" charset="0"/>
                      </a:endParaRPr>
                    </a:p>
                  </a:txBody>
                  <a:tcPr marL="39961" marR="39961" marT="0" marB="0" anchor="ctr"/>
                </a:tc>
              </a:tr>
              <a:tr h="820615">
                <a:tc>
                  <a:txBody>
                    <a:bodyPr/>
                    <a:lstStyle/>
                    <a:p>
                      <a:pPr marL="0" marR="0"/>
                      <a:r>
                        <a:rPr lang="en-US" sz="1200">
                          <a:effectLst/>
                        </a:rPr>
                        <a:t>7/31/17</a:t>
                      </a:r>
                      <a:endParaRPr lang="en-US" sz="120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dirty="0">
                          <a:effectLst/>
                        </a:rPr>
                        <a:t>Corporation and School Student Data Files (Contains the student demographic information, scale scores and proficiency level) are available</a:t>
                      </a:r>
                    </a:p>
                    <a:p>
                      <a:pPr marL="0" marR="0"/>
                      <a:r>
                        <a:rPr lang="en-US" sz="1200" dirty="0">
                          <a:effectLst/>
                        </a:rPr>
                        <a:t> </a:t>
                      </a:r>
                    </a:p>
                    <a:p>
                      <a:pPr marL="0" marR="0"/>
                      <a:r>
                        <a:rPr lang="en-US" sz="1200" dirty="0">
                          <a:effectLst/>
                        </a:rPr>
                        <a:t>PDF Copies of Individual Student Reports are available</a:t>
                      </a:r>
                    </a:p>
                    <a:p>
                      <a:pPr marL="0" marR="0"/>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39961" marR="39961" marT="0" marB="0" anchor="ctr"/>
                </a:tc>
              </a:tr>
              <a:tr h="829862">
                <a:tc>
                  <a:txBody>
                    <a:bodyPr/>
                    <a:lstStyle/>
                    <a:p>
                      <a:pPr marL="0" marR="0"/>
                      <a:r>
                        <a:rPr lang="en-US" sz="1200">
                          <a:effectLst/>
                        </a:rPr>
                        <a:t>8/16/17</a:t>
                      </a:r>
                      <a:endParaRPr lang="en-US" sz="1200">
                        <a:effectLst/>
                        <a:latin typeface="Times New Roman" panose="02020603050405020304" pitchFamily="18" charset="0"/>
                        <a:ea typeface="Calibri" panose="020F0502020204030204" pitchFamily="34" charset="0"/>
                      </a:endParaRPr>
                    </a:p>
                  </a:txBody>
                  <a:tcPr marL="39961" marR="39961" marT="0" marB="0" anchor="ctr"/>
                </a:tc>
                <a:tc>
                  <a:txBody>
                    <a:bodyPr/>
                    <a:lstStyle/>
                    <a:p>
                      <a:pPr marL="0" marR="0"/>
                      <a:r>
                        <a:rPr lang="en-US" sz="1200" dirty="0">
                          <a:effectLst/>
                        </a:rPr>
                        <a:t>Paper Copies of Individual Student Reports and labels are delivered to corporations</a:t>
                      </a:r>
                    </a:p>
                    <a:p>
                      <a:pPr marL="0" marR="0"/>
                      <a:r>
                        <a:rPr lang="en-US" sz="1200" dirty="0">
                          <a:effectLst/>
                        </a:rPr>
                        <a:t> </a:t>
                      </a:r>
                    </a:p>
                    <a:p>
                      <a:pPr marL="0" marR="0"/>
                      <a:r>
                        <a:rPr lang="en-US" sz="1200" dirty="0" smtClean="0">
                          <a:effectLst/>
                        </a:rPr>
                        <a:t>Summary Reports</a:t>
                      </a:r>
                      <a:endParaRPr lang="en-US" sz="1200" dirty="0">
                        <a:effectLst/>
                      </a:endParaRPr>
                    </a:p>
                    <a:p>
                      <a:pPr marL="0" marR="0"/>
                      <a:r>
                        <a:rPr lang="en-US" sz="1200" dirty="0">
                          <a:effectLst/>
                        </a:rPr>
                        <a:t> </a:t>
                      </a:r>
                      <a:endParaRPr lang="en-US" sz="1200" dirty="0">
                        <a:effectLst/>
                        <a:latin typeface="Times New Roman" panose="02020603050405020304" pitchFamily="18" charset="0"/>
                        <a:ea typeface="Calibri" panose="020F0502020204030204" pitchFamily="34" charset="0"/>
                      </a:endParaRPr>
                    </a:p>
                  </a:txBody>
                  <a:tcPr marL="39961" marR="39961" marT="0" marB="0" anchor="ctr"/>
                </a:tc>
              </a:tr>
            </a:tbl>
          </a:graphicData>
        </a:graphic>
      </p:graphicFrame>
    </p:spTree>
    <p:extLst>
      <p:ext uri="{BB962C8B-B14F-4D97-AF65-F5344CB8AC3E}">
        <p14:creationId xmlns:p14="http://schemas.microsoft.com/office/powerpoint/2010/main" val="985093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a:t>
            </a:r>
            <a:endParaRPr lang="en-US" dirty="0"/>
          </a:p>
        </p:txBody>
      </p:sp>
      <p:sp>
        <p:nvSpPr>
          <p:cNvPr id="3" name="Content Placeholder 2"/>
          <p:cNvSpPr>
            <a:spLocks noGrp="1"/>
          </p:cNvSpPr>
          <p:nvPr>
            <p:ph idx="1"/>
          </p:nvPr>
        </p:nvSpPr>
        <p:spPr/>
        <p:txBody>
          <a:bodyPr/>
          <a:lstStyle/>
          <a:p>
            <a:r>
              <a:rPr lang="en-US" dirty="0" smtClean="0"/>
              <a:t>June 19-21</a:t>
            </a:r>
          </a:p>
          <a:p>
            <a:pPr lvl="1"/>
            <a:r>
              <a:rPr lang="en-US" dirty="0" smtClean="0"/>
              <a:t>ELA and Science</a:t>
            </a:r>
          </a:p>
          <a:p>
            <a:r>
              <a:rPr lang="en-US" dirty="0" smtClean="0"/>
              <a:t>June 26-28</a:t>
            </a:r>
          </a:p>
          <a:p>
            <a:pPr lvl="1"/>
            <a:r>
              <a:rPr lang="en-US" dirty="0" smtClean="0"/>
              <a:t>Mathematics and Social Studies</a:t>
            </a:r>
          </a:p>
          <a:p>
            <a:r>
              <a:rPr lang="en-US" dirty="0" smtClean="0"/>
              <a:t>Formalizing PLDs with educators to inform process</a:t>
            </a:r>
          </a:p>
          <a:p>
            <a:r>
              <a:rPr lang="en-US" dirty="0" smtClean="0"/>
              <a:t>Soliciting feedback on proficiency levels</a:t>
            </a:r>
          </a:p>
          <a:p>
            <a:pPr lvl="1"/>
            <a:r>
              <a:rPr lang="en-US" dirty="0" smtClean="0"/>
              <a:t>Developing proficiency</a:t>
            </a:r>
          </a:p>
          <a:p>
            <a:pPr lvl="1"/>
            <a:r>
              <a:rPr lang="en-US" dirty="0" smtClean="0"/>
              <a:t>Meeting proficiency</a:t>
            </a:r>
          </a:p>
          <a:p>
            <a:pPr lvl="1"/>
            <a:r>
              <a:rPr lang="en-US" dirty="0" smtClean="0"/>
              <a:t>Exceeding proficiency</a:t>
            </a:r>
            <a:endParaRPr lang="en-US" dirty="0"/>
          </a:p>
        </p:txBody>
      </p:sp>
    </p:spTree>
    <p:extLst>
      <p:ext uri="{BB962C8B-B14F-4D97-AF65-F5344CB8AC3E}">
        <p14:creationId xmlns:p14="http://schemas.microsoft.com/office/powerpoint/2010/main" val="1850866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1003 Considerations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614974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77888838"/>
              </p:ext>
            </p:extLst>
          </p:nvPr>
        </p:nvGraphicFramePr>
        <p:xfrm>
          <a:off x="437585" y="1173319"/>
          <a:ext cx="10792792" cy="5137844"/>
        </p:xfrm>
        <a:graphic>
          <a:graphicData uri="http://schemas.openxmlformats.org/drawingml/2006/table">
            <a:tbl>
              <a:tblPr firstRow="1" firstCol="1" bandRow="1">
                <a:tableStyleId>{5940675A-B579-460E-94D1-54222C63F5DA}</a:tableStyleId>
              </a:tblPr>
              <a:tblGrid>
                <a:gridCol w="1216654"/>
                <a:gridCol w="2325333"/>
                <a:gridCol w="3528811"/>
                <a:gridCol w="1647525"/>
                <a:gridCol w="2074469"/>
              </a:tblGrid>
              <a:tr h="652088">
                <a:tc>
                  <a:txBody>
                    <a:bodyPr/>
                    <a:lstStyle/>
                    <a:p>
                      <a:pPr marL="0" marR="0" algn="ctr">
                        <a:lnSpc>
                          <a:spcPct val="115000"/>
                        </a:lnSpc>
                        <a:spcBef>
                          <a:spcPts val="0"/>
                        </a:spcBef>
                        <a:spcAft>
                          <a:spcPts val="0"/>
                        </a:spcAft>
                      </a:pPr>
                      <a:r>
                        <a:rPr lang="en-US" sz="2000" dirty="0">
                          <a:effectLst/>
                        </a:rPr>
                        <a:t>Grade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English/Language Arts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Mathematics</a:t>
                      </a:r>
                    </a:p>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Science</a:t>
                      </a:r>
                    </a:p>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Social Studies</a:t>
                      </a:r>
                    </a:p>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ILEARN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ILEARN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ILEARN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ILEARN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ILEARN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ILEARN or </a:t>
                      </a:r>
                      <a:r>
                        <a:rPr lang="en-US" sz="2000" dirty="0" err="1">
                          <a:effectLst/>
                        </a:rPr>
                        <a:t>Alg</a:t>
                      </a:r>
                      <a:r>
                        <a:rPr lang="en-US" sz="2000" dirty="0">
                          <a:effectLst/>
                        </a:rPr>
                        <a:t> I ECA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95000">
                <a:tc>
                  <a:txBody>
                    <a:bodyPr/>
                    <a:lstStyle/>
                    <a:p>
                      <a:pPr marL="0" marR="0" algn="ctr">
                        <a:lnSpc>
                          <a:spcPct val="115000"/>
                        </a:lnSpc>
                        <a:spcBef>
                          <a:spcPts val="0"/>
                        </a:spcBef>
                        <a:spcAft>
                          <a:spcPts val="0"/>
                        </a:spcAft>
                      </a:pPr>
                      <a:r>
                        <a:rPr lang="en-US" sz="2000" dirty="0">
                          <a:effectLst/>
                        </a:rPr>
                        <a:t>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err="1">
                          <a:effectLst/>
                        </a:rPr>
                        <a:t>Alg</a:t>
                      </a:r>
                      <a:r>
                        <a:rPr lang="en-US" sz="2000" dirty="0">
                          <a:effectLst/>
                        </a:rPr>
                        <a:t> I ECA </a:t>
                      </a:r>
                      <a:r>
                        <a:rPr lang="en-US" sz="1700" dirty="0">
                          <a:effectLst/>
                        </a:rPr>
                        <a:t>(only students in </a:t>
                      </a:r>
                      <a:r>
                        <a:rPr lang="en-US" sz="1700" dirty="0" err="1">
                          <a:effectLst/>
                        </a:rPr>
                        <a:t>Alg</a:t>
                      </a:r>
                      <a:r>
                        <a:rPr lang="en-US" sz="1700" dirty="0">
                          <a:effectLst/>
                        </a:rPr>
                        <a:t> I)</a:t>
                      </a:r>
                      <a:endParaRPr lang="en-US" sz="17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52088">
                <a:tc>
                  <a:txBody>
                    <a:bodyPr/>
                    <a:lstStyle/>
                    <a:p>
                      <a:pPr marL="0" marR="0" algn="ctr">
                        <a:lnSpc>
                          <a:spcPct val="115000"/>
                        </a:lnSpc>
                        <a:spcBef>
                          <a:spcPts val="0"/>
                        </a:spcBef>
                        <a:spcAft>
                          <a:spcPts val="0"/>
                        </a:spcAft>
                      </a:pPr>
                      <a:r>
                        <a:rPr lang="en-US" sz="2000" dirty="0">
                          <a:effectLst/>
                        </a:rPr>
                        <a: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Eng 10 ECA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err="1">
                          <a:effectLst/>
                        </a:rPr>
                        <a:t>Alg</a:t>
                      </a:r>
                      <a:r>
                        <a:rPr lang="en-US" sz="2000" dirty="0">
                          <a:effectLst/>
                        </a:rPr>
                        <a:t> I ECA </a:t>
                      </a:r>
                      <a:r>
                        <a:rPr lang="en-US" sz="1700" dirty="0">
                          <a:effectLst/>
                        </a:rPr>
                        <a:t>(only students in </a:t>
                      </a:r>
                      <a:r>
                        <a:rPr lang="en-US" sz="1700" dirty="0" err="1">
                          <a:effectLst/>
                        </a:rPr>
                        <a:t>Alg</a:t>
                      </a:r>
                      <a:r>
                        <a:rPr lang="en-US" sz="1700" dirty="0">
                          <a:effectLst/>
                        </a:rPr>
                        <a:t> I)</a:t>
                      </a:r>
                      <a:endParaRPr lang="en-US" sz="17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2000" dirty="0" smtClean="0">
                          <a:effectLst/>
                        </a:rPr>
                        <a:t>Biology ECA</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90002">
                <a:tc>
                  <a:txBody>
                    <a:bodyPr/>
                    <a:lstStyle/>
                    <a:p>
                      <a:pPr marL="0" marR="0" algn="ctr">
                        <a:lnSpc>
                          <a:spcPct val="115000"/>
                        </a:lnSpc>
                        <a:spcBef>
                          <a:spcPts val="0"/>
                        </a:spcBef>
                        <a:spcAft>
                          <a:spcPts val="0"/>
                        </a:spcAft>
                      </a:pPr>
                      <a:r>
                        <a:rPr lang="en-US" sz="2000" dirty="0">
                          <a:effectLst/>
                        </a:rPr>
                        <a:t>11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smtClean="0">
                          <a:effectLst/>
                        </a:rPr>
                        <a:t>College Entrance Exam </a:t>
                      </a:r>
                      <a:r>
                        <a:rPr lang="en-US" sz="1700" dirty="0">
                          <a:effectLst/>
                        </a:rPr>
                        <a:t>(only students who completed </a:t>
                      </a:r>
                      <a:r>
                        <a:rPr lang="en-US" sz="1700" dirty="0" err="1">
                          <a:effectLst/>
                        </a:rPr>
                        <a:t>Alg</a:t>
                      </a:r>
                      <a:r>
                        <a:rPr lang="en-US" sz="1700" dirty="0">
                          <a:effectLst/>
                        </a:rPr>
                        <a:t> I in MS)</a:t>
                      </a:r>
                      <a:endParaRPr lang="en-US" sz="17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5212">
                <a:tc>
                  <a:txBody>
                    <a:bodyPr/>
                    <a:lstStyle/>
                    <a:p>
                      <a:pPr marL="0" marR="0" algn="ctr">
                        <a:lnSpc>
                          <a:spcPct val="115000"/>
                        </a:lnSpc>
                        <a:spcBef>
                          <a:spcPts val="0"/>
                        </a:spcBef>
                        <a:spcAft>
                          <a:spcPts val="0"/>
                        </a:spcAft>
                      </a:pPr>
                      <a:r>
                        <a:rPr lang="en-US" sz="2000" dirty="0">
                          <a:effectLst/>
                        </a:rPr>
                        <a:t>12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US Government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2" name="TextBox 1"/>
          <p:cNvSpPr txBox="1"/>
          <p:nvPr/>
        </p:nvSpPr>
        <p:spPr>
          <a:xfrm>
            <a:off x="1030014" y="157655"/>
            <a:ext cx="9753600" cy="1015663"/>
          </a:xfrm>
          <a:prstGeom prst="rect">
            <a:avLst/>
          </a:prstGeom>
          <a:noFill/>
        </p:spPr>
        <p:txBody>
          <a:bodyPr wrap="square" rtlCol="0">
            <a:spAutoFit/>
          </a:bodyPr>
          <a:lstStyle/>
          <a:p>
            <a:r>
              <a:rPr lang="en-US" sz="4000" dirty="0" smtClean="0"/>
              <a:t>Proposed Assessment Plan</a:t>
            </a:r>
          </a:p>
          <a:p>
            <a:r>
              <a:rPr lang="en-US" sz="2000" dirty="0" smtClean="0"/>
              <a:t>(Computer Adaptive and/or Fixed Form)</a:t>
            </a:r>
            <a:endParaRPr lang="en-US" sz="2000" dirty="0"/>
          </a:p>
        </p:txBody>
      </p:sp>
    </p:spTree>
    <p:extLst>
      <p:ext uri="{BB962C8B-B14F-4D97-AF65-F5344CB8AC3E}">
        <p14:creationId xmlns:p14="http://schemas.microsoft.com/office/powerpoint/2010/main" val="273383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TotalTime>
  <Words>1675</Words>
  <Application>Microsoft Office PowerPoint</Application>
  <PresentationFormat>Widescreen</PresentationFormat>
  <Paragraphs>257</Paragraphs>
  <Slides>28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Helvetica</vt:lpstr>
      <vt:lpstr>Times New Roman</vt:lpstr>
      <vt:lpstr>Office Theme</vt:lpstr>
      <vt:lpstr>Assessment Update</vt:lpstr>
      <vt:lpstr>Current Administrations</vt:lpstr>
      <vt:lpstr>Current Spring Administrations</vt:lpstr>
      <vt:lpstr> Current Spring Administrations: IREAD-3</vt:lpstr>
      <vt:lpstr>Annual Spring IREAD-3 Comparison</vt:lpstr>
      <vt:lpstr>Current Spring Administrations: ISTEP+</vt:lpstr>
      <vt:lpstr>ISTAR Standard Setting</vt:lpstr>
      <vt:lpstr>1003 Considerations</vt:lpstr>
      <vt:lpstr>PowerPoint Presentation</vt:lpstr>
      <vt:lpstr>Considerations:</vt:lpstr>
      <vt:lpstr>Concerns:</vt:lpstr>
      <vt:lpstr>Current Math Accountability Tests:  Spring 2017 (not inclusive of all pathways)</vt:lpstr>
      <vt:lpstr>Math Accountability Tests:  Spring 2018 (not inclusive of all pathways)</vt:lpstr>
      <vt:lpstr>Proposed Solution: </vt:lpstr>
      <vt:lpstr>RFP Development</vt:lpstr>
      <vt:lpstr>TAC Recommendations</vt:lpstr>
      <vt:lpstr>Recommendations from TAC</vt:lpstr>
      <vt:lpstr>Indiana CORE Assessment Background</vt:lpstr>
      <vt:lpstr>Assessments in Program</vt:lpstr>
      <vt:lpstr>TAC Engagement</vt:lpstr>
      <vt:lpstr>TAC Engagement</vt:lpstr>
      <vt:lpstr>Next Steps</vt:lpstr>
      <vt:lpstr>IREAD-3 Considerations</vt:lpstr>
      <vt:lpstr>How is the pass rate for IREAD calculated?</vt:lpstr>
      <vt:lpstr>Have passing rates on IREAD-3 held steady over the years? (Spring and Summer)</vt:lpstr>
      <vt:lpstr>What is a good cause exemption (GCE)?</vt:lpstr>
      <vt:lpstr>What % of students qualified as GCE each year?</vt:lpstr>
      <vt:lpstr>Approach for Addressing Instructional Needs of Non-Passers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Bailey</dc:creator>
  <cp:lastModifiedBy>Roach, Cynthia A (CECI)</cp:lastModifiedBy>
  <cp:revision>23</cp:revision>
  <dcterms:created xsi:type="dcterms:W3CDTF">2017-01-23T18:11:18Z</dcterms:created>
  <dcterms:modified xsi:type="dcterms:W3CDTF">2017-05-05T17:01:45Z</dcterms:modified>
</cp:coreProperties>
</file>