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4" r:id="rId7"/>
    <p:sldId id="280" r:id="rId8"/>
    <p:sldId id="258" r:id="rId9"/>
    <p:sldId id="257" r:id="rId10"/>
    <p:sldId id="269" r:id="rId11"/>
    <p:sldId id="261" r:id="rId12"/>
    <p:sldId id="270" r:id="rId13"/>
    <p:sldId id="262" r:id="rId14"/>
    <p:sldId id="271" r:id="rId15"/>
    <p:sldId id="263" r:id="rId16"/>
    <p:sldId id="265" r:id="rId17"/>
    <p:sldId id="281" r:id="rId18"/>
    <p:sldId id="266" r:id="rId19"/>
    <p:sldId id="260" r:id="rId20"/>
    <p:sldId id="267" r:id="rId21"/>
    <p:sldId id="259" r:id="rId22"/>
    <p:sldId id="282" r:id="rId23"/>
    <p:sldId id="283" r:id="rId24"/>
    <p:sldId id="284" r:id="rId25"/>
    <p:sldId id="268" r:id="rId26"/>
    <p:sldId id="292" r:id="rId27"/>
    <p:sldId id="293" r:id="rId28"/>
    <p:sldId id="274" r:id="rId29"/>
    <p:sldId id="277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022" autoAdjust="0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92F95-E423-49C9-B76B-528B33F5819C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CF0308-BEB9-4023-9996-3E321F72CB85}">
      <dgm:prSet phldrT="[Text]" custT="1"/>
      <dgm:spPr/>
      <dgm:t>
        <a:bodyPr/>
        <a:lstStyle/>
        <a:p>
          <a:r>
            <a:rPr lang="en-US" sz="1800" dirty="0" smtClean="0"/>
            <a:t>2006 </a:t>
          </a:r>
        </a:p>
        <a:p>
          <a:r>
            <a:rPr lang="en-US" sz="1800" dirty="0" smtClean="0"/>
            <a:t>Perkins Act authorized</a:t>
          </a:r>
          <a:endParaRPr lang="en-US" sz="1800" dirty="0"/>
        </a:p>
      </dgm:t>
    </dgm:pt>
    <dgm:pt modelId="{0393C308-3686-42CE-BFE5-5A129139A8A7}" type="parTrans" cxnId="{D4078F32-10A2-4CD7-9D1C-C175725D4C27}">
      <dgm:prSet/>
      <dgm:spPr/>
      <dgm:t>
        <a:bodyPr/>
        <a:lstStyle/>
        <a:p>
          <a:endParaRPr lang="en-US" sz="1800"/>
        </a:p>
      </dgm:t>
    </dgm:pt>
    <dgm:pt modelId="{6E728E62-79F4-457D-81AA-5D0E84C06E50}" type="sibTrans" cxnId="{D4078F32-10A2-4CD7-9D1C-C175725D4C27}">
      <dgm:prSet custT="1"/>
      <dgm:spPr/>
      <dgm:t>
        <a:bodyPr/>
        <a:lstStyle/>
        <a:p>
          <a:endParaRPr lang="en-US" sz="1800"/>
        </a:p>
      </dgm:t>
    </dgm:pt>
    <dgm:pt modelId="{055D9B78-FCD6-4FF8-83A3-753FF01A16EC}">
      <dgm:prSet phldrT="[Text]" custT="1"/>
      <dgm:spPr/>
      <dgm:t>
        <a:bodyPr/>
        <a:lstStyle/>
        <a:p>
          <a:r>
            <a:rPr lang="en-US" sz="1800" dirty="0" smtClean="0"/>
            <a:t>2014-2018</a:t>
          </a:r>
        </a:p>
        <a:p>
          <a:r>
            <a:rPr lang="en-US" sz="1800" dirty="0" smtClean="0"/>
            <a:t> No significant revisions to State Plan</a:t>
          </a:r>
          <a:endParaRPr lang="en-US" sz="1800" dirty="0"/>
        </a:p>
      </dgm:t>
    </dgm:pt>
    <dgm:pt modelId="{6688FA07-4238-45D7-9A07-B2201065AC66}" type="parTrans" cxnId="{86FE0063-64D4-4266-8049-B12F22A3EBCD}">
      <dgm:prSet/>
      <dgm:spPr/>
      <dgm:t>
        <a:bodyPr/>
        <a:lstStyle/>
        <a:p>
          <a:endParaRPr lang="en-US" sz="1800"/>
        </a:p>
      </dgm:t>
    </dgm:pt>
    <dgm:pt modelId="{196EACF6-AF08-4618-88AF-A56EF5B0A1BF}" type="sibTrans" cxnId="{86FE0063-64D4-4266-8049-B12F22A3EBCD}">
      <dgm:prSet custT="1"/>
      <dgm:spPr/>
      <dgm:t>
        <a:bodyPr/>
        <a:lstStyle/>
        <a:p>
          <a:endParaRPr lang="en-US" sz="1800"/>
        </a:p>
      </dgm:t>
    </dgm:pt>
    <dgm:pt modelId="{568767E5-6410-436D-BFEF-5F776B52A5E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2007-2008</a:t>
          </a:r>
        </a:p>
        <a:p>
          <a:pPr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State transition Plan submitted</a:t>
          </a:r>
          <a:endParaRPr lang="en-US" dirty="0"/>
        </a:p>
      </dgm:t>
    </dgm:pt>
    <dgm:pt modelId="{83B1263F-BC6A-4E5D-A12A-01C1F64EABB5}" type="parTrans" cxnId="{E70C1317-1062-4C8F-976A-069070E7EB30}">
      <dgm:prSet/>
      <dgm:spPr/>
      <dgm:t>
        <a:bodyPr/>
        <a:lstStyle/>
        <a:p>
          <a:endParaRPr lang="en-US"/>
        </a:p>
      </dgm:t>
    </dgm:pt>
    <dgm:pt modelId="{AB5ACA34-2248-468D-B1E7-4BC89F5108B4}" type="sibTrans" cxnId="{E70C1317-1062-4C8F-976A-069070E7EB30}">
      <dgm:prSet/>
      <dgm:spPr/>
      <dgm:t>
        <a:bodyPr/>
        <a:lstStyle/>
        <a:p>
          <a:endParaRPr lang="en-US"/>
        </a:p>
      </dgm:t>
    </dgm:pt>
    <dgm:pt modelId="{B471A48B-1888-4791-BBBB-D38B32EAE1AE}">
      <dgm:prSet custT="1"/>
      <dgm:spPr/>
      <dgm:t>
        <a:bodyPr/>
        <a:lstStyle/>
        <a:p>
          <a:r>
            <a:rPr lang="en-US" sz="1800" dirty="0" smtClean="0"/>
            <a:t>2009-2013</a:t>
          </a:r>
        </a:p>
        <a:p>
          <a:r>
            <a:rPr lang="en-US" sz="1800" dirty="0" smtClean="0"/>
            <a:t>Five-year State Plan submitted</a:t>
          </a:r>
          <a:endParaRPr lang="en-US" sz="1800" dirty="0"/>
        </a:p>
      </dgm:t>
    </dgm:pt>
    <dgm:pt modelId="{C190A9D1-0BDF-412E-A118-95B504DA6717}" type="parTrans" cxnId="{2F64B359-0C8F-44AA-906A-3BEC32C16B1F}">
      <dgm:prSet/>
      <dgm:spPr/>
      <dgm:t>
        <a:bodyPr/>
        <a:lstStyle/>
        <a:p>
          <a:endParaRPr lang="en-US"/>
        </a:p>
      </dgm:t>
    </dgm:pt>
    <dgm:pt modelId="{FE25DA1D-5335-4A9E-826B-92DEE65705B3}" type="sibTrans" cxnId="{2F64B359-0C8F-44AA-906A-3BEC32C16B1F}">
      <dgm:prSet/>
      <dgm:spPr/>
      <dgm:t>
        <a:bodyPr/>
        <a:lstStyle/>
        <a:p>
          <a:endParaRPr lang="en-US"/>
        </a:p>
      </dgm:t>
    </dgm:pt>
    <dgm:pt modelId="{9B9D15A7-19D8-4AEE-804D-A2E3086CF253}" type="pres">
      <dgm:prSet presAssocID="{E3D92F95-E423-49C9-B76B-528B33F581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59910F-0906-420E-907D-B7A4A2B40E76}" type="pres">
      <dgm:prSet presAssocID="{E3D92F95-E423-49C9-B76B-528B33F5819C}" presName="dummyMaxCanvas" presStyleCnt="0">
        <dgm:presLayoutVars/>
      </dgm:prSet>
      <dgm:spPr/>
    </dgm:pt>
    <dgm:pt modelId="{7FB130A7-95EC-4D9F-95E1-9536A4DD7584}" type="pres">
      <dgm:prSet presAssocID="{E3D92F95-E423-49C9-B76B-528B33F5819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FE61B-BC5F-446D-A1E7-97B5B2F7734F}" type="pres">
      <dgm:prSet presAssocID="{E3D92F95-E423-49C9-B76B-528B33F5819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18DC-E70F-4407-AD41-24A2CCF666A8}" type="pres">
      <dgm:prSet presAssocID="{E3D92F95-E423-49C9-B76B-528B33F5819C}" presName="FourNodes_3" presStyleLbl="node1" presStyleIdx="2" presStyleCnt="4" custLinFactNeighborX="-223" custLinFactNeighborY="-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7CF49-0FC3-4002-BA32-868C671A617A}" type="pres">
      <dgm:prSet presAssocID="{E3D92F95-E423-49C9-B76B-528B33F5819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EE04D-A1AE-4A67-93F5-FD3F1EB09773}" type="pres">
      <dgm:prSet presAssocID="{E3D92F95-E423-49C9-B76B-528B33F5819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8EDA7-A01E-4A07-8A07-6B6EE4FCB68E}" type="pres">
      <dgm:prSet presAssocID="{E3D92F95-E423-49C9-B76B-528B33F5819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5BF98-3B7A-4F4F-8B98-9197E935752D}" type="pres">
      <dgm:prSet presAssocID="{E3D92F95-E423-49C9-B76B-528B33F5819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A73E2-2123-4C12-B179-EA7C2D0EF7FB}" type="pres">
      <dgm:prSet presAssocID="{E3D92F95-E423-49C9-B76B-528B33F5819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E16EA-3D94-4939-9506-5E54858F00F1}" type="pres">
      <dgm:prSet presAssocID="{E3D92F95-E423-49C9-B76B-528B33F5819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431B-905E-4DD9-B615-D559893E04B3}" type="pres">
      <dgm:prSet presAssocID="{E3D92F95-E423-49C9-B76B-528B33F5819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8F1B6-49A9-4BAF-AF0D-EC4994F152D0}" type="pres">
      <dgm:prSet presAssocID="{E3D92F95-E423-49C9-B76B-528B33F5819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FE0063-64D4-4266-8049-B12F22A3EBCD}" srcId="{E3D92F95-E423-49C9-B76B-528B33F5819C}" destId="{055D9B78-FCD6-4FF8-83A3-753FF01A16EC}" srcOrd="3" destOrd="0" parTransId="{6688FA07-4238-45D7-9A07-B2201065AC66}" sibTransId="{196EACF6-AF08-4618-88AF-A56EF5B0A1BF}"/>
    <dgm:cxn modelId="{404D1621-D4AC-45FA-9F58-D8024F9A2D25}" type="presOf" srcId="{6E728E62-79F4-457D-81AA-5D0E84C06E50}" destId="{137EE04D-A1AE-4A67-93F5-FD3F1EB09773}" srcOrd="0" destOrd="0" presId="urn:microsoft.com/office/officeart/2005/8/layout/vProcess5"/>
    <dgm:cxn modelId="{F73B12BB-A794-4A35-BE3B-991A3B27387A}" type="presOf" srcId="{B471A48B-1888-4791-BBBB-D38B32EAE1AE}" destId="{3E46431B-905E-4DD9-B615-D559893E04B3}" srcOrd="1" destOrd="0" presId="urn:microsoft.com/office/officeart/2005/8/layout/vProcess5"/>
    <dgm:cxn modelId="{51D15C04-ADA7-42F0-94A2-2CE144EC657D}" type="presOf" srcId="{055D9B78-FCD6-4FF8-83A3-753FF01A16EC}" destId="{6BB8F1B6-49A9-4BAF-AF0D-EC4994F152D0}" srcOrd="1" destOrd="0" presId="urn:microsoft.com/office/officeart/2005/8/layout/vProcess5"/>
    <dgm:cxn modelId="{2F64B359-0C8F-44AA-906A-3BEC32C16B1F}" srcId="{E3D92F95-E423-49C9-B76B-528B33F5819C}" destId="{B471A48B-1888-4791-BBBB-D38B32EAE1AE}" srcOrd="2" destOrd="0" parTransId="{C190A9D1-0BDF-412E-A118-95B504DA6717}" sibTransId="{FE25DA1D-5335-4A9E-826B-92DEE65705B3}"/>
    <dgm:cxn modelId="{E545ACEC-08A6-4166-9EA8-F72A4364E528}" type="presOf" srcId="{055D9B78-FCD6-4FF8-83A3-753FF01A16EC}" destId="{24A7CF49-0FC3-4002-BA32-868C671A617A}" srcOrd="0" destOrd="0" presId="urn:microsoft.com/office/officeart/2005/8/layout/vProcess5"/>
    <dgm:cxn modelId="{F372CB6A-88C3-483B-989E-C8DCA7DFC0F6}" type="presOf" srcId="{8CCF0308-BEB9-4023-9996-3E321F72CB85}" destId="{860A73E2-2123-4C12-B179-EA7C2D0EF7FB}" srcOrd="1" destOrd="0" presId="urn:microsoft.com/office/officeart/2005/8/layout/vProcess5"/>
    <dgm:cxn modelId="{6EA09F67-7E2E-4B1D-8451-0EEE07F3127D}" type="presOf" srcId="{FE25DA1D-5335-4A9E-826B-92DEE65705B3}" destId="{77F5BF98-3B7A-4F4F-8B98-9197E935752D}" srcOrd="0" destOrd="0" presId="urn:microsoft.com/office/officeart/2005/8/layout/vProcess5"/>
    <dgm:cxn modelId="{66BCF38B-8265-43F2-95FA-52F1E4701DFF}" type="presOf" srcId="{8CCF0308-BEB9-4023-9996-3E321F72CB85}" destId="{7FB130A7-95EC-4D9F-95E1-9536A4DD7584}" srcOrd="0" destOrd="0" presId="urn:microsoft.com/office/officeart/2005/8/layout/vProcess5"/>
    <dgm:cxn modelId="{868617B4-946B-4ADA-B56C-BEB3BA2C09DC}" type="presOf" srcId="{568767E5-6410-436D-BFEF-5F776B52A5ED}" destId="{854E16EA-3D94-4939-9506-5E54858F00F1}" srcOrd="1" destOrd="0" presId="urn:microsoft.com/office/officeart/2005/8/layout/vProcess5"/>
    <dgm:cxn modelId="{D4078F32-10A2-4CD7-9D1C-C175725D4C27}" srcId="{E3D92F95-E423-49C9-B76B-528B33F5819C}" destId="{8CCF0308-BEB9-4023-9996-3E321F72CB85}" srcOrd="0" destOrd="0" parTransId="{0393C308-3686-42CE-BFE5-5A129139A8A7}" sibTransId="{6E728E62-79F4-457D-81AA-5D0E84C06E50}"/>
    <dgm:cxn modelId="{C1172913-6774-4867-BDEF-012029000ABB}" type="presOf" srcId="{AB5ACA34-2248-468D-B1E7-4BC89F5108B4}" destId="{3A68EDA7-A01E-4A07-8A07-6B6EE4FCB68E}" srcOrd="0" destOrd="0" presId="urn:microsoft.com/office/officeart/2005/8/layout/vProcess5"/>
    <dgm:cxn modelId="{E70C1317-1062-4C8F-976A-069070E7EB30}" srcId="{E3D92F95-E423-49C9-B76B-528B33F5819C}" destId="{568767E5-6410-436D-BFEF-5F776B52A5ED}" srcOrd="1" destOrd="0" parTransId="{83B1263F-BC6A-4E5D-A12A-01C1F64EABB5}" sibTransId="{AB5ACA34-2248-468D-B1E7-4BC89F5108B4}"/>
    <dgm:cxn modelId="{78C9D007-7B44-4813-8CF9-5BCAD5A2F5A4}" type="presOf" srcId="{B471A48B-1888-4791-BBBB-D38B32EAE1AE}" destId="{1F5418DC-E70F-4407-AD41-24A2CCF666A8}" srcOrd="0" destOrd="0" presId="urn:microsoft.com/office/officeart/2005/8/layout/vProcess5"/>
    <dgm:cxn modelId="{F639F41E-653E-4AAB-892C-4DA77789B88B}" type="presOf" srcId="{568767E5-6410-436D-BFEF-5F776B52A5ED}" destId="{2B6FE61B-BC5F-446D-A1E7-97B5B2F7734F}" srcOrd="0" destOrd="0" presId="urn:microsoft.com/office/officeart/2005/8/layout/vProcess5"/>
    <dgm:cxn modelId="{F621E207-4485-4744-9BFF-51CEA7B659F6}" type="presOf" srcId="{E3D92F95-E423-49C9-B76B-528B33F5819C}" destId="{9B9D15A7-19D8-4AEE-804D-A2E3086CF253}" srcOrd="0" destOrd="0" presId="urn:microsoft.com/office/officeart/2005/8/layout/vProcess5"/>
    <dgm:cxn modelId="{A40C8349-FF4F-4BA8-ABA2-E82CAD3ED16E}" type="presParOf" srcId="{9B9D15A7-19D8-4AEE-804D-A2E3086CF253}" destId="{BC59910F-0906-420E-907D-B7A4A2B40E76}" srcOrd="0" destOrd="0" presId="urn:microsoft.com/office/officeart/2005/8/layout/vProcess5"/>
    <dgm:cxn modelId="{A82885B0-308E-402E-AC04-6A386E05B3CC}" type="presParOf" srcId="{9B9D15A7-19D8-4AEE-804D-A2E3086CF253}" destId="{7FB130A7-95EC-4D9F-95E1-9536A4DD7584}" srcOrd="1" destOrd="0" presId="urn:microsoft.com/office/officeart/2005/8/layout/vProcess5"/>
    <dgm:cxn modelId="{679E4F64-145D-49E9-99DD-C761E82FEDEC}" type="presParOf" srcId="{9B9D15A7-19D8-4AEE-804D-A2E3086CF253}" destId="{2B6FE61B-BC5F-446D-A1E7-97B5B2F7734F}" srcOrd="2" destOrd="0" presId="urn:microsoft.com/office/officeart/2005/8/layout/vProcess5"/>
    <dgm:cxn modelId="{E01E96BE-68FF-4DCA-8B57-C16C8E987855}" type="presParOf" srcId="{9B9D15A7-19D8-4AEE-804D-A2E3086CF253}" destId="{1F5418DC-E70F-4407-AD41-24A2CCF666A8}" srcOrd="3" destOrd="0" presId="urn:microsoft.com/office/officeart/2005/8/layout/vProcess5"/>
    <dgm:cxn modelId="{3E8EC8C8-61A2-43DE-B555-C0399A3B6E43}" type="presParOf" srcId="{9B9D15A7-19D8-4AEE-804D-A2E3086CF253}" destId="{24A7CF49-0FC3-4002-BA32-868C671A617A}" srcOrd="4" destOrd="0" presId="urn:microsoft.com/office/officeart/2005/8/layout/vProcess5"/>
    <dgm:cxn modelId="{BED9D485-F611-455B-9C5D-7C8E0A34D5A6}" type="presParOf" srcId="{9B9D15A7-19D8-4AEE-804D-A2E3086CF253}" destId="{137EE04D-A1AE-4A67-93F5-FD3F1EB09773}" srcOrd="5" destOrd="0" presId="urn:microsoft.com/office/officeart/2005/8/layout/vProcess5"/>
    <dgm:cxn modelId="{F3ABA9AC-2AA6-417C-AA11-C8D9932455EF}" type="presParOf" srcId="{9B9D15A7-19D8-4AEE-804D-A2E3086CF253}" destId="{3A68EDA7-A01E-4A07-8A07-6B6EE4FCB68E}" srcOrd="6" destOrd="0" presId="urn:microsoft.com/office/officeart/2005/8/layout/vProcess5"/>
    <dgm:cxn modelId="{06A600E8-8B45-44A9-BACC-B688D91DE604}" type="presParOf" srcId="{9B9D15A7-19D8-4AEE-804D-A2E3086CF253}" destId="{77F5BF98-3B7A-4F4F-8B98-9197E935752D}" srcOrd="7" destOrd="0" presId="urn:microsoft.com/office/officeart/2005/8/layout/vProcess5"/>
    <dgm:cxn modelId="{E6697A07-5808-43B2-9585-97A0074F203A}" type="presParOf" srcId="{9B9D15A7-19D8-4AEE-804D-A2E3086CF253}" destId="{860A73E2-2123-4C12-B179-EA7C2D0EF7FB}" srcOrd="8" destOrd="0" presId="urn:microsoft.com/office/officeart/2005/8/layout/vProcess5"/>
    <dgm:cxn modelId="{FAE1E738-86DE-446E-BE9A-A69AC54859A7}" type="presParOf" srcId="{9B9D15A7-19D8-4AEE-804D-A2E3086CF253}" destId="{854E16EA-3D94-4939-9506-5E54858F00F1}" srcOrd="9" destOrd="0" presId="urn:microsoft.com/office/officeart/2005/8/layout/vProcess5"/>
    <dgm:cxn modelId="{10A3AE39-48C1-4CCA-AE73-69E632B03584}" type="presParOf" srcId="{9B9D15A7-19D8-4AEE-804D-A2E3086CF253}" destId="{3E46431B-905E-4DD9-B615-D559893E04B3}" srcOrd="10" destOrd="0" presId="urn:microsoft.com/office/officeart/2005/8/layout/vProcess5"/>
    <dgm:cxn modelId="{E8EDEB4B-09A9-425E-8D9B-43620F6FC180}" type="presParOf" srcId="{9B9D15A7-19D8-4AEE-804D-A2E3086CF253}" destId="{6BB8F1B6-49A9-4BAF-AF0D-EC4994F152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130A7-95EC-4D9F-95E1-9536A4DD7584}">
      <dsp:nvSpPr>
        <dsp:cNvPr id="0" name=""/>
        <dsp:cNvSpPr/>
      </dsp:nvSpPr>
      <dsp:spPr>
        <a:xfrm>
          <a:off x="0" y="0"/>
          <a:ext cx="8054585" cy="10144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2006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Perkins Act authorized</a:t>
          </a:r>
          <a:endParaRPr lang="en-US" sz="1800" kern="1200" dirty="0"/>
        </a:p>
      </dsp:txBody>
      <dsp:txXfrm>
        <a:off x="29713" y="29713"/>
        <a:ext cx="6874145" cy="955066"/>
      </dsp:txXfrm>
    </dsp:sp>
    <dsp:sp modelId="{2B6FE61B-BC5F-446D-A1E7-97B5B2F7734F}">
      <dsp:nvSpPr>
        <dsp:cNvPr id="0" name=""/>
        <dsp:cNvSpPr/>
      </dsp:nvSpPr>
      <dsp:spPr>
        <a:xfrm>
          <a:off x="674571" y="1198945"/>
          <a:ext cx="8054585" cy="10144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2007-2008</a:t>
          </a:r>
        </a:p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State transition Plan submitted</a:t>
          </a:r>
          <a:endParaRPr lang="en-US" kern="1200" dirty="0"/>
        </a:p>
      </dsp:txBody>
      <dsp:txXfrm>
        <a:off x="704284" y="1228658"/>
        <a:ext cx="6661168" cy="955066"/>
      </dsp:txXfrm>
    </dsp:sp>
    <dsp:sp modelId="{1F5418DC-E70F-4407-AD41-24A2CCF666A8}">
      <dsp:nvSpPr>
        <dsp:cNvPr id="0" name=""/>
        <dsp:cNvSpPr/>
      </dsp:nvSpPr>
      <dsp:spPr>
        <a:xfrm>
          <a:off x="1321113" y="2379964"/>
          <a:ext cx="8054585" cy="10144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2009-2013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Five-year State Plan submitted</a:t>
          </a:r>
          <a:endParaRPr lang="en-US" sz="1800" kern="1200" dirty="0"/>
        </a:p>
      </dsp:txBody>
      <dsp:txXfrm>
        <a:off x="1350826" y="2409677"/>
        <a:ext cx="6671236" cy="955066"/>
      </dsp:txXfrm>
    </dsp:sp>
    <dsp:sp modelId="{24A7CF49-0FC3-4002-BA32-868C671A617A}">
      <dsp:nvSpPr>
        <dsp:cNvPr id="0" name=""/>
        <dsp:cNvSpPr/>
      </dsp:nvSpPr>
      <dsp:spPr>
        <a:xfrm>
          <a:off x="2013646" y="3596836"/>
          <a:ext cx="8054585" cy="10144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2014-2018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No significant revisions to State Plan</a:t>
          </a:r>
          <a:endParaRPr lang="en-US" sz="1800" kern="1200" dirty="0"/>
        </a:p>
      </dsp:txBody>
      <dsp:txXfrm>
        <a:off x="2043359" y="3626549"/>
        <a:ext cx="6661168" cy="955066"/>
      </dsp:txXfrm>
    </dsp:sp>
    <dsp:sp modelId="{137EE04D-A1AE-4A67-93F5-FD3F1EB09773}">
      <dsp:nvSpPr>
        <dsp:cNvPr id="0" name=""/>
        <dsp:cNvSpPr/>
      </dsp:nvSpPr>
      <dsp:spPr>
        <a:xfrm>
          <a:off x="7395165" y="777008"/>
          <a:ext cx="659420" cy="6594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543534" y="777008"/>
        <a:ext cx="362682" cy="496214"/>
      </dsp:txXfrm>
    </dsp:sp>
    <dsp:sp modelId="{3A68EDA7-A01E-4A07-8A07-6B6EE4FCB68E}">
      <dsp:nvSpPr>
        <dsp:cNvPr id="0" name=""/>
        <dsp:cNvSpPr/>
      </dsp:nvSpPr>
      <dsp:spPr>
        <a:xfrm>
          <a:off x="8069737" y="1975954"/>
          <a:ext cx="659420" cy="6594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8218106" y="1975954"/>
        <a:ext cx="362682" cy="496214"/>
      </dsp:txXfrm>
    </dsp:sp>
    <dsp:sp modelId="{77F5BF98-3B7A-4F4F-8B98-9197E935752D}">
      <dsp:nvSpPr>
        <dsp:cNvPr id="0" name=""/>
        <dsp:cNvSpPr/>
      </dsp:nvSpPr>
      <dsp:spPr>
        <a:xfrm>
          <a:off x="8734240" y="3174900"/>
          <a:ext cx="659420" cy="6594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8882609" y="3174900"/>
        <a:ext cx="362682" cy="496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3D6D-5E07-412C-A38A-B96312B5624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E3A7E-67C3-4458-B938-DF0E8F87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8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B555E-6B92-4EDC-9568-A577362C0D4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C14F6-F671-4417-A0F0-C7485F1E4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2013-2018:</a:t>
            </a:r>
            <a:r>
              <a:rPr lang="en-US" b="1" baseline="0" dirty="0" smtClean="0"/>
              <a:t>  </a:t>
            </a:r>
            <a:r>
              <a:rPr lang="en-US" baseline="0" dirty="0" smtClean="0"/>
              <a:t>Technical changes were made. </a:t>
            </a:r>
          </a:p>
          <a:p>
            <a:r>
              <a:rPr lang="en-US" b="1" baseline="0" dirty="0" smtClean="0"/>
              <a:t>2014: </a:t>
            </a:r>
            <a:r>
              <a:rPr lang="en-US" baseline="0" dirty="0" smtClean="0"/>
              <a:t>Updated budget format, included the use of Reserve funds; </a:t>
            </a:r>
          </a:p>
          <a:p>
            <a:r>
              <a:rPr lang="en-US" b="1" baseline="0" dirty="0" smtClean="0"/>
              <a:t>2015: </a:t>
            </a:r>
            <a:r>
              <a:rPr lang="en-US" baseline="0" dirty="0" smtClean="0"/>
              <a:t>Indiana reorganized 16 clusters into 12 clusters; includes pathway panels in the development and implementation of programs of study, postsecondary institutions identified in development of articulation agreements; addition of TransferIN.net as additional website to find CTE information; update on use of leadership funds to support teacher recruitment and retention, teacher training programs and WBL courses</a:t>
            </a:r>
          </a:p>
          <a:p>
            <a:r>
              <a:rPr lang="en-US" b="1" baseline="0" dirty="0" smtClean="0"/>
              <a:t>2016:  </a:t>
            </a:r>
            <a:r>
              <a:rPr lang="en-US" baseline="0" dirty="0" smtClean="0"/>
              <a:t>No changes</a:t>
            </a:r>
          </a:p>
          <a:p>
            <a:r>
              <a:rPr lang="en-US" b="1" baseline="0" dirty="0" smtClean="0"/>
              <a:t>2017:  </a:t>
            </a:r>
            <a:r>
              <a:rPr lang="en-US" baseline="0" dirty="0" smtClean="0"/>
              <a:t>Clarification on targeted use of Reserve funds (rural districts), clarifying SBOE gave authority to IDOE to administer Perkins</a:t>
            </a:r>
          </a:p>
          <a:p>
            <a:r>
              <a:rPr lang="en-US" b="1" baseline="0" dirty="0" smtClean="0"/>
              <a:t>2018:  </a:t>
            </a:r>
            <a:r>
              <a:rPr lang="en-US" baseline="0" dirty="0" smtClean="0"/>
              <a:t>No revisions at this time, but indicate State Plan Review Committee will review and determine changes for FY2019-20 as a result of new legislation and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2017:  </a:t>
            </a:r>
            <a:r>
              <a:rPr lang="en-US" baseline="0" dirty="0" smtClean="0"/>
              <a:t>Clarification on targeted use of Reserve funds (rural districts), clarifying SBOE gave authority to IDOE to administer Perkins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statewide amount</a:t>
            </a:r>
            <a:r>
              <a:rPr lang="en-US" baseline="0" dirty="0" smtClean="0"/>
              <a:t> made </a:t>
            </a:r>
            <a:r>
              <a:rPr lang="en-US" dirty="0" smtClean="0"/>
              <a:t>available through Perkins leadership funds: 765K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Purpose</a:t>
            </a:r>
            <a:r>
              <a:rPr lang="en-US" baseline="0" dirty="0" smtClean="0"/>
              <a:t>: </a:t>
            </a:r>
            <a:r>
              <a:rPr lang="en-US" dirty="0" smtClean="0"/>
              <a:t>to gain valuable industry knowledge while completing an internship with a partnering business or industry.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Concentrator</a:t>
            </a:r>
          </a:p>
          <a:p>
            <a:r>
              <a:rPr lang="en-US" dirty="0" smtClean="0"/>
              <a:t>A CTE CONCENTRATOR - An Indiana student who has earned at least six (6) credits in CTE pathway courses in a state- approved College and Career Pathway. </a:t>
            </a:r>
          </a:p>
          <a:p>
            <a:endParaRPr lang="en-US" dirty="0" smtClean="0"/>
          </a:p>
          <a:p>
            <a:r>
              <a:rPr lang="en-US" dirty="0" smtClean="0"/>
              <a:t>Completer</a:t>
            </a:r>
          </a:p>
          <a:p>
            <a:r>
              <a:rPr lang="en-US" dirty="0" smtClean="0"/>
              <a:t>CTE COMPLETER - A CTE Completer is a CTE Concentrator who has taken the state-specified pathway assessment in a state approved College and Career Pathway.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C14F6-F671-4417-A0F0-C7485F1E4D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FE8-C68C-4FBC-8839-AB58D9EF2D40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B6EF-24D3-4753-8681-0FF5FA45D9A4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32F4-6D05-4A34-A577-FF28E15630FA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2B09-5B98-483B-ADE7-2ACE6BE35FAA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A78-D7A5-4353-8A46-63CD6DCC5073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91C0-CD16-4885-A4C8-95F4E0A41D79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3A02-D2F5-4EE0-BC9B-CA2D9F844824}" type="datetime1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87F5-601C-4DDE-83FF-DA936058CB31}" type="datetime1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AB9-AAD4-4EC5-8CC4-AA0E0EC1A6B8}" type="datetime1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11CD-2526-4CB0-8769-9B47BA6B2B07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4E36-D812-4B8A-9ACB-D897E81EF72D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773B-3175-40B5-A1FC-B563397945D6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98A8-0906-0941-9D5C-4E77C86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0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in.gov/sites/default/files/news/assigment-code-memo-2-final.pdf?utm_content=&amp;utm_medium=email&amp;utm_name=&amp;utm_source=govdelivery&amp;utm_term=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Stefany Deckard</a:t>
            </a:r>
          </a:p>
          <a:p>
            <a:r>
              <a:rPr lang="en-US" dirty="0" smtClean="0"/>
              <a:t>State Director of CTE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must annually submit the following items:</a:t>
            </a:r>
          </a:p>
          <a:p>
            <a:pPr lvl="1"/>
            <a:r>
              <a:rPr lang="en-US" dirty="0" smtClean="0"/>
              <a:t>Request to Extend the State Plan, </a:t>
            </a:r>
          </a:p>
          <a:p>
            <a:pPr lvl="2"/>
            <a:r>
              <a:rPr lang="en-US" dirty="0" smtClean="0"/>
              <a:t>Cover letter, signed by State Official</a:t>
            </a:r>
          </a:p>
          <a:p>
            <a:pPr lvl="1"/>
            <a:r>
              <a:rPr lang="en-US" dirty="0" smtClean="0"/>
              <a:t>Revisions to the State Plan, if any</a:t>
            </a:r>
          </a:p>
          <a:p>
            <a:pPr lvl="2"/>
            <a:r>
              <a:rPr lang="en-US" dirty="0" smtClean="0"/>
              <a:t>None at this time</a:t>
            </a:r>
          </a:p>
          <a:p>
            <a:pPr lvl="1"/>
            <a:r>
              <a:rPr lang="en-US" dirty="0" smtClean="0"/>
              <a:t>Updated Budget</a:t>
            </a:r>
          </a:p>
          <a:p>
            <a:pPr lvl="2"/>
            <a:r>
              <a:rPr lang="en-US" dirty="0" smtClean="0"/>
              <a:t>Use FY 2017 allocations for planning purposes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State Proposed Performance Levels</a:t>
            </a:r>
          </a:p>
          <a:p>
            <a:pPr lvl="2"/>
            <a:r>
              <a:rPr lang="en-US" dirty="0" smtClean="0"/>
              <a:t>Final Agreed-Upon Adjusted Performance Levels (FAUPL) negotiation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States must submit by April 23, 2018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1499101"/>
            <a:ext cx="6600825" cy="445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Performance Levels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Make no </a:t>
            </a:r>
            <a:r>
              <a:rPr lang="en-US" i="1" dirty="0" smtClean="0"/>
              <a:t>significant</a:t>
            </a:r>
            <a:r>
              <a:rPr lang="en-US" dirty="0" smtClean="0"/>
              <a:t> revisions to the State Plan before April 23, 2018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Schedule a full review of the State Plan June-August 2018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Submit the proposed budget </a:t>
            </a:r>
            <a:r>
              <a:rPr lang="en-US" dirty="0"/>
              <a:t>(</a:t>
            </a:r>
            <a:r>
              <a:rPr lang="en-US" dirty="0" smtClean="0"/>
              <a:t>2017 allocation)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Accept all proposed levels of performance except 5S1 (Placement)</a:t>
            </a:r>
          </a:p>
          <a:p>
            <a:pPr lvl="2"/>
            <a:r>
              <a:rPr lang="en-US" dirty="0" smtClean="0"/>
              <a:t>Negotiate 5S1 target	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457325"/>
            <a:ext cx="10515600" cy="240347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Schedule a full review of the State Plan June-August 2018</a:t>
            </a:r>
          </a:p>
          <a:p>
            <a:pPr lvl="2"/>
            <a:r>
              <a:rPr lang="en-US" b="1" dirty="0"/>
              <a:t>Review Committee </a:t>
            </a:r>
            <a:r>
              <a:rPr lang="en-US" b="1" dirty="0" smtClean="0"/>
              <a:t>Members:</a:t>
            </a:r>
          </a:p>
          <a:p>
            <a:pPr lvl="3"/>
            <a:r>
              <a:rPr lang="en-US" dirty="0" smtClean="0"/>
              <a:t>Secondary CTE Directors and teachers</a:t>
            </a:r>
          </a:p>
          <a:p>
            <a:pPr lvl="3"/>
            <a:r>
              <a:rPr lang="en-US" dirty="0" smtClean="0"/>
              <a:t>Postsecondary CTE faculty </a:t>
            </a:r>
          </a:p>
          <a:p>
            <a:pPr lvl="3"/>
            <a:r>
              <a:rPr lang="en-US" dirty="0" smtClean="0"/>
              <a:t>Business and Industry Stakeholders</a:t>
            </a:r>
          </a:p>
          <a:p>
            <a:pPr lvl="3"/>
            <a:r>
              <a:rPr lang="en-US" dirty="0" smtClean="0"/>
              <a:t>State agencies, DWD, CHE</a:t>
            </a:r>
          </a:p>
          <a:p>
            <a:pPr lvl="3"/>
            <a:r>
              <a:rPr lang="en-US" dirty="0" smtClean="0"/>
              <a:t>State Board of Education members</a:t>
            </a:r>
          </a:p>
          <a:p>
            <a:pPr lvl="3"/>
            <a:r>
              <a:rPr lang="en-US" dirty="0" smtClean="0"/>
              <a:t>Others, as recommended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3898900"/>
            <a:ext cx="106045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Purpose of Committee: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the </a:t>
            </a:r>
            <a:r>
              <a:rPr lang="en-US" dirty="0" smtClean="0"/>
              <a:t>State Plan </a:t>
            </a:r>
            <a:r>
              <a:rPr lang="en-US" dirty="0"/>
              <a:t>adequately reflects the state’s goals and </a:t>
            </a:r>
            <a:r>
              <a:rPr lang="en-US" dirty="0" smtClean="0"/>
              <a:t>objectives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the State Plan is aligned to state statute and rule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Examine Program </a:t>
            </a:r>
            <a:r>
              <a:rPr lang="en-US" dirty="0"/>
              <a:t>Administration </a:t>
            </a:r>
            <a:r>
              <a:rPr lang="en-US" dirty="0" smtClean="0"/>
              <a:t>changes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 SWIC with Governor’s Cabinet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</a:t>
            </a: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plan </a:t>
            </a:r>
            <a:r>
              <a:rPr lang="en-US" dirty="0" smtClean="0"/>
              <a:t>changes, if any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/>
              <a:t>key definitions </a:t>
            </a:r>
            <a:r>
              <a:rPr lang="en-US" dirty="0" smtClean="0"/>
              <a:t>(size</a:t>
            </a:r>
            <a:r>
              <a:rPr lang="en-US" dirty="0"/>
              <a:t>, scope, quality, concentrator, </a:t>
            </a:r>
            <a:r>
              <a:rPr lang="en-US" dirty="0" smtClean="0"/>
              <a:t>completer) and impact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</a:t>
            </a:r>
            <a:r>
              <a:rPr lang="en-US" dirty="0"/>
              <a:t>consequences for failure to meet performance indicator targets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Monitoring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Monitoring Visits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Six (6) onsite visits will occur April through May 2018: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56395"/>
              </p:ext>
            </p:extLst>
          </p:nvPr>
        </p:nvGraphicFramePr>
        <p:xfrm>
          <a:off x="838200" y="2255522"/>
          <a:ext cx="9951720" cy="276014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664200"/>
                <a:gridCol w="4287520"/>
              </a:tblGrid>
              <a:tr h="395397">
                <a:tc>
                  <a:txBody>
                    <a:bodyPr/>
                    <a:lstStyle/>
                    <a:p>
                      <a:r>
                        <a:rPr lang="en-US" dirty="0" smtClean="0"/>
                        <a:t>Career</a:t>
                      </a:r>
                      <a:r>
                        <a:rPr lang="en-US" baseline="0" dirty="0" smtClean="0"/>
                        <a:t>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95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AK Smith Career</a:t>
                      </a:r>
                      <a:r>
                        <a:rPr lang="en-US" baseline="0" dirty="0" smtClean="0"/>
                        <a:t> Center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Michigan City</a:t>
                      </a:r>
                      <a:endParaRPr lang="en-US" dirty="0"/>
                    </a:p>
                  </a:txBody>
                  <a:tcPr/>
                </a:tc>
              </a:tr>
              <a:tr h="387764">
                <a:tc>
                  <a:txBody>
                    <a:bodyPr/>
                    <a:lstStyle/>
                    <a:p>
                      <a:r>
                        <a:rPr lang="en-US" dirty="0" smtClean="0"/>
                        <a:t>South Bend Community</a:t>
                      </a:r>
                      <a:r>
                        <a:rPr lang="en-US" baseline="0" dirty="0" smtClean="0"/>
                        <a:t> School Corporation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Bend</a:t>
                      </a:r>
                      <a:endParaRPr lang="en-US" dirty="0"/>
                    </a:p>
                  </a:txBody>
                  <a:tcPr/>
                </a:tc>
              </a:tr>
              <a:tr h="395397">
                <a:tc>
                  <a:txBody>
                    <a:bodyPr/>
                    <a:lstStyle/>
                    <a:p>
                      <a:r>
                        <a:rPr lang="en-US" dirty="0" smtClean="0"/>
                        <a:t>Heartland</a:t>
                      </a:r>
                      <a:r>
                        <a:rPr lang="en-US" baseline="0" dirty="0" smtClean="0"/>
                        <a:t> Career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Wabash</a:t>
                      </a:r>
                      <a:endParaRPr lang="en-US" dirty="0"/>
                    </a:p>
                  </a:txBody>
                  <a:tcPr/>
                </a:tc>
              </a:tr>
              <a:tr h="395397">
                <a:tc>
                  <a:txBody>
                    <a:bodyPr/>
                    <a:lstStyle/>
                    <a:p>
                      <a:r>
                        <a:rPr lang="en-US" dirty="0" smtClean="0"/>
                        <a:t>New Castle Career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Castle</a:t>
                      </a:r>
                      <a:endParaRPr lang="en-US" dirty="0"/>
                    </a:p>
                  </a:txBody>
                  <a:tcPr/>
                </a:tc>
              </a:tr>
              <a:tr h="395397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Nine Career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Greenwood</a:t>
                      </a:r>
                    </a:p>
                  </a:txBody>
                  <a:tcPr/>
                </a:tc>
              </a:tr>
              <a:tr h="395397">
                <a:tc>
                  <a:txBody>
                    <a:bodyPr/>
                    <a:lstStyle/>
                    <a:p>
                      <a:r>
                        <a:rPr lang="en-US" dirty="0" smtClean="0"/>
                        <a:t>Walker Career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Indianapolis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Activities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57113"/>
              </p:ext>
            </p:extLst>
          </p:nvPr>
        </p:nvGraphicFramePr>
        <p:xfrm>
          <a:off x="838200" y="1535180"/>
          <a:ext cx="10134600" cy="42650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685960"/>
                <a:gridCol w="2448640"/>
              </a:tblGrid>
              <a:tr h="300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DEADLINE</a:t>
                      </a:r>
                      <a:endParaRPr lang="en-US" sz="1600" dirty="0"/>
                    </a:p>
                  </a:txBody>
                  <a:tcPr/>
                </a:tc>
              </a:tr>
              <a:tr h="4354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Review and approve Program Improvement Plans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April 13</a:t>
                      </a:r>
                    </a:p>
                  </a:txBody>
                  <a:tcPr/>
                </a:tc>
              </a:tr>
              <a:tr h="496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Review and approve CTE Summer Expansion Grant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April 13</a:t>
                      </a:r>
                    </a:p>
                  </a:txBody>
                  <a:tcPr/>
                </a:tc>
              </a:tr>
              <a:tr h="3546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Release</a:t>
                      </a:r>
                      <a:r>
                        <a:rPr lang="en-US" sz="2000" baseline="0" dirty="0" smtClean="0"/>
                        <a:t> FY2018 Perkins Local Plan Application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April 17</a:t>
                      </a:r>
                      <a:endParaRPr lang="en-US" sz="2000" dirty="0"/>
                    </a:p>
                  </a:txBody>
                  <a:tcPr/>
                </a:tc>
              </a:tr>
              <a:tr h="6273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Review</a:t>
                      </a:r>
                      <a:r>
                        <a:rPr lang="en-US" sz="2000" baseline="0" dirty="0" smtClean="0"/>
                        <a:t> and Notify Teachers in Industry program Applicants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April 27</a:t>
                      </a:r>
                      <a:endParaRPr lang="en-US" sz="2000" dirty="0"/>
                    </a:p>
                  </a:txBody>
                  <a:tcPr/>
                </a:tc>
              </a:tr>
              <a:tr h="460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Perkins Monitoring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April</a:t>
                      </a:r>
                      <a:r>
                        <a:rPr lang="en-US" sz="2000" baseline="0" dirty="0" smtClean="0"/>
                        <a:t> - </a:t>
                      </a:r>
                      <a:r>
                        <a:rPr lang="en-US" sz="2000" dirty="0" smtClean="0"/>
                        <a:t>May</a:t>
                      </a:r>
                    </a:p>
                  </a:txBody>
                  <a:tcPr/>
                </a:tc>
              </a:tr>
              <a:tr h="490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Approve Local Plan Applications, issue grant award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June 1</a:t>
                      </a:r>
                    </a:p>
                  </a:txBody>
                  <a:tcPr/>
                </a:tc>
              </a:tr>
              <a:tr h="354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State</a:t>
                      </a:r>
                      <a:r>
                        <a:rPr lang="en-US" sz="2000" baseline="0" dirty="0" smtClean="0"/>
                        <a:t> Plan Review Committee Convenes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June 1-</a:t>
                      </a:r>
                      <a:r>
                        <a:rPr lang="en-US" sz="2000" baseline="0" dirty="0" smtClean="0"/>
                        <a:t> August</a:t>
                      </a:r>
                      <a:endParaRPr lang="en-US" sz="2000" dirty="0"/>
                    </a:p>
                  </a:txBody>
                  <a:tcPr/>
                </a:tc>
              </a:tr>
              <a:tr h="627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Review State</a:t>
                      </a:r>
                      <a:r>
                        <a:rPr lang="en-US" sz="2000" baseline="0" dirty="0" smtClean="0"/>
                        <a:t> Leadership contracts, including CTSO contracts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Ongoing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Improvement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(3) districts met ALL Performance Indicators</a:t>
            </a:r>
          </a:p>
          <a:p>
            <a:pPr lvl="1"/>
            <a:r>
              <a:rPr lang="en-US" b="1" dirty="0" smtClean="0"/>
              <a:t>Porter County, Impact Institute, McKenzie Career Center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dirty="0" smtClean="0"/>
              <a:t>Eleven (11) </a:t>
            </a:r>
            <a:r>
              <a:rPr lang="en-US" dirty="0"/>
              <a:t>ACTEDs met or exceeded on at least </a:t>
            </a:r>
            <a:r>
              <a:rPr lang="en-US" dirty="0" smtClean="0"/>
              <a:t>7 of 8 indicators</a:t>
            </a:r>
          </a:p>
          <a:p>
            <a:endParaRPr lang="en-US" dirty="0"/>
          </a:p>
          <a:p>
            <a:r>
              <a:rPr lang="en-US" dirty="0" smtClean="0"/>
              <a:t>Twenty-three (23) </a:t>
            </a:r>
            <a:r>
              <a:rPr lang="en-US" dirty="0"/>
              <a:t>of the ACTEDs met or exceeded on at least </a:t>
            </a:r>
            <a:r>
              <a:rPr lang="en-US" dirty="0" smtClean="0"/>
              <a:t>6 of 8 </a:t>
            </a:r>
            <a:r>
              <a:rPr lang="en-US" dirty="0"/>
              <a:t>indicators</a:t>
            </a:r>
          </a:p>
          <a:p>
            <a:pPr>
              <a:buFontTx/>
              <a:buNone/>
            </a:pPr>
            <a:r>
              <a:rPr lang="en-US" dirty="0"/>
              <a:t>	</a:t>
            </a:r>
          </a:p>
          <a:p>
            <a:r>
              <a:rPr lang="en-US" dirty="0" smtClean="0"/>
              <a:t>Five (5) </a:t>
            </a:r>
            <a:r>
              <a:rPr lang="en-US" dirty="0"/>
              <a:t>of the ACTEDs met or exceeded on three </a:t>
            </a:r>
            <a:r>
              <a:rPr lang="en-US" dirty="0" smtClean="0"/>
              <a:t>(3) or </a:t>
            </a:r>
            <a:r>
              <a:rPr lang="en-US" dirty="0"/>
              <a:t>less indicators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CTE Summer Expansion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69"/>
            <a:ext cx="10515600" cy="4177610"/>
          </a:xfrm>
        </p:spPr>
        <p:txBody>
          <a:bodyPr>
            <a:normAutofit/>
          </a:bodyPr>
          <a:lstStyle/>
          <a:p>
            <a:r>
              <a:rPr lang="en-US" dirty="0" smtClean="0"/>
              <a:t>Purpose: Provide </a:t>
            </a:r>
            <a:r>
              <a:rPr lang="en-US" dirty="0"/>
              <a:t>extended CTE summer opportunities aligned </a:t>
            </a:r>
            <a:r>
              <a:rPr lang="en-US" dirty="0" smtClean="0"/>
              <a:t>to high-wage/high-demand occupations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Perkins Eligible Recipients: CTE Districts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Applications Received:  37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Grant award amounts based on formula allocation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and Counselors in Industry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95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Summer </a:t>
            </a:r>
            <a:r>
              <a:rPr lang="en-US" dirty="0"/>
              <a:t>internship project </a:t>
            </a:r>
            <a:r>
              <a:rPr lang="en-US" dirty="0" smtClean="0"/>
              <a:t>for Indiana </a:t>
            </a:r>
            <a:r>
              <a:rPr lang="en-US" dirty="0"/>
              <a:t>teachers </a:t>
            </a:r>
            <a:r>
              <a:rPr lang="en-US" dirty="0" smtClean="0"/>
              <a:t>and counselors</a:t>
            </a:r>
          </a:p>
          <a:p>
            <a:pPr lvl="1"/>
            <a:r>
              <a:rPr lang="en-US" sz="2800" dirty="0" smtClean="0"/>
              <a:t>Applies </a:t>
            </a:r>
            <a:r>
              <a:rPr lang="en-US" sz="2800" dirty="0"/>
              <a:t>Work Based Learning </a:t>
            </a:r>
            <a:r>
              <a:rPr lang="en-US" sz="2800" dirty="0" smtClean="0"/>
              <a:t>principles</a:t>
            </a:r>
          </a:p>
          <a:p>
            <a:pPr lvl="1"/>
            <a:r>
              <a:rPr lang="en-US" sz="2800" dirty="0" smtClean="0"/>
              <a:t>Provides opportunities to meet </a:t>
            </a:r>
            <a:r>
              <a:rPr lang="en-US" sz="2800" dirty="0"/>
              <a:t>and work with other CTE </a:t>
            </a:r>
            <a:r>
              <a:rPr lang="en-US" sz="2800" dirty="0" smtClean="0"/>
              <a:t>teachers </a:t>
            </a:r>
          </a:p>
          <a:p>
            <a:pPr lvl="1"/>
            <a:r>
              <a:rPr lang="en-US" sz="2800" dirty="0" smtClean="0"/>
              <a:t>Builds </a:t>
            </a:r>
            <a:r>
              <a:rPr lang="en-US" sz="2800" dirty="0"/>
              <a:t>stronger partnerships with local businesses and industries </a:t>
            </a:r>
            <a:endParaRPr lang="en-US" sz="2800" dirty="0" smtClean="0"/>
          </a:p>
          <a:p>
            <a:pPr lvl="1"/>
            <a:r>
              <a:rPr lang="en-US" sz="2800" dirty="0" smtClean="0"/>
              <a:t>Offers valuable </a:t>
            </a:r>
            <a:r>
              <a:rPr lang="en-US" sz="2800" dirty="0"/>
              <a:t>experience and knowledge about local companies 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Expands </a:t>
            </a:r>
            <a:r>
              <a:rPr lang="en-US" sz="2800" dirty="0"/>
              <a:t>program </a:t>
            </a:r>
            <a:r>
              <a:rPr lang="en-US" sz="2800" dirty="0" smtClean="0"/>
              <a:t>partnerships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Concentrators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D447C66B-00B1-40B4-A99A-7C3313B1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365125"/>
            <a:ext cx="11441952" cy="1325563"/>
          </a:xfrm>
        </p:spPr>
        <p:txBody>
          <a:bodyPr/>
          <a:lstStyle/>
          <a:p>
            <a:r>
              <a:rPr lang="en-US" b="1" dirty="0">
                <a:cs typeface="Arial"/>
              </a:rPr>
              <a:t>2016-2017 State Totals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xmlns="" id="{B90FFDA8-D680-4EF5-A2ED-AFC65BFD1B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889" y="1701884"/>
          <a:ext cx="11496675" cy="392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5">
                  <a:extLst>
                    <a:ext uri="{9D8B030D-6E8A-4147-A177-3AD203B41FA5}">
                      <a16:colId xmlns:a16="http://schemas.microsoft.com/office/drawing/2014/main" xmlns="" val="1961122220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xmlns="" val="346051026"/>
                    </a:ext>
                  </a:extLst>
                </a:gridCol>
                <a:gridCol w="3819525">
                  <a:extLst>
                    <a:ext uri="{9D8B030D-6E8A-4147-A177-3AD203B41FA5}">
                      <a16:colId xmlns:a16="http://schemas.microsoft.com/office/drawing/2014/main" xmlns="" val="2107433510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Pathway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Pathway Concentrator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Pathway Completers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5234601"/>
                  </a:ext>
                </a:extLst>
              </a:tr>
              <a:tr h="4204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/>
                        <a:t>240,037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/>
                        <a:t>28,560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/>
                        <a:t>15,439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9645641"/>
                  </a:ext>
                </a:extLst>
              </a:tr>
              <a:tr h="41015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An Indiana student who begins a CTE pathway by taking one of the required courses in the Pathway.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An Indiana student who has earned at least six (6) credits in CTE pathway courses in a state- approved College and Career Pathway.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An Indiana student who is a CTE Concentrator and who has taken the state-specified pathway assessment in a state approved College and Career Pathway.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73297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9" y="63755"/>
            <a:ext cx="11486775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CTE</a:t>
            </a:r>
            <a:r>
              <a:rPr lang="en-US" sz="3200" b="1" dirty="0">
                <a:cs typeface="Arial"/>
              </a:rPr>
              <a:t> Pathway Enrollment &gt; Concentrator &gt; Completer </a:t>
            </a:r>
            <a:endParaRPr lang="en-US" sz="3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4BD416-1082-497B-9C8E-D68B05F06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95897"/>
              </p:ext>
            </p:extLst>
          </p:nvPr>
        </p:nvGraphicFramePr>
        <p:xfrm>
          <a:off x="236521" y="1020792"/>
          <a:ext cx="11506194" cy="482661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695948">
                  <a:extLst>
                    <a:ext uri="{9D8B030D-6E8A-4147-A177-3AD203B41FA5}">
                      <a16:colId xmlns:a16="http://schemas.microsoft.com/office/drawing/2014/main" xmlns="" val="2880919341"/>
                    </a:ext>
                  </a:extLst>
                </a:gridCol>
                <a:gridCol w="1866898">
                  <a:extLst>
                    <a:ext uri="{9D8B030D-6E8A-4147-A177-3AD203B41FA5}">
                      <a16:colId xmlns:a16="http://schemas.microsoft.com/office/drawing/2014/main" xmlns="" val="289243625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xmlns="" val="1198657278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xmlns="" val="274980057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Top 10 Programs by Pathway Enrollment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Enrolled 2016-17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 Concentrators 2016-2017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Completed Pathway 2016-2017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95976850"/>
                  </a:ext>
                </a:extLst>
              </a:tr>
              <a:tr h="4328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Elkhart Area Career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16,066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1,584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99375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Area </a:t>
                      </a:r>
                      <a:r>
                        <a:rPr lang="en-US" dirty="0">
                          <a:effectLst/>
                        </a:rPr>
                        <a:t>31 Career Programs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14,538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1,584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196835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J</a:t>
                      </a:r>
                      <a:r>
                        <a:rPr lang="en-US" dirty="0">
                          <a:effectLst/>
                        </a:rPr>
                        <a:t>. Everett Light Career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12,839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1,249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73555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Central Nine Career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11,996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1,300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162528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FWCS </a:t>
                      </a:r>
                      <a:r>
                        <a:rPr lang="en-US" dirty="0">
                          <a:effectLst/>
                        </a:rPr>
                        <a:t>Career Academy @ </a:t>
                      </a:r>
                      <a:r>
                        <a:rPr lang="en-US" dirty="0" err="1">
                          <a:effectLst/>
                        </a:rPr>
                        <a:t>Anthis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10,843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1,150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9699357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Prosser </a:t>
                      </a:r>
                      <a:r>
                        <a:rPr lang="en-US" dirty="0">
                          <a:effectLst/>
                        </a:rPr>
                        <a:t>Career Education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9,120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1,560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17477445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Area </a:t>
                      </a:r>
                      <a:r>
                        <a:rPr lang="en-US" dirty="0">
                          <a:effectLst/>
                        </a:rPr>
                        <a:t>Career Center of Hammond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8,828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7950651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Southern </a:t>
                      </a:r>
                      <a:r>
                        <a:rPr lang="en-US" dirty="0">
                          <a:effectLst/>
                        </a:rPr>
                        <a:t>Indiana Career &amp; Tech.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8,654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1,051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446584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Porter Co. Career &amp; Tech Education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7,256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1,072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4753242"/>
                  </a:ext>
                </a:extLst>
              </a:tr>
              <a:tr h="423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effectLst/>
                        </a:rPr>
                        <a:t>Wildcat </a:t>
                      </a:r>
                      <a:r>
                        <a:rPr lang="en-US" dirty="0">
                          <a:effectLst/>
                        </a:rPr>
                        <a:t>Creek Career Coop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7,152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2627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0F6054-3602-477B-A046-CD05AD40C787}"/>
              </a:ext>
            </a:extLst>
          </p:cNvPr>
          <p:cNvSpPr txBox="1"/>
          <p:nvPr/>
        </p:nvSpPr>
        <p:spPr>
          <a:xfrm>
            <a:off x="2452688" y="3843338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66F46A0-D75C-46AB-86CE-8A93F2929676}"/>
              </a:ext>
            </a:extLst>
          </p:cNvPr>
          <p:cNvSpPr/>
          <p:nvPr/>
        </p:nvSpPr>
        <p:spPr>
          <a:xfrm>
            <a:off x="7801631" y="5878138"/>
            <a:ext cx="1780987" cy="3316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Arial"/>
              </a:rPr>
              <a:t>Top Ten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F79B0B9-1976-4B9B-9CC7-B946DC16302C}"/>
              </a:ext>
            </a:extLst>
          </p:cNvPr>
          <p:cNvSpPr/>
          <p:nvPr/>
        </p:nvSpPr>
        <p:spPr>
          <a:xfrm>
            <a:off x="9703587" y="5878138"/>
            <a:ext cx="1780987" cy="3316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Arial"/>
              </a:rPr>
              <a:t>Top 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62062A-3CF8-4D19-9D00-34E9EA5E03BF}"/>
              </a:ext>
            </a:extLst>
          </p:cNvPr>
          <p:cNvSpPr txBox="1"/>
          <p:nvPr/>
        </p:nvSpPr>
        <p:spPr>
          <a:xfrm>
            <a:off x="376518" y="5878138"/>
            <a:ext cx="6523317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* See</a:t>
            </a:r>
            <a:r>
              <a:rPr lang="en-US" sz="1600" i="1" dirty="0">
                <a:cs typeface="Arial"/>
              </a:rPr>
              <a:t> supplementary handout for full list of career centers.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365125"/>
            <a:ext cx="10515600" cy="1325563"/>
          </a:xfrm>
        </p:spPr>
        <p:txBody>
          <a:bodyPr/>
          <a:lstStyle/>
          <a:p>
            <a:r>
              <a:rPr lang="en-US" dirty="0" smtClean="0"/>
              <a:t>Locally Created Concentrator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71" y="1690688"/>
            <a:ext cx="10783529" cy="32942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Five (5) Concentrator Pathway applications submitted since March 2018</a:t>
            </a:r>
          </a:p>
          <a:p>
            <a:pPr lvl="1"/>
            <a:r>
              <a:rPr lang="en-US" dirty="0" smtClean="0"/>
              <a:t>All submitted by current CTE Directors</a:t>
            </a:r>
          </a:p>
          <a:p>
            <a:pPr lvl="1"/>
            <a:r>
              <a:rPr lang="en-US" dirty="0" smtClean="0"/>
              <a:t>Pathway Areas: </a:t>
            </a:r>
          </a:p>
          <a:p>
            <a:pPr lvl="2"/>
            <a:r>
              <a:rPr lang="en-US" dirty="0" smtClean="0"/>
              <a:t>PC Support </a:t>
            </a:r>
          </a:p>
          <a:p>
            <a:pPr lvl="2"/>
            <a:r>
              <a:rPr lang="en-US" dirty="0" smtClean="0"/>
              <a:t>Computer Programming</a:t>
            </a:r>
          </a:p>
          <a:p>
            <a:pPr lvl="2"/>
            <a:r>
              <a:rPr lang="en-US" dirty="0" smtClean="0"/>
              <a:t>Industrial Mechanics</a:t>
            </a:r>
          </a:p>
          <a:p>
            <a:pPr lvl="2"/>
            <a:r>
              <a:rPr lang="en-US" dirty="0" smtClean="0"/>
              <a:t>Graphic Imaging Technology</a:t>
            </a:r>
          </a:p>
          <a:p>
            <a:pPr lvl="2"/>
            <a:r>
              <a:rPr lang="en-US" dirty="0" smtClean="0"/>
              <a:t>Entrepreneurship/Sports &amp; Entertainment Marketing</a:t>
            </a:r>
          </a:p>
          <a:p>
            <a:pPr lvl="2"/>
            <a:r>
              <a:rPr lang="en-US" dirty="0" smtClean="0"/>
              <a:t>Addition of Agribusiness course in all Agriculture pathways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916" y="5083277"/>
            <a:ext cx="989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DWD, CHE and SBOE staff will review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Teacher Assignment Code Additions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CTE Assignment Code Additions</a:t>
            </a:r>
          </a:p>
          <a:p>
            <a:r>
              <a:rPr lang="en-US" sz="1800" dirty="0" smtClean="0">
                <a:hlinkClick r:id="rId3"/>
              </a:rPr>
              <a:t>Link to Memo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0271" y="1690688"/>
            <a:ext cx="10783529" cy="436238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Input provided from education stakeholders including CTE </a:t>
            </a:r>
            <a:r>
              <a:rPr lang="en-US" dirty="0"/>
              <a:t>districts (IACTED</a:t>
            </a:r>
            <a:r>
              <a:rPr lang="en-US" dirty="0" smtClean="0"/>
              <a:t>), business/industry stakeholders, CTE content specialists/leadership, and licensing content specialists/leadership,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Responsive to the </a:t>
            </a:r>
            <a:r>
              <a:rPr lang="en-US" dirty="0"/>
              <a:t>flexibility </a:t>
            </a:r>
            <a:r>
              <a:rPr lang="en-US" dirty="0" smtClean="0"/>
              <a:t>requests from the field, pertaining to needs based on graduation pathways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Highlights:</a:t>
            </a:r>
          </a:p>
          <a:p>
            <a:pPr lvl="2"/>
            <a:r>
              <a:rPr lang="en-US" sz="2400" dirty="0" smtClean="0"/>
              <a:t>Alternative licensing options</a:t>
            </a:r>
          </a:p>
          <a:p>
            <a:pPr lvl="3"/>
            <a:r>
              <a:rPr lang="en-US" sz="2400" dirty="0" smtClean="0"/>
              <a:t>Computer Science </a:t>
            </a:r>
          </a:p>
          <a:p>
            <a:pPr lvl="3"/>
            <a:r>
              <a:rPr lang="en-US" sz="2400" dirty="0" smtClean="0"/>
              <a:t>Preparing </a:t>
            </a:r>
            <a:r>
              <a:rPr lang="en-US" sz="2400" dirty="0"/>
              <a:t>for College &amp; </a:t>
            </a:r>
            <a:r>
              <a:rPr lang="en-US" sz="2400" dirty="0" smtClean="0"/>
              <a:t>Careers</a:t>
            </a:r>
          </a:p>
          <a:p>
            <a:pPr lvl="3"/>
            <a:r>
              <a:rPr lang="en-US" sz="2400" dirty="0" smtClean="0"/>
              <a:t>Introductory courses</a:t>
            </a:r>
          </a:p>
          <a:p>
            <a:pPr lvl="3"/>
            <a:r>
              <a:rPr lang="en-US" sz="2400" dirty="0" smtClean="0"/>
              <a:t>WBL courses</a:t>
            </a:r>
            <a:endParaRPr lang="en-US" sz="2400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4936"/>
            <a:ext cx="9144000" cy="2387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34611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3890485"/>
              </p:ext>
            </p:extLst>
          </p:nvPr>
        </p:nvGraphicFramePr>
        <p:xfrm>
          <a:off x="1101213" y="1327355"/>
          <a:ext cx="10068232" cy="461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States must annually submit the following items: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Request to Extend the State Plan </a:t>
            </a:r>
          </a:p>
          <a:p>
            <a:pPr lvl="2"/>
            <a:r>
              <a:rPr lang="en-US" dirty="0" smtClean="0"/>
              <a:t>Cover letter, signed by State Official</a:t>
            </a:r>
          </a:p>
          <a:p>
            <a:pPr lvl="1"/>
            <a:r>
              <a:rPr lang="en-US" dirty="0" smtClean="0"/>
              <a:t>Revisions to the State Plan, if any</a:t>
            </a:r>
          </a:p>
          <a:p>
            <a:pPr lvl="1"/>
            <a:r>
              <a:rPr lang="en-US" dirty="0" smtClean="0"/>
              <a:t>Updated Budget</a:t>
            </a:r>
          </a:p>
          <a:p>
            <a:pPr lvl="2"/>
            <a:r>
              <a:rPr lang="en-US" dirty="0" smtClean="0"/>
              <a:t>Use FY 2017 allocations for planning purposes</a:t>
            </a:r>
          </a:p>
          <a:p>
            <a:pPr lvl="1"/>
            <a:r>
              <a:rPr lang="en-US" dirty="0" smtClean="0"/>
              <a:t>State Proposed Performance Levels</a:t>
            </a:r>
          </a:p>
          <a:p>
            <a:pPr lvl="2"/>
            <a:r>
              <a:rPr lang="en-US" dirty="0" smtClean="0"/>
              <a:t>Final Agreed-Upon Adjusted Performance Levels (FAUPL) Negotiation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States must submit by April 23, 2018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4791" cy="1325563"/>
          </a:xfrm>
        </p:spPr>
        <p:txBody>
          <a:bodyPr/>
          <a:lstStyle/>
          <a:p>
            <a:r>
              <a:rPr lang="en-US" dirty="0" smtClean="0"/>
              <a:t>Perkins State Plan</a:t>
            </a:r>
            <a:br>
              <a:rPr lang="en-US" dirty="0" smtClean="0"/>
            </a:br>
            <a:r>
              <a:rPr lang="en-US" dirty="0" smtClean="0"/>
              <a:t>Extension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47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Request to Extend State Plan</a:t>
            </a:r>
          </a:p>
          <a:p>
            <a:pPr lvl="1"/>
            <a:r>
              <a:rPr lang="en-US" sz="1800" dirty="0" smtClean="0"/>
              <a:t>Cover letter signed by State Official</a:t>
            </a:r>
          </a:p>
          <a:p>
            <a:pPr lvl="1"/>
            <a:r>
              <a:rPr lang="en-US" sz="1800" dirty="0" smtClean="0"/>
              <a:t>(2017 Example)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5468586" cy="5803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51" y="529731"/>
            <a:ext cx="5297883" cy="54746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must annually submit the following items:</a:t>
            </a:r>
          </a:p>
          <a:p>
            <a:pPr lvl="1"/>
            <a:r>
              <a:rPr lang="en-US" dirty="0" smtClean="0"/>
              <a:t>Request to Extend the State Plan</a:t>
            </a:r>
          </a:p>
          <a:p>
            <a:pPr lvl="2"/>
            <a:r>
              <a:rPr lang="en-US" dirty="0" smtClean="0"/>
              <a:t>Cover letter, signed by State Official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Revisions to the State Plan, if any</a:t>
            </a:r>
          </a:p>
          <a:p>
            <a:pPr lvl="2"/>
            <a:r>
              <a:rPr lang="en-US" dirty="0" smtClean="0"/>
              <a:t>None at this time</a:t>
            </a:r>
          </a:p>
          <a:p>
            <a:pPr lvl="1"/>
            <a:r>
              <a:rPr lang="en-US" dirty="0" smtClean="0"/>
              <a:t>Updated Budget</a:t>
            </a:r>
          </a:p>
          <a:p>
            <a:pPr lvl="2"/>
            <a:r>
              <a:rPr lang="en-US" dirty="0" smtClean="0"/>
              <a:t>Use FY 2017 allocations for planning purposes</a:t>
            </a:r>
          </a:p>
          <a:p>
            <a:pPr lvl="1"/>
            <a:r>
              <a:rPr lang="en-US" dirty="0" smtClean="0"/>
              <a:t>State Proposed Performance Levels</a:t>
            </a:r>
          </a:p>
          <a:p>
            <a:pPr lvl="2"/>
            <a:r>
              <a:rPr lang="en-US" dirty="0" smtClean="0"/>
              <a:t>Final Agreed-Upon Adjusted Performance Levels (FAUPL)Negotiation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States must submit by April 23, 2018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365125"/>
            <a:ext cx="4868579" cy="1325563"/>
          </a:xfrm>
        </p:spPr>
        <p:txBody>
          <a:bodyPr/>
          <a:lstStyle/>
          <a:p>
            <a:r>
              <a:rPr lang="en-US" dirty="0" smtClean="0"/>
              <a:t>Perkins State Plan 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6" y="1658593"/>
            <a:ext cx="467325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Revisions to State Plan</a:t>
            </a:r>
          </a:p>
          <a:p>
            <a:pPr lvl="1"/>
            <a:r>
              <a:rPr lang="en-US" sz="1800" dirty="0" smtClean="0"/>
              <a:t>Letter identifying where changes occur in State Plan</a:t>
            </a:r>
          </a:p>
          <a:p>
            <a:pPr lvl="1"/>
            <a:r>
              <a:rPr lang="en-US" sz="1800" dirty="0" smtClean="0"/>
              <a:t>(2017 Example)</a:t>
            </a:r>
          </a:p>
          <a:p>
            <a:pPr lvl="1"/>
            <a:r>
              <a:rPr lang="en-US" sz="1800" dirty="0" smtClean="0"/>
              <a:t>2018: Indicate that a State Plan Review committee will be formed to determine necessary and applicable changes.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05" y="253123"/>
            <a:ext cx="6218459" cy="5980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State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must annually submit the following items:</a:t>
            </a:r>
          </a:p>
          <a:p>
            <a:pPr lvl="1"/>
            <a:r>
              <a:rPr lang="en-US" dirty="0" smtClean="0"/>
              <a:t>Request to Extend the State Plan </a:t>
            </a:r>
          </a:p>
          <a:p>
            <a:pPr lvl="2"/>
            <a:r>
              <a:rPr lang="en-US" dirty="0" smtClean="0"/>
              <a:t>Cover letter, signed by State Official</a:t>
            </a:r>
          </a:p>
          <a:p>
            <a:pPr lvl="1"/>
            <a:r>
              <a:rPr lang="en-US" dirty="0" smtClean="0"/>
              <a:t>Revisions to the State Plan, if any</a:t>
            </a:r>
          </a:p>
          <a:p>
            <a:pPr lvl="2"/>
            <a:r>
              <a:rPr lang="en-US" dirty="0" smtClean="0"/>
              <a:t>None at this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Updated Budget</a:t>
            </a:r>
          </a:p>
          <a:p>
            <a:pPr lvl="2"/>
            <a:r>
              <a:rPr lang="en-US" dirty="0" smtClean="0"/>
              <a:t>Use FY 2017 allocations for planning purposes</a:t>
            </a:r>
          </a:p>
          <a:p>
            <a:pPr lvl="1"/>
            <a:r>
              <a:rPr lang="en-US" dirty="0" smtClean="0"/>
              <a:t>State Proposed Performance Levels</a:t>
            </a:r>
          </a:p>
          <a:p>
            <a:pPr lvl="2"/>
            <a:r>
              <a:rPr lang="en-US" dirty="0" smtClean="0"/>
              <a:t>Final Agreed-Upon Adjusted Performance Levels (FAUPL)Negotiation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States must submit by April 23, 2018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46" y="389880"/>
            <a:ext cx="10859716" cy="58811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8A8-0906-0941-9D5C-4E77C86C1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6fc40a-2c05-4234-aca6-3aac47c4303b">NV2ZH7633T4V-918364394-37</_dlc_DocId>
    <Document_x0020_Type xmlns="356fc40a-2c05-4234-aca6-3aac47c4303b">Template</Document_x0020_Type>
    <_dlc_DocIdUrl xmlns="356fc40a-2c05-4234-aca6-3aac47c4303b">
      <Url>https://ingov.sharepoint.com/sites/DOEPortal/communication/_layouts/15/DocIdRedir.aspx?ID=NV2ZH7633T4V-918364394-37</Url>
      <Description>NV2ZH7633T4V-918364394-37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unication" ma:contentTypeID="0x010100CDF09AFB16DBA246AA1829C99C4EC51500BE04A5D6E7FA1447A0D86780DC66C8B3" ma:contentTypeVersion="9" ma:contentTypeDescription="" ma:contentTypeScope="" ma:versionID="1d16007a31e91456774be9ea387cd731">
  <xsd:schema xmlns:xsd="http://www.w3.org/2001/XMLSchema" xmlns:xs="http://www.w3.org/2001/XMLSchema" xmlns:p="http://schemas.microsoft.com/office/2006/metadata/properties" xmlns:ns2="356fc40a-2c05-4234-aca6-3aac47c4303b" targetNamespace="http://schemas.microsoft.com/office/2006/metadata/properties" ma:root="true" ma:fieldsID="db4fce2e6230a092cf4226b7470ccfea" ns2:_="">
    <xsd:import namespace="356fc40a-2c05-4234-aca6-3aac47c430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fc40a-2c05-4234-aca6-3aac47c4303b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Type" ma:index="7" nillable="true" ma:displayName="Document Type" ma:format="Dropdown" ma:internalName="Document_x0020_Type" ma:readOnly="false">
      <xsd:simpleType>
        <xsd:restriction base="dms:Choice">
          <xsd:enumeration value="Template"/>
          <xsd:enumeration value="Logo"/>
          <xsd:enumeration value="Guidelin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13B8FC6-3B43-4D45-902C-FF40D49988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E20D8-33E4-49CA-B4C7-4F80237B38AC}">
  <ds:schemaRefs>
    <ds:schemaRef ds:uri="356fc40a-2c05-4234-aca6-3aac47c4303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F16BCD-8234-45AF-9238-4CA1C53BD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fc40a-2c05-4234-aca6-3aac47c43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2D15C8-7B9A-405B-8FDE-0B7B028F9D7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1352</Words>
  <Application>Microsoft Office PowerPoint</Application>
  <PresentationFormat>Widescreen</PresentationFormat>
  <Paragraphs>298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CTE Update</vt:lpstr>
      <vt:lpstr>Perkins State Plan </vt:lpstr>
      <vt:lpstr>Timeline</vt:lpstr>
      <vt:lpstr>Perkins State Plan Requirements</vt:lpstr>
      <vt:lpstr>Perkins State Plan Extension </vt:lpstr>
      <vt:lpstr>Perkins State Plan Requirements</vt:lpstr>
      <vt:lpstr>Perkins State Plan Revisions</vt:lpstr>
      <vt:lpstr>Perkins State Plan Requirements</vt:lpstr>
      <vt:lpstr>PowerPoint Presentation</vt:lpstr>
      <vt:lpstr>Perkins State Plan Requirements</vt:lpstr>
      <vt:lpstr>Perkins State Plan Performance Levels</vt:lpstr>
      <vt:lpstr>Perkins State Plan Requirements</vt:lpstr>
      <vt:lpstr>Perkins State Plan Requirements</vt:lpstr>
      <vt:lpstr>Perkins Monitoring</vt:lpstr>
      <vt:lpstr>Spring Monitoring Visits </vt:lpstr>
      <vt:lpstr>Perkins Activities</vt:lpstr>
      <vt:lpstr>Perkins Activities </vt:lpstr>
      <vt:lpstr>Program Improvement Plans</vt:lpstr>
      <vt:lpstr>Perkins CTE Summer Expansion Grants</vt:lpstr>
      <vt:lpstr>Teachers and Counselors in Industry Project</vt:lpstr>
      <vt:lpstr>CTE Concentrators </vt:lpstr>
      <vt:lpstr>2016-2017 State Totals</vt:lpstr>
      <vt:lpstr>CTE Pathway Enrollment &gt; Concentrator &gt; Completer </vt:lpstr>
      <vt:lpstr>Locally Created Concentrator Pathways</vt:lpstr>
      <vt:lpstr>CTE Teacher Assignment Code Additions</vt:lpstr>
      <vt:lpstr>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Bailey</dc:creator>
  <cp:lastModifiedBy>Murphy, Brian (SBOE)</cp:lastModifiedBy>
  <cp:revision>59</cp:revision>
  <dcterms:created xsi:type="dcterms:W3CDTF">2017-01-23T18:11:18Z</dcterms:created>
  <dcterms:modified xsi:type="dcterms:W3CDTF">2018-04-09T18:27:50Z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31ca1202-4648-42f2-9688-137bdb37050b</vt:lpwstr>
  </property>
  <property fmtid="{D5CDD505-2E9C-101B-9397-08002B2CF9AE}" pid="3" name="ContentTypeId">
    <vt:lpwstr>0x010100CDF09AFB16DBA246AA1829C99C4EC51500BE04A5D6E7FA1447A0D86780DC66C8B3</vt:lpwstr>
  </property>
</Properties>
</file>