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9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10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58" r:id="rId4"/>
    <p:sldId id="259" r:id="rId5"/>
    <p:sldId id="264" r:id="rId6"/>
    <p:sldId id="265" r:id="rId7"/>
    <p:sldId id="268" r:id="rId8"/>
    <p:sldId id="333" r:id="rId9"/>
    <p:sldId id="282" r:id="rId10"/>
    <p:sldId id="300" r:id="rId11"/>
    <p:sldId id="274" r:id="rId12"/>
    <p:sldId id="291" r:id="rId13"/>
    <p:sldId id="292" r:id="rId14"/>
    <p:sldId id="293" r:id="rId15"/>
    <p:sldId id="340" r:id="rId16"/>
    <p:sldId id="341" r:id="rId17"/>
    <p:sldId id="342" r:id="rId18"/>
    <p:sldId id="349" r:id="rId19"/>
    <p:sldId id="296" r:id="rId20"/>
    <p:sldId id="308" r:id="rId21"/>
    <p:sldId id="309" r:id="rId22"/>
    <p:sldId id="356" r:id="rId23"/>
    <p:sldId id="343" r:id="rId24"/>
    <p:sldId id="345" r:id="rId25"/>
    <p:sldId id="351" r:id="rId26"/>
    <p:sldId id="316" r:id="rId27"/>
    <p:sldId id="319" r:id="rId28"/>
    <p:sldId id="320" r:id="rId29"/>
    <p:sldId id="339" r:id="rId30"/>
    <p:sldId id="346" r:id="rId31"/>
    <p:sldId id="347" r:id="rId32"/>
    <p:sldId id="353" r:id="rId33"/>
    <p:sldId id="327" r:id="rId34"/>
    <p:sldId id="275" r:id="rId35"/>
    <p:sldId id="331" r:id="rId36"/>
    <p:sldId id="357" r:id="rId37"/>
    <p:sldId id="279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er, Cristina" initials="RC" lastIdx="2" clrIdx="0">
    <p:extLst>
      <p:ext uri="{19B8F6BF-5375-455C-9EA6-DF929625EA0E}">
        <p15:presenceInfo xmlns:p15="http://schemas.microsoft.com/office/powerpoint/2012/main" userId="S-1-5-21-1645522239-1708537768-839522115-507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C0-43A9-8BFE-790FA3623B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Sheet1!$A$1:$A$2</c:f>
              <c:strCache>
                <c:ptCount val="1"/>
                <c:pt idx="0">
                  <c:v>All Grades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 formatCode="0.0%">
                  <c:v>0.91800000000000004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6B-4504-8295-B1A833030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7261088"/>
        <c:axId val="307265792"/>
      </c:barChart>
      <c:catAx>
        <c:axId val="307261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5792"/>
        <c:crosses val="autoZero"/>
        <c:auto val="1"/>
        <c:lblAlgn val="ctr"/>
        <c:lblOffset val="100"/>
        <c:noMultiLvlLbl val="0"/>
      </c:catAx>
      <c:valAx>
        <c:axId val="30726579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Pass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Sheet2!$B$1:$I$1</c:f>
              <c:strCache>
                <c:ptCount val="2"/>
                <c:pt idx="1">
                  <c:v>Grade  10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8-421C-8F6E-340D645F65CA}"/>
            </c:ext>
          </c:extLst>
        </c:ser>
        <c:ser>
          <c:idx val="1"/>
          <c:order val="1"/>
          <c:tx>
            <c:v>Did Not Pass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2"/>
                <c:pt idx="1">
                  <c:v>Grade  10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8-421C-8F6E-340D645F6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080"/>
        <c:axId val="309480904"/>
      </c:barChart>
      <c:catAx>
        <c:axId val="30948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0904"/>
        <c:crosses val="autoZero"/>
        <c:auto val="1"/>
        <c:lblAlgn val="ctr"/>
        <c:lblOffset val="100"/>
        <c:noMultiLvlLbl val="0"/>
      </c:catAx>
      <c:valAx>
        <c:axId val="309480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29973712182519341"/>
          <c:y val="4.754457416960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v>All Students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5-4574-8F86-9E600815C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5-4574-8F86-9E600815C9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C5-4574-8F86-9E600815C9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C5-4574-8F86-9E600815C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Pass</c:v>
                </c:pt>
                <c:pt idx="1">
                  <c:v>Did Not Pass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5-4574-8F86-9E600815C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7964340664313517"/>
          <c:w val="0.91666666666666663"/>
          <c:h val="0.40623766856729115"/>
        </c:manualLayout>
      </c:layout>
      <c:barChart>
        <c:barDir val="col"/>
        <c:grouping val="clustered"/>
        <c:varyColors val="0"/>
        <c:ser>
          <c:idx val="0"/>
          <c:order val="0"/>
          <c:tx>
            <c:v>Pass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Sheet2!$B$6:$I$6</c:f>
              <c:strCache>
                <c:ptCount val="1"/>
                <c:pt idx="0">
                  <c:v>Grade 10</c:v>
                </c:pt>
              </c:strCache>
            </c:strRef>
          </c:cat>
          <c:val>
            <c:numRef>
              <c:f>Sheet2!$B$7:$I$7</c:f>
              <c:numCache>
                <c:formatCode>General</c:formatCode>
                <c:ptCount val="8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1-40F2-9CD3-1C5169AAF845}"/>
            </c:ext>
          </c:extLst>
        </c:ser>
        <c:ser>
          <c:idx val="1"/>
          <c:order val="1"/>
          <c:tx>
            <c:v>Did Not Pass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Sheet2!$B$6:$I$6</c:f>
              <c:strCache>
                <c:ptCount val="1"/>
                <c:pt idx="0">
                  <c:v>Grade 10</c:v>
                </c:pt>
              </c:strCache>
            </c:strRef>
          </c:cat>
          <c:val>
            <c:numRef>
              <c:f>Sheet2!$B$8:$I$8</c:f>
              <c:numCache>
                <c:formatCode>General</c:formatCode>
                <c:ptCount val="8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1-40F2-9CD3-1C5169AA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5568368"/>
        <c:axId val="275566016"/>
      </c:barChart>
      <c:catAx>
        <c:axId val="27556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6016"/>
        <c:crosses val="autoZero"/>
        <c:auto val="1"/>
        <c:lblAlgn val="ctr"/>
        <c:lblOffset val="100"/>
        <c:noMultiLvlLbl val="0"/>
      </c:catAx>
      <c:valAx>
        <c:axId val="27556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56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Mathematics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37731355838069597"/>
          <c:y val="3.030319485926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Sheet2!$B$6</c:f>
              <c:strCache>
                <c:ptCount val="1"/>
                <c:pt idx="0">
                  <c:v>Math 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3-46AE-B9DB-C4F9DEBC0C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3-46AE-B9DB-C4F9DEBC0CB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43-46AE-B9DB-C4F9DEBC0C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043-46AE-B9DB-C4F9DEBC0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Sheet2!$A$7:$A$8</c:f>
              <c:strCache>
                <c:ptCount val="2"/>
                <c:pt idx="0">
                  <c:v>Pass</c:v>
                </c:pt>
                <c:pt idx="1">
                  <c:v>Did Not Pass</c:v>
                </c:pt>
              </c:strCache>
            </c:strRef>
          </c:cat>
          <c:val>
            <c:numRef>
              <c:f>Sheet2!$B$7:$B$8</c:f>
              <c:numCache>
                <c:formatCode>General</c:formatCode>
                <c:ptCount val="2"/>
                <c:pt idx="0">
                  <c:v>2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43-46AE-B9DB-C4F9DEBC0C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60098899438367E-2"/>
          <c:y val="3.475999822056141E-2"/>
          <c:w val="0.39488863262534962"/>
          <c:h val="0.88414742648694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95.07%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F23-45F7-9699-C009FC5A3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1"/>
                <c:pt idx="0">
                  <c:v>Seven Oaks- all students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 formatCode="0.0%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5-4244-B4D3-9C188F340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5569544"/>
        <c:axId val="275566408"/>
      </c:barChart>
      <c:catAx>
        <c:axId val="275569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6408"/>
        <c:crosses val="autoZero"/>
        <c:auto val="1"/>
        <c:lblAlgn val="ctr"/>
        <c:lblOffset val="100"/>
        <c:noMultiLvlLbl val="0"/>
      </c:catAx>
      <c:valAx>
        <c:axId val="2755664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Grade  3</c:v>
                </c:pt>
                <c:pt idx="3">
                  <c:v>Grade  4</c:v>
                </c:pt>
                <c:pt idx="4">
                  <c:v>Grade  5</c:v>
                </c:pt>
                <c:pt idx="5">
                  <c:v>Grade  6</c:v>
                </c:pt>
                <c:pt idx="6">
                  <c:v>Grade  7</c:v>
                </c:pt>
                <c:pt idx="7">
                  <c:v>Grade    8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0">
                  <c:v>79</c:v>
                </c:pt>
                <c:pt idx="2">
                  <c:v>11</c:v>
                </c:pt>
                <c:pt idx="3">
                  <c:v>21</c:v>
                </c:pt>
                <c:pt idx="4">
                  <c:v>10</c:v>
                </c:pt>
                <c:pt idx="5">
                  <c:v>15</c:v>
                </c:pt>
                <c:pt idx="6">
                  <c:v>11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Grade  3</c:v>
                </c:pt>
                <c:pt idx="3">
                  <c:v>Grade  4</c:v>
                </c:pt>
                <c:pt idx="4">
                  <c:v>Grade  5</c:v>
                </c:pt>
                <c:pt idx="5">
                  <c:v>Grade  6</c:v>
                </c:pt>
                <c:pt idx="6">
                  <c:v>Grade  7</c:v>
                </c:pt>
                <c:pt idx="7">
                  <c:v>Grade    8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0">
                  <c:v>19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Grade  3</c:v>
                </c:pt>
                <c:pt idx="3">
                  <c:v>Grade  4</c:v>
                </c:pt>
                <c:pt idx="4">
                  <c:v>Grade  5</c:v>
                </c:pt>
                <c:pt idx="5">
                  <c:v>Grade  6</c:v>
                </c:pt>
                <c:pt idx="6">
                  <c:v>Grade  7</c:v>
                </c:pt>
                <c:pt idx="7">
                  <c:v>Grade    8</c:v>
                </c:pt>
              </c:strCache>
            </c:strRef>
          </c:cat>
          <c:val>
            <c:numRef>
              <c:f>Sheet2!$B$4:$I$4</c:f>
              <c:numCache>
                <c:formatCode>General</c:formatCode>
                <c:ptCount val="8"/>
                <c:pt idx="0">
                  <c:v>41</c:v>
                </c:pt>
                <c:pt idx="2">
                  <c:v>5</c:v>
                </c:pt>
                <c:pt idx="3">
                  <c:v>15</c:v>
                </c:pt>
                <c:pt idx="4">
                  <c:v>7</c:v>
                </c:pt>
                <c:pt idx="5">
                  <c:v>3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6-4935-A3D5-34E4DCF81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13447944006999124"/>
          <c:y val="4.179744773282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99329250510354"/>
          <c:y val="0.57258658369322979"/>
          <c:w val="0.33971711869349663"/>
          <c:h val="0.394617284598860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48-4988-85C0-216F377C561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79</c:v>
                </c:pt>
                <c:pt idx="1">
                  <c:v>19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4313725490197"/>
          <c:y val="0.38129733783277092"/>
          <c:w val="0.89215686274509809"/>
          <c:h val="0.45768091488563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B-40F5-948D-35FB404503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B-40F5-948D-35FB404503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A-434C-AA4D-AA951B0BF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0696"/>
        <c:axId val="309483648"/>
      </c:barChart>
      <c:catAx>
        <c:axId val="307260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3648"/>
        <c:crosses val="autoZero"/>
        <c:auto val="1"/>
        <c:lblAlgn val="ctr"/>
        <c:lblOffset val="100"/>
        <c:noMultiLvlLbl val="0"/>
      </c:catAx>
      <c:valAx>
        <c:axId val="30948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0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6.2723483094025007E-2"/>
          <c:y val="0.14285714285714285"/>
          <c:w val="0.54823645206113947"/>
          <c:h val="0.31398059617547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7964340664313517"/>
          <c:w val="0.91666666666666663"/>
          <c:h val="0.4062376685672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</c:strCache>
            </c:strRef>
          </c:cat>
          <c:val>
            <c:numRef>
              <c:f>Sheet2!$B$7:$H$7</c:f>
              <c:numCache>
                <c:formatCode>General</c:formatCode>
                <c:ptCount val="7"/>
                <c:pt idx="0">
                  <c:v>71</c:v>
                </c:pt>
                <c:pt idx="1">
                  <c:v>17</c:v>
                </c:pt>
                <c:pt idx="2">
                  <c:v>26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F-4074-9FF8-8B33D0825882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</c:strCache>
            </c:strRef>
          </c:cat>
          <c:val>
            <c:numRef>
              <c:f>Sheet2!$B$8:$H$8</c:f>
              <c:numCache>
                <c:formatCode>General</c:formatCode>
                <c:ptCount val="7"/>
                <c:pt idx="0">
                  <c:v>29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F-4074-9FF8-8B33D0825882}"/>
            </c:ext>
          </c:extLst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</c:strCache>
            </c:strRef>
          </c:cat>
          <c:val>
            <c:numRef>
              <c:f>Sheet2!$B$9:$H$9</c:f>
              <c:numCache>
                <c:formatCode>General</c:formatCode>
                <c:ptCount val="7"/>
                <c:pt idx="0">
                  <c:v>39</c:v>
                </c:pt>
                <c:pt idx="1">
                  <c:v>2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E99-9CDA-11AE1F0DE9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864"/>
        <c:axId val="309476200"/>
      </c:barChart>
      <c:catAx>
        <c:axId val="30948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76200"/>
        <c:crosses val="autoZero"/>
        <c:auto val="1"/>
        <c:lblAlgn val="ctr"/>
        <c:lblOffset val="100"/>
        <c:noMultiLvlLbl val="0"/>
      </c:catAx>
      <c:valAx>
        <c:axId val="309476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3791483855816716"/>
          <c:w val="0.99704664757814365"/>
          <c:h val="0.1992288894922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Mathematics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25484981044036165"/>
          <c:y val="3.030319485926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360418489355495"/>
          <c:y val="0.62485835822246349"/>
          <c:w val="0.30056977252843392"/>
          <c:h val="0.37312109693184903"/>
        </c:manualLayout>
      </c:layout>
      <c:doughnutChart>
        <c:varyColors val="1"/>
        <c:ser>
          <c:idx val="0"/>
          <c:order val="0"/>
          <c:tx>
            <c:strRef>
              <c:f>Sheet2!$B$6</c:f>
              <c:strCache>
                <c:ptCount val="1"/>
                <c:pt idx="0">
                  <c:v>Math 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3-419F-A52E-514DAE47B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43-419F-A52E-514DAE47B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6-45AD-BC1F-2CD72CA8E5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Sheet2!$A$7:$A$9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Sheet2!$B$7:$B$9</c:f>
              <c:numCache>
                <c:formatCode>General</c:formatCode>
                <c:ptCount val="3"/>
                <c:pt idx="0">
                  <c:v>71</c:v>
                </c:pt>
                <c:pt idx="1">
                  <c:v>29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43-419F-A52E-514DAE47BE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Grade  3</c:v>
                </c:pt>
                <c:pt idx="3">
                  <c:v>Grade  4</c:v>
                </c:pt>
                <c:pt idx="4">
                  <c:v>Grade  5</c:v>
                </c:pt>
                <c:pt idx="5">
                  <c:v>Grade  6</c:v>
                </c:pt>
                <c:pt idx="6">
                  <c:v>Grade  7</c:v>
                </c:pt>
                <c:pt idx="7">
                  <c:v>Grade    8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0">
                  <c:v>48</c:v>
                </c:pt>
                <c:pt idx="2">
                  <c:v>8</c:v>
                </c:pt>
                <c:pt idx="3">
                  <c:v>11</c:v>
                </c:pt>
                <c:pt idx="4">
                  <c:v>6</c:v>
                </c:pt>
                <c:pt idx="5">
                  <c:v>10</c:v>
                </c:pt>
                <c:pt idx="6">
                  <c:v>4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Grade  3</c:v>
                </c:pt>
                <c:pt idx="3">
                  <c:v>Grade  4</c:v>
                </c:pt>
                <c:pt idx="4">
                  <c:v>Grade  5</c:v>
                </c:pt>
                <c:pt idx="5">
                  <c:v>Grade  6</c:v>
                </c:pt>
                <c:pt idx="6">
                  <c:v>Grade  7</c:v>
                </c:pt>
                <c:pt idx="7">
                  <c:v>Grade    8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0">
                  <c:v>42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17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Grade  3</c:v>
                </c:pt>
                <c:pt idx="3">
                  <c:v>Grade  4</c:v>
                </c:pt>
                <c:pt idx="4">
                  <c:v>Grade  5</c:v>
                </c:pt>
                <c:pt idx="5">
                  <c:v>Grade  6</c:v>
                </c:pt>
                <c:pt idx="6">
                  <c:v>Grade  7</c:v>
                </c:pt>
                <c:pt idx="7">
                  <c:v>Grade    8</c:v>
                </c:pt>
              </c:strCache>
            </c:strRef>
          </c:cat>
          <c:val>
            <c:numRef>
              <c:f>Sheet2!$B$4:$I$4</c:f>
              <c:numCache>
                <c:formatCode>General</c:formatCode>
                <c:ptCount val="8"/>
                <c:pt idx="0">
                  <c:v>52</c:v>
                </c:pt>
                <c:pt idx="2">
                  <c:v>7</c:v>
                </c:pt>
                <c:pt idx="3">
                  <c:v>10</c:v>
                </c:pt>
                <c:pt idx="4">
                  <c:v>4</c:v>
                </c:pt>
                <c:pt idx="5">
                  <c:v>6</c:v>
                </c:pt>
                <c:pt idx="6">
                  <c:v>14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6-4935-A3D5-34E4DCF81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335306844787268"/>
          <c:y val="0.54606595971766414"/>
          <c:w val="0.33035636556936726"/>
          <c:h val="0.41259239042401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04-4286-A31B-84374E2ED9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04-4286-A31B-84374E2ED9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04-4286-A31B-84374E2ED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5-49A4-9CD0-057E1DD182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35-42DD-A37C-9F7D70D00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Grade 3</c:v>
              </c:pt>
            </c:strLit>
          </c:cat>
          <c:val>
            <c:numRef>
              <c:f>Sheet2!$D$2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Did Not Pass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35-42DD-A37C-9F7D70D00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Grade 3</c:v>
              </c:pt>
            </c:strLit>
          </c:cat>
          <c:val>
            <c:numRef>
              <c:f>Sheet2!$D$3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13447944006999124"/>
          <c:y val="4.179744773282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v>All Students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Pass</c:v>
                </c:pt>
                <c:pt idx="1">
                  <c:v>Did Not Pass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Pass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Sheet2!$B$1:$I$1</c:f>
              <c:strCache>
                <c:ptCount val="2"/>
                <c:pt idx="1">
                  <c:v>Grade  10 (Supressed)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8-421C-8F6E-340D645F65CA}"/>
            </c:ext>
          </c:extLst>
        </c:ser>
        <c:ser>
          <c:idx val="1"/>
          <c:order val="1"/>
          <c:tx>
            <c:v>Did Not Pass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2"/>
                <c:pt idx="1">
                  <c:v>Grade  10 (Supressed)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8-421C-8F6E-340D645F6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080"/>
        <c:axId val="309480904"/>
      </c:barChart>
      <c:catAx>
        <c:axId val="30948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0904"/>
        <c:crosses val="autoZero"/>
        <c:auto val="1"/>
        <c:lblAlgn val="ctr"/>
        <c:lblOffset val="100"/>
        <c:noMultiLvlLbl val="0"/>
      </c:catAx>
      <c:valAx>
        <c:axId val="309480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7964340664313517"/>
          <c:w val="0.91666666666666663"/>
          <c:h val="0.40623766856729115"/>
        </c:manualLayout>
      </c:layout>
      <c:barChart>
        <c:barDir val="col"/>
        <c:grouping val="clustered"/>
        <c:varyColors val="0"/>
        <c:ser>
          <c:idx val="0"/>
          <c:order val="0"/>
          <c:tx>
            <c:v>Pass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Sheet2!$B$6:$I$6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Sheet2!$B$7:$I$7</c:f>
              <c:numCache>
                <c:formatCode>General</c:formatCode>
                <c:ptCount val="8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1-40F2-9CD3-1C5169AAF845}"/>
            </c:ext>
          </c:extLst>
        </c:ser>
        <c:ser>
          <c:idx val="1"/>
          <c:order val="1"/>
          <c:tx>
            <c:v>Did Not Pass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Sheet2!$B$6:$I$6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Sheet2!$B$8:$I$8</c:f>
              <c:numCache>
                <c:formatCode>General</c:formatCode>
                <c:ptCount val="8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1-40F2-9CD3-1C5169AA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5568368"/>
        <c:axId val="275566016"/>
      </c:barChart>
      <c:catAx>
        <c:axId val="27556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6016"/>
        <c:crosses val="autoZero"/>
        <c:auto val="1"/>
        <c:lblAlgn val="ctr"/>
        <c:lblOffset val="100"/>
        <c:noMultiLvlLbl val="0"/>
      </c:catAx>
      <c:valAx>
        <c:axId val="27556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56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85944402025334"/>
          <c:y val="3.4760070546198139E-2"/>
          <c:w val="0.39488863262534962"/>
          <c:h val="0.88414742648694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95.10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E9-4C83-B71C-9ABA1FD2F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1"/>
                <c:pt idx="0">
                  <c:v>Smith Academy- all students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 formatCode="0.0%">
                  <c:v>0.95099999999999996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5-4244-B4D3-9C188F340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5569544"/>
        <c:axId val="275566408"/>
      </c:barChart>
      <c:catAx>
        <c:axId val="2755695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5566408"/>
        <c:crosses val="autoZero"/>
        <c:auto val="1"/>
        <c:lblAlgn val="ctr"/>
        <c:lblOffset val="100"/>
        <c:noMultiLvlLbl val="0"/>
      </c:catAx>
      <c:valAx>
        <c:axId val="2755664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(No 3rd Grade)</c:v>
                </c:pt>
                <c:pt idx="3">
                  <c:v>(Supressed)</c:v>
                </c:pt>
                <c:pt idx="4">
                  <c:v>(Supressed)</c:v>
                </c:pt>
                <c:pt idx="5">
                  <c:v>Grade  6</c:v>
                </c:pt>
                <c:pt idx="6">
                  <c:v>(Supressed)</c:v>
                </c:pt>
                <c:pt idx="7">
                  <c:v>Grade    8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0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(No 3rd Grade)</c:v>
                </c:pt>
                <c:pt idx="3">
                  <c:v>(Supressed)</c:v>
                </c:pt>
                <c:pt idx="4">
                  <c:v>(Supressed)</c:v>
                </c:pt>
                <c:pt idx="5">
                  <c:v>Grade  6</c:v>
                </c:pt>
                <c:pt idx="6">
                  <c:v>(Supressed)</c:v>
                </c:pt>
                <c:pt idx="7">
                  <c:v>Grade    8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0">
                  <c:v>16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8"/>
                <c:pt idx="0">
                  <c:v>Totals</c:v>
                </c:pt>
                <c:pt idx="2">
                  <c:v>(No 3rd Grade)</c:v>
                </c:pt>
                <c:pt idx="3">
                  <c:v>(Supressed)</c:v>
                </c:pt>
                <c:pt idx="4">
                  <c:v>(Supressed)</c:v>
                </c:pt>
                <c:pt idx="5">
                  <c:v>Grade  6</c:v>
                </c:pt>
                <c:pt idx="6">
                  <c:v>(Supressed)</c:v>
                </c:pt>
                <c:pt idx="7">
                  <c:v>Grade    8</c:v>
                </c:pt>
              </c:strCache>
            </c:strRef>
          </c:cat>
          <c:val>
            <c:numRef>
              <c:f>Sheet2!$B$4:$I$4</c:f>
              <c:numCache>
                <c:formatCode>General</c:formatCode>
                <c:ptCount val="8"/>
                <c:pt idx="0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6-4935-A3D5-34E4DCF81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13447944006999124"/>
          <c:y val="4.179744773282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99329250510354"/>
          <c:y val="0.57258658369322979"/>
          <c:w val="0.33971711869349663"/>
          <c:h val="0.394617284598860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65-41BA-BD15-F8B0C91876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3</c:v>
                </c:pt>
                <c:pt idx="1">
                  <c:v>16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1026090186922628"/>
          <c:w val="0.91666666666666663"/>
          <c:h val="0.43757714299985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(No 3rd Grade)</c:v>
                </c:pt>
                <c:pt idx="2">
                  <c:v>(Supressed)</c:v>
                </c:pt>
                <c:pt idx="3">
                  <c:v>(Supressed)</c:v>
                </c:pt>
                <c:pt idx="4">
                  <c:v>Grade 6</c:v>
                </c:pt>
                <c:pt idx="5">
                  <c:v>(Supressed)</c:v>
                </c:pt>
                <c:pt idx="6">
                  <c:v>Grade 8</c:v>
                </c:pt>
              </c:strCache>
            </c:strRef>
          </c:cat>
          <c:val>
            <c:numRef>
              <c:f>Sheet2!$B$7:$H$7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F-4074-9FF8-8B33D0825882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(No 3rd Grade)</c:v>
                </c:pt>
                <c:pt idx="2">
                  <c:v>(Supressed)</c:v>
                </c:pt>
                <c:pt idx="3">
                  <c:v>(Supressed)</c:v>
                </c:pt>
                <c:pt idx="4">
                  <c:v>Grade 6</c:v>
                </c:pt>
                <c:pt idx="5">
                  <c:v>(Supressed)</c:v>
                </c:pt>
                <c:pt idx="6">
                  <c:v>Grade 8</c:v>
                </c:pt>
              </c:strCache>
            </c:strRef>
          </c:cat>
          <c:val>
            <c:numRef>
              <c:f>Sheet2!$B$8:$H$8</c:f>
              <c:numCache>
                <c:formatCode>General</c:formatCode>
                <c:ptCount val="7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F-4074-9FF8-8B33D0825882}"/>
            </c:ext>
          </c:extLst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(No 3rd Grade)</c:v>
                </c:pt>
                <c:pt idx="2">
                  <c:v>(Supressed)</c:v>
                </c:pt>
                <c:pt idx="3">
                  <c:v>(Supressed)</c:v>
                </c:pt>
                <c:pt idx="4">
                  <c:v>Grade 6</c:v>
                </c:pt>
                <c:pt idx="5">
                  <c:v>(Supressed)</c:v>
                </c:pt>
                <c:pt idx="6">
                  <c:v>Grade 8</c:v>
                </c:pt>
              </c:strCache>
            </c:strRef>
          </c:cat>
          <c:val>
            <c:numRef>
              <c:f>Sheet2!$B$9:$H$9</c:f>
              <c:numCache>
                <c:formatCode>General</c:formatCode>
                <c:ptCount val="7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E99-9CDA-11AE1F0DE9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864"/>
        <c:axId val="309476200"/>
      </c:barChart>
      <c:catAx>
        <c:axId val="30948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76200"/>
        <c:crosses val="autoZero"/>
        <c:auto val="1"/>
        <c:lblAlgn val="ctr"/>
        <c:lblOffset val="100"/>
        <c:noMultiLvlLbl val="0"/>
      </c:catAx>
      <c:valAx>
        <c:axId val="309476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3791483855816716"/>
          <c:w val="0.99704664757814365"/>
          <c:h val="0.1992288894922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Mathematics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25484981044036165"/>
          <c:y val="3.030319485926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360418489355495"/>
          <c:y val="0.62485835822246349"/>
          <c:w val="0.30056977252843392"/>
          <c:h val="0.37312109693184903"/>
        </c:manualLayout>
      </c:layout>
      <c:doughnutChart>
        <c:varyColors val="1"/>
        <c:ser>
          <c:idx val="0"/>
          <c:order val="0"/>
          <c:tx>
            <c:strRef>
              <c:f>Sheet2!$B$6</c:f>
              <c:strCache>
                <c:ptCount val="1"/>
                <c:pt idx="0">
                  <c:v>Math 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3-419F-A52E-514DAE47B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43-419F-A52E-514DAE47B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56-4E24-8973-3EEE1FD6F2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Sheet2!$A$7:$A$9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Sheet2!$B$7:$B$9</c:f>
              <c:numCache>
                <c:formatCode>General</c:formatCode>
                <c:ptCount val="3"/>
                <c:pt idx="0">
                  <c:v>2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43-419F-A52E-514DAE47BE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13447944006999124"/>
          <c:y val="4.179744773282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99329250510354"/>
          <c:y val="0.57258658369322979"/>
          <c:w val="0.33971711869349663"/>
          <c:h val="0.394617284598860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AE-40F2-A4E6-352BEEEF24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48</c:v>
                </c:pt>
                <c:pt idx="1">
                  <c:v>42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4313725490197"/>
          <c:y val="0.38129733783277092"/>
          <c:w val="0.89215686274509809"/>
          <c:h val="0.45768091488563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D-4725-ABEA-8A999E784C4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D-4725-ABEA-8A999E784C4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D-4725-ABEA-8A999E784C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0696"/>
        <c:axId val="309483648"/>
      </c:barChart>
      <c:catAx>
        <c:axId val="307260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3648"/>
        <c:crosses val="autoZero"/>
        <c:auto val="1"/>
        <c:lblAlgn val="ctr"/>
        <c:lblOffset val="100"/>
        <c:noMultiLvlLbl val="0"/>
      </c:catAx>
      <c:valAx>
        <c:axId val="30948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0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6.2723483094025007E-2"/>
          <c:y val="0.14285714285714285"/>
          <c:w val="0.80804037362976677"/>
          <c:h val="0.31398059617547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335306844787268"/>
          <c:y val="0.54606595971766414"/>
          <c:w val="0.33035636556936726"/>
          <c:h val="0.41259239042401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 10 (Supressed)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97-4F7F-8236-4EFAD72F58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97-4F7F-8236-4EFAD72F58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97-4F7F-8236-4EFAD72F58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97-4F7F-8236-4EFAD72F58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23508593515983"/>
          <c:y val="0.16756022712900154"/>
          <c:w val="0.72609338184319716"/>
          <c:h val="0.43900334835544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Pass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Sheet2!$B$1:$I$1</c:f>
              <c:strCache>
                <c:ptCount val="2"/>
                <c:pt idx="1">
                  <c:v>Grade  10</c:v>
                </c:pt>
              </c:strCache>
            </c:strRef>
          </c:cat>
          <c:val>
            <c:numRef>
              <c:f>Sheet2!$B$2:$I$2</c:f>
              <c:numCache>
                <c:formatCode>General</c:formatCode>
                <c:ptCount val="8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8-421C-8F6E-340D645F65CA}"/>
            </c:ext>
          </c:extLst>
        </c:ser>
        <c:ser>
          <c:idx val="1"/>
          <c:order val="1"/>
          <c:tx>
            <c:v>Did Not Pass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Sheet2!$B$1:$I$1</c:f>
              <c:strCache>
                <c:ptCount val="2"/>
                <c:pt idx="1">
                  <c:v>Grade  10</c:v>
                </c:pt>
              </c:strCache>
            </c:strRef>
          </c:cat>
          <c:val>
            <c:numRef>
              <c:f>Sheet2!$B$3:$I$3</c:f>
              <c:numCache>
                <c:formatCode>General</c:formatCode>
                <c:ptCount val="8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8-421C-8F6E-340D645F6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080"/>
        <c:axId val="309480904"/>
      </c:barChart>
      <c:catAx>
        <c:axId val="30948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0904"/>
        <c:crosses val="autoZero"/>
        <c:auto val="1"/>
        <c:lblAlgn val="ctr"/>
        <c:lblOffset val="100"/>
        <c:noMultiLvlLbl val="0"/>
      </c:catAx>
      <c:valAx>
        <c:axId val="309480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29973712182519341"/>
          <c:y val="4.7544574169608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v>All Students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5-4574-8F86-9E600815C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5-4574-8F86-9E600815C99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C5-4574-8F86-9E600815C9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C5-4574-8F86-9E600815C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Pass</c:v>
                </c:pt>
                <c:pt idx="1">
                  <c:v>Did Not Pass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5-4574-8F86-9E600815C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7964340664313517"/>
          <c:w val="0.91666666666666663"/>
          <c:h val="0.40623766856729115"/>
        </c:manualLayout>
      </c:layout>
      <c:barChart>
        <c:barDir val="col"/>
        <c:grouping val="clustered"/>
        <c:varyColors val="0"/>
        <c:ser>
          <c:idx val="0"/>
          <c:order val="0"/>
          <c:tx>
            <c:v>Pass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Sheet2!$B$6:$I$6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Sheet2!$B$7:$I$7</c:f>
              <c:numCache>
                <c:formatCode>General</c:formatCode>
                <c:ptCount val="8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F-42A2-8383-9E60889907A7}"/>
            </c:ext>
          </c:extLst>
        </c:ser>
        <c:ser>
          <c:idx val="1"/>
          <c:order val="1"/>
          <c:tx>
            <c:v>Did Not Pass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Sheet2!$B$6:$I$6</c:f>
              <c:strCache>
                <c:ptCount val="1"/>
                <c:pt idx="0">
                  <c:v>Grade 10 (Supressed)</c:v>
                </c:pt>
              </c:strCache>
            </c:strRef>
          </c:cat>
          <c:val>
            <c:numRef>
              <c:f>Sheet2!$B$8:$I$8</c:f>
              <c:numCache>
                <c:formatCode>General</c:formatCode>
                <c:ptCount val="8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F-42A2-8383-9E60889907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5568368"/>
        <c:axId val="275566016"/>
      </c:barChart>
      <c:catAx>
        <c:axId val="27556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rgbClr val="FF0000"/>
          </a:solidFill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6016"/>
        <c:crosses val="autoZero"/>
        <c:auto val="1"/>
        <c:lblAlgn val="ctr"/>
        <c:lblOffset val="100"/>
        <c:noMultiLvlLbl val="0"/>
      </c:catAx>
      <c:valAx>
        <c:axId val="27556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56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60098899438367E-2"/>
          <c:y val="3.475999822056141E-2"/>
          <c:w val="0.39488863262534962"/>
          <c:h val="0.88414742648694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99.49%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C6-495F-9F96-B98C9BCBB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1"/>
                <c:pt idx="0">
                  <c:v>Otwell Miller- all students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 formatCode="0.0%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5-4244-B4D3-9C188F340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5569544"/>
        <c:axId val="275566408"/>
      </c:barChart>
      <c:catAx>
        <c:axId val="275569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6408"/>
        <c:crosses val="autoZero"/>
        <c:auto val="1"/>
        <c:lblAlgn val="ctr"/>
        <c:lblOffset val="100"/>
        <c:noMultiLvlLbl val="0"/>
      </c:catAx>
      <c:valAx>
        <c:axId val="2755664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6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Sheet2!$B$1:$E$1</c:f>
              <c:strCache>
                <c:ptCount val="4"/>
                <c:pt idx="0">
                  <c:v>Totals</c:v>
                </c:pt>
                <c:pt idx="1">
                  <c:v>Grade  3</c:v>
                </c:pt>
                <c:pt idx="2">
                  <c:v>(Supressed)</c:v>
                </c:pt>
                <c:pt idx="3">
                  <c:v>Grade  5</c:v>
                </c:pt>
              </c:strCache>
            </c:strRef>
          </c:cat>
          <c:val>
            <c:numRef>
              <c:f>Sheet2!$B$2:$E$2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Totals</c:v>
                </c:pt>
                <c:pt idx="1">
                  <c:v>Grade  3</c:v>
                </c:pt>
                <c:pt idx="2">
                  <c:v>(Supressed)</c:v>
                </c:pt>
                <c:pt idx="3">
                  <c:v>Grade  5</c:v>
                </c:pt>
              </c:strCache>
            </c:strRef>
          </c:cat>
          <c:val>
            <c:numRef>
              <c:f>Sheet2!$B$3:$E$3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Sheet2!$B$1:$E$1</c:f>
              <c:strCache>
                <c:ptCount val="4"/>
                <c:pt idx="0">
                  <c:v>Totals</c:v>
                </c:pt>
                <c:pt idx="1">
                  <c:v>Grade  3</c:v>
                </c:pt>
                <c:pt idx="2">
                  <c:v>(Supressed)</c:v>
                </c:pt>
                <c:pt idx="3">
                  <c:v>Grade  5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  <c:pt idx="2">
                  <c:v>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6-4935-A3D5-34E4DCF81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29168300687611015"/>
          <c:y val="2.0675613195936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99329250510354"/>
          <c:y val="0.57258658369322979"/>
          <c:w val="0.33971711869349663"/>
          <c:h val="0.394617284598860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5F-4B6A-AF84-5CCC934A23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3</c:v>
                </c:pt>
                <c:pt idx="1">
                  <c:v>17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7964340664313517"/>
          <c:w val="0.91666666666666663"/>
          <c:h val="0.4062376685672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Sheet2!$B$6:$E$6</c:f>
              <c:strCache>
                <c:ptCount val="4"/>
                <c:pt idx="0">
                  <c:v>Totals</c:v>
                </c:pt>
                <c:pt idx="1">
                  <c:v>Grade 3</c:v>
                </c:pt>
                <c:pt idx="2">
                  <c:v>(Supressed)</c:v>
                </c:pt>
                <c:pt idx="3">
                  <c:v>Grade 5</c:v>
                </c:pt>
              </c:strCache>
            </c:strRef>
          </c:cat>
          <c:val>
            <c:numRef>
              <c:f>Sheet2!$B$7:$E$7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F-4074-9FF8-8B33D0825882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Sheet2!$B$6:$E$6</c:f>
              <c:strCache>
                <c:ptCount val="4"/>
                <c:pt idx="0">
                  <c:v>Totals</c:v>
                </c:pt>
                <c:pt idx="1">
                  <c:v>Grade 3</c:v>
                </c:pt>
                <c:pt idx="2">
                  <c:v>(Supressed)</c:v>
                </c:pt>
                <c:pt idx="3">
                  <c:v>Grade 5</c:v>
                </c:pt>
              </c:strCache>
            </c:strRef>
          </c:cat>
          <c:val>
            <c:numRef>
              <c:f>Sheet2!$B$8:$E$8</c:f>
              <c:numCache>
                <c:formatCode>General</c:formatCode>
                <c:ptCount val="4"/>
                <c:pt idx="0">
                  <c:v>21</c:v>
                </c:pt>
                <c:pt idx="1">
                  <c:v>10</c:v>
                </c:pt>
                <c:pt idx="2">
                  <c:v>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F-4074-9FF8-8B33D0825882}"/>
            </c:ext>
          </c:extLst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Sheet2!$B$6:$E$6</c:f>
              <c:strCache>
                <c:ptCount val="4"/>
                <c:pt idx="0">
                  <c:v>Totals</c:v>
                </c:pt>
                <c:pt idx="1">
                  <c:v>Grade 3</c:v>
                </c:pt>
                <c:pt idx="2">
                  <c:v>(Supressed)</c:v>
                </c:pt>
                <c:pt idx="3">
                  <c:v>Grade 5</c:v>
                </c:pt>
              </c:strCache>
            </c:strRef>
          </c:cat>
          <c:val>
            <c:numRef>
              <c:f>Sheet2!$B$9:$E$9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E99-9CDA-11AE1F0DE9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864"/>
        <c:axId val="309476200"/>
      </c:barChart>
      <c:catAx>
        <c:axId val="30948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76200"/>
        <c:crosses val="autoZero"/>
        <c:auto val="1"/>
        <c:lblAlgn val="ctr"/>
        <c:lblOffset val="100"/>
        <c:noMultiLvlLbl val="0"/>
      </c:catAx>
      <c:valAx>
        <c:axId val="309476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3791483855816716"/>
          <c:w val="0.99704664757814365"/>
          <c:h val="0.1992288894922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Mathematics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387269981663251"/>
          <c:y val="4.882186139969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154945529069142"/>
          <c:y val="0.49390606852837321"/>
          <c:w val="0.19105993600115059"/>
          <c:h val="0.49812101436165585"/>
        </c:manualLayout>
      </c:layout>
      <c:doughnutChart>
        <c:varyColors val="1"/>
        <c:ser>
          <c:idx val="0"/>
          <c:order val="0"/>
          <c:tx>
            <c:strRef>
              <c:f>Sheet2!$B$6</c:f>
              <c:strCache>
                <c:ptCount val="1"/>
                <c:pt idx="0">
                  <c:v>Math 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3-419F-A52E-514DAE47B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43-419F-A52E-514DAE47B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8B-4DF9-8F87-194A9DADF8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Sheet2!$A$7:$A$9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Sheet2!$B$7:$B$9</c:f>
              <c:numCache>
                <c:formatCode>General</c:formatCode>
                <c:ptCount val="3"/>
                <c:pt idx="0">
                  <c:v>6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43-419F-A52E-514DAE47BE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4313725490197"/>
          <c:y val="0.38129733783277092"/>
          <c:w val="0.89215686274509809"/>
          <c:h val="0.45768091488563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Grade 10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B-40F5-948D-35FB404503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Grade 10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B-40F5-948D-35FB404503E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Grade 10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A-434C-AA4D-AA951B0BF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0696"/>
        <c:axId val="309483648"/>
      </c:barChart>
      <c:catAx>
        <c:axId val="307260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83648"/>
        <c:crosses val="autoZero"/>
        <c:auto val="1"/>
        <c:lblAlgn val="ctr"/>
        <c:lblOffset val="100"/>
        <c:noMultiLvlLbl val="0"/>
      </c:catAx>
      <c:valAx>
        <c:axId val="30948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0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6.2723483094025007E-2"/>
          <c:y val="0.14285714285714285"/>
          <c:w val="0.54823645206113947"/>
          <c:h val="0.31398059617547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64-4F24-BAF7-588D153E5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Grade 3</c:v>
              </c:pt>
            </c:strLit>
          </c:cat>
          <c:val>
            <c:numRef>
              <c:f>Sheet2!$D$2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Did Not Pass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64-4F24-BAF7-588D153E5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Grade 3</c:v>
              </c:pt>
            </c:strLit>
          </c:cat>
          <c:val>
            <c:numRef>
              <c:f>Sheet2!$D$3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13447944006999124"/>
          <c:y val="4.179744773282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v>All Students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Pass</c:v>
                </c:pt>
                <c:pt idx="1">
                  <c:v>Did Not Pass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090909090909088E-2"/>
          <c:y val="0.37964340664313517"/>
          <c:w val="0.91666666666666663"/>
          <c:h val="0.40623766856729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Proficient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</c:strCache>
            </c:strRef>
          </c:cat>
          <c:val>
            <c:numRef>
              <c:f>Sheet2!$B$7:$H$7</c:f>
              <c:numCache>
                <c:formatCode>General</c:formatCode>
                <c:ptCount val="7"/>
                <c:pt idx="0">
                  <c:v>51</c:v>
                </c:pt>
                <c:pt idx="1">
                  <c:v>11</c:v>
                </c:pt>
                <c:pt idx="2">
                  <c:v>12</c:v>
                </c:pt>
                <c:pt idx="3">
                  <c:v>8</c:v>
                </c:pt>
                <c:pt idx="4">
                  <c:v>14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F-4074-9FF8-8B33D0825882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Below Proficiency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</c:strCache>
            </c:strRef>
          </c:cat>
          <c:val>
            <c:numRef>
              <c:f>Sheet2!$B$8:$H$8</c:f>
              <c:numCache>
                <c:formatCode>General</c:formatCode>
                <c:ptCount val="7"/>
                <c:pt idx="0">
                  <c:v>56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F-4074-9FF8-8B33D0825882}"/>
            </c:ext>
          </c:extLst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Approaching Proficiency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Sheet2!$B$6:$H$6</c:f>
              <c:strCache>
                <c:ptCount val="7"/>
                <c:pt idx="0">
                  <c:v>Totals</c:v>
                </c:pt>
                <c:pt idx="1">
                  <c:v>Grade 3</c:v>
                </c:pt>
                <c:pt idx="2">
                  <c:v>Grade 4</c:v>
                </c:pt>
                <c:pt idx="3">
                  <c:v>Grade 5</c:v>
                </c:pt>
                <c:pt idx="4">
                  <c:v>Grade 6</c:v>
                </c:pt>
                <c:pt idx="5">
                  <c:v>Grade 7</c:v>
                </c:pt>
                <c:pt idx="6">
                  <c:v>Grade 8</c:v>
                </c:pt>
              </c:strCache>
            </c:strRef>
          </c:cat>
          <c:val>
            <c:numRef>
              <c:f>Sheet2!$B$9:$H$9</c:f>
              <c:numCache>
                <c:formatCode>General</c:formatCode>
                <c:ptCount val="7"/>
                <c:pt idx="0">
                  <c:v>35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E99-9CDA-11AE1F0DE9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9482864"/>
        <c:axId val="309476200"/>
      </c:barChart>
      <c:catAx>
        <c:axId val="30948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76200"/>
        <c:crosses val="autoZero"/>
        <c:auto val="1"/>
        <c:lblAlgn val="ctr"/>
        <c:lblOffset val="100"/>
        <c:noMultiLvlLbl val="0"/>
      </c:catAx>
      <c:valAx>
        <c:axId val="309476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48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3791483855816716"/>
          <c:w val="0.99704664757814365"/>
          <c:h val="0.1992288894922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Mathematics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25484981044036165"/>
          <c:y val="3.030319485926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360418489355495"/>
          <c:y val="0.62485835822246349"/>
          <c:w val="0.30056977252843392"/>
          <c:h val="0.37312109693184903"/>
        </c:manualLayout>
      </c:layout>
      <c:doughnutChart>
        <c:varyColors val="1"/>
        <c:ser>
          <c:idx val="0"/>
          <c:order val="0"/>
          <c:tx>
            <c:strRef>
              <c:f>Sheet2!$B$6</c:f>
              <c:strCache>
                <c:ptCount val="1"/>
                <c:pt idx="0">
                  <c:v>Math 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3-419F-A52E-514DAE47B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43-419F-A52E-514DAE47B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3-4FCE-A230-DBB0669A18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Sheet2!$A$7:$A$9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Sheet2!$B$7:$B$9</c:f>
              <c:numCache>
                <c:formatCode>General</c:formatCode>
                <c:ptCount val="3"/>
                <c:pt idx="0">
                  <c:v>51</c:v>
                </c:pt>
                <c:pt idx="1">
                  <c:v>56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43-419F-A52E-514DAE47BE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335306844787268"/>
          <c:y val="0.54606595971766414"/>
          <c:w val="0.33035636556936726"/>
          <c:h val="0.41259239042401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 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B3-4390-B40A-44FF43D15B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B3-4390-B40A-44FF43D15B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B3-4390-B40A-44FF43D15B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Proficient</c:v>
                </c:pt>
                <c:pt idx="1">
                  <c:v>Below Proficiency</c:v>
                </c:pt>
                <c:pt idx="2">
                  <c:v>Approaching Proficiency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5-49A4-9CD0-057E1DD182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Language Arts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Pass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998-431B-BC70-34A92EF34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Grade 3</c:v>
              </c:pt>
            </c:strLit>
          </c:cat>
          <c:val>
            <c:numRef>
              <c:f>Sheet2!$D$2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F-4ACB-A35A-C10EDA6AF1E6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Did Not Pass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98-431B-BC70-34A92EF34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Grade 3</c:v>
              </c:pt>
            </c:strLit>
          </c:cat>
          <c:val>
            <c:numRef>
              <c:f>Sheet2!$D$3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F-4ACB-A35A-C10EDA6AF1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7267360"/>
        <c:axId val="307267752"/>
      </c:barChart>
      <c:catAx>
        <c:axId val="30726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67752"/>
        <c:crosses val="autoZero"/>
        <c:auto val="1"/>
        <c:lblAlgn val="ctr"/>
        <c:lblOffset val="100"/>
        <c:noMultiLvlLbl val="0"/>
      </c:catAx>
      <c:valAx>
        <c:axId val="307267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726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Arts</a:t>
            </a:r>
          </a:p>
          <a:p>
            <a:pPr>
              <a:defRPr/>
            </a:pPr>
            <a:r>
              <a:rPr lang="en-US" sz="1200" dirty="0"/>
              <a:t>All Students</a:t>
            </a:r>
          </a:p>
        </c:rich>
      </c:tx>
      <c:layout>
        <c:manualLayout>
          <c:xMode val="edge"/>
          <c:yMode val="edge"/>
          <c:x val="0.13447944006999124"/>
          <c:y val="4.179744773282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v>All Students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C-4A43-8A3D-D161C0B33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C-4A43-8A3D-D161C0B33B3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C-4A43-8A3D-D161C0B33B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C-4A43-8A3D-D161C0B33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Pass</c:v>
                </c:pt>
                <c:pt idx="1">
                  <c:v>Did Not Pass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C-4A43-8A3D-D161C0B33B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0.14586</cdr:x>
      <cdr:y>0.72522</cdr:y>
    </cdr:from>
    <cdr:to>
      <cdr:x>0.81933</cdr:x>
      <cdr:y>0.83892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889" y="1547327"/>
          <a:ext cx="1744824" cy="24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0.01344</cdr:x>
      <cdr:y>0.71243</cdr:y>
    </cdr:from>
    <cdr:to>
      <cdr:x>0.6869</cdr:x>
      <cdr:y>0.82613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10" y="1520033"/>
          <a:ext cx="1895328" cy="242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0.14586</cdr:x>
      <cdr:y>0.72522</cdr:y>
    </cdr:from>
    <cdr:to>
      <cdr:x>0.81933</cdr:x>
      <cdr:y>0.83892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889" y="1547327"/>
          <a:ext cx="1744824" cy="24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0.01344</cdr:x>
      <cdr:y>0.71243</cdr:y>
    </cdr:from>
    <cdr:to>
      <cdr:x>0.6869</cdr:x>
      <cdr:y>0.82613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10" y="1520033"/>
          <a:ext cx="1895328" cy="242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0.14463</cdr:x>
      <cdr:y>0.92041</cdr:y>
    </cdr:from>
    <cdr:to>
      <cdr:x>0.58721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94CB6F9-E46B-4BEA-8706-CB99BDCE54C3}"/>
            </a:ext>
          </a:extLst>
        </cdr:cNvPr>
        <cdr:cNvSpPr txBox="1"/>
      </cdr:nvSpPr>
      <cdr:spPr>
        <a:xfrm xmlns:a="http://schemas.openxmlformats.org/drawingml/2006/main">
          <a:off x="647443" y="4336258"/>
          <a:ext cx="1981200" cy="37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Smith Academy- all students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0.14586</cdr:x>
      <cdr:y>0.72522</cdr:y>
    </cdr:from>
    <cdr:to>
      <cdr:x>0.81933</cdr:x>
      <cdr:y>0.83892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889" y="1547327"/>
          <a:ext cx="1744824" cy="24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0.01344</cdr:x>
      <cdr:y>0.71243</cdr:y>
    </cdr:from>
    <cdr:to>
      <cdr:x>0.6869</cdr:x>
      <cdr:y>0.82613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810" y="1520033"/>
          <a:ext cx="1895328" cy="242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A265F70-928F-44B5-B4E8-D7E2ED00270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7A2DBD5-5F56-4983-9D02-76854566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6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6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D5783-061C-49E7-82EB-110C4FA97B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5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D711-A043-4F97-B418-B336D4F21E4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84EF-3F5E-467F-926D-C8AB1AC9E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ven oaks classical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96" y="3396973"/>
            <a:ext cx="917938" cy="9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68627" y="418305"/>
            <a:ext cx="9671221" cy="148574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Grace Schools Charter Authority LLC</a:t>
            </a:r>
          </a:p>
        </p:txBody>
      </p:sp>
      <p:sp>
        <p:nvSpPr>
          <p:cNvPr id="11" name="AutoShape 2" descr="Image result for Dugger Union Communit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Dugger Union Community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16" y="2659493"/>
            <a:ext cx="1376737" cy="6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content-b.xx.fbcdn.net/hphotos-xpf1/t1.0-9/1797615_535479699900143_86202377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" b="98400" l="1932" r="97727">
                        <a14:foregroundMark x1="33977" y1="5486" x2="33977" y2="5486"/>
                        <a14:foregroundMark x1="38977" y1="4457" x2="38977" y2="4457"/>
                        <a14:foregroundMark x1="55568" y1="3543" x2="55568" y2="3543"/>
                        <a14:foregroundMark x1="67727" y1="6971" x2="67727" y2="6971"/>
                        <a14:foregroundMark x1="62727" y1="5143" x2="62727" y2="5143"/>
                        <a14:foregroundMark x1="61477" y1="4800" x2="61477" y2="4800"/>
                        <a14:foregroundMark x1="65227" y1="5143" x2="65227" y2="5143"/>
                        <a14:foregroundMark x1="71818" y1="9257" x2="71818" y2="9257"/>
                        <a14:foregroundMark x1="69886" y1="8914" x2="69886" y2="8914"/>
                        <a14:foregroundMark x1="69886" y1="8000" x2="69886" y2="8000"/>
                        <a14:foregroundMark x1="75227" y1="11086" x2="75227" y2="11086"/>
                        <a14:foregroundMark x1="76818" y1="12000" x2="76818" y2="12000"/>
                        <a14:foregroundMark x1="78068" y1="13257" x2="78068" y2="13257"/>
                        <a14:foregroundMark x1="80568" y1="14857" x2="80568" y2="14857"/>
                        <a14:foregroundMark x1="72727" y1="89943" x2="72727" y2="89943"/>
                        <a14:foregroundMark x1="78068" y1="87086" x2="78068" y2="87086"/>
                        <a14:foregroundMark x1="81136" y1="83314" x2="81136" y2="83314"/>
                        <a14:foregroundMark x1="57386" y1="35886" x2="57386" y2="35886"/>
                        <a14:foregroundMark x1="60568" y1="45371" x2="60568" y2="45371"/>
                        <a14:foregroundMark x1="56477" y1="44686" x2="56477" y2="44686"/>
                        <a14:foregroundMark x1="48295" y1="39429" x2="44318" y2="42514"/>
                        <a14:foregroundMark x1="61136" y1="45600" x2="61136" y2="45600"/>
                        <a14:foregroundMark x1="52386" y1="40571" x2="52386" y2="40571"/>
                        <a14:foregroundMark x1="52727" y1="36571" x2="52727" y2="36571"/>
                        <a14:foregroundMark x1="50795" y1="65143" x2="50795" y2="65143"/>
                        <a14:foregroundMark x1="40795" y1="48800" x2="40795" y2="48800"/>
                        <a14:foregroundMark x1="44886" y1="29371" x2="44886" y2="29371"/>
                        <a14:foregroundMark x1="53636" y1="29371" x2="53636" y2="29371"/>
                        <a14:foregroundMark x1="62045" y1="25600" x2="62045" y2="25600"/>
                        <a14:foregroundMark x1="40227" y1="28343" x2="40227" y2="28343"/>
                        <a14:foregroundMark x1="56136" y1="29029" x2="56136" y2="29029"/>
                        <a14:foregroundMark x1="59318" y1="29029" x2="59318" y2="29029"/>
                        <a14:foregroundMark x1="42727" y1="28114" x2="42727" y2="28114"/>
                        <a14:foregroundMark x1="43068" y1="30286" x2="43068" y2="30286"/>
                        <a14:foregroundMark x1="50568" y1="27086" x2="50568" y2="27086"/>
                        <a14:foregroundMark x1="50568" y1="29943" x2="50568" y2="29943"/>
                        <a14:foregroundMark x1="49545" y1="29029" x2="49545" y2="29029"/>
                        <a14:foregroundMark x1="53295" y1="27771" x2="53295" y2="27771"/>
                        <a14:foregroundMark x1="55568" y1="27429" x2="55568" y2="27429"/>
                        <a14:foregroundMark x1="57045" y1="28114" x2="57045" y2="28114"/>
                        <a14:foregroundMark x1="59318" y1="28343" x2="59318" y2="28343"/>
                        <a14:foregroundMark x1="59318" y1="28686" x2="61477" y2="29600"/>
                        <a14:foregroundMark x1="62045" y1="29600" x2="62045" y2="29600"/>
                        <a14:foregroundMark x1="62045" y1="29600" x2="62045" y2="29600"/>
                        <a14:foregroundMark x1="56477" y1="28686" x2="54318" y2="28686"/>
                        <a14:foregroundMark x1="53068" y1="28686" x2="51818" y2="28686"/>
                        <a14:foregroundMark x1="50795" y1="28686" x2="49886" y2="28686"/>
                        <a14:foregroundMark x1="49318" y1="28686" x2="49318" y2="28686"/>
                        <a14:foregroundMark x1="47045" y1="28686" x2="47045" y2="28686"/>
                        <a14:foregroundMark x1="45795" y1="28343" x2="45795" y2="28343"/>
                        <a14:foregroundMark x1="44318" y1="28114" x2="44318" y2="28114"/>
                        <a14:foregroundMark x1="43295" y1="28114" x2="42386" y2="28114"/>
                        <a14:foregroundMark x1="41818" y1="28114" x2="41818" y2="28114"/>
                        <a14:foregroundMark x1="40568" y1="28686" x2="40568" y2="28686"/>
                        <a14:foregroundMark x1="40568" y1="29371" x2="40568" y2="29371"/>
                        <a14:foregroundMark x1="40568" y1="29600" x2="40568" y2="29600"/>
                        <a14:foregroundMark x1="39886" y1="30629" x2="39886" y2="30629"/>
                        <a14:foregroundMark x1="44886" y1="30857" x2="49886" y2="31200"/>
                        <a14:foregroundMark x1="51477" y1="30857" x2="53977" y2="30857"/>
                        <a14:foregroundMark x1="55795" y1="30857" x2="55795" y2="30857"/>
                        <a14:foregroundMark x1="57045" y1="30857" x2="58636" y2="31200"/>
                        <a14:foregroundMark x1="59886" y1="31200" x2="59886" y2="31200"/>
                        <a14:foregroundMark x1="60227" y1="38171" x2="60227" y2="38171"/>
                        <a14:foregroundMark x1="58295" y1="44343" x2="58295" y2="44343"/>
                        <a14:foregroundMark x1="44318" y1="27771" x2="44318" y2="27771"/>
                        <a14:foregroundMark x1="44545" y1="26857" x2="44545" y2="26857"/>
                        <a14:foregroundMark x1="63295" y1="30629" x2="50795" y2="24000"/>
                        <a14:foregroundMark x1="50568" y1="24914" x2="36818" y2="29029"/>
                        <a14:foregroundMark x1="60227" y1="53143" x2="60227" y2="53143"/>
                        <a14:foregroundMark x1="65227" y1="40571" x2="72386" y2="62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946" y="4419350"/>
            <a:ext cx="880888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6005" y="2040061"/>
            <a:ext cx="933778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cs typeface="Arial" pitchFamily="34" charset="0"/>
              </a:rPr>
              <a:t>Authorizing</a:t>
            </a:r>
          </a:p>
          <a:p>
            <a:pPr lvl="2"/>
            <a:endParaRPr lang="en-US" sz="2000" b="1" dirty="0">
              <a:latin typeface="Franklin Gothic Medium" panose="020B0603020102020204" pitchFamily="34" charset="0"/>
              <a:cs typeface="Arial" pitchFamily="34" charset="0"/>
            </a:endParaRPr>
          </a:p>
          <a:p>
            <a:pPr lvl="2"/>
            <a:r>
              <a:rPr lang="en-US" sz="3000" b="1" dirty="0" err="1">
                <a:latin typeface="Franklin Gothic Medium" panose="020B0603020102020204" pitchFamily="34" charset="0"/>
                <a:cs typeface="Arial" pitchFamily="34" charset="0"/>
              </a:rPr>
              <a:t>Dugger</a:t>
            </a:r>
            <a:r>
              <a:rPr lang="en-US" sz="3000" b="1" dirty="0">
                <a:latin typeface="Franklin Gothic Medium" panose="020B0603020102020204" pitchFamily="34" charset="0"/>
                <a:cs typeface="Arial" pitchFamily="34" charset="0"/>
              </a:rPr>
              <a:t> Union Community School</a:t>
            </a:r>
          </a:p>
          <a:p>
            <a:pPr lvl="2"/>
            <a:endParaRPr lang="en-US" sz="3000" b="1" dirty="0">
              <a:latin typeface="Franklin Gothic Medium" panose="020B0603020102020204" pitchFamily="34" charset="0"/>
              <a:cs typeface="Arial" pitchFamily="34" charset="0"/>
            </a:endParaRPr>
          </a:p>
          <a:p>
            <a:pPr lvl="2"/>
            <a:r>
              <a:rPr lang="en-US" sz="3000" b="1" dirty="0">
                <a:latin typeface="Franklin Gothic Medium" panose="020B0603020102020204" pitchFamily="34" charset="0"/>
                <a:cs typeface="Arial" pitchFamily="34" charset="0"/>
              </a:rPr>
              <a:t>Seven Oaks Classical School</a:t>
            </a:r>
          </a:p>
          <a:p>
            <a:pPr lvl="2"/>
            <a:endParaRPr lang="en-US" sz="3000" b="1" dirty="0">
              <a:latin typeface="Franklin Gothic Medium" panose="020B0603020102020204" pitchFamily="34" charset="0"/>
              <a:cs typeface="Arial" pitchFamily="34" charset="0"/>
            </a:endParaRPr>
          </a:p>
          <a:p>
            <a:pPr lvl="2"/>
            <a:r>
              <a:rPr lang="en-US" sz="3000" b="1" dirty="0">
                <a:latin typeface="Franklin Gothic Medium" panose="020B0603020102020204" pitchFamily="34" charset="0"/>
                <a:cs typeface="Arial" pitchFamily="34" charset="0"/>
              </a:rPr>
              <a:t>Smith Academy for Excellence</a:t>
            </a:r>
          </a:p>
          <a:p>
            <a:pPr lvl="2"/>
            <a:endParaRPr lang="en-US" sz="3000" b="1" dirty="0">
              <a:latin typeface="Franklin Gothic Medium" panose="020B0603020102020204" pitchFamily="34" charset="0"/>
              <a:cs typeface="Arial" pitchFamily="34" charset="0"/>
            </a:endParaRPr>
          </a:p>
          <a:p>
            <a:pPr lvl="2"/>
            <a:r>
              <a:rPr lang="en-US" sz="3000" b="1" dirty="0" err="1">
                <a:latin typeface="Franklin Gothic Medium" panose="020B0603020102020204" pitchFamily="34" charset="0"/>
                <a:cs typeface="Arial" pitchFamily="34" charset="0"/>
              </a:rPr>
              <a:t>Otwell</a:t>
            </a:r>
            <a:r>
              <a:rPr lang="en-US" sz="3000" b="1" dirty="0">
                <a:latin typeface="Franklin Gothic Medium" panose="020B0603020102020204" pitchFamily="34" charset="0"/>
                <a:cs typeface="Arial" pitchFamily="34" charset="0"/>
              </a:rPr>
              <a:t> Miller Academy				</a:t>
            </a:r>
          </a:p>
          <a:p>
            <a:pPr lvl="2"/>
            <a:r>
              <a:rPr lang="en-US" sz="3000" b="1" dirty="0">
                <a:latin typeface="Franklin Gothic Medium" panose="020B0603020102020204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AutoShape 4" descr="Image result for otwell miller academ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5072" y="5644342"/>
            <a:ext cx="1499586" cy="7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Student Growth and Improvement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59983"/>
              </p:ext>
            </p:extLst>
          </p:nvPr>
        </p:nvGraphicFramePr>
        <p:xfrm>
          <a:off x="1752600" y="1607980"/>
          <a:ext cx="7531444" cy="3489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60">
                <a:tc gridSpan="2">
                  <a:txBody>
                    <a:bodyPr/>
                    <a:lstStyle/>
                    <a:p>
                      <a:r>
                        <a:rPr lang="en-US" baseline="0"/>
                        <a:t>Growth Domain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English/Language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54.9%  met or exceeded their annual growth target (for Top 75% of students in these grades).</a:t>
                      </a:r>
                    </a:p>
                    <a:p>
                      <a:r>
                        <a:rPr lang="en-US" sz="1200"/>
                        <a:t>38.5%  met or exceeded their annual growth target (for Bottom 25%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Student median growth in 46</a:t>
                      </a:r>
                      <a:r>
                        <a:rPr lang="en-US" sz="1200" baseline="30000"/>
                        <a:t>th</a:t>
                      </a:r>
                      <a:r>
                        <a:rPr lang="en-US" sz="1200"/>
                        <a:t> percentile.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31.4%  met or exceeded their annual growth target (for Top 75% of students in these grades)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11.5%  met or exceeded their annual growth target (for Bottom 25%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Student median growth in 39</a:t>
                      </a:r>
                      <a:r>
                        <a:rPr lang="en-US" sz="1200" baseline="30000"/>
                        <a:t>th</a:t>
                      </a:r>
                      <a:r>
                        <a:rPr lang="en-US" sz="1200"/>
                        <a:t> percentile.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09">
                <a:tc>
                  <a:txBody>
                    <a:bodyPr/>
                    <a:lstStyle/>
                    <a:p>
                      <a:r>
                        <a:rPr lang="en-US" dirty="0"/>
                        <a:t>High School:  English/Language</a:t>
                      </a:r>
                      <a:r>
                        <a:rPr lang="en-US" baseline="0" dirty="0"/>
                        <a:t>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100 %  met or exceeded their annual growth target.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High School: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Data suppressed due to small population.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38983" y="6104408"/>
            <a:ext cx="36246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https://compass.doe.in.gov/dashboard/screportcard.aspx?type=school&amp;id=7952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421607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Graduation and Expulsion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53686"/>
              </p:ext>
            </p:extLst>
          </p:nvPr>
        </p:nvGraphicFramePr>
        <p:xfrm>
          <a:off x="1872149" y="1612446"/>
          <a:ext cx="412024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675">
                <a:tc>
                  <a:txBody>
                    <a:bodyPr/>
                    <a:lstStyle/>
                    <a:p>
                      <a:r>
                        <a:rPr lang="en-US" dirty="0"/>
                        <a:t>Graduation Rate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3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34 students                                           </a:t>
                      </a:r>
                      <a:r>
                        <a:rPr lang="en-US" sz="1600" baseline="0" dirty="0"/>
                        <a:t> 82.93</a:t>
                      </a:r>
                      <a:r>
                        <a:rPr lang="en-US" sz="1600" dirty="0"/>
                        <a:t>%</a:t>
                      </a:r>
                    </a:p>
                    <a:p>
                      <a:pPr algn="l"/>
                      <a:endParaRPr lang="en-US" sz="1600" dirty="0"/>
                    </a:p>
                    <a:p>
                      <a:pPr algn="l"/>
                      <a:r>
                        <a:rPr lang="en-US" sz="1600" dirty="0"/>
                        <a:t>Core 40 Diplomas: 26</a:t>
                      </a:r>
                    </a:p>
                    <a:p>
                      <a:pPr algn="l"/>
                      <a:r>
                        <a:rPr lang="en-US" sz="1600" dirty="0"/>
                        <a:t>Honors Diplomas:    5</a:t>
                      </a:r>
                    </a:p>
                    <a:p>
                      <a:pPr algn="l"/>
                      <a:r>
                        <a:rPr lang="en-US" sz="1600" dirty="0"/>
                        <a:t>General Diplomas:</a:t>
                      </a:r>
                      <a:r>
                        <a:rPr lang="en-US" sz="1600" baseline="0" dirty="0"/>
                        <a:t>   3</a:t>
                      </a:r>
                    </a:p>
                    <a:p>
                      <a:pPr algn="l"/>
                      <a:r>
                        <a:rPr lang="en-US" sz="1600" dirty="0" err="1"/>
                        <a:t>Dugger</a:t>
                      </a:r>
                      <a:r>
                        <a:rPr lang="en-US" sz="1600" dirty="0"/>
                        <a:t> Union</a:t>
                      </a:r>
                      <a:r>
                        <a:rPr lang="en-US" sz="1600" baseline="0" dirty="0"/>
                        <a:t> had 41 seniors and 34 graduated.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86575"/>
              </p:ext>
            </p:extLst>
          </p:nvPr>
        </p:nvGraphicFramePr>
        <p:xfrm>
          <a:off x="1891388" y="3610924"/>
          <a:ext cx="4131906" cy="120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555">
                <a:tc>
                  <a:txBody>
                    <a:bodyPr/>
                    <a:lstStyle/>
                    <a:p>
                      <a:r>
                        <a:rPr lang="en-US" dirty="0"/>
                        <a:t>Expulsion</a:t>
                      </a:r>
                      <a:r>
                        <a:rPr lang="en-US" baseline="0" dirty="0"/>
                        <a:t> &amp; Suspension </a:t>
                      </a:r>
                      <a:r>
                        <a:rPr lang="en-US" dirty="0"/>
                        <a:t>Rates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Expulsions: 6  </a:t>
                      </a:r>
                    </a:p>
                    <a:p>
                      <a:pPr algn="l"/>
                      <a:r>
                        <a:rPr lang="en-US" sz="1600" dirty="0"/>
                        <a:t>In School Suspensions: 77</a:t>
                      </a:r>
                    </a:p>
                    <a:p>
                      <a:pPr algn="l"/>
                      <a:r>
                        <a:rPr lang="en-US" sz="1600" dirty="0"/>
                        <a:t>Out of School Suspensions: 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91388" y="5135030"/>
            <a:ext cx="415114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Safety &amp; Discipline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1388" y="5603825"/>
            <a:ext cx="415114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28 Incidents                                           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66173"/>
              </p:ext>
            </p:extLst>
          </p:nvPr>
        </p:nvGraphicFramePr>
        <p:xfrm>
          <a:off x="6307494" y="1635924"/>
          <a:ext cx="4131906" cy="75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06">
                  <a:extLst>
                    <a:ext uri="{9D8B030D-6E8A-4147-A177-3AD203B41FA5}">
                      <a16:colId xmlns:a16="http://schemas.microsoft.com/office/drawing/2014/main" val="538638443"/>
                    </a:ext>
                  </a:extLst>
                </a:gridCol>
              </a:tblGrid>
              <a:tr h="382555">
                <a:tc>
                  <a:txBody>
                    <a:bodyPr/>
                    <a:lstStyle/>
                    <a:p>
                      <a:r>
                        <a:rPr lang="en-US" dirty="0"/>
                        <a:t>College &amp; Career Readiness (CCR)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05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45.7 % of students achieved CCR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2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595" y="304800"/>
            <a:ext cx="9656805" cy="12192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Seven Oaks Classical School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90750"/>
              </p:ext>
            </p:extLst>
          </p:nvPr>
        </p:nvGraphicFramePr>
        <p:xfrm>
          <a:off x="5791200" y="2076994"/>
          <a:ext cx="4419600" cy="264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 Cond" pitchFamily="34" charset="0"/>
                        </a:rPr>
                        <a:t>Seven Oaks Classical School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ADDRESS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200 East Association Street</a:t>
                      </a:r>
                    </a:p>
                    <a:p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</a:rPr>
                        <a:t>Ellettsville, IN 47429</a:t>
                      </a:r>
                      <a:endParaRPr lang="en-US" sz="12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TELEPHONE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(812) 935-5003 </a:t>
                      </a:r>
                      <a:endParaRPr lang="en-US" sz="1200" b="0" dirty="0">
                        <a:latin typeface="Franklin Gothic Medium Con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WEBSITE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sevenoaksclassical.org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7891"/>
              </p:ext>
            </p:extLst>
          </p:nvPr>
        </p:nvGraphicFramePr>
        <p:xfrm>
          <a:off x="5791200" y="5003800"/>
          <a:ext cx="4419600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Grades Served: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K-8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Year Opened: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Final Year in Contract: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2022-2023 (7 year charter)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Enrollment: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387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School Leaders: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Dr. Stephen Shipp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791200" y="4876800"/>
            <a:ext cx="4419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Image result for seven oaks classical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65" y="1876425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A Gra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56" y="4876800"/>
            <a:ext cx="1091991" cy="90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13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3999" y="228600"/>
            <a:ext cx="8915401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Enrollment Data 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  <a:p>
            <a:pPr algn="l"/>
            <a:endParaRPr lang="en-US" sz="1800" b="1" dirty="0">
              <a:solidFill>
                <a:srgbClr val="C00000"/>
              </a:solidFill>
              <a:latin typeface="Franklin Gothic Medium Cond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45470"/>
              </p:ext>
            </p:extLst>
          </p:nvPr>
        </p:nvGraphicFramePr>
        <p:xfrm>
          <a:off x="4232189" y="1550773"/>
          <a:ext cx="2819399" cy="30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8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Ethnicity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52">
                <a:tc>
                  <a:txBody>
                    <a:bodyPr/>
                    <a:lstStyle/>
                    <a:p>
                      <a:r>
                        <a:rPr lang="en-US" sz="1600" dirty="0"/>
                        <a:t>African American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93">
                <a:tc>
                  <a:txBody>
                    <a:bodyPr/>
                    <a:lstStyle/>
                    <a:p>
                      <a:r>
                        <a:rPr lang="en-US" sz="1600" dirty="0"/>
                        <a:t>Hispanic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93">
                <a:tc>
                  <a:txBody>
                    <a:bodyPr/>
                    <a:lstStyle/>
                    <a:p>
                      <a:r>
                        <a:rPr lang="en-US" sz="1600" dirty="0"/>
                        <a:t>Multiracial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393">
                <a:tc>
                  <a:txBody>
                    <a:bodyPr/>
                    <a:lstStyle/>
                    <a:p>
                      <a:r>
                        <a:rPr lang="en-US" sz="1600" dirty="0"/>
                        <a:t>White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52">
                <a:tc>
                  <a:txBody>
                    <a:bodyPr/>
                    <a:lstStyle/>
                    <a:p>
                      <a:r>
                        <a:rPr lang="en-US" sz="1600" dirty="0"/>
                        <a:t>American Indian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0.1%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10">
                <a:tc>
                  <a:txBody>
                    <a:bodyPr/>
                    <a:lstStyle/>
                    <a:p>
                      <a:r>
                        <a:rPr lang="en-US" sz="1600" dirty="0"/>
                        <a:t>Asian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295109"/>
              </p:ext>
            </p:extLst>
          </p:nvPr>
        </p:nvGraphicFramePr>
        <p:xfrm>
          <a:off x="1523998" y="1475156"/>
          <a:ext cx="2364297" cy="450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86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Enrollment by Grade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Kindergarten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9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211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16828"/>
              </p:ext>
            </p:extLst>
          </p:nvPr>
        </p:nvGraphicFramePr>
        <p:xfrm>
          <a:off x="7321382" y="3027405"/>
          <a:ext cx="3321904" cy="139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English Language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</a:rPr>
                        <a:t> Learners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387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 0%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45594"/>
              </p:ext>
            </p:extLst>
          </p:nvPr>
        </p:nvGraphicFramePr>
        <p:xfrm>
          <a:off x="7311289" y="1565340"/>
          <a:ext cx="335671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002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Special Education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Education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306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79.1%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Special 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20.9%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77980"/>
              </p:ext>
            </p:extLst>
          </p:nvPr>
        </p:nvGraphicFramePr>
        <p:xfrm>
          <a:off x="4232190" y="4705350"/>
          <a:ext cx="2833932" cy="1578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37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Meal Plan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0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Free/  Reduced Price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 total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26.1%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0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Paid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286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73.9%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825946" y="6195024"/>
            <a:ext cx="34846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https://compass.doe.in.gov/dashboard/enrollment.aspx?type=school&amp;id=1114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21907"/>
              </p:ext>
            </p:extLst>
          </p:nvPr>
        </p:nvGraphicFramePr>
        <p:xfrm>
          <a:off x="1523992" y="6247281"/>
          <a:ext cx="23642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41">
                  <a:extLst>
                    <a:ext uri="{9D8B030D-6E8A-4147-A177-3AD203B41FA5}">
                      <a16:colId xmlns:a16="http://schemas.microsoft.com/office/drawing/2014/main" val="1097008902"/>
                    </a:ext>
                  </a:extLst>
                </a:gridCol>
                <a:gridCol w="1070956">
                  <a:extLst>
                    <a:ext uri="{9D8B030D-6E8A-4147-A177-3AD203B41FA5}">
                      <a16:colId xmlns:a16="http://schemas.microsoft.com/office/drawing/2014/main" val="1299596390"/>
                    </a:ext>
                  </a:extLst>
                </a:gridCol>
              </a:tblGrid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07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118B0B-8E3E-42EE-A2B0-429F4BDF21BD}"/>
              </a:ext>
            </a:extLst>
          </p:cNvPr>
          <p:cNvSpPr txBox="1"/>
          <p:nvPr/>
        </p:nvSpPr>
        <p:spPr>
          <a:xfrm>
            <a:off x="1523995" y="5943281"/>
            <a:ext cx="236429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Grade 11                   13</a:t>
            </a:r>
          </a:p>
        </p:txBody>
      </p:sp>
    </p:spTree>
    <p:extLst>
      <p:ext uri="{BB962C8B-B14F-4D97-AF65-F5344CB8AC3E}">
        <p14:creationId xmlns:p14="http://schemas.microsoft.com/office/powerpoint/2010/main" val="79717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9314" y="304800"/>
            <a:ext cx="8850086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Attendance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89314" y="1497563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528492"/>
              </p:ext>
            </p:extLst>
          </p:nvPr>
        </p:nvGraphicFramePr>
        <p:xfrm>
          <a:off x="1400432" y="1699224"/>
          <a:ext cx="447649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023654" y="6351543"/>
            <a:ext cx="34846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https://compass.doe.in.gov/dashboard/enrollment.aspx?type=school&amp;id=1114</a:t>
            </a:r>
          </a:p>
        </p:txBody>
      </p:sp>
    </p:spTree>
    <p:extLst>
      <p:ext uri="{BB962C8B-B14F-4D97-AF65-F5344CB8AC3E}">
        <p14:creationId xmlns:p14="http://schemas.microsoft.com/office/powerpoint/2010/main" val="84974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ILEARN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355473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61920" y="1629032"/>
          <a:ext cx="2743200" cy="236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625127" y="1726527"/>
          <a:ext cx="2590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98141" y="4110335"/>
          <a:ext cx="3659659" cy="221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05400" y="4110335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320135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32013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6F6DA35-587E-4243-B5FD-66F650D2CA70}"/>
              </a:ext>
            </a:extLst>
          </p:cNvPr>
          <p:cNvGraphicFramePr>
            <a:graphicFrameLocks/>
          </p:cNvGraphicFramePr>
          <p:nvPr/>
        </p:nvGraphicFramePr>
        <p:xfrm>
          <a:off x="7625126" y="3990590"/>
          <a:ext cx="2814273" cy="22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9452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IREAD 3</a:t>
            </a:r>
            <a:r>
              <a:rPr lang="en-US" b="1" baseline="30000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rd</a:t>
            </a:r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 Grade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69" y="1752599"/>
          <a:ext cx="4188393" cy="383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61919" y="1629032"/>
          <a:ext cx="5871301" cy="348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320135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32013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1813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ISTEP+ Grade 10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905000" y="1752600"/>
          <a:ext cx="8789670" cy="220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905000" y="4114800"/>
          <a:ext cx="89154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5816" y="6219568"/>
            <a:ext cx="3995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https://compass.doe.in.gov/dashboard/istep10.aspx?type=school&amp;id=7952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2984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Student Growth and Improvement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95748"/>
              </p:ext>
            </p:extLst>
          </p:nvPr>
        </p:nvGraphicFramePr>
        <p:xfrm>
          <a:off x="1752600" y="1607980"/>
          <a:ext cx="7531444" cy="3489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6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Growth Domain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English/Language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54.9%  met or exceeded their annual growth target (for Top 75% of students in these grades).</a:t>
                      </a:r>
                    </a:p>
                    <a:p>
                      <a:r>
                        <a:rPr lang="en-US" sz="1200" dirty="0"/>
                        <a:t>38.5%  met or exceeded their annual growth target (for Bottom 25%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46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31.4%  met or exceeded their annual growth target (for Top 75%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11.5%  met or exceeded their annual growth target (for Bottom 25%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39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09">
                <a:tc>
                  <a:txBody>
                    <a:bodyPr/>
                    <a:lstStyle/>
                    <a:p>
                      <a:r>
                        <a:rPr lang="en-US" dirty="0"/>
                        <a:t>High School:  English/Language</a:t>
                      </a:r>
                      <a:r>
                        <a:rPr lang="en-US" baseline="0" dirty="0"/>
                        <a:t>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100 %  met or exceeded their annual growth target.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Median growth percentile suppressed.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High School: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Data suppressed for due to small population taking test.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38983" y="6104408"/>
            <a:ext cx="36246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https://compass.doe.in.gov/dashboard/screportcard.aspx?type=school&amp;id=7952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64351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Graduation and Expulsion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559728"/>
              </p:ext>
            </p:extLst>
          </p:nvPr>
        </p:nvGraphicFramePr>
        <p:xfrm>
          <a:off x="1752600" y="2974489"/>
          <a:ext cx="413190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Expulsion</a:t>
                      </a:r>
                      <a:r>
                        <a:rPr lang="en-US" baseline="0" dirty="0"/>
                        <a:t> &amp; Suspension Rates</a:t>
                      </a:r>
                      <a:endParaRPr lang="en-US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Expulsions: 0                                                      </a:t>
                      </a:r>
                    </a:p>
                    <a:p>
                      <a:pPr algn="l"/>
                      <a:r>
                        <a:rPr lang="en-US" sz="1600" dirty="0"/>
                        <a:t>In School Suspensions: 0</a:t>
                      </a:r>
                    </a:p>
                    <a:p>
                      <a:pPr algn="l"/>
                      <a:r>
                        <a:rPr lang="en-US" sz="1600" dirty="0"/>
                        <a:t>Out of School Suspensions: 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89467"/>
              </p:ext>
            </p:extLst>
          </p:nvPr>
        </p:nvGraphicFramePr>
        <p:xfrm>
          <a:off x="1742303" y="1850339"/>
          <a:ext cx="413190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aseline="0" dirty="0"/>
                        <a:t>Graduation </a:t>
                      </a:r>
                      <a:r>
                        <a:rPr lang="en-US" dirty="0"/>
                        <a:t>Rate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The school did not have high school seniors during the 2018-2019 school year.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52600" y="4541377"/>
            <a:ext cx="415114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Safety &amp; Discipline Issues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040868"/>
            <a:ext cx="415114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28 incidents</a:t>
            </a:r>
          </a:p>
        </p:txBody>
      </p:sp>
    </p:spTree>
    <p:extLst>
      <p:ext uri="{BB962C8B-B14F-4D97-AF65-F5344CB8AC3E}">
        <p14:creationId xmlns:p14="http://schemas.microsoft.com/office/powerpoint/2010/main" val="242292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8627" y="418305"/>
            <a:ext cx="9671221" cy="148574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Grace Schools Charter Authority LLC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0012" y="2088357"/>
            <a:ext cx="972888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Mission: </a:t>
            </a:r>
            <a:r>
              <a:rPr lang="en-US" sz="2000" dirty="0"/>
              <a:t>Grace Schools Charter Authority LLC’s mission is to provide educational choice by authorizing public charter schools in communities that express a desire for educational alternatives based on need or innovation and by promoting school accountability which impacts academic programs and student achievement.</a:t>
            </a:r>
          </a:p>
          <a:p>
            <a:pPr marL="0" indent="0">
              <a:buNone/>
            </a:pPr>
            <a:r>
              <a:rPr lang="en-US" sz="2000" dirty="0"/>
              <a:t>Grace Schools Charter Authority LLC equips districts with professional standards and best practices to authorize and support quality public charter schools for all Indiana students.</a:t>
            </a:r>
          </a:p>
          <a:p>
            <a:pPr marL="0" indent="0">
              <a:buNone/>
            </a:pPr>
            <a:r>
              <a:rPr lang="en-US" sz="2000" i="1" dirty="0"/>
              <a:t>Goals: </a:t>
            </a:r>
            <a:endParaRPr lang="en-US" sz="2000" dirty="0"/>
          </a:p>
          <a:p>
            <a:pPr lvl="0"/>
            <a:r>
              <a:rPr lang="en-US" sz="2000" i="1" dirty="0"/>
              <a:t>To identify and implement best practices in the charter schools Grace Schools Charter Authority LLC authorizes</a:t>
            </a:r>
            <a:endParaRPr lang="en-US" sz="2000" dirty="0"/>
          </a:p>
          <a:p>
            <a:pPr lvl="0"/>
            <a:r>
              <a:rPr lang="en-US" sz="2000" i="1" dirty="0"/>
              <a:t>To promote a charter school application process that encourages operational performance and high-level student achievement </a:t>
            </a:r>
            <a:endParaRPr lang="en-US" sz="2000" dirty="0"/>
          </a:p>
          <a:p>
            <a:pPr lvl="0"/>
            <a:r>
              <a:rPr lang="en-US" sz="2000" i="1" dirty="0"/>
              <a:t>To uphold school autonomy while maintaining strong accountability that monitors charter effectiveness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8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8686800" cy="12192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Smith Academy for Excellence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91200" y="2076994"/>
          <a:ext cx="4419600" cy="264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 Cond" pitchFamily="34" charset="0"/>
                        </a:rPr>
                        <a:t>Smith Academy for Excellence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ADDRESS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725 West Washington Boulevard</a:t>
                      </a:r>
                    </a:p>
                    <a:p>
                      <a:r>
                        <a:rPr lang="en-US" sz="1200" b="0" dirty="0">
                          <a:effectLst/>
                        </a:rPr>
                        <a:t> Fort Wayne, IN</a:t>
                      </a:r>
                      <a:r>
                        <a:rPr lang="en-US" sz="1200" b="0" baseline="0" dirty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46802</a:t>
                      </a:r>
                      <a:endParaRPr lang="en-US" sz="1200" b="0" dirty="0">
                        <a:latin typeface="Franklin Gothic Medium Con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TELEPHONE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(260) 579-6939 </a:t>
                      </a:r>
                      <a:endParaRPr lang="en-US" sz="1200" b="0" dirty="0">
                        <a:latin typeface="Franklin Gothic Medium Con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WEBSITE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http://www.fwsafe.com/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74470"/>
              </p:ext>
            </p:extLst>
          </p:nvPr>
        </p:nvGraphicFramePr>
        <p:xfrm>
          <a:off x="5791200" y="5003800"/>
          <a:ext cx="4419600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Grades Served: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4-12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Year Opened: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Final Year in Contract: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2023-2024 (5 year charter)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Enrollment: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75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School Leaders: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Corey Smith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791200" y="4876800"/>
            <a:ext cx="4419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https://scontent-b.xx.fbcdn.net/hphotos-xpf1/t1.0-9/1797615_535479699900143_8620237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" b="98400" l="1932" r="97727">
                        <a14:foregroundMark x1="33977" y1="5486" x2="33977" y2="5486"/>
                        <a14:foregroundMark x1="38977" y1="4457" x2="38977" y2="4457"/>
                        <a14:foregroundMark x1="55568" y1="3543" x2="55568" y2="3543"/>
                        <a14:foregroundMark x1="67727" y1="6971" x2="67727" y2="6971"/>
                        <a14:foregroundMark x1="62727" y1="5143" x2="62727" y2="5143"/>
                        <a14:foregroundMark x1="61477" y1="4800" x2="61477" y2="4800"/>
                        <a14:foregroundMark x1="65227" y1="5143" x2="65227" y2="5143"/>
                        <a14:foregroundMark x1="71818" y1="9257" x2="71818" y2="9257"/>
                        <a14:foregroundMark x1="69886" y1="8914" x2="69886" y2="8914"/>
                        <a14:foregroundMark x1="69886" y1="8000" x2="69886" y2="8000"/>
                        <a14:foregroundMark x1="75227" y1="11086" x2="75227" y2="11086"/>
                        <a14:foregroundMark x1="76818" y1="12000" x2="76818" y2="12000"/>
                        <a14:foregroundMark x1="78068" y1="13257" x2="78068" y2="13257"/>
                        <a14:foregroundMark x1="80568" y1="14857" x2="80568" y2="14857"/>
                        <a14:foregroundMark x1="72727" y1="89943" x2="72727" y2="89943"/>
                        <a14:foregroundMark x1="78068" y1="87086" x2="78068" y2="87086"/>
                        <a14:foregroundMark x1="81136" y1="83314" x2="81136" y2="83314"/>
                        <a14:foregroundMark x1="57386" y1="35886" x2="57386" y2="35886"/>
                        <a14:foregroundMark x1="60568" y1="45371" x2="60568" y2="45371"/>
                        <a14:foregroundMark x1="56477" y1="44686" x2="56477" y2="44686"/>
                        <a14:foregroundMark x1="48295" y1="39429" x2="44318" y2="42514"/>
                        <a14:foregroundMark x1="61136" y1="45600" x2="61136" y2="45600"/>
                        <a14:foregroundMark x1="52386" y1="40571" x2="52386" y2="40571"/>
                        <a14:foregroundMark x1="52727" y1="36571" x2="52727" y2="36571"/>
                        <a14:foregroundMark x1="50795" y1="65143" x2="50795" y2="65143"/>
                        <a14:foregroundMark x1="40795" y1="48800" x2="40795" y2="48800"/>
                        <a14:foregroundMark x1="44886" y1="29371" x2="44886" y2="29371"/>
                        <a14:foregroundMark x1="53636" y1="29371" x2="53636" y2="29371"/>
                        <a14:foregroundMark x1="62045" y1="25600" x2="62045" y2="25600"/>
                        <a14:foregroundMark x1="40227" y1="28343" x2="40227" y2="28343"/>
                        <a14:foregroundMark x1="56136" y1="29029" x2="56136" y2="29029"/>
                        <a14:foregroundMark x1="59318" y1="29029" x2="59318" y2="29029"/>
                        <a14:foregroundMark x1="42727" y1="28114" x2="42727" y2="28114"/>
                        <a14:foregroundMark x1="43068" y1="30286" x2="43068" y2="30286"/>
                        <a14:foregroundMark x1="50568" y1="27086" x2="50568" y2="27086"/>
                        <a14:foregroundMark x1="50568" y1="29943" x2="50568" y2="29943"/>
                        <a14:foregroundMark x1="49545" y1="29029" x2="49545" y2="29029"/>
                        <a14:foregroundMark x1="53295" y1="27771" x2="53295" y2="27771"/>
                        <a14:foregroundMark x1="55568" y1="27429" x2="55568" y2="27429"/>
                        <a14:foregroundMark x1="57045" y1="28114" x2="57045" y2="28114"/>
                        <a14:foregroundMark x1="59318" y1="28343" x2="59318" y2="28343"/>
                        <a14:foregroundMark x1="59318" y1="28686" x2="61477" y2="29600"/>
                        <a14:foregroundMark x1="62045" y1="29600" x2="62045" y2="29600"/>
                        <a14:foregroundMark x1="62045" y1="29600" x2="62045" y2="29600"/>
                        <a14:foregroundMark x1="56477" y1="28686" x2="54318" y2="28686"/>
                        <a14:foregroundMark x1="53068" y1="28686" x2="51818" y2="28686"/>
                        <a14:foregroundMark x1="50795" y1="28686" x2="49886" y2="28686"/>
                        <a14:foregroundMark x1="49318" y1="28686" x2="49318" y2="28686"/>
                        <a14:foregroundMark x1="47045" y1="28686" x2="47045" y2="28686"/>
                        <a14:foregroundMark x1="45795" y1="28343" x2="45795" y2="28343"/>
                        <a14:foregroundMark x1="44318" y1="28114" x2="44318" y2="28114"/>
                        <a14:foregroundMark x1="43295" y1="28114" x2="42386" y2="28114"/>
                        <a14:foregroundMark x1="41818" y1="28114" x2="41818" y2="28114"/>
                        <a14:foregroundMark x1="40568" y1="28686" x2="40568" y2="28686"/>
                        <a14:foregroundMark x1="40568" y1="29371" x2="40568" y2="29371"/>
                        <a14:foregroundMark x1="40568" y1="29600" x2="40568" y2="29600"/>
                        <a14:foregroundMark x1="39886" y1="30629" x2="39886" y2="30629"/>
                        <a14:foregroundMark x1="44886" y1="30857" x2="49886" y2="31200"/>
                        <a14:foregroundMark x1="51477" y1="30857" x2="53977" y2="30857"/>
                        <a14:foregroundMark x1="55795" y1="30857" x2="55795" y2="30857"/>
                        <a14:foregroundMark x1="57045" y1="30857" x2="58636" y2="31200"/>
                        <a14:foregroundMark x1="59886" y1="31200" x2="59886" y2="31200"/>
                        <a14:foregroundMark x1="60227" y1="38171" x2="60227" y2="38171"/>
                        <a14:foregroundMark x1="58295" y1="44343" x2="58295" y2="44343"/>
                        <a14:foregroundMark x1="44318" y1="27771" x2="44318" y2="27771"/>
                        <a14:foregroundMark x1="44545" y1="26857" x2="44545" y2="26857"/>
                        <a14:foregroundMark x1="63295" y1="30629" x2="50795" y2="24000"/>
                        <a14:foregroundMark x1="50568" y1="24914" x2="36818" y2="29029"/>
                        <a14:foregroundMark x1="60227" y1="53143" x2="60227" y2="53143"/>
                        <a14:foregroundMark x1="65227" y1="40571" x2="72386" y2="62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24" y="1778030"/>
            <a:ext cx="36576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158E63-A249-4C63-8F8D-0FC79C7C9472}"/>
              </a:ext>
            </a:extLst>
          </p:cNvPr>
          <p:cNvSpPr txBox="1"/>
          <p:nvPr/>
        </p:nvSpPr>
        <p:spPr>
          <a:xfrm>
            <a:off x="2640629" y="5413021"/>
            <a:ext cx="1543789" cy="1292662"/>
          </a:xfrm>
          <a:prstGeom prst="rect">
            <a:avLst/>
          </a:prstGeom>
          <a:solidFill>
            <a:srgbClr val="EDA523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1600" dirty="0"/>
              <a:t> </a:t>
            </a:r>
            <a:r>
              <a:rPr lang="en-US" sz="6000" dirty="0"/>
              <a:t>D</a:t>
            </a:r>
          </a:p>
          <a:p>
            <a:r>
              <a:rPr lang="en-US" sz="1600" dirty="0"/>
              <a:t> </a:t>
            </a:r>
            <a:r>
              <a:rPr lang="en-US" dirty="0"/>
              <a:t>Letter</a:t>
            </a:r>
            <a:r>
              <a:rPr lang="en-US" sz="1600" dirty="0"/>
              <a:t> </a:t>
            </a:r>
            <a:r>
              <a:rPr lang="en-US" dirty="0"/>
              <a:t>Grade</a:t>
            </a:r>
          </a:p>
        </p:txBody>
      </p:sp>
    </p:spTree>
    <p:extLst>
      <p:ext uri="{BB962C8B-B14F-4D97-AF65-F5344CB8AC3E}">
        <p14:creationId xmlns:p14="http://schemas.microsoft.com/office/powerpoint/2010/main" val="237724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228600"/>
            <a:ext cx="8915400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Enrollment Data                                    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  <a:p>
            <a:pPr algn="l"/>
            <a:endParaRPr lang="en-US" sz="1800" b="1" dirty="0">
              <a:solidFill>
                <a:srgbClr val="C00000"/>
              </a:solidFill>
              <a:latin typeface="Franklin Gothic Medium Cond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45740"/>
              </p:ext>
            </p:extLst>
          </p:nvPr>
        </p:nvGraphicFramePr>
        <p:xfrm>
          <a:off x="1524000" y="1620351"/>
          <a:ext cx="236429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495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Enrollment by Grade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22635"/>
              </p:ext>
            </p:extLst>
          </p:nvPr>
        </p:nvGraphicFramePr>
        <p:xfrm>
          <a:off x="4178559" y="1601691"/>
          <a:ext cx="28193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56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Ethnicity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African American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38.7%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Multiracial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White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46.7%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Asian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56279"/>
              </p:ext>
            </p:extLst>
          </p:nvPr>
        </p:nvGraphicFramePr>
        <p:xfrm>
          <a:off x="4236435" y="4534578"/>
          <a:ext cx="2877065" cy="156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Meal Plan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Free/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Reduced Price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68 total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90.7%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Paid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9.3%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31173"/>
              </p:ext>
            </p:extLst>
          </p:nvPr>
        </p:nvGraphicFramePr>
        <p:xfrm>
          <a:off x="7311289" y="1621579"/>
          <a:ext cx="335671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002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Special Education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Education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65.3%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Special 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34.7%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22618"/>
              </p:ext>
            </p:extLst>
          </p:nvPr>
        </p:nvGraphicFramePr>
        <p:xfrm>
          <a:off x="7346096" y="3355846"/>
          <a:ext cx="3321904" cy="139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English Language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</a:rPr>
                        <a:t> Learners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98.7%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1.3%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3151" y="6102220"/>
            <a:ext cx="395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https://compass.doe.in.gov/dashboard/enrollment.aspx?type=school&amp;id=0242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49466"/>
              </p:ext>
            </p:extLst>
          </p:nvPr>
        </p:nvGraphicFramePr>
        <p:xfrm>
          <a:off x="4178559" y="3582891"/>
          <a:ext cx="281939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35">
                  <a:extLst>
                    <a:ext uri="{9D8B030D-6E8A-4147-A177-3AD203B41FA5}">
                      <a16:colId xmlns:a16="http://schemas.microsoft.com/office/drawing/2014/main" val="3309788300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val="3711767086"/>
                    </a:ext>
                  </a:extLst>
                </a:gridCol>
                <a:gridCol w="996777">
                  <a:extLst>
                    <a:ext uri="{9D8B030D-6E8A-4147-A177-3AD203B41FA5}">
                      <a16:colId xmlns:a16="http://schemas.microsoft.com/office/drawing/2014/main" val="2851362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Hispanic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1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0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9314" y="304800"/>
            <a:ext cx="8850086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Attendance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89314" y="1497563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65481"/>
              </p:ext>
            </p:extLst>
          </p:nvPr>
        </p:nvGraphicFramePr>
        <p:xfrm>
          <a:off x="1400432" y="1855742"/>
          <a:ext cx="4476494" cy="471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023654" y="6351543"/>
            <a:ext cx="34846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https://compass.doe.in.gov/dashboard/enrollment.aspx?type=school&amp;id=1114</a:t>
            </a:r>
          </a:p>
        </p:txBody>
      </p:sp>
    </p:spTree>
    <p:extLst>
      <p:ext uri="{BB962C8B-B14F-4D97-AF65-F5344CB8AC3E}">
        <p14:creationId xmlns:p14="http://schemas.microsoft.com/office/powerpoint/2010/main" val="13813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ILEARN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83391" y="1628651"/>
          <a:ext cx="3554730" cy="236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61920" y="1629032"/>
          <a:ext cx="2743200" cy="236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98141" y="3676636"/>
          <a:ext cx="3659659" cy="275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05400" y="4110335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464001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0507" y="649552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F58279-D135-4D3C-AB00-26068112EC69}"/>
              </a:ext>
            </a:extLst>
          </p:cNvPr>
          <p:cNvGraphicFramePr>
            <a:graphicFrameLocks/>
          </p:cNvGraphicFramePr>
          <p:nvPr/>
        </p:nvGraphicFramePr>
        <p:xfrm>
          <a:off x="7926860" y="1856989"/>
          <a:ext cx="2590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62FB90E-574E-4407-978C-20E7FE9C38B0}"/>
              </a:ext>
            </a:extLst>
          </p:cNvPr>
          <p:cNvGraphicFramePr>
            <a:graphicFrameLocks/>
          </p:cNvGraphicFramePr>
          <p:nvPr/>
        </p:nvGraphicFramePr>
        <p:xfrm>
          <a:off x="7779586" y="3957089"/>
          <a:ext cx="2814273" cy="22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19703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ISTEP+ Grade 10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355473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486402" y="1641882"/>
          <a:ext cx="539261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14205" y="6228613"/>
            <a:ext cx="3995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https://compass.doe.in.gov/dashboard/istep10.aspx?type=school&amp;id=7952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0283D57-4340-4239-8C18-7B2F32ABB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994345"/>
              </p:ext>
            </p:extLst>
          </p:nvPr>
        </p:nvGraphicFramePr>
        <p:xfrm>
          <a:off x="1896611" y="3801985"/>
          <a:ext cx="89154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5653E0-C4C3-487E-A4C0-69862D42589C}"/>
              </a:ext>
            </a:extLst>
          </p:cNvPr>
          <p:cNvSpPr txBox="1"/>
          <p:nvPr/>
        </p:nvSpPr>
        <p:spPr>
          <a:xfrm>
            <a:off x="1821809" y="6662257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486CE-F0B6-4495-A35E-3B0F768C65C2}"/>
              </a:ext>
            </a:extLst>
          </p:cNvPr>
          <p:cNvSpPr txBox="1"/>
          <p:nvPr/>
        </p:nvSpPr>
        <p:spPr>
          <a:xfrm>
            <a:off x="1275128" y="6334760"/>
            <a:ext cx="53619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6745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Student Growth and Improvement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95496"/>
              </p:ext>
            </p:extLst>
          </p:nvPr>
        </p:nvGraphicFramePr>
        <p:xfrm>
          <a:off x="1752600" y="1607980"/>
          <a:ext cx="7531444" cy="35039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6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Growth Domain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English/Language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13.1%  met or exceeded their annual growth target (for Top 75% of students in these grades).</a:t>
                      </a:r>
                    </a:p>
                    <a:p>
                      <a:r>
                        <a:rPr lang="en-US" sz="1200" dirty="0"/>
                        <a:t>Data suppressed for Bottom 25% of students in these grades due to small population.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47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6.6%  met or exceeded their annual growth target (for Top 75%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Data suppressed for Bottom 25% of students in these grades due to small population.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48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09">
                <a:tc>
                  <a:txBody>
                    <a:bodyPr/>
                    <a:lstStyle/>
                    <a:p>
                      <a:r>
                        <a:rPr lang="en-US" dirty="0"/>
                        <a:t>High School:  English/Language</a:t>
                      </a:r>
                      <a:r>
                        <a:rPr lang="en-US" baseline="0" dirty="0"/>
                        <a:t>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9.5%  met or exceeded their annual growth target.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49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High School: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10%  met or exceeded their annual growth target.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77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38983" y="6104408"/>
            <a:ext cx="36246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https://compass.doe.in.gov/dashboard/screportcard.aspx?type=school&amp;id=7952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809118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Graduation and School Environment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70028"/>
              </p:ext>
            </p:extLst>
          </p:nvPr>
        </p:nvGraphicFramePr>
        <p:xfrm>
          <a:off x="1946188" y="1791421"/>
          <a:ext cx="4114800" cy="943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180">
                <a:tc>
                  <a:txBody>
                    <a:bodyPr/>
                    <a:lstStyle/>
                    <a:p>
                      <a:r>
                        <a:rPr lang="en-US" dirty="0"/>
                        <a:t>Graduation Rate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Suppressed due to small population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10595"/>
              </p:ext>
            </p:extLst>
          </p:nvPr>
        </p:nvGraphicFramePr>
        <p:xfrm>
          <a:off x="1979141" y="3323414"/>
          <a:ext cx="4116859" cy="131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26">
                <a:tc>
                  <a:txBody>
                    <a:bodyPr/>
                    <a:lstStyle/>
                    <a:p>
                      <a:r>
                        <a:rPr lang="en-US" dirty="0"/>
                        <a:t>Expulsion &amp; Suspension Rates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57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Expulsions: 6                                                        </a:t>
                      </a:r>
                    </a:p>
                    <a:p>
                      <a:r>
                        <a:rPr lang="en-US" sz="1600" dirty="0"/>
                        <a:t>In School Suspensions:  0                 </a:t>
                      </a:r>
                    </a:p>
                    <a:p>
                      <a:r>
                        <a:rPr lang="en-US" sz="1600" dirty="0"/>
                        <a:t>Out of School Suspensions: 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79140" y="5234634"/>
            <a:ext cx="421777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Safety &amp; Discipline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141" y="5680165"/>
            <a:ext cx="4217773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74 incidents</a:t>
            </a:r>
          </a:p>
          <a:p>
            <a:r>
              <a:rPr lang="en-US" sz="1600" dirty="0"/>
              <a:t>1 School-related arrests</a:t>
            </a:r>
          </a:p>
        </p:txBody>
      </p:sp>
    </p:spTree>
    <p:extLst>
      <p:ext uri="{BB962C8B-B14F-4D97-AF65-F5344CB8AC3E}">
        <p14:creationId xmlns:p14="http://schemas.microsoft.com/office/powerpoint/2010/main" val="416262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8686800" cy="12192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Otwell</a:t>
            </a:r>
            <a:r>
              <a:rPr lang="en-US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 Miller Academy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21975"/>
              </p:ext>
            </p:extLst>
          </p:nvPr>
        </p:nvGraphicFramePr>
        <p:xfrm>
          <a:off x="5791200" y="2076994"/>
          <a:ext cx="4419600" cy="264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sz="2000" dirty="0" err="1">
                          <a:latin typeface="Franklin Gothic Medium Cond" pitchFamily="34" charset="0"/>
                        </a:rPr>
                        <a:t>Otwell</a:t>
                      </a:r>
                      <a:r>
                        <a:rPr lang="en-US" sz="2000" dirty="0">
                          <a:latin typeface="Franklin Gothic Medium Cond" pitchFamily="34" charset="0"/>
                        </a:rPr>
                        <a:t> Miller Academy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ADDRESS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9958 East County Road 150 N</a:t>
                      </a:r>
                    </a:p>
                    <a:p>
                      <a:r>
                        <a:rPr lang="en-US" sz="1200" b="0" dirty="0" err="1">
                          <a:effectLst/>
                        </a:rPr>
                        <a:t>Otwell</a:t>
                      </a:r>
                      <a:r>
                        <a:rPr lang="en-US" sz="1200" b="0" dirty="0">
                          <a:effectLst/>
                        </a:rPr>
                        <a:t>, IN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TELEPHONE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(812) 354-0800 </a:t>
                      </a:r>
                      <a:endParaRPr lang="en-US" sz="1200" b="0" dirty="0">
                        <a:latin typeface="Franklin Gothic Medium Con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WEBSITE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https://www.otwellmilleracademy.school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67080"/>
              </p:ext>
            </p:extLst>
          </p:nvPr>
        </p:nvGraphicFramePr>
        <p:xfrm>
          <a:off x="5791200" y="5003800"/>
          <a:ext cx="4419600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Grades Served: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K-5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Year Opened: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Final Year in Contract: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2023- 2024 (7 year charter)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Enrollment: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92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School Leaders: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Rick Fears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791200" y="4876800"/>
            <a:ext cx="4419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96" y="2419737"/>
            <a:ext cx="3862147" cy="1961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7E8F3B-B792-43D0-8439-2EEFF162CECE}"/>
              </a:ext>
            </a:extLst>
          </p:cNvPr>
          <p:cNvSpPr txBox="1"/>
          <p:nvPr/>
        </p:nvSpPr>
        <p:spPr>
          <a:xfrm>
            <a:off x="2643374" y="4631063"/>
            <a:ext cx="15437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Letter Grade</a:t>
            </a:r>
          </a:p>
        </p:txBody>
      </p:sp>
    </p:spTree>
    <p:extLst>
      <p:ext uri="{BB962C8B-B14F-4D97-AF65-F5344CB8AC3E}">
        <p14:creationId xmlns:p14="http://schemas.microsoft.com/office/powerpoint/2010/main" val="2976823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228600"/>
            <a:ext cx="8915400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Enrollment Data                                    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  <a:p>
            <a:pPr algn="l"/>
            <a:endParaRPr lang="en-US" sz="1800" b="1" dirty="0">
              <a:solidFill>
                <a:srgbClr val="C00000"/>
              </a:solidFill>
              <a:latin typeface="Franklin Gothic Medium Cond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54404"/>
              </p:ext>
            </p:extLst>
          </p:nvPr>
        </p:nvGraphicFramePr>
        <p:xfrm>
          <a:off x="1524000" y="1620351"/>
          <a:ext cx="236429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495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Enrollment by Grade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0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09621"/>
              </p:ext>
            </p:extLst>
          </p:nvPr>
        </p:nvGraphicFramePr>
        <p:xfrm>
          <a:off x="4178559" y="1601691"/>
          <a:ext cx="281939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56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Ethnicity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Hispanic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Multiracial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09">
                <a:tc>
                  <a:txBody>
                    <a:bodyPr/>
                    <a:lstStyle/>
                    <a:p>
                      <a:r>
                        <a:rPr lang="en-US" sz="1600" dirty="0"/>
                        <a:t>White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92.4%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00004"/>
              </p:ext>
            </p:extLst>
          </p:nvPr>
        </p:nvGraphicFramePr>
        <p:xfrm>
          <a:off x="4120893" y="3218686"/>
          <a:ext cx="2877065" cy="156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9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Meal Plan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Free/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Reduced Meals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60.9%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Paid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39.1%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81199"/>
              </p:ext>
            </p:extLst>
          </p:nvPr>
        </p:nvGraphicFramePr>
        <p:xfrm>
          <a:off x="7311289" y="1620351"/>
          <a:ext cx="335671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002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Special Education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Education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80.4%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Special 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19.6%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01756"/>
              </p:ext>
            </p:extLst>
          </p:nvPr>
        </p:nvGraphicFramePr>
        <p:xfrm>
          <a:off x="7346096" y="3355846"/>
          <a:ext cx="3321904" cy="139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English Language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</a:rPr>
                        <a:t> Learners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0%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3151" y="6102220"/>
            <a:ext cx="3956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https://compass.doe.in.gov/dashboard/enrollment.aspx?type=school&amp;id=2019</a:t>
            </a:r>
          </a:p>
        </p:txBody>
      </p:sp>
    </p:spTree>
    <p:extLst>
      <p:ext uri="{BB962C8B-B14F-4D97-AF65-F5344CB8AC3E}">
        <p14:creationId xmlns:p14="http://schemas.microsoft.com/office/powerpoint/2010/main" val="370662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9314" y="304800"/>
            <a:ext cx="8850086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Attendance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89314" y="1497563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880656"/>
              </p:ext>
            </p:extLst>
          </p:nvPr>
        </p:nvGraphicFramePr>
        <p:xfrm>
          <a:off x="1400432" y="1699224"/>
          <a:ext cx="447649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023654" y="6351543"/>
            <a:ext cx="34846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https://compass.doe.in.gov/dashboard/enrollment.aspx?type=school&amp;id=1114</a:t>
            </a:r>
          </a:p>
        </p:txBody>
      </p:sp>
    </p:spTree>
    <p:extLst>
      <p:ext uri="{BB962C8B-B14F-4D97-AF65-F5344CB8AC3E}">
        <p14:creationId xmlns:p14="http://schemas.microsoft.com/office/powerpoint/2010/main" val="211951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68627" y="418305"/>
            <a:ext cx="9671221" cy="148574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Grace Schools Charter Authority LLC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6250" y="1923187"/>
            <a:ext cx="10389972" cy="927106"/>
          </a:xfrm>
        </p:spPr>
        <p:txBody>
          <a:bodyPr>
            <a:normAutofit/>
          </a:bodyPr>
          <a:lstStyle/>
          <a:p>
            <a:r>
              <a:rPr lang="en-US" sz="3000" b="1" dirty="0"/>
              <a:t>Our Schools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97883"/>
              </p:ext>
            </p:extLst>
          </p:nvPr>
        </p:nvGraphicFramePr>
        <p:xfrm>
          <a:off x="1268626" y="2657647"/>
          <a:ext cx="9671222" cy="1411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Grades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Established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67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Dugger</a:t>
                      </a:r>
                      <a:r>
                        <a:rPr lang="en-US" dirty="0"/>
                        <a:t> Union Community</a:t>
                      </a:r>
                      <a:r>
                        <a:rPr lang="en-US" baseline="0" dirty="0"/>
                        <a:t>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26453"/>
              </p:ext>
            </p:extLst>
          </p:nvPr>
        </p:nvGraphicFramePr>
        <p:xfrm>
          <a:off x="1268626" y="4094205"/>
          <a:ext cx="9671222" cy="4118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892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Seven Oaks Classical School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K-9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Classical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95801"/>
              </p:ext>
            </p:extLst>
          </p:nvPr>
        </p:nvGraphicFramePr>
        <p:xfrm>
          <a:off x="1268627" y="4547286"/>
          <a:ext cx="9671222" cy="4252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214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Smith Academy for Excellence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4-12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Traditional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95208"/>
              </p:ext>
            </p:extLst>
          </p:nvPr>
        </p:nvGraphicFramePr>
        <p:xfrm>
          <a:off x="1268626" y="5013689"/>
          <a:ext cx="9671222" cy="4118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15948">
                  <a:extLst>
                    <a:ext uri="{9D8B030D-6E8A-4147-A177-3AD203B41FA5}">
                      <a16:colId xmlns:a16="http://schemas.microsoft.com/office/drawing/2014/main" val="1809487113"/>
                    </a:ext>
                  </a:extLst>
                </a:gridCol>
                <a:gridCol w="2566085">
                  <a:extLst>
                    <a:ext uri="{9D8B030D-6E8A-4147-A177-3AD203B41FA5}">
                      <a16:colId xmlns:a16="http://schemas.microsoft.com/office/drawing/2014/main" val="422731077"/>
                    </a:ext>
                  </a:extLst>
                </a:gridCol>
                <a:gridCol w="1449860">
                  <a:extLst>
                    <a:ext uri="{9D8B030D-6E8A-4147-A177-3AD203B41FA5}">
                      <a16:colId xmlns:a16="http://schemas.microsoft.com/office/drawing/2014/main" val="1077807801"/>
                    </a:ext>
                  </a:extLst>
                </a:gridCol>
                <a:gridCol w="1639329">
                  <a:extLst>
                    <a:ext uri="{9D8B030D-6E8A-4147-A177-3AD203B41FA5}">
                      <a16:colId xmlns:a16="http://schemas.microsoft.com/office/drawing/2014/main" val="1077675293"/>
                    </a:ext>
                  </a:extLst>
                </a:gridCol>
              </a:tblGrid>
              <a:tr h="411892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Otwell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Miller Academy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K-5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Traditional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05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274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ILEARN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355473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61919" y="1629032"/>
          <a:ext cx="5331939" cy="240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98141" y="4110335"/>
          <a:ext cx="3659659" cy="221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05400" y="4034135"/>
          <a:ext cx="5562600" cy="213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320135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32013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4650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IREAD 3</a:t>
            </a:r>
            <a:r>
              <a:rPr lang="en-US" b="1" baseline="30000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rd</a:t>
            </a:r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 Grade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4316730" cy="43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807242" y="1629032"/>
          <a:ext cx="4860758" cy="417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320135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8141" y="629251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6044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Student Growth and Improvement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22621"/>
              </p:ext>
            </p:extLst>
          </p:nvPr>
        </p:nvGraphicFramePr>
        <p:xfrm>
          <a:off x="1752600" y="1607980"/>
          <a:ext cx="7701793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6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Growth Domain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English/Language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8.1%  met or exceeded their annual growth target (for Top 75% of students in these grades).</a:t>
                      </a:r>
                    </a:p>
                    <a:p>
                      <a:r>
                        <a:rPr lang="en-US" sz="1200" dirty="0"/>
                        <a:t>Data suppressed or Bottom 25% of students in these grades.</a:t>
                      </a:r>
                    </a:p>
                    <a:p>
                      <a:r>
                        <a:rPr lang="en-US" sz="1200" dirty="0"/>
                        <a:t>Student median growth in 36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30">
                <a:tc>
                  <a:txBody>
                    <a:bodyPr/>
                    <a:lstStyle/>
                    <a:p>
                      <a:r>
                        <a:rPr lang="en-US" dirty="0"/>
                        <a:t>Elementary: 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15.8%  met or exceeded their annual growth target (for Top 75% of students in these grades).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Data suppressed or Bottom 25% of students in these grades.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Student median growth in 48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percentile.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38983" y="6104408"/>
            <a:ext cx="36246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https://compass.doe.in.gov/dashboard/screportcard.aspx?type=school&amp;id=7952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2567514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Graduation and Expulsion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89843"/>
              </p:ext>
            </p:extLst>
          </p:nvPr>
        </p:nvGraphicFramePr>
        <p:xfrm>
          <a:off x="1524000" y="1747864"/>
          <a:ext cx="411685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014">
                <a:tc>
                  <a:txBody>
                    <a:bodyPr/>
                    <a:lstStyle/>
                    <a:p>
                      <a:r>
                        <a:rPr lang="en-US" dirty="0"/>
                        <a:t>Expulsion</a:t>
                      </a:r>
                      <a:r>
                        <a:rPr lang="en-US" baseline="0" dirty="0"/>
                        <a:t> &amp; Suspension Rates</a:t>
                      </a:r>
                      <a:endParaRPr lang="en-US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Expulsions: 0</a:t>
                      </a:r>
                    </a:p>
                    <a:p>
                      <a:pPr algn="l"/>
                      <a:r>
                        <a:rPr lang="en-US" sz="1600" dirty="0"/>
                        <a:t>In School: 7</a:t>
                      </a:r>
                    </a:p>
                    <a:p>
                      <a:pPr algn="l"/>
                      <a:r>
                        <a:rPr lang="en-US" sz="1600" dirty="0"/>
                        <a:t>Out of School: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3999" y="3393044"/>
            <a:ext cx="421777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Safety and Disciplinary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9" y="3860628"/>
            <a:ext cx="421777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16 incidents</a:t>
            </a:r>
          </a:p>
        </p:txBody>
      </p:sp>
    </p:spTree>
    <p:extLst>
      <p:ext uri="{BB962C8B-B14F-4D97-AF65-F5344CB8AC3E}">
        <p14:creationId xmlns:p14="http://schemas.microsoft.com/office/powerpoint/2010/main" val="281561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807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Status of Authorizer’s Charter Schools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98431"/>
              </p:ext>
            </p:extLst>
          </p:nvPr>
        </p:nvGraphicFramePr>
        <p:xfrm>
          <a:off x="2294709" y="1600200"/>
          <a:ext cx="7848600" cy="436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611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Status of</a:t>
                      </a:r>
                      <a:r>
                        <a:rPr lang="en-US" sz="2000" baseline="0" dirty="0"/>
                        <a:t> Schools</a:t>
                      </a:r>
                      <a:endParaRPr lang="en-US" sz="2000" dirty="0"/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05">
                <a:tc>
                  <a:txBody>
                    <a:bodyPr/>
                    <a:lstStyle/>
                    <a:p>
                      <a:r>
                        <a:rPr lang="en-US" sz="1600" b="1" dirty="0"/>
                        <a:t>Approved but not yet open</a:t>
                      </a: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892">
                <a:tc>
                  <a:txBody>
                    <a:bodyPr/>
                    <a:lstStyle/>
                    <a:p>
                      <a:r>
                        <a:rPr lang="en-US" sz="1600" b="1" dirty="0"/>
                        <a:t>Open</a:t>
                      </a:r>
                      <a:r>
                        <a:rPr lang="en-US" sz="1600" b="1" baseline="0" dirty="0"/>
                        <a:t> and Operating</a:t>
                      </a:r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aseline="0" dirty="0"/>
                    </a:p>
                    <a:p>
                      <a:r>
                        <a:rPr lang="en-US" sz="1600" baseline="0" dirty="0" err="1"/>
                        <a:t>Dugger</a:t>
                      </a:r>
                      <a:r>
                        <a:rPr lang="en-US" sz="1600" baseline="0" dirty="0"/>
                        <a:t> Union Community Schools (2015)</a:t>
                      </a:r>
                    </a:p>
                    <a:p>
                      <a:endParaRPr lang="en-US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/>
                        <a:t>Otwell</a:t>
                      </a:r>
                      <a:r>
                        <a:rPr lang="en-US" sz="1600" baseline="0" dirty="0"/>
                        <a:t> Miller Academy (Opened Fall 2017)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Seven Oaks Classical Schools (2016)</a:t>
                      </a:r>
                    </a:p>
                    <a:p>
                      <a:endParaRPr lang="en-US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Smith</a:t>
                      </a:r>
                      <a:r>
                        <a:rPr lang="en-US" sz="1600" baseline="0" dirty="0"/>
                        <a:t> Academy for Excellence (2012)</a:t>
                      </a:r>
                    </a:p>
                    <a:p>
                      <a:endParaRPr lang="en-US" sz="1600" baseline="0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892">
                <a:tc>
                  <a:txBody>
                    <a:bodyPr/>
                    <a:lstStyle/>
                    <a:p>
                      <a:r>
                        <a:rPr lang="en-US" sz="1600" b="1" dirty="0"/>
                        <a:t>Closed or having</a:t>
                      </a:r>
                      <a:r>
                        <a:rPr lang="en-US" sz="1600" b="1" baseline="0" dirty="0"/>
                        <a:t> a charter that was not renewed</a:t>
                      </a:r>
                      <a:endParaRPr lang="en-US" sz="1600" b="1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75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86868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Calibri" pitchFamily="34" charset="0"/>
              </a:rPr>
              <a:t>Authorizer Expenditures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Calibri" pitchFamily="34" charset="0"/>
              </a:rPr>
              <a:t>by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Calibri" pitchFamily="34" charset="0"/>
              </a:rPr>
              <a:t> Grace Schools Charter Authority, LLC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Medium Cond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22638" y="1633151"/>
          <a:ext cx="10536723" cy="457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53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Expenditures</a:t>
                      </a:r>
                    </a:p>
                  </a:txBody>
                  <a:tcPr marL="58412" marR="58412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2638" y="2143720"/>
          <a:ext cx="10640367" cy="3956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17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5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School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School Name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Membership</a:t>
                      </a:r>
                      <a:r>
                        <a:rPr lang="en-US" sz="1400" baseline="0" dirty="0"/>
                        <a:t> Dues/Fees</a:t>
                      </a:r>
                      <a:endParaRPr lang="en-US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Travel Expenses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Legal Expenses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Consultant Fees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Salary</a:t>
                      </a:r>
                      <a:r>
                        <a:rPr lang="en-US" sz="1400" baseline="0" dirty="0"/>
                        <a:t> and Benefits </a:t>
                      </a:r>
                      <a:endParaRPr lang="en-US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Institutional</a:t>
                      </a:r>
                      <a:r>
                        <a:rPr lang="en-US" sz="1400" baseline="0" dirty="0"/>
                        <a:t>  Support</a:t>
                      </a:r>
                      <a:endParaRPr lang="en-US" sz="1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Dugger Union Community</a:t>
                      </a:r>
                      <a:r>
                        <a:rPr lang="en-US" sz="1600" baseline="0" dirty="0"/>
                        <a:t> School Corp.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$684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Seven Oaks Classical School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6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0242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Smith</a:t>
                      </a:r>
                      <a:r>
                        <a:rPr lang="en-US" sz="1600" baseline="0" dirty="0"/>
                        <a:t> Academy for Excellence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$381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Otwell Miller Academy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50976"/>
                  </a:ext>
                </a:extLst>
              </a:tr>
              <a:tr h="410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General Operations and Support Services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$3,556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$76,363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$32,574**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112,793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$924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$4,130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$300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$76,363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$32,574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$114,891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6804" y="6270241"/>
            <a:ext cx="894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 Allocation of one full-time employee salary and benefits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**Allocation of overhead and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604736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86868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Calibri" pitchFamily="34" charset="0"/>
              </a:rPr>
              <a:t>Authorizer Fees Collected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Calibri" pitchFamily="34" charset="0"/>
              </a:rPr>
              <a:t>by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Calibri" pitchFamily="34" charset="0"/>
              </a:rPr>
              <a:t> Grace Schools Charter Authority, LLC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Medium Cond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1752600" y="1600200"/>
          <a:ext cx="8210550" cy="457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21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Administrative Fees Collected</a:t>
                      </a:r>
                    </a:p>
                  </a:txBody>
                  <a:tcPr marL="58412" marR="58412" marT="0" marB="0"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599" y="2016210"/>
          <a:ext cx="8231659" cy="34511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8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6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School Name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Basic Tuition Support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Charged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Yearly Administrative Fee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0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7952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Dugger Union Community</a:t>
                      </a:r>
                      <a:r>
                        <a:rPr lang="en-US" sz="1600" baseline="0" dirty="0"/>
                        <a:t> School Corp.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$3,372,136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$90,310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Seven Oaks Classical School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$2,104,905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$59,486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2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0242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Smith</a:t>
                      </a:r>
                      <a:r>
                        <a:rPr lang="en-US" sz="1600" baseline="0" dirty="0"/>
                        <a:t> Academy for Excellence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$623,882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$14,870</a:t>
                      </a:r>
                      <a:endParaRPr lang="en-US" sz="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Otwell Miller Academy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$611,478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$16,268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</a:t>
                      </a:r>
                    </a:p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$6,712,401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$180,934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870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91484C-D774-4D3C-A66C-3D8D60B1C21B}"/>
              </a:ext>
            </a:extLst>
          </p:cNvPr>
          <p:cNvSpPr txBox="1"/>
          <p:nvPr/>
        </p:nvSpPr>
        <p:spPr>
          <a:xfrm>
            <a:off x="1752599" y="5744866"/>
            <a:ext cx="894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The 3% charge for the yearly administrative fee was reduced.</a:t>
            </a:r>
          </a:p>
        </p:txBody>
      </p:sp>
    </p:spTree>
    <p:extLst>
      <p:ext uri="{BB962C8B-B14F-4D97-AF65-F5344CB8AC3E}">
        <p14:creationId xmlns:p14="http://schemas.microsoft.com/office/powerpoint/2010/main" val="3835398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04800"/>
            <a:ext cx="8915400" cy="10358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Contact Information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79760"/>
              </p:ext>
            </p:extLst>
          </p:nvPr>
        </p:nvGraphicFramePr>
        <p:xfrm>
          <a:off x="1876424" y="1523996"/>
          <a:ext cx="6353176" cy="148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92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at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0" baseline="0" dirty="0"/>
                        <a:t>Grace College:</a:t>
                      </a:r>
                      <a:endParaRPr lang="en-US" sz="2000" i="1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Dr. Tim </a:t>
                      </a:r>
                      <a:r>
                        <a:rPr lang="en-US" sz="1600" dirty="0" err="1"/>
                        <a:t>Ziebarth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charterschools@grace.edu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Miss Sarah Tillman 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charterschools@grace.edu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Mrs. Melissa Chappell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charterschools@grace.edu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94189"/>
              </p:ext>
            </p:extLst>
          </p:nvPr>
        </p:nvGraphicFramePr>
        <p:xfrm>
          <a:off x="1854028" y="3063077"/>
          <a:ext cx="6353176" cy="1130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454">
                  <a:extLst>
                    <a:ext uri="{9D8B030D-6E8A-4147-A177-3AD203B41FA5}">
                      <a16:colId xmlns:a16="http://schemas.microsoft.com/office/drawing/2014/main" val="1429118782"/>
                    </a:ext>
                  </a:extLst>
                </a:gridCol>
                <a:gridCol w="3606722">
                  <a:extLst>
                    <a:ext uri="{9D8B030D-6E8A-4147-A177-3AD203B41FA5}">
                      <a16:colId xmlns:a16="http://schemas.microsoft.com/office/drawing/2014/main" val="160848388"/>
                    </a:ext>
                  </a:extLst>
                </a:gridCol>
              </a:tblGrid>
              <a:tr h="41992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at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0" baseline="0" dirty="0" err="1"/>
                        <a:t>Dugger</a:t>
                      </a:r>
                      <a:r>
                        <a:rPr lang="en-US" sz="2000" i="0" baseline="0" dirty="0"/>
                        <a:t> Union Community School:</a:t>
                      </a:r>
                      <a:endParaRPr lang="en-US" sz="2000" i="1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8189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Mr. Darin</a:t>
                      </a:r>
                      <a:r>
                        <a:rPr lang="en-US" sz="1600" baseline="0" dirty="0"/>
                        <a:t> Simpson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dsimpson@duggerunionschools.org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70561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Mrs.</a:t>
                      </a:r>
                      <a:r>
                        <a:rPr lang="en-US" sz="1600" baseline="0" dirty="0"/>
                        <a:t> Stephanie </a:t>
                      </a:r>
                      <a:r>
                        <a:rPr lang="en-US" sz="1600" baseline="0" dirty="0" err="1"/>
                        <a:t>Kinnett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skinnett@duggerunionschools.org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38731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69564"/>
              </p:ext>
            </p:extLst>
          </p:nvPr>
        </p:nvGraphicFramePr>
        <p:xfrm>
          <a:off x="1876424" y="4246833"/>
          <a:ext cx="6353176" cy="7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454">
                  <a:extLst>
                    <a:ext uri="{9D8B030D-6E8A-4147-A177-3AD203B41FA5}">
                      <a16:colId xmlns:a16="http://schemas.microsoft.com/office/drawing/2014/main" val="1429118782"/>
                    </a:ext>
                  </a:extLst>
                </a:gridCol>
                <a:gridCol w="3606722">
                  <a:extLst>
                    <a:ext uri="{9D8B030D-6E8A-4147-A177-3AD203B41FA5}">
                      <a16:colId xmlns:a16="http://schemas.microsoft.com/office/drawing/2014/main" val="160848388"/>
                    </a:ext>
                  </a:extLst>
                </a:gridCol>
              </a:tblGrid>
              <a:tr h="41992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at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0" baseline="0" dirty="0"/>
                        <a:t>Seven Oaks Classical School:</a:t>
                      </a:r>
                      <a:endParaRPr lang="en-US" sz="2000" i="1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8189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Dr. Stephen Shipp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stephen.shipp@sevenoaksclassical.org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7056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5484"/>
              </p:ext>
            </p:extLst>
          </p:nvPr>
        </p:nvGraphicFramePr>
        <p:xfrm>
          <a:off x="1876424" y="5916118"/>
          <a:ext cx="6353176" cy="7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454">
                  <a:extLst>
                    <a:ext uri="{9D8B030D-6E8A-4147-A177-3AD203B41FA5}">
                      <a16:colId xmlns:a16="http://schemas.microsoft.com/office/drawing/2014/main" val="285830779"/>
                    </a:ext>
                  </a:extLst>
                </a:gridCol>
                <a:gridCol w="3606722">
                  <a:extLst>
                    <a:ext uri="{9D8B030D-6E8A-4147-A177-3AD203B41FA5}">
                      <a16:colId xmlns:a16="http://schemas.microsoft.com/office/drawing/2014/main" val="224768762"/>
                    </a:ext>
                  </a:extLst>
                </a:gridCol>
              </a:tblGrid>
              <a:tr h="41992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at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0" baseline="0" dirty="0" err="1"/>
                        <a:t>Otwell</a:t>
                      </a:r>
                      <a:r>
                        <a:rPr lang="en-US" sz="2000" i="0" baseline="0" dirty="0"/>
                        <a:t> Miller Academy:</a:t>
                      </a:r>
                      <a:endParaRPr lang="en-US" sz="2000" i="1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54554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Mr. Rich Padgett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rpadgett@oma.school</a:t>
                      </a:r>
                      <a:endParaRPr lang="en-US" sz="1600" dirty="0"/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1265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19193"/>
              </p:ext>
            </p:extLst>
          </p:nvPr>
        </p:nvGraphicFramePr>
        <p:xfrm>
          <a:off x="1876424" y="5075264"/>
          <a:ext cx="6353176" cy="7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454">
                  <a:extLst>
                    <a:ext uri="{9D8B030D-6E8A-4147-A177-3AD203B41FA5}">
                      <a16:colId xmlns:a16="http://schemas.microsoft.com/office/drawing/2014/main" val="285830779"/>
                    </a:ext>
                  </a:extLst>
                </a:gridCol>
                <a:gridCol w="3606722">
                  <a:extLst>
                    <a:ext uri="{9D8B030D-6E8A-4147-A177-3AD203B41FA5}">
                      <a16:colId xmlns:a16="http://schemas.microsoft.com/office/drawing/2014/main" val="224768762"/>
                    </a:ext>
                  </a:extLst>
                </a:gridCol>
              </a:tblGrid>
              <a:tr h="41992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at</a:t>
                      </a:r>
                      <a:r>
                        <a:rPr lang="en-US" sz="2000" i="1" baseline="0" dirty="0"/>
                        <a:t> </a:t>
                      </a:r>
                      <a:r>
                        <a:rPr lang="en-US" sz="2000" i="0" baseline="0" dirty="0"/>
                        <a:t>Smith Academy for Excellence:</a:t>
                      </a:r>
                      <a:endParaRPr lang="en-US" sz="2000" i="1" dirty="0"/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54554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Mr. Corey Smith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corey@fwsafe.com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1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9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595" y="304800"/>
            <a:ext cx="9656805" cy="1219200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Dugger</a:t>
            </a:r>
            <a:r>
              <a:rPr lang="en-US" b="1" dirty="0">
                <a:solidFill>
                  <a:schemeClr val="bg1"/>
                </a:solidFill>
                <a:latin typeface="Franklin Gothic Medium Cond" pitchFamily="34" charset="0"/>
                <a:cs typeface="Calibri" pitchFamily="34" charset="0"/>
              </a:rPr>
              <a:t> Union Community School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70683"/>
              </p:ext>
            </p:extLst>
          </p:nvPr>
        </p:nvGraphicFramePr>
        <p:xfrm>
          <a:off x="5791200" y="2076994"/>
          <a:ext cx="4419600" cy="264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r>
                        <a:rPr lang="en-US" sz="2000" dirty="0" err="1">
                          <a:latin typeface="Franklin Gothic Medium Cond" pitchFamily="34" charset="0"/>
                        </a:rPr>
                        <a:t>Dugger</a:t>
                      </a:r>
                      <a:r>
                        <a:rPr lang="en-US" sz="2000" dirty="0">
                          <a:latin typeface="Franklin Gothic Medium Cond" pitchFamily="34" charset="0"/>
                        </a:rPr>
                        <a:t> Union Community</a:t>
                      </a:r>
                      <a:r>
                        <a:rPr lang="en-US" sz="2000" baseline="0" dirty="0">
                          <a:latin typeface="Franklin Gothic Medium Cond" pitchFamily="34" charset="0"/>
                        </a:rPr>
                        <a:t> School</a:t>
                      </a:r>
                      <a:endParaRPr lang="en-US" sz="2000" dirty="0">
                        <a:latin typeface="Franklin Gothic Medium Cond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ADDRESS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7356 East County Road 50 South</a:t>
                      </a:r>
                    </a:p>
                    <a:p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</a:rPr>
                        <a:t>Dugger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200" b="0" baseline="0" dirty="0">
                          <a:effectLst/>
                          <a:latin typeface="Calibri" panose="020F0502020204030204" pitchFamily="34" charset="0"/>
                        </a:rPr>
                        <a:t> IN 47848</a:t>
                      </a:r>
                      <a:endParaRPr lang="en-US" sz="12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TELEPHONE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b="0" dirty="0">
                          <a:effectLst/>
                        </a:rPr>
                        <a:t>(812) 789-2096 </a:t>
                      </a:r>
                      <a:endParaRPr lang="en-US" sz="1200" b="0" dirty="0">
                        <a:latin typeface="Franklin Gothic Medium Cond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Franklin Gothic Medium Cond" pitchFamily="34" charset="0"/>
                        </a:rPr>
                        <a:t>WEBSITE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duggerunionschools.org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06055"/>
              </p:ext>
            </p:extLst>
          </p:nvPr>
        </p:nvGraphicFramePr>
        <p:xfrm>
          <a:off x="5791200" y="5003800"/>
          <a:ext cx="4419600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Grades Served: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K-12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Year Opened: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Final Year in Contract: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2021-2022 (7 year charter)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Enrollment: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464 students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School Leaders: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Darin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 Simpson</a:t>
                      </a:r>
                    </a:p>
                    <a:p>
                      <a:r>
                        <a:rPr lang="en-US" sz="1100" b="1" baseline="0" dirty="0">
                          <a:solidFill>
                            <a:schemeClr val="tx1"/>
                          </a:solidFill>
                        </a:rPr>
                        <a:t>Stephanie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</a:rPr>
                        <a:t>Kinnett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791200" y="4876800"/>
            <a:ext cx="44196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6" descr="Image result for Dugger Union Community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5" y="2343665"/>
            <a:ext cx="4292612" cy="21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63" y="4827905"/>
            <a:ext cx="9810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7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9788" y="228600"/>
            <a:ext cx="9009611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Enrollment Data 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  <a:p>
            <a:pPr algn="l"/>
            <a:endParaRPr lang="en-US" sz="1800" b="1" dirty="0">
              <a:solidFill>
                <a:srgbClr val="C00000"/>
              </a:solidFill>
              <a:latin typeface="Franklin Gothic Medium Cond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01595"/>
              </p:ext>
            </p:extLst>
          </p:nvPr>
        </p:nvGraphicFramePr>
        <p:xfrm>
          <a:off x="4232189" y="1550773"/>
          <a:ext cx="281939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818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Ethnicity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8">
                <a:tc>
                  <a:txBody>
                    <a:bodyPr/>
                    <a:lstStyle/>
                    <a:p>
                      <a:r>
                        <a:rPr lang="en-US" sz="1600" dirty="0"/>
                        <a:t>Hispanic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68">
                <a:tc>
                  <a:txBody>
                    <a:bodyPr/>
                    <a:lstStyle/>
                    <a:p>
                      <a:r>
                        <a:rPr lang="en-US" sz="1600" dirty="0"/>
                        <a:t>Multiracial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68">
                <a:tc>
                  <a:txBody>
                    <a:bodyPr/>
                    <a:lstStyle/>
                    <a:p>
                      <a:r>
                        <a:rPr lang="en-US" sz="1600" dirty="0"/>
                        <a:t>White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94.6%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64">
                <a:tc>
                  <a:txBody>
                    <a:bodyPr/>
                    <a:lstStyle/>
                    <a:p>
                      <a:r>
                        <a:rPr lang="en-US" sz="1600" dirty="0"/>
                        <a:t>American Indian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0.3%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23957"/>
              </p:ext>
            </p:extLst>
          </p:nvPr>
        </p:nvGraphicFramePr>
        <p:xfrm>
          <a:off x="1524000" y="1567249"/>
          <a:ext cx="236429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471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Enrollment by Grade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Kindergarten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Grade 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1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17936"/>
              </p:ext>
            </p:extLst>
          </p:nvPr>
        </p:nvGraphicFramePr>
        <p:xfrm>
          <a:off x="7321382" y="3027405"/>
          <a:ext cx="3321904" cy="139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English Language</a:t>
                      </a:r>
                      <a:r>
                        <a:rPr lang="en-US" sz="2000" b="1" baseline="0" dirty="0">
                          <a:solidFill>
                            <a:srgbClr val="C00000"/>
                          </a:solidFill>
                        </a:rPr>
                        <a:t> Learners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464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ELL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 0%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72645"/>
              </p:ext>
            </p:extLst>
          </p:nvPr>
        </p:nvGraphicFramePr>
        <p:xfrm>
          <a:off x="7311289" y="1565340"/>
          <a:ext cx="335671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002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Special Education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Education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382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82.7%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9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Special 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82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17.7%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22260"/>
              </p:ext>
            </p:extLst>
          </p:nvPr>
        </p:nvGraphicFramePr>
        <p:xfrm>
          <a:off x="4309420" y="4178827"/>
          <a:ext cx="2877065" cy="190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Meal Plan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Free/   Reduced Price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283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61%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Paid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181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39%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65706" y="6111551"/>
            <a:ext cx="3928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https://compass.doe.in.gov/dashboard/enrollment.aspx?type=school&amp;id=7952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5954"/>
              </p:ext>
            </p:extLst>
          </p:nvPr>
        </p:nvGraphicFramePr>
        <p:xfrm>
          <a:off x="4232189" y="3557418"/>
          <a:ext cx="281939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35">
                  <a:extLst>
                    <a:ext uri="{9D8B030D-6E8A-4147-A177-3AD203B41FA5}">
                      <a16:colId xmlns:a16="http://schemas.microsoft.com/office/drawing/2014/main" val="51392868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val="1608074173"/>
                    </a:ext>
                  </a:extLst>
                </a:gridCol>
                <a:gridCol w="996777">
                  <a:extLst>
                    <a:ext uri="{9D8B030D-6E8A-4147-A177-3AD203B41FA5}">
                      <a16:colId xmlns:a16="http://schemas.microsoft.com/office/drawing/2014/main" val="1236258133"/>
                    </a:ext>
                  </a:extLst>
                </a:gridCol>
              </a:tblGrid>
              <a:tr h="32476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Asian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77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56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86868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Attendance Rates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2019-2020 Academic Year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89314" y="1497563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262867"/>
              </p:ext>
            </p:extLst>
          </p:nvPr>
        </p:nvGraphicFramePr>
        <p:xfrm>
          <a:off x="1375718" y="1828800"/>
          <a:ext cx="452025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9202" y="6440392"/>
            <a:ext cx="3660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https://compass.doe.in.gov/dashboard/enrollment.aspx?type=school&amp;id=7952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251049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ILEARN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355473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261920" y="1629032"/>
          <a:ext cx="2743200" cy="236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625127" y="1726527"/>
          <a:ext cx="2590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98141" y="4110335"/>
          <a:ext cx="3659659" cy="221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05400" y="4110335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320135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32013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6F6DA35-587E-4243-B5FD-66F650D2CA70}"/>
              </a:ext>
            </a:extLst>
          </p:cNvPr>
          <p:cNvGraphicFramePr>
            <a:graphicFrameLocks/>
          </p:cNvGraphicFramePr>
          <p:nvPr/>
        </p:nvGraphicFramePr>
        <p:xfrm>
          <a:off x="7625126" y="3990590"/>
          <a:ext cx="2814273" cy="22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1644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IREAD 3</a:t>
            </a:r>
            <a:r>
              <a:rPr lang="en-US" b="1" baseline="30000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rd</a:t>
            </a:r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 Grade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4316730" cy="431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807242" y="1629032"/>
          <a:ext cx="4860758" cy="417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7247196" y="6320135"/>
            <a:ext cx="33466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https://compass.doe.in.gov/dashboard/scistep.aspx?type=school&amp;id=7952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632013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Due to federal privacy laws, student performance data may not be displayed for any group of fewer than 10 students.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820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89154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Franklin Gothic Medium Cond" pitchFamily="34" charset="0"/>
                <a:cs typeface="Calibri" pitchFamily="34" charset="0"/>
              </a:rPr>
              <a:t>ISTEP+ Grade 10 Results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itchFamily="34" charset="0"/>
                <a:cs typeface="Calibri" pitchFamily="34" charset="0"/>
              </a:rPr>
              <a:t>2018-2019 Academic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1447800"/>
            <a:ext cx="91440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79270" y="1752600"/>
          <a:ext cx="355473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486402" y="1641882"/>
          <a:ext cx="539261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905000" y="411480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486401" y="3806588"/>
          <a:ext cx="53926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5816" y="6219568"/>
            <a:ext cx="3995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https://compass.doe.in.gov/dashboard/istep10.aspx?type=school&amp;id=7952</a:t>
            </a:r>
          </a:p>
        </p:txBody>
      </p:sp>
    </p:spTree>
    <p:extLst>
      <p:ext uri="{BB962C8B-B14F-4D97-AF65-F5344CB8AC3E}">
        <p14:creationId xmlns:p14="http://schemas.microsoft.com/office/powerpoint/2010/main" val="343627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19421</TotalTime>
  <Words>2864</Words>
  <Application>Microsoft Office PowerPoint</Application>
  <PresentationFormat>Widescreen</PresentationFormat>
  <Paragraphs>742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Franklin Gothic Medium</vt:lpstr>
      <vt:lpstr>Franklin Gothic Medium Cond</vt:lpstr>
      <vt:lpstr>Office Theme</vt:lpstr>
      <vt:lpstr>PowerPoint Presentation</vt:lpstr>
      <vt:lpstr>PowerPoint Presentation</vt:lpstr>
      <vt:lpstr>Our Schools</vt:lpstr>
      <vt:lpstr>Dugger Union Community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Oaks Classical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Smith Academy for Excellence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Otwell Miller Academy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 College and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Bingham, Lorraine</dc:creator>
  <cp:lastModifiedBy>Sarah A. Tillman</cp:lastModifiedBy>
  <cp:revision>444</cp:revision>
  <cp:lastPrinted>2020-03-16T17:31:14Z</cp:lastPrinted>
  <dcterms:created xsi:type="dcterms:W3CDTF">2016-09-19T15:43:54Z</dcterms:created>
  <dcterms:modified xsi:type="dcterms:W3CDTF">2021-01-19T21:41:52Z</dcterms:modified>
</cp:coreProperties>
</file>