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349" r:id="rId5"/>
    <p:sldId id="351" r:id="rId6"/>
    <p:sldId id="401" r:id="rId7"/>
    <p:sldId id="383" r:id="rId8"/>
    <p:sldId id="402" r:id="rId9"/>
    <p:sldId id="375" r:id="rId10"/>
    <p:sldId id="431" r:id="rId11"/>
    <p:sldId id="420" r:id="rId12"/>
    <p:sldId id="429" r:id="rId13"/>
    <p:sldId id="428" r:id="rId14"/>
    <p:sldId id="293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1543"/>
    <a:srgbClr val="532476"/>
    <a:srgbClr val="5A2781"/>
    <a:srgbClr val="231032"/>
    <a:srgbClr val="04407E"/>
    <a:srgbClr val="FFFFFF"/>
    <a:srgbClr val="DA6708"/>
    <a:srgbClr val="046EB9"/>
    <a:srgbClr val="1A6441"/>
    <a:srgbClr val="0E3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3" autoAdjust="0"/>
    <p:restoredTop sz="91204" autoAdjust="0"/>
  </p:normalViewPr>
  <p:slideViewPr>
    <p:cSldViewPr snapToGrid="0" snapToObjects="1">
      <p:cViewPr varScale="1">
        <p:scale>
          <a:sx n="102" d="100"/>
          <a:sy n="102" d="100"/>
        </p:scale>
        <p:origin x="63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112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80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39D1A-9680-494A-B986-FA386EEC4102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122C31-5229-4221-BDD1-5F6E5C3AC54E}">
      <dgm:prSet phldrT="[Text]" custT="1"/>
      <dgm:spPr>
        <a:solidFill>
          <a:srgbClr val="532476"/>
        </a:solidFill>
      </dgm:spPr>
      <dgm:t>
        <a:bodyPr/>
        <a:lstStyle/>
        <a:p>
          <a:r>
            <a:rPr lang="en-US" sz="2400" dirty="0" smtClean="0"/>
            <a:t>Graduation Rate</a:t>
          </a:r>
          <a:endParaRPr lang="en-US" sz="2400" dirty="0"/>
        </a:p>
      </dgm:t>
    </dgm:pt>
    <dgm:pt modelId="{6E01AE1E-8430-4723-BC91-333C99F9FA00}" type="parTrans" cxnId="{648C4B1E-5516-4038-A278-4B6B9994C599}">
      <dgm:prSet/>
      <dgm:spPr/>
      <dgm:t>
        <a:bodyPr/>
        <a:lstStyle/>
        <a:p>
          <a:endParaRPr lang="en-US" sz="2400"/>
        </a:p>
      </dgm:t>
    </dgm:pt>
    <dgm:pt modelId="{D29226DB-B663-4C96-A470-35AB6F7E4D14}" type="sibTrans" cxnId="{648C4B1E-5516-4038-A278-4B6B9994C599}">
      <dgm:prSet/>
      <dgm:spPr>
        <a:ln w="254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2400"/>
        </a:p>
      </dgm:t>
    </dgm:pt>
    <dgm:pt modelId="{D6117E7F-AB60-495D-A0E1-1C9E38765C0B}">
      <dgm:prSet phldrT="[Text]" custT="1"/>
      <dgm:spPr>
        <a:solidFill>
          <a:srgbClr val="532476"/>
        </a:solidFill>
      </dgm:spPr>
      <dgm:t>
        <a:bodyPr/>
        <a:lstStyle/>
        <a:p>
          <a:r>
            <a:rPr lang="en-US" sz="2400" dirty="0" smtClean="0"/>
            <a:t>Positive Culture</a:t>
          </a:r>
          <a:endParaRPr lang="en-US" sz="2400" dirty="0"/>
        </a:p>
      </dgm:t>
    </dgm:pt>
    <dgm:pt modelId="{DA1B6D1E-9DCE-4613-A3A5-15B1490BF03C}" type="parTrans" cxnId="{A73DB1EB-8E4B-48CB-88D5-89797244B522}">
      <dgm:prSet/>
      <dgm:spPr/>
      <dgm:t>
        <a:bodyPr/>
        <a:lstStyle/>
        <a:p>
          <a:endParaRPr lang="en-US" sz="2400"/>
        </a:p>
      </dgm:t>
    </dgm:pt>
    <dgm:pt modelId="{6C82B736-7544-4157-9A1E-574134471C2E}" type="sibTrans" cxnId="{A73DB1EB-8E4B-48CB-88D5-89797244B522}">
      <dgm:prSet/>
      <dgm:spPr/>
      <dgm:t>
        <a:bodyPr/>
        <a:lstStyle/>
        <a:p>
          <a:endParaRPr lang="en-US" sz="2400"/>
        </a:p>
      </dgm:t>
    </dgm:pt>
    <dgm:pt modelId="{C21836F5-6302-4FE9-81C2-A82314958160}">
      <dgm:prSet custT="1"/>
      <dgm:spPr>
        <a:solidFill>
          <a:srgbClr val="532476"/>
        </a:solidFill>
      </dgm:spPr>
      <dgm:t>
        <a:bodyPr/>
        <a:lstStyle/>
        <a:p>
          <a:r>
            <a:rPr lang="en-US" sz="2400" dirty="0" smtClean="0"/>
            <a:t>Academic Supports  </a:t>
          </a:r>
          <a:endParaRPr lang="en-US" sz="2400" dirty="0"/>
        </a:p>
      </dgm:t>
    </dgm:pt>
    <dgm:pt modelId="{6D1267AA-A2DC-4F0E-91FA-9EE4153FB405}" type="parTrans" cxnId="{702270D8-ADE5-4048-9ADB-4AF210EE879F}">
      <dgm:prSet/>
      <dgm:spPr/>
      <dgm:t>
        <a:bodyPr/>
        <a:lstStyle/>
        <a:p>
          <a:endParaRPr lang="en-US" sz="2400"/>
        </a:p>
      </dgm:t>
    </dgm:pt>
    <dgm:pt modelId="{00F6760E-85D2-4F0B-8A22-A1FE76C46835}" type="sibTrans" cxnId="{702270D8-ADE5-4048-9ADB-4AF210EE879F}">
      <dgm:prSet/>
      <dgm:spPr/>
      <dgm:t>
        <a:bodyPr/>
        <a:lstStyle/>
        <a:p>
          <a:endParaRPr lang="en-US" sz="2400"/>
        </a:p>
      </dgm:t>
    </dgm:pt>
    <dgm:pt modelId="{5BACC0FE-FC8F-408D-80AA-471562FEF2B8}">
      <dgm:prSet custT="1"/>
      <dgm:spPr>
        <a:solidFill>
          <a:srgbClr val="532476"/>
        </a:solidFill>
      </dgm:spPr>
      <dgm:t>
        <a:bodyPr/>
        <a:lstStyle/>
        <a:p>
          <a:r>
            <a:rPr lang="en-US" sz="2400" dirty="0" smtClean="0"/>
            <a:t>Student Achievement and Growth</a:t>
          </a:r>
          <a:endParaRPr lang="en-US" sz="2400" dirty="0"/>
        </a:p>
      </dgm:t>
    </dgm:pt>
    <dgm:pt modelId="{884F7B27-4F28-45B6-9A13-C49855001766}" type="parTrans" cxnId="{48A67B53-3451-486A-97DF-993819F9CE28}">
      <dgm:prSet/>
      <dgm:spPr/>
      <dgm:t>
        <a:bodyPr/>
        <a:lstStyle/>
        <a:p>
          <a:endParaRPr lang="en-US" sz="2400"/>
        </a:p>
      </dgm:t>
    </dgm:pt>
    <dgm:pt modelId="{08C21558-A10F-4B6B-AFD2-ADC5EDBDCF0B}" type="sibTrans" cxnId="{48A67B53-3451-486A-97DF-993819F9CE28}">
      <dgm:prSet/>
      <dgm:spPr/>
      <dgm:t>
        <a:bodyPr/>
        <a:lstStyle/>
        <a:p>
          <a:endParaRPr lang="en-US" sz="2400"/>
        </a:p>
      </dgm:t>
    </dgm:pt>
    <dgm:pt modelId="{501CEF10-9AB1-4B60-B2A7-152C69331E51}">
      <dgm:prSet custT="1"/>
      <dgm:spPr>
        <a:solidFill>
          <a:srgbClr val="532476"/>
        </a:solidFill>
      </dgm:spPr>
      <dgm:t>
        <a:bodyPr/>
        <a:lstStyle/>
        <a:p>
          <a:r>
            <a:rPr lang="en-US" sz="2400" dirty="0" smtClean="0"/>
            <a:t>Next Steps</a:t>
          </a:r>
          <a:endParaRPr lang="en-US" sz="2400" dirty="0"/>
        </a:p>
      </dgm:t>
    </dgm:pt>
    <dgm:pt modelId="{447722FE-FEB7-4AF7-9B86-E01E63ADFA2B}" type="parTrans" cxnId="{63B78FF1-BD58-4CE0-A5EF-1BE703CC728B}">
      <dgm:prSet/>
      <dgm:spPr/>
      <dgm:t>
        <a:bodyPr/>
        <a:lstStyle/>
        <a:p>
          <a:endParaRPr lang="en-US"/>
        </a:p>
      </dgm:t>
    </dgm:pt>
    <dgm:pt modelId="{3F6BF44A-8328-488F-B9E7-D3091F285A81}" type="sibTrans" cxnId="{63B78FF1-BD58-4CE0-A5EF-1BE703CC728B}">
      <dgm:prSet/>
      <dgm:spPr/>
      <dgm:t>
        <a:bodyPr/>
        <a:lstStyle/>
        <a:p>
          <a:endParaRPr lang="en-US"/>
        </a:p>
      </dgm:t>
    </dgm:pt>
    <dgm:pt modelId="{1B89F38B-3FEB-499E-A150-7E98F7D5793D}">
      <dgm:prSet custT="1"/>
      <dgm:spPr>
        <a:solidFill>
          <a:srgbClr val="532476"/>
        </a:solidFill>
      </dgm:spPr>
      <dgm:t>
        <a:bodyPr/>
        <a:lstStyle/>
        <a:p>
          <a:r>
            <a:rPr lang="en-US" sz="2400" dirty="0" smtClean="0"/>
            <a:t>Scholarships and FAFSA</a:t>
          </a:r>
          <a:endParaRPr lang="en-US" sz="2400" dirty="0"/>
        </a:p>
      </dgm:t>
    </dgm:pt>
    <dgm:pt modelId="{A9C9C8FF-D983-4192-942A-6E00CB30DD12}" type="parTrans" cxnId="{A97BC6F9-BB5C-4DB2-A74E-27673C3EFEF7}">
      <dgm:prSet/>
      <dgm:spPr/>
      <dgm:t>
        <a:bodyPr/>
        <a:lstStyle/>
        <a:p>
          <a:endParaRPr lang="en-US"/>
        </a:p>
      </dgm:t>
    </dgm:pt>
    <dgm:pt modelId="{F56E513F-D44A-40F3-9972-4F69D24CC8CB}" type="sibTrans" cxnId="{A97BC6F9-BB5C-4DB2-A74E-27673C3EFEF7}">
      <dgm:prSet/>
      <dgm:spPr/>
      <dgm:t>
        <a:bodyPr/>
        <a:lstStyle/>
        <a:p>
          <a:endParaRPr lang="en-US"/>
        </a:p>
      </dgm:t>
    </dgm:pt>
    <dgm:pt modelId="{2FCE6909-7BB8-48A3-820F-CB52D7E8ADDD}" type="pres">
      <dgm:prSet presAssocID="{70439D1A-9680-494A-B986-FA386EEC41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2564FED-FF4C-4E4C-AEC2-1AC9C9FA0629}" type="pres">
      <dgm:prSet presAssocID="{70439D1A-9680-494A-B986-FA386EEC4102}" presName="Name1" presStyleCnt="0"/>
      <dgm:spPr/>
    </dgm:pt>
    <dgm:pt modelId="{81F6D1F6-C92A-480E-B4BF-0CED4FC4E76B}" type="pres">
      <dgm:prSet presAssocID="{70439D1A-9680-494A-B986-FA386EEC4102}" presName="cycle" presStyleCnt="0"/>
      <dgm:spPr/>
    </dgm:pt>
    <dgm:pt modelId="{C5962355-6116-4116-9DE4-578FCB2452A1}" type="pres">
      <dgm:prSet presAssocID="{70439D1A-9680-494A-B986-FA386EEC4102}" presName="srcNode" presStyleLbl="node1" presStyleIdx="0" presStyleCnt="6"/>
      <dgm:spPr/>
    </dgm:pt>
    <dgm:pt modelId="{39614237-F78F-4372-82B7-C35A76EA6BE1}" type="pres">
      <dgm:prSet presAssocID="{70439D1A-9680-494A-B986-FA386EEC4102}" presName="conn" presStyleLbl="parChTrans1D2" presStyleIdx="0" presStyleCnt="1" custLinFactNeighborY="323" custRadScaleRad="39472" custRadScaleInc="-2147483648"/>
      <dgm:spPr/>
      <dgm:t>
        <a:bodyPr/>
        <a:lstStyle/>
        <a:p>
          <a:endParaRPr lang="en-US"/>
        </a:p>
      </dgm:t>
    </dgm:pt>
    <dgm:pt modelId="{B4C7185D-C3A9-4554-B5DC-2B0050B335CC}" type="pres">
      <dgm:prSet presAssocID="{70439D1A-9680-494A-B986-FA386EEC4102}" presName="extraNode" presStyleLbl="node1" presStyleIdx="0" presStyleCnt="6"/>
      <dgm:spPr/>
    </dgm:pt>
    <dgm:pt modelId="{DE237601-F3CC-4AA6-968C-31D4AE514C41}" type="pres">
      <dgm:prSet presAssocID="{70439D1A-9680-494A-B986-FA386EEC4102}" presName="dstNode" presStyleLbl="node1" presStyleIdx="0" presStyleCnt="6"/>
      <dgm:spPr/>
    </dgm:pt>
    <dgm:pt modelId="{8CF5AF69-76C1-4BAD-8B80-BF3A91D517F7}" type="pres">
      <dgm:prSet presAssocID="{4E122C31-5229-4221-BDD1-5F6E5C3AC54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C60CB-54C3-4F39-92DB-2AAC300C5EF9}" type="pres">
      <dgm:prSet presAssocID="{4E122C31-5229-4221-BDD1-5F6E5C3AC54E}" presName="accent_1" presStyleCnt="0"/>
      <dgm:spPr/>
    </dgm:pt>
    <dgm:pt modelId="{6E707A5A-3045-4856-AFD2-29A4E1E3B5D9}" type="pres">
      <dgm:prSet presAssocID="{4E122C31-5229-4221-BDD1-5F6E5C3AC54E}" presName="accentRepeatNode" presStyleLbl="solidFgAcc1" presStyleIdx="0" presStyleCnt="6"/>
      <dgm:spPr>
        <a:ln w="508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FAA59B6-86A7-4867-8613-542DA8BFACAF}" type="pres">
      <dgm:prSet presAssocID="{D6117E7F-AB60-495D-A0E1-1C9E38765C0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35830-0D27-4FBE-957E-058714D4784D}" type="pres">
      <dgm:prSet presAssocID="{D6117E7F-AB60-495D-A0E1-1C9E38765C0B}" presName="accent_2" presStyleCnt="0"/>
      <dgm:spPr/>
    </dgm:pt>
    <dgm:pt modelId="{FB73112D-F475-41BE-8F93-E1924145664D}" type="pres">
      <dgm:prSet presAssocID="{D6117E7F-AB60-495D-A0E1-1C9E38765C0B}" presName="accentRepeatNode" presStyleLbl="solidFgAcc1" presStyleIdx="1" presStyleCnt="6"/>
      <dgm:spPr>
        <a:ln w="508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F8B0A68-89AA-45CA-919B-57C8D8B0E765}" type="pres">
      <dgm:prSet presAssocID="{C21836F5-6302-4FE9-81C2-A8231495816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D2FE9-23C6-4944-9767-76A39EC5A5D6}" type="pres">
      <dgm:prSet presAssocID="{C21836F5-6302-4FE9-81C2-A82314958160}" presName="accent_3" presStyleCnt="0"/>
      <dgm:spPr/>
    </dgm:pt>
    <dgm:pt modelId="{03F538C7-8F10-4043-ADE8-2C0BA17A57D1}" type="pres">
      <dgm:prSet presAssocID="{C21836F5-6302-4FE9-81C2-A82314958160}" presName="accentRepeatNode" presStyleLbl="solidFgAcc1" presStyleIdx="2" presStyleCnt="6"/>
      <dgm:spPr>
        <a:ln w="508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F8FE00F-9E71-4B69-B74D-B1B965B647A6}" type="pres">
      <dgm:prSet presAssocID="{1B89F38B-3FEB-499E-A150-7E98F7D5793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3BBD8-3757-49F2-AB1F-F0A80BBF03FB}" type="pres">
      <dgm:prSet presAssocID="{1B89F38B-3FEB-499E-A150-7E98F7D5793D}" presName="accent_4" presStyleCnt="0"/>
      <dgm:spPr/>
    </dgm:pt>
    <dgm:pt modelId="{69214540-C087-4C1F-AA11-B00A428DD077}" type="pres">
      <dgm:prSet presAssocID="{1B89F38B-3FEB-499E-A150-7E98F7D5793D}" presName="accentRepeatNode" presStyleLbl="solidFgAcc1" presStyleIdx="3" presStyleCnt="6"/>
      <dgm:spPr>
        <a:ln w="5715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0FEFA233-D4BC-47F4-A5C9-8585F776FD0A}" type="pres">
      <dgm:prSet presAssocID="{5BACC0FE-FC8F-408D-80AA-471562FEF2B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40800-20AF-4474-9135-363819AD5757}" type="pres">
      <dgm:prSet presAssocID="{5BACC0FE-FC8F-408D-80AA-471562FEF2B8}" presName="accent_5" presStyleCnt="0"/>
      <dgm:spPr/>
    </dgm:pt>
    <dgm:pt modelId="{2D005ECF-110D-4831-B787-8CE55AC14D70}" type="pres">
      <dgm:prSet presAssocID="{5BACC0FE-FC8F-408D-80AA-471562FEF2B8}" presName="accentRepeatNode" presStyleLbl="solidFgAcc1" presStyleIdx="4" presStyleCnt="6"/>
      <dgm:spPr>
        <a:ln w="508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F47E3BC-EBC6-47EC-9A7B-182E9036FFC4}" type="pres">
      <dgm:prSet presAssocID="{501CEF10-9AB1-4B60-B2A7-152C69331E5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889A0-E302-459D-B719-927397D2829E}" type="pres">
      <dgm:prSet presAssocID="{501CEF10-9AB1-4B60-B2A7-152C69331E51}" presName="accent_6" presStyleCnt="0"/>
      <dgm:spPr/>
    </dgm:pt>
    <dgm:pt modelId="{84055FB4-F147-4319-94B2-691672743461}" type="pres">
      <dgm:prSet presAssocID="{501CEF10-9AB1-4B60-B2A7-152C69331E51}" presName="accentRepeatNode" presStyleLbl="solidFgAcc1" presStyleIdx="5" presStyleCnt="6"/>
      <dgm:spPr>
        <a:ln w="5715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33229BBD-4269-411E-9B1E-E06B94A86F7C}" type="presOf" srcId="{C21836F5-6302-4FE9-81C2-A82314958160}" destId="{3F8B0A68-89AA-45CA-919B-57C8D8B0E765}" srcOrd="0" destOrd="0" presId="urn:microsoft.com/office/officeart/2008/layout/VerticalCurvedList"/>
    <dgm:cxn modelId="{63B78FF1-BD58-4CE0-A5EF-1BE703CC728B}" srcId="{70439D1A-9680-494A-B986-FA386EEC4102}" destId="{501CEF10-9AB1-4B60-B2A7-152C69331E51}" srcOrd="5" destOrd="0" parTransId="{447722FE-FEB7-4AF7-9B86-E01E63ADFA2B}" sibTransId="{3F6BF44A-8328-488F-B9E7-D3091F285A81}"/>
    <dgm:cxn modelId="{702270D8-ADE5-4048-9ADB-4AF210EE879F}" srcId="{70439D1A-9680-494A-B986-FA386EEC4102}" destId="{C21836F5-6302-4FE9-81C2-A82314958160}" srcOrd="2" destOrd="0" parTransId="{6D1267AA-A2DC-4F0E-91FA-9EE4153FB405}" sibTransId="{00F6760E-85D2-4F0B-8A22-A1FE76C46835}"/>
    <dgm:cxn modelId="{E82B5AFB-C615-45D5-9DBD-8C72874CDD10}" type="presOf" srcId="{5BACC0FE-FC8F-408D-80AA-471562FEF2B8}" destId="{0FEFA233-D4BC-47F4-A5C9-8585F776FD0A}" srcOrd="0" destOrd="0" presId="urn:microsoft.com/office/officeart/2008/layout/VerticalCurvedList"/>
    <dgm:cxn modelId="{48A67B53-3451-486A-97DF-993819F9CE28}" srcId="{70439D1A-9680-494A-B986-FA386EEC4102}" destId="{5BACC0FE-FC8F-408D-80AA-471562FEF2B8}" srcOrd="4" destOrd="0" parTransId="{884F7B27-4F28-45B6-9A13-C49855001766}" sibTransId="{08C21558-A10F-4B6B-AFD2-ADC5EDBDCF0B}"/>
    <dgm:cxn modelId="{22C49286-2A14-4BB1-9825-911568C4165F}" type="presOf" srcId="{70439D1A-9680-494A-B986-FA386EEC4102}" destId="{2FCE6909-7BB8-48A3-820F-CB52D7E8ADDD}" srcOrd="0" destOrd="0" presId="urn:microsoft.com/office/officeart/2008/layout/VerticalCurvedList"/>
    <dgm:cxn modelId="{648C4B1E-5516-4038-A278-4B6B9994C599}" srcId="{70439D1A-9680-494A-B986-FA386EEC4102}" destId="{4E122C31-5229-4221-BDD1-5F6E5C3AC54E}" srcOrd="0" destOrd="0" parTransId="{6E01AE1E-8430-4723-BC91-333C99F9FA00}" sibTransId="{D29226DB-B663-4C96-A470-35AB6F7E4D14}"/>
    <dgm:cxn modelId="{4A5C7C20-90C2-46CD-910E-801B04D43CF7}" type="presOf" srcId="{4E122C31-5229-4221-BDD1-5F6E5C3AC54E}" destId="{8CF5AF69-76C1-4BAD-8B80-BF3A91D517F7}" srcOrd="0" destOrd="0" presId="urn:microsoft.com/office/officeart/2008/layout/VerticalCurvedList"/>
    <dgm:cxn modelId="{6712E172-9D11-4D8E-80DA-BE103C451A0E}" type="presOf" srcId="{501CEF10-9AB1-4B60-B2A7-152C69331E51}" destId="{1F47E3BC-EBC6-47EC-9A7B-182E9036FFC4}" srcOrd="0" destOrd="0" presId="urn:microsoft.com/office/officeart/2008/layout/VerticalCurvedList"/>
    <dgm:cxn modelId="{4BEA463E-9078-431C-ABB1-E974E0F91420}" type="presOf" srcId="{1B89F38B-3FEB-499E-A150-7E98F7D5793D}" destId="{FF8FE00F-9E71-4B69-B74D-B1B965B647A6}" srcOrd="0" destOrd="0" presId="urn:microsoft.com/office/officeart/2008/layout/VerticalCurvedList"/>
    <dgm:cxn modelId="{5F2577DA-E194-426D-8555-1A0A3032BAB9}" type="presOf" srcId="{D29226DB-B663-4C96-A470-35AB6F7E4D14}" destId="{39614237-F78F-4372-82B7-C35A76EA6BE1}" srcOrd="0" destOrd="0" presId="urn:microsoft.com/office/officeart/2008/layout/VerticalCurvedList"/>
    <dgm:cxn modelId="{A73DB1EB-8E4B-48CB-88D5-89797244B522}" srcId="{70439D1A-9680-494A-B986-FA386EEC4102}" destId="{D6117E7F-AB60-495D-A0E1-1C9E38765C0B}" srcOrd="1" destOrd="0" parTransId="{DA1B6D1E-9DCE-4613-A3A5-15B1490BF03C}" sibTransId="{6C82B736-7544-4157-9A1E-574134471C2E}"/>
    <dgm:cxn modelId="{A97BC6F9-BB5C-4DB2-A74E-27673C3EFEF7}" srcId="{70439D1A-9680-494A-B986-FA386EEC4102}" destId="{1B89F38B-3FEB-499E-A150-7E98F7D5793D}" srcOrd="3" destOrd="0" parTransId="{A9C9C8FF-D983-4192-942A-6E00CB30DD12}" sibTransId="{F56E513F-D44A-40F3-9972-4F69D24CC8CB}"/>
    <dgm:cxn modelId="{9F4C2058-A48D-4284-BBEC-1686D32A5379}" type="presOf" srcId="{D6117E7F-AB60-495D-A0E1-1C9E38765C0B}" destId="{1FAA59B6-86A7-4867-8613-542DA8BFACAF}" srcOrd="0" destOrd="0" presId="urn:microsoft.com/office/officeart/2008/layout/VerticalCurvedList"/>
    <dgm:cxn modelId="{AAAEC5C2-8B1A-4B5C-B29C-9876876D1560}" type="presParOf" srcId="{2FCE6909-7BB8-48A3-820F-CB52D7E8ADDD}" destId="{C2564FED-FF4C-4E4C-AEC2-1AC9C9FA0629}" srcOrd="0" destOrd="0" presId="urn:microsoft.com/office/officeart/2008/layout/VerticalCurvedList"/>
    <dgm:cxn modelId="{1F85D098-3BF9-4E89-AA62-60FBB599EDA3}" type="presParOf" srcId="{C2564FED-FF4C-4E4C-AEC2-1AC9C9FA0629}" destId="{81F6D1F6-C92A-480E-B4BF-0CED4FC4E76B}" srcOrd="0" destOrd="0" presId="urn:microsoft.com/office/officeart/2008/layout/VerticalCurvedList"/>
    <dgm:cxn modelId="{A310C09B-D784-48F2-9B7B-4C36DBBDF631}" type="presParOf" srcId="{81F6D1F6-C92A-480E-B4BF-0CED4FC4E76B}" destId="{C5962355-6116-4116-9DE4-578FCB2452A1}" srcOrd="0" destOrd="0" presId="urn:microsoft.com/office/officeart/2008/layout/VerticalCurvedList"/>
    <dgm:cxn modelId="{A8955E43-4A55-4CA4-9304-29E4B338FC17}" type="presParOf" srcId="{81F6D1F6-C92A-480E-B4BF-0CED4FC4E76B}" destId="{39614237-F78F-4372-82B7-C35A76EA6BE1}" srcOrd="1" destOrd="0" presId="urn:microsoft.com/office/officeart/2008/layout/VerticalCurvedList"/>
    <dgm:cxn modelId="{3441023E-271C-42A4-82C2-822721E7F918}" type="presParOf" srcId="{81F6D1F6-C92A-480E-B4BF-0CED4FC4E76B}" destId="{B4C7185D-C3A9-4554-B5DC-2B0050B335CC}" srcOrd="2" destOrd="0" presId="urn:microsoft.com/office/officeart/2008/layout/VerticalCurvedList"/>
    <dgm:cxn modelId="{74A6F378-C2A4-446A-BC80-64371FCEDF1A}" type="presParOf" srcId="{81F6D1F6-C92A-480E-B4BF-0CED4FC4E76B}" destId="{DE237601-F3CC-4AA6-968C-31D4AE514C41}" srcOrd="3" destOrd="0" presId="urn:microsoft.com/office/officeart/2008/layout/VerticalCurvedList"/>
    <dgm:cxn modelId="{899883F2-FE19-4A74-9AEA-1D2D21A5E64B}" type="presParOf" srcId="{C2564FED-FF4C-4E4C-AEC2-1AC9C9FA0629}" destId="{8CF5AF69-76C1-4BAD-8B80-BF3A91D517F7}" srcOrd="1" destOrd="0" presId="urn:microsoft.com/office/officeart/2008/layout/VerticalCurvedList"/>
    <dgm:cxn modelId="{F139ED8D-3403-478C-9E92-C4DAB4519E16}" type="presParOf" srcId="{C2564FED-FF4C-4E4C-AEC2-1AC9C9FA0629}" destId="{4C5C60CB-54C3-4F39-92DB-2AAC300C5EF9}" srcOrd="2" destOrd="0" presId="urn:microsoft.com/office/officeart/2008/layout/VerticalCurvedList"/>
    <dgm:cxn modelId="{E1CD6642-A0FD-4F7F-AA4A-2A6DAD3C5EBB}" type="presParOf" srcId="{4C5C60CB-54C3-4F39-92DB-2AAC300C5EF9}" destId="{6E707A5A-3045-4856-AFD2-29A4E1E3B5D9}" srcOrd="0" destOrd="0" presId="urn:microsoft.com/office/officeart/2008/layout/VerticalCurvedList"/>
    <dgm:cxn modelId="{8CEA1CC0-B7DB-419F-A93C-9763E335F472}" type="presParOf" srcId="{C2564FED-FF4C-4E4C-AEC2-1AC9C9FA0629}" destId="{1FAA59B6-86A7-4867-8613-542DA8BFACAF}" srcOrd="3" destOrd="0" presId="urn:microsoft.com/office/officeart/2008/layout/VerticalCurvedList"/>
    <dgm:cxn modelId="{182AF56F-53CD-400A-877E-D5AF51E1A4A9}" type="presParOf" srcId="{C2564FED-FF4C-4E4C-AEC2-1AC9C9FA0629}" destId="{00835830-0D27-4FBE-957E-058714D4784D}" srcOrd="4" destOrd="0" presId="urn:microsoft.com/office/officeart/2008/layout/VerticalCurvedList"/>
    <dgm:cxn modelId="{AE22BF9C-529F-4ABA-A290-0C8C6D3E6BC0}" type="presParOf" srcId="{00835830-0D27-4FBE-957E-058714D4784D}" destId="{FB73112D-F475-41BE-8F93-E1924145664D}" srcOrd="0" destOrd="0" presId="urn:microsoft.com/office/officeart/2008/layout/VerticalCurvedList"/>
    <dgm:cxn modelId="{25C1D707-6D73-4855-910C-445FE0247534}" type="presParOf" srcId="{C2564FED-FF4C-4E4C-AEC2-1AC9C9FA0629}" destId="{3F8B0A68-89AA-45CA-919B-57C8D8B0E765}" srcOrd="5" destOrd="0" presId="urn:microsoft.com/office/officeart/2008/layout/VerticalCurvedList"/>
    <dgm:cxn modelId="{D2934B75-E088-4C5A-9531-F0F2B690CF95}" type="presParOf" srcId="{C2564FED-FF4C-4E4C-AEC2-1AC9C9FA0629}" destId="{8CFD2FE9-23C6-4944-9767-76A39EC5A5D6}" srcOrd="6" destOrd="0" presId="urn:microsoft.com/office/officeart/2008/layout/VerticalCurvedList"/>
    <dgm:cxn modelId="{44662918-5E47-4141-AEC8-3C6D75F6C8DB}" type="presParOf" srcId="{8CFD2FE9-23C6-4944-9767-76A39EC5A5D6}" destId="{03F538C7-8F10-4043-ADE8-2C0BA17A57D1}" srcOrd="0" destOrd="0" presId="urn:microsoft.com/office/officeart/2008/layout/VerticalCurvedList"/>
    <dgm:cxn modelId="{A549CCE1-76EA-431A-9A5C-6DCECC430ADF}" type="presParOf" srcId="{C2564FED-FF4C-4E4C-AEC2-1AC9C9FA0629}" destId="{FF8FE00F-9E71-4B69-B74D-B1B965B647A6}" srcOrd="7" destOrd="0" presId="urn:microsoft.com/office/officeart/2008/layout/VerticalCurvedList"/>
    <dgm:cxn modelId="{096F7F4C-C2F9-46A6-AEBB-FF48ABE22CBE}" type="presParOf" srcId="{C2564FED-FF4C-4E4C-AEC2-1AC9C9FA0629}" destId="{0EF3BBD8-3757-49F2-AB1F-F0A80BBF03FB}" srcOrd="8" destOrd="0" presId="urn:microsoft.com/office/officeart/2008/layout/VerticalCurvedList"/>
    <dgm:cxn modelId="{72FDAE86-52B4-4D9E-B60D-EB4371773F2A}" type="presParOf" srcId="{0EF3BBD8-3757-49F2-AB1F-F0A80BBF03FB}" destId="{69214540-C087-4C1F-AA11-B00A428DD077}" srcOrd="0" destOrd="0" presId="urn:microsoft.com/office/officeart/2008/layout/VerticalCurvedList"/>
    <dgm:cxn modelId="{6939A485-4184-4B9E-8F14-1D3156BC46E4}" type="presParOf" srcId="{C2564FED-FF4C-4E4C-AEC2-1AC9C9FA0629}" destId="{0FEFA233-D4BC-47F4-A5C9-8585F776FD0A}" srcOrd="9" destOrd="0" presId="urn:microsoft.com/office/officeart/2008/layout/VerticalCurvedList"/>
    <dgm:cxn modelId="{C892472A-688A-43FA-A5DE-9CD1DC8FF2AD}" type="presParOf" srcId="{C2564FED-FF4C-4E4C-AEC2-1AC9C9FA0629}" destId="{82040800-20AF-4474-9135-363819AD5757}" srcOrd="10" destOrd="0" presId="urn:microsoft.com/office/officeart/2008/layout/VerticalCurvedList"/>
    <dgm:cxn modelId="{36BEE8CD-EA13-49CB-BDAF-666DB319DB39}" type="presParOf" srcId="{82040800-20AF-4474-9135-363819AD5757}" destId="{2D005ECF-110D-4831-B787-8CE55AC14D70}" srcOrd="0" destOrd="0" presId="urn:microsoft.com/office/officeart/2008/layout/VerticalCurvedList"/>
    <dgm:cxn modelId="{CF2F7DCB-223F-433E-AE02-6F13BBE630EA}" type="presParOf" srcId="{C2564FED-FF4C-4E4C-AEC2-1AC9C9FA0629}" destId="{1F47E3BC-EBC6-47EC-9A7B-182E9036FFC4}" srcOrd="11" destOrd="0" presId="urn:microsoft.com/office/officeart/2008/layout/VerticalCurvedList"/>
    <dgm:cxn modelId="{FF876962-2A0F-4316-BA39-EA9F0F98786C}" type="presParOf" srcId="{C2564FED-FF4C-4E4C-AEC2-1AC9C9FA0629}" destId="{635889A0-E302-459D-B719-927397D2829E}" srcOrd="12" destOrd="0" presId="urn:microsoft.com/office/officeart/2008/layout/VerticalCurvedList"/>
    <dgm:cxn modelId="{983E4D16-8B9F-483A-AB32-527CFFF7483B}" type="presParOf" srcId="{635889A0-E302-459D-B719-927397D2829E}" destId="{84055FB4-F147-4319-94B2-6916727434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F9C012-A9BF-4195-8FE3-C06DFA1284D3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6EDEDD-4F01-4809-871D-AE287B78BFA4}">
      <dgm:prSet phldrT="[Text]" custT="1"/>
      <dgm:spPr>
        <a:solidFill>
          <a:srgbClr val="532476"/>
        </a:solidFill>
      </dgm:spPr>
      <dgm:t>
        <a:bodyPr/>
        <a:lstStyle/>
        <a:p>
          <a:r>
            <a:rPr lang="en" sz="2000" b="1" dirty="0" smtClean="0">
              <a:latin typeface="+mj-lt"/>
            </a:rPr>
            <a:t>2017–18 George Washington High School (8–12)</a:t>
          </a:r>
          <a:endParaRPr lang="en-US" sz="2000" b="1" dirty="0">
            <a:latin typeface="+mj-lt"/>
          </a:endParaRPr>
        </a:p>
      </dgm:t>
    </dgm:pt>
    <dgm:pt modelId="{B485EFC5-4218-40F3-8FEE-4A925C10E239}" type="parTrans" cxnId="{7719FF5B-79B1-403B-B674-77CC33210E81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994B2141-7751-4DB6-8217-0671BB9F52B9}" type="sibTrans" cxnId="{7719FF5B-79B1-403B-B674-77CC33210E81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CE7A0628-7286-4685-B4A0-C5FB3E119400}">
      <dgm:prSet phldrT="[Text]" custT="1"/>
      <dgm:spPr>
        <a:solidFill>
          <a:srgbClr val="532476"/>
        </a:solidFill>
      </dgm:spPr>
      <dgm:t>
        <a:bodyPr/>
        <a:lstStyle/>
        <a:p>
          <a:r>
            <a:rPr lang="en" sz="2000" b="1" dirty="0" smtClean="0">
              <a:latin typeface="+mj-lt"/>
            </a:rPr>
            <a:t>2018–19 IPS High School Reinvention</a:t>
          </a:r>
          <a:endParaRPr lang="en-US" sz="2000" b="1" dirty="0">
            <a:latin typeface="+mj-lt"/>
          </a:endParaRPr>
        </a:p>
      </dgm:t>
    </dgm:pt>
    <dgm:pt modelId="{C185D740-2E5E-4A87-9DFB-110945165EF7}" type="parTrans" cxnId="{3A1F005C-465E-4D7F-8DC5-DB3B6005B1AE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6CD3D02D-F33C-4368-9799-1317E889EEB6}" type="sibTrans" cxnId="{3A1F005C-465E-4D7F-8DC5-DB3B6005B1AE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3DD20F3B-D3A9-4133-9BAA-134EDFFE62D5}">
      <dgm:prSet custT="1"/>
      <dgm:spPr>
        <a:solidFill>
          <a:schemeClr val="bg1"/>
        </a:solidFill>
        <a:ln w="38100">
          <a:solidFill>
            <a:schemeClr val="bg2">
              <a:lumMod val="50000"/>
            </a:schemeClr>
          </a:solidFill>
        </a:ln>
        <a:effectLst/>
      </dgm:spPr>
      <dgm:t>
        <a:bodyPr/>
        <a:lstStyle/>
        <a:p>
          <a:r>
            <a:rPr lang="en-US" sz="1800" dirty="0" smtClean="0">
              <a:solidFill>
                <a:schemeClr val="bg2">
                  <a:lumMod val="50000"/>
                </a:schemeClr>
              </a:solidFill>
              <a:latin typeface="+mj-lt"/>
            </a:rPr>
            <a:t>Finish the school year strong, continue making improvements</a:t>
          </a:r>
          <a:endParaRPr lang="en-US" sz="1800" dirty="0">
            <a:solidFill>
              <a:schemeClr val="bg2">
                <a:lumMod val="50000"/>
              </a:schemeClr>
            </a:solidFill>
            <a:latin typeface="+mj-lt"/>
          </a:endParaRPr>
        </a:p>
      </dgm:t>
    </dgm:pt>
    <dgm:pt modelId="{23DF96ED-0F32-4BD8-8288-948F2124864E}" type="parTrans" cxnId="{F2E83F1C-87C0-441E-8963-E5FE1AA7715A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11B15726-1101-41C9-B983-871A4DCA469B}" type="sibTrans" cxnId="{F2E83F1C-87C0-441E-8963-E5FE1AA7715A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202317E7-8B42-4B08-A748-9880D975A5F5}">
      <dgm:prSet custT="1"/>
      <dgm:spPr>
        <a:solidFill>
          <a:schemeClr val="bg1"/>
        </a:solidFill>
        <a:ln w="38100">
          <a:solidFill>
            <a:schemeClr val="bg2">
              <a:lumMod val="50000"/>
            </a:schemeClr>
          </a:solidFill>
        </a:ln>
        <a:effectLst/>
      </dgm:spPr>
      <dgm:t>
        <a:bodyPr/>
        <a:lstStyle/>
        <a:p>
          <a:r>
            <a:rPr lang="en-US" sz="1800" b="0" i="0" u="none" strike="noStrike" cap="none" dirty="0" smtClean="0">
              <a:solidFill>
                <a:schemeClr val="bg2">
                  <a:lumMod val="50000"/>
                </a:schemeClr>
              </a:solidFill>
              <a:latin typeface="+mj-lt"/>
              <a:ea typeface="Arial"/>
              <a:cs typeface="Arial"/>
              <a:sym typeface="Arial"/>
            </a:rPr>
            <a:t>George </a:t>
          </a:r>
          <a:r>
            <a:rPr lang="en-US" sz="1800" dirty="0" smtClean="0">
              <a:solidFill>
                <a:schemeClr val="bg2">
                  <a:lumMod val="50000"/>
                </a:schemeClr>
              </a:solidFill>
              <a:latin typeface="+mj-lt"/>
            </a:rPr>
            <a:t>W</a:t>
          </a:r>
          <a:r>
            <a:rPr lang="en-US" sz="1800" b="0" i="0" u="none" strike="noStrike" cap="none" dirty="0" smtClean="0">
              <a:solidFill>
                <a:schemeClr val="bg2">
                  <a:lumMod val="50000"/>
                </a:schemeClr>
              </a:solidFill>
              <a:latin typeface="+mj-lt"/>
              <a:ea typeface="Arial"/>
              <a:cs typeface="Arial"/>
              <a:sym typeface="Arial"/>
            </a:rPr>
            <a:t>ashington High School (9–12)</a:t>
          </a:r>
          <a:endParaRPr lang="en-US" sz="1800" dirty="0">
            <a:solidFill>
              <a:schemeClr val="bg2">
                <a:lumMod val="50000"/>
              </a:schemeClr>
            </a:solidFill>
            <a:latin typeface="+mj-lt"/>
          </a:endParaRPr>
        </a:p>
      </dgm:t>
    </dgm:pt>
    <dgm:pt modelId="{8993D6AC-3E61-4F19-9FCB-A5426F02007E}" type="parTrans" cxnId="{010969D0-C57B-4768-B270-FDD4E695B73B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209C550D-303A-4BCF-840A-0BF292588967}" type="sibTrans" cxnId="{010969D0-C57B-4768-B270-FDD4E695B73B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9787812D-6874-44F1-954A-D5932CCAB942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chemeClr val="bg2">
                  <a:lumMod val="50000"/>
                </a:schemeClr>
              </a:solidFill>
              <a:latin typeface="+mj-lt"/>
            </a:rPr>
            <a:t>Addition of CTE programs in building (Business, IT, Manufacturing)</a:t>
          </a:r>
          <a:endParaRPr lang="en-US" sz="1800" dirty="0">
            <a:solidFill>
              <a:schemeClr val="bg2">
                <a:lumMod val="50000"/>
              </a:schemeClr>
            </a:solidFill>
            <a:latin typeface="+mj-lt"/>
          </a:endParaRPr>
        </a:p>
      </dgm:t>
    </dgm:pt>
    <dgm:pt modelId="{9A9D7ED3-4EDE-45F9-BD53-F35B500425F4}" type="parTrans" cxnId="{73C434E3-00C8-409A-8E1C-99973F47A8F2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8137090B-B88B-4AC9-92B2-20B3BC8F757A}" type="sibTrans" cxnId="{73C434E3-00C8-409A-8E1C-99973F47A8F2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46B7B8DA-CA63-4E57-B500-BFE5E2B9A2BA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chemeClr val="bg2">
                  <a:lumMod val="50000"/>
                </a:schemeClr>
              </a:solidFill>
              <a:latin typeface="+mj-lt"/>
            </a:rPr>
            <a:t>Increased resources, programming and other improvements</a:t>
          </a:r>
          <a:endParaRPr lang="en-US" sz="1800" dirty="0">
            <a:solidFill>
              <a:schemeClr val="bg2">
                <a:lumMod val="50000"/>
              </a:schemeClr>
            </a:solidFill>
            <a:latin typeface="+mj-lt"/>
          </a:endParaRPr>
        </a:p>
      </dgm:t>
    </dgm:pt>
    <dgm:pt modelId="{84002F06-58FD-41A0-9287-9FCF192EF28F}" type="parTrans" cxnId="{4ADC523F-1126-433F-BD61-4D4DDA585BD0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D3FCF500-16DA-4C69-8DD8-F0B0A9725CC4}" type="sibTrans" cxnId="{4ADC523F-1126-433F-BD61-4D4DDA585BD0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E2889A82-0D16-42CE-B11F-72AEA7F947E9}" type="pres">
      <dgm:prSet presAssocID="{A2F9C012-A9BF-4195-8FE3-C06DFA1284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888383-7349-479C-8276-21461F13369F}" type="pres">
      <dgm:prSet presAssocID="{9E6EDEDD-4F01-4809-871D-AE287B78BFA4}" presName="parentLin" presStyleCnt="0"/>
      <dgm:spPr/>
    </dgm:pt>
    <dgm:pt modelId="{05A76024-0DC9-4F33-870D-7F0A34CC066A}" type="pres">
      <dgm:prSet presAssocID="{9E6EDEDD-4F01-4809-871D-AE287B78BFA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6DE2080-D5DA-410B-A214-5A4134F35E4A}" type="pres">
      <dgm:prSet presAssocID="{9E6EDEDD-4F01-4809-871D-AE287B78BFA4}" presName="parentText" presStyleLbl="node1" presStyleIdx="0" presStyleCnt="2" custScaleX="128255" custLinFactNeighborX="-499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508A4-CAF3-410F-8485-D54CFB8B4F70}" type="pres">
      <dgm:prSet presAssocID="{9E6EDEDD-4F01-4809-871D-AE287B78BFA4}" presName="negativeSpace" presStyleCnt="0"/>
      <dgm:spPr/>
    </dgm:pt>
    <dgm:pt modelId="{D436123A-3698-47A2-A218-604F2DCBA840}" type="pres">
      <dgm:prSet presAssocID="{9E6EDEDD-4F01-4809-871D-AE287B78BFA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5F531-B454-4F71-9F27-B642B4A90945}" type="pres">
      <dgm:prSet presAssocID="{994B2141-7751-4DB6-8217-0671BB9F52B9}" presName="spaceBetweenRectangles" presStyleCnt="0"/>
      <dgm:spPr/>
    </dgm:pt>
    <dgm:pt modelId="{D4A258F4-351E-4BE8-B0A6-71F5BA86299B}" type="pres">
      <dgm:prSet presAssocID="{CE7A0628-7286-4685-B4A0-C5FB3E119400}" presName="parentLin" presStyleCnt="0"/>
      <dgm:spPr/>
    </dgm:pt>
    <dgm:pt modelId="{01807E10-6FB0-463B-8D6E-5296FEFD3FEF}" type="pres">
      <dgm:prSet presAssocID="{CE7A0628-7286-4685-B4A0-C5FB3E11940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CC0C848-316A-4E91-BF38-C6F1C14BB446}" type="pres">
      <dgm:prSet presAssocID="{CE7A0628-7286-4685-B4A0-C5FB3E119400}" presName="parentText" presStyleLbl="node1" presStyleIdx="1" presStyleCnt="2" custScaleX="128255" custLinFactNeighborX="-499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E94B6-DAB5-4FBA-8B81-052A219A3427}" type="pres">
      <dgm:prSet presAssocID="{CE7A0628-7286-4685-B4A0-C5FB3E119400}" presName="negativeSpace" presStyleCnt="0"/>
      <dgm:spPr/>
    </dgm:pt>
    <dgm:pt modelId="{2ACAD9E4-CA28-49CA-A260-976CB0D131CB}" type="pres">
      <dgm:prSet presAssocID="{CE7A0628-7286-4685-B4A0-C5FB3E119400}" presName="childText" presStyleLbl="conFgAcc1" presStyleIdx="1" presStyleCnt="2" custLinFactNeighborX="-1921" custLinFactNeighborY="4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F52412-CC88-4BDF-8B9A-C8B28BE75192}" type="presOf" srcId="{CE7A0628-7286-4685-B4A0-C5FB3E119400}" destId="{ECC0C848-316A-4E91-BF38-C6F1C14BB446}" srcOrd="1" destOrd="0" presId="urn:microsoft.com/office/officeart/2005/8/layout/list1"/>
    <dgm:cxn modelId="{94B3A39C-1CBA-41E5-AC73-2C5AA4F40C77}" type="presOf" srcId="{3DD20F3B-D3A9-4133-9BAA-134EDFFE62D5}" destId="{D436123A-3698-47A2-A218-604F2DCBA840}" srcOrd="0" destOrd="0" presId="urn:microsoft.com/office/officeart/2005/8/layout/list1"/>
    <dgm:cxn modelId="{B36AD69A-96C6-4D00-9034-E451ACE85BEB}" type="presOf" srcId="{CE7A0628-7286-4685-B4A0-C5FB3E119400}" destId="{01807E10-6FB0-463B-8D6E-5296FEFD3FEF}" srcOrd="0" destOrd="0" presId="urn:microsoft.com/office/officeart/2005/8/layout/list1"/>
    <dgm:cxn modelId="{A7920680-434E-4AC0-9FCD-ED777A8521AE}" type="presOf" srcId="{9E6EDEDD-4F01-4809-871D-AE287B78BFA4}" destId="{05A76024-0DC9-4F33-870D-7F0A34CC066A}" srcOrd="0" destOrd="0" presId="urn:microsoft.com/office/officeart/2005/8/layout/list1"/>
    <dgm:cxn modelId="{3A1F005C-465E-4D7F-8DC5-DB3B6005B1AE}" srcId="{A2F9C012-A9BF-4195-8FE3-C06DFA1284D3}" destId="{CE7A0628-7286-4685-B4A0-C5FB3E119400}" srcOrd="1" destOrd="0" parTransId="{C185D740-2E5E-4A87-9DFB-110945165EF7}" sibTransId="{6CD3D02D-F33C-4368-9799-1317E889EEB6}"/>
    <dgm:cxn modelId="{F2E83F1C-87C0-441E-8963-E5FE1AA7715A}" srcId="{9E6EDEDD-4F01-4809-871D-AE287B78BFA4}" destId="{3DD20F3B-D3A9-4133-9BAA-134EDFFE62D5}" srcOrd="0" destOrd="0" parTransId="{23DF96ED-0F32-4BD8-8288-948F2124864E}" sibTransId="{11B15726-1101-41C9-B983-871A4DCA469B}"/>
    <dgm:cxn modelId="{4ADC523F-1126-433F-BD61-4D4DDA585BD0}" srcId="{CE7A0628-7286-4685-B4A0-C5FB3E119400}" destId="{46B7B8DA-CA63-4E57-B500-BFE5E2B9A2BA}" srcOrd="2" destOrd="0" parTransId="{84002F06-58FD-41A0-9287-9FCF192EF28F}" sibTransId="{D3FCF500-16DA-4C69-8DD8-F0B0A9725CC4}"/>
    <dgm:cxn modelId="{8C67D981-50ED-4F47-A448-362A707A1D34}" type="presOf" srcId="{202317E7-8B42-4B08-A748-9880D975A5F5}" destId="{2ACAD9E4-CA28-49CA-A260-976CB0D131CB}" srcOrd="0" destOrd="0" presId="urn:microsoft.com/office/officeart/2005/8/layout/list1"/>
    <dgm:cxn modelId="{7719FF5B-79B1-403B-B674-77CC33210E81}" srcId="{A2F9C012-A9BF-4195-8FE3-C06DFA1284D3}" destId="{9E6EDEDD-4F01-4809-871D-AE287B78BFA4}" srcOrd="0" destOrd="0" parTransId="{B485EFC5-4218-40F3-8FEE-4A925C10E239}" sibTransId="{994B2141-7751-4DB6-8217-0671BB9F52B9}"/>
    <dgm:cxn modelId="{3CE19FB0-C699-4D6F-A216-12C0213DA949}" type="presOf" srcId="{9E6EDEDD-4F01-4809-871D-AE287B78BFA4}" destId="{76DE2080-D5DA-410B-A214-5A4134F35E4A}" srcOrd="1" destOrd="0" presId="urn:microsoft.com/office/officeart/2005/8/layout/list1"/>
    <dgm:cxn modelId="{010969D0-C57B-4768-B270-FDD4E695B73B}" srcId="{CE7A0628-7286-4685-B4A0-C5FB3E119400}" destId="{202317E7-8B42-4B08-A748-9880D975A5F5}" srcOrd="0" destOrd="0" parTransId="{8993D6AC-3E61-4F19-9FCB-A5426F02007E}" sibTransId="{209C550D-303A-4BCF-840A-0BF292588967}"/>
    <dgm:cxn modelId="{73C434E3-00C8-409A-8E1C-99973F47A8F2}" srcId="{CE7A0628-7286-4685-B4A0-C5FB3E119400}" destId="{9787812D-6874-44F1-954A-D5932CCAB942}" srcOrd="1" destOrd="0" parTransId="{9A9D7ED3-4EDE-45F9-BD53-F35B500425F4}" sibTransId="{8137090B-B88B-4AC9-92B2-20B3BC8F757A}"/>
    <dgm:cxn modelId="{0DE31D3B-8388-4D87-9BB9-C83DF5574549}" type="presOf" srcId="{9787812D-6874-44F1-954A-D5932CCAB942}" destId="{2ACAD9E4-CA28-49CA-A260-976CB0D131CB}" srcOrd="0" destOrd="1" presId="urn:microsoft.com/office/officeart/2005/8/layout/list1"/>
    <dgm:cxn modelId="{3AD471D9-5D96-4333-B3C3-A09852362EC5}" type="presOf" srcId="{A2F9C012-A9BF-4195-8FE3-C06DFA1284D3}" destId="{E2889A82-0D16-42CE-B11F-72AEA7F947E9}" srcOrd="0" destOrd="0" presId="urn:microsoft.com/office/officeart/2005/8/layout/list1"/>
    <dgm:cxn modelId="{AB9CF1E5-E1C2-44B3-B998-ED61A3DDFDBC}" type="presOf" srcId="{46B7B8DA-CA63-4E57-B500-BFE5E2B9A2BA}" destId="{2ACAD9E4-CA28-49CA-A260-976CB0D131CB}" srcOrd="0" destOrd="2" presId="urn:microsoft.com/office/officeart/2005/8/layout/list1"/>
    <dgm:cxn modelId="{F54A2D82-DD47-4DB1-92AA-07DCFEECC726}" type="presParOf" srcId="{E2889A82-0D16-42CE-B11F-72AEA7F947E9}" destId="{01888383-7349-479C-8276-21461F13369F}" srcOrd="0" destOrd="0" presId="urn:microsoft.com/office/officeart/2005/8/layout/list1"/>
    <dgm:cxn modelId="{B819404E-6500-4D77-953F-8DE03AF46498}" type="presParOf" srcId="{01888383-7349-479C-8276-21461F13369F}" destId="{05A76024-0DC9-4F33-870D-7F0A34CC066A}" srcOrd="0" destOrd="0" presId="urn:microsoft.com/office/officeart/2005/8/layout/list1"/>
    <dgm:cxn modelId="{F4FC4FCA-AEEA-4CB5-81EE-87F248403FDD}" type="presParOf" srcId="{01888383-7349-479C-8276-21461F13369F}" destId="{76DE2080-D5DA-410B-A214-5A4134F35E4A}" srcOrd="1" destOrd="0" presId="urn:microsoft.com/office/officeart/2005/8/layout/list1"/>
    <dgm:cxn modelId="{B4B74FD3-8F49-48EE-9B34-238F66BC2D26}" type="presParOf" srcId="{E2889A82-0D16-42CE-B11F-72AEA7F947E9}" destId="{9A1508A4-CAF3-410F-8485-D54CFB8B4F70}" srcOrd="1" destOrd="0" presId="urn:microsoft.com/office/officeart/2005/8/layout/list1"/>
    <dgm:cxn modelId="{70301E03-7F27-45AB-96B8-185F42E1E4DD}" type="presParOf" srcId="{E2889A82-0D16-42CE-B11F-72AEA7F947E9}" destId="{D436123A-3698-47A2-A218-604F2DCBA840}" srcOrd="2" destOrd="0" presId="urn:microsoft.com/office/officeart/2005/8/layout/list1"/>
    <dgm:cxn modelId="{8D595ED7-61E1-4EE8-B8EA-E3C43AF35BED}" type="presParOf" srcId="{E2889A82-0D16-42CE-B11F-72AEA7F947E9}" destId="{D105F531-B454-4F71-9F27-B642B4A90945}" srcOrd="3" destOrd="0" presId="urn:microsoft.com/office/officeart/2005/8/layout/list1"/>
    <dgm:cxn modelId="{EE6E4010-D028-4661-BC0F-2BAE27068D22}" type="presParOf" srcId="{E2889A82-0D16-42CE-B11F-72AEA7F947E9}" destId="{D4A258F4-351E-4BE8-B0A6-71F5BA86299B}" srcOrd="4" destOrd="0" presId="urn:microsoft.com/office/officeart/2005/8/layout/list1"/>
    <dgm:cxn modelId="{B716F4EB-BEED-4C87-9A53-FF5CD4DE59B4}" type="presParOf" srcId="{D4A258F4-351E-4BE8-B0A6-71F5BA86299B}" destId="{01807E10-6FB0-463B-8D6E-5296FEFD3FEF}" srcOrd="0" destOrd="0" presId="urn:microsoft.com/office/officeart/2005/8/layout/list1"/>
    <dgm:cxn modelId="{D2B1E6DD-DBBE-42D2-9252-C0DFC6CFD380}" type="presParOf" srcId="{D4A258F4-351E-4BE8-B0A6-71F5BA86299B}" destId="{ECC0C848-316A-4E91-BF38-C6F1C14BB446}" srcOrd="1" destOrd="0" presId="urn:microsoft.com/office/officeart/2005/8/layout/list1"/>
    <dgm:cxn modelId="{806FCC64-3635-4666-BA91-ECC3068BA21B}" type="presParOf" srcId="{E2889A82-0D16-42CE-B11F-72AEA7F947E9}" destId="{53AE94B6-DAB5-4FBA-8B81-052A219A3427}" srcOrd="5" destOrd="0" presId="urn:microsoft.com/office/officeart/2005/8/layout/list1"/>
    <dgm:cxn modelId="{EC571FE2-33F1-4FA4-B71F-6ED00E720520}" type="presParOf" srcId="{E2889A82-0D16-42CE-B11F-72AEA7F947E9}" destId="{2ACAD9E4-CA28-49CA-A260-976CB0D131C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14237-F78F-4372-82B7-C35A76EA6BE1}">
      <dsp:nvSpPr>
        <dsp:cNvPr id="0" name=""/>
        <dsp:cNvSpPr/>
      </dsp:nvSpPr>
      <dsp:spPr>
        <a:xfrm>
          <a:off x="-5323108" y="-794727"/>
          <a:ext cx="6338545" cy="6338545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5AF69-76C1-4BAD-8B80-BF3A91D517F7}">
      <dsp:nvSpPr>
        <dsp:cNvPr id="0" name=""/>
        <dsp:cNvSpPr/>
      </dsp:nvSpPr>
      <dsp:spPr>
        <a:xfrm>
          <a:off x="378617" y="247930"/>
          <a:ext cx="7078486" cy="495673"/>
        </a:xfrm>
        <a:prstGeom prst="rect">
          <a:avLst/>
        </a:prstGeom>
        <a:solidFill>
          <a:srgbClr val="532476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44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Graduation Rate</a:t>
          </a:r>
          <a:endParaRPr lang="en-US" sz="2400" kern="1200" dirty="0"/>
        </a:p>
      </dsp:txBody>
      <dsp:txXfrm>
        <a:off x="378617" y="247930"/>
        <a:ext cx="7078486" cy="495673"/>
      </dsp:txXfrm>
    </dsp:sp>
    <dsp:sp modelId="{6E707A5A-3045-4856-AFD2-29A4E1E3B5D9}">
      <dsp:nvSpPr>
        <dsp:cNvPr id="0" name=""/>
        <dsp:cNvSpPr/>
      </dsp:nvSpPr>
      <dsp:spPr>
        <a:xfrm>
          <a:off x="68821" y="185971"/>
          <a:ext cx="619591" cy="619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AA59B6-86A7-4867-8613-542DA8BFACAF}">
      <dsp:nvSpPr>
        <dsp:cNvPr id="0" name=""/>
        <dsp:cNvSpPr/>
      </dsp:nvSpPr>
      <dsp:spPr>
        <a:xfrm>
          <a:off x="786343" y="991346"/>
          <a:ext cx="6670760" cy="495673"/>
        </a:xfrm>
        <a:prstGeom prst="rect">
          <a:avLst/>
        </a:prstGeom>
        <a:solidFill>
          <a:srgbClr val="532476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44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Positive Culture</a:t>
          </a:r>
          <a:endParaRPr lang="en-US" sz="2400" kern="1200" dirty="0"/>
        </a:p>
      </dsp:txBody>
      <dsp:txXfrm>
        <a:off x="786343" y="991346"/>
        <a:ext cx="6670760" cy="495673"/>
      </dsp:txXfrm>
    </dsp:sp>
    <dsp:sp modelId="{FB73112D-F475-41BE-8F93-E1924145664D}">
      <dsp:nvSpPr>
        <dsp:cNvPr id="0" name=""/>
        <dsp:cNvSpPr/>
      </dsp:nvSpPr>
      <dsp:spPr>
        <a:xfrm>
          <a:off x="476547" y="929387"/>
          <a:ext cx="619591" cy="619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8B0A68-89AA-45CA-919B-57C8D8B0E765}">
      <dsp:nvSpPr>
        <dsp:cNvPr id="0" name=""/>
        <dsp:cNvSpPr/>
      </dsp:nvSpPr>
      <dsp:spPr>
        <a:xfrm>
          <a:off x="972785" y="1734762"/>
          <a:ext cx="6484318" cy="495673"/>
        </a:xfrm>
        <a:prstGeom prst="rect">
          <a:avLst/>
        </a:prstGeom>
        <a:solidFill>
          <a:srgbClr val="532476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44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Academic Supports  </a:t>
          </a:r>
          <a:endParaRPr lang="en-US" sz="2400" kern="1200" dirty="0"/>
        </a:p>
      </dsp:txBody>
      <dsp:txXfrm>
        <a:off x="972785" y="1734762"/>
        <a:ext cx="6484318" cy="495673"/>
      </dsp:txXfrm>
    </dsp:sp>
    <dsp:sp modelId="{03F538C7-8F10-4043-ADE8-2C0BA17A57D1}">
      <dsp:nvSpPr>
        <dsp:cNvPr id="0" name=""/>
        <dsp:cNvSpPr/>
      </dsp:nvSpPr>
      <dsp:spPr>
        <a:xfrm>
          <a:off x="662989" y="1672803"/>
          <a:ext cx="619591" cy="619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8FE00F-9E71-4B69-B74D-B1B965B647A6}">
      <dsp:nvSpPr>
        <dsp:cNvPr id="0" name=""/>
        <dsp:cNvSpPr/>
      </dsp:nvSpPr>
      <dsp:spPr>
        <a:xfrm>
          <a:off x="972785" y="2477707"/>
          <a:ext cx="6484318" cy="495673"/>
        </a:xfrm>
        <a:prstGeom prst="rect">
          <a:avLst/>
        </a:prstGeom>
        <a:solidFill>
          <a:srgbClr val="532476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44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Scholarships and FAFSA</a:t>
          </a:r>
          <a:endParaRPr lang="en-US" sz="2400" kern="1200" dirty="0"/>
        </a:p>
      </dsp:txBody>
      <dsp:txXfrm>
        <a:off x="972785" y="2477707"/>
        <a:ext cx="6484318" cy="495673"/>
      </dsp:txXfrm>
    </dsp:sp>
    <dsp:sp modelId="{69214540-C087-4C1F-AA11-B00A428DD077}">
      <dsp:nvSpPr>
        <dsp:cNvPr id="0" name=""/>
        <dsp:cNvSpPr/>
      </dsp:nvSpPr>
      <dsp:spPr>
        <a:xfrm>
          <a:off x="662989" y="2415748"/>
          <a:ext cx="619591" cy="619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EFA233-D4BC-47F4-A5C9-8585F776FD0A}">
      <dsp:nvSpPr>
        <dsp:cNvPr id="0" name=""/>
        <dsp:cNvSpPr/>
      </dsp:nvSpPr>
      <dsp:spPr>
        <a:xfrm>
          <a:off x="786343" y="3221123"/>
          <a:ext cx="6670760" cy="495673"/>
        </a:xfrm>
        <a:prstGeom prst="rect">
          <a:avLst/>
        </a:prstGeom>
        <a:solidFill>
          <a:srgbClr val="532476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44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Student Achievement and Growth</a:t>
          </a:r>
          <a:endParaRPr lang="en-US" sz="2400" kern="1200" dirty="0"/>
        </a:p>
      </dsp:txBody>
      <dsp:txXfrm>
        <a:off x="786343" y="3221123"/>
        <a:ext cx="6670760" cy="495673"/>
      </dsp:txXfrm>
    </dsp:sp>
    <dsp:sp modelId="{2D005ECF-110D-4831-B787-8CE55AC14D70}">
      <dsp:nvSpPr>
        <dsp:cNvPr id="0" name=""/>
        <dsp:cNvSpPr/>
      </dsp:nvSpPr>
      <dsp:spPr>
        <a:xfrm>
          <a:off x="476547" y="3159164"/>
          <a:ext cx="619591" cy="619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47E3BC-EBC6-47EC-9A7B-182E9036FFC4}">
      <dsp:nvSpPr>
        <dsp:cNvPr id="0" name=""/>
        <dsp:cNvSpPr/>
      </dsp:nvSpPr>
      <dsp:spPr>
        <a:xfrm>
          <a:off x="378617" y="3964539"/>
          <a:ext cx="7078486" cy="495673"/>
        </a:xfrm>
        <a:prstGeom prst="rect">
          <a:avLst/>
        </a:prstGeom>
        <a:solidFill>
          <a:srgbClr val="532476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44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Next Steps</a:t>
          </a:r>
          <a:endParaRPr lang="en-US" sz="2400" kern="1200" dirty="0"/>
        </a:p>
      </dsp:txBody>
      <dsp:txXfrm>
        <a:off x="378617" y="3964539"/>
        <a:ext cx="7078486" cy="495673"/>
      </dsp:txXfrm>
    </dsp:sp>
    <dsp:sp modelId="{84055FB4-F147-4319-94B2-691672743461}">
      <dsp:nvSpPr>
        <dsp:cNvPr id="0" name=""/>
        <dsp:cNvSpPr/>
      </dsp:nvSpPr>
      <dsp:spPr>
        <a:xfrm>
          <a:off x="68821" y="3902580"/>
          <a:ext cx="619591" cy="619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6123A-3698-47A2-A218-604F2DCBA840}">
      <dsp:nvSpPr>
        <dsp:cNvPr id="0" name=""/>
        <dsp:cNvSpPr/>
      </dsp:nvSpPr>
      <dsp:spPr>
        <a:xfrm>
          <a:off x="0" y="491241"/>
          <a:ext cx="8190379" cy="1039500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664" tIns="687324" rIns="63566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  <a:latin typeface="+mj-lt"/>
            </a:rPr>
            <a:t>Finish the school year strong, continue making improvements</a:t>
          </a:r>
          <a:endParaRPr lang="en-US" sz="1800" kern="1200" dirty="0">
            <a:solidFill>
              <a:schemeClr val="bg2">
                <a:lumMod val="50000"/>
              </a:schemeClr>
            </a:solidFill>
            <a:latin typeface="+mj-lt"/>
          </a:endParaRPr>
        </a:p>
      </dsp:txBody>
      <dsp:txXfrm>
        <a:off x="0" y="491241"/>
        <a:ext cx="8190379" cy="1039500"/>
      </dsp:txXfrm>
    </dsp:sp>
    <dsp:sp modelId="{76DE2080-D5DA-410B-A214-5A4134F35E4A}">
      <dsp:nvSpPr>
        <dsp:cNvPr id="0" name=""/>
        <dsp:cNvSpPr/>
      </dsp:nvSpPr>
      <dsp:spPr>
        <a:xfrm>
          <a:off x="205062" y="4161"/>
          <a:ext cx="7353199" cy="974160"/>
        </a:xfrm>
        <a:prstGeom prst="roundRect">
          <a:avLst/>
        </a:prstGeom>
        <a:solidFill>
          <a:srgbClr val="532476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704" tIns="0" rIns="21670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 smtClean="0">
              <a:latin typeface="+mj-lt"/>
            </a:rPr>
            <a:t>2017–18 George Washington High School (8–12)</a:t>
          </a:r>
          <a:endParaRPr lang="en-US" sz="2000" b="1" kern="1200" dirty="0">
            <a:latin typeface="+mj-lt"/>
          </a:endParaRPr>
        </a:p>
      </dsp:txBody>
      <dsp:txXfrm>
        <a:off x="252617" y="51716"/>
        <a:ext cx="7258089" cy="879050"/>
      </dsp:txXfrm>
    </dsp:sp>
    <dsp:sp modelId="{2ACAD9E4-CA28-49CA-A260-976CB0D131CB}">
      <dsp:nvSpPr>
        <dsp:cNvPr id="0" name=""/>
        <dsp:cNvSpPr/>
      </dsp:nvSpPr>
      <dsp:spPr>
        <a:xfrm>
          <a:off x="0" y="2200182"/>
          <a:ext cx="8190379" cy="1585237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664" tIns="687324" rIns="63566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u="none" strike="noStrike" kern="1200" cap="none" dirty="0" smtClean="0">
              <a:solidFill>
                <a:schemeClr val="bg2">
                  <a:lumMod val="50000"/>
                </a:schemeClr>
              </a:solidFill>
              <a:latin typeface="+mj-lt"/>
              <a:ea typeface="Arial"/>
              <a:cs typeface="Arial"/>
              <a:sym typeface="Arial"/>
            </a:rPr>
            <a:t>George </a:t>
          </a:r>
          <a:r>
            <a:rPr lang="en-US" sz="1800" kern="1200" dirty="0" smtClean="0">
              <a:solidFill>
                <a:schemeClr val="bg2">
                  <a:lumMod val="50000"/>
                </a:schemeClr>
              </a:solidFill>
              <a:latin typeface="+mj-lt"/>
            </a:rPr>
            <a:t>W</a:t>
          </a:r>
          <a:r>
            <a:rPr lang="en-US" sz="1800" b="0" i="0" u="none" strike="noStrike" kern="1200" cap="none" dirty="0" smtClean="0">
              <a:solidFill>
                <a:schemeClr val="bg2">
                  <a:lumMod val="50000"/>
                </a:schemeClr>
              </a:solidFill>
              <a:latin typeface="+mj-lt"/>
              <a:ea typeface="Arial"/>
              <a:cs typeface="Arial"/>
              <a:sym typeface="Arial"/>
            </a:rPr>
            <a:t>ashington High School (9–12)</a:t>
          </a:r>
          <a:endParaRPr lang="en-US" sz="1800" kern="1200" dirty="0">
            <a:solidFill>
              <a:schemeClr val="bg2">
                <a:lumMod val="50000"/>
              </a:schemeClr>
            </a:solidFill>
            <a:latin typeface="+mj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  <a:latin typeface="+mj-lt"/>
            </a:rPr>
            <a:t>Addition of CTE programs in building (Business, IT, Manufacturing)</a:t>
          </a:r>
          <a:endParaRPr lang="en-US" sz="1800" kern="1200" dirty="0">
            <a:solidFill>
              <a:schemeClr val="bg2">
                <a:lumMod val="50000"/>
              </a:schemeClr>
            </a:solidFill>
            <a:latin typeface="+mj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  <a:latin typeface="+mj-lt"/>
            </a:rPr>
            <a:t>Increased resources, programming and other improvements</a:t>
          </a:r>
          <a:endParaRPr lang="en-US" sz="1800" kern="1200" dirty="0">
            <a:solidFill>
              <a:schemeClr val="bg2">
                <a:lumMod val="50000"/>
              </a:schemeClr>
            </a:solidFill>
            <a:latin typeface="+mj-lt"/>
          </a:endParaRPr>
        </a:p>
      </dsp:txBody>
      <dsp:txXfrm>
        <a:off x="0" y="2200182"/>
        <a:ext cx="8190379" cy="1585237"/>
      </dsp:txXfrm>
    </dsp:sp>
    <dsp:sp modelId="{ECC0C848-316A-4E91-BF38-C6F1C14BB446}">
      <dsp:nvSpPr>
        <dsp:cNvPr id="0" name=""/>
        <dsp:cNvSpPr/>
      </dsp:nvSpPr>
      <dsp:spPr>
        <a:xfrm>
          <a:off x="205062" y="1708941"/>
          <a:ext cx="7353199" cy="974160"/>
        </a:xfrm>
        <a:prstGeom prst="roundRect">
          <a:avLst/>
        </a:prstGeom>
        <a:solidFill>
          <a:srgbClr val="532476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704" tIns="0" rIns="21670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 smtClean="0">
              <a:latin typeface="+mj-lt"/>
            </a:rPr>
            <a:t>2018–19 IPS High School Reinvention</a:t>
          </a:r>
          <a:endParaRPr lang="en-US" sz="2000" b="1" kern="1200" dirty="0">
            <a:latin typeface="+mj-lt"/>
          </a:endParaRPr>
        </a:p>
      </dsp:txBody>
      <dsp:txXfrm>
        <a:off x="252617" y="1756496"/>
        <a:ext cx="7258089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052" cy="4654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60" y="0"/>
            <a:ext cx="3038052" cy="4654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02F0F-E84C-46DB-AD7D-E2345F0508CF}" type="datetimeFigureOut">
              <a:rPr lang="en-US" smtClean="0"/>
              <a:t>4/3/18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947"/>
            <a:ext cx="3038052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60" y="8830947"/>
            <a:ext cx="3038052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524C6-7477-47F6-A042-EF575722AD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71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1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1"/>
          </a:xfrm>
          <a:prstGeom prst="rect">
            <a:avLst/>
          </a:prstGeom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667010-DE41-4260-AEC4-2AD0DDE0C3ED}" type="datetime1">
              <a:rPr lang="en-US"/>
              <a:pPr>
                <a:defRPr/>
              </a:pPr>
              <a:t>4/3/18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1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1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1"/>
          </a:xfrm>
          <a:prstGeom prst="rect">
            <a:avLst/>
          </a:prstGeom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B35A36-5D4A-4676-97BA-DF2B9C985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45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1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488" lvl="1" indent="-344488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kern="1200" dirty="0" smtClean="0">
                <a:solidFill>
                  <a:srgbClr val="532476"/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Building a Positive, Graduating-On-Time and College-Going Culture </a:t>
            </a:r>
            <a:endParaRPr lang="en-US" sz="2000" kern="1200" dirty="0" smtClean="0">
              <a:solidFill>
                <a:srgbClr val="532476"/>
              </a:solidFill>
              <a:latin typeface="+mn-lt"/>
              <a:ea typeface="MS PGothic" panose="020B0600070205080204" pitchFamily="34" charset="-128"/>
              <a:cs typeface="ＭＳ Ｐゴシック" charset="-128"/>
            </a:endParaRPr>
          </a:p>
          <a:p>
            <a:pPr marL="344488" lvl="1" indent="-344488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kern="1200" dirty="0" smtClean="0">
                <a:solidFill>
                  <a:srgbClr val="532476"/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4x4 Block Schedule:</a:t>
            </a:r>
            <a:r>
              <a:rPr lang="en-US" sz="2000" kern="1200" dirty="0" smtClean="0">
                <a:solidFill>
                  <a:srgbClr val="532476"/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 </a:t>
            </a:r>
            <a:r>
              <a:rPr lang="en-US" sz="18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Increases credit opportunities per school year from 15 to 17</a:t>
            </a:r>
          </a:p>
          <a:p>
            <a:pPr marL="344488" lvl="1" indent="-344488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kern="1200" dirty="0" smtClean="0">
                <a:solidFill>
                  <a:srgbClr val="532476"/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Aggressive Course Sequence:</a:t>
            </a:r>
            <a:r>
              <a:rPr lang="en-US" sz="2000" kern="1200" dirty="0" smtClean="0">
                <a:solidFill>
                  <a:srgbClr val="532476"/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 </a:t>
            </a:r>
            <a:r>
              <a:rPr lang="en-US" sz="18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Front-load, graduation-required courses in first  2–3 years to give students ample time to recover if needed</a:t>
            </a:r>
          </a:p>
          <a:p>
            <a:pPr marL="344488" lvl="1" indent="-344488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kern="1200" dirty="0" smtClean="0">
                <a:solidFill>
                  <a:srgbClr val="532476"/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Online Credit Recovery:</a:t>
            </a:r>
            <a:r>
              <a:rPr lang="en-US" sz="2000" kern="1200" dirty="0" smtClean="0">
                <a:solidFill>
                  <a:srgbClr val="532476"/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 </a:t>
            </a:r>
            <a:r>
              <a:rPr lang="en-US" sz="18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Accelerates the rate at which students can recover previously failed courses</a:t>
            </a:r>
          </a:p>
          <a:p>
            <a:pPr marL="344488" lvl="1" indent="-344488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kern="1200" dirty="0" smtClean="0">
                <a:solidFill>
                  <a:srgbClr val="532476"/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Graduation Coach:</a:t>
            </a:r>
            <a:r>
              <a:rPr lang="en-US" sz="2000" kern="1200" dirty="0" smtClean="0">
                <a:solidFill>
                  <a:srgbClr val="532476"/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 </a:t>
            </a:r>
            <a:r>
              <a:rPr lang="en-US" sz="18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Prioritize finding, keeping track of, and re-engaging missing and dropout students</a:t>
            </a:r>
            <a:endParaRPr lang="en-US" sz="1800" kern="1200" dirty="0" smtClean="0">
              <a:solidFill>
                <a:schemeClr val="bg2">
                  <a:lumMod val="50000"/>
                </a:schemeClr>
              </a:solidFill>
              <a:latin typeface="+mn-lt"/>
              <a:ea typeface="Arial"/>
              <a:cs typeface="Arial"/>
              <a:sym typeface="Arial"/>
            </a:endParaRPr>
          </a:p>
          <a:p>
            <a:pPr marL="344488" lvl="1" indent="-344488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kern="1200" dirty="0" smtClean="0">
                <a:solidFill>
                  <a:srgbClr val="532476"/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Orientation Week</a:t>
            </a:r>
            <a:r>
              <a:rPr lang="en-US" sz="2000" kern="1200" dirty="0" smtClean="0">
                <a:solidFill>
                  <a:srgbClr val="532476"/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: </a:t>
            </a:r>
            <a:r>
              <a:rPr lang="en-US" sz="18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Held first week of school, students learn how to read and analyze a transcript in regard to state requirements and college admissions criteria; calculate GPA, etc.</a:t>
            </a:r>
          </a:p>
          <a:p>
            <a:pPr marL="344488" lvl="1" indent="-344488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kern="1200" dirty="0" smtClean="0">
                <a:solidFill>
                  <a:srgbClr val="532476"/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Student Progress Monitoring:</a:t>
            </a:r>
            <a:r>
              <a:rPr lang="en-US" sz="2000" kern="1200" dirty="0" smtClean="0">
                <a:solidFill>
                  <a:srgbClr val="532476"/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 </a:t>
            </a:r>
            <a:r>
              <a:rPr lang="en-US" sz="18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Students review their current grades and set goals weekly during advisory. Students review their transcripts quarterly in comparison with graduation requirements and school-determined, on-track metrics for first through third years in high school</a:t>
            </a:r>
          </a:p>
          <a:p>
            <a:pPr marL="344488" lvl="1" indent="-344488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kern="1200" dirty="0" smtClean="0">
                <a:solidFill>
                  <a:srgbClr val="532476"/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Scholar Resource Time (SRT)</a:t>
            </a:r>
            <a:r>
              <a:rPr lang="en-US" sz="2000" kern="1200" dirty="0" smtClean="0">
                <a:solidFill>
                  <a:srgbClr val="532476"/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: </a:t>
            </a:r>
            <a:r>
              <a:rPr lang="en-US" sz="18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Students have one hour, two days per week during the school day to meet with teachers to make up tests, work and get additional help</a:t>
            </a:r>
          </a:p>
          <a:p>
            <a:pPr marL="344488" lvl="1" indent="-344488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kern="1200" dirty="0" smtClean="0">
                <a:solidFill>
                  <a:srgbClr val="532476"/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Partnerships</a:t>
            </a: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 </a:t>
            </a:r>
            <a:r>
              <a:rPr lang="en-US" sz="18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with district alternative programs, Christel House DORS and Excel Center</a:t>
            </a:r>
          </a:p>
          <a:p>
            <a:pPr marL="344488" lvl="1" indent="-344488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kern="1200" dirty="0" smtClean="0">
                <a:solidFill>
                  <a:srgbClr val="532476"/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Twilight Program:</a:t>
            </a:r>
            <a:r>
              <a:rPr lang="en-US" sz="2000" kern="1200" dirty="0" smtClean="0">
                <a:solidFill>
                  <a:srgbClr val="532476"/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 </a:t>
            </a:r>
            <a:r>
              <a:rPr lang="en-US" sz="18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After-school courses, intervention and credit recovery</a:t>
            </a:r>
          </a:p>
          <a:p>
            <a:pPr marL="344488" lvl="1" indent="-344488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kern="1200" dirty="0" smtClean="0">
                <a:solidFill>
                  <a:srgbClr val="532476"/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Targeted Parent Meetings and Student-Led Conferences</a:t>
            </a:r>
          </a:p>
          <a:p>
            <a:pPr marL="344488" lvl="1" indent="-344488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kern="1200" dirty="0" smtClean="0">
                <a:solidFill>
                  <a:srgbClr val="532476"/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Accelerate Academy:</a:t>
            </a:r>
            <a:r>
              <a:rPr lang="en-US" sz="2000" kern="1200" dirty="0" smtClean="0">
                <a:solidFill>
                  <a:srgbClr val="532476"/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 </a:t>
            </a:r>
            <a:r>
              <a:rPr lang="en-US" sz="18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-128"/>
              </a:rPr>
              <a:t>Provide accelerated programming and course sequencing for over-age students (enter Grade 9 1+ years over age); many are on track to be Mitch Daniels Scholars</a:t>
            </a:r>
            <a:endParaRPr lang="en-US" sz="1800" kern="1200" dirty="0" smtClean="0">
              <a:solidFill>
                <a:schemeClr val="bg2">
                  <a:lumMod val="50000"/>
                </a:schemeClr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9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32476"/>
                </a:solidFill>
              </a:rPr>
              <a:t>Unique Implementation of Opportunity Culture Initiative:</a:t>
            </a:r>
            <a:r>
              <a:rPr lang="en-US" sz="1400" dirty="0" smtClean="0">
                <a:solidFill>
                  <a:srgbClr val="532476"/>
                </a:solidFill>
              </a:rPr>
              <a:t>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Master teachers in ELA and math write all curriculum plans and materials in tested courses, in addition to coaching teachers; ensures students receive strong, rigorous content while new teachers learn to teach effectively</a:t>
            </a: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32476"/>
                </a:solidFill>
              </a:rPr>
              <a:t>2017–18: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Added content-area literacy coach for work with non-ELA and math teachers</a:t>
            </a: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32476"/>
                </a:solidFill>
              </a:rPr>
              <a:t>NWEA MAP Assessment:</a:t>
            </a:r>
            <a:r>
              <a:rPr lang="en-US" sz="1400" dirty="0" smtClean="0">
                <a:solidFill>
                  <a:srgbClr val="532476"/>
                </a:solidFill>
              </a:rPr>
              <a:t>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Determine appropriate assignment and success of interventions and evaluate school growth</a:t>
            </a: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32476"/>
                </a:solidFill>
              </a:rPr>
              <a:t>4x4 Block Schedule: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Increases teacher professional development time, reduces number of students per teacher at any time, doubles math and ELA time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32476"/>
                </a:solidFill>
              </a:rPr>
              <a:t>Addition of Mandatory Courses That are Literacy Interventions in Disguise</a:t>
            </a: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32476"/>
                </a:solidFill>
              </a:rPr>
              <a:t>First-Time Test Takers and Retesters:</a:t>
            </a:r>
            <a:r>
              <a:rPr lang="en-US" sz="1400" dirty="0" smtClean="0">
                <a:solidFill>
                  <a:srgbClr val="532476"/>
                </a:solidFill>
              </a:rPr>
              <a:t>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Current Events and Debate &amp; Street Law; pure literacy skills-based instruction focused on nonfiction text and writing</a:t>
            </a: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32476"/>
                </a:solidFill>
              </a:rPr>
              <a:t>Intervention Courses and Boot Camps for Retesters in Math and ELA</a:t>
            </a: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32476"/>
                </a:solidFill>
              </a:rPr>
              <a:t>Use of IUPUI Tutors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80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9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2114550"/>
            <a:ext cx="570865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15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35" y="-523152"/>
            <a:ext cx="9343893" cy="744147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348343" y="1052513"/>
            <a:ext cx="9840687" cy="4752975"/>
          </a:xfrm>
          <a:prstGeom prst="rect">
            <a:avLst/>
          </a:prstGeom>
          <a:solidFill>
            <a:srgbClr val="046EB9"/>
          </a:solidFill>
          <a:ln w="76200">
            <a:solidFill>
              <a:srgbClr val="04407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219200" y="2045154"/>
            <a:ext cx="6705600" cy="1793420"/>
          </a:xfrm>
        </p:spPr>
        <p:txBody>
          <a:bodyPr anchor="ctr"/>
          <a:lstStyle>
            <a:lvl1pPr algn="ctr">
              <a:defRPr sz="45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838574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1219200" y="4527550"/>
            <a:ext cx="6705600" cy="6080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 b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71" y="-336884"/>
            <a:ext cx="4397059" cy="236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649"/>
            <a:ext cx="9144000" cy="545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5052" y="337514"/>
            <a:ext cx="6460996" cy="530352"/>
          </a:xfrm>
        </p:spPr>
        <p:txBody>
          <a:bodyPr/>
          <a:lstStyle>
            <a:lvl1pPr algn="r">
              <a:defRPr sz="2800" b="1">
                <a:solidFill>
                  <a:srgbClr val="04407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37745" y="2028622"/>
            <a:ext cx="8289391" cy="4495800"/>
          </a:xfrm>
          <a:prstGeom prst="rect">
            <a:avLst/>
          </a:prstGeom>
        </p:spPr>
        <p:txBody>
          <a:bodyPr/>
          <a:lstStyle>
            <a:lvl1pPr marL="319088" indent="-319088">
              <a:buClr>
                <a:srgbClr val="04407E"/>
              </a:buClr>
              <a:buFont typeface="Wingdings" panose="05000000000000000000" pitchFamily="2" charset="2"/>
              <a:buChar char="q"/>
              <a:defRPr>
                <a:solidFill>
                  <a:srgbClr val="04407E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>
                <a:solidFill>
                  <a:srgbClr val="04407E"/>
                </a:solidFill>
              </a:defRPr>
            </a:lvl2pPr>
            <a:lvl3pPr>
              <a:buClr>
                <a:srgbClr val="0070C0"/>
              </a:buClr>
              <a:defRPr>
                <a:solidFill>
                  <a:srgbClr val="04407E"/>
                </a:solidFill>
              </a:defRPr>
            </a:lvl3pPr>
            <a:lvl4pPr>
              <a:buClr>
                <a:srgbClr val="DA6708"/>
              </a:buClr>
              <a:defRPr>
                <a:solidFill>
                  <a:srgbClr val="04407E"/>
                </a:solidFill>
              </a:defRPr>
            </a:lvl4pPr>
            <a:lvl5pPr>
              <a:buClr>
                <a:schemeClr val="bg2">
                  <a:lumMod val="50000"/>
                </a:schemeClr>
              </a:buClr>
              <a:defRPr>
                <a:solidFill>
                  <a:srgbClr val="04407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171450" y="1214437"/>
            <a:ext cx="533400" cy="3381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20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100771" y="1150506"/>
            <a:ext cx="6675005" cy="36576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sub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81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pa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0708"/>
            <a:ext cx="9144000" cy="1292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5052" y="2230251"/>
            <a:ext cx="6460996" cy="530352"/>
          </a:xfrm>
        </p:spPr>
        <p:txBody>
          <a:bodyPr/>
          <a:lstStyle>
            <a:lvl1pPr algn="r">
              <a:defRPr sz="2400" b="1">
                <a:solidFill>
                  <a:srgbClr val="04407E"/>
                </a:solidFill>
              </a:defRPr>
            </a:lvl1pPr>
          </a:lstStyle>
          <a:p>
            <a:r>
              <a:rPr lang="en-US" dirty="0" smtClean="0"/>
              <a:t>click to edit master sub style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168676" y="1366459"/>
            <a:ext cx="949910" cy="62782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35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100771" y="1453893"/>
            <a:ext cx="6675005" cy="36576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5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649"/>
            <a:ext cx="9144000" cy="545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5052" y="337514"/>
            <a:ext cx="6460996" cy="530352"/>
          </a:xfrm>
        </p:spPr>
        <p:txBody>
          <a:bodyPr/>
          <a:lstStyle>
            <a:lvl1pPr algn="r">
              <a:defRPr sz="2800" b="1">
                <a:solidFill>
                  <a:srgbClr val="04407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171450" y="1214437"/>
            <a:ext cx="533400" cy="3381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20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100771" y="1150506"/>
            <a:ext cx="6675005" cy="36576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sub styles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742950" y="1901886"/>
            <a:ext cx="7903029" cy="4457700"/>
            <a:chOff x="742950" y="1743625"/>
            <a:chExt cx="7903029" cy="4457700"/>
          </a:xfrm>
        </p:grpSpPr>
        <p:pic>
          <p:nvPicPr>
            <p:cNvPr id="7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850" y="2857500"/>
              <a:ext cx="5708650" cy="270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 userDrawn="1"/>
          </p:nvSpPr>
          <p:spPr>
            <a:xfrm>
              <a:off x="742950" y="1743625"/>
              <a:ext cx="7903029" cy="4457700"/>
            </a:xfrm>
            <a:prstGeom prst="rect">
              <a:avLst/>
            </a:prstGeom>
            <a:solidFill>
              <a:schemeClr val="dk1">
                <a:alpha val="90000"/>
              </a:schemeClr>
            </a:solidFill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37745" y="2028622"/>
            <a:ext cx="8289391" cy="4495800"/>
          </a:xfrm>
          <a:prstGeom prst="rect">
            <a:avLst/>
          </a:prstGeom>
        </p:spPr>
        <p:txBody>
          <a:bodyPr/>
          <a:lstStyle>
            <a:lvl1pPr marL="319088" indent="-319088">
              <a:buClr>
                <a:srgbClr val="04407E"/>
              </a:buClr>
              <a:buFont typeface="Wingdings" panose="05000000000000000000" pitchFamily="2" charset="2"/>
              <a:buChar char="q"/>
              <a:defRPr>
                <a:solidFill>
                  <a:srgbClr val="04407E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>
                <a:solidFill>
                  <a:srgbClr val="04407E"/>
                </a:solidFill>
              </a:defRPr>
            </a:lvl2pPr>
            <a:lvl3pPr>
              <a:buClr>
                <a:srgbClr val="0070C0"/>
              </a:buClr>
              <a:defRPr>
                <a:solidFill>
                  <a:srgbClr val="04407E"/>
                </a:solidFill>
              </a:defRPr>
            </a:lvl3pPr>
            <a:lvl4pPr>
              <a:buClr>
                <a:srgbClr val="DA6708"/>
              </a:buClr>
              <a:defRPr>
                <a:solidFill>
                  <a:srgbClr val="04407E"/>
                </a:solidFill>
              </a:defRPr>
            </a:lvl4pPr>
            <a:lvl5pPr>
              <a:buClr>
                <a:schemeClr val="bg2">
                  <a:lumMod val="50000"/>
                </a:schemeClr>
              </a:buClr>
              <a:defRPr>
                <a:solidFill>
                  <a:srgbClr val="04407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61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2114550"/>
            <a:ext cx="570865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97" y="6279176"/>
            <a:ext cx="2505249" cy="45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3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1508125" y="228600"/>
            <a:ext cx="74120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5" y="388144"/>
            <a:ext cx="1165414" cy="59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93" y="280698"/>
            <a:ext cx="1166596" cy="6727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55" r:id="rId2"/>
    <p:sldLayoutId id="2147483856" r:id="rId3"/>
    <p:sldLayoutId id="2147483873" r:id="rId4"/>
    <p:sldLayoutId id="2147483872" r:id="rId5"/>
    <p:sldLayoutId id="214748386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rgbClr val="004080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7F8FA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4A66A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8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643212422"/>
              </p:ext>
            </p:extLst>
          </p:nvPr>
        </p:nvGraphicFramePr>
        <p:xfrm>
          <a:off x="464574" y="2035278"/>
          <a:ext cx="8190379" cy="3785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100771" y="1150506"/>
            <a:ext cx="6675005" cy="36576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chool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61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3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4460" y="2662235"/>
            <a:ext cx="8835081" cy="1247650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sz="4400" dirty="0" smtClean="0"/>
              <a:t>GEORGE WASHINGTON </a:t>
            </a:r>
            <a:br>
              <a:rPr lang="en-US" sz="4400" dirty="0" smtClean="0"/>
            </a:br>
            <a:r>
              <a:rPr lang="en-US" sz="4400" dirty="0" smtClean="0"/>
              <a:t>HIGH SCHOOL</a:t>
            </a:r>
            <a:endParaRPr lang="en-US" sz="3800" b="1" dirty="0">
              <a:solidFill>
                <a:srgbClr val="004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0336" y="4317476"/>
            <a:ext cx="224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April 5, 2018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05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407E"/>
                </a:solidFill>
              </a:rPr>
              <a:t>overview</a:t>
            </a:r>
            <a:endParaRPr lang="en-US" dirty="0">
              <a:solidFill>
                <a:srgbClr val="04407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82476" y="2313449"/>
            <a:ext cx="1057923" cy="3656209"/>
            <a:chOff x="696726" y="2121633"/>
            <a:chExt cx="1057923" cy="3656209"/>
          </a:xfrm>
        </p:grpSpPr>
        <p:sp>
          <p:nvSpPr>
            <p:cNvPr id="20" name="TextBox 19"/>
            <p:cNvSpPr txBox="1"/>
            <p:nvPr/>
          </p:nvSpPr>
          <p:spPr>
            <a:xfrm>
              <a:off x="712592" y="2121633"/>
              <a:ext cx="6631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en-US" sz="3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91458" y="3137207"/>
              <a:ext cx="6631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en-US" sz="3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91458" y="4149618"/>
              <a:ext cx="6631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en-US" sz="3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6726" y="5162289"/>
              <a:ext cx="6631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en-US" sz="3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450843963"/>
              </p:ext>
            </p:extLst>
          </p:nvPr>
        </p:nvGraphicFramePr>
        <p:xfrm>
          <a:off x="633984" y="1784096"/>
          <a:ext cx="7522464" cy="470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45363" y="1964656"/>
            <a:ext cx="5486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3065" y="2698353"/>
            <a:ext cx="5486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9769" y="3443031"/>
            <a:ext cx="5486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20105" y="4168062"/>
            <a:ext cx="5486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3065" y="4922572"/>
            <a:ext cx="5486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5</a:t>
            </a:r>
            <a:endParaRPr lang="en-US" sz="35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699" y="5658453"/>
            <a:ext cx="5486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6</a:t>
            </a:r>
            <a:endParaRPr lang="en-US" sz="35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67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raduation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3-year graduation rate increase</a:t>
            </a:r>
            <a:endParaRPr lang="en-US" dirty="0"/>
          </a:p>
        </p:txBody>
      </p:sp>
      <p:sp>
        <p:nvSpPr>
          <p:cNvPr id="9" name="Shape 164"/>
          <p:cNvSpPr txBox="1">
            <a:spLocks/>
          </p:cNvSpPr>
          <p:nvPr/>
        </p:nvSpPr>
        <p:spPr>
          <a:xfrm>
            <a:off x="1334890" y="2003745"/>
            <a:ext cx="6474220" cy="462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rgbClr val="004080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7F8FA9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From 2015 to 2017, graduation rate increased by </a:t>
            </a:r>
            <a:r>
              <a:rPr lang="en-US" sz="1800" b="1" dirty="0" smtClean="0">
                <a:solidFill>
                  <a:srgbClr val="5A2781"/>
                </a:solidFill>
              </a:rPr>
              <a:t>12%</a:t>
            </a:r>
          </a:p>
        </p:txBody>
      </p:sp>
      <p:graphicFrame>
        <p:nvGraphicFramePr>
          <p:cNvPr id="12" name="Shape 167"/>
          <p:cNvGraphicFramePr/>
          <p:nvPr>
            <p:extLst>
              <p:ext uri="{D42A27DB-BD31-4B8C-83A1-F6EECF244321}">
                <p14:modId xmlns:p14="http://schemas.microsoft.com/office/powerpoint/2010/main" val="217456407"/>
              </p:ext>
            </p:extLst>
          </p:nvPr>
        </p:nvGraphicFramePr>
        <p:xfrm>
          <a:off x="1334890" y="2615381"/>
          <a:ext cx="6474220" cy="207169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371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7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85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bg1"/>
                          </a:solidFill>
                        </a:rPr>
                        <a:t>Cohort Year</a:t>
                      </a:r>
                      <a:endParaRPr sz="18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247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bg1"/>
                          </a:solidFill>
                        </a:rPr>
                        <a:t>Graduation Rate</a:t>
                      </a:r>
                      <a:endParaRPr sz="18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2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38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2015</a:t>
                      </a:r>
                      <a:endParaRPr b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55%</a:t>
                      </a:r>
                      <a:endParaRPr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38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2016</a:t>
                      </a:r>
                      <a:endParaRPr b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65%</a:t>
                      </a:r>
                      <a:endParaRPr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438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2017</a:t>
                      </a:r>
                      <a:endParaRPr b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67%</a:t>
                      </a:r>
                      <a:endParaRPr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9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2018 graduation rate improvement strategies</a:t>
            </a:r>
            <a:endParaRPr lang="en-US" dirty="0"/>
          </a:p>
        </p:txBody>
      </p:sp>
      <p:sp>
        <p:nvSpPr>
          <p:cNvPr id="10" name="Shape 173"/>
          <p:cNvSpPr txBox="1">
            <a:spLocks/>
          </p:cNvSpPr>
          <p:nvPr/>
        </p:nvSpPr>
        <p:spPr>
          <a:xfrm>
            <a:off x="617880" y="1981786"/>
            <a:ext cx="3706985" cy="4385862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4407E"/>
              </a:buClr>
              <a:buSzPct val="60000"/>
              <a:buFont typeface="Wingdings" panose="05000000000000000000" pitchFamily="2" charset="2"/>
              <a:buChar char="q"/>
              <a:defRPr sz="29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A6708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1" indent="-344488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532476"/>
                </a:solidFill>
                <a:latin typeface="+mj-lt"/>
              </a:rPr>
              <a:t>Building a Positive, Graduating-On-Time and College-Going Culture </a:t>
            </a:r>
            <a:endParaRPr lang="en-US" sz="2000" dirty="0" smtClean="0">
              <a:solidFill>
                <a:srgbClr val="532476"/>
              </a:solidFill>
              <a:latin typeface="+mj-lt"/>
            </a:endParaRPr>
          </a:p>
          <a:p>
            <a:pPr marL="344488" lvl="1" indent="-344488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2F1543"/>
                </a:solidFill>
                <a:latin typeface="+mj-lt"/>
              </a:rPr>
              <a:t>4x4 Block Schedule</a:t>
            </a:r>
          </a:p>
          <a:p>
            <a:pPr marL="344488" lvl="1" indent="-344488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532476"/>
                </a:solidFill>
                <a:latin typeface="+mj-lt"/>
              </a:rPr>
              <a:t>Aggressive Course Sequence</a:t>
            </a:r>
          </a:p>
          <a:p>
            <a:pPr marL="344488" lvl="1" indent="-344488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2F1543"/>
                </a:solidFill>
                <a:latin typeface="+mj-lt"/>
              </a:rPr>
              <a:t>Online Credit Recovery</a:t>
            </a:r>
          </a:p>
          <a:p>
            <a:pPr marL="344488" lvl="1" indent="-344488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532476"/>
                </a:solidFill>
                <a:latin typeface="+mj-lt"/>
              </a:rPr>
              <a:t>Graduation Coach</a:t>
            </a:r>
          </a:p>
          <a:p>
            <a:pPr marL="344488" lvl="1" indent="-344488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2F1543"/>
                </a:solidFill>
                <a:latin typeface="+mj-lt"/>
              </a:rPr>
              <a:t>Orientation Week</a:t>
            </a:r>
          </a:p>
          <a:p>
            <a:pPr marL="344488" lvl="1" indent="-344488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532476"/>
                </a:solidFill>
              </a:rPr>
              <a:t>Accelerate Academy</a:t>
            </a:r>
            <a:endParaRPr lang="en-US" sz="2000" dirty="0">
              <a:solidFill>
                <a:schemeClr val="bg2">
                  <a:lumMod val="50000"/>
                </a:schemeClr>
              </a:solidFill>
              <a:ea typeface="Arial"/>
              <a:cs typeface="Arial"/>
              <a:sym typeface="Arial"/>
            </a:endParaRPr>
          </a:p>
          <a:p>
            <a:pPr marL="0" lvl="1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None/>
            </a:pPr>
            <a:endParaRPr lang="en-US" sz="2000" dirty="0" smtClean="0">
              <a:solidFill>
                <a:srgbClr val="2F1543"/>
              </a:solidFill>
              <a:latin typeface="+mj-lt"/>
            </a:endParaRPr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4592799" y="1949875"/>
            <a:ext cx="4084122" cy="4385862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4407E"/>
              </a:buClr>
              <a:buSzPct val="60000"/>
              <a:buFont typeface="Wingdings" panose="05000000000000000000" pitchFamily="2" charset="2"/>
              <a:buChar char="q"/>
              <a:defRPr sz="29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A6708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1" indent="-344488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2F1543"/>
                </a:solidFill>
              </a:rPr>
              <a:t>Partnerships</a:t>
            </a:r>
            <a:r>
              <a:rPr lang="en-US" sz="2000" dirty="0">
                <a:solidFill>
                  <a:srgbClr val="2F1543"/>
                </a:solidFill>
              </a:rPr>
              <a:t> </a:t>
            </a:r>
            <a:r>
              <a:rPr lang="en-US" sz="2000" b="1" dirty="0">
                <a:solidFill>
                  <a:srgbClr val="2F1543"/>
                </a:solidFill>
              </a:rPr>
              <a:t>with district alternative programs, Christel House DORS and Excel </a:t>
            </a:r>
            <a:r>
              <a:rPr lang="en-US" sz="2000" b="1" dirty="0" smtClean="0">
                <a:solidFill>
                  <a:srgbClr val="2F1543"/>
                </a:solidFill>
              </a:rPr>
              <a:t>Center</a:t>
            </a:r>
            <a:endParaRPr lang="en-US" sz="2000" b="1" dirty="0" smtClean="0">
              <a:solidFill>
                <a:srgbClr val="2F1543"/>
              </a:solidFill>
              <a:latin typeface="+mj-lt"/>
            </a:endParaRPr>
          </a:p>
          <a:p>
            <a:pPr marL="344488" lvl="1" indent="-344488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532476"/>
                </a:solidFill>
                <a:latin typeface="+mj-lt"/>
              </a:rPr>
              <a:t>Student Progress Monitoring</a:t>
            </a:r>
          </a:p>
          <a:p>
            <a:pPr marL="344488" lvl="1" indent="-344488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2F1543"/>
                </a:solidFill>
                <a:latin typeface="+mj-lt"/>
              </a:rPr>
              <a:t>Scholar Resource Time (SRT)</a:t>
            </a:r>
            <a:endParaRPr lang="en-US" sz="2000" dirty="0">
              <a:solidFill>
                <a:srgbClr val="2F1543"/>
              </a:solidFill>
              <a:latin typeface="+mj-lt"/>
            </a:endParaRPr>
          </a:p>
          <a:p>
            <a:pPr marL="344488" lvl="1" indent="-344488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532476"/>
                </a:solidFill>
                <a:latin typeface="+mj-lt"/>
              </a:rPr>
              <a:t>Twilight Program</a:t>
            </a:r>
          </a:p>
          <a:p>
            <a:pPr marL="344488" lvl="1" indent="-344488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2F1543"/>
                </a:solidFill>
                <a:latin typeface="+mj-lt"/>
              </a:rPr>
              <a:t>Targeted Parent Meetings and Student-Led Conferences</a:t>
            </a:r>
          </a:p>
        </p:txBody>
      </p:sp>
    </p:spTree>
    <p:extLst>
      <p:ext uri="{BB962C8B-B14F-4D97-AF65-F5344CB8AC3E}">
        <p14:creationId xmlns:p14="http://schemas.microsoft.com/office/powerpoint/2010/main" val="39415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ositive 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229033" y="1150506"/>
            <a:ext cx="7546744" cy="365760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uilding a graduating-on-time and college-going culture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1955272"/>
            <a:ext cx="7868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We created rituals,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traditions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and rites of passage that support students 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reaching for better – both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graduating on time in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four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years and going to college.  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Over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three years, these aspirations and traditions have become 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“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how we do things here” at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George Washington High School.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8555" y="3645243"/>
            <a:ext cx="467446" cy="467446"/>
            <a:chOff x="3924455" y="3152216"/>
            <a:chExt cx="857609" cy="857609"/>
          </a:xfrm>
        </p:grpSpPr>
        <p:sp>
          <p:nvSpPr>
            <p:cNvPr id="7" name="Oval 6"/>
            <p:cNvSpPr/>
            <p:nvPr/>
          </p:nvSpPr>
          <p:spPr>
            <a:xfrm>
              <a:off x="3924455" y="3152216"/>
              <a:ext cx="857609" cy="857609"/>
            </a:xfrm>
            <a:prstGeom prst="ellipse">
              <a:avLst/>
            </a:prstGeom>
            <a:solidFill>
              <a:srgbClr val="5A278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4153909" y="3381671"/>
              <a:ext cx="393378" cy="393378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4639" y="4438584"/>
            <a:ext cx="467446" cy="467446"/>
            <a:chOff x="3924455" y="3152216"/>
            <a:chExt cx="857609" cy="857609"/>
          </a:xfrm>
        </p:grpSpPr>
        <p:sp>
          <p:nvSpPr>
            <p:cNvPr id="38" name="Oval 37"/>
            <p:cNvSpPr/>
            <p:nvPr/>
          </p:nvSpPr>
          <p:spPr>
            <a:xfrm>
              <a:off x="3924455" y="3152216"/>
              <a:ext cx="857609" cy="857609"/>
            </a:xfrm>
            <a:prstGeom prst="ellipse">
              <a:avLst/>
            </a:prstGeom>
            <a:solidFill>
              <a:srgbClr val="5A278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4153909" y="3381671"/>
              <a:ext cx="393378" cy="393378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67105" y="5231925"/>
            <a:ext cx="467446" cy="467446"/>
            <a:chOff x="3924455" y="3152216"/>
            <a:chExt cx="857609" cy="857609"/>
          </a:xfrm>
        </p:grpSpPr>
        <p:sp>
          <p:nvSpPr>
            <p:cNvPr id="41" name="Oval 40"/>
            <p:cNvSpPr/>
            <p:nvPr/>
          </p:nvSpPr>
          <p:spPr>
            <a:xfrm>
              <a:off x="3924455" y="3152216"/>
              <a:ext cx="857609" cy="857609"/>
            </a:xfrm>
            <a:prstGeom prst="ellipse">
              <a:avLst/>
            </a:prstGeom>
            <a:solidFill>
              <a:srgbClr val="5A278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4153909" y="3381671"/>
              <a:ext cx="393378" cy="393378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61067" y="3663928"/>
            <a:ext cx="4151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Senior Week Trip to Indiana Dunes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61067" y="4486191"/>
            <a:ext cx="4151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Free Prom for Juniors &amp; Seniors on Track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1067" y="5243517"/>
            <a:ext cx="363298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Michelle Obama’s “Reach Higher” College Signing Day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672548" y="3582347"/>
            <a:ext cx="467446" cy="467446"/>
            <a:chOff x="3924455" y="3152216"/>
            <a:chExt cx="857609" cy="857609"/>
          </a:xfrm>
        </p:grpSpPr>
        <p:sp>
          <p:nvSpPr>
            <p:cNvPr id="46" name="Oval 45"/>
            <p:cNvSpPr/>
            <p:nvPr/>
          </p:nvSpPr>
          <p:spPr>
            <a:xfrm>
              <a:off x="3924455" y="3152216"/>
              <a:ext cx="857609" cy="857609"/>
            </a:xfrm>
            <a:prstGeom prst="ellipse">
              <a:avLst/>
            </a:prstGeom>
            <a:solidFill>
              <a:srgbClr val="5A278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4153909" y="3381671"/>
              <a:ext cx="393378" cy="393378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678632" y="4375688"/>
            <a:ext cx="467446" cy="467446"/>
            <a:chOff x="3924455" y="3152216"/>
            <a:chExt cx="857609" cy="857609"/>
          </a:xfrm>
        </p:grpSpPr>
        <p:sp>
          <p:nvSpPr>
            <p:cNvPr id="49" name="Oval 48"/>
            <p:cNvSpPr/>
            <p:nvPr/>
          </p:nvSpPr>
          <p:spPr>
            <a:xfrm>
              <a:off x="3924455" y="3152216"/>
              <a:ext cx="857609" cy="857609"/>
            </a:xfrm>
            <a:prstGeom prst="ellipse">
              <a:avLst/>
            </a:prstGeom>
            <a:solidFill>
              <a:srgbClr val="5A278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4153909" y="3381671"/>
              <a:ext cx="393378" cy="393378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71098" y="5169029"/>
            <a:ext cx="467446" cy="467446"/>
            <a:chOff x="3924455" y="3152216"/>
            <a:chExt cx="857609" cy="857609"/>
          </a:xfrm>
        </p:grpSpPr>
        <p:sp>
          <p:nvSpPr>
            <p:cNvPr id="52" name="Oval 51"/>
            <p:cNvSpPr/>
            <p:nvPr/>
          </p:nvSpPr>
          <p:spPr>
            <a:xfrm>
              <a:off x="3924455" y="3152216"/>
              <a:ext cx="857609" cy="857609"/>
            </a:xfrm>
            <a:prstGeom prst="ellipse">
              <a:avLst/>
            </a:prstGeom>
            <a:solidFill>
              <a:srgbClr val="5A278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4153909" y="3381671"/>
              <a:ext cx="393378" cy="393378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265060" y="3601032"/>
            <a:ext cx="4151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Intermittent Surprise Free Meals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65060" y="4423295"/>
            <a:ext cx="415159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College Capping Ceremony </a:t>
            </a:r>
          </a:p>
          <a:p>
            <a:pPr>
              <a:lnSpc>
                <a:spcPts val="1600"/>
              </a:lnSpc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at Monument Circle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65060" y="5273888"/>
            <a:ext cx="363298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The March of the Graduates</a:t>
            </a:r>
          </a:p>
        </p:txBody>
      </p:sp>
    </p:spTree>
    <p:extLst>
      <p:ext uri="{BB962C8B-B14F-4D97-AF65-F5344CB8AC3E}">
        <p14:creationId xmlns:p14="http://schemas.microsoft.com/office/powerpoint/2010/main" val="32548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cholarships and FAFSA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Shape 216"/>
          <p:cNvSpPr txBox="1">
            <a:spLocks noGrp="1"/>
          </p:cNvSpPr>
          <p:nvPr>
            <p:ph type="body" idx="4294967295"/>
          </p:nvPr>
        </p:nvSpPr>
        <p:spPr>
          <a:xfrm>
            <a:off x="625048" y="1967556"/>
            <a:ext cx="7644255" cy="3975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" sz="2000" b="1" dirty="0">
                <a:solidFill>
                  <a:srgbClr val="532476"/>
                </a:solidFill>
                <a:latin typeface="+mj-lt"/>
              </a:rPr>
              <a:t>Class of 2016</a:t>
            </a:r>
            <a:r>
              <a:rPr lang="en" sz="2000" dirty="0" smtClean="0">
                <a:solidFill>
                  <a:srgbClr val="532476"/>
                </a:solidFill>
                <a:latin typeface="+mj-lt"/>
              </a:rPr>
              <a:t>: 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$</a:t>
            </a:r>
            <a:r>
              <a:rPr lang="en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950,514 – 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a 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19% increase in scholarship dollars from year prior</a:t>
            </a:r>
            <a:endParaRPr sz="2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lvl="0" rtl="0">
              <a:spcBef>
                <a:spcPts val="160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" sz="2000" b="1" dirty="0">
                <a:solidFill>
                  <a:srgbClr val="532476"/>
                </a:solidFill>
                <a:latin typeface="+mj-lt"/>
              </a:rPr>
              <a:t>Class of 2017: </a:t>
            </a:r>
            <a:r>
              <a:rPr lang="en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District 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scholarship </a:t>
            </a:r>
            <a:r>
              <a:rPr lang="en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goal exceeded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;</a:t>
            </a:r>
            <a:r>
              <a:rPr lang="en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$</a:t>
            </a:r>
            <a:r>
              <a:rPr lang="en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1.4M earned; 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</a:t>
            </a:r>
            <a:r>
              <a:rPr lang="en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oal 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was $</a:t>
            </a:r>
            <a:r>
              <a:rPr lang="en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1.1M </a:t>
            </a:r>
            <a:endParaRPr sz="2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lvl="0" rtl="0">
              <a:spcBef>
                <a:spcPts val="1600"/>
              </a:spcBef>
              <a:spcAft>
                <a:spcPts val="0"/>
              </a:spcAft>
              <a:buClr>
                <a:srgbClr val="532476"/>
              </a:buClr>
              <a:buFont typeface="Wingdings" panose="05000000000000000000" pitchFamily="2" charset="2"/>
              <a:buChar char="q"/>
            </a:pPr>
            <a:r>
              <a:rPr lang="en" sz="2000" b="1" dirty="0">
                <a:solidFill>
                  <a:srgbClr val="532476"/>
                </a:solidFill>
                <a:latin typeface="+mj-lt"/>
              </a:rPr>
              <a:t>Recognized as Indiana </a:t>
            </a:r>
            <a:r>
              <a:rPr lang="en" sz="2000" b="1" dirty="0">
                <a:solidFill>
                  <a:srgbClr val="532476"/>
                </a:solidFill>
                <a:latin typeface="+mj-lt"/>
              </a:rPr>
              <a:t>Commision</a:t>
            </a:r>
            <a:r>
              <a:rPr lang="en" sz="2000" b="1" dirty="0">
                <a:solidFill>
                  <a:srgbClr val="532476"/>
                </a:solidFill>
                <a:latin typeface="+mj-lt"/>
              </a:rPr>
              <a:t> </a:t>
            </a:r>
            <a:r>
              <a:rPr lang="en" sz="2000" b="1" dirty="0" smtClean="0">
                <a:solidFill>
                  <a:srgbClr val="532476"/>
                </a:solidFill>
                <a:latin typeface="+mj-lt"/>
              </a:rPr>
              <a:t>for </a:t>
            </a:r>
            <a:r>
              <a:rPr lang="en" sz="2000" b="1" dirty="0">
                <a:solidFill>
                  <a:srgbClr val="532476"/>
                </a:solidFill>
                <a:latin typeface="+mj-lt"/>
              </a:rPr>
              <a:t>Higher  </a:t>
            </a:r>
            <a:r>
              <a:rPr lang="en" sz="2000" b="1" dirty="0" smtClean="0">
                <a:solidFill>
                  <a:srgbClr val="532476"/>
                </a:solidFill>
                <a:latin typeface="+mj-lt"/>
              </a:rPr>
              <a:t>                             Education </a:t>
            </a:r>
            <a:r>
              <a:rPr lang="en" sz="2000" b="1" dirty="0">
                <a:solidFill>
                  <a:srgbClr val="532476"/>
                </a:solidFill>
                <a:latin typeface="+mj-lt"/>
              </a:rPr>
              <a:t>Top 100 FAFSA School:</a:t>
            </a:r>
            <a:endParaRPr sz="2000" b="1" dirty="0">
              <a:solidFill>
                <a:srgbClr val="532476"/>
              </a:solidFill>
              <a:latin typeface="+mj-lt"/>
            </a:endParaRPr>
          </a:p>
          <a:p>
            <a:pPr marL="1052512" lvl="2" indent="-342900"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SzPct val="60000"/>
              <a:buFont typeface="Wingdings 2" panose="05020102010507070707" pitchFamily="18" charset="2"/>
              <a:buChar char="¥"/>
            </a:pP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Highest percentage FAFSA </a:t>
            </a:r>
            <a:r>
              <a:rPr lang="en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                              completion 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in IPS</a:t>
            </a:r>
            <a:endParaRPr sz="2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1052512" lvl="2" indent="-342900"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SzPct val="60000"/>
              <a:buFont typeface="Wingdings 2" panose="05020102010507070707" pitchFamily="18" charset="2"/>
              <a:buChar char="¥"/>
            </a:pP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Only </a:t>
            </a:r>
            <a:r>
              <a:rPr lang="en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non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-</a:t>
            </a:r>
            <a:r>
              <a:rPr lang="en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magnet                                                                </a:t>
            </a:r>
            <a:r>
              <a:rPr lang="en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IPS 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high school recognized</a:t>
            </a:r>
            <a:endParaRPr sz="2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None/>
            </a:pPr>
            <a:endParaRPr sz="2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4288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tudent achievement and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8" name="Shape 223"/>
          <p:cNvSpPr txBox="1">
            <a:spLocks/>
          </p:cNvSpPr>
          <p:nvPr/>
        </p:nvSpPr>
        <p:spPr>
          <a:xfrm>
            <a:off x="438149" y="1966508"/>
            <a:ext cx="8173835" cy="342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4407E"/>
              </a:buClr>
              <a:buSzPct val="60000"/>
              <a:buFont typeface="Wingdings" panose="05000000000000000000" pitchFamily="2" charset="2"/>
              <a:buChar char="q"/>
              <a:defRPr sz="29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A6708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SzPct val="70000"/>
            </a:pPr>
            <a:r>
              <a:rPr lang="en-US" sz="2000" b="1" dirty="0" smtClean="0">
                <a:solidFill>
                  <a:srgbClr val="532476"/>
                </a:solidFill>
              </a:rPr>
              <a:t>Unique Implementation of Opportunity Culture Initiative</a:t>
            </a: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SzPct val="70000"/>
            </a:pPr>
            <a:r>
              <a:rPr lang="en-US" sz="2000" b="1" dirty="0" smtClean="0">
                <a:solidFill>
                  <a:srgbClr val="5A2781"/>
                </a:solidFill>
              </a:rPr>
              <a:t>Added </a:t>
            </a:r>
            <a:r>
              <a:rPr lang="en-US" sz="2000" b="1" dirty="0">
                <a:solidFill>
                  <a:srgbClr val="5A2781"/>
                </a:solidFill>
              </a:rPr>
              <a:t>content-area literacy coach for work with non-ELA and math teachers</a:t>
            </a: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SzPct val="70000"/>
            </a:pPr>
            <a:r>
              <a:rPr lang="en-US" sz="2000" b="1" dirty="0" smtClean="0">
                <a:solidFill>
                  <a:srgbClr val="532476"/>
                </a:solidFill>
              </a:rPr>
              <a:t>NWEA MAP Assessment</a:t>
            </a:r>
            <a:endParaRPr lang="en-US" sz="2000" dirty="0" smtClean="0">
              <a:solidFill>
                <a:srgbClr val="532476"/>
              </a:solidFill>
            </a:endParaRP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SzPct val="70000"/>
            </a:pPr>
            <a:r>
              <a:rPr lang="en-US" sz="2000" b="1" dirty="0" smtClean="0">
                <a:solidFill>
                  <a:srgbClr val="532476"/>
                </a:solidFill>
              </a:rPr>
              <a:t>4x4 Block Schedule</a:t>
            </a: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SzPct val="70000"/>
            </a:pPr>
            <a:r>
              <a:rPr lang="en-US" sz="2000" b="1" dirty="0" smtClean="0">
                <a:solidFill>
                  <a:srgbClr val="532476"/>
                </a:solidFill>
              </a:rPr>
              <a:t>Addition of Mandatory Courses That are Literacy </a:t>
            </a:r>
            <a:r>
              <a:rPr lang="en-US" sz="2000" b="1" dirty="0">
                <a:solidFill>
                  <a:srgbClr val="532476"/>
                </a:solidFill>
              </a:rPr>
              <a:t>I</a:t>
            </a:r>
            <a:r>
              <a:rPr lang="en-US" sz="2000" b="1" dirty="0" smtClean="0">
                <a:solidFill>
                  <a:srgbClr val="532476"/>
                </a:solidFill>
              </a:rPr>
              <a:t>nterventions in Disguise</a:t>
            </a: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SzPct val="70000"/>
            </a:pPr>
            <a:r>
              <a:rPr lang="en-US" sz="2000" b="1" dirty="0" smtClean="0">
                <a:solidFill>
                  <a:srgbClr val="532476"/>
                </a:solidFill>
              </a:rPr>
              <a:t>First-Time Test Takers and </a:t>
            </a:r>
            <a:r>
              <a:rPr lang="en-US" sz="2000" b="1" dirty="0" smtClean="0">
                <a:solidFill>
                  <a:srgbClr val="532476"/>
                </a:solidFill>
              </a:rPr>
              <a:t>Retesters</a:t>
            </a:r>
            <a:endParaRPr lang="en-US" sz="2000" dirty="0" smtClean="0">
              <a:solidFill>
                <a:srgbClr val="532476"/>
              </a:solidFill>
            </a:endParaRP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SzPct val="70000"/>
            </a:pPr>
            <a:r>
              <a:rPr lang="en-US" sz="2000" b="1" dirty="0" smtClean="0">
                <a:solidFill>
                  <a:srgbClr val="532476"/>
                </a:solidFill>
              </a:rPr>
              <a:t>Intervention Courses and Boot Camps for </a:t>
            </a:r>
            <a:r>
              <a:rPr lang="en-US" sz="2000" b="1" dirty="0" smtClean="0">
                <a:solidFill>
                  <a:srgbClr val="532476"/>
                </a:solidFill>
              </a:rPr>
              <a:t>Retesters</a:t>
            </a:r>
            <a:r>
              <a:rPr lang="en-US" sz="2000" b="1" dirty="0" smtClean="0">
                <a:solidFill>
                  <a:srgbClr val="532476"/>
                </a:solidFill>
              </a:rPr>
              <a:t> in Math and ELA</a:t>
            </a: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2476"/>
              </a:buClr>
              <a:buSzPct val="70000"/>
            </a:pPr>
            <a:r>
              <a:rPr lang="en-US" sz="2000" b="1" dirty="0" smtClean="0">
                <a:solidFill>
                  <a:srgbClr val="532476"/>
                </a:solidFill>
              </a:rPr>
              <a:t>Use of IUPUI Tutors</a:t>
            </a:r>
            <a:endParaRPr lang="en-US" sz="2000" b="1" dirty="0">
              <a:solidFill>
                <a:srgbClr val="5324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05052" y="337514"/>
            <a:ext cx="6460996" cy="530352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tudent achievement and growth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59990" y="1760097"/>
            <a:ext cx="7824020" cy="57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080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ISTEP results were not strong, but given where students began the year, students learned and grew significantly (NWEA results)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8" name="Shape 229"/>
          <p:cNvGraphicFramePr/>
          <p:nvPr>
            <p:extLst>
              <p:ext uri="{D42A27DB-BD31-4B8C-83A1-F6EECF244321}">
                <p14:modId xmlns:p14="http://schemas.microsoft.com/office/powerpoint/2010/main" val="140413929"/>
              </p:ext>
            </p:extLst>
          </p:nvPr>
        </p:nvGraphicFramePr>
        <p:xfrm>
          <a:off x="230442" y="2544378"/>
          <a:ext cx="8683116" cy="411465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29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03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46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357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53061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MS/HS </a:t>
                      </a:r>
                      <a:endParaRPr lang="en" sz="1400" dirty="0" smtClean="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 smtClean="0"/>
                        <a:t>Content</a:t>
                      </a:r>
                      <a:endParaRPr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247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 smtClean="0"/>
                        <a:t>2016–17 </a:t>
                      </a:r>
                      <a:endParaRPr sz="14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 smtClean="0"/>
                        <a:t>Percentage </a:t>
                      </a:r>
                      <a:r>
                        <a:rPr lang="en" sz="1400" dirty="0"/>
                        <a:t>of Students </a:t>
                      </a:r>
                      <a:r>
                        <a:rPr lang="en" sz="1400" dirty="0" smtClean="0"/>
                        <a:t>Performing </a:t>
                      </a:r>
                      <a:r>
                        <a:rPr lang="en" sz="1400" dirty="0"/>
                        <a:t>at N</a:t>
                      </a:r>
                      <a:r>
                        <a:rPr lang="en" sz="1400" dirty="0" smtClean="0"/>
                        <a:t>ational </a:t>
                      </a:r>
                      <a:r>
                        <a:rPr lang="en" sz="1400" dirty="0"/>
                        <a:t>B</a:t>
                      </a:r>
                      <a:r>
                        <a:rPr lang="en" sz="1400" dirty="0" smtClean="0"/>
                        <a:t>ottom Quartile </a:t>
                      </a:r>
                      <a:r>
                        <a:rPr lang="en" sz="1400" dirty="0"/>
                        <a:t>at </a:t>
                      </a:r>
                      <a:r>
                        <a:rPr lang="en" sz="1400" dirty="0" smtClean="0"/>
                        <a:t>Start </a:t>
                      </a:r>
                      <a:r>
                        <a:rPr lang="en" sz="1400" dirty="0"/>
                        <a:t>of </a:t>
                      </a:r>
                      <a:r>
                        <a:rPr lang="en" sz="1400" dirty="0" smtClean="0"/>
                        <a:t>Year </a:t>
                      </a:r>
                      <a:r>
                        <a:rPr lang="en" sz="1400" dirty="0"/>
                        <a:t>(NWEA </a:t>
                      </a:r>
                      <a:r>
                        <a:rPr lang="en" sz="1400" dirty="0" smtClean="0"/>
                        <a:t>MAP)</a:t>
                      </a:r>
                      <a:endParaRPr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247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 smtClean="0"/>
                        <a:t>2016–17</a:t>
                      </a:r>
                      <a:endParaRPr sz="14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ISTEP Passers</a:t>
                      </a:r>
                      <a:endParaRPr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247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 smtClean="0"/>
                        <a:t>Percentage </a:t>
                      </a:r>
                      <a:r>
                        <a:rPr lang="en" sz="1400" baseline="0" dirty="0" smtClean="0"/>
                        <a:t>of Students</a:t>
                      </a:r>
                      <a:r>
                        <a:rPr lang="en" sz="1400" dirty="0" smtClean="0"/>
                        <a:t> </a:t>
                      </a:r>
                      <a:r>
                        <a:rPr lang="en" sz="1400" dirty="0"/>
                        <a:t>Meeting </a:t>
                      </a:r>
                      <a:r>
                        <a:rPr lang="en" sz="1400" dirty="0" smtClean="0"/>
                        <a:t>NWEA </a:t>
                      </a:r>
                      <a:r>
                        <a:rPr lang="en" sz="1400" dirty="0"/>
                        <a:t>Growth Goal</a:t>
                      </a:r>
                      <a:endParaRPr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24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763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Middle School ELA</a:t>
                      </a:r>
                      <a:endParaRPr sz="140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(119</a:t>
                      </a:r>
                      <a:r>
                        <a:rPr lang="en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) 74</a:t>
                      </a: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%</a:t>
                      </a:r>
                      <a:endParaRPr sz="140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(</a:t>
                      </a:r>
                      <a:r>
                        <a:rPr lang="en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45)</a:t>
                      </a:r>
                      <a:r>
                        <a:rPr lang="en" sz="14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 </a:t>
                      </a:r>
                      <a:r>
                        <a:rPr lang="en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21.5</a:t>
                      </a: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%</a:t>
                      </a:r>
                      <a:endParaRPr sz="140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7 Reading: 74%   </a:t>
                      </a:r>
                      <a:r>
                        <a:rPr lang="en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 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8 </a:t>
                      </a: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Reading: 90</a:t>
                      </a:r>
                      <a:r>
                        <a:rPr lang="en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%</a:t>
                      </a:r>
                      <a:endParaRPr sz="140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7 Language Usage: 77%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8 Language Usage: 90%</a:t>
                      </a:r>
                      <a:endParaRPr kumimoji="0" lang="en-US" sz="14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2337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Middle School Math</a:t>
                      </a:r>
                      <a:endParaRPr sz="140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(100) 60%</a:t>
                      </a:r>
                      <a:endParaRPr sz="140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(22) 9.9%</a:t>
                      </a:r>
                      <a:endParaRPr sz="140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7 Math: 80%</a:t>
                      </a:r>
                      <a:endParaRPr sz="1400">
                        <a:solidFill>
                          <a:schemeClr val="bg2">
                            <a:lumMod val="50000"/>
                          </a:schemeClr>
                        </a:solidFill>
                        <a:sym typeface="Source Sans Pro"/>
                      </a:endParaRPr>
                    </a:p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8 Math: 85%</a:t>
                      </a:r>
                      <a:endParaRPr sz="1400">
                        <a:solidFill>
                          <a:schemeClr val="bg2">
                            <a:lumMod val="50000"/>
                          </a:schemeClr>
                        </a:solidFill>
                        <a:sym typeface="Source Sans Pro"/>
                      </a:endParaRPr>
                    </a:p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*Students in </a:t>
                      </a:r>
                      <a:r>
                        <a:rPr lang="en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Grades 7–9 </a:t>
                      </a: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grew </a:t>
                      </a:r>
                      <a:r>
                        <a:rPr lang="en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an average of </a:t>
                      </a: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2.6 </a:t>
                      </a:r>
                      <a:r>
                        <a:rPr lang="en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years</a:t>
                      </a:r>
                      <a:endParaRPr sz="140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763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High School ELA</a:t>
                      </a:r>
                      <a:endParaRPr sz="140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(306</a:t>
                      </a:r>
                      <a:r>
                        <a:rPr lang="en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) 63</a:t>
                      </a: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%</a:t>
                      </a:r>
                      <a:endParaRPr sz="140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(16) </a:t>
                      </a:r>
                      <a:r>
                        <a:rPr lang="en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15.5</a:t>
                      </a: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%</a:t>
                      </a:r>
                      <a:endParaRPr sz="140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9 Reading: </a:t>
                      </a: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91%          </a:t>
                      </a:r>
                      <a:r>
                        <a:rPr lang="en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     10</a:t>
                      </a:r>
                      <a:r>
                        <a:rPr lang="en" sz="14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 Reading</a:t>
                      </a:r>
                      <a:r>
                        <a:rPr lang="en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: </a:t>
                      </a: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86</a:t>
                      </a:r>
                      <a:r>
                        <a:rPr lang="en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%</a:t>
                      </a:r>
                      <a:endParaRPr sz="1400">
                        <a:solidFill>
                          <a:schemeClr val="bg2">
                            <a:lumMod val="50000"/>
                          </a:schemeClr>
                        </a:solidFill>
                        <a:sym typeface="Source Sans Pr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9 Language Usage: 80%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10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Language Usage: 67%</a:t>
                      </a:r>
                      <a:endParaRPr kumimoji="0" lang="en-US" sz="14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763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High School Math</a:t>
                      </a:r>
                      <a:endParaRPr sz="140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262)</a:t>
                      </a:r>
                      <a:r>
                        <a:rPr lang="en" sz="14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58</a:t>
                      </a: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%</a:t>
                      </a:r>
                      <a:endParaRPr sz="140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0" indent="-2254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arenBoth"/>
                      </a:pP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1%</a:t>
                      </a:r>
                      <a:endParaRPr sz="140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Math 9: 88%        </a:t>
                      </a:r>
                      <a:r>
                        <a:rPr lang="en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            Math 10</a:t>
                      </a:r>
                      <a:r>
                        <a:rPr lang="en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: 77% </a:t>
                      </a:r>
                      <a:r>
                        <a:rPr lang="en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ource Sans Pro"/>
                        </a:rPr>
                        <a:t>       </a:t>
                      </a:r>
                      <a:endParaRPr sz="140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177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rest_crisupus_attucks_ppt_template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9A9A9A"/>
      </a:lt2>
      <a:accent1>
        <a:srgbClr val="9A9A9A"/>
      </a:accent1>
      <a:accent2>
        <a:srgbClr val="276EA9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idtown Presentation_09 25 14 [Read-Only]" id="{79E34D12-8E5B-40EE-A390-6C912F5E5B35}" vid="{23FFA952-241F-4793-9FBC-00ED15C070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FFFFFF"/>
    </a:dk1>
    <a:lt1>
      <a:sysClr val="window" lastClr="FFFFFF"/>
    </a:lt1>
    <a:dk2>
      <a:srgbClr val="FFFFFF"/>
    </a:dk2>
    <a:lt2>
      <a:srgbClr val="9A9A9A"/>
    </a:lt2>
    <a:accent1>
      <a:srgbClr val="9A9A9A"/>
    </a:accent1>
    <a:accent2>
      <a:srgbClr val="276EA9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007F8DFA9E34794818C618FAA5D5C" ma:contentTypeVersion="5" ma:contentTypeDescription="Create a new document." ma:contentTypeScope="" ma:versionID="89e3a993b5269471c1e47720f89816f8">
  <xsd:schema xmlns:xsd="http://www.w3.org/2001/XMLSchema" xmlns:xs="http://www.w3.org/2001/XMLSchema" xmlns:p="http://schemas.microsoft.com/office/2006/metadata/properties" xmlns:ns2="61a0897a-6231-4796-b539-bc5c0da590ff" targetNamespace="http://schemas.microsoft.com/office/2006/metadata/properties" ma:root="true" ma:fieldsID="eb5d484cb228d4adaee3dee441f22c1f" ns2:_="">
    <xsd:import namespace="61a0897a-6231-4796-b539-bc5c0da590f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0897a-6231-4796-b539-bc5c0da590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F5C95B-D821-4295-855D-6082F71DF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EEC515-E391-4A3C-9A4A-482D0E57B042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61a0897a-6231-4796-b539-bc5c0da590f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86E3CD4-8DF3-4292-B056-6580D214D8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a0897a-6231-4796-b539-bc5c0da590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29810</TotalTime>
  <Words>968</Words>
  <Application>Microsoft Macintosh PowerPoint</Application>
  <PresentationFormat>On-screen Show (4:3)</PresentationFormat>
  <Paragraphs>146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MS PGothic</vt:lpstr>
      <vt:lpstr>ＭＳ Ｐゴシック</vt:lpstr>
      <vt:lpstr>Source Sans Pro</vt:lpstr>
      <vt:lpstr>Tw Cen MT</vt:lpstr>
      <vt:lpstr>Wingdings</vt:lpstr>
      <vt:lpstr>Wingdings 2</vt:lpstr>
      <vt:lpstr>Arial</vt:lpstr>
      <vt:lpstr>crest_crisupus_attucks_ppt_template</vt:lpstr>
      <vt:lpstr>PowerPoint Presentation</vt:lpstr>
      <vt:lpstr>GEORGE WASHINGTON  HIGH SCHOOL</vt:lpstr>
      <vt:lpstr>overview</vt:lpstr>
      <vt:lpstr>graduation rate</vt:lpstr>
      <vt:lpstr>graduation rate</vt:lpstr>
      <vt:lpstr>positive culture</vt:lpstr>
      <vt:lpstr>scholarships and FAFSA</vt:lpstr>
      <vt:lpstr>student achievement and growth</vt:lpstr>
      <vt:lpstr>student achievement and growth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D. Phillips</dc:creator>
  <cp:lastModifiedBy>Lewis Ferebee</cp:lastModifiedBy>
  <cp:revision>748</cp:revision>
  <cp:lastPrinted>2018-03-29T21:10:25Z</cp:lastPrinted>
  <dcterms:created xsi:type="dcterms:W3CDTF">2015-02-11T14:45:39Z</dcterms:created>
  <dcterms:modified xsi:type="dcterms:W3CDTF">2018-04-03T18:11:45Z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0x010100951007F8DFA9E34794818C618FAA5D5C</vt:lpwstr>
  </property>
</Properties>
</file>