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5"/>
  </p:notesMasterIdLst>
  <p:sldIdLst>
    <p:sldId id="256" r:id="rId2"/>
    <p:sldId id="269" r:id="rId3"/>
    <p:sldId id="257" r:id="rId4"/>
    <p:sldId id="259" r:id="rId5"/>
    <p:sldId id="266" r:id="rId6"/>
    <p:sldId id="285" r:id="rId7"/>
    <p:sldId id="278" r:id="rId8"/>
    <p:sldId id="273" r:id="rId9"/>
    <p:sldId id="271" r:id="rId10"/>
    <p:sldId id="272" r:id="rId11"/>
    <p:sldId id="274" r:id="rId12"/>
    <p:sldId id="282" r:id="rId13"/>
    <p:sldId id="270" r:id="rId14"/>
    <p:sldId id="279" r:id="rId15"/>
    <p:sldId id="267" r:id="rId16"/>
    <p:sldId id="275" r:id="rId17"/>
    <p:sldId id="277" r:id="rId18"/>
    <p:sldId id="268" r:id="rId19"/>
    <p:sldId id="261" r:id="rId20"/>
    <p:sldId id="284" r:id="rId21"/>
    <p:sldId id="280" r:id="rId22"/>
    <p:sldId id="276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26" autoAdjust="0"/>
    <p:restoredTop sz="94660"/>
  </p:normalViewPr>
  <p:slideViewPr>
    <p:cSldViewPr>
      <p:cViewPr varScale="1">
        <p:scale>
          <a:sx n="79" d="100"/>
          <a:sy n="79" d="100"/>
        </p:scale>
        <p:origin x="96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A4A03-1CE1-4AFB-B25A-705EBCA031EF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931FB-92FA-423F-A7BF-C4E892CB2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97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931FB-92FA-423F-A7BF-C4E892CB22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270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931FB-92FA-423F-A7BF-C4E892CB22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18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931FB-92FA-423F-A7BF-C4E892CB22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639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931FB-92FA-423F-A7BF-C4E892CB22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851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931FB-92FA-423F-A7BF-C4E892CB22F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31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931FB-92FA-423F-A7BF-C4E892CB22F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06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931FB-92FA-423F-A7BF-C4E892CB22F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03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3200" i="0">
                <a:solidFill>
                  <a:srgbClr val="FFFFFF"/>
                </a:solidFill>
                <a:latin typeface="Tw Cen MT Condensed" panose="020B06060201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316700"/>
            <a:ext cx="367724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455" y="6248400"/>
            <a:ext cx="1915145" cy="5107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-1561794" y="3606257"/>
            <a:ext cx="378669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626020" y="5492675"/>
            <a:ext cx="1915145" cy="510705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7010400" y="6172200"/>
            <a:ext cx="21336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6790" y="1447800"/>
            <a:ext cx="5900209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626020" y="5492675"/>
            <a:ext cx="1915145" cy="51070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-1566850" y="2648492"/>
            <a:ext cx="378669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6509" y="6324600"/>
            <a:ext cx="3786691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latin typeface="Tw Cen MT Condensed" panose="020B0606020104020203" pitchFamily="34" charset="0"/>
              </a:defRPr>
            </a:lvl1pPr>
          </a:lstStyle>
          <a:p>
            <a:fld id="{F4DA9536-49AB-4BF6-A31A-A5DA12EBA40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Eras Medium ITC" panose="020B06020305040208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NNORC general brochur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" y="5990746"/>
            <a:ext cx="727605" cy="721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3200">
                <a:solidFill>
                  <a:srgbClr val="FFFFFF"/>
                </a:solidFill>
                <a:latin typeface="Tw Cen MT Condensed" panose="020B0606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340475"/>
            <a:ext cx="378669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455" y="6248400"/>
            <a:ext cx="1915145" cy="5107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38" y="6340475"/>
            <a:ext cx="378669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accent2">
                    <a:lumMod val="75000"/>
                  </a:schemeClr>
                </a:solidFill>
                <a:latin typeface="Tw Cen MT Condensed" panose="020B0606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accent2">
                    <a:lumMod val="75000"/>
                  </a:schemeClr>
                </a:solidFill>
                <a:latin typeface="Tw Cen MT Condensed" panose="020B0606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93638" y="6340475"/>
            <a:ext cx="378669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3638" y="6340475"/>
            <a:ext cx="378669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93638" y="6340475"/>
            <a:ext cx="378669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455" y="6248400"/>
            <a:ext cx="1915145" cy="5107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38" y="6340475"/>
            <a:ext cx="378669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2400">
                <a:solidFill>
                  <a:schemeClr val="tx2"/>
                </a:solidFill>
                <a:latin typeface="Tw Cen MT Condensed" panose="020B060602010402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455" y="6248400"/>
            <a:ext cx="1915145" cy="5107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38" y="6340475"/>
            <a:ext cx="3786691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latin typeface="Tw Cen MT Condensed" panose="020B0606020104020203" pitchFamily="34" charset="0"/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455" y="6248400"/>
            <a:ext cx="1915145" cy="51070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455" y="6248400"/>
            <a:ext cx="1915145" cy="510705"/>
          </a:xfrm>
          <a:prstGeom prst="rect">
            <a:avLst/>
          </a:prstGeom>
        </p:spPr>
      </p:pic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68875" y="632109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Tw Cen MT Condensed" panose="020B0606020104020203" pitchFamily="34" charset="0"/>
              </a:defRPr>
            </a:lvl1pPr>
          </a:lstStyle>
          <a:p>
            <a:pPr algn="ctr"/>
            <a:fld id="{38DEB26F-59C7-4F43-9BEB-2157E139DC78}" type="slidenum">
              <a:rPr lang="en-US" smtClean="0"/>
              <a:pPr algn="ctr"/>
              <a:t>‹#›</a:t>
            </a:fld>
            <a:endParaRPr lang="en-US" dirty="0"/>
          </a:p>
        </p:txBody>
      </p:sp>
      <p:pic>
        <p:nvPicPr>
          <p:cNvPr id="13" name="Picture 12" descr="NNORC general brochure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" y="6060596"/>
            <a:ext cx="727605" cy="721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Eras Medium ITC" panose="020B06020305040208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accent2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accent2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accent2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accent2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accent2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Pre-Kindergarten Pilot Implementation Update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Melanie </a:t>
            </a:r>
            <a:r>
              <a:rPr lang="en-US" sz="2400" dirty="0"/>
              <a:t>Brizzi, </a:t>
            </a:r>
            <a:r>
              <a:rPr lang="en-US" sz="2400" dirty="0" smtClean="0"/>
              <a:t>FSSA</a:t>
            </a:r>
          </a:p>
          <a:p>
            <a:r>
              <a:rPr lang="en-US" sz="2400" dirty="0"/>
              <a:t>Claire Fiddian-Green, </a:t>
            </a:r>
            <a:r>
              <a:rPr lang="en-US" sz="2400" dirty="0" smtClean="0"/>
              <a:t>CECI</a:t>
            </a:r>
          </a:p>
          <a:p>
            <a:endParaRPr lang="en-US" sz="2400" dirty="0"/>
          </a:p>
          <a:p>
            <a:r>
              <a:rPr lang="en-US" sz="2800" dirty="0" smtClean="0"/>
              <a:t>June </a:t>
            </a:r>
            <a:r>
              <a:rPr lang="en-US" sz="2800" dirty="0" smtClean="0"/>
              <a:t>10, </a:t>
            </a:r>
            <a:r>
              <a:rPr lang="en-US" sz="2800" dirty="0" smtClean="0"/>
              <a:t>2014</a:t>
            </a:r>
            <a:endParaRPr lang="en-US" sz="2800" dirty="0"/>
          </a:p>
          <a:p>
            <a:endParaRPr lang="en-US" sz="2400" dirty="0"/>
          </a:p>
          <a:p>
            <a:endParaRPr lang="en-US" sz="2400" dirty="0" smtClean="0"/>
          </a:p>
        </p:txBody>
      </p:sp>
      <p:pic>
        <p:nvPicPr>
          <p:cNvPr id="8" name="Picture 7" descr="NNORC general broch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" y="5638800"/>
            <a:ext cx="1082675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714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88104"/>
            <a:ext cx="7408333" cy="3450696"/>
          </a:xfrm>
        </p:spPr>
        <p:txBody>
          <a:bodyPr>
            <a:noAutofit/>
          </a:bodyPr>
          <a:lstStyle/>
          <a:p>
            <a:r>
              <a:rPr lang="en-US" sz="2000" dirty="0" smtClean="0"/>
              <a:t>Seven advisory work groups with over a hundred members have </a:t>
            </a:r>
            <a:r>
              <a:rPr lang="en-US" sz="2000" dirty="0"/>
              <a:t>been created to </a:t>
            </a:r>
            <a:r>
              <a:rPr lang="en-US" sz="2000" dirty="0" smtClean="0"/>
              <a:t>support the work of ELAC and to address the summer study session requirements included in HEA 1004-2014. </a:t>
            </a:r>
          </a:p>
          <a:p>
            <a:pPr lvl="1"/>
            <a:r>
              <a:rPr lang="en-US" sz="1800" dirty="0" smtClean="0"/>
              <a:t>Child Development and Well-Being</a:t>
            </a:r>
          </a:p>
          <a:p>
            <a:pPr lvl="1"/>
            <a:r>
              <a:rPr lang="en-US" sz="1800" dirty="0" smtClean="0"/>
              <a:t>Family Engagement</a:t>
            </a:r>
          </a:p>
          <a:p>
            <a:pPr lvl="1"/>
            <a:r>
              <a:rPr lang="en-US" sz="1800" dirty="0" smtClean="0"/>
              <a:t>Evaluation of Child Outcomes</a:t>
            </a:r>
          </a:p>
          <a:p>
            <a:pPr lvl="1"/>
            <a:r>
              <a:rPr lang="en-US" sz="1800" dirty="0" smtClean="0"/>
              <a:t>Provider Participation and Advancement</a:t>
            </a:r>
          </a:p>
          <a:p>
            <a:pPr lvl="1"/>
            <a:r>
              <a:rPr lang="en-US" sz="1800" dirty="0" smtClean="0"/>
              <a:t>Workforce and Professional Development</a:t>
            </a:r>
          </a:p>
          <a:p>
            <a:pPr lvl="1"/>
            <a:r>
              <a:rPr lang="en-US" sz="1800" dirty="0"/>
              <a:t>Funding Streams</a:t>
            </a:r>
          </a:p>
          <a:p>
            <a:pPr lvl="1"/>
            <a:r>
              <a:rPr lang="en-US" sz="1800" dirty="0" smtClean="0"/>
              <a:t>Data Coordination and System Building</a:t>
            </a:r>
          </a:p>
          <a:p>
            <a:r>
              <a:rPr lang="en-US" sz="2000" dirty="0" smtClean="0"/>
              <a:t>Statutory deadline of June 30: ELAC report to Governor and </a:t>
            </a:r>
            <a:r>
              <a:rPr lang="en-US" sz="2000" dirty="0"/>
              <a:t>L</a:t>
            </a:r>
            <a:r>
              <a:rPr lang="en-US" sz="2000" dirty="0" smtClean="0"/>
              <a:t>egislative </a:t>
            </a:r>
            <a:r>
              <a:rPr lang="en-US" sz="2000" dirty="0"/>
              <a:t>C</a:t>
            </a:r>
            <a:r>
              <a:rPr lang="en-US" sz="2000" dirty="0" smtClean="0"/>
              <a:t>ouncil.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ELAC Advisory Work 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90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88104"/>
            <a:ext cx="7408333" cy="3450696"/>
          </a:xfrm>
        </p:spPr>
        <p:txBody>
          <a:bodyPr>
            <a:noAutofit/>
          </a:bodyPr>
          <a:lstStyle/>
          <a:p>
            <a:r>
              <a:rPr lang="en-US" sz="3200" dirty="0"/>
              <a:t>Program Overview</a:t>
            </a:r>
          </a:p>
          <a:p>
            <a:r>
              <a:rPr lang="en-US" sz="3200" dirty="0"/>
              <a:t>ELAC Overview</a:t>
            </a:r>
          </a:p>
          <a:p>
            <a:r>
              <a:rPr lang="en-US" sz="3200" dirty="0" smtClean="0"/>
              <a:t>Implementation Considerations</a:t>
            </a:r>
          </a:p>
          <a:p>
            <a:r>
              <a:rPr lang="en-US" sz="3200" dirty="0" smtClean="0"/>
              <a:t>Timeline</a:t>
            </a:r>
          </a:p>
          <a:p>
            <a:r>
              <a:rPr lang="en-US" sz="3200" dirty="0"/>
              <a:t>State Board of Education Role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3429000"/>
            <a:ext cx="7162800" cy="47889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3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370667"/>
            <a:ext cx="7408333" cy="357293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dirty="0" smtClean="0"/>
              <a:t>Establish high-quality program that serves children well by preparing them for Kindergarten</a:t>
            </a:r>
          </a:p>
          <a:p>
            <a:endParaRPr lang="en-US" dirty="0"/>
          </a:p>
          <a:p>
            <a:r>
              <a:rPr lang="en-US" dirty="0" smtClean="0"/>
              <a:t>Establish effective and efficient systems and processes for participating families and providers</a:t>
            </a:r>
          </a:p>
          <a:p>
            <a:endParaRPr lang="en-US" dirty="0" smtClean="0"/>
          </a:p>
          <a:p>
            <a:r>
              <a:rPr lang="en-US" dirty="0" smtClean="0"/>
              <a:t>Ensure good use of federal and state resources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Indiana Program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25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94467"/>
            <a:ext cx="7408333" cy="357293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dirty="0" smtClean="0"/>
              <a:t>Program design considerations:</a:t>
            </a:r>
          </a:p>
          <a:p>
            <a:pPr lvl="1"/>
            <a:r>
              <a:rPr lang="en-US" sz="2000" dirty="0" smtClean="0"/>
              <a:t>Designing, approving, and implementing a new Kindergarten readiness assessment.</a:t>
            </a:r>
          </a:p>
          <a:p>
            <a:pPr lvl="1"/>
            <a:r>
              <a:rPr lang="en-US" sz="2000" dirty="0" smtClean="0"/>
              <a:t>Developing and implementing an outcomes-based accountability system.</a:t>
            </a:r>
          </a:p>
          <a:p>
            <a:pPr lvl="2"/>
            <a:r>
              <a:rPr lang="en-US" sz="1800" dirty="0" smtClean="0"/>
              <a:t>Providers want to know how they will be held accountable before signing up to participate.</a:t>
            </a:r>
          </a:p>
          <a:p>
            <a:pPr lvl="1"/>
            <a:r>
              <a:rPr lang="en-US" sz="2000" dirty="0" smtClean="0"/>
              <a:t>Ensuring proper IT and staffing infrastructure in place to implement the program.</a:t>
            </a:r>
          </a:p>
          <a:p>
            <a:pPr lvl="1"/>
            <a:r>
              <a:rPr lang="en-US" sz="2000" dirty="0" smtClean="0"/>
              <a:t>Incorporating output from the summer study commission into program design (report is due by November 1, 2014).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Indiana Program Design </a:t>
            </a:r>
            <a:br>
              <a:rPr lang="en-US" dirty="0" smtClean="0"/>
            </a:br>
            <a:r>
              <a:rPr lang="en-US" dirty="0" smtClean="0"/>
              <a:t>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03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09800"/>
            <a:ext cx="7408333" cy="357293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dirty="0" smtClean="0"/>
              <a:t>Program implementation considerations:</a:t>
            </a:r>
          </a:p>
          <a:p>
            <a:pPr lvl="1"/>
            <a:r>
              <a:rPr lang="en-US" sz="2000" dirty="0" smtClean="0"/>
              <a:t>Ensuring provider capacity – a robust set of options for families, including existing and new providers, private and public/charter.</a:t>
            </a:r>
          </a:p>
          <a:p>
            <a:pPr lvl="2"/>
            <a:r>
              <a:rPr lang="en-US" sz="1800" dirty="0" smtClean="0"/>
              <a:t>Providers need to ensure they meet quality criteria, hire staff, prepare curriculum, establish systems for longitudinal study.</a:t>
            </a:r>
          </a:p>
          <a:p>
            <a:pPr lvl="1"/>
            <a:r>
              <a:rPr lang="en-US" sz="2000" dirty="0" smtClean="0"/>
              <a:t>Ensuring community and family engagement (e.g., participation).</a:t>
            </a:r>
          </a:p>
          <a:p>
            <a:pPr lvl="1"/>
            <a:r>
              <a:rPr lang="en-US" sz="2000" dirty="0" smtClean="0"/>
              <a:t>Fundraising</a:t>
            </a:r>
            <a:r>
              <a:rPr lang="en-US" sz="2000" dirty="0"/>
              <a:t> </a:t>
            </a:r>
            <a:r>
              <a:rPr lang="en-US" sz="2000" dirty="0" smtClean="0"/>
              <a:t>activities.</a:t>
            </a:r>
          </a:p>
          <a:p>
            <a:pPr lvl="2"/>
            <a:r>
              <a:rPr lang="en-US" sz="1800" dirty="0" smtClean="0"/>
              <a:t>Potential challenges due to inability to raise matching funds for providers – must be for eligible children in participating county.</a:t>
            </a:r>
          </a:p>
          <a:p>
            <a:r>
              <a:rPr lang="en-US" dirty="0"/>
              <a:t>Longitudinal Study – Evaluator selection via RFP </a:t>
            </a:r>
            <a:r>
              <a:rPr lang="en-US" dirty="0" smtClean="0"/>
              <a:t>process, state procurement/contracting timelines.</a:t>
            </a:r>
            <a:endParaRPr lang="en-US" dirty="0"/>
          </a:p>
          <a:p>
            <a:pPr lvl="2"/>
            <a:endParaRPr lang="en-US" sz="1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Indiana Program Implementation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9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572933"/>
          </a:xfrm>
        </p:spPr>
        <p:txBody>
          <a:bodyPr>
            <a:normAutofit fontScale="70000" lnSpcReduction="20000"/>
          </a:bodyPr>
          <a:lstStyle/>
          <a:p>
            <a:r>
              <a:rPr lang="en-US" sz="2900" dirty="0" smtClean="0"/>
              <a:t>Awarded RTT-ELC grant in December 2011, with implementation in November 2012.</a:t>
            </a:r>
          </a:p>
          <a:p>
            <a:r>
              <a:rPr lang="en-US" sz="2900" dirty="0" smtClean="0"/>
              <a:t>Numerous implementation issues – “always behind the eight ball”</a:t>
            </a:r>
          </a:p>
          <a:p>
            <a:pPr lvl="1"/>
            <a:r>
              <a:rPr lang="en-US" sz="2300" dirty="0" smtClean="0"/>
              <a:t>Difficulty in developing necessary infrastructure/processes.</a:t>
            </a:r>
          </a:p>
          <a:p>
            <a:pPr lvl="1"/>
            <a:r>
              <a:rPr lang="en-US" sz="2300" dirty="0" smtClean="0"/>
              <a:t>Not enough qualified providers – existing qualifying programs did not have enough time to expand to fill need and new programs did not have enough time to qualify.</a:t>
            </a:r>
          </a:p>
          <a:p>
            <a:pPr lvl="1"/>
            <a:r>
              <a:rPr lang="en-US" sz="2300" dirty="0" smtClean="0"/>
              <a:t>Not enough participating children – You “need to understand communities and to identify and implement successful strategies to engage and recruit families.”</a:t>
            </a:r>
          </a:p>
          <a:p>
            <a:pPr lvl="1"/>
            <a:r>
              <a:rPr lang="en-US" sz="2300" dirty="0" smtClean="0"/>
              <a:t>Needed more time to integrate successfully and efficiently with current programs (e.g., Head Start).</a:t>
            </a:r>
          </a:p>
          <a:p>
            <a:r>
              <a:rPr lang="en-US" sz="2900" dirty="0" smtClean="0"/>
              <a:t>Find themselves still addressing unanticipated policy and implementation issues in 2014.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 - Minnesota</a:t>
            </a:r>
          </a:p>
        </p:txBody>
      </p:sp>
    </p:spTree>
    <p:extLst>
      <p:ext uri="{BB962C8B-B14F-4D97-AF65-F5344CB8AC3E}">
        <p14:creationId xmlns:p14="http://schemas.microsoft.com/office/powerpoint/2010/main" val="350875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88104"/>
            <a:ext cx="7408333" cy="3450696"/>
          </a:xfrm>
        </p:spPr>
        <p:txBody>
          <a:bodyPr>
            <a:noAutofit/>
          </a:bodyPr>
          <a:lstStyle/>
          <a:p>
            <a:r>
              <a:rPr lang="en-US" sz="3200" dirty="0"/>
              <a:t>Program Overview</a:t>
            </a:r>
          </a:p>
          <a:p>
            <a:r>
              <a:rPr lang="en-US" sz="3200" dirty="0"/>
              <a:t>ELAC Overview</a:t>
            </a:r>
          </a:p>
          <a:p>
            <a:r>
              <a:rPr lang="en-US" sz="3200" dirty="0" smtClean="0"/>
              <a:t>Implementation Considerations</a:t>
            </a:r>
          </a:p>
          <a:p>
            <a:r>
              <a:rPr lang="en-US" sz="3200" dirty="0" smtClean="0"/>
              <a:t>Timeline</a:t>
            </a:r>
          </a:p>
          <a:p>
            <a:r>
              <a:rPr lang="en-US" sz="3200" dirty="0"/>
              <a:t>State Board of Education Role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4038600"/>
            <a:ext cx="7162800" cy="47889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8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(see handout)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633161"/>
              </p:ext>
            </p:extLst>
          </p:nvPr>
        </p:nvGraphicFramePr>
        <p:xfrm>
          <a:off x="533394" y="2057400"/>
          <a:ext cx="8153405" cy="4114800"/>
        </p:xfrm>
        <a:graphic>
          <a:graphicData uri="http://schemas.openxmlformats.org/drawingml/2006/table">
            <a:tbl>
              <a:tblPr/>
              <a:tblGrid>
                <a:gridCol w="1622043"/>
                <a:gridCol w="422408"/>
                <a:gridCol w="422408"/>
                <a:gridCol w="422408"/>
                <a:gridCol w="422408"/>
                <a:gridCol w="422408"/>
                <a:gridCol w="422408"/>
                <a:gridCol w="443058"/>
                <a:gridCol w="422408"/>
                <a:gridCol w="422408"/>
                <a:gridCol w="422408"/>
                <a:gridCol w="422408"/>
                <a:gridCol w="422408"/>
                <a:gridCol w="360454"/>
                <a:gridCol w="360454"/>
                <a:gridCol w="360454"/>
                <a:gridCol w="360454"/>
              </a:tblGrid>
              <a:tr h="4434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Task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2014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DECEMBER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JANUARY 2015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FEBRUARY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MARCH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</a:t>
                      </a:r>
                    </a:p>
                  </a:txBody>
                  <a:tcPr marL="4809" marR="4809" marT="48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Steering Committee Convened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Advisory Working Group Selected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Advisory Working Group Convenes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Summer Study Commission Staffing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Five Counties Selected &amp; Announced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Matching Fund Guidelines Developed &amp; Published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Fundraising Activities for Matching Funds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Pilot Program Designed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SBOE Review of Pilot Program, Accreditation &amp; RFP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 9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Pilot Program Guidelines Announced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Kindergarten Readiness Assessment Identified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SBOE Approves Recommended Kindergarten Readiness Assessment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 3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Kindergarten Readiness Assessment: Training &amp; Implementation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Outcomes-Based Accountability System Developed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C000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Accountability System: Training &amp; Implementation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Horz">
                      <a:fgClr>
                        <a:srgbClr val="FF0000"/>
                      </a:fgClr>
                      <a:bgClr>
                        <a:srgbClr val="002060"/>
                      </a:bgClr>
                    </a:pattFill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 Verification Process Developed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 Eligibility Outreach/Technical Assistance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Provider Application Process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List of Eligible Providers Published &amp; Updated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RFP for Longitudinal Study Developed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Evaluator for Longitudinal Study Selected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Student/Family Application Process Developed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Student/Family Application Communications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5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Student/Family Applications Process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9667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FSSA Implementation Infrastructure Developed (Staff &amp; IT)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09" marR="4809" marT="48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93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86000"/>
            <a:ext cx="7408333" cy="3840163"/>
          </a:xfrm>
        </p:spPr>
        <p:txBody>
          <a:bodyPr>
            <a:normAutofit fontScale="85000" lnSpcReduction="10000"/>
          </a:bodyPr>
          <a:lstStyle/>
          <a:p>
            <a:r>
              <a:rPr lang="en-US" u="sng" dirty="0" smtClean="0"/>
              <a:t>May 2014</a:t>
            </a:r>
            <a:r>
              <a:rPr lang="en-US" dirty="0" smtClean="0"/>
              <a:t> – Advisory working group selected and convened.</a:t>
            </a:r>
          </a:p>
          <a:p>
            <a:r>
              <a:rPr lang="en-US" u="sng" dirty="0" smtClean="0"/>
              <a:t>June 2014</a:t>
            </a:r>
            <a:r>
              <a:rPr lang="en-US" dirty="0" smtClean="0"/>
              <a:t> – County selection process underway.</a:t>
            </a:r>
          </a:p>
          <a:p>
            <a:r>
              <a:rPr lang="en-US" u="sng" dirty="0" smtClean="0"/>
              <a:t>July </a:t>
            </a:r>
            <a:r>
              <a:rPr lang="en-US" u="sng" dirty="0"/>
              <a:t>2014</a:t>
            </a:r>
            <a:r>
              <a:rPr lang="en-US" dirty="0"/>
              <a:t> – Five counties </a:t>
            </a:r>
            <a:r>
              <a:rPr lang="en-US" dirty="0" smtClean="0"/>
              <a:t>selected/ fundraising </a:t>
            </a:r>
            <a:r>
              <a:rPr lang="en-US" dirty="0"/>
              <a:t>activities begin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July 2014</a:t>
            </a:r>
            <a:r>
              <a:rPr lang="en-US" dirty="0" smtClean="0"/>
              <a:t> – SBOE reviews program design &amp; private provider approval process.</a:t>
            </a:r>
          </a:p>
          <a:p>
            <a:r>
              <a:rPr lang="en-US" u="sng" dirty="0" smtClean="0"/>
              <a:t>August 2014</a:t>
            </a:r>
            <a:r>
              <a:rPr lang="en-US" dirty="0" smtClean="0"/>
              <a:t> </a:t>
            </a:r>
            <a:r>
              <a:rPr lang="en-US" dirty="0"/>
              <a:t>– Provider </a:t>
            </a:r>
            <a:r>
              <a:rPr lang="en-US" dirty="0" smtClean="0"/>
              <a:t>approval </a:t>
            </a:r>
            <a:r>
              <a:rPr lang="en-US" dirty="0"/>
              <a:t>process begins (rolling basis</a:t>
            </a:r>
            <a:r>
              <a:rPr lang="en-US" dirty="0" smtClean="0"/>
              <a:t>).</a:t>
            </a:r>
            <a:endParaRPr lang="en-US" u="sng" dirty="0" smtClean="0"/>
          </a:p>
          <a:p>
            <a:r>
              <a:rPr lang="en-US" u="sng" dirty="0" smtClean="0"/>
              <a:t>September 2014</a:t>
            </a:r>
            <a:r>
              <a:rPr lang="en-US" dirty="0" smtClean="0"/>
              <a:t> – SBOE approves kindergarten readiness assessment for use during Pre-K Pilot.</a:t>
            </a:r>
          </a:p>
          <a:p>
            <a:r>
              <a:rPr lang="en-US" u="sng" dirty="0" smtClean="0"/>
              <a:t>November 2014</a:t>
            </a:r>
            <a:r>
              <a:rPr lang="en-US" dirty="0" smtClean="0"/>
              <a:t> – Summer Study Commission completes report/ evaluator selected for longitudinal study.</a:t>
            </a:r>
          </a:p>
          <a:p>
            <a:r>
              <a:rPr lang="en-US" u="sng" dirty="0" smtClean="0"/>
              <a:t>December </a:t>
            </a:r>
            <a:r>
              <a:rPr lang="en-US" u="sng" dirty="0"/>
              <a:t>2014</a:t>
            </a:r>
            <a:r>
              <a:rPr lang="en-US" dirty="0"/>
              <a:t> </a:t>
            </a:r>
            <a:r>
              <a:rPr lang="en-US" dirty="0" smtClean="0"/>
              <a:t>– Accountability system finalized.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Milestones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4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209800"/>
            <a:ext cx="7408333" cy="3450696"/>
          </a:xfrm>
        </p:spPr>
        <p:txBody>
          <a:bodyPr>
            <a:noAutofit/>
          </a:bodyPr>
          <a:lstStyle/>
          <a:p>
            <a:pPr marL="274320" lvl="1"/>
            <a:r>
              <a:rPr lang="en-US" sz="2000" dirty="0" smtClean="0"/>
              <a:t>Advisory working group consisting of early learning experts will assist in county selection process.</a:t>
            </a:r>
          </a:p>
          <a:p>
            <a:r>
              <a:rPr lang="en-US" sz="2000" dirty="0" smtClean="0"/>
              <a:t>Two stages:</a:t>
            </a:r>
          </a:p>
          <a:p>
            <a:pPr lvl="1"/>
            <a:r>
              <a:rPr lang="en-US" sz="1800" dirty="0" smtClean="0"/>
              <a:t>Stage 1 (May 23): Advisory group convenes to assist FSSA in narrowing the number of eligible counties to 18 through objective measures (e.g., # of eligible students and providers, geographic diversity and rural/urban balance). </a:t>
            </a:r>
          </a:p>
          <a:p>
            <a:pPr lvl="1"/>
            <a:r>
              <a:rPr lang="en-US" sz="1800" dirty="0" smtClean="0"/>
              <a:t>Stage 2 (June 4): The 18 counties selected in stage 1 are invited to submit proposals to FSSA on county “readiness” (including fundraising efforts, provider participation, community engagement, etc.). Proposals are due on June 30.</a:t>
            </a:r>
          </a:p>
          <a:p>
            <a:r>
              <a:rPr lang="en-US" sz="2000" dirty="0" smtClean="0"/>
              <a:t>July 2014 – FSSA selects final five counties; complete program specifications announced to the public.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County Selection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3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88104"/>
            <a:ext cx="7408333" cy="3450696"/>
          </a:xfrm>
        </p:spPr>
        <p:txBody>
          <a:bodyPr>
            <a:noAutofit/>
          </a:bodyPr>
          <a:lstStyle/>
          <a:p>
            <a:r>
              <a:rPr lang="en-US" sz="3200" dirty="0" smtClean="0"/>
              <a:t>Program Overview</a:t>
            </a:r>
          </a:p>
          <a:p>
            <a:r>
              <a:rPr lang="en-US" sz="3200" dirty="0" smtClean="0"/>
              <a:t>ELAC Overview</a:t>
            </a:r>
          </a:p>
          <a:p>
            <a:r>
              <a:rPr lang="en-US" sz="3200" dirty="0" smtClean="0"/>
              <a:t>Implementation Considerations</a:t>
            </a:r>
          </a:p>
          <a:p>
            <a:r>
              <a:rPr lang="en-US" sz="3200" dirty="0" smtClean="0"/>
              <a:t>Timeline</a:t>
            </a:r>
          </a:p>
          <a:p>
            <a:r>
              <a:rPr lang="en-US" sz="3200" dirty="0" smtClean="0"/>
              <a:t>State Board of Education Role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2264304"/>
            <a:ext cx="7162800" cy="47889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6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86000"/>
            <a:ext cx="7408333" cy="3840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HEA 1004 as introduced called for one planning year and launch in fall 2015; administration’s testimony during 2014 session consistent with this timeframe</a:t>
            </a:r>
          </a:p>
          <a:p>
            <a:r>
              <a:rPr lang="en-US" dirty="0" smtClean="0"/>
              <a:t>Focus upon quality implementation</a:t>
            </a:r>
          </a:p>
          <a:p>
            <a:r>
              <a:rPr lang="en-US" dirty="0" smtClean="0"/>
              <a:t>Pilot will build upon new ELAC grants awarded to providers in 15 counties, which will serve 500 children in 2014-15</a:t>
            </a:r>
          </a:p>
          <a:p>
            <a:r>
              <a:rPr lang="en-US" dirty="0" smtClean="0"/>
              <a:t>However, sense of urgency to serve more children</a:t>
            </a:r>
            <a:endParaRPr lang="en-US" dirty="0"/>
          </a:p>
          <a:p>
            <a:r>
              <a:rPr lang="en-US" dirty="0" smtClean="0"/>
              <a:t>Governor has challenged FSSA to challenge the selected counties to present credible plans for a launch in early 2015, assuming adherence to quality criteria. Otherwise, launch is planned for July 2015.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Full Launch by July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51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86000"/>
            <a:ext cx="7408333" cy="3840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Many programmatic elements still under design</a:t>
            </a:r>
          </a:p>
          <a:p>
            <a:r>
              <a:rPr lang="en-US" dirty="0" smtClean="0"/>
              <a:t>Summer study commission report due November 1, 2014, to inform pilot parameters</a:t>
            </a:r>
          </a:p>
          <a:p>
            <a:r>
              <a:rPr lang="en-US" dirty="0"/>
              <a:t>FSSA infrastructure </a:t>
            </a:r>
            <a:r>
              <a:rPr lang="en-US" dirty="0" smtClean="0"/>
              <a:t>modifications </a:t>
            </a:r>
            <a:r>
              <a:rPr lang="en-US" dirty="0"/>
              <a:t>can’t begin until counties </a:t>
            </a:r>
            <a:r>
              <a:rPr lang="en-US" dirty="0" smtClean="0"/>
              <a:t>selected</a:t>
            </a:r>
          </a:p>
          <a:p>
            <a:r>
              <a:rPr lang="en-US" dirty="0" smtClean="0"/>
              <a:t>Provider capacity concerns for new types of providers not currently offering services</a:t>
            </a:r>
          </a:p>
          <a:p>
            <a:pPr lvl="1"/>
            <a:r>
              <a:rPr lang="en-US" dirty="0" smtClean="0"/>
              <a:t>Public/charter schools – must be certified as at least a 3 according to Paths to Quality</a:t>
            </a:r>
          </a:p>
          <a:p>
            <a:pPr lvl="1"/>
            <a:r>
              <a:rPr lang="en-US" dirty="0" smtClean="0"/>
              <a:t>Private providers – approval as necessary by SBOE</a:t>
            </a:r>
          </a:p>
          <a:p>
            <a:r>
              <a:rPr lang="en-US" dirty="0" smtClean="0"/>
              <a:t>Identifying qualifying children in time for quality launch</a:t>
            </a:r>
          </a:p>
          <a:p>
            <a:r>
              <a:rPr lang="en-US" dirty="0" smtClean="0"/>
              <a:t>Ensuring sufficient baseline for longitudinal study</a:t>
            </a:r>
          </a:p>
          <a:p>
            <a:r>
              <a:rPr lang="en-US" dirty="0" smtClean="0"/>
              <a:t>Completing RFP for longitudinal study evaluator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Timeline Drivers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61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88104"/>
            <a:ext cx="7408333" cy="3450696"/>
          </a:xfrm>
        </p:spPr>
        <p:txBody>
          <a:bodyPr>
            <a:noAutofit/>
          </a:bodyPr>
          <a:lstStyle/>
          <a:p>
            <a:r>
              <a:rPr lang="en-US" sz="3200" dirty="0"/>
              <a:t>Program Overview</a:t>
            </a:r>
          </a:p>
          <a:p>
            <a:r>
              <a:rPr lang="en-US" sz="3200" dirty="0"/>
              <a:t>ELAC Overview</a:t>
            </a:r>
          </a:p>
          <a:p>
            <a:r>
              <a:rPr lang="en-US" sz="3200" dirty="0" smtClean="0"/>
              <a:t>Implementation Considerations</a:t>
            </a:r>
          </a:p>
          <a:p>
            <a:r>
              <a:rPr lang="en-US" sz="3200" dirty="0" smtClean="0"/>
              <a:t>Timeline</a:t>
            </a:r>
          </a:p>
          <a:p>
            <a:r>
              <a:rPr lang="en-US" sz="3200" dirty="0"/>
              <a:t>State Board of Education Role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4626504"/>
            <a:ext cx="7162800" cy="47889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79637"/>
            <a:ext cx="7408333" cy="38401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/>
              <a:t>July 9 Meeting</a:t>
            </a:r>
          </a:p>
          <a:p>
            <a:r>
              <a:rPr lang="en-US" dirty="0" smtClean="0"/>
              <a:t>Before </a:t>
            </a:r>
            <a:r>
              <a:rPr lang="en-US" dirty="0"/>
              <a:t>implementing the pilot program, </a:t>
            </a:r>
            <a:r>
              <a:rPr lang="en-US" dirty="0" smtClean="0"/>
              <a:t>FSSA must submit </a:t>
            </a:r>
            <a:r>
              <a:rPr lang="en-US" dirty="0"/>
              <a:t>the provisions of the pilot program to the State Board of Education</a:t>
            </a:r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en-US" dirty="0" smtClean="0"/>
              <a:t>review </a:t>
            </a:r>
            <a:r>
              <a:rPr lang="en-US" dirty="0"/>
              <a:t>and comment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September 3 Meeting</a:t>
            </a:r>
          </a:p>
          <a:p>
            <a:r>
              <a:rPr lang="en-US" dirty="0" smtClean="0"/>
              <a:t>State Board of Education approves Kindergarten readiness assessment for purposes of pilot program.</a:t>
            </a:r>
          </a:p>
          <a:p>
            <a:pPr marL="0" indent="0">
              <a:buNone/>
            </a:pPr>
            <a:r>
              <a:rPr lang="en-US" b="1" dirty="0" smtClean="0"/>
              <a:t>November Meeting</a:t>
            </a:r>
          </a:p>
          <a:p>
            <a:r>
              <a:rPr lang="en-US" dirty="0" smtClean="0"/>
              <a:t>FSSA consults </a:t>
            </a:r>
            <a:r>
              <a:rPr lang="en-US" dirty="0"/>
              <a:t>with the State Board of Education </a:t>
            </a:r>
            <a:r>
              <a:rPr lang="en-US" dirty="0" smtClean="0"/>
              <a:t>before entering </a:t>
            </a:r>
            <a:r>
              <a:rPr lang="en-US" dirty="0"/>
              <a:t>into a contract </a:t>
            </a:r>
            <a:r>
              <a:rPr lang="en-US" dirty="0" smtClean="0"/>
              <a:t>to </a:t>
            </a:r>
            <a:r>
              <a:rPr lang="en-US" dirty="0"/>
              <a:t>carry out the longitudinal </a:t>
            </a:r>
            <a:r>
              <a:rPr lang="en-US" dirty="0" smtClean="0"/>
              <a:t>study. </a:t>
            </a:r>
            <a:endParaRPr lang="en-US" dirty="0"/>
          </a:p>
          <a:p>
            <a:endParaRPr lang="en-US" b="1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Board of Education Role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55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88104"/>
            <a:ext cx="7408333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/>
              <a:t>“Early </a:t>
            </a:r>
            <a:r>
              <a:rPr lang="en-US" sz="2000" b="1" dirty="0"/>
              <a:t>Education Grant Pilot </a:t>
            </a:r>
            <a:r>
              <a:rPr lang="en-US" sz="2000" b="1" dirty="0" smtClean="0"/>
              <a:t>Program”</a:t>
            </a:r>
          </a:p>
          <a:p>
            <a:r>
              <a:rPr lang="en-US" sz="2000" dirty="0" smtClean="0"/>
              <a:t>Five county Pilot Program.</a:t>
            </a:r>
          </a:p>
          <a:p>
            <a:r>
              <a:rPr lang="en-US" sz="2000" dirty="0" smtClean="0"/>
              <a:t>Eligible 4-year-olds are from families whose income is at or below 127% of the federal poverty level.</a:t>
            </a:r>
          </a:p>
          <a:p>
            <a:r>
              <a:rPr lang="en-US" sz="2000" dirty="0" smtClean="0"/>
              <a:t>Eligible providers are: i) public schools (including charter schools) and child care facilities who meet Level 3 or 4 </a:t>
            </a:r>
            <a:r>
              <a:rPr lang="en-US" sz="2000" dirty="0"/>
              <a:t>Paths to QUALITY</a:t>
            </a:r>
            <a:r>
              <a:rPr lang="en-US" sz="2000" dirty="0" smtClean="0"/>
              <a:t>™ and ii) accredited nonpublic schools. </a:t>
            </a:r>
            <a:endParaRPr lang="en-US" sz="2000" dirty="0"/>
          </a:p>
          <a:p>
            <a:r>
              <a:rPr lang="en-US" sz="2000" dirty="0" smtClean="0"/>
              <a:t>Between 10 – 50 % of the funding for the Program must come from private or other sources. </a:t>
            </a:r>
          </a:p>
          <a:p>
            <a:r>
              <a:rPr lang="en-US" sz="2000" dirty="0" smtClean="0"/>
              <a:t>Kindergarten readiness assessment.</a:t>
            </a:r>
          </a:p>
          <a:p>
            <a:r>
              <a:rPr lang="en-US" sz="2000" dirty="0"/>
              <a:t>O</a:t>
            </a:r>
            <a:r>
              <a:rPr lang="en-US" sz="2000" dirty="0" smtClean="0"/>
              <a:t>utcomes-based accountability system.</a:t>
            </a:r>
          </a:p>
          <a:p>
            <a:r>
              <a:rPr lang="en-US" sz="2000" dirty="0" smtClean="0"/>
              <a:t>Family/parental engagement.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Statutory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28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492904"/>
            <a:ext cx="7408333" cy="3450696"/>
          </a:xfrm>
        </p:spPr>
        <p:txBody>
          <a:bodyPr>
            <a:noAutofit/>
          </a:bodyPr>
          <a:lstStyle/>
          <a:p>
            <a:r>
              <a:rPr lang="en-US" sz="2000" dirty="0" smtClean="0"/>
              <a:t>Up to $15 million dollars may be expended annually.</a:t>
            </a:r>
          </a:p>
          <a:p>
            <a:pPr lvl="1"/>
            <a:r>
              <a:rPr lang="en-US" sz="1800" dirty="0" smtClean="0"/>
              <a:t>$10 million appropriated from FSSA reversions.</a:t>
            </a:r>
          </a:p>
          <a:p>
            <a:pPr lvl="1"/>
            <a:r>
              <a:rPr lang="en-US" sz="1800" dirty="0" smtClean="0"/>
              <a:t>Between $1 - $5 million in matching private funds.</a:t>
            </a:r>
          </a:p>
          <a:p>
            <a:r>
              <a:rPr lang="en-US" sz="2000" dirty="0" smtClean="0"/>
              <a:t>$1 million is appropriated for the longitudinal study.</a:t>
            </a:r>
          </a:p>
          <a:p>
            <a:r>
              <a:rPr lang="en-US" sz="2000" dirty="0" smtClean="0"/>
              <a:t>Statute permits a per-child grant amount between $2,500-$6,800.  </a:t>
            </a:r>
          </a:p>
          <a:p>
            <a:r>
              <a:rPr lang="en-US" sz="2000" dirty="0" smtClean="0"/>
              <a:t>The program could serve between </a:t>
            </a:r>
            <a:r>
              <a:rPr lang="en-US" sz="2000" dirty="0" smtClean="0"/>
              <a:t>2,205-6,000* </a:t>
            </a:r>
            <a:r>
              <a:rPr lang="en-US" sz="2000" dirty="0" smtClean="0"/>
              <a:t>children depending on the program </a:t>
            </a:r>
            <a:r>
              <a:rPr lang="en-US" sz="2000" dirty="0" smtClean="0"/>
              <a:t>design and the percentage of match raised.</a:t>
            </a:r>
            <a:endParaRPr lang="en-US" sz="2000" dirty="0" smtClean="0"/>
          </a:p>
          <a:p>
            <a:pPr lvl="1"/>
            <a:r>
              <a:rPr lang="en-US" sz="1800" dirty="0" smtClean="0"/>
              <a:t>Different delivery models will be encouraged, e.g., half-day, full-day, intensive summer program, school-year program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endParaRPr lang="en-US" sz="1600" dirty="0" smtClean="0"/>
          </a:p>
          <a:p>
            <a:pPr marL="301943" lvl="1" indent="0">
              <a:buNone/>
            </a:pPr>
            <a:r>
              <a:rPr lang="en-US" sz="1600" dirty="0" smtClean="0"/>
              <a:t>* assuming the full 50% match is raised.</a:t>
            </a:r>
            <a:endParaRPr lang="en-US" sz="1600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Pre-K Pilot Funding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5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Early Education </a:t>
            </a:r>
            <a:r>
              <a:rPr lang="en-US" sz="2000" dirty="0" smtClean="0"/>
              <a:t>grants are awarded directly to eligible families – NOT to providers.</a:t>
            </a:r>
            <a:endParaRPr lang="en-US" sz="1800" dirty="0" smtClean="0"/>
          </a:p>
          <a:p>
            <a:r>
              <a:rPr lang="en-US" sz="2000" dirty="0" smtClean="0"/>
              <a:t>Matching fund dollars will be managed by FSSA and awarded as part of the grant.</a:t>
            </a:r>
          </a:p>
          <a:p>
            <a:r>
              <a:rPr lang="en-US" sz="2000" dirty="0" smtClean="0"/>
              <a:t>Matching fund dollars may be limited by a donor to eligible children participating in the program within a specific county.</a:t>
            </a:r>
          </a:p>
          <a:p>
            <a:r>
              <a:rPr lang="en-US" sz="2000" dirty="0" smtClean="0"/>
              <a:t>Matching fund dollars may </a:t>
            </a:r>
            <a:r>
              <a:rPr lang="en-US" sz="2000" u="sng" dirty="0" smtClean="0"/>
              <a:t>not</a:t>
            </a:r>
            <a:r>
              <a:rPr lang="en-US" sz="2000" dirty="0" smtClean="0"/>
              <a:t> be limited to a specific provider, as there is no requirement that a participating family select a specific provider.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Grants and Matching Funds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92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88104"/>
            <a:ext cx="7408333" cy="3450696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Summer </a:t>
            </a:r>
            <a:r>
              <a:rPr lang="en-US" sz="1800" b="1" dirty="0"/>
              <a:t>Study Commission report due to </a:t>
            </a:r>
            <a:r>
              <a:rPr lang="en-US" sz="1800" b="1" dirty="0" smtClean="0"/>
              <a:t>Legislative </a:t>
            </a:r>
            <a:r>
              <a:rPr lang="en-US" sz="1800" b="1" dirty="0"/>
              <a:t>C</a:t>
            </a:r>
            <a:r>
              <a:rPr lang="en-US" sz="1800" b="1" dirty="0" smtClean="0"/>
              <a:t>ouncil </a:t>
            </a:r>
            <a:r>
              <a:rPr lang="en-US" sz="1800" b="1" dirty="0"/>
              <a:t>by November 1, 2014. The report is intended to inform the Pre-K Pilot design.</a:t>
            </a:r>
            <a:endParaRPr lang="en-US" sz="1800" dirty="0"/>
          </a:p>
          <a:p>
            <a:r>
              <a:rPr lang="en-US" sz="1800" dirty="0"/>
              <a:t>Commission tasked with 10 duties, including:</a:t>
            </a:r>
          </a:p>
          <a:p>
            <a:pPr lvl="1"/>
            <a:r>
              <a:rPr lang="en-US" sz="1600" dirty="0"/>
              <a:t>Study the feasibility of obtaining a Head Start and a Child Care and Development Fund (CCDF) block grant to fund prekindergarten or early learning education programs in Indiana.</a:t>
            </a:r>
          </a:p>
          <a:p>
            <a:pPr lvl="1"/>
            <a:r>
              <a:rPr lang="en-US" sz="1600" dirty="0"/>
              <a:t>Review whether other states have developed rigorous accountability standards for prekindergarten or early learning programs.</a:t>
            </a:r>
          </a:p>
          <a:p>
            <a:pPr lvl="1"/>
            <a:r>
              <a:rPr lang="en-US" sz="1600" dirty="0"/>
              <a:t>Study opportunities to equip parents with skills necessary to improve the parents' ability to contribute to their child's early education.</a:t>
            </a:r>
          </a:p>
          <a:p>
            <a:pPr lvl="1"/>
            <a:r>
              <a:rPr lang="en-US" sz="1600" dirty="0"/>
              <a:t>Study the economic benefits of prekindergarten or early learning programs.</a:t>
            </a:r>
          </a:p>
          <a:p>
            <a:pPr lvl="1"/>
            <a:r>
              <a:rPr lang="en-US" sz="1600" dirty="0"/>
              <a:t>Study opportunities to partner with an investment group or entity to establish an investment fund or vehicle to finance early education in Indiana.</a:t>
            </a:r>
            <a:endParaRPr lang="en-US" sz="1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 Study Commission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2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The study will compare eligible children against similar students who did not receive pre-K services.</a:t>
            </a:r>
          </a:p>
          <a:p>
            <a:r>
              <a:rPr lang="en-US" sz="2200" dirty="0" smtClean="0"/>
              <a:t>The study must include a comparison of assessment results in 3</a:t>
            </a:r>
            <a:r>
              <a:rPr lang="en-US" sz="2200" baseline="30000" dirty="0" smtClean="0"/>
              <a:t>rd</a:t>
            </a:r>
            <a:r>
              <a:rPr lang="en-US" sz="2200" dirty="0" smtClean="0"/>
              <a:t> grade.</a:t>
            </a:r>
          </a:p>
          <a:p>
            <a:r>
              <a:rPr lang="en-US" sz="2200" dirty="0" smtClean="0"/>
              <a:t>The study can cost no more than $1,000,000. </a:t>
            </a:r>
          </a:p>
          <a:p>
            <a:r>
              <a:rPr lang="en-US" sz="2200" dirty="0" smtClean="0"/>
              <a:t>FSSA will coordinate an RFP </a:t>
            </a:r>
            <a:r>
              <a:rPr lang="en-US" sz="2200" dirty="0"/>
              <a:t>process to select </a:t>
            </a:r>
            <a:r>
              <a:rPr lang="en-US" sz="2200" dirty="0" smtClean="0"/>
              <a:t>the evaluator.</a:t>
            </a:r>
          </a:p>
          <a:p>
            <a:r>
              <a:rPr lang="en-US" sz="2200" dirty="0" smtClean="0"/>
              <a:t>Contract must be executed before pilot begins so study can be designed and baseline data can be collected at the start of the pilot</a:t>
            </a:r>
            <a:r>
              <a:rPr lang="en-US" sz="2200" dirty="0"/>
              <a:t>.</a:t>
            </a:r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Longitudinal Study</a:t>
            </a:r>
            <a:endParaRPr lang="en-US" dirty="0"/>
          </a:p>
        </p:txBody>
      </p:sp>
      <p:pic>
        <p:nvPicPr>
          <p:cNvPr id="5" name="Picture 4" descr="NNORC general brochu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" y="5990746"/>
            <a:ext cx="727605" cy="721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606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88104"/>
            <a:ext cx="7408333" cy="3450696"/>
          </a:xfrm>
        </p:spPr>
        <p:txBody>
          <a:bodyPr>
            <a:noAutofit/>
          </a:bodyPr>
          <a:lstStyle/>
          <a:p>
            <a:r>
              <a:rPr lang="en-US" sz="3200" dirty="0"/>
              <a:t>Program Overview</a:t>
            </a:r>
          </a:p>
          <a:p>
            <a:r>
              <a:rPr lang="en-US" sz="3200" dirty="0"/>
              <a:t>ELAC Overview</a:t>
            </a:r>
          </a:p>
          <a:p>
            <a:r>
              <a:rPr lang="en-US" sz="3200" dirty="0" smtClean="0"/>
              <a:t>Implementation Considerations</a:t>
            </a:r>
          </a:p>
          <a:p>
            <a:r>
              <a:rPr lang="en-US" sz="3200" dirty="0" smtClean="0"/>
              <a:t>Timeline</a:t>
            </a:r>
          </a:p>
          <a:p>
            <a:r>
              <a:rPr lang="en-US" sz="3200" dirty="0"/>
              <a:t>State Board of Education Role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2819400"/>
            <a:ext cx="7162800" cy="47889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7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05000"/>
            <a:ext cx="7408333" cy="345069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000" dirty="0" smtClean="0"/>
              <a:t>ELAC was established during the 2013 session and met for the first time in October.</a:t>
            </a:r>
          </a:p>
          <a:p>
            <a:r>
              <a:rPr lang="en-US" sz="2000" dirty="0" smtClean="0"/>
              <a:t>The first round of Early Childhood Education Matching Grants (HEA 1001-2013) were awarded April 2014.  </a:t>
            </a:r>
          </a:p>
          <a:p>
            <a:r>
              <a:rPr lang="en-US" sz="2000" dirty="0" smtClean="0"/>
              <a:t>Grants were made to:</a:t>
            </a:r>
          </a:p>
          <a:p>
            <a:pPr lvl="1"/>
            <a:r>
              <a:rPr lang="en-US" sz="1800" dirty="0" smtClean="0"/>
              <a:t>30 Organizations </a:t>
            </a:r>
          </a:p>
          <a:p>
            <a:pPr lvl="1"/>
            <a:r>
              <a:rPr lang="en-US" sz="1800" dirty="0" smtClean="0"/>
              <a:t>15 counties </a:t>
            </a:r>
          </a:p>
          <a:p>
            <a:pPr lvl="1"/>
            <a:r>
              <a:rPr lang="en-US" sz="1800" dirty="0" smtClean="0"/>
              <a:t>Serving approximately 500 children </a:t>
            </a:r>
          </a:p>
          <a:p>
            <a:pPr lvl="1"/>
            <a:r>
              <a:rPr lang="en-US" sz="1800" dirty="0" smtClean="0"/>
              <a:t>$1,457,733 was granted with $1,539,859 in matching funds. </a:t>
            </a:r>
          </a:p>
          <a:p>
            <a:r>
              <a:rPr lang="en-US" sz="2000" dirty="0" smtClean="0"/>
              <a:t>These grants are helping to build provider capacity as we transition to the Pre-K Pilot. Note that these are </a:t>
            </a:r>
            <a:r>
              <a:rPr lang="en-US" sz="2000" u="sng" dirty="0" smtClean="0"/>
              <a:t>grants to providers and not to children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ELAC critical part of Pre-K Pilot design and implementation.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Early Learning Advisory Committee(ELAC)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0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CI PP template.potx" id="{C623A4F2-6066-425B-A450-6165F96ACA90}" vid="{DF79BB56-4B58-4754-8C0B-E669F09F4F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CECI PP template</Template>
  <TotalTime>787</TotalTime>
  <Words>1711</Words>
  <Application>Microsoft Office PowerPoint</Application>
  <PresentationFormat>On-screen Show (4:3)</PresentationFormat>
  <Paragraphs>609</Paragraphs>
  <Slides>23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Calibri</vt:lpstr>
      <vt:lpstr>Candara</vt:lpstr>
      <vt:lpstr>Eras Medium ITC</vt:lpstr>
      <vt:lpstr>Symbol</vt:lpstr>
      <vt:lpstr>Tw Cen MT Condensed</vt:lpstr>
      <vt:lpstr>Waveform</vt:lpstr>
      <vt:lpstr>Pre-Kindergarten Pilot Implementation Update</vt:lpstr>
      <vt:lpstr>Agenda</vt:lpstr>
      <vt:lpstr>Statutory Requirements</vt:lpstr>
      <vt:lpstr>Pre-K Pilot Funding</vt:lpstr>
      <vt:lpstr>Grants and Matching Funds</vt:lpstr>
      <vt:lpstr>Summer Study Commission</vt:lpstr>
      <vt:lpstr>Longitudinal Study</vt:lpstr>
      <vt:lpstr>Agenda</vt:lpstr>
      <vt:lpstr>Early Learning Advisory Committee(ELAC)</vt:lpstr>
      <vt:lpstr>ELAC Advisory Work Groups</vt:lpstr>
      <vt:lpstr>Agenda</vt:lpstr>
      <vt:lpstr>Indiana Program Objectives</vt:lpstr>
      <vt:lpstr>Indiana Program Design  Considerations</vt:lpstr>
      <vt:lpstr>Indiana Program Implementation Considerations</vt:lpstr>
      <vt:lpstr>Lessons Learned - Minnesota</vt:lpstr>
      <vt:lpstr>Agenda</vt:lpstr>
      <vt:lpstr>Timeline (see handout)</vt:lpstr>
      <vt:lpstr>Key Milestones</vt:lpstr>
      <vt:lpstr>Five County Selection Process</vt:lpstr>
      <vt:lpstr>Full Launch by July 2015</vt:lpstr>
      <vt:lpstr>2015 Timeline Drivers</vt:lpstr>
      <vt:lpstr>Agenda</vt:lpstr>
      <vt:lpstr>State Board of Education Role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Pre-Kindergarten Pilot Implementation Update</dc:title>
  <dc:creator>Schlake, Joshua W</dc:creator>
  <cp:keywords>CECI;PowerPoint Template</cp:keywords>
  <cp:lastModifiedBy>Betley, James</cp:lastModifiedBy>
  <cp:revision>74</cp:revision>
  <dcterms:created xsi:type="dcterms:W3CDTF">2014-05-20T14:09:08Z</dcterms:created>
  <dcterms:modified xsi:type="dcterms:W3CDTF">2014-06-10T13:53:31Z</dcterms:modified>
</cp:coreProperties>
</file>