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4.xml" ContentType="application/vnd.openxmlformats-officedocument.theme+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5.xml" ContentType="application/vnd.openxmlformats-officedocument.theme+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theme/theme6.xml" ContentType="application/vnd.openxmlformats-officedocument.theme+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theme/theme7.xml" ContentType="application/vnd.openxmlformats-officedocument.theme+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theme/theme8.xml" ContentType="application/vnd.openxmlformats-officedocument.theme+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theme/theme9.xml" ContentType="application/vnd.openxmlformats-officedocument.theme+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theme/theme10.xml" ContentType="application/vnd.openxmlformats-officedocument.theme+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theme/theme11.xml" ContentType="application/vnd.openxmlformats-officedocument.theme+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theme/theme12.xml" ContentType="application/vnd.openxmlformats-officedocument.theme+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theme/theme13.xml" ContentType="application/vnd.openxmlformats-officedocument.theme+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theme/theme14.xml" ContentType="application/vnd.openxmlformats-officedocument.theme+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slideLayouts/slideLayout160.xml" ContentType="application/vnd.openxmlformats-officedocument.presentationml.slideLayout+xml"/>
  <Override PartName="/ppt/theme/theme15.xml" ContentType="application/vnd.openxmlformats-officedocument.theme+xml"/>
  <Override PartName="/ppt/theme/theme16.xml" ContentType="application/vnd.openxmlformats-officedocument.theme+xml"/>
  <Override PartName="/ppt/theme/theme1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7" r:id="rId2"/>
    <p:sldMasterId id="2147483679" r:id="rId3"/>
    <p:sldMasterId id="2147483691" r:id="rId4"/>
    <p:sldMasterId id="2147483703" r:id="rId5"/>
    <p:sldMasterId id="2147483715" r:id="rId6"/>
    <p:sldMasterId id="2147483727" r:id="rId7"/>
    <p:sldMasterId id="2147483739" r:id="rId8"/>
    <p:sldMasterId id="2147483751" r:id="rId9"/>
    <p:sldMasterId id="2147483763" r:id="rId10"/>
    <p:sldMasterId id="2147483775" r:id="rId11"/>
    <p:sldMasterId id="2147483787" r:id="rId12"/>
    <p:sldMasterId id="2147483799" r:id="rId13"/>
    <p:sldMasterId id="2147483811" r:id="rId14"/>
    <p:sldMasterId id="2147483823" r:id="rId15"/>
  </p:sldMasterIdLst>
  <p:notesMasterIdLst>
    <p:notesMasterId r:id="rId61"/>
  </p:notesMasterIdLst>
  <p:handoutMasterIdLst>
    <p:handoutMasterId r:id="rId62"/>
  </p:handoutMasterIdLst>
  <p:sldIdLst>
    <p:sldId id="257" r:id="rId16"/>
    <p:sldId id="258" r:id="rId17"/>
    <p:sldId id="259" r:id="rId18"/>
    <p:sldId id="295" r:id="rId19"/>
    <p:sldId id="296" r:id="rId20"/>
    <p:sldId id="297" r:id="rId21"/>
    <p:sldId id="308" r:id="rId22"/>
    <p:sldId id="298" r:id="rId23"/>
    <p:sldId id="299" r:id="rId24"/>
    <p:sldId id="309" r:id="rId25"/>
    <p:sldId id="300" r:id="rId26"/>
    <p:sldId id="301" r:id="rId27"/>
    <p:sldId id="302" r:id="rId28"/>
    <p:sldId id="303" r:id="rId29"/>
    <p:sldId id="304" r:id="rId30"/>
    <p:sldId id="305" r:id="rId31"/>
    <p:sldId id="306" r:id="rId32"/>
    <p:sldId id="307" r:id="rId33"/>
    <p:sldId id="274" r:id="rId34"/>
    <p:sldId id="310" r:id="rId35"/>
    <p:sldId id="275" r:id="rId36"/>
    <p:sldId id="276" r:id="rId37"/>
    <p:sldId id="277" r:id="rId38"/>
    <p:sldId id="278" r:id="rId39"/>
    <p:sldId id="279" r:id="rId40"/>
    <p:sldId id="280" r:id="rId41"/>
    <p:sldId id="281" r:id="rId42"/>
    <p:sldId id="260" r:id="rId43"/>
    <p:sldId id="261" r:id="rId44"/>
    <p:sldId id="311" r:id="rId45"/>
    <p:sldId id="262" r:id="rId46"/>
    <p:sldId id="263" r:id="rId47"/>
    <p:sldId id="264" r:id="rId48"/>
    <p:sldId id="265" r:id="rId49"/>
    <p:sldId id="266" r:id="rId50"/>
    <p:sldId id="267" r:id="rId51"/>
    <p:sldId id="268" r:id="rId52"/>
    <p:sldId id="269" r:id="rId53"/>
    <p:sldId id="270" r:id="rId54"/>
    <p:sldId id="271" r:id="rId55"/>
    <p:sldId id="272" r:id="rId56"/>
    <p:sldId id="273" r:id="rId57"/>
    <p:sldId id="293" r:id="rId58"/>
    <p:sldId id="312" r:id="rId59"/>
    <p:sldId id="294" r:id="rId6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062"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3.xml"/><Relationship Id="rId18" Type="http://schemas.openxmlformats.org/officeDocument/2006/relationships/slide" Target="slides/slide3.xml"/><Relationship Id="rId26" Type="http://schemas.openxmlformats.org/officeDocument/2006/relationships/slide" Target="slides/slide11.xml"/><Relationship Id="rId39" Type="http://schemas.openxmlformats.org/officeDocument/2006/relationships/slide" Target="slides/slide24.xml"/><Relationship Id="rId21" Type="http://schemas.openxmlformats.org/officeDocument/2006/relationships/slide" Target="slides/slide6.xml"/><Relationship Id="rId34" Type="http://schemas.openxmlformats.org/officeDocument/2006/relationships/slide" Target="slides/slide19.xml"/><Relationship Id="rId42" Type="http://schemas.openxmlformats.org/officeDocument/2006/relationships/slide" Target="slides/slide27.xml"/><Relationship Id="rId47" Type="http://schemas.openxmlformats.org/officeDocument/2006/relationships/slide" Target="slides/slide32.xml"/><Relationship Id="rId50" Type="http://schemas.openxmlformats.org/officeDocument/2006/relationships/slide" Target="slides/slide35.xml"/><Relationship Id="rId55" Type="http://schemas.openxmlformats.org/officeDocument/2006/relationships/slide" Target="slides/slide40.xml"/><Relationship Id="rId63" Type="http://schemas.openxmlformats.org/officeDocument/2006/relationships/presProps" Target="presProps.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1.xml"/><Relationship Id="rId20" Type="http://schemas.openxmlformats.org/officeDocument/2006/relationships/slide" Target="slides/slide5.xml"/><Relationship Id="rId29" Type="http://schemas.openxmlformats.org/officeDocument/2006/relationships/slide" Target="slides/slide14.xml"/><Relationship Id="rId41" Type="http://schemas.openxmlformats.org/officeDocument/2006/relationships/slide" Target="slides/slide26.xml"/><Relationship Id="rId54" Type="http://schemas.openxmlformats.org/officeDocument/2006/relationships/slide" Target="slides/slide39.xml"/><Relationship Id="rId62"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9.xml"/><Relationship Id="rId32" Type="http://schemas.openxmlformats.org/officeDocument/2006/relationships/slide" Target="slides/slide17.xml"/><Relationship Id="rId37" Type="http://schemas.openxmlformats.org/officeDocument/2006/relationships/slide" Target="slides/slide22.xml"/><Relationship Id="rId40" Type="http://schemas.openxmlformats.org/officeDocument/2006/relationships/slide" Target="slides/slide25.xml"/><Relationship Id="rId45" Type="http://schemas.openxmlformats.org/officeDocument/2006/relationships/slide" Target="slides/slide30.xml"/><Relationship Id="rId53" Type="http://schemas.openxmlformats.org/officeDocument/2006/relationships/slide" Target="slides/slide38.xml"/><Relationship Id="rId58" Type="http://schemas.openxmlformats.org/officeDocument/2006/relationships/slide" Target="slides/slide43.xml"/><Relationship Id="rId66"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 Target="slides/slide8.xml"/><Relationship Id="rId28" Type="http://schemas.openxmlformats.org/officeDocument/2006/relationships/slide" Target="slides/slide13.xml"/><Relationship Id="rId36" Type="http://schemas.openxmlformats.org/officeDocument/2006/relationships/slide" Target="slides/slide21.xml"/><Relationship Id="rId49" Type="http://schemas.openxmlformats.org/officeDocument/2006/relationships/slide" Target="slides/slide34.xml"/><Relationship Id="rId57" Type="http://schemas.openxmlformats.org/officeDocument/2006/relationships/slide" Target="slides/slide42.xml"/><Relationship Id="rId61" Type="http://schemas.openxmlformats.org/officeDocument/2006/relationships/notesMaster" Target="notesMasters/notesMaster1.xml"/><Relationship Id="rId10" Type="http://schemas.openxmlformats.org/officeDocument/2006/relationships/slideMaster" Target="slideMasters/slideMaster10.xml"/><Relationship Id="rId19" Type="http://schemas.openxmlformats.org/officeDocument/2006/relationships/slide" Target="slides/slide4.xml"/><Relationship Id="rId31" Type="http://schemas.openxmlformats.org/officeDocument/2006/relationships/slide" Target="slides/slide16.xml"/><Relationship Id="rId44" Type="http://schemas.openxmlformats.org/officeDocument/2006/relationships/slide" Target="slides/slide29.xml"/><Relationship Id="rId52" Type="http://schemas.openxmlformats.org/officeDocument/2006/relationships/slide" Target="slides/slide37.xml"/><Relationship Id="rId60" Type="http://schemas.openxmlformats.org/officeDocument/2006/relationships/slide" Target="slides/slide45.xml"/><Relationship Id="rId65"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7.xml"/><Relationship Id="rId27" Type="http://schemas.openxmlformats.org/officeDocument/2006/relationships/slide" Target="slides/slide12.xml"/><Relationship Id="rId30" Type="http://schemas.openxmlformats.org/officeDocument/2006/relationships/slide" Target="slides/slide15.xml"/><Relationship Id="rId35" Type="http://schemas.openxmlformats.org/officeDocument/2006/relationships/slide" Target="slides/slide20.xml"/><Relationship Id="rId43" Type="http://schemas.openxmlformats.org/officeDocument/2006/relationships/slide" Target="slides/slide28.xml"/><Relationship Id="rId48" Type="http://schemas.openxmlformats.org/officeDocument/2006/relationships/slide" Target="slides/slide33.xml"/><Relationship Id="rId56" Type="http://schemas.openxmlformats.org/officeDocument/2006/relationships/slide" Target="slides/slide41.xml"/><Relationship Id="rId64" Type="http://schemas.openxmlformats.org/officeDocument/2006/relationships/viewProps" Target="viewProps.xml"/><Relationship Id="rId8" Type="http://schemas.openxmlformats.org/officeDocument/2006/relationships/slideMaster" Target="slideMasters/slideMaster8.xml"/><Relationship Id="rId51" Type="http://schemas.openxmlformats.org/officeDocument/2006/relationships/slide" Target="slides/slide36.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 Target="slides/slide2.xml"/><Relationship Id="rId25" Type="http://schemas.openxmlformats.org/officeDocument/2006/relationships/slide" Target="slides/slide10.xml"/><Relationship Id="rId33" Type="http://schemas.openxmlformats.org/officeDocument/2006/relationships/slide" Target="slides/slide18.xml"/><Relationship Id="rId38" Type="http://schemas.openxmlformats.org/officeDocument/2006/relationships/slide" Target="slides/slide23.xml"/><Relationship Id="rId46" Type="http://schemas.openxmlformats.org/officeDocument/2006/relationships/slide" Target="slides/slide31.xml"/><Relationship Id="rId59" Type="http://schemas.openxmlformats.org/officeDocument/2006/relationships/slide" Target="slides/slide4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3D2A1253-78F0-4269-BF5A-8F2CDBAFF425}" type="datetimeFigureOut">
              <a:rPr lang="en-US" smtClean="0"/>
              <a:t>6/4/2014</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6CF2B15E-09CE-45F2-BE5B-899247243F97}" type="slidenum">
              <a:rPr lang="en-US" smtClean="0"/>
              <a:t>‹#›</a:t>
            </a:fld>
            <a:endParaRPr lang="en-US"/>
          </a:p>
        </p:txBody>
      </p:sp>
    </p:spTree>
    <p:extLst>
      <p:ext uri="{BB962C8B-B14F-4D97-AF65-F5344CB8AC3E}">
        <p14:creationId xmlns:p14="http://schemas.microsoft.com/office/powerpoint/2010/main" val="17376361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AF540058-66F0-4AF5-8534-53B45FCDED46}" type="datetimeFigureOut">
              <a:rPr lang="en-US" smtClean="0"/>
              <a:t>6/4/2014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6ECE75C3-6E27-4879-A980-A49AE7CFC180}" type="slidenum">
              <a:rPr lang="en-US" smtClean="0"/>
              <a:t>‹#›</a:t>
            </a:fld>
            <a:endParaRPr lang="en-US"/>
          </a:p>
        </p:txBody>
      </p:sp>
    </p:spTree>
    <p:extLst>
      <p:ext uri="{BB962C8B-B14F-4D97-AF65-F5344CB8AC3E}">
        <p14:creationId xmlns:p14="http://schemas.microsoft.com/office/powerpoint/2010/main" val="26310776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10"/>
          </p:nvPr>
        </p:nvSpPr>
        <p:spPr/>
        <p:txBody>
          <a:bodyPr/>
          <a:lstStyle/>
          <a:p>
            <a:fld id="{A4A09D28-69EC-4C6E-BEBE-D4EDB7811B92}" type="slidenum">
              <a:rPr lang="en-US" smtClean="0">
                <a:solidFill>
                  <a:prstClr val="black"/>
                </a:solidFill>
              </a:rPr>
              <a:pPr/>
              <a:t>19</a:t>
            </a:fld>
            <a:endParaRPr lang="en-US" dirty="0">
              <a:solidFill>
                <a:prstClr val="black"/>
              </a:solidFill>
            </a:endParaRPr>
          </a:p>
        </p:txBody>
      </p:sp>
    </p:spTree>
    <p:extLst>
      <p:ext uri="{BB962C8B-B14F-4D97-AF65-F5344CB8AC3E}">
        <p14:creationId xmlns:p14="http://schemas.microsoft.com/office/powerpoint/2010/main" val="42146479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10"/>
          </p:nvPr>
        </p:nvSpPr>
        <p:spPr/>
        <p:txBody>
          <a:bodyPr/>
          <a:lstStyle/>
          <a:p>
            <a:fld id="{A4A09D28-69EC-4C6E-BEBE-D4EDB7811B92}" type="slidenum">
              <a:rPr lang="en-US" smtClean="0">
                <a:solidFill>
                  <a:prstClr val="black"/>
                </a:solidFill>
              </a:rPr>
              <a:pPr/>
              <a:t>29</a:t>
            </a:fld>
            <a:endParaRPr lang="en-US" dirty="0">
              <a:solidFill>
                <a:prstClr val="black"/>
              </a:solidFill>
            </a:endParaRPr>
          </a:p>
        </p:txBody>
      </p:sp>
    </p:spTree>
    <p:extLst>
      <p:ext uri="{BB962C8B-B14F-4D97-AF65-F5344CB8AC3E}">
        <p14:creationId xmlns:p14="http://schemas.microsoft.com/office/powerpoint/2010/main" val="42146479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10"/>
          </p:nvPr>
        </p:nvSpPr>
        <p:spPr/>
        <p:txBody>
          <a:bodyPr/>
          <a:lstStyle/>
          <a:p>
            <a:fld id="{A4A09D28-69EC-4C6E-BEBE-D4EDB7811B92}" type="slidenum">
              <a:rPr lang="en-US" smtClean="0">
                <a:solidFill>
                  <a:prstClr val="black"/>
                </a:solidFill>
              </a:rPr>
              <a:pPr/>
              <a:t>31</a:t>
            </a:fld>
            <a:endParaRPr lang="en-US" dirty="0">
              <a:solidFill>
                <a:prstClr val="black"/>
              </a:solidFill>
            </a:endParaRPr>
          </a:p>
        </p:txBody>
      </p:sp>
    </p:spTree>
    <p:extLst>
      <p:ext uri="{BB962C8B-B14F-4D97-AF65-F5344CB8AC3E}">
        <p14:creationId xmlns:p14="http://schemas.microsoft.com/office/powerpoint/2010/main" val="42146479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10"/>
          </p:nvPr>
        </p:nvSpPr>
        <p:spPr/>
        <p:txBody>
          <a:bodyPr/>
          <a:lstStyle/>
          <a:p>
            <a:fld id="{A4A09D28-69EC-4C6E-BEBE-D4EDB7811B92}" type="slidenum">
              <a:rPr lang="en-US" smtClean="0">
                <a:solidFill>
                  <a:prstClr val="black"/>
                </a:solidFill>
              </a:rPr>
              <a:pPr/>
              <a:t>32</a:t>
            </a:fld>
            <a:endParaRPr lang="en-US" dirty="0">
              <a:solidFill>
                <a:prstClr val="black"/>
              </a:solidFill>
            </a:endParaRPr>
          </a:p>
        </p:txBody>
      </p:sp>
    </p:spTree>
    <p:extLst>
      <p:ext uri="{BB962C8B-B14F-4D97-AF65-F5344CB8AC3E}">
        <p14:creationId xmlns:p14="http://schemas.microsoft.com/office/powerpoint/2010/main" val="42146479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10"/>
          </p:nvPr>
        </p:nvSpPr>
        <p:spPr/>
        <p:txBody>
          <a:bodyPr/>
          <a:lstStyle/>
          <a:p>
            <a:fld id="{A4A09D28-69EC-4C6E-BEBE-D4EDB7811B92}" type="slidenum">
              <a:rPr lang="en-US" smtClean="0">
                <a:solidFill>
                  <a:prstClr val="black"/>
                </a:solidFill>
              </a:rPr>
              <a:pPr/>
              <a:t>33</a:t>
            </a:fld>
            <a:endParaRPr lang="en-US" dirty="0">
              <a:solidFill>
                <a:prstClr val="black"/>
              </a:solidFill>
            </a:endParaRPr>
          </a:p>
        </p:txBody>
      </p:sp>
    </p:spTree>
    <p:extLst>
      <p:ext uri="{BB962C8B-B14F-4D97-AF65-F5344CB8AC3E}">
        <p14:creationId xmlns:p14="http://schemas.microsoft.com/office/powerpoint/2010/main" val="42146479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10"/>
          </p:nvPr>
        </p:nvSpPr>
        <p:spPr/>
        <p:txBody>
          <a:bodyPr/>
          <a:lstStyle/>
          <a:p>
            <a:fld id="{A4A09D28-69EC-4C6E-BEBE-D4EDB7811B92}" type="slidenum">
              <a:rPr lang="en-US" smtClean="0">
                <a:solidFill>
                  <a:prstClr val="black"/>
                </a:solidFill>
              </a:rPr>
              <a:pPr/>
              <a:t>34</a:t>
            </a:fld>
            <a:endParaRPr lang="en-US" dirty="0">
              <a:solidFill>
                <a:prstClr val="black"/>
              </a:solidFill>
            </a:endParaRPr>
          </a:p>
        </p:txBody>
      </p:sp>
    </p:spTree>
    <p:extLst>
      <p:ext uri="{BB962C8B-B14F-4D97-AF65-F5344CB8AC3E}">
        <p14:creationId xmlns:p14="http://schemas.microsoft.com/office/powerpoint/2010/main" val="42146479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10"/>
          </p:nvPr>
        </p:nvSpPr>
        <p:spPr/>
        <p:txBody>
          <a:bodyPr/>
          <a:lstStyle/>
          <a:p>
            <a:fld id="{A4A09D28-69EC-4C6E-BEBE-D4EDB7811B92}" type="slidenum">
              <a:rPr lang="en-US" smtClean="0">
                <a:solidFill>
                  <a:prstClr val="black"/>
                </a:solidFill>
              </a:rPr>
              <a:pPr/>
              <a:t>35</a:t>
            </a:fld>
            <a:endParaRPr lang="en-US" dirty="0">
              <a:solidFill>
                <a:prstClr val="black"/>
              </a:solidFill>
            </a:endParaRPr>
          </a:p>
        </p:txBody>
      </p:sp>
    </p:spTree>
    <p:extLst>
      <p:ext uri="{BB962C8B-B14F-4D97-AF65-F5344CB8AC3E}">
        <p14:creationId xmlns:p14="http://schemas.microsoft.com/office/powerpoint/2010/main" val="42146479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10"/>
          </p:nvPr>
        </p:nvSpPr>
        <p:spPr/>
        <p:txBody>
          <a:bodyPr/>
          <a:lstStyle/>
          <a:p>
            <a:fld id="{A4A09D28-69EC-4C6E-BEBE-D4EDB7811B92}" type="slidenum">
              <a:rPr lang="en-US" smtClean="0">
                <a:solidFill>
                  <a:prstClr val="black"/>
                </a:solidFill>
              </a:rPr>
              <a:pPr/>
              <a:t>36</a:t>
            </a:fld>
            <a:endParaRPr lang="en-US" dirty="0">
              <a:solidFill>
                <a:prstClr val="black"/>
              </a:solidFill>
            </a:endParaRPr>
          </a:p>
        </p:txBody>
      </p:sp>
    </p:spTree>
    <p:extLst>
      <p:ext uri="{BB962C8B-B14F-4D97-AF65-F5344CB8AC3E}">
        <p14:creationId xmlns:p14="http://schemas.microsoft.com/office/powerpoint/2010/main" val="42146479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10"/>
          </p:nvPr>
        </p:nvSpPr>
        <p:spPr/>
        <p:txBody>
          <a:bodyPr/>
          <a:lstStyle/>
          <a:p>
            <a:fld id="{A4A09D28-69EC-4C6E-BEBE-D4EDB7811B92}" type="slidenum">
              <a:rPr lang="en-US" smtClean="0">
                <a:solidFill>
                  <a:prstClr val="black"/>
                </a:solidFill>
              </a:rPr>
              <a:pPr/>
              <a:t>37</a:t>
            </a:fld>
            <a:endParaRPr lang="en-US" dirty="0">
              <a:solidFill>
                <a:prstClr val="black"/>
              </a:solidFill>
            </a:endParaRPr>
          </a:p>
        </p:txBody>
      </p:sp>
    </p:spTree>
    <p:extLst>
      <p:ext uri="{BB962C8B-B14F-4D97-AF65-F5344CB8AC3E}">
        <p14:creationId xmlns:p14="http://schemas.microsoft.com/office/powerpoint/2010/main" val="421464799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10"/>
          </p:nvPr>
        </p:nvSpPr>
        <p:spPr/>
        <p:txBody>
          <a:bodyPr/>
          <a:lstStyle/>
          <a:p>
            <a:fld id="{A4A09D28-69EC-4C6E-BEBE-D4EDB7811B92}" type="slidenum">
              <a:rPr lang="en-US" smtClean="0">
                <a:solidFill>
                  <a:prstClr val="black"/>
                </a:solidFill>
              </a:rPr>
              <a:pPr/>
              <a:t>38</a:t>
            </a:fld>
            <a:endParaRPr lang="en-US" dirty="0">
              <a:solidFill>
                <a:prstClr val="black"/>
              </a:solidFill>
            </a:endParaRPr>
          </a:p>
        </p:txBody>
      </p:sp>
    </p:spTree>
    <p:extLst>
      <p:ext uri="{BB962C8B-B14F-4D97-AF65-F5344CB8AC3E}">
        <p14:creationId xmlns:p14="http://schemas.microsoft.com/office/powerpoint/2010/main" val="421464799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10"/>
          </p:nvPr>
        </p:nvSpPr>
        <p:spPr/>
        <p:txBody>
          <a:bodyPr/>
          <a:lstStyle/>
          <a:p>
            <a:fld id="{A4A09D28-69EC-4C6E-BEBE-D4EDB7811B92}" type="slidenum">
              <a:rPr lang="en-US" smtClean="0">
                <a:solidFill>
                  <a:prstClr val="black"/>
                </a:solidFill>
              </a:rPr>
              <a:pPr/>
              <a:t>39</a:t>
            </a:fld>
            <a:endParaRPr lang="en-US" dirty="0">
              <a:solidFill>
                <a:prstClr val="black"/>
              </a:solidFill>
            </a:endParaRPr>
          </a:p>
        </p:txBody>
      </p:sp>
    </p:spTree>
    <p:extLst>
      <p:ext uri="{BB962C8B-B14F-4D97-AF65-F5344CB8AC3E}">
        <p14:creationId xmlns:p14="http://schemas.microsoft.com/office/powerpoint/2010/main" val="42146479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10"/>
          </p:nvPr>
        </p:nvSpPr>
        <p:spPr/>
        <p:txBody>
          <a:bodyPr/>
          <a:lstStyle/>
          <a:p>
            <a:fld id="{A4A09D28-69EC-4C6E-BEBE-D4EDB7811B92}" type="slidenum">
              <a:rPr lang="en-US" smtClean="0">
                <a:solidFill>
                  <a:prstClr val="black"/>
                </a:solidFill>
              </a:rPr>
              <a:pPr/>
              <a:t>21</a:t>
            </a:fld>
            <a:endParaRPr lang="en-US" dirty="0">
              <a:solidFill>
                <a:prstClr val="black"/>
              </a:solidFill>
            </a:endParaRPr>
          </a:p>
        </p:txBody>
      </p:sp>
    </p:spTree>
    <p:extLst>
      <p:ext uri="{BB962C8B-B14F-4D97-AF65-F5344CB8AC3E}">
        <p14:creationId xmlns:p14="http://schemas.microsoft.com/office/powerpoint/2010/main" val="421464799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10"/>
          </p:nvPr>
        </p:nvSpPr>
        <p:spPr/>
        <p:txBody>
          <a:bodyPr/>
          <a:lstStyle/>
          <a:p>
            <a:fld id="{A4A09D28-69EC-4C6E-BEBE-D4EDB7811B92}" type="slidenum">
              <a:rPr lang="en-US" smtClean="0">
                <a:solidFill>
                  <a:prstClr val="black"/>
                </a:solidFill>
              </a:rPr>
              <a:pPr/>
              <a:t>40</a:t>
            </a:fld>
            <a:endParaRPr lang="en-US" dirty="0">
              <a:solidFill>
                <a:prstClr val="black"/>
              </a:solidFill>
            </a:endParaRPr>
          </a:p>
        </p:txBody>
      </p:sp>
    </p:spTree>
    <p:extLst>
      <p:ext uri="{BB962C8B-B14F-4D97-AF65-F5344CB8AC3E}">
        <p14:creationId xmlns:p14="http://schemas.microsoft.com/office/powerpoint/2010/main" val="421464799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10"/>
          </p:nvPr>
        </p:nvSpPr>
        <p:spPr/>
        <p:txBody>
          <a:bodyPr/>
          <a:lstStyle/>
          <a:p>
            <a:fld id="{A4A09D28-69EC-4C6E-BEBE-D4EDB7811B92}" type="slidenum">
              <a:rPr lang="en-US" smtClean="0">
                <a:solidFill>
                  <a:prstClr val="black"/>
                </a:solidFill>
              </a:rPr>
              <a:pPr/>
              <a:t>41</a:t>
            </a:fld>
            <a:endParaRPr lang="en-US" dirty="0">
              <a:solidFill>
                <a:prstClr val="black"/>
              </a:solidFill>
            </a:endParaRPr>
          </a:p>
        </p:txBody>
      </p:sp>
    </p:spTree>
    <p:extLst>
      <p:ext uri="{BB962C8B-B14F-4D97-AF65-F5344CB8AC3E}">
        <p14:creationId xmlns:p14="http://schemas.microsoft.com/office/powerpoint/2010/main" val="421464799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10"/>
          </p:nvPr>
        </p:nvSpPr>
        <p:spPr/>
        <p:txBody>
          <a:bodyPr/>
          <a:lstStyle/>
          <a:p>
            <a:fld id="{A4A09D28-69EC-4C6E-BEBE-D4EDB7811B92}" type="slidenum">
              <a:rPr lang="en-US" smtClean="0">
                <a:solidFill>
                  <a:prstClr val="black"/>
                </a:solidFill>
              </a:rPr>
              <a:pPr/>
              <a:t>42</a:t>
            </a:fld>
            <a:endParaRPr lang="en-US" dirty="0">
              <a:solidFill>
                <a:prstClr val="black"/>
              </a:solidFill>
            </a:endParaRPr>
          </a:p>
        </p:txBody>
      </p:sp>
    </p:spTree>
    <p:extLst>
      <p:ext uri="{BB962C8B-B14F-4D97-AF65-F5344CB8AC3E}">
        <p14:creationId xmlns:p14="http://schemas.microsoft.com/office/powerpoint/2010/main" val="42146479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10"/>
          </p:nvPr>
        </p:nvSpPr>
        <p:spPr/>
        <p:txBody>
          <a:bodyPr/>
          <a:lstStyle/>
          <a:p>
            <a:fld id="{A4A09D28-69EC-4C6E-BEBE-D4EDB7811B92}" type="slidenum">
              <a:rPr lang="en-US" smtClean="0">
                <a:solidFill>
                  <a:prstClr val="black"/>
                </a:solidFill>
              </a:rPr>
              <a:pPr/>
              <a:t>22</a:t>
            </a:fld>
            <a:endParaRPr lang="en-US" dirty="0">
              <a:solidFill>
                <a:prstClr val="black"/>
              </a:solidFill>
            </a:endParaRPr>
          </a:p>
        </p:txBody>
      </p:sp>
    </p:spTree>
    <p:extLst>
      <p:ext uri="{BB962C8B-B14F-4D97-AF65-F5344CB8AC3E}">
        <p14:creationId xmlns:p14="http://schemas.microsoft.com/office/powerpoint/2010/main" val="42146479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10"/>
          </p:nvPr>
        </p:nvSpPr>
        <p:spPr/>
        <p:txBody>
          <a:bodyPr/>
          <a:lstStyle/>
          <a:p>
            <a:fld id="{A4A09D28-69EC-4C6E-BEBE-D4EDB7811B92}" type="slidenum">
              <a:rPr lang="en-US" smtClean="0">
                <a:solidFill>
                  <a:prstClr val="black"/>
                </a:solidFill>
              </a:rPr>
              <a:pPr/>
              <a:t>23</a:t>
            </a:fld>
            <a:endParaRPr lang="en-US" dirty="0">
              <a:solidFill>
                <a:prstClr val="black"/>
              </a:solidFill>
            </a:endParaRPr>
          </a:p>
        </p:txBody>
      </p:sp>
    </p:spTree>
    <p:extLst>
      <p:ext uri="{BB962C8B-B14F-4D97-AF65-F5344CB8AC3E}">
        <p14:creationId xmlns:p14="http://schemas.microsoft.com/office/powerpoint/2010/main" val="42146479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10"/>
          </p:nvPr>
        </p:nvSpPr>
        <p:spPr/>
        <p:txBody>
          <a:bodyPr/>
          <a:lstStyle/>
          <a:p>
            <a:fld id="{A4A09D28-69EC-4C6E-BEBE-D4EDB7811B92}" type="slidenum">
              <a:rPr lang="en-US" smtClean="0">
                <a:solidFill>
                  <a:prstClr val="black"/>
                </a:solidFill>
              </a:rPr>
              <a:pPr/>
              <a:t>24</a:t>
            </a:fld>
            <a:endParaRPr lang="en-US" dirty="0">
              <a:solidFill>
                <a:prstClr val="black"/>
              </a:solidFill>
            </a:endParaRPr>
          </a:p>
        </p:txBody>
      </p:sp>
    </p:spTree>
    <p:extLst>
      <p:ext uri="{BB962C8B-B14F-4D97-AF65-F5344CB8AC3E}">
        <p14:creationId xmlns:p14="http://schemas.microsoft.com/office/powerpoint/2010/main" val="42146479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10"/>
          </p:nvPr>
        </p:nvSpPr>
        <p:spPr/>
        <p:txBody>
          <a:bodyPr/>
          <a:lstStyle/>
          <a:p>
            <a:fld id="{A4A09D28-69EC-4C6E-BEBE-D4EDB7811B92}" type="slidenum">
              <a:rPr lang="en-US" smtClean="0">
                <a:solidFill>
                  <a:prstClr val="black"/>
                </a:solidFill>
              </a:rPr>
              <a:pPr/>
              <a:t>25</a:t>
            </a:fld>
            <a:endParaRPr lang="en-US" dirty="0">
              <a:solidFill>
                <a:prstClr val="black"/>
              </a:solidFill>
            </a:endParaRPr>
          </a:p>
        </p:txBody>
      </p:sp>
    </p:spTree>
    <p:extLst>
      <p:ext uri="{BB962C8B-B14F-4D97-AF65-F5344CB8AC3E}">
        <p14:creationId xmlns:p14="http://schemas.microsoft.com/office/powerpoint/2010/main" val="42146479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10"/>
          </p:nvPr>
        </p:nvSpPr>
        <p:spPr/>
        <p:txBody>
          <a:bodyPr/>
          <a:lstStyle/>
          <a:p>
            <a:fld id="{A4A09D28-69EC-4C6E-BEBE-D4EDB7811B92}" type="slidenum">
              <a:rPr lang="en-US" smtClean="0">
                <a:solidFill>
                  <a:prstClr val="black"/>
                </a:solidFill>
              </a:rPr>
              <a:pPr/>
              <a:t>26</a:t>
            </a:fld>
            <a:endParaRPr lang="en-US" dirty="0">
              <a:solidFill>
                <a:prstClr val="black"/>
              </a:solidFill>
            </a:endParaRPr>
          </a:p>
        </p:txBody>
      </p:sp>
    </p:spTree>
    <p:extLst>
      <p:ext uri="{BB962C8B-B14F-4D97-AF65-F5344CB8AC3E}">
        <p14:creationId xmlns:p14="http://schemas.microsoft.com/office/powerpoint/2010/main" val="42146479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10"/>
          </p:nvPr>
        </p:nvSpPr>
        <p:spPr/>
        <p:txBody>
          <a:bodyPr/>
          <a:lstStyle/>
          <a:p>
            <a:fld id="{A4A09D28-69EC-4C6E-BEBE-D4EDB7811B92}" type="slidenum">
              <a:rPr lang="en-US" smtClean="0">
                <a:solidFill>
                  <a:prstClr val="black"/>
                </a:solidFill>
              </a:rPr>
              <a:pPr/>
              <a:t>27</a:t>
            </a:fld>
            <a:endParaRPr lang="en-US" dirty="0">
              <a:solidFill>
                <a:prstClr val="black"/>
              </a:solidFill>
            </a:endParaRPr>
          </a:p>
        </p:txBody>
      </p:sp>
    </p:spTree>
    <p:extLst>
      <p:ext uri="{BB962C8B-B14F-4D97-AF65-F5344CB8AC3E}">
        <p14:creationId xmlns:p14="http://schemas.microsoft.com/office/powerpoint/2010/main" val="42146479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10"/>
          </p:nvPr>
        </p:nvSpPr>
        <p:spPr/>
        <p:txBody>
          <a:bodyPr/>
          <a:lstStyle/>
          <a:p>
            <a:fld id="{A4A09D28-69EC-4C6E-BEBE-D4EDB7811B92}" type="slidenum">
              <a:rPr lang="en-US" smtClean="0">
                <a:solidFill>
                  <a:prstClr val="black"/>
                </a:solidFill>
              </a:rPr>
              <a:pPr/>
              <a:t>28</a:t>
            </a:fld>
            <a:endParaRPr lang="en-US" dirty="0">
              <a:solidFill>
                <a:prstClr val="black"/>
              </a:solidFill>
            </a:endParaRPr>
          </a:p>
        </p:txBody>
      </p:sp>
    </p:spTree>
    <p:extLst>
      <p:ext uri="{BB962C8B-B14F-4D97-AF65-F5344CB8AC3E}">
        <p14:creationId xmlns:p14="http://schemas.microsoft.com/office/powerpoint/2010/main" val="421464799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2898775"/>
          </a:xfrm>
        </p:spPr>
        <p:txBody>
          <a:bodyPr/>
          <a:lstStyle/>
          <a:p>
            <a:r>
              <a:rPr lang="en-US" smtClean="0"/>
              <a:t>Click to edit Master title style</a:t>
            </a:r>
            <a:endParaRPr lang="en-US"/>
          </a:p>
        </p:txBody>
      </p:sp>
      <p:pic>
        <p:nvPicPr>
          <p:cNvPr id="7" name="Picture 6"/>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1828800"/>
          </a:xfrm>
          <a:prstGeom prst="rect">
            <a:avLst/>
          </a:prstGeom>
        </p:spPr>
      </p:pic>
      <p:sp>
        <p:nvSpPr>
          <p:cNvPr id="4" name="Content Placeholder 3"/>
          <p:cNvSpPr>
            <a:spLocks noGrp="1"/>
          </p:cNvSpPr>
          <p:nvPr>
            <p:ph sz="quarter" idx="11" hasCustomPrompt="1"/>
          </p:nvPr>
        </p:nvSpPr>
        <p:spPr>
          <a:xfrm>
            <a:off x="2971800" y="6096000"/>
            <a:ext cx="3048000" cy="609600"/>
          </a:xfrm>
        </p:spPr>
        <p:txBody>
          <a:bodyPr>
            <a:normAutofit/>
          </a:bodyPr>
          <a:lstStyle>
            <a:lvl1pPr marL="0" indent="0" algn="ctr">
              <a:buFontTx/>
              <a:buNone/>
              <a:defRPr sz="1800" baseline="0"/>
            </a:lvl1pPr>
          </a:lstStyle>
          <a:p>
            <a:pPr lvl="0"/>
            <a:r>
              <a:rPr lang="en-US" dirty="0" smtClean="0"/>
              <a:t>Contact info</a:t>
            </a:r>
            <a:endParaRPr lang="en-US" dirty="0"/>
          </a:p>
        </p:txBody>
      </p:sp>
    </p:spTree>
    <p:extLst>
      <p:ext uri="{BB962C8B-B14F-4D97-AF65-F5344CB8AC3E}">
        <p14:creationId xmlns:p14="http://schemas.microsoft.com/office/powerpoint/2010/main" val="624764851"/>
      </p:ext>
    </p:extLst>
  </p:cSld>
  <p:clrMapOvr>
    <a:masterClrMapping/>
  </p:clrMapOvr>
  <p:timing>
    <p:tnLst>
      <p:par>
        <p:cTn id="1" dur="indefinite" restart="never" nodeType="tmRoot"/>
      </p:par>
    </p:tnLst>
  </p:timing>
  <p:hf sldNum="0"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707641637"/>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435416620"/>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242294378"/>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196968152"/>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12504666"/>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882601437"/>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725143451"/>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012699993"/>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91424405"/>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160745046"/>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2485083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688029182"/>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794871426"/>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544456453"/>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499401945"/>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569666823"/>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126542206"/>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82249553"/>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65075830"/>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798082902"/>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782271132"/>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2197321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451836317"/>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385083532"/>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394501700"/>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954703077"/>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154495172"/>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020675574"/>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09384721"/>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663808788"/>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665366925"/>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7246940"/>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7418466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66707881"/>
      </p:ext>
    </p:extLst>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89000621"/>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016870621"/>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327960625"/>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267429699"/>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526631936"/>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803116501"/>
      </p:ext>
    </p:extLst>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829512396"/>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841352868"/>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722037668"/>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3485615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724649268"/>
      </p:ext>
    </p:extLst>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030476136"/>
      </p:ext>
    </p:extLst>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199154711"/>
      </p:ext>
    </p:extLst>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844762092"/>
      </p:ext>
    </p:extLst>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81086521"/>
      </p:ext>
    </p:extLst>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729260236"/>
      </p:ext>
    </p:extLst>
  </p:cSld>
  <p:clrMapOvr>
    <a:masterClrMapping/>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111978969"/>
      </p:ext>
    </p:extLst>
  </p:cSld>
  <p:clrMapOvr>
    <a:masterClrMapping/>
  </p:clrMapOvr>
</p:sldLayout>
</file>

<file path=ppt/slideLayouts/slideLayout14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395121026"/>
      </p:ext>
    </p:extLst>
  </p:cSld>
  <p:clrMapOvr>
    <a:masterClrMapping/>
  </p:clrMapOvr>
</p:sldLayout>
</file>

<file path=ppt/slideLayouts/slideLayout14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92657693"/>
      </p:ext>
    </p:extLst>
  </p:cSld>
  <p:clrMapOvr>
    <a:masterClrMapping/>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55533923"/>
      </p:ext>
    </p:extLst>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6590489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187213582"/>
      </p:ext>
    </p:extLst>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445657483"/>
      </p:ext>
    </p:extLst>
  </p:cSld>
  <p:clrMapOvr>
    <a:masterClrMapping/>
  </p:clrMapOvr>
</p:sldLayout>
</file>

<file path=ppt/slideLayouts/slideLayout15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185958946"/>
      </p:ext>
    </p:extLst>
  </p:cSld>
  <p:clrMapOvr>
    <a:masterClrMapping/>
  </p:clrMapOvr>
</p:sldLayout>
</file>

<file path=ppt/slideLayouts/slideLayout15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691448310"/>
      </p:ext>
    </p:extLst>
  </p:cSld>
  <p:clrMapOvr>
    <a:masterClrMapping/>
  </p:clrMapOvr>
</p:sldLayout>
</file>

<file path=ppt/slideLayouts/slideLayout15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30509236"/>
      </p:ext>
    </p:extLst>
  </p:cSld>
  <p:clrMapOvr>
    <a:masterClrMapping/>
  </p:clrMapOvr>
</p:sldLayout>
</file>

<file path=ppt/slideLayouts/slideLayout15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03484131"/>
      </p:ext>
    </p:extLst>
  </p:cSld>
  <p:clrMapOvr>
    <a:masterClrMapping/>
  </p:clrMapOvr>
</p:sldLayout>
</file>

<file path=ppt/slideLayouts/slideLayout15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546060010"/>
      </p:ext>
    </p:extLst>
  </p:cSld>
  <p:clrMapOvr>
    <a:masterClrMapping/>
  </p:clrMapOvr>
</p:sldLayout>
</file>

<file path=ppt/slideLayouts/slideLayout15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802366662"/>
      </p:ext>
    </p:extLst>
  </p:cSld>
  <p:clrMapOvr>
    <a:masterClrMapping/>
  </p:clrMapOvr>
</p:sldLayout>
</file>

<file path=ppt/slideLayouts/slideLayout15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26140922"/>
      </p:ext>
    </p:extLst>
  </p:cSld>
  <p:clrMapOvr>
    <a:masterClrMapping/>
  </p:clrMapOvr>
</p:sldLayout>
</file>

<file path=ppt/slideLayouts/slideLayout15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494316002"/>
      </p:ext>
    </p:extLst>
  </p:cSld>
  <p:clrMapOvr>
    <a:masterClrMapping/>
  </p:clrMapOvr>
</p:sldLayout>
</file>

<file path=ppt/slideLayouts/slideLayout15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6359235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592472692"/>
      </p:ext>
    </p:extLst>
  </p:cSld>
  <p:clrMapOvr>
    <a:masterClrMapping/>
  </p:clrMapOvr>
</p:sldLayout>
</file>

<file path=ppt/slideLayouts/slideLayout16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5800420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907482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297409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76629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ght Blue">
    <p:spTree>
      <p:nvGrpSpPr>
        <p:cNvPr id="1" name=""/>
        <p:cNvGrpSpPr/>
        <p:nvPr/>
      </p:nvGrpSpPr>
      <p:grpSpPr>
        <a:xfrm>
          <a:off x="0" y="0"/>
          <a:ext cx="0" cy="0"/>
          <a:chOff x="0" y="0"/>
          <a:chExt cx="0" cy="0"/>
        </a:xfrm>
      </p:grpSpPr>
      <p:pic>
        <p:nvPicPr>
          <p:cNvPr id="7" name="Picture 6"/>
          <p:cNvPicPr/>
          <p:nvPr userDrawn="1"/>
        </p:nvPicPr>
        <p:blipFill>
          <a:blip r:embed="rId2" cstate="print">
            <a:extLst>
              <a:ext uri="{28A0092B-C50C-407E-A947-70E740481C1C}">
                <a14:useLocalDpi xmlns:a14="http://schemas.microsoft.com/office/drawing/2010/main" val="0"/>
              </a:ext>
            </a:extLst>
          </a:blip>
          <a:stretch>
            <a:fillRect/>
          </a:stretch>
        </p:blipFill>
        <p:spPr>
          <a:xfrm>
            <a:off x="4495800" y="6096000"/>
            <a:ext cx="4648200" cy="762000"/>
          </a:xfrm>
          <a:prstGeom prst="rect">
            <a:avLst/>
          </a:prstGeom>
        </p:spPr>
      </p:pic>
      <p:sp>
        <p:nvSpPr>
          <p:cNvPr id="8" name="Rectangle 7"/>
          <p:cNvSpPr/>
          <p:nvPr userDrawn="1"/>
        </p:nvSpPr>
        <p:spPr>
          <a:xfrm>
            <a:off x="0" y="5542"/>
            <a:ext cx="9144000" cy="914400"/>
          </a:xfrm>
          <a:prstGeom prst="rect">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1442287841"/>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8679368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7939289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17715821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90303433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36835163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17215928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4294926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30851711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09039026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884153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Green">
    <p:spTree>
      <p:nvGrpSpPr>
        <p:cNvPr id="1" name=""/>
        <p:cNvGrpSpPr/>
        <p:nvPr/>
      </p:nvGrpSpPr>
      <p:grpSpPr>
        <a:xfrm>
          <a:off x="0" y="0"/>
          <a:ext cx="0" cy="0"/>
          <a:chOff x="0" y="0"/>
          <a:chExt cx="0" cy="0"/>
        </a:xfrm>
      </p:grpSpPr>
      <p:pic>
        <p:nvPicPr>
          <p:cNvPr id="7" name="Picture 6"/>
          <p:cNvPicPr/>
          <p:nvPr userDrawn="1"/>
        </p:nvPicPr>
        <p:blipFill>
          <a:blip r:embed="rId2" cstate="print">
            <a:extLst>
              <a:ext uri="{28A0092B-C50C-407E-A947-70E740481C1C}">
                <a14:useLocalDpi xmlns:a14="http://schemas.microsoft.com/office/drawing/2010/main" val="0"/>
              </a:ext>
            </a:extLst>
          </a:blip>
          <a:stretch>
            <a:fillRect/>
          </a:stretch>
        </p:blipFill>
        <p:spPr>
          <a:xfrm>
            <a:off x="4495800" y="6096000"/>
            <a:ext cx="4648200" cy="762000"/>
          </a:xfrm>
          <a:prstGeom prst="rect">
            <a:avLst/>
          </a:prstGeom>
        </p:spPr>
      </p:pic>
      <p:sp>
        <p:nvSpPr>
          <p:cNvPr id="4" name="Rectangle 3"/>
          <p:cNvSpPr/>
          <p:nvPr userDrawn="1"/>
        </p:nvSpPr>
        <p:spPr>
          <a:xfrm>
            <a:off x="0" y="5542"/>
            <a:ext cx="9144000" cy="914400"/>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2493860063"/>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41792407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0527688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97086108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8937093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06321289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8961308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16621481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69083986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91674217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241479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Navy">
    <p:spTree>
      <p:nvGrpSpPr>
        <p:cNvPr id="1" name=""/>
        <p:cNvGrpSpPr/>
        <p:nvPr/>
      </p:nvGrpSpPr>
      <p:grpSpPr>
        <a:xfrm>
          <a:off x="0" y="0"/>
          <a:ext cx="0" cy="0"/>
          <a:chOff x="0" y="0"/>
          <a:chExt cx="0" cy="0"/>
        </a:xfrm>
      </p:grpSpPr>
      <p:pic>
        <p:nvPicPr>
          <p:cNvPr id="7" name="Picture 6"/>
          <p:cNvPicPr/>
          <p:nvPr userDrawn="1"/>
        </p:nvPicPr>
        <p:blipFill>
          <a:blip r:embed="rId2" cstate="print">
            <a:extLst>
              <a:ext uri="{28A0092B-C50C-407E-A947-70E740481C1C}">
                <a14:useLocalDpi xmlns:a14="http://schemas.microsoft.com/office/drawing/2010/main" val="0"/>
              </a:ext>
            </a:extLst>
          </a:blip>
          <a:stretch>
            <a:fillRect/>
          </a:stretch>
        </p:blipFill>
        <p:spPr>
          <a:xfrm>
            <a:off x="4495800" y="6096000"/>
            <a:ext cx="4648200" cy="762000"/>
          </a:xfrm>
          <a:prstGeom prst="rect">
            <a:avLst/>
          </a:prstGeom>
        </p:spPr>
      </p:pic>
      <p:sp>
        <p:nvSpPr>
          <p:cNvPr id="4" name="Rectangle 3"/>
          <p:cNvSpPr/>
          <p:nvPr userDrawn="1"/>
        </p:nvSpPr>
        <p:spPr>
          <a:xfrm>
            <a:off x="0" y="5542"/>
            <a:ext cx="9144000" cy="914400"/>
          </a:xfrm>
          <a:prstGeom prst="rect">
            <a:avLst/>
          </a:prstGeom>
          <a:solidFill>
            <a:schemeClr val="tx2">
              <a:lumMod val="7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2350096214"/>
      </p:ext>
    </p:extLst>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02829279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91827781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28508969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26175943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30357234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6881583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51020064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5067433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3942191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0732748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ed">
    <p:spTree>
      <p:nvGrpSpPr>
        <p:cNvPr id="1" name=""/>
        <p:cNvGrpSpPr/>
        <p:nvPr/>
      </p:nvGrpSpPr>
      <p:grpSpPr>
        <a:xfrm>
          <a:off x="0" y="0"/>
          <a:ext cx="0" cy="0"/>
          <a:chOff x="0" y="0"/>
          <a:chExt cx="0" cy="0"/>
        </a:xfrm>
      </p:grpSpPr>
      <p:pic>
        <p:nvPicPr>
          <p:cNvPr id="7" name="Picture 6"/>
          <p:cNvPicPr/>
          <p:nvPr userDrawn="1"/>
        </p:nvPicPr>
        <p:blipFill>
          <a:blip r:embed="rId2" cstate="print">
            <a:extLst>
              <a:ext uri="{28A0092B-C50C-407E-A947-70E740481C1C}">
                <a14:useLocalDpi xmlns:a14="http://schemas.microsoft.com/office/drawing/2010/main" val="0"/>
              </a:ext>
            </a:extLst>
          </a:blip>
          <a:stretch>
            <a:fillRect/>
          </a:stretch>
        </p:blipFill>
        <p:spPr>
          <a:xfrm>
            <a:off x="4495800" y="6096000"/>
            <a:ext cx="4648200" cy="762000"/>
          </a:xfrm>
          <a:prstGeom prst="rect">
            <a:avLst/>
          </a:prstGeom>
        </p:spPr>
      </p:pic>
      <p:sp>
        <p:nvSpPr>
          <p:cNvPr id="4" name="Rectangle 3"/>
          <p:cNvSpPr/>
          <p:nvPr userDrawn="1"/>
        </p:nvSpPr>
        <p:spPr>
          <a:xfrm>
            <a:off x="0" y="5542"/>
            <a:ext cx="9144000" cy="914400"/>
          </a:xfrm>
          <a:prstGeom prst="rect">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847637292"/>
      </p:ext>
    </p:extLst>
  </p:cSld>
  <p:clrMapOvr>
    <a:masterClrMapping/>
  </p:clrMapOvr>
  <p:timing>
    <p:tnLst>
      <p:par>
        <p:cTn id="1" dur="indefinite" restart="never" nodeType="tmRoot"/>
      </p:par>
    </p:tnLst>
  </p:timing>
</p:sldLayout>
</file>

<file path=ppt/slideLayouts/slideLayout5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61614030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50046180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867720050"/>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85642994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557166057"/>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45150215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5616546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1508261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951135138"/>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79236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8430599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6680436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20176180"/>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668651833"/>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611671406"/>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604383753"/>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58153574"/>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521240049"/>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206461064"/>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54610275"/>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837336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809303111"/>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402319454"/>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86908889"/>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517559599"/>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094161398"/>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81293882"/>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549620644"/>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990829766"/>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216904908"/>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12292839"/>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529492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438325303"/>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808994391"/>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95127927"/>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212330813"/>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873139293"/>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883645763"/>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32828279"/>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506576168"/>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586720454"/>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47891887"/>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9693350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954931074"/>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962300725"/>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128867155"/>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07948522"/>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258394732"/>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02460929"/>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372038775"/>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753035054"/>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124522192"/>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168425910"/>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7676138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2.xml"/><Relationship Id="rId3" Type="http://schemas.openxmlformats.org/officeDocument/2006/relationships/slideLayout" Target="../slideLayouts/slideLayout97.xml"/><Relationship Id="rId7" Type="http://schemas.openxmlformats.org/officeDocument/2006/relationships/slideLayout" Target="../slideLayouts/slideLayout101.xml"/><Relationship Id="rId12" Type="http://schemas.openxmlformats.org/officeDocument/2006/relationships/theme" Target="../theme/theme10.xml"/><Relationship Id="rId2" Type="http://schemas.openxmlformats.org/officeDocument/2006/relationships/slideLayout" Target="../slideLayouts/slideLayout96.xml"/><Relationship Id="rId1" Type="http://schemas.openxmlformats.org/officeDocument/2006/relationships/slideLayout" Target="../slideLayouts/slideLayout95.xml"/><Relationship Id="rId6" Type="http://schemas.openxmlformats.org/officeDocument/2006/relationships/slideLayout" Target="../slideLayouts/slideLayout100.xml"/><Relationship Id="rId11" Type="http://schemas.openxmlformats.org/officeDocument/2006/relationships/slideLayout" Target="../slideLayouts/slideLayout105.xml"/><Relationship Id="rId5" Type="http://schemas.openxmlformats.org/officeDocument/2006/relationships/slideLayout" Target="../slideLayouts/slideLayout99.xml"/><Relationship Id="rId10" Type="http://schemas.openxmlformats.org/officeDocument/2006/relationships/slideLayout" Target="../slideLayouts/slideLayout104.xml"/><Relationship Id="rId4" Type="http://schemas.openxmlformats.org/officeDocument/2006/relationships/slideLayout" Target="../slideLayouts/slideLayout98.xml"/><Relationship Id="rId9" Type="http://schemas.openxmlformats.org/officeDocument/2006/relationships/slideLayout" Target="../slideLayouts/slideLayout103.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3.xml"/><Relationship Id="rId3" Type="http://schemas.openxmlformats.org/officeDocument/2006/relationships/slideLayout" Target="../slideLayouts/slideLayout108.xml"/><Relationship Id="rId7" Type="http://schemas.openxmlformats.org/officeDocument/2006/relationships/slideLayout" Target="../slideLayouts/slideLayout112.xml"/><Relationship Id="rId12" Type="http://schemas.openxmlformats.org/officeDocument/2006/relationships/theme" Target="../theme/theme11.xml"/><Relationship Id="rId2" Type="http://schemas.openxmlformats.org/officeDocument/2006/relationships/slideLayout" Target="../slideLayouts/slideLayout107.xml"/><Relationship Id="rId1" Type="http://schemas.openxmlformats.org/officeDocument/2006/relationships/slideLayout" Target="../slideLayouts/slideLayout106.xml"/><Relationship Id="rId6" Type="http://schemas.openxmlformats.org/officeDocument/2006/relationships/slideLayout" Target="../slideLayouts/slideLayout111.xml"/><Relationship Id="rId11" Type="http://schemas.openxmlformats.org/officeDocument/2006/relationships/slideLayout" Target="../slideLayouts/slideLayout116.xml"/><Relationship Id="rId5" Type="http://schemas.openxmlformats.org/officeDocument/2006/relationships/slideLayout" Target="../slideLayouts/slideLayout110.xml"/><Relationship Id="rId10" Type="http://schemas.openxmlformats.org/officeDocument/2006/relationships/slideLayout" Target="../slideLayouts/slideLayout115.xml"/><Relationship Id="rId4" Type="http://schemas.openxmlformats.org/officeDocument/2006/relationships/slideLayout" Target="../slideLayouts/slideLayout109.xml"/><Relationship Id="rId9" Type="http://schemas.openxmlformats.org/officeDocument/2006/relationships/slideLayout" Target="../slideLayouts/slideLayout114.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24.xml"/><Relationship Id="rId3" Type="http://schemas.openxmlformats.org/officeDocument/2006/relationships/slideLayout" Target="../slideLayouts/slideLayout119.xml"/><Relationship Id="rId7" Type="http://schemas.openxmlformats.org/officeDocument/2006/relationships/slideLayout" Target="../slideLayouts/slideLayout123.xml"/><Relationship Id="rId12" Type="http://schemas.openxmlformats.org/officeDocument/2006/relationships/theme" Target="../theme/theme12.xml"/><Relationship Id="rId2" Type="http://schemas.openxmlformats.org/officeDocument/2006/relationships/slideLayout" Target="../slideLayouts/slideLayout118.xml"/><Relationship Id="rId1" Type="http://schemas.openxmlformats.org/officeDocument/2006/relationships/slideLayout" Target="../slideLayouts/slideLayout117.xml"/><Relationship Id="rId6" Type="http://schemas.openxmlformats.org/officeDocument/2006/relationships/slideLayout" Target="../slideLayouts/slideLayout122.xml"/><Relationship Id="rId11" Type="http://schemas.openxmlformats.org/officeDocument/2006/relationships/slideLayout" Target="../slideLayouts/slideLayout127.xml"/><Relationship Id="rId5" Type="http://schemas.openxmlformats.org/officeDocument/2006/relationships/slideLayout" Target="../slideLayouts/slideLayout121.xml"/><Relationship Id="rId10" Type="http://schemas.openxmlformats.org/officeDocument/2006/relationships/slideLayout" Target="../slideLayouts/slideLayout126.xml"/><Relationship Id="rId4" Type="http://schemas.openxmlformats.org/officeDocument/2006/relationships/slideLayout" Target="../slideLayouts/slideLayout120.xml"/><Relationship Id="rId9" Type="http://schemas.openxmlformats.org/officeDocument/2006/relationships/slideLayout" Target="../slideLayouts/slideLayout125.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35.xml"/><Relationship Id="rId3" Type="http://schemas.openxmlformats.org/officeDocument/2006/relationships/slideLayout" Target="../slideLayouts/slideLayout130.xml"/><Relationship Id="rId7" Type="http://schemas.openxmlformats.org/officeDocument/2006/relationships/slideLayout" Target="../slideLayouts/slideLayout134.xml"/><Relationship Id="rId12" Type="http://schemas.openxmlformats.org/officeDocument/2006/relationships/theme" Target="../theme/theme13.xml"/><Relationship Id="rId2" Type="http://schemas.openxmlformats.org/officeDocument/2006/relationships/slideLayout" Target="../slideLayouts/slideLayout129.xml"/><Relationship Id="rId1" Type="http://schemas.openxmlformats.org/officeDocument/2006/relationships/slideLayout" Target="../slideLayouts/slideLayout128.xml"/><Relationship Id="rId6" Type="http://schemas.openxmlformats.org/officeDocument/2006/relationships/slideLayout" Target="../slideLayouts/slideLayout133.xml"/><Relationship Id="rId11" Type="http://schemas.openxmlformats.org/officeDocument/2006/relationships/slideLayout" Target="../slideLayouts/slideLayout138.xml"/><Relationship Id="rId5" Type="http://schemas.openxmlformats.org/officeDocument/2006/relationships/slideLayout" Target="../slideLayouts/slideLayout132.xml"/><Relationship Id="rId10" Type="http://schemas.openxmlformats.org/officeDocument/2006/relationships/slideLayout" Target="../slideLayouts/slideLayout137.xml"/><Relationship Id="rId4" Type="http://schemas.openxmlformats.org/officeDocument/2006/relationships/slideLayout" Target="../slideLayouts/slideLayout131.xml"/><Relationship Id="rId9" Type="http://schemas.openxmlformats.org/officeDocument/2006/relationships/slideLayout" Target="../slideLayouts/slideLayout136.xml"/></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146.xml"/><Relationship Id="rId3" Type="http://schemas.openxmlformats.org/officeDocument/2006/relationships/slideLayout" Target="../slideLayouts/slideLayout141.xml"/><Relationship Id="rId7" Type="http://schemas.openxmlformats.org/officeDocument/2006/relationships/slideLayout" Target="../slideLayouts/slideLayout145.xml"/><Relationship Id="rId12" Type="http://schemas.openxmlformats.org/officeDocument/2006/relationships/theme" Target="../theme/theme14.xml"/><Relationship Id="rId2" Type="http://schemas.openxmlformats.org/officeDocument/2006/relationships/slideLayout" Target="../slideLayouts/slideLayout140.xml"/><Relationship Id="rId1" Type="http://schemas.openxmlformats.org/officeDocument/2006/relationships/slideLayout" Target="../slideLayouts/slideLayout139.xml"/><Relationship Id="rId6" Type="http://schemas.openxmlformats.org/officeDocument/2006/relationships/slideLayout" Target="../slideLayouts/slideLayout144.xml"/><Relationship Id="rId11" Type="http://schemas.openxmlformats.org/officeDocument/2006/relationships/slideLayout" Target="../slideLayouts/slideLayout149.xml"/><Relationship Id="rId5" Type="http://schemas.openxmlformats.org/officeDocument/2006/relationships/slideLayout" Target="../slideLayouts/slideLayout143.xml"/><Relationship Id="rId10" Type="http://schemas.openxmlformats.org/officeDocument/2006/relationships/slideLayout" Target="../slideLayouts/slideLayout148.xml"/><Relationship Id="rId4" Type="http://schemas.openxmlformats.org/officeDocument/2006/relationships/slideLayout" Target="../slideLayouts/slideLayout142.xml"/><Relationship Id="rId9" Type="http://schemas.openxmlformats.org/officeDocument/2006/relationships/slideLayout" Target="../slideLayouts/slideLayout147.xml"/></Relationships>
</file>

<file path=ppt/slideMasters/_rels/slideMaster15.xml.rels><?xml version="1.0" encoding="UTF-8" standalone="yes"?>
<Relationships xmlns="http://schemas.openxmlformats.org/package/2006/relationships"><Relationship Id="rId8" Type="http://schemas.openxmlformats.org/officeDocument/2006/relationships/slideLayout" Target="../slideLayouts/slideLayout157.xml"/><Relationship Id="rId3" Type="http://schemas.openxmlformats.org/officeDocument/2006/relationships/slideLayout" Target="../slideLayouts/slideLayout152.xml"/><Relationship Id="rId7" Type="http://schemas.openxmlformats.org/officeDocument/2006/relationships/slideLayout" Target="../slideLayouts/slideLayout156.xml"/><Relationship Id="rId12" Type="http://schemas.openxmlformats.org/officeDocument/2006/relationships/theme" Target="../theme/theme15.xml"/><Relationship Id="rId2" Type="http://schemas.openxmlformats.org/officeDocument/2006/relationships/slideLayout" Target="../slideLayouts/slideLayout151.xml"/><Relationship Id="rId1" Type="http://schemas.openxmlformats.org/officeDocument/2006/relationships/slideLayout" Target="../slideLayouts/slideLayout150.xml"/><Relationship Id="rId6" Type="http://schemas.openxmlformats.org/officeDocument/2006/relationships/slideLayout" Target="../slideLayouts/slideLayout155.xml"/><Relationship Id="rId11" Type="http://schemas.openxmlformats.org/officeDocument/2006/relationships/slideLayout" Target="../slideLayouts/slideLayout160.xml"/><Relationship Id="rId5" Type="http://schemas.openxmlformats.org/officeDocument/2006/relationships/slideLayout" Target="../slideLayouts/slideLayout154.xml"/><Relationship Id="rId10" Type="http://schemas.openxmlformats.org/officeDocument/2006/relationships/slideLayout" Target="../slideLayouts/slideLayout159.xml"/><Relationship Id="rId4" Type="http://schemas.openxmlformats.org/officeDocument/2006/relationships/slideLayout" Target="../slideLayouts/slideLayout153.xml"/><Relationship Id="rId9" Type="http://schemas.openxmlformats.org/officeDocument/2006/relationships/slideLayout" Target="../slideLayouts/slideLayout158.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5.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3.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6.xml"/><Relationship Id="rId3" Type="http://schemas.openxmlformats.org/officeDocument/2006/relationships/slideLayout" Target="../slideLayouts/slideLayout31.xml"/><Relationship Id="rId7" Type="http://schemas.openxmlformats.org/officeDocument/2006/relationships/slideLayout" Target="../slideLayouts/slideLayout35.xml"/><Relationship Id="rId12" Type="http://schemas.openxmlformats.org/officeDocument/2006/relationships/theme" Target="../theme/theme4.xml"/><Relationship Id="rId2" Type="http://schemas.openxmlformats.org/officeDocument/2006/relationships/slideLayout" Target="../slideLayouts/slideLayout30.xml"/><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5" Type="http://schemas.openxmlformats.org/officeDocument/2006/relationships/slideLayout" Target="../slideLayouts/slideLayout33.xml"/><Relationship Id="rId10" Type="http://schemas.openxmlformats.org/officeDocument/2006/relationships/slideLayout" Target="../slideLayouts/slideLayout38.xml"/><Relationship Id="rId4" Type="http://schemas.openxmlformats.org/officeDocument/2006/relationships/slideLayout" Target="../slideLayouts/slideLayout32.xml"/><Relationship Id="rId9" Type="http://schemas.openxmlformats.org/officeDocument/2006/relationships/slideLayout" Target="../slideLayouts/slideLayout37.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7.xml"/><Relationship Id="rId3" Type="http://schemas.openxmlformats.org/officeDocument/2006/relationships/slideLayout" Target="../slideLayouts/slideLayout42.xml"/><Relationship Id="rId7" Type="http://schemas.openxmlformats.org/officeDocument/2006/relationships/slideLayout" Target="../slideLayouts/slideLayout46.xml"/><Relationship Id="rId12" Type="http://schemas.openxmlformats.org/officeDocument/2006/relationships/theme" Target="../theme/theme5.xml"/><Relationship Id="rId2" Type="http://schemas.openxmlformats.org/officeDocument/2006/relationships/slideLayout" Target="../slideLayouts/slideLayout41.xml"/><Relationship Id="rId1" Type="http://schemas.openxmlformats.org/officeDocument/2006/relationships/slideLayout" Target="../slideLayouts/slideLayout40.xml"/><Relationship Id="rId6" Type="http://schemas.openxmlformats.org/officeDocument/2006/relationships/slideLayout" Target="../slideLayouts/slideLayout45.xml"/><Relationship Id="rId11" Type="http://schemas.openxmlformats.org/officeDocument/2006/relationships/slideLayout" Target="../slideLayouts/slideLayout50.xml"/><Relationship Id="rId5" Type="http://schemas.openxmlformats.org/officeDocument/2006/relationships/slideLayout" Target="../slideLayouts/slideLayout44.xml"/><Relationship Id="rId10" Type="http://schemas.openxmlformats.org/officeDocument/2006/relationships/slideLayout" Target="../slideLayouts/slideLayout49.xml"/><Relationship Id="rId4" Type="http://schemas.openxmlformats.org/officeDocument/2006/relationships/slideLayout" Target="../slideLayouts/slideLayout43.xml"/><Relationship Id="rId9" Type="http://schemas.openxmlformats.org/officeDocument/2006/relationships/slideLayout" Target="../slideLayouts/slideLayout48.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58.xml"/><Relationship Id="rId3" Type="http://schemas.openxmlformats.org/officeDocument/2006/relationships/slideLayout" Target="../slideLayouts/slideLayout53.xml"/><Relationship Id="rId7" Type="http://schemas.openxmlformats.org/officeDocument/2006/relationships/slideLayout" Target="../slideLayouts/slideLayout57.xml"/><Relationship Id="rId12" Type="http://schemas.openxmlformats.org/officeDocument/2006/relationships/theme" Target="../theme/theme6.xml"/><Relationship Id="rId2" Type="http://schemas.openxmlformats.org/officeDocument/2006/relationships/slideLayout" Target="../slideLayouts/slideLayout52.xml"/><Relationship Id="rId1" Type="http://schemas.openxmlformats.org/officeDocument/2006/relationships/slideLayout" Target="../slideLayouts/slideLayout51.xml"/><Relationship Id="rId6" Type="http://schemas.openxmlformats.org/officeDocument/2006/relationships/slideLayout" Target="../slideLayouts/slideLayout56.xml"/><Relationship Id="rId11" Type="http://schemas.openxmlformats.org/officeDocument/2006/relationships/slideLayout" Target="../slideLayouts/slideLayout61.xml"/><Relationship Id="rId5" Type="http://schemas.openxmlformats.org/officeDocument/2006/relationships/slideLayout" Target="../slideLayouts/slideLayout55.xml"/><Relationship Id="rId10" Type="http://schemas.openxmlformats.org/officeDocument/2006/relationships/slideLayout" Target="../slideLayouts/slideLayout60.xml"/><Relationship Id="rId4" Type="http://schemas.openxmlformats.org/officeDocument/2006/relationships/slideLayout" Target="../slideLayouts/slideLayout54.xml"/><Relationship Id="rId9" Type="http://schemas.openxmlformats.org/officeDocument/2006/relationships/slideLayout" Target="../slideLayouts/slideLayout59.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69.xml"/><Relationship Id="rId3" Type="http://schemas.openxmlformats.org/officeDocument/2006/relationships/slideLayout" Target="../slideLayouts/slideLayout64.xml"/><Relationship Id="rId7" Type="http://schemas.openxmlformats.org/officeDocument/2006/relationships/slideLayout" Target="../slideLayouts/slideLayout68.xml"/><Relationship Id="rId12" Type="http://schemas.openxmlformats.org/officeDocument/2006/relationships/theme" Target="../theme/theme7.xml"/><Relationship Id="rId2" Type="http://schemas.openxmlformats.org/officeDocument/2006/relationships/slideLayout" Target="../slideLayouts/slideLayout63.xml"/><Relationship Id="rId1" Type="http://schemas.openxmlformats.org/officeDocument/2006/relationships/slideLayout" Target="../slideLayouts/slideLayout62.xml"/><Relationship Id="rId6" Type="http://schemas.openxmlformats.org/officeDocument/2006/relationships/slideLayout" Target="../slideLayouts/slideLayout67.xml"/><Relationship Id="rId11" Type="http://schemas.openxmlformats.org/officeDocument/2006/relationships/slideLayout" Target="../slideLayouts/slideLayout72.xml"/><Relationship Id="rId5" Type="http://schemas.openxmlformats.org/officeDocument/2006/relationships/slideLayout" Target="../slideLayouts/slideLayout66.xml"/><Relationship Id="rId10" Type="http://schemas.openxmlformats.org/officeDocument/2006/relationships/slideLayout" Target="../slideLayouts/slideLayout71.xml"/><Relationship Id="rId4" Type="http://schemas.openxmlformats.org/officeDocument/2006/relationships/slideLayout" Target="../slideLayouts/slideLayout65.xml"/><Relationship Id="rId9" Type="http://schemas.openxmlformats.org/officeDocument/2006/relationships/slideLayout" Target="../slideLayouts/slideLayout70.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0.xml"/><Relationship Id="rId3" Type="http://schemas.openxmlformats.org/officeDocument/2006/relationships/slideLayout" Target="../slideLayouts/slideLayout75.xml"/><Relationship Id="rId7" Type="http://schemas.openxmlformats.org/officeDocument/2006/relationships/slideLayout" Target="../slideLayouts/slideLayout79.xml"/><Relationship Id="rId12" Type="http://schemas.openxmlformats.org/officeDocument/2006/relationships/theme" Target="../theme/theme8.xml"/><Relationship Id="rId2" Type="http://schemas.openxmlformats.org/officeDocument/2006/relationships/slideLayout" Target="../slideLayouts/slideLayout74.xml"/><Relationship Id="rId1" Type="http://schemas.openxmlformats.org/officeDocument/2006/relationships/slideLayout" Target="../slideLayouts/slideLayout73.xml"/><Relationship Id="rId6" Type="http://schemas.openxmlformats.org/officeDocument/2006/relationships/slideLayout" Target="../slideLayouts/slideLayout78.xml"/><Relationship Id="rId11" Type="http://schemas.openxmlformats.org/officeDocument/2006/relationships/slideLayout" Target="../slideLayouts/slideLayout83.xml"/><Relationship Id="rId5" Type="http://schemas.openxmlformats.org/officeDocument/2006/relationships/slideLayout" Target="../slideLayouts/slideLayout77.xml"/><Relationship Id="rId10" Type="http://schemas.openxmlformats.org/officeDocument/2006/relationships/slideLayout" Target="../slideLayouts/slideLayout82.xml"/><Relationship Id="rId4" Type="http://schemas.openxmlformats.org/officeDocument/2006/relationships/slideLayout" Target="../slideLayouts/slideLayout76.xml"/><Relationship Id="rId9" Type="http://schemas.openxmlformats.org/officeDocument/2006/relationships/slideLayout" Target="../slideLayouts/slideLayout81.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1.xml"/><Relationship Id="rId3" Type="http://schemas.openxmlformats.org/officeDocument/2006/relationships/slideLayout" Target="../slideLayouts/slideLayout86.xml"/><Relationship Id="rId7" Type="http://schemas.openxmlformats.org/officeDocument/2006/relationships/slideLayout" Target="../slideLayouts/slideLayout90.xml"/><Relationship Id="rId12" Type="http://schemas.openxmlformats.org/officeDocument/2006/relationships/theme" Target="../theme/theme9.xml"/><Relationship Id="rId2" Type="http://schemas.openxmlformats.org/officeDocument/2006/relationships/slideLayout" Target="../slideLayouts/slideLayout85.xml"/><Relationship Id="rId1" Type="http://schemas.openxmlformats.org/officeDocument/2006/relationships/slideLayout" Target="../slideLayouts/slideLayout84.xml"/><Relationship Id="rId6" Type="http://schemas.openxmlformats.org/officeDocument/2006/relationships/slideLayout" Target="../slideLayouts/slideLayout89.xml"/><Relationship Id="rId11" Type="http://schemas.openxmlformats.org/officeDocument/2006/relationships/slideLayout" Target="../slideLayouts/slideLayout94.xml"/><Relationship Id="rId5" Type="http://schemas.openxmlformats.org/officeDocument/2006/relationships/slideLayout" Target="../slideLayouts/slideLayout88.xml"/><Relationship Id="rId10" Type="http://schemas.openxmlformats.org/officeDocument/2006/relationships/slideLayout" Target="../slideLayouts/slideLayout93.xml"/><Relationship Id="rId4" Type="http://schemas.openxmlformats.org/officeDocument/2006/relationships/slideLayout" Target="../slideLayouts/slideLayout87.xml"/><Relationship Id="rId9" Type="http://schemas.openxmlformats.org/officeDocument/2006/relationships/slideLayout" Target="../slideLayouts/slideLayout9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1C546F-49C8-4CDD-B9A1-426EF7ACBA1E}" type="datetimeFigureOut">
              <a:rPr lang="en-US" smtClean="0">
                <a:solidFill>
                  <a:prstClr val="black">
                    <a:tint val="75000"/>
                  </a:prstClr>
                </a:solidFill>
              </a:rPr>
              <a:pPr/>
              <a:t>6/3/2014</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65B852-3DE5-485D-BCBF-5E1FE106298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528706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878422970"/>
      </p:ext>
    </p:extLst>
  </p:cSld>
  <p:clrMap bg1="lt1" tx1="dk1" bg2="lt2" tx2="dk2" accent1="accent1" accent2="accent2" accent3="accent3" accent4="accent4" accent5="accent5" accent6="accent6" hlink="hlink" folHlink="folHlink"/>
  <p:sldLayoutIdLst>
    <p:sldLayoutId id="2147483764" r:id="rId1"/>
    <p:sldLayoutId id="2147483765" r:id="rId2"/>
    <p:sldLayoutId id="2147483766" r:id="rId3"/>
    <p:sldLayoutId id="2147483767" r:id="rId4"/>
    <p:sldLayoutId id="2147483768" r:id="rId5"/>
    <p:sldLayoutId id="2147483769" r:id="rId6"/>
    <p:sldLayoutId id="2147483770" r:id="rId7"/>
    <p:sldLayoutId id="2147483771" r:id="rId8"/>
    <p:sldLayoutId id="2147483772" r:id="rId9"/>
    <p:sldLayoutId id="2147483773" r:id="rId10"/>
    <p:sldLayoutId id="214748377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539083496"/>
      </p:ext>
    </p:extLst>
  </p:cSld>
  <p:clrMap bg1="lt1" tx1="dk1" bg2="lt2" tx2="dk2" accent1="accent1" accent2="accent2" accent3="accent3" accent4="accent4" accent5="accent5" accent6="accent6" hlink="hlink" folHlink="folHlink"/>
  <p:sldLayoutIdLst>
    <p:sldLayoutId id="2147483776" r:id="rId1"/>
    <p:sldLayoutId id="2147483777" r:id="rId2"/>
    <p:sldLayoutId id="2147483778" r:id="rId3"/>
    <p:sldLayoutId id="2147483779" r:id="rId4"/>
    <p:sldLayoutId id="2147483780" r:id="rId5"/>
    <p:sldLayoutId id="2147483781" r:id="rId6"/>
    <p:sldLayoutId id="2147483782" r:id="rId7"/>
    <p:sldLayoutId id="2147483783" r:id="rId8"/>
    <p:sldLayoutId id="2147483784" r:id="rId9"/>
    <p:sldLayoutId id="2147483785" r:id="rId10"/>
    <p:sldLayoutId id="2147483786"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424746310"/>
      </p:ext>
    </p:extLst>
  </p:cSld>
  <p:clrMap bg1="lt1" tx1="dk1" bg2="lt2" tx2="dk2" accent1="accent1" accent2="accent2" accent3="accent3" accent4="accent4" accent5="accent5" accent6="accent6" hlink="hlink" folHlink="folHlink"/>
  <p:sldLayoutIdLst>
    <p:sldLayoutId id="2147483788" r:id="rId1"/>
    <p:sldLayoutId id="2147483789" r:id="rId2"/>
    <p:sldLayoutId id="2147483790" r:id="rId3"/>
    <p:sldLayoutId id="2147483791" r:id="rId4"/>
    <p:sldLayoutId id="2147483792" r:id="rId5"/>
    <p:sldLayoutId id="2147483793" r:id="rId6"/>
    <p:sldLayoutId id="2147483794" r:id="rId7"/>
    <p:sldLayoutId id="2147483795" r:id="rId8"/>
    <p:sldLayoutId id="2147483796" r:id="rId9"/>
    <p:sldLayoutId id="2147483797" r:id="rId10"/>
    <p:sldLayoutId id="2147483798"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49498084"/>
      </p:ext>
    </p:extLst>
  </p:cSld>
  <p:clrMap bg1="lt1" tx1="dk1" bg2="lt2" tx2="dk2" accent1="accent1" accent2="accent2" accent3="accent3" accent4="accent4" accent5="accent5" accent6="accent6" hlink="hlink" folHlink="folHlink"/>
  <p:sldLayoutIdLst>
    <p:sldLayoutId id="2147483800" r:id="rId1"/>
    <p:sldLayoutId id="2147483801" r:id="rId2"/>
    <p:sldLayoutId id="2147483802" r:id="rId3"/>
    <p:sldLayoutId id="2147483803" r:id="rId4"/>
    <p:sldLayoutId id="2147483804" r:id="rId5"/>
    <p:sldLayoutId id="2147483805" r:id="rId6"/>
    <p:sldLayoutId id="2147483806" r:id="rId7"/>
    <p:sldLayoutId id="2147483807" r:id="rId8"/>
    <p:sldLayoutId id="2147483808" r:id="rId9"/>
    <p:sldLayoutId id="2147483809" r:id="rId10"/>
    <p:sldLayoutId id="2147483810"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631908310"/>
      </p:ext>
    </p:extLst>
  </p:cSld>
  <p:clrMap bg1="lt1" tx1="dk1" bg2="lt2" tx2="dk2" accent1="accent1" accent2="accent2" accent3="accent3" accent4="accent4" accent5="accent5" accent6="accent6" hlink="hlink" folHlink="folHlink"/>
  <p:sldLayoutIdLst>
    <p:sldLayoutId id="2147483812" r:id="rId1"/>
    <p:sldLayoutId id="2147483813" r:id="rId2"/>
    <p:sldLayoutId id="2147483814" r:id="rId3"/>
    <p:sldLayoutId id="2147483815" r:id="rId4"/>
    <p:sldLayoutId id="2147483816" r:id="rId5"/>
    <p:sldLayoutId id="2147483817" r:id="rId6"/>
    <p:sldLayoutId id="2147483818" r:id="rId7"/>
    <p:sldLayoutId id="2147483819" r:id="rId8"/>
    <p:sldLayoutId id="2147483820" r:id="rId9"/>
    <p:sldLayoutId id="2147483821" r:id="rId10"/>
    <p:sldLayoutId id="214748382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120168100"/>
      </p:ext>
    </p:extLst>
  </p:cSld>
  <p:clrMap bg1="lt1" tx1="dk1" bg2="lt2" tx2="dk2" accent1="accent1" accent2="accent2" accent3="accent3" accent4="accent4" accent5="accent5" accent6="accent6" hlink="hlink" folHlink="folHlink"/>
  <p:sldLayoutIdLst>
    <p:sldLayoutId id="2147483824" r:id="rId1"/>
    <p:sldLayoutId id="2147483825" r:id="rId2"/>
    <p:sldLayoutId id="2147483826" r:id="rId3"/>
    <p:sldLayoutId id="2147483827" r:id="rId4"/>
    <p:sldLayoutId id="2147483828" r:id="rId5"/>
    <p:sldLayoutId id="2147483829" r:id="rId6"/>
    <p:sldLayoutId id="2147483830" r:id="rId7"/>
    <p:sldLayoutId id="2147483831" r:id="rId8"/>
    <p:sldLayoutId id="2147483832" r:id="rId9"/>
    <p:sldLayoutId id="2147483833" r:id="rId10"/>
    <p:sldLayoutId id="214748383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834296523"/>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243743549"/>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088087899"/>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817308907"/>
      </p:ext>
    </p:extLst>
  </p:cSld>
  <p:clrMap bg1="lt1" tx1="dk1" bg2="lt2" tx2="dk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552709611"/>
      </p:ext>
    </p:extLst>
  </p:cSld>
  <p:clrMap bg1="lt1" tx1="dk1" bg2="lt2" tx2="dk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721" r:id="rId6"/>
    <p:sldLayoutId id="2147483722" r:id="rId7"/>
    <p:sldLayoutId id="2147483723" r:id="rId8"/>
    <p:sldLayoutId id="2147483724" r:id="rId9"/>
    <p:sldLayoutId id="2147483725" r:id="rId10"/>
    <p:sldLayoutId id="2147483726"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373834012"/>
      </p:ext>
    </p:extLst>
  </p:cSld>
  <p:clrMap bg1="lt1" tx1="dk1" bg2="lt2" tx2="dk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 id="2147483732" r:id="rId5"/>
    <p:sldLayoutId id="2147483733" r:id="rId6"/>
    <p:sldLayoutId id="2147483734" r:id="rId7"/>
    <p:sldLayoutId id="2147483735" r:id="rId8"/>
    <p:sldLayoutId id="2147483736" r:id="rId9"/>
    <p:sldLayoutId id="2147483737" r:id="rId10"/>
    <p:sldLayoutId id="2147483738"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75553577"/>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45" r:id="rId6"/>
    <p:sldLayoutId id="2147483746" r:id="rId7"/>
    <p:sldLayoutId id="2147483747" r:id="rId8"/>
    <p:sldLayoutId id="2147483748" r:id="rId9"/>
    <p:sldLayoutId id="2147483749" r:id="rId10"/>
    <p:sldLayoutId id="2147483750"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C7B016-575B-40BA-8E49-7B3FD3CB2E45}" type="datetimeFigureOut">
              <a:rPr lang="en-US" smtClean="0">
                <a:solidFill>
                  <a:prstClr val="black">
                    <a:tint val="75000"/>
                  </a:prstClr>
                </a:solidFill>
              </a:rPr>
              <a:pPr/>
              <a:t>6/3/2014</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A9F6B0-836B-46A4-B4AB-3548579D90D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514767112"/>
      </p:ext>
    </p:extLst>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57" r:id="rId6"/>
    <p:sldLayoutId id="2147483758" r:id="rId7"/>
    <p:sldLayoutId id="2147483759" r:id="rId8"/>
    <p:sldLayoutId id="2147483760" r:id="rId9"/>
    <p:sldLayoutId id="2147483761" r:id="rId10"/>
    <p:sldLayoutId id="214748376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30.xml"/></Relationships>
</file>

<file path=ppt/slides/_rels/slide3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41.xml"/></Relationships>
</file>

<file path=ppt/slides/_rels/slide3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52.xml"/></Relationships>
</file>

<file path=ppt/slides/_rels/slide3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63.xml"/></Relationships>
</file>

<file path=ppt/slides/_rels/slide3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74.xml"/></Relationships>
</file>

<file path=ppt/slides/_rels/slide3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85.xml"/></Relationships>
</file>

<file path=ppt/slides/_rels/slide3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96.xml"/></Relationships>
</file>

<file path=ppt/slides/_rels/slide3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107.xml"/></Relationships>
</file>

<file path=ppt/slides/_rels/slide3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1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0.xml"/><Relationship Id="rId1" Type="http://schemas.openxmlformats.org/officeDocument/2006/relationships/slideLayout" Target="../slideLayouts/slideLayout129.xml"/></Relationships>
</file>

<file path=ppt/slides/_rels/slide4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1.xml"/><Relationship Id="rId1" Type="http://schemas.openxmlformats.org/officeDocument/2006/relationships/slideLayout" Target="../slideLayouts/slideLayout140.xml"/></Relationships>
</file>

<file path=ppt/slides/_rels/slide4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2.xml"/><Relationship Id="rId1" Type="http://schemas.openxmlformats.org/officeDocument/2006/relationships/slideLayout" Target="../slideLayouts/slideLayout15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Indiana ESEA </a:t>
            </a:r>
            <a:br>
              <a:rPr lang="en-US" dirty="0" smtClean="0"/>
            </a:br>
            <a:r>
              <a:rPr lang="en-US" dirty="0" smtClean="0"/>
              <a:t>Flexibility </a:t>
            </a:r>
            <a:r>
              <a:rPr lang="en-US" dirty="0" smtClean="0"/>
              <a:t>Waiver Update</a:t>
            </a:r>
            <a:br>
              <a:rPr lang="en-US" dirty="0" smtClean="0"/>
            </a:br>
            <a:r>
              <a:rPr lang="en-US" dirty="0" smtClean="0"/>
              <a:t>June 4, 2014</a:t>
            </a:r>
            <a:endParaRPr lang="en-US" dirty="0"/>
          </a:p>
        </p:txBody>
      </p:sp>
    </p:spTree>
    <p:extLst>
      <p:ext uri="{BB962C8B-B14F-4D97-AF65-F5344CB8AC3E}">
        <p14:creationId xmlns:p14="http://schemas.microsoft.com/office/powerpoint/2010/main" val="27895815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772400" cy="765175"/>
          </a:xfrm>
        </p:spPr>
        <p:txBody>
          <a:bodyPr>
            <a:normAutofit/>
          </a:bodyPr>
          <a:lstStyle/>
          <a:p>
            <a:r>
              <a:rPr lang="en-US" sz="3600" dirty="0" smtClean="0"/>
              <a:t>USED Call May 21</a:t>
            </a:r>
            <a:r>
              <a:rPr lang="en-US" sz="3600" baseline="30000" dirty="0" smtClean="0"/>
              <a:t>st</a:t>
            </a:r>
            <a:r>
              <a:rPr lang="en-US" sz="3600" dirty="0" smtClean="0"/>
              <a:t> </a:t>
            </a:r>
            <a:endParaRPr lang="en-US" sz="3600" dirty="0"/>
          </a:p>
        </p:txBody>
      </p:sp>
      <p:sp>
        <p:nvSpPr>
          <p:cNvPr id="4" name="TextBox 3"/>
          <p:cNvSpPr txBox="1"/>
          <p:nvPr/>
        </p:nvSpPr>
        <p:spPr>
          <a:xfrm>
            <a:off x="533400" y="2711095"/>
            <a:ext cx="8001000" cy="2800767"/>
          </a:xfrm>
          <a:prstGeom prst="rect">
            <a:avLst/>
          </a:prstGeom>
          <a:noFill/>
        </p:spPr>
        <p:txBody>
          <a:bodyPr wrap="square" rtlCol="0">
            <a:spAutoFit/>
          </a:bodyPr>
          <a:lstStyle/>
          <a:p>
            <a:pPr marL="285750" indent="-285750">
              <a:buFont typeface="Arial" pitchFamily="34" charset="0"/>
              <a:buChar char="•"/>
            </a:pPr>
            <a:r>
              <a:rPr lang="en-US" sz="1600" dirty="0" smtClean="0">
                <a:solidFill>
                  <a:prstClr val="black"/>
                </a:solidFill>
              </a:rPr>
              <a:t>Submit copy of RISE 2.0 </a:t>
            </a:r>
          </a:p>
          <a:p>
            <a:pPr marL="285750" indent="-285750">
              <a:buFont typeface="Arial" pitchFamily="34" charset="0"/>
              <a:buChar char="•"/>
            </a:pPr>
            <a:r>
              <a:rPr lang="en-US" sz="1600" dirty="0" smtClean="0">
                <a:solidFill>
                  <a:prstClr val="black"/>
                </a:solidFill>
              </a:rPr>
              <a:t>Reaffirm Indiana Commitment to technical support of teacher evaluation model</a:t>
            </a:r>
          </a:p>
          <a:p>
            <a:pPr marL="285750" indent="-285750">
              <a:buFont typeface="Arial" pitchFamily="34" charset="0"/>
              <a:buChar char="•"/>
            </a:pPr>
            <a:r>
              <a:rPr lang="en-US" sz="1600" dirty="0" smtClean="0">
                <a:solidFill>
                  <a:prstClr val="black"/>
                </a:solidFill>
              </a:rPr>
              <a:t>HQP to monitor all evaluation plans (Title I, Outreach, and Educator Effectiveness)</a:t>
            </a:r>
            <a:endParaRPr lang="en-US" sz="1600" dirty="0">
              <a:solidFill>
                <a:prstClr val="black"/>
              </a:solidFill>
            </a:endParaRPr>
          </a:p>
          <a:p>
            <a:pPr marL="285750" indent="-285750">
              <a:buFont typeface="Arial" pitchFamily="34" charset="0"/>
              <a:buChar char="•"/>
            </a:pPr>
            <a:r>
              <a:rPr lang="en-US" sz="1600" dirty="0">
                <a:solidFill>
                  <a:prstClr val="black"/>
                </a:solidFill>
              </a:rPr>
              <a:t>Provide monitoring and technical assistance supports around </a:t>
            </a:r>
            <a:r>
              <a:rPr lang="en-US" sz="1600" dirty="0" smtClean="0">
                <a:solidFill>
                  <a:prstClr val="black"/>
                </a:solidFill>
              </a:rPr>
              <a:t>principal </a:t>
            </a:r>
            <a:r>
              <a:rPr lang="en-US" sz="1600" dirty="0">
                <a:solidFill>
                  <a:prstClr val="black"/>
                </a:solidFill>
              </a:rPr>
              <a:t>evaluation systems beginning in the 2014-2015 school </a:t>
            </a:r>
            <a:r>
              <a:rPr lang="en-US" sz="1600" dirty="0" smtClean="0">
                <a:solidFill>
                  <a:prstClr val="black"/>
                </a:solidFill>
              </a:rPr>
              <a:t>year</a:t>
            </a:r>
          </a:p>
          <a:p>
            <a:pPr marL="742950" lvl="1" indent="-285750">
              <a:buFont typeface="Arial" pitchFamily="34" charset="0"/>
              <a:buChar char="•"/>
            </a:pPr>
            <a:r>
              <a:rPr lang="en-US" sz="1600" dirty="0" smtClean="0">
                <a:solidFill>
                  <a:prstClr val="black"/>
                </a:solidFill>
              </a:rPr>
              <a:t>IDOE Provided clarity about existing statute that principal evaluations can be tied to employment decisions at the local level.</a:t>
            </a:r>
            <a:endParaRPr lang="en-US" sz="1600" dirty="0">
              <a:solidFill>
                <a:prstClr val="black"/>
              </a:solidFill>
            </a:endParaRPr>
          </a:p>
          <a:p>
            <a:pPr marL="285750" indent="-285750">
              <a:buFont typeface="Arial" pitchFamily="34" charset="0"/>
              <a:buChar char="•"/>
            </a:pPr>
            <a:r>
              <a:rPr lang="en-US" sz="1600" dirty="0">
                <a:solidFill>
                  <a:prstClr val="black"/>
                </a:solidFill>
              </a:rPr>
              <a:t>Develop high quality plan for how it will ensure that its principal evaluation results will be used to inform personnel decisions based on the 2015-2016 </a:t>
            </a:r>
            <a:r>
              <a:rPr lang="en-US" sz="1600" dirty="0" smtClean="0">
                <a:solidFill>
                  <a:prstClr val="black"/>
                </a:solidFill>
              </a:rPr>
              <a:t>ratings</a:t>
            </a:r>
          </a:p>
          <a:p>
            <a:pPr marL="285750" indent="-285750">
              <a:buFont typeface="Arial" pitchFamily="34" charset="0"/>
              <a:buChar char="•"/>
            </a:pPr>
            <a:r>
              <a:rPr lang="en-US" sz="1600" dirty="0" smtClean="0">
                <a:solidFill>
                  <a:prstClr val="black"/>
                </a:solidFill>
              </a:rPr>
              <a:t>USED noted they are in process of developing guidance for states regarding the conversation of significant. </a:t>
            </a:r>
            <a:endParaRPr lang="en-US" sz="1600" dirty="0">
              <a:solidFill>
                <a:prstClr val="black"/>
              </a:solidFill>
            </a:endParaRPr>
          </a:p>
        </p:txBody>
      </p:sp>
    </p:spTree>
    <p:extLst>
      <p:ext uri="{BB962C8B-B14F-4D97-AF65-F5344CB8AC3E}">
        <p14:creationId xmlns:p14="http://schemas.microsoft.com/office/powerpoint/2010/main" val="23073963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905000"/>
            <a:ext cx="8534400" cy="765175"/>
          </a:xfrm>
        </p:spPr>
        <p:txBody>
          <a:bodyPr>
            <a:noAutofit/>
          </a:bodyPr>
          <a:lstStyle/>
          <a:p>
            <a:r>
              <a:rPr lang="en-US" sz="2400" dirty="0" smtClean="0"/>
              <a:t>Designed in Consultation with USED since Monitoring </a:t>
            </a:r>
            <a:br>
              <a:rPr lang="en-US" sz="2400" dirty="0" smtClean="0"/>
            </a:br>
            <a:r>
              <a:rPr lang="en-US" sz="2400" dirty="0" smtClean="0"/>
              <a:t>(Work Complete and Amendment Impetus)</a:t>
            </a:r>
            <a:endParaRPr lang="en-US" sz="2400" dirty="0"/>
          </a:p>
        </p:txBody>
      </p:sp>
      <p:sp>
        <p:nvSpPr>
          <p:cNvPr id="5" name="TextBox 4"/>
          <p:cNvSpPr txBox="1"/>
          <p:nvPr/>
        </p:nvSpPr>
        <p:spPr>
          <a:xfrm>
            <a:off x="609600" y="2819400"/>
            <a:ext cx="8077200" cy="3754874"/>
          </a:xfrm>
          <a:prstGeom prst="rect">
            <a:avLst/>
          </a:prstGeom>
          <a:noFill/>
        </p:spPr>
        <p:txBody>
          <a:bodyPr wrap="square" rtlCol="0">
            <a:spAutoFit/>
          </a:bodyPr>
          <a:lstStyle/>
          <a:p>
            <a:pPr marL="285750" indent="-285750">
              <a:buFont typeface="Arial" pitchFamily="34" charset="0"/>
              <a:buChar char="•"/>
            </a:pPr>
            <a:r>
              <a:rPr lang="en-US" sz="2000" dirty="0">
                <a:solidFill>
                  <a:prstClr val="black"/>
                </a:solidFill>
              </a:rPr>
              <a:t>Staff Performance Evaluation Data annual reporting </a:t>
            </a:r>
          </a:p>
          <a:p>
            <a:pPr marL="742950" lvl="1" indent="-285750">
              <a:buFont typeface="Arial" pitchFamily="34" charset="0"/>
              <a:buChar char="•"/>
            </a:pPr>
            <a:r>
              <a:rPr lang="en-US" sz="2000" dirty="0">
                <a:solidFill>
                  <a:prstClr val="black"/>
                </a:solidFill>
              </a:rPr>
              <a:t>249 districts and 1993 schools reported certified employee final evaluation data for the 2012-13 evaluation year per IC 20-28-11.5-9</a:t>
            </a:r>
          </a:p>
          <a:p>
            <a:pPr marL="742950" lvl="1" indent="-285750">
              <a:buFont typeface="Arial" pitchFamily="34" charset="0"/>
              <a:buChar char="•"/>
            </a:pPr>
            <a:r>
              <a:rPr lang="en-US" sz="2000" dirty="0">
                <a:solidFill>
                  <a:prstClr val="black"/>
                </a:solidFill>
              </a:rPr>
              <a:t>LEA aggregate evaluation data available on IDOE website by school, district and teacher prep program per IC 20-28-11.5-9</a:t>
            </a:r>
          </a:p>
          <a:p>
            <a:pPr marL="742950" lvl="1" indent="-285750">
              <a:buFont typeface="Arial" pitchFamily="34" charset="0"/>
              <a:buChar char="•"/>
            </a:pPr>
            <a:r>
              <a:rPr lang="en-US" sz="2000" dirty="0">
                <a:solidFill>
                  <a:prstClr val="black"/>
                </a:solidFill>
              </a:rPr>
              <a:t>Alignment of teacher evaluation data to A-F school accountability grading transparent</a:t>
            </a:r>
          </a:p>
          <a:p>
            <a:pPr marL="285750" indent="-285750">
              <a:buFont typeface="Arial" pitchFamily="34" charset="0"/>
              <a:buChar char="•"/>
            </a:pPr>
            <a:r>
              <a:rPr lang="en-US" sz="2000" dirty="0">
                <a:solidFill>
                  <a:prstClr val="black"/>
                </a:solidFill>
              </a:rPr>
              <a:t>Teacher and Principal Evaluation Monitoring</a:t>
            </a:r>
          </a:p>
          <a:p>
            <a:pPr marL="742950" lvl="1" indent="-285750">
              <a:buFont typeface="Arial" pitchFamily="34" charset="0"/>
              <a:buChar char="•"/>
            </a:pPr>
            <a:r>
              <a:rPr lang="en-US" sz="2000" dirty="0">
                <a:solidFill>
                  <a:prstClr val="black"/>
                </a:solidFill>
              </a:rPr>
              <a:t>13 Outreach specialists monitored over 200 principal evaluations which included implementing teacher evaluation systems and informed LEA  personnel decisions in Priority Schools</a:t>
            </a:r>
          </a:p>
          <a:p>
            <a:pPr marL="742950" lvl="1" indent="-285750">
              <a:buFont typeface="Arial" pitchFamily="34" charset="0"/>
              <a:buChar char="•"/>
            </a:pPr>
            <a:endParaRPr lang="en-US" dirty="0">
              <a:solidFill>
                <a:prstClr val="black"/>
              </a:solidFill>
            </a:endParaRPr>
          </a:p>
        </p:txBody>
      </p:sp>
    </p:spTree>
    <p:extLst>
      <p:ext uri="{BB962C8B-B14F-4D97-AF65-F5344CB8AC3E}">
        <p14:creationId xmlns:p14="http://schemas.microsoft.com/office/powerpoint/2010/main" val="39731303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905000"/>
            <a:ext cx="8534400" cy="765175"/>
          </a:xfrm>
        </p:spPr>
        <p:txBody>
          <a:bodyPr>
            <a:noAutofit/>
          </a:bodyPr>
          <a:lstStyle/>
          <a:p>
            <a:r>
              <a:rPr lang="en-US" sz="2400" dirty="0" smtClean="0"/>
              <a:t>Designed in Consultation with USED since Monitoring </a:t>
            </a:r>
            <a:br>
              <a:rPr lang="en-US" sz="2400" dirty="0" smtClean="0"/>
            </a:br>
            <a:r>
              <a:rPr lang="en-US" sz="2400" dirty="0" smtClean="0"/>
              <a:t>(Work Complete and Amendment Impetus)</a:t>
            </a:r>
            <a:endParaRPr lang="en-US" sz="2400" dirty="0"/>
          </a:p>
        </p:txBody>
      </p:sp>
      <p:sp>
        <p:nvSpPr>
          <p:cNvPr id="5" name="TextBox 4"/>
          <p:cNvSpPr txBox="1"/>
          <p:nvPr/>
        </p:nvSpPr>
        <p:spPr>
          <a:xfrm>
            <a:off x="609600" y="2438400"/>
            <a:ext cx="8077200" cy="5308402"/>
          </a:xfrm>
          <a:prstGeom prst="rect">
            <a:avLst/>
          </a:prstGeom>
          <a:noFill/>
        </p:spPr>
        <p:txBody>
          <a:bodyPr wrap="square" rtlCol="0">
            <a:spAutoFit/>
          </a:bodyPr>
          <a:lstStyle/>
          <a:p>
            <a:pPr marL="742950" lvl="1" indent="-285750">
              <a:buFont typeface="Arial" pitchFamily="34" charset="0"/>
              <a:buChar char="•"/>
            </a:pPr>
            <a:endParaRPr lang="en-US" dirty="0">
              <a:solidFill>
                <a:prstClr val="black"/>
              </a:solidFill>
            </a:endParaRPr>
          </a:p>
          <a:p>
            <a:pPr marL="742950" lvl="1" indent="-285750">
              <a:buFont typeface="Arial" pitchFamily="34" charset="0"/>
              <a:buChar char="•"/>
            </a:pPr>
            <a:r>
              <a:rPr lang="en-US" sz="2000" dirty="0">
                <a:solidFill>
                  <a:prstClr val="black"/>
                </a:solidFill>
              </a:rPr>
              <a:t>Districts  annually submit Accreditation Legal Standard 12-- Evaluation Plan with assurance that the LEA evaluation plan is statutorily compliant with IC 20-28-11.5.  Plans are posted on the IDOE website</a:t>
            </a:r>
          </a:p>
          <a:p>
            <a:pPr marL="742950" lvl="1" indent="-285750">
              <a:buFont typeface="Arial" pitchFamily="34" charset="0"/>
              <a:buChar char="•"/>
            </a:pPr>
            <a:endParaRPr lang="en-US" sz="2000" dirty="0">
              <a:solidFill>
                <a:prstClr val="black"/>
              </a:solidFill>
            </a:endParaRPr>
          </a:p>
          <a:p>
            <a:pPr marL="742950" lvl="1" indent="-285750">
              <a:buFont typeface="Arial" pitchFamily="34" charset="0"/>
              <a:buChar char="•"/>
            </a:pPr>
            <a:r>
              <a:rPr lang="en-US" sz="2000" dirty="0">
                <a:solidFill>
                  <a:prstClr val="black"/>
                </a:solidFill>
              </a:rPr>
              <a:t>IDOE reviewed over 200 LEA compensation plans linked to compliant evaluation plans for compliance with IC 20-28-9-1.5; these plans are posted on IDOE website; review required annually</a:t>
            </a:r>
          </a:p>
          <a:p>
            <a:pPr marL="742950" lvl="1" indent="-285750"/>
            <a:endParaRPr lang="en-US" sz="2000" dirty="0">
              <a:solidFill>
                <a:prstClr val="black"/>
              </a:solidFill>
            </a:endParaRPr>
          </a:p>
          <a:p>
            <a:pPr marL="742950" lvl="1" indent="-285750">
              <a:buFont typeface="Arial" pitchFamily="34" charset="0"/>
              <a:buChar char="•"/>
            </a:pPr>
            <a:r>
              <a:rPr lang="en-US" sz="2000" dirty="0">
                <a:solidFill>
                  <a:prstClr val="black"/>
                </a:solidFill>
              </a:rPr>
              <a:t>IDOE surveyed LEAs in fall 2013 on evaluation plan implementation with over 700 educators responding. Results are being used to guide development of technical assistance and guidance documents for 2014-15. </a:t>
            </a:r>
          </a:p>
          <a:p>
            <a:pPr marL="742950" lvl="1" indent="-285750">
              <a:buFont typeface="Arial" pitchFamily="34" charset="0"/>
              <a:buChar char="•"/>
            </a:pPr>
            <a:endParaRPr lang="en-US" sz="2000" dirty="0">
              <a:solidFill>
                <a:prstClr val="black"/>
              </a:solidFill>
            </a:endParaRPr>
          </a:p>
          <a:p>
            <a:pPr marL="742950" lvl="1" indent="-285750">
              <a:buFont typeface="Arial" pitchFamily="34" charset="0"/>
              <a:buChar char="•"/>
            </a:pPr>
            <a:endParaRPr lang="en-US" dirty="0">
              <a:solidFill>
                <a:prstClr val="black"/>
              </a:solidFill>
            </a:endParaRPr>
          </a:p>
          <a:p>
            <a:pPr marL="742950" lvl="1" indent="-285750">
              <a:buFont typeface="Arial" pitchFamily="34" charset="0"/>
              <a:buChar char="•"/>
            </a:pPr>
            <a:endParaRPr lang="en-US" dirty="0">
              <a:solidFill>
                <a:prstClr val="black"/>
              </a:solidFill>
            </a:endParaRPr>
          </a:p>
        </p:txBody>
      </p:sp>
    </p:spTree>
    <p:extLst>
      <p:ext uri="{BB962C8B-B14F-4D97-AF65-F5344CB8AC3E}">
        <p14:creationId xmlns:p14="http://schemas.microsoft.com/office/powerpoint/2010/main" val="15537793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905000"/>
            <a:ext cx="8534400" cy="765175"/>
          </a:xfrm>
        </p:spPr>
        <p:txBody>
          <a:bodyPr>
            <a:noAutofit/>
          </a:bodyPr>
          <a:lstStyle/>
          <a:p>
            <a:r>
              <a:rPr lang="en-US" sz="2400" dirty="0" smtClean="0"/>
              <a:t>Designed in Consultation with USED since Monitoring </a:t>
            </a:r>
            <a:br>
              <a:rPr lang="en-US" sz="2400" dirty="0" smtClean="0"/>
            </a:br>
            <a:r>
              <a:rPr lang="en-US" sz="2400" dirty="0" smtClean="0"/>
              <a:t>(Work Complete and Amendment Impetus)</a:t>
            </a:r>
            <a:endParaRPr lang="en-US" sz="2400" dirty="0"/>
          </a:p>
        </p:txBody>
      </p:sp>
      <p:sp>
        <p:nvSpPr>
          <p:cNvPr id="5" name="TextBox 4"/>
          <p:cNvSpPr txBox="1"/>
          <p:nvPr/>
        </p:nvSpPr>
        <p:spPr>
          <a:xfrm>
            <a:off x="609600" y="2819400"/>
            <a:ext cx="8077200" cy="5232202"/>
          </a:xfrm>
          <a:prstGeom prst="rect">
            <a:avLst/>
          </a:prstGeom>
          <a:noFill/>
        </p:spPr>
        <p:txBody>
          <a:bodyPr wrap="square" rtlCol="0">
            <a:spAutoFit/>
          </a:bodyPr>
          <a:lstStyle/>
          <a:p>
            <a:pPr marL="742950" lvl="1" indent="-285750">
              <a:buFont typeface="Arial" pitchFamily="34" charset="0"/>
              <a:buChar char="•"/>
            </a:pPr>
            <a:endParaRPr lang="en-US" dirty="0">
              <a:solidFill>
                <a:prstClr val="black"/>
              </a:solidFill>
            </a:endParaRPr>
          </a:p>
          <a:p>
            <a:pPr marL="285750" lvl="1" indent="-285750">
              <a:buFont typeface="Arial" pitchFamily="34" charset="0"/>
              <a:buChar char="•"/>
            </a:pPr>
            <a:r>
              <a:rPr lang="en-US" sz="2000" dirty="0">
                <a:solidFill>
                  <a:prstClr val="black"/>
                </a:solidFill>
              </a:rPr>
              <a:t>IDOE began working with the IU Center for Education and Lifelong Learning in 2011 on the Indiana Teacher Appraisal and Support System (INTASS) tool when the state evaluation model was first implemented. IDOE has a representative on the INTASS advisory board.</a:t>
            </a:r>
          </a:p>
          <a:p>
            <a:pPr marL="285750" lvl="1" indent="-285750">
              <a:buFont typeface="Arial" pitchFamily="34" charset="0"/>
              <a:buChar char="•"/>
            </a:pPr>
            <a:endParaRPr lang="en-US" sz="2000" dirty="0">
              <a:solidFill>
                <a:prstClr val="black"/>
              </a:solidFill>
            </a:endParaRPr>
          </a:p>
          <a:p>
            <a:pPr marL="285750" lvl="1" indent="-285750">
              <a:buFont typeface="Arial" pitchFamily="34" charset="0"/>
              <a:buChar char="•"/>
            </a:pPr>
            <a:r>
              <a:rPr lang="en-US" sz="2000" dirty="0">
                <a:solidFill>
                  <a:prstClr val="black"/>
                </a:solidFill>
              </a:rPr>
              <a:t>INTASS is a tool for LEAs to assess the effectiveness of their evaluation system and to identify opportunities for improving their evaluation plans and implementation; INTASS tool is currently being piloted; will be ready for LEA use in 2014-15 school year.</a:t>
            </a:r>
          </a:p>
          <a:p>
            <a:pPr marL="285750" lvl="1" indent="-285750">
              <a:buFont typeface="Arial" pitchFamily="34" charset="0"/>
              <a:buChar char="•"/>
            </a:pPr>
            <a:endParaRPr lang="en-US" sz="2000" dirty="0">
              <a:solidFill>
                <a:prstClr val="black"/>
              </a:solidFill>
            </a:endParaRPr>
          </a:p>
          <a:p>
            <a:pPr marL="285750" lvl="1" indent="-285750">
              <a:buFont typeface="Arial" pitchFamily="34" charset="0"/>
              <a:buChar char="•"/>
            </a:pPr>
            <a:r>
              <a:rPr lang="en-US" sz="2000" dirty="0">
                <a:solidFill>
                  <a:prstClr val="black"/>
                </a:solidFill>
              </a:rPr>
              <a:t>New principal licensure exam (effective 2/2014)  is aligned to RISE 2.0 Principal Effectiveness Rubric </a:t>
            </a:r>
          </a:p>
          <a:p>
            <a:pPr marL="285750" lvl="1" indent="-285750">
              <a:buFont typeface="Arial" pitchFamily="34" charset="0"/>
              <a:buChar char="•"/>
            </a:pPr>
            <a:endParaRPr lang="en-US" sz="2000" dirty="0">
              <a:solidFill>
                <a:prstClr val="black"/>
              </a:solidFill>
            </a:endParaRPr>
          </a:p>
          <a:p>
            <a:pPr marL="742950" lvl="1" indent="-285750">
              <a:buFont typeface="Arial" pitchFamily="34" charset="0"/>
              <a:buChar char="•"/>
            </a:pPr>
            <a:endParaRPr lang="en-US" sz="2000" dirty="0">
              <a:solidFill>
                <a:prstClr val="black"/>
              </a:solidFill>
            </a:endParaRPr>
          </a:p>
          <a:p>
            <a:pPr marL="742950" lvl="1" indent="-285750">
              <a:buFont typeface="Arial" pitchFamily="34" charset="0"/>
              <a:buChar char="•"/>
            </a:pPr>
            <a:endParaRPr lang="en-US" dirty="0">
              <a:solidFill>
                <a:prstClr val="black"/>
              </a:solidFill>
            </a:endParaRPr>
          </a:p>
          <a:p>
            <a:pPr marL="742950" lvl="1" indent="-285750">
              <a:buFont typeface="Arial" pitchFamily="34" charset="0"/>
              <a:buChar char="•"/>
            </a:pPr>
            <a:endParaRPr lang="en-US" dirty="0">
              <a:solidFill>
                <a:prstClr val="black"/>
              </a:solidFill>
            </a:endParaRPr>
          </a:p>
        </p:txBody>
      </p:sp>
    </p:spTree>
    <p:extLst>
      <p:ext uri="{BB962C8B-B14F-4D97-AF65-F5344CB8AC3E}">
        <p14:creationId xmlns:p14="http://schemas.microsoft.com/office/powerpoint/2010/main" val="29268098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28600" y="2130425"/>
            <a:ext cx="8686800" cy="765175"/>
          </a:xfrm>
        </p:spPr>
        <p:txBody>
          <a:bodyPr>
            <a:noAutofit/>
          </a:bodyPr>
          <a:lstStyle/>
          <a:p>
            <a:r>
              <a:rPr lang="en-US" sz="2400" dirty="0" smtClean="0"/>
              <a:t>Next Steps Designed in Consultation with USED since Monitoring (Work Outlined to be Complete and Amendment Impetus)</a:t>
            </a:r>
            <a:endParaRPr lang="en-US" sz="2400" dirty="0"/>
          </a:p>
        </p:txBody>
      </p:sp>
      <p:sp>
        <p:nvSpPr>
          <p:cNvPr id="4" name="TextBox 3"/>
          <p:cNvSpPr txBox="1"/>
          <p:nvPr/>
        </p:nvSpPr>
        <p:spPr>
          <a:xfrm>
            <a:off x="533400" y="2895600"/>
            <a:ext cx="8077200" cy="4169628"/>
          </a:xfrm>
          <a:prstGeom prst="rect">
            <a:avLst/>
          </a:prstGeom>
          <a:noFill/>
        </p:spPr>
        <p:txBody>
          <a:bodyPr wrap="square" rtlCol="0">
            <a:spAutoFit/>
          </a:bodyPr>
          <a:lstStyle/>
          <a:p>
            <a:pPr marL="285750" lvl="1" indent="-285750">
              <a:buFont typeface="Arial" pitchFamily="34" charset="0"/>
              <a:buChar char="•"/>
            </a:pPr>
            <a:r>
              <a:rPr lang="en-US" sz="2000" dirty="0">
                <a:solidFill>
                  <a:prstClr val="black"/>
                </a:solidFill>
              </a:rPr>
              <a:t> Priority schools will be targeted to receive technical assistance to develop more Highly Effective teachers and principals in partnership with IDOE Outreach staff</a:t>
            </a:r>
          </a:p>
          <a:p>
            <a:pPr marL="285750" lvl="1" indent="-285750">
              <a:buFont typeface="Arial" pitchFamily="34" charset="0"/>
              <a:buChar char="•"/>
            </a:pPr>
            <a:endParaRPr lang="en-US" sz="2000" dirty="0">
              <a:solidFill>
                <a:prstClr val="black"/>
              </a:solidFill>
            </a:endParaRPr>
          </a:p>
          <a:p>
            <a:pPr marL="285750" lvl="1" indent="-285750">
              <a:buFont typeface="Arial" pitchFamily="34" charset="0"/>
              <a:buChar char="•"/>
            </a:pPr>
            <a:r>
              <a:rPr lang="en-US" sz="2000" dirty="0">
                <a:solidFill>
                  <a:prstClr val="black"/>
                </a:solidFill>
              </a:rPr>
              <a:t>IDOE will offer competitive grant opportunities for schools to retain and develop Highly Effective educators. </a:t>
            </a:r>
          </a:p>
          <a:p>
            <a:pPr marL="285750" lvl="1" indent="-285750">
              <a:buFont typeface="Arial" pitchFamily="34" charset="0"/>
              <a:buChar char="•"/>
            </a:pPr>
            <a:endParaRPr lang="en-US" sz="2000" dirty="0">
              <a:solidFill>
                <a:prstClr val="black"/>
              </a:solidFill>
            </a:endParaRPr>
          </a:p>
          <a:p>
            <a:pPr marL="285750" lvl="1" indent="-285750">
              <a:buFont typeface="Arial" pitchFamily="34" charset="0"/>
              <a:buChar char="•"/>
            </a:pPr>
            <a:r>
              <a:rPr lang="en-US" sz="2000" dirty="0">
                <a:solidFill>
                  <a:prstClr val="black"/>
                </a:solidFill>
              </a:rPr>
              <a:t>IDOE will augment guidance materials for creating SLOs for SPED and EL in collaboration with IDOE EL and SPED staff</a:t>
            </a:r>
          </a:p>
          <a:p>
            <a:pPr marL="285750" lvl="1" indent="-285750"/>
            <a:endParaRPr lang="en-US" sz="2000" dirty="0">
              <a:solidFill>
                <a:prstClr val="black"/>
              </a:solidFill>
            </a:endParaRPr>
          </a:p>
          <a:p>
            <a:pPr marL="285750" lvl="1" indent="-285750">
              <a:buFont typeface="Arial" pitchFamily="34" charset="0"/>
              <a:buChar char="•"/>
            </a:pPr>
            <a:r>
              <a:rPr lang="en-US" sz="2000" dirty="0">
                <a:solidFill>
                  <a:prstClr val="black"/>
                </a:solidFill>
              </a:rPr>
              <a:t>IDOE will identify resources to assist LEAs to develop SLOs in non-state tested subjects, such as the Northern IN Assessment and Evaluation Consortium</a:t>
            </a:r>
          </a:p>
        </p:txBody>
      </p:sp>
    </p:spTree>
    <p:extLst>
      <p:ext uri="{BB962C8B-B14F-4D97-AF65-F5344CB8AC3E}">
        <p14:creationId xmlns:p14="http://schemas.microsoft.com/office/powerpoint/2010/main" val="28791509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28600" y="2130425"/>
            <a:ext cx="8686800" cy="765175"/>
          </a:xfrm>
        </p:spPr>
        <p:txBody>
          <a:bodyPr>
            <a:noAutofit/>
          </a:bodyPr>
          <a:lstStyle/>
          <a:p>
            <a:r>
              <a:rPr lang="en-US" sz="2400" dirty="0" smtClean="0"/>
              <a:t>Next Steps Designed in Consultation with USED since Monitoring (Work Outlined to be Complete and Amendment Impetus)</a:t>
            </a:r>
            <a:endParaRPr lang="en-US" sz="2400" dirty="0"/>
          </a:p>
        </p:txBody>
      </p:sp>
      <p:sp>
        <p:nvSpPr>
          <p:cNvPr id="4" name="TextBox 3"/>
          <p:cNvSpPr txBox="1"/>
          <p:nvPr/>
        </p:nvSpPr>
        <p:spPr>
          <a:xfrm>
            <a:off x="533400" y="2971800"/>
            <a:ext cx="8077200" cy="3170099"/>
          </a:xfrm>
          <a:prstGeom prst="rect">
            <a:avLst/>
          </a:prstGeom>
          <a:noFill/>
        </p:spPr>
        <p:txBody>
          <a:bodyPr wrap="square" rtlCol="0">
            <a:spAutoFit/>
          </a:bodyPr>
          <a:lstStyle/>
          <a:p>
            <a:pPr marL="285750" lvl="1" indent="-285750">
              <a:buFont typeface="Arial" pitchFamily="34" charset="0"/>
              <a:buChar char="•"/>
            </a:pPr>
            <a:r>
              <a:rPr lang="en-US" sz="2000" dirty="0">
                <a:solidFill>
                  <a:prstClr val="black"/>
                </a:solidFill>
              </a:rPr>
              <a:t>Partner with Outreach Coordinators and  IASP “Schools to Watch” to match leaders in high performing middle schools as mentors to leaders struggling with instructional leadership and effective staff support</a:t>
            </a:r>
          </a:p>
          <a:p>
            <a:pPr marL="285750" lvl="1" indent="-285750">
              <a:buFont typeface="Arial" pitchFamily="34" charset="0"/>
              <a:buChar char="•"/>
            </a:pPr>
            <a:endParaRPr lang="en-US" sz="2000" dirty="0">
              <a:solidFill>
                <a:prstClr val="black"/>
              </a:solidFill>
            </a:endParaRPr>
          </a:p>
          <a:p>
            <a:pPr marL="285750" lvl="1" indent="-285750">
              <a:buFont typeface="Arial" pitchFamily="34" charset="0"/>
              <a:buChar char="•"/>
            </a:pPr>
            <a:r>
              <a:rPr lang="en-US" sz="2000" dirty="0">
                <a:solidFill>
                  <a:prstClr val="black"/>
                </a:solidFill>
              </a:rPr>
              <a:t>IDOE will continue to partner with the IU Center for Education and Lifelong Learning and the INTASS advisory board in the development of online modules for evaluator training using best practices, projected to be available by the 2015-16 school year</a:t>
            </a:r>
          </a:p>
          <a:p>
            <a:pPr marL="285750" lvl="1" indent="-285750">
              <a:buFont typeface="Arial" pitchFamily="34" charset="0"/>
              <a:buChar char="•"/>
            </a:pPr>
            <a:endParaRPr lang="en-US" sz="2000" dirty="0">
              <a:solidFill>
                <a:prstClr val="black"/>
              </a:solidFill>
            </a:endParaRPr>
          </a:p>
          <a:p>
            <a:pPr marL="285750" lvl="1" indent="-285750">
              <a:buFont typeface="Arial" pitchFamily="34" charset="0"/>
              <a:buChar char="•"/>
            </a:pPr>
            <a:endParaRPr lang="en-US" sz="2000" dirty="0">
              <a:solidFill>
                <a:prstClr val="black"/>
              </a:solidFill>
            </a:endParaRPr>
          </a:p>
        </p:txBody>
      </p:sp>
    </p:spTree>
    <p:extLst>
      <p:ext uri="{BB962C8B-B14F-4D97-AF65-F5344CB8AC3E}">
        <p14:creationId xmlns:p14="http://schemas.microsoft.com/office/powerpoint/2010/main" val="36628492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752601"/>
            <a:ext cx="8686800" cy="838199"/>
          </a:xfrm>
        </p:spPr>
        <p:txBody>
          <a:bodyPr>
            <a:noAutofit/>
          </a:bodyPr>
          <a:lstStyle/>
          <a:p>
            <a:r>
              <a:rPr lang="en-US" sz="2400" dirty="0" smtClean="0"/>
              <a:t>Next Steps Designed in Consultation with USED since Monitoring (Work Outlined to be Complete and Amendment Impetus)</a:t>
            </a:r>
            <a:endParaRPr lang="en-US" sz="2400" dirty="0"/>
          </a:p>
        </p:txBody>
      </p:sp>
      <p:sp>
        <p:nvSpPr>
          <p:cNvPr id="4" name="TextBox 3"/>
          <p:cNvSpPr txBox="1"/>
          <p:nvPr/>
        </p:nvSpPr>
        <p:spPr>
          <a:xfrm>
            <a:off x="304800" y="2514600"/>
            <a:ext cx="8839200" cy="4401205"/>
          </a:xfrm>
          <a:prstGeom prst="rect">
            <a:avLst/>
          </a:prstGeom>
          <a:noFill/>
        </p:spPr>
        <p:txBody>
          <a:bodyPr wrap="square" rtlCol="0">
            <a:spAutoFit/>
          </a:bodyPr>
          <a:lstStyle/>
          <a:p>
            <a:pPr marL="285750" lvl="1" indent="-285750">
              <a:buFont typeface="Arial" pitchFamily="34" charset="0"/>
              <a:buChar char="•"/>
            </a:pPr>
            <a:r>
              <a:rPr lang="en-US" sz="2000" dirty="0">
                <a:solidFill>
                  <a:prstClr val="black"/>
                </a:solidFill>
              </a:rPr>
              <a:t>IDOE will provide feedback to LEAs based on onsite monitoring of implementation of teacher and principal evaluation systems to inform professional development and identify best practices to be shared across districts in the state  </a:t>
            </a:r>
          </a:p>
          <a:p>
            <a:pPr marL="285750" lvl="1" indent="-285750">
              <a:buFont typeface="Arial" pitchFamily="34" charset="0"/>
              <a:buChar char="•"/>
            </a:pPr>
            <a:endParaRPr lang="en-US" sz="2000" dirty="0">
              <a:solidFill>
                <a:prstClr val="black"/>
              </a:solidFill>
            </a:endParaRPr>
          </a:p>
          <a:p>
            <a:pPr marL="285750" lvl="1" indent="-285750">
              <a:buFont typeface="Arial" pitchFamily="34" charset="0"/>
              <a:buChar char="•"/>
            </a:pPr>
            <a:r>
              <a:rPr lang="en-US" sz="2000" dirty="0">
                <a:solidFill>
                  <a:prstClr val="black"/>
                </a:solidFill>
              </a:rPr>
              <a:t>Educator Effectiveness staff will monitor districts in each region that reported high percentages of N/A (staff not evaluated) </a:t>
            </a:r>
          </a:p>
          <a:p>
            <a:pPr marL="285750" lvl="1" indent="-285750">
              <a:buFont typeface="Arial" pitchFamily="34" charset="0"/>
              <a:buChar char="•"/>
            </a:pPr>
            <a:endParaRPr lang="en-US" sz="2000" dirty="0">
              <a:solidFill>
                <a:prstClr val="black"/>
              </a:solidFill>
            </a:endParaRPr>
          </a:p>
          <a:p>
            <a:pPr marL="285750" lvl="1" indent="-285750">
              <a:buFont typeface="Arial" pitchFamily="34" charset="0"/>
              <a:buChar char="•"/>
            </a:pPr>
            <a:r>
              <a:rPr lang="en-US" sz="2000" dirty="0">
                <a:solidFill>
                  <a:prstClr val="black"/>
                </a:solidFill>
              </a:rPr>
              <a:t>Continue IDOE’s partnership with Great Lakes Comprehensive Center (GLCC) to assess and refine IDOE’s monitoring process and provide LEAs with enhanced technical assistance</a:t>
            </a:r>
          </a:p>
          <a:p>
            <a:pPr marL="285750" lvl="1" indent="-285750">
              <a:buFont typeface="Arial" pitchFamily="34" charset="0"/>
              <a:buChar char="•"/>
            </a:pPr>
            <a:endParaRPr lang="en-US" sz="2000" dirty="0">
              <a:solidFill>
                <a:prstClr val="black"/>
              </a:solidFill>
            </a:endParaRPr>
          </a:p>
          <a:p>
            <a:pPr marL="285750" lvl="1" indent="-285750">
              <a:buFont typeface="Arial" pitchFamily="34" charset="0"/>
              <a:buChar char="•"/>
            </a:pPr>
            <a:r>
              <a:rPr lang="en-US" sz="2000" dirty="0">
                <a:solidFill>
                  <a:prstClr val="black"/>
                </a:solidFill>
              </a:rPr>
              <a:t>Outreach Coordinators will continue to monitor Focus and Priority Schools  teacher and principal evaluation systems through Turnaround Principles</a:t>
            </a:r>
          </a:p>
        </p:txBody>
      </p:sp>
    </p:spTree>
    <p:extLst>
      <p:ext uri="{BB962C8B-B14F-4D97-AF65-F5344CB8AC3E}">
        <p14:creationId xmlns:p14="http://schemas.microsoft.com/office/powerpoint/2010/main" val="27387455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28600" y="2130425"/>
            <a:ext cx="8686800" cy="765175"/>
          </a:xfrm>
        </p:spPr>
        <p:txBody>
          <a:bodyPr>
            <a:noAutofit/>
          </a:bodyPr>
          <a:lstStyle/>
          <a:p>
            <a:r>
              <a:rPr lang="en-US" sz="2400" dirty="0" smtClean="0"/>
              <a:t>Next Steps Designed in Consultation with USED since Monitoring (Work Outlined to be Complete and Amendment Impetus)</a:t>
            </a:r>
            <a:endParaRPr lang="en-US" sz="2400" dirty="0"/>
          </a:p>
        </p:txBody>
      </p:sp>
      <p:sp>
        <p:nvSpPr>
          <p:cNvPr id="4" name="TextBox 3"/>
          <p:cNvSpPr txBox="1"/>
          <p:nvPr/>
        </p:nvSpPr>
        <p:spPr>
          <a:xfrm>
            <a:off x="533400" y="3276600"/>
            <a:ext cx="8077200" cy="3847207"/>
          </a:xfrm>
          <a:prstGeom prst="rect">
            <a:avLst/>
          </a:prstGeom>
          <a:noFill/>
        </p:spPr>
        <p:txBody>
          <a:bodyPr wrap="square" rtlCol="0">
            <a:spAutoFit/>
          </a:bodyPr>
          <a:lstStyle/>
          <a:p>
            <a:r>
              <a:rPr lang="en-US" sz="1600" dirty="0">
                <a:solidFill>
                  <a:prstClr val="black"/>
                </a:solidFill>
              </a:rPr>
              <a:t>●</a:t>
            </a:r>
            <a:r>
              <a:rPr lang="en-US" sz="2000" dirty="0">
                <a:solidFill>
                  <a:prstClr val="black"/>
                </a:solidFill>
              </a:rPr>
              <a:t>Amend the ESEA Waiver request to reflect the current version of the state evaluation model (RISE 2.0)</a:t>
            </a:r>
          </a:p>
          <a:p>
            <a:endParaRPr lang="en-US" sz="2000" dirty="0">
              <a:solidFill>
                <a:prstClr val="black"/>
              </a:solidFill>
            </a:endParaRPr>
          </a:p>
          <a:p>
            <a:r>
              <a:rPr lang="en-US" sz="2000" dirty="0">
                <a:solidFill>
                  <a:prstClr val="black"/>
                </a:solidFill>
              </a:rPr>
              <a:t>●Amend the ESEA Waiver request to reflect the modification of the weighting of student growth and achievement data in the summative evaluation component of the state evaluation model for the 2012-13 school year only (RISE 2.5) due to state testing disruptions that compromised public confidence in the data; reflect that weighting percentages have returned to the levels in RISE 2.0 for 2013-14 and onward  </a:t>
            </a:r>
          </a:p>
          <a:p>
            <a:endParaRPr lang="en-US" sz="1600" dirty="0">
              <a:solidFill>
                <a:prstClr val="black"/>
              </a:solidFill>
            </a:endParaRPr>
          </a:p>
          <a:p>
            <a:endParaRPr lang="en-US" sz="1600" b="1" u="sng" dirty="0">
              <a:solidFill>
                <a:prstClr val="black"/>
              </a:solidFill>
            </a:endParaRPr>
          </a:p>
          <a:p>
            <a:endParaRPr lang="en-US" sz="1600" dirty="0">
              <a:solidFill>
                <a:prstClr val="black"/>
              </a:solidFill>
            </a:endParaRPr>
          </a:p>
          <a:p>
            <a:endParaRPr lang="en-US" sz="1600" dirty="0">
              <a:solidFill>
                <a:prstClr val="black"/>
              </a:solidFill>
            </a:endParaRPr>
          </a:p>
        </p:txBody>
      </p:sp>
    </p:spTree>
    <p:extLst>
      <p:ext uri="{BB962C8B-B14F-4D97-AF65-F5344CB8AC3E}">
        <p14:creationId xmlns:p14="http://schemas.microsoft.com/office/powerpoint/2010/main" val="42411552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28600" y="2130425"/>
            <a:ext cx="8686800" cy="765175"/>
          </a:xfrm>
        </p:spPr>
        <p:txBody>
          <a:bodyPr>
            <a:noAutofit/>
          </a:bodyPr>
          <a:lstStyle/>
          <a:p>
            <a:r>
              <a:rPr lang="en-US" sz="2400" dirty="0" smtClean="0"/>
              <a:t>Next Steps Designed in Consultation with USED since Monitoring (Work Outlined to be Complete and Amendment Impetus)</a:t>
            </a:r>
            <a:endParaRPr lang="en-US" sz="2400" dirty="0"/>
          </a:p>
        </p:txBody>
      </p:sp>
      <p:sp>
        <p:nvSpPr>
          <p:cNvPr id="4" name="TextBox 3"/>
          <p:cNvSpPr txBox="1"/>
          <p:nvPr/>
        </p:nvSpPr>
        <p:spPr>
          <a:xfrm>
            <a:off x="533400" y="3276600"/>
            <a:ext cx="8077200" cy="3539430"/>
          </a:xfrm>
          <a:prstGeom prst="rect">
            <a:avLst/>
          </a:prstGeom>
          <a:noFill/>
        </p:spPr>
        <p:txBody>
          <a:bodyPr wrap="square" rtlCol="0">
            <a:spAutoFit/>
          </a:bodyPr>
          <a:lstStyle/>
          <a:p>
            <a:r>
              <a:rPr lang="en-US" sz="1600" dirty="0">
                <a:solidFill>
                  <a:prstClr val="black"/>
                </a:solidFill>
              </a:rPr>
              <a:t>●</a:t>
            </a:r>
            <a:r>
              <a:rPr lang="en-US" sz="2000" dirty="0">
                <a:solidFill>
                  <a:prstClr val="black"/>
                </a:solidFill>
              </a:rPr>
              <a:t>Collaborate with IASP, IAPSS and IDOE Outreach to identify, develop and deliver needed technical assistance to support principal evaluation systems through web ex, video, conferences, ESC personnel, etc. </a:t>
            </a:r>
          </a:p>
          <a:p>
            <a:endParaRPr lang="en-US" sz="2000" dirty="0">
              <a:solidFill>
                <a:prstClr val="black"/>
              </a:solidFill>
            </a:endParaRPr>
          </a:p>
          <a:p>
            <a:r>
              <a:rPr lang="en-US" sz="2000" dirty="0">
                <a:solidFill>
                  <a:prstClr val="black"/>
                </a:solidFill>
              </a:rPr>
              <a:t>● Collaborate with Outreach to support LEA personnel decisions that ensure strong leadership in Priority schools by analyzing evaluation ratings and student achievement results relative to Priority school principals’ performance.   </a:t>
            </a:r>
          </a:p>
          <a:p>
            <a:endParaRPr lang="en-US" sz="1600" dirty="0">
              <a:solidFill>
                <a:prstClr val="black"/>
              </a:solidFill>
            </a:endParaRPr>
          </a:p>
          <a:p>
            <a:endParaRPr lang="en-US" sz="1600" b="1" u="sng" dirty="0">
              <a:solidFill>
                <a:prstClr val="black"/>
              </a:solidFill>
            </a:endParaRPr>
          </a:p>
          <a:p>
            <a:endParaRPr lang="en-US" sz="1600" dirty="0">
              <a:solidFill>
                <a:prstClr val="black"/>
              </a:solidFill>
            </a:endParaRPr>
          </a:p>
          <a:p>
            <a:endParaRPr lang="en-US" sz="1600" dirty="0">
              <a:solidFill>
                <a:prstClr val="black"/>
              </a:solidFill>
            </a:endParaRPr>
          </a:p>
        </p:txBody>
      </p:sp>
    </p:spTree>
    <p:extLst>
      <p:ext uri="{BB962C8B-B14F-4D97-AF65-F5344CB8AC3E}">
        <p14:creationId xmlns:p14="http://schemas.microsoft.com/office/powerpoint/2010/main" val="8626208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1752600"/>
          </a:xfrm>
          <a:prstGeom prst="rect">
            <a:avLst/>
          </a:prstGeom>
        </p:spPr>
      </p:pic>
      <p:sp>
        <p:nvSpPr>
          <p:cNvPr id="8" name="Rectangle 7"/>
          <p:cNvSpPr/>
          <p:nvPr/>
        </p:nvSpPr>
        <p:spPr>
          <a:xfrm>
            <a:off x="0" y="1778876"/>
            <a:ext cx="9144000" cy="202324"/>
          </a:xfrm>
          <a:prstGeom prst="rect">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3" name="TextBox 2"/>
          <p:cNvSpPr txBox="1"/>
          <p:nvPr/>
        </p:nvSpPr>
        <p:spPr>
          <a:xfrm>
            <a:off x="685800" y="2286000"/>
            <a:ext cx="7620000" cy="3785652"/>
          </a:xfrm>
          <a:prstGeom prst="rect">
            <a:avLst/>
          </a:prstGeom>
          <a:noFill/>
        </p:spPr>
        <p:txBody>
          <a:bodyPr wrap="square" rtlCol="0">
            <a:spAutoFit/>
          </a:bodyPr>
          <a:lstStyle/>
          <a:p>
            <a:pPr algn="ctr"/>
            <a:r>
              <a:rPr lang="en-US" sz="5400" dirty="0">
                <a:solidFill>
                  <a:prstClr val="black"/>
                </a:solidFill>
              </a:rPr>
              <a:t>Transition to and Implement College-and Career ready </a:t>
            </a:r>
            <a:r>
              <a:rPr lang="en-US" sz="5400" dirty="0" smtClean="0">
                <a:solidFill>
                  <a:prstClr val="black"/>
                </a:solidFill>
              </a:rPr>
              <a:t>Standards and Assessments</a:t>
            </a:r>
            <a:endParaRPr lang="en-US" sz="2400" dirty="0">
              <a:solidFill>
                <a:prstClr val="black"/>
              </a:solidFill>
            </a:endParaRPr>
          </a:p>
          <a:p>
            <a:pPr algn="ctr"/>
            <a:endParaRPr lang="en-US" sz="2400" dirty="0">
              <a:solidFill>
                <a:prstClr val="black"/>
              </a:solidFill>
            </a:endParaRPr>
          </a:p>
        </p:txBody>
      </p:sp>
    </p:spTree>
    <p:extLst>
      <p:ext uri="{BB962C8B-B14F-4D97-AF65-F5344CB8AC3E}">
        <p14:creationId xmlns:p14="http://schemas.microsoft.com/office/powerpoint/2010/main" val="521459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76400"/>
            <a:ext cx="7772400" cy="4495800"/>
          </a:xfrm>
        </p:spPr>
        <p:txBody>
          <a:bodyPr>
            <a:normAutofit fontScale="90000"/>
          </a:bodyPr>
          <a:lstStyle/>
          <a:p>
            <a:r>
              <a:rPr lang="en-US" dirty="0" smtClean="0"/>
              <a:t/>
            </a:r>
            <a:br>
              <a:rPr lang="en-US" dirty="0" smtClean="0"/>
            </a:br>
            <a:r>
              <a:rPr lang="en-US" dirty="0" smtClean="0"/>
              <a:t/>
            </a:r>
            <a:br>
              <a:rPr lang="en-US" dirty="0" smtClean="0"/>
            </a:br>
            <a:r>
              <a:rPr lang="en-US" sz="3600" dirty="0" smtClean="0"/>
              <a:t>Elements Not Meeting Expectation</a:t>
            </a:r>
            <a:br>
              <a:rPr lang="en-US" sz="3600" dirty="0" smtClean="0"/>
            </a:br>
            <a:r>
              <a:rPr lang="en-US" sz="1600" b="1" dirty="0" smtClean="0"/>
              <a:t>SEA Systems &amp; Processes</a:t>
            </a:r>
            <a:br>
              <a:rPr lang="en-US" sz="1600" b="1" dirty="0" smtClean="0"/>
            </a:br>
            <a:r>
              <a:rPr lang="en-US" sz="1600" dirty="0" smtClean="0"/>
              <a:t>Monitoring</a:t>
            </a:r>
            <a:br>
              <a:rPr lang="en-US" sz="1600" dirty="0" smtClean="0"/>
            </a:br>
            <a:r>
              <a:rPr lang="en-US" sz="1600" dirty="0" smtClean="0"/>
              <a:t>Technical Assistance</a:t>
            </a:r>
            <a:br>
              <a:rPr lang="en-US" sz="1600" dirty="0" smtClean="0"/>
            </a:br>
            <a:r>
              <a:rPr lang="en-US" sz="1600" dirty="0" smtClean="0"/>
              <a:t>Family &amp; Community Engagement and Outreach</a:t>
            </a:r>
            <a:br>
              <a:rPr lang="en-US" sz="1600" dirty="0" smtClean="0"/>
            </a:br>
            <a:r>
              <a:rPr lang="en-US" sz="1600" dirty="0"/>
              <a:t/>
            </a:r>
            <a:br>
              <a:rPr lang="en-US" sz="1600" dirty="0"/>
            </a:br>
            <a:r>
              <a:rPr lang="en-US" sz="1600" b="1" dirty="0" smtClean="0"/>
              <a:t>Principle 1</a:t>
            </a:r>
            <a:r>
              <a:rPr lang="en-US" sz="1600" dirty="0" smtClean="0"/>
              <a:t/>
            </a:r>
            <a:br>
              <a:rPr lang="en-US" sz="1600" dirty="0" smtClean="0"/>
            </a:br>
            <a:r>
              <a:rPr lang="en-US" sz="1600" dirty="0" smtClean="0"/>
              <a:t>Transition to and Implement College-and Career-ready Standards</a:t>
            </a:r>
            <a:br>
              <a:rPr lang="en-US" sz="1600" dirty="0" smtClean="0"/>
            </a:br>
            <a:r>
              <a:rPr lang="en-US" sz="1600" dirty="0" smtClean="0"/>
              <a:t>Develop and Administer High-Quality Assessments</a:t>
            </a:r>
            <a:br>
              <a:rPr lang="en-US" sz="1600" dirty="0" smtClean="0"/>
            </a:br>
            <a:r>
              <a:rPr lang="en-US" sz="1600" b="1" dirty="0" smtClean="0"/>
              <a:t/>
            </a:r>
            <a:br>
              <a:rPr lang="en-US" sz="1600" b="1" dirty="0" smtClean="0"/>
            </a:br>
            <a:r>
              <a:rPr lang="en-US" sz="1600" b="1" dirty="0" smtClean="0"/>
              <a:t>Principle 2</a:t>
            </a:r>
            <a:r>
              <a:rPr lang="en-US" sz="1600" dirty="0" smtClean="0"/>
              <a:t/>
            </a:r>
            <a:br>
              <a:rPr lang="en-US" sz="1600" dirty="0" smtClean="0"/>
            </a:br>
            <a:r>
              <a:rPr lang="en-US" sz="1600" dirty="0" smtClean="0"/>
              <a:t>Priority Schools</a:t>
            </a:r>
            <a:br>
              <a:rPr lang="en-US" sz="1600" dirty="0" smtClean="0"/>
            </a:br>
            <a:r>
              <a:rPr lang="en-US" sz="1600" dirty="0" smtClean="0"/>
              <a:t>Focus Schools</a:t>
            </a:r>
            <a:br>
              <a:rPr lang="en-US" sz="1600" dirty="0" smtClean="0"/>
            </a:br>
            <a:r>
              <a:rPr lang="en-US" sz="1600" dirty="0"/>
              <a:t/>
            </a:r>
            <a:br>
              <a:rPr lang="en-US" sz="1600" dirty="0"/>
            </a:br>
            <a:r>
              <a:rPr lang="en-US" sz="1600" b="1" dirty="0" smtClean="0"/>
              <a:t>Principle 3</a:t>
            </a:r>
            <a:r>
              <a:rPr lang="en-US" sz="1600" dirty="0" smtClean="0"/>
              <a:t/>
            </a:r>
            <a:br>
              <a:rPr lang="en-US" sz="1600" dirty="0" smtClean="0"/>
            </a:br>
            <a:r>
              <a:rPr lang="en-US" sz="1600" dirty="0" smtClean="0"/>
              <a:t>Teacher Evaluation and Support Systems</a:t>
            </a:r>
            <a:br>
              <a:rPr lang="en-US" sz="1600" dirty="0" smtClean="0"/>
            </a:br>
            <a:r>
              <a:rPr lang="en-US" sz="1600" dirty="0" smtClean="0"/>
              <a:t>Principal Evaluation and Support Systems</a:t>
            </a:r>
            <a:r>
              <a:rPr lang="en-US" sz="1800" dirty="0" smtClean="0"/>
              <a:t/>
            </a:r>
            <a:br>
              <a:rPr lang="en-US" sz="1800" dirty="0" smtClean="0"/>
            </a:br>
            <a:r>
              <a:rPr lang="en-US" dirty="0" smtClean="0"/>
              <a:t/>
            </a:r>
            <a:br>
              <a:rPr lang="en-US" dirty="0" smtClean="0"/>
            </a:br>
            <a:endParaRPr lang="en-US" sz="2700" dirty="0"/>
          </a:p>
        </p:txBody>
      </p:sp>
    </p:spTree>
    <p:extLst>
      <p:ext uri="{BB962C8B-B14F-4D97-AF65-F5344CB8AC3E}">
        <p14:creationId xmlns:p14="http://schemas.microsoft.com/office/powerpoint/2010/main" val="42755165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772400" cy="765175"/>
          </a:xfrm>
        </p:spPr>
        <p:txBody>
          <a:bodyPr>
            <a:normAutofit/>
          </a:bodyPr>
          <a:lstStyle/>
          <a:p>
            <a:r>
              <a:rPr lang="en-US" sz="3600" dirty="0" smtClean="0"/>
              <a:t>USED Call May 28</a:t>
            </a:r>
            <a:r>
              <a:rPr lang="en-US" sz="3600" baseline="30000" dirty="0" smtClean="0"/>
              <a:t>th</a:t>
            </a:r>
            <a:r>
              <a:rPr lang="en-US" sz="3600" dirty="0" smtClean="0"/>
              <a:t> </a:t>
            </a:r>
            <a:endParaRPr lang="en-US" sz="3600" dirty="0"/>
          </a:p>
        </p:txBody>
      </p:sp>
      <p:sp>
        <p:nvSpPr>
          <p:cNvPr id="4" name="TextBox 3"/>
          <p:cNvSpPr txBox="1"/>
          <p:nvPr/>
        </p:nvSpPr>
        <p:spPr>
          <a:xfrm>
            <a:off x="533400" y="2711095"/>
            <a:ext cx="8001000" cy="2677656"/>
          </a:xfrm>
          <a:prstGeom prst="rect">
            <a:avLst/>
          </a:prstGeom>
          <a:noFill/>
        </p:spPr>
        <p:txBody>
          <a:bodyPr wrap="square" rtlCol="0">
            <a:spAutoFit/>
          </a:bodyPr>
          <a:lstStyle/>
          <a:p>
            <a:pPr marL="285750" indent="-285750">
              <a:buFont typeface="Arial" pitchFamily="34" charset="0"/>
              <a:buChar char="•"/>
            </a:pPr>
            <a:r>
              <a:rPr lang="en-US" sz="2400" dirty="0">
                <a:solidFill>
                  <a:prstClr val="black"/>
                </a:solidFill>
              </a:rPr>
              <a:t>C</a:t>
            </a:r>
            <a:r>
              <a:rPr lang="en-US" sz="2400" dirty="0" smtClean="0">
                <a:solidFill>
                  <a:prstClr val="black"/>
                </a:solidFill>
              </a:rPr>
              <a:t>onversations on assessment was robust</a:t>
            </a:r>
          </a:p>
          <a:p>
            <a:pPr marL="285750" indent="-285750">
              <a:buFont typeface="Arial" pitchFamily="34" charset="0"/>
              <a:buChar char="•"/>
            </a:pPr>
            <a:endParaRPr lang="en-US" sz="2400" dirty="0">
              <a:solidFill>
                <a:prstClr val="black"/>
              </a:solidFill>
            </a:endParaRPr>
          </a:p>
          <a:p>
            <a:pPr marL="285750" indent="-285750">
              <a:buFont typeface="Arial" pitchFamily="34" charset="0"/>
              <a:buChar char="•"/>
            </a:pPr>
            <a:r>
              <a:rPr lang="en-US" sz="2400" dirty="0" smtClean="0">
                <a:solidFill>
                  <a:prstClr val="black"/>
                </a:solidFill>
              </a:rPr>
              <a:t>Amy </a:t>
            </a:r>
            <a:r>
              <a:rPr lang="en-US" sz="2400" dirty="0">
                <a:solidFill>
                  <a:prstClr val="black"/>
                </a:solidFill>
              </a:rPr>
              <a:t>Horton shared standards implementation, technical support and monitoring of </a:t>
            </a:r>
            <a:r>
              <a:rPr lang="en-US" sz="2400" dirty="0" smtClean="0">
                <a:solidFill>
                  <a:prstClr val="black"/>
                </a:solidFill>
              </a:rPr>
              <a:t>standards</a:t>
            </a:r>
            <a:endParaRPr lang="en-US" sz="2400" dirty="0">
              <a:solidFill>
                <a:prstClr val="black"/>
              </a:solidFill>
            </a:endParaRPr>
          </a:p>
          <a:p>
            <a:endParaRPr lang="en-US" sz="2400" dirty="0" smtClean="0">
              <a:solidFill>
                <a:prstClr val="black"/>
              </a:solidFill>
            </a:endParaRPr>
          </a:p>
          <a:p>
            <a:pPr marL="285750" indent="-285750">
              <a:buFont typeface="Arial" pitchFamily="34" charset="0"/>
              <a:buChar char="•"/>
            </a:pPr>
            <a:r>
              <a:rPr lang="en-US" sz="2400" dirty="0" smtClean="0">
                <a:solidFill>
                  <a:prstClr val="black"/>
                </a:solidFill>
              </a:rPr>
              <a:t>Discussion of WIDA was robust-Need HQP for IDOE plans to conduct cross walk</a:t>
            </a:r>
            <a:endParaRPr lang="en-US" sz="2400" dirty="0">
              <a:solidFill>
                <a:prstClr val="black"/>
              </a:solidFill>
            </a:endParaRPr>
          </a:p>
        </p:txBody>
      </p:sp>
    </p:spTree>
    <p:extLst>
      <p:ext uri="{BB962C8B-B14F-4D97-AF65-F5344CB8AC3E}">
        <p14:creationId xmlns:p14="http://schemas.microsoft.com/office/powerpoint/2010/main" val="19124482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pic>
        <p:nvPicPr>
          <p:cNvPr id="4" name="Picture 3"/>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1752600"/>
          </a:xfrm>
          <a:prstGeom prst="rect">
            <a:avLst/>
          </a:prstGeom>
        </p:spPr>
      </p:pic>
      <p:sp>
        <p:nvSpPr>
          <p:cNvPr id="8" name="Rectangle 7"/>
          <p:cNvSpPr/>
          <p:nvPr/>
        </p:nvSpPr>
        <p:spPr>
          <a:xfrm>
            <a:off x="0" y="1778876"/>
            <a:ext cx="9144000" cy="202324"/>
          </a:xfrm>
          <a:prstGeom prst="rect">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3" name="TextBox 2"/>
          <p:cNvSpPr txBox="1"/>
          <p:nvPr/>
        </p:nvSpPr>
        <p:spPr>
          <a:xfrm>
            <a:off x="685800" y="2209800"/>
            <a:ext cx="7620000" cy="4770537"/>
          </a:xfrm>
          <a:prstGeom prst="rect">
            <a:avLst/>
          </a:prstGeom>
          <a:noFill/>
        </p:spPr>
        <p:txBody>
          <a:bodyPr wrap="square" rtlCol="0">
            <a:spAutoFit/>
          </a:bodyPr>
          <a:lstStyle/>
          <a:p>
            <a:pPr algn="ctr"/>
            <a:r>
              <a:rPr lang="en-US" sz="3200" b="1" dirty="0">
                <a:solidFill>
                  <a:prstClr val="black"/>
                </a:solidFill>
              </a:rPr>
              <a:t>Next Steps for Standards Monitoring</a:t>
            </a:r>
          </a:p>
          <a:p>
            <a:endParaRPr lang="en-US" sz="1400" dirty="0">
              <a:solidFill>
                <a:prstClr val="black"/>
              </a:solidFill>
              <a:latin typeface="Californian FB" pitchFamily="18" charset="0"/>
            </a:endParaRPr>
          </a:p>
          <a:p>
            <a:pPr marL="342900" indent="-342900">
              <a:buFont typeface="Wingdings" pitchFamily="2" charset="2"/>
              <a:buChar char="ü"/>
            </a:pPr>
            <a:r>
              <a:rPr lang="en-US" sz="2000" dirty="0">
                <a:solidFill>
                  <a:prstClr val="black"/>
                </a:solidFill>
              </a:rPr>
              <a:t>IDOE’s Office </a:t>
            </a:r>
            <a:r>
              <a:rPr lang="en-US" sz="2000" dirty="0">
                <a:solidFill>
                  <a:prstClr val="black"/>
                </a:solidFill>
              </a:rPr>
              <a:t>of Accreditation will continue the collection of principal and superintendent  assurances  that locally developed  curriculum and instruction is aligned to the new standards (2014</a:t>
            </a:r>
            <a:r>
              <a:rPr lang="en-US" sz="2000" dirty="0">
                <a:solidFill>
                  <a:prstClr val="black"/>
                </a:solidFill>
              </a:rPr>
              <a:t>).</a:t>
            </a:r>
          </a:p>
          <a:p>
            <a:pPr marL="342900" indent="-342900">
              <a:buFont typeface="Wingdings" pitchFamily="2" charset="2"/>
              <a:buChar char="ü"/>
            </a:pPr>
            <a:endParaRPr lang="en-US" sz="2000" dirty="0">
              <a:solidFill>
                <a:prstClr val="black"/>
              </a:solidFill>
            </a:endParaRPr>
          </a:p>
          <a:p>
            <a:pPr marL="342900" indent="-342900">
              <a:buFont typeface="Wingdings" pitchFamily="2" charset="2"/>
              <a:buChar char="ü"/>
            </a:pPr>
            <a:r>
              <a:rPr lang="en-US" sz="2000" dirty="0">
                <a:solidFill>
                  <a:prstClr val="black"/>
                </a:solidFill>
              </a:rPr>
              <a:t>A cross </a:t>
            </a:r>
            <a:r>
              <a:rPr lang="en-US" sz="2000" dirty="0">
                <a:solidFill>
                  <a:prstClr val="black"/>
                </a:solidFill>
              </a:rPr>
              <a:t>department </a:t>
            </a:r>
            <a:r>
              <a:rPr lang="en-US" sz="2000" dirty="0">
                <a:solidFill>
                  <a:prstClr val="black"/>
                </a:solidFill>
              </a:rPr>
              <a:t>team created to support and monitor statewide implementation of </a:t>
            </a:r>
            <a:r>
              <a:rPr lang="en-US" sz="2000" dirty="0">
                <a:solidFill>
                  <a:prstClr val="black"/>
                </a:solidFill>
              </a:rPr>
              <a:t>the new Indiana Academic Standards  </a:t>
            </a:r>
            <a:r>
              <a:rPr lang="en-US" sz="2000" dirty="0">
                <a:solidFill>
                  <a:prstClr val="black"/>
                </a:solidFill>
              </a:rPr>
              <a:t>with focus on differentiated LEA implementation needs</a:t>
            </a:r>
            <a:r>
              <a:rPr lang="en-US" sz="2000" dirty="0">
                <a:solidFill>
                  <a:prstClr val="black"/>
                </a:solidFill>
              </a:rPr>
              <a:t>.</a:t>
            </a:r>
          </a:p>
          <a:p>
            <a:pPr marL="285750" indent="-285750">
              <a:buFont typeface="Arial" pitchFamily="34" charset="0"/>
              <a:buChar char="•"/>
            </a:pPr>
            <a:endParaRPr lang="en-US" sz="1400" dirty="0">
              <a:solidFill>
                <a:prstClr val="black"/>
              </a:solidFill>
            </a:endParaRPr>
          </a:p>
          <a:p>
            <a:pPr marL="285750" indent="-285750">
              <a:buFont typeface="Arial" pitchFamily="34" charset="0"/>
              <a:buChar char="•"/>
            </a:pPr>
            <a:endParaRPr lang="en-US" sz="1400" dirty="0">
              <a:solidFill>
                <a:prstClr val="black"/>
              </a:solidFill>
            </a:endParaRPr>
          </a:p>
          <a:p>
            <a:pPr marL="285750" indent="-285750">
              <a:buFont typeface="Arial" pitchFamily="34" charset="0"/>
              <a:buChar char="•"/>
            </a:pPr>
            <a:endParaRPr lang="en-US" sz="1400" dirty="0">
              <a:solidFill>
                <a:prstClr val="black"/>
              </a:solidFill>
            </a:endParaRPr>
          </a:p>
          <a:p>
            <a:pPr marL="285750" indent="-285750">
              <a:buFont typeface="Arial" pitchFamily="34" charset="0"/>
              <a:buChar char="•"/>
            </a:pPr>
            <a:endParaRPr lang="en-US" sz="1400" dirty="0">
              <a:solidFill>
                <a:prstClr val="black"/>
              </a:solidFill>
            </a:endParaRPr>
          </a:p>
          <a:p>
            <a:pPr marL="285750" indent="-285750">
              <a:buFont typeface="Arial" pitchFamily="34" charset="0"/>
              <a:buChar char="•"/>
            </a:pPr>
            <a:endParaRPr lang="en-US" sz="1400" dirty="0">
              <a:solidFill>
                <a:prstClr val="black"/>
              </a:solidFill>
              <a:latin typeface="Californian FB" pitchFamily="18" charset="0"/>
            </a:endParaRPr>
          </a:p>
          <a:p>
            <a:pPr algn="ctr"/>
            <a:endParaRPr lang="en-US" sz="2400" dirty="0">
              <a:solidFill>
                <a:prstClr val="black"/>
              </a:solidFill>
            </a:endParaRPr>
          </a:p>
          <a:p>
            <a:pPr algn="ctr"/>
            <a:endParaRPr lang="en-US" sz="2400" dirty="0">
              <a:solidFill>
                <a:prstClr val="black"/>
              </a:solidFill>
            </a:endParaRPr>
          </a:p>
        </p:txBody>
      </p:sp>
    </p:spTree>
    <p:extLst>
      <p:ext uri="{BB962C8B-B14F-4D97-AF65-F5344CB8AC3E}">
        <p14:creationId xmlns:p14="http://schemas.microsoft.com/office/powerpoint/2010/main" val="159011048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pic>
        <p:nvPicPr>
          <p:cNvPr id="4" name="Picture 3"/>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1752600"/>
          </a:xfrm>
          <a:prstGeom prst="rect">
            <a:avLst/>
          </a:prstGeom>
        </p:spPr>
      </p:pic>
      <p:sp>
        <p:nvSpPr>
          <p:cNvPr id="8" name="Rectangle 7"/>
          <p:cNvSpPr/>
          <p:nvPr/>
        </p:nvSpPr>
        <p:spPr>
          <a:xfrm>
            <a:off x="0" y="1778876"/>
            <a:ext cx="9144000" cy="202324"/>
          </a:xfrm>
          <a:prstGeom prst="rect">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3" name="TextBox 2"/>
          <p:cNvSpPr txBox="1"/>
          <p:nvPr/>
        </p:nvSpPr>
        <p:spPr>
          <a:xfrm>
            <a:off x="228600" y="2209800"/>
            <a:ext cx="8610600" cy="4278094"/>
          </a:xfrm>
          <a:prstGeom prst="rect">
            <a:avLst/>
          </a:prstGeom>
          <a:noFill/>
        </p:spPr>
        <p:txBody>
          <a:bodyPr wrap="square" rtlCol="0">
            <a:spAutoFit/>
          </a:bodyPr>
          <a:lstStyle/>
          <a:p>
            <a:pPr algn="ctr"/>
            <a:r>
              <a:rPr lang="en-US" sz="2400" b="1" dirty="0">
                <a:solidFill>
                  <a:prstClr val="black"/>
                </a:solidFill>
              </a:rPr>
              <a:t>Next Steps for Implementing the new Indiana Academic Standards</a:t>
            </a:r>
          </a:p>
          <a:p>
            <a:r>
              <a:rPr lang="en-US" sz="1400" dirty="0">
                <a:solidFill>
                  <a:prstClr val="black"/>
                </a:solidFill>
              </a:rPr>
              <a:t> </a:t>
            </a:r>
            <a:endParaRPr lang="en-US" sz="2400" dirty="0">
              <a:solidFill>
                <a:prstClr val="black"/>
              </a:solidFill>
            </a:endParaRPr>
          </a:p>
          <a:p>
            <a:pPr marL="285750" indent="-285750">
              <a:buFont typeface="Wingdings" pitchFamily="2" charset="2"/>
              <a:buChar char="ü"/>
            </a:pPr>
            <a:r>
              <a:rPr lang="en-US" sz="1400" dirty="0">
                <a:solidFill>
                  <a:prstClr val="black"/>
                </a:solidFill>
              </a:rPr>
              <a:t>IDOE will release a correlation (aka crosswalk) side-by-side document to indicate the similarities and differences between standards currently in use and the newly adopted college and career ready </a:t>
            </a:r>
            <a:r>
              <a:rPr lang="en-US" sz="1400" dirty="0">
                <a:solidFill>
                  <a:prstClr val="black"/>
                </a:solidFill>
              </a:rPr>
              <a:t>(CCR)  standards </a:t>
            </a:r>
            <a:r>
              <a:rPr lang="en-US" sz="1400" dirty="0">
                <a:solidFill>
                  <a:prstClr val="black"/>
                </a:solidFill>
              </a:rPr>
              <a:t>(2014).  This document will allow corporations and schools to align their curriculum and instruction to the new standards.</a:t>
            </a:r>
          </a:p>
          <a:p>
            <a:pPr marL="285750" indent="-285750">
              <a:buFont typeface="Wingdings" pitchFamily="2" charset="2"/>
              <a:buChar char="ü"/>
            </a:pPr>
            <a:endParaRPr lang="en-US" sz="1400" dirty="0">
              <a:solidFill>
                <a:prstClr val="black"/>
              </a:solidFill>
            </a:endParaRPr>
          </a:p>
          <a:p>
            <a:pPr marL="285750" indent="-285750">
              <a:buFont typeface="Wingdings" pitchFamily="2" charset="2"/>
              <a:buChar char="ü"/>
            </a:pPr>
            <a:r>
              <a:rPr lang="en-US" sz="1400" dirty="0">
                <a:solidFill>
                  <a:prstClr val="black"/>
                </a:solidFill>
              </a:rPr>
              <a:t>IDOE will issue assessment guidance to help corporations and schools focus their locally developed curriculum and instruction for future assessment. This will allow them to identify key CCR standards to target their curriculum and instruction.</a:t>
            </a:r>
          </a:p>
          <a:p>
            <a:pPr marL="285750" indent="-285750">
              <a:buFont typeface="Wingdings" pitchFamily="2" charset="2"/>
              <a:buChar char="ü"/>
            </a:pPr>
            <a:endParaRPr lang="en-US" sz="1400" dirty="0">
              <a:solidFill>
                <a:prstClr val="black"/>
              </a:solidFill>
            </a:endParaRPr>
          </a:p>
          <a:p>
            <a:pPr marL="285750" indent="-285750">
              <a:buFont typeface="Wingdings" pitchFamily="2" charset="2"/>
              <a:buChar char="ü"/>
            </a:pPr>
            <a:r>
              <a:rPr lang="en-US" sz="1400" dirty="0">
                <a:solidFill>
                  <a:prstClr val="black"/>
                </a:solidFill>
              </a:rPr>
              <a:t>IDOE will create teacher resource guides for the new CCR standards, which will include a glossary of terms, a comprehensive text complexity rubric (with quantitative, qualitative and task analysis criteria) for corporations and schools to use in the local development of reading lists.</a:t>
            </a:r>
          </a:p>
          <a:p>
            <a:pPr marL="285750" indent="-285750">
              <a:buFont typeface="Wingdings" pitchFamily="2" charset="2"/>
              <a:buChar char="ü"/>
            </a:pPr>
            <a:endParaRPr lang="en-US" sz="1400" dirty="0">
              <a:solidFill>
                <a:prstClr val="black"/>
              </a:solidFill>
            </a:endParaRPr>
          </a:p>
          <a:p>
            <a:pPr marL="285750" indent="-285750">
              <a:buFont typeface="Wingdings" pitchFamily="2" charset="2"/>
              <a:buChar char="ü"/>
            </a:pPr>
            <a:r>
              <a:rPr lang="en-US" sz="1400" dirty="0">
                <a:solidFill>
                  <a:prstClr val="black"/>
                </a:solidFill>
              </a:rPr>
              <a:t>IDOE will launch online communities of practice to create a peer to peer network of support in sharing resources, best practices, and tips in aligning locally developed curriculum to the new CCR standards.</a:t>
            </a:r>
          </a:p>
          <a:p>
            <a:endParaRPr lang="en-US" sz="2400" dirty="0">
              <a:solidFill>
                <a:prstClr val="black"/>
              </a:solidFill>
            </a:endParaRPr>
          </a:p>
        </p:txBody>
      </p:sp>
    </p:spTree>
    <p:extLst>
      <p:ext uri="{BB962C8B-B14F-4D97-AF65-F5344CB8AC3E}">
        <p14:creationId xmlns:p14="http://schemas.microsoft.com/office/powerpoint/2010/main" val="205528000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pic>
        <p:nvPicPr>
          <p:cNvPr id="4" name="Picture 3"/>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1752600"/>
          </a:xfrm>
          <a:prstGeom prst="rect">
            <a:avLst/>
          </a:prstGeom>
        </p:spPr>
      </p:pic>
      <p:sp>
        <p:nvSpPr>
          <p:cNvPr id="8" name="Rectangle 7"/>
          <p:cNvSpPr/>
          <p:nvPr/>
        </p:nvSpPr>
        <p:spPr>
          <a:xfrm>
            <a:off x="0" y="1778876"/>
            <a:ext cx="9144000" cy="202324"/>
          </a:xfrm>
          <a:prstGeom prst="rect">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3" name="TextBox 2"/>
          <p:cNvSpPr txBox="1"/>
          <p:nvPr/>
        </p:nvSpPr>
        <p:spPr>
          <a:xfrm>
            <a:off x="228600" y="2209800"/>
            <a:ext cx="8763000" cy="2492990"/>
          </a:xfrm>
          <a:prstGeom prst="rect">
            <a:avLst/>
          </a:prstGeom>
          <a:noFill/>
        </p:spPr>
        <p:txBody>
          <a:bodyPr wrap="square" rtlCol="0">
            <a:spAutoFit/>
          </a:bodyPr>
          <a:lstStyle/>
          <a:p>
            <a:pPr algn="ctr"/>
            <a:r>
              <a:rPr lang="en-US" sz="1400" dirty="0">
                <a:solidFill>
                  <a:prstClr val="black"/>
                </a:solidFill>
              </a:rPr>
              <a:t> </a:t>
            </a:r>
            <a:r>
              <a:rPr lang="en-US" sz="2400" b="1" dirty="0">
                <a:solidFill>
                  <a:prstClr val="black"/>
                </a:solidFill>
              </a:rPr>
              <a:t>Next Steps for Implementing the new </a:t>
            </a:r>
            <a:r>
              <a:rPr lang="en-US" sz="2400" b="1" dirty="0">
                <a:solidFill>
                  <a:prstClr val="black"/>
                </a:solidFill>
              </a:rPr>
              <a:t>Indiana Academic Standards, Cont’d</a:t>
            </a:r>
            <a:endParaRPr lang="en-US" sz="2400" b="1" dirty="0">
              <a:solidFill>
                <a:prstClr val="black"/>
              </a:solidFill>
            </a:endParaRPr>
          </a:p>
          <a:p>
            <a:endParaRPr lang="en-US" sz="2400" dirty="0">
              <a:solidFill>
                <a:prstClr val="black"/>
              </a:solidFill>
            </a:endParaRPr>
          </a:p>
          <a:p>
            <a:pPr marL="342900" indent="-342900">
              <a:buFont typeface="Wingdings" pitchFamily="2" charset="2"/>
              <a:buChar char="ü"/>
            </a:pPr>
            <a:r>
              <a:rPr lang="en-US" sz="2000" dirty="0">
                <a:solidFill>
                  <a:prstClr val="black"/>
                </a:solidFill>
              </a:rPr>
              <a:t>During the summer months and the beginning of the 2014-2015 school year, IDOE staff will deliver online and live professional development for educators and administrators on the new  CCR standards.</a:t>
            </a:r>
          </a:p>
          <a:p>
            <a:pPr marL="342900" indent="-342900">
              <a:buFont typeface="Arial" pitchFamily="34" charset="0"/>
              <a:buChar char="•"/>
            </a:pPr>
            <a:endParaRPr lang="en-US" sz="2400" dirty="0">
              <a:solidFill>
                <a:prstClr val="black"/>
              </a:solidFill>
            </a:endParaRPr>
          </a:p>
        </p:txBody>
      </p:sp>
    </p:spTree>
    <p:extLst>
      <p:ext uri="{BB962C8B-B14F-4D97-AF65-F5344CB8AC3E}">
        <p14:creationId xmlns:p14="http://schemas.microsoft.com/office/powerpoint/2010/main" val="100940333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pic>
        <p:nvPicPr>
          <p:cNvPr id="4" name="Picture 3"/>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1752600"/>
          </a:xfrm>
          <a:prstGeom prst="rect">
            <a:avLst/>
          </a:prstGeom>
        </p:spPr>
      </p:pic>
      <p:sp>
        <p:nvSpPr>
          <p:cNvPr id="8" name="Rectangle 7"/>
          <p:cNvSpPr/>
          <p:nvPr/>
        </p:nvSpPr>
        <p:spPr>
          <a:xfrm>
            <a:off x="0" y="1778876"/>
            <a:ext cx="9144000" cy="202324"/>
          </a:xfrm>
          <a:prstGeom prst="rect">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3" name="TextBox 2"/>
          <p:cNvSpPr txBox="1"/>
          <p:nvPr/>
        </p:nvSpPr>
        <p:spPr>
          <a:xfrm>
            <a:off x="0" y="1981200"/>
            <a:ext cx="9144000" cy="1261884"/>
          </a:xfrm>
          <a:prstGeom prst="rect">
            <a:avLst/>
          </a:prstGeom>
          <a:noFill/>
        </p:spPr>
        <p:txBody>
          <a:bodyPr wrap="square" rtlCol="0">
            <a:spAutoFit/>
          </a:bodyPr>
          <a:lstStyle/>
          <a:p>
            <a:pPr algn="ctr"/>
            <a:r>
              <a:rPr lang="en-US" sz="2800" b="1" dirty="0">
                <a:solidFill>
                  <a:prstClr val="black"/>
                </a:solidFill>
              </a:rPr>
              <a:t>Next Steps for English Learners</a:t>
            </a:r>
          </a:p>
          <a:p>
            <a:pPr algn="ctr"/>
            <a:endParaRPr lang="en-US" sz="2400" dirty="0">
              <a:solidFill>
                <a:prstClr val="black"/>
              </a:solidFill>
            </a:endParaRPr>
          </a:p>
          <a:p>
            <a:pPr algn="ctr"/>
            <a:endParaRPr lang="en-US" sz="2400" dirty="0">
              <a:solidFill>
                <a:prstClr val="black"/>
              </a:solidFill>
            </a:endParaRPr>
          </a:p>
        </p:txBody>
      </p:sp>
      <p:sp>
        <p:nvSpPr>
          <p:cNvPr id="2" name="Rectangle 1"/>
          <p:cNvSpPr/>
          <p:nvPr/>
        </p:nvSpPr>
        <p:spPr>
          <a:xfrm>
            <a:off x="393526" y="2642919"/>
            <a:ext cx="8382000" cy="1865126"/>
          </a:xfrm>
          <a:prstGeom prst="rect">
            <a:avLst/>
          </a:prstGeom>
        </p:spPr>
        <p:txBody>
          <a:bodyPr wrap="square">
            <a:spAutoFit/>
          </a:bodyPr>
          <a:lstStyle/>
          <a:p>
            <a:pPr marL="285750" indent="-285750">
              <a:buFont typeface="Arial" pitchFamily="34" charset="0"/>
              <a:buChar char="•"/>
            </a:pPr>
            <a:endParaRPr lang="en-US" sz="2400" b="1" dirty="0">
              <a:solidFill>
                <a:prstClr val="black"/>
              </a:solidFill>
            </a:endParaRPr>
          </a:p>
          <a:p>
            <a:pPr marL="342900" indent="-342900">
              <a:spcBef>
                <a:spcPct val="20000"/>
              </a:spcBef>
              <a:buFont typeface="Arial" pitchFamily="34" charset="0"/>
              <a:buChar char="•"/>
            </a:pPr>
            <a:endParaRPr lang="en-US" sz="1600" dirty="0">
              <a:solidFill>
                <a:prstClr val="black"/>
              </a:solidFill>
            </a:endParaRPr>
          </a:p>
          <a:p>
            <a:pPr marL="742950" lvl="1" indent="-285750">
              <a:buFont typeface="Arial" pitchFamily="34" charset="0"/>
              <a:buChar char="•"/>
            </a:pPr>
            <a:endParaRPr lang="en-US" sz="2400" b="1" dirty="0">
              <a:solidFill>
                <a:prstClr val="black"/>
              </a:solidFill>
            </a:endParaRPr>
          </a:p>
          <a:p>
            <a:pPr marL="285750" indent="-285750"/>
            <a:endParaRPr lang="en-US" sz="2400" b="1" dirty="0">
              <a:solidFill>
                <a:prstClr val="black"/>
              </a:solidFill>
            </a:endParaRPr>
          </a:p>
          <a:p>
            <a:pPr marL="285750" indent="-285750"/>
            <a:r>
              <a:rPr lang="en-US" sz="2400" dirty="0">
                <a:solidFill>
                  <a:prstClr val="black"/>
                </a:solidFill>
              </a:rPr>
              <a:t>  </a:t>
            </a:r>
            <a:endParaRPr lang="en-US" sz="2400" dirty="0">
              <a:solidFill>
                <a:prstClr val="black"/>
              </a:solidFill>
            </a:endParaRPr>
          </a:p>
        </p:txBody>
      </p:sp>
      <p:sp>
        <p:nvSpPr>
          <p:cNvPr id="6" name="Rectangle 5"/>
          <p:cNvSpPr/>
          <p:nvPr/>
        </p:nvSpPr>
        <p:spPr>
          <a:xfrm>
            <a:off x="228600" y="2514600"/>
            <a:ext cx="8915400" cy="3693319"/>
          </a:xfrm>
          <a:prstGeom prst="rect">
            <a:avLst/>
          </a:prstGeom>
        </p:spPr>
        <p:txBody>
          <a:bodyPr wrap="square">
            <a:spAutoFit/>
          </a:bodyPr>
          <a:lstStyle/>
          <a:p>
            <a:pPr marL="285750" indent="-285750">
              <a:buFont typeface="Wingdings" pitchFamily="2" charset="2"/>
              <a:buChar char="ü"/>
            </a:pPr>
            <a:r>
              <a:rPr lang="en-US" dirty="0">
                <a:solidFill>
                  <a:prstClr val="black"/>
                </a:solidFill>
              </a:rPr>
              <a:t> Provide technical assistance and supports to educators of ELs for the transition to CCR standards in the 2013-2014 school year and beyond and adopt CCR assessment for English learners.  </a:t>
            </a:r>
          </a:p>
          <a:p>
            <a:pPr marL="285750" indent="-285750">
              <a:buFont typeface="Wingdings" pitchFamily="2" charset="2"/>
              <a:buChar char="ü"/>
            </a:pPr>
            <a:r>
              <a:rPr lang="en-US" dirty="0">
                <a:solidFill>
                  <a:prstClr val="black"/>
                </a:solidFill>
              </a:rPr>
              <a:t> Development of Indiana specific Model Performance Indicators (MPIs) and WIDA implementation guide.  </a:t>
            </a:r>
          </a:p>
          <a:p>
            <a:pPr marL="285750" indent="-285750">
              <a:buFont typeface="Wingdings" pitchFamily="2" charset="2"/>
              <a:buChar char="ü"/>
            </a:pPr>
            <a:r>
              <a:rPr lang="en-US" dirty="0">
                <a:solidFill>
                  <a:prstClr val="black"/>
                </a:solidFill>
              </a:rPr>
              <a:t> Indiana Academic Standards and WIDA alignment webinars.</a:t>
            </a:r>
          </a:p>
          <a:p>
            <a:pPr marL="285750" indent="-285750">
              <a:buFont typeface="Wingdings" pitchFamily="2" charset="2"/>
              <a:buChar char="ü"/>
            </a:pPr>
            <a:r>
              <a:rPr lang="en-US" dirty="0">
                <a:solidFill>
                  <a:prstClr val="black"/>
                </a:solidFill>
              </a:rPr>
              <a:t> Train the Trainer Workshops.</a:t>
            </a:r>
          </a:p>
          <a:p>
            <a:pPr marL="285750" indent="-285750">
              <a:buFont typeface="Wingdings" pitchFamily="2" charset="2"/>
              <a:buChar char="ü"/>
            </a:pPr>
            <a:r>
              <a:rPr lang="en-US" dirty="0">
                <a:solidFill>
                  <a:prstClr val="black"/>
                </a:solidFill>
              </a:rPr>
              <a:t> Translated parent resources and communication.</a:t>
            </a:r>
          </a:p>
          <a:p>
            <a:pPr marL="285750" indent="-285750">
              <a:buFont typeface="Wingdings" pitchFamily="2" charset="2"/>
              <a:buChar char="ü"/>
            </a:pPr>
            <a:r>
              <a:rPr lang="en-US" dirty="0">
                <a:solidFill>
                  <a:prstClr val="black"/>
                </a:solidFill>
              </a:rPr>
              <a:t> Assessment and data analysis.</a:t>
            </a:r>
          </a:p>
          <a:p>
            <a:pPr marL="285750" indent="-285750">
              <a:buFont typeface="Wingdings" pitchFamily="2" charset="2"/>
              <a:buChar char="ü"/>
            </a:pPr>
            <a:r>
              <a:rPr lang="en-US" dirty="0">
                <a:solidFill>
                  <a:prstClr val="black"/>
                </a:solidFill>
              </a:rPr>
              <a:t> Monitor through on-site and desktop monitoring.</a:t>
            </a:r>
          </a:p>
          <a:p>
            <a:pPr marL="285750" indent="-285750">
              <a:buFont typeface="Wingdings" pitchFamily="2" charset="2"/>
              <a:buChar char="ü"/>
            </a:pPr>
            <a:r>
              <a:rPr lang="en-US" dirty="0">
                <a:solidFill>
                  <a:prstClr val="black"/>
                </a:solidFill>
              </a:rPr>
              <a:t> WIDA standards and assessment assurances will be included in Title III and NESP applications.</a:t>
            </a:r>
          </a:p>
          <a:p>
            <a:pPr marL="285750" indent="-285750">
              <a:buFont typeface="Wingdings" pitchFamily="2" charset="2"/>
              <a:buChar char="ü"/>
            </a:pPr>
            <a:r>
              <a:rPr lang="en-US" dirty="0">
                <a:solidFill>
                  <a:prstClr val="black"/>
                </a:solidFill>
              </a:rPr>
              <a:t> Continue meeting with all established stakeholder and work groups.</a:t>
            </a:r>
          </a:p>
        </p:txBody>
      </p:sp>
    </p:spTree>
    <p:extLst>
      <p:ext uri="{BB962C8B-B14F-4D97-AF65-F5344CB8AC3E}">
        <p14:creationId xmlns:p14="http://schemas.microsoft.com/office/powerpoint/2010/main" val="359450671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pic>
        <p:nvPicPr>
          <p:cNvPr id="4" name="Picture 3"/>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1752600"/>
          </a:xfrm>
          <a:prstGeom prst="rect">
            <a:avLst/>
          </a:prstGeom>
        </p:spPr>
      </p:pic>
      <p:sp>
        <p:nvSpPr>
          <p:cNvPr id="8" name="Rectangle 7"/>
          <p:cNvSpPr/>
          <p:nvPr/>
        </p:nvSpPr>
        <p:spPr>
          <a:xfrm>
            <a:off x="0" y="1778876"/>
            <a:ext cx="9144000" cy="202324"/>
          </a:xfrm>
          <a:prstGeom prst="rect">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3" name="TextBox 2"/>
          <p:cNvSpPr txBox="1"/>
          <p:nvPr/>
        </p:nvSpPr>
        <p:spPr>
          <a:xfrm>
            <a:off x="0" y="2057401"/>
            <a:ext cx="9144000" cy="1692771"/>
          </a:xfrm>
          <a:prstGeom prst="rect">
            <a:avLst/>
          </a:prstGeom>
          <a:noFill/>
        </p:spPr>
        <p:txBody>
          <a:bodyPr wrap="square" rtlCol="0">
            <a:spAutoFit/>
          </a:bodyPr>
          <a:lstStyle/>
          <a:p>
            <a:pPr algn="ctr"/>
            <a:r>
              <a:rPr lang="en-US" sz="3000" b="1" dirty="0">
                <a:solidFill>
                  <a:prstClr val="black"/>
                </a:solidFill>
              </a:rPr>
              <a:t>Next Steps for Students with Disabilities</a:t>
            </a:r>
          </a:p>
          <a:p>
            <a:pPr marL="914400" lvl="1" indent="-457200">
              <a:buFontTx/>
              <a:buAutoNum type="arabicPeriod"/>
            </a:pPr>
            <a:endParaRPr lang="en-US" sz="2000" dirty="0">
              <a:solidFill>
                <a:prstClr val="black"/>
              </a:solidFill>
              <a:latin typeface="Californian FB" pitchFamily="18" charset="0"/>
            </a:endParaRPr>
          </a:p>
          <a:p>
            <a:pPr algn="ctr"/>
            <a:endParaRPr lang="en-US" sz="1000" dirty="0">
              <a:solidFill>
                <a:prstClr val="black"/>
              </a:solidFill>
            </a:endParaRPr>
          </a:p>
          <a:p>
            <a:endParaRPr lang="en-US" sz="2000" dirty="0">
              <a:solidFill>
                <a:prstClr val="black"/>
              </a:solidFill>
            </a:endParaRPr>
          </a:p>
          <a:p>
            <a:pPr algn="ctr"/>
            <a:endParaRPr lang="en-US" sz="2400" dirty="0">
              <a:solidFill>
                <a:prstClr val="black"/>
              </a:solidFill>
            </a:endParaRPr>
          </a:p>
        </p:txBody>
      </p:sp>
      <p:sp>
        <p:nvSpPr>
          <p:cNvPr id="5" name="Rectangle 4"/>
          <p:cNvSpPr/>
          <p:nvPr/>
        </p:nvSpPr>
        <p:spPr>
          <a:xfrm>
            <a:off x="304800" y="3200400"/>
            <a:ext cx="8305800" cy="923330"/>
          </a:xfrm>
          <a:prstGeom prst="rect">
            <a:avLst/>
          </a:prstGeom>
        </p:spPr>
        <p:txBody>
          <a:bodyPr wrap="square">
            <a:spAutoFit/>
          </a:bodyPr>
          <a:lstStyle/>
          <a:p>
            <a:endParaRPr lang="en-US" b="1" dirty="0">
              <a:solidFill>
                <a:prstClr val="black"/>
              </a:solidFill>
            </a:endParaRPr>
          </a:p>
          <a:p>
            <a:endParaRPr lang="en-US" b="1" dirty="0">
              <a:solidFill>
                <a:prstClr val="black"/>
              </a:solidFill>
            </a:endParaRPr>
          </a:p>
          <a:p>
            <a:endParaRPr lang="en-US" b="1" dirty="0">
              <a:solidFill>
                <a:prstClr val="black"/>
              </a:solidFill>
            </a:endParaRPr>
          </a:p>
        </p:txBody>
      </p:sp>
      <p:sp>
        <p:nvSpPr>
          <p:cNvPr id="6" name="Rectangle 5"/>
          <p:cNvSpPr/>
          <p:nvPr/>
        </p:nvSpPr>
        <p:spPr>
          <a:xfrm>
            <a:off x="333703" y="2846457"/>
            <a:ext cx="8610600" cy="4708981"/>
          </a:xfrm>
          <a:prstGeom prst="rect">
            <a:avLst/>
          </a:prstGeom>
        </p:spPr>
        <p:txBody>
          <a:bodyPr wrap="square">
            <a:spAutoFit/>
          </a:bodyPr>
          <a:lstStyle/>
          <a:p>
            <a:pPr marL="457200" indent="-457200"/>
            <a:r>
              <a:rPr lang="en-US" sz="2000" b="1" dirty="0">
                <a:solidFill>
                  <a:prstClr val="black"/>
                </a:solidFill>
              </a:rPr>
              <a:t>TA Centers</a:t>
            </a:r>
          </a:p>
          <a:p>
            <a:pPr marL="800100" lvl="1" indent="-342900">
              <a:buFont typeface="Wingdings" pitchFamily="2" charset="2"/>
              <a:buChar char="ü"/>
            </a:pPr>
            <a:r>
              <a:rPr lang="en-US" sz="2000" dirty="0">
                <a:solidFill>
                  <a:prstClr val="black"/>
                </a:solidFill>
              </a:rPr>
              <a:t>Project SUCCESS, the newest IRN, was specifically created to assist teachers of students with the most significant cognitive disabilities in the transition to CCR standards and to a new alternate assessment. </a:t>
            </a:r>
          </a:p>
          <a:p>
            <a:pPr marL="800100" lvl="1" indent="-342900">
              <a:buFont typeface="Wingdings" pitchFamily="2" charset="2"/>
              <a:buChar char="ü"/>
            </a:pPr>
            <a:r>
              <a:rPr lang="en-US" sz="2000" dirty="0">
                <a:solidFill>
                  <a:prstClr val="black"/>
                </a:solidFill>
              </a:rPr>
              <a:t>We partner with IN*SOURCE, a parent advocacy group, and the remaining 5 IRNs on numerous projects to develop resource documents on standards and assessments.</a:t>
            </a:r>
            <a:endParaRPr lang="en-US" sz="2000" dirty="0">
              <a:solidFill>
                <a:prstClr val="black"/>
              </a:solidFill>
            </a:endParaRPr>
          </a:p>
          <a:p>
            <a:pPr marL="800100" lvl="1" indent="-342900">
              <a:buFont typeface="Wingdings" pitchFamily="2" charset="2"/>
              <a:buChar char="ü"/>
            </a:pPr>
            <a:r>
              <a:rPr lang="en-US" sz="2000" dirty="0">
                <a:solidFill>
                  <a:prstClr val="black"/>
                </a:solidFill>
              </a:rPr>
              <a:t>Additionally, ongoing TA/PD provided by IRNs: Indiana Secondary Transition Resource Center, Indiana IEP Resource Center, and Project SUCCESS</a:t>
            </a:r>
          </a:p>
          <a:p>
            <a:pPr marL="800100" lvl="1" indent="-342900">
              <a:buFont typeface="Wingdings" pitchFamily="2" charset="2"/>
              <a:buChar char="ü"/>
            </a:pPr>
            <a:endParaRPr lang="en-US" sz="2000" dirty="0">
              <a:solidFill>
                <a:prstClr val="black"/>
              </a:solidFill>
            </a:endParaRPr>
          </a:p>
          <a:p>
            <a:pPr lvl="1"/>
            <a:endParaRPr lang="en-US" sz="2000" dirty="0">
              <a:solidFill>
                <a:prstClr val="black"/>
              </a:solidFill>
            </a:endParaRPr>
          </a:p>
          <a:p>
            <a:pPr marL="800100" lvl="1" indent="-342900">
              <a:buFont typeface="Wingdings" pitchFamily="2" charset="2"/>
              <a:buChar char="ü"/>
            </a:pPr>
            <a:endParaRPr lang="en-US" sz="2000" dirty="0">
              <a:solidFill>
                <a:prstClr val="black"/>
              </a:solidFill>
            </a:endParaRPr>
          </a:p>
          <a:p>
            <a:pPr marL="800100" lvl="1" indent="-342900">
              <a:buFont typeface="Wingdings" pitchFamily="2" charset="2"/>
              <a:buChar char="ü"/>
            </a:pPr>
            <a:endParaRPr lang="en-US" sz="2000" dirty="0">
              <a:solidFill>
                <a:prstClr val="black"/>
              </a:solidFill>
            </a:endParaRPr>
          </a:p>
          <a:p>
            <a:pPr marL="800100" lvl="1" indent="-342900">
              <a:buFont typeface="Wingdings" pitchFamily="2" charset="2"/>
              <a:buChar char="ü"/>
            </a:pPr>
            <a:endParaRPr lang="en-US" sz="2000" dirty="0">
              <a:solidFill>
                <a:prstClr val="black"/>
              </a:solidFill>
            </a:endParaRPr>
          </a:p>
        </p:txBody>
      </p:sp>
    </p:spTree>
    <p:extLst>
      <p:ext uri="{BB962C8B-B14F-4D97-AF65-F5344CB8AC3E}">
        <p14:creationId xmlns:p14="http://schemas.microsoft.com/office/powerpoint/2010/main" val="292578486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pic>
        <p:nvPicPr>
          <p:cNvPr id="4" name="Picture 3"/>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1752600"/>
          </a:xfrm>
          <a:prstGeom prst="rect">
            <a:avLst/>
          </a:prstGeom>
        </p:spPr>
      </p:pic>
      <p:sp>
        <p:nvSpPr>
          <p:cNvPr id="8" name="Rectangle 7"/>
          <p:cNvSpPr/>
          <p:nvPr/>
        </p:nvSpPr>
        <p:spPr>
          <a:xfrm>
            <a:off x="0" y="1778876"/>
            <a:ext cx="9144000" cy="202324"/>
          </a:xfrm>
          <a:prstGeom prst="rect">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3" name="TextBox 2"/>
          <p:cNvSpPr txBox="1"/>
          <p:nvPr/>
        </p:nvSpPr>
        <p:spPr>
          <a:xfrm>
            <a:off x="0" y="2057401"/>
            <a:ext cx="9144000" cy="1692771"/>
          </a:xfrm>
          <a:prstGeom prst="rect">
            <a:avLst/>
          </a:prstGeom>
          <a:noFill/>
        </p:spPr>
        <p:txBody>
          <a:bodyPr wrap="square" rtlCol="0">
            <a:spAutoFit/>
          </a:bodyPr>
          <a:lstStyle/>
          <a:p>
            <a:pPr algn="ctr"/>
            <a:r>
              <a:rPr lang="en-US" sz="3000" b="1" dirty="0">
                <a:solidFill>
                  <a:prstClr val="black"/>
                </a:solidFill>
              </a:rPr>
              <a:t>Next Steps for Students with Disabilities </a:t>
            </a:r>
          </a:p>
          <a:p>
            <a:pPr marL="914400" lvl="1" indent="-457200">
              <a:buFontTx/>
              <a:buAutoNum type="arabicPeriod"/>
            </a:pPr>
            <a:endParaRPr lang="en-US" sz="2000" dirty="0">
              <a:solidFill>
                <a:prstClr val="black"/>
              </a:solidFill>
              <a:latin typeface="Californian FB" pitchFamily="18" charset="0"/>
            </a:endParaRPr>
          </a:p>
          <a:p>
            <a:pPr algn="ctr"/>
            <a:endParaRPr lang="en-US" sz="1000" dirty="0">
              <a:solidFill>
                <a:prstClr val="black"/>
              </a:solidFill>
            </a:endParaRPr>
          </a:p>
          <a:p>
            <a:endParaRPr lang="en-US" sz="2000" dirty="0">
              <a:solidFill>
                <a:prstClr val="black"/>
              </a:solidFill>
            </a:endParaRPr>
          </a:p>
          <a:p>
            <a:pPr algn="ctr"/>
            <a:endParaRPr lang="en-US" sz="2400" dirty="0">
              <a:solidFill>
                <a:prstClr val="black"/>
              </a:solidFill>
            </a:endParaRPr>
          </a:p>
        </p:txBody>
      </p:sp>
      <p:sp>
        <p:nvSpPr>
          <p:cNvPr id="5" name="Rectangle 4"/>
          <p:cNvSpPr/>
          <p:nvPr/>
        </p:nvSpPr>
        <p:spPr>
          <a:xfrm>
            <a:off x="228600" y="3124200"/>
            <a:ext cx="8305800" cy="923330"/>
          </a:xfrm>
          <a:prstGeom prst="rect">
            <a:avLst/>
          </a:prstGeom>
        </p:spPr>
        <p:txBody>
          <a:bodyPr wrap="square">
            <a:spAutoFit/>
          </a:bodyPr>
          <a:lstStyle/>
          <a:p>
            <a:endParaRPr lang="en-US" b="1" dirty="0">
              <a:solidFill>
                <a:prstClr val="black"/>
              </a:solidFill>
            </a:endParaRPr>
          </a:p>
          <a:p>
            <a:endParaRPr lang="en-US" b="1" dirty="0">
              <a:solidFill>
                <a:prstClr val="black"/>
              </a:solidFill>
            </a:endParaRPr>
          </a:p>
          <a:p>
            <a:endParaRPr lang="en-US" b="1" dirty="0">
              <a:solidFill>
                <a:prstClr val="black"/>
              </a:solidFill>
            </a:endParaRPr>
          </a:p>
        </p:txBody>
      </p:sp>
      <p:sp>
        <p:nvSpPr>
          <p:cNvPr id="6" name="Rectangle 5"/>
          <p:cNvSpPr/>
          <p:nvPr/>
        </p:nvSpPr>
        <p:spPr>
          <a:xfrm>
            <a:off x="381000" y="4191000"/>
            <a:ext cx="8610600" cy="1323439"/>
          </a:xfrm>
          <a:prstGeom prst="rect">
            <a:avLst/>
          </a:prstGeom>
        </p:spPr>
        <p:txBody>
          <a:bodyPr wrap="square">
            <a:spAutoFit/>
          </a:bodyPr>
          <a:lstStyle/>
          <a:p>
            <a:endParaRPr lang="en-US" sz="2000" b="1" dirty="0">
              <a:solidFill>
                <a:prstClr val="black"/>
              </a:solidFill>
            </a:endParaRPr>
          </a:p>
          <a:p>
            <a:pPr>
              <a:buFont typeface="Arial" pitchFamily="34" charset="0"/>
              <a:buChar char="•"/>
            </a:pPr>
            <a:endParaRPr lang="en-US" sz="2000" dirty="0">
              <a:solidFill>
                <a:prstClr val="black"/>
              </a:solidFill>
            </a:endParaRPr>
          </a:p>
          <a:p>
            <a:endParaRPr lang="en-US" sz="2000" dirty="0">
              <a:solidFill>
                <a:prstClr val="black"/>
              </a:solidFill>
            </a:endParaRPr>
          </a:p>
          <a:p>
            <a:endParaRPr lang="en-US" sz="2000" dirty="0">
              <a:solidFill>
                <a:prstClr val="black"/>
              </a:solidFill>
            </a:endParaRPr>
          </a:p>
        </p:txBody>
      </p:sp>
      <p:sp>
        <p:nvSpPr>
          <p:cNvPr id="9" name="Rectangle 8"/>
          <p:cNvSpPr/>
          <p:nvPr/>
        </p:nvSpPr>
        <p:spPr>
          <a:xfrm>
            <a:off x="266700" y="2743200"/>
            <a:ext cx="8610600" cy="3170099"/>
          </a:xfrm>
          <a:prstGeom prst="rect">
            <a:avLst/>
          </a:prstGeom>
        </p:spPr>
        <p:txBody>
          <a:bodyPr wrap="square">
            <a:spAutoFit/>
          </a:bodyPr>
          <a:lstStyle/>
          <a:p>
            <a:pPr marL="342900" indent="-342900">
              <a:buFont typeface="Wingdings" pitchFamily="2" charset="2"/>
              <a:buChar char="ü"/>
            </a:pPr>
            <a:r>
              <a:rPr lang="en-US" sz="2000" dirty="0">
                <a:solidFill>
                  <a:prstClr val="black"/>
                </a:solidFill>
              </a:rPr>
              <a:t>Project SUCCESS provides </a:t>
            </a:r>
            <a:r>
              <a:rPr lang="en-US" sz="2000" b="1" dirty="0">
                <a:solidFill>
                  <a:prstClr val="black"/>
                </a:solidFill>
              </a:rPr>
              <a:t>TA and PD </a:t>
            </a:r>
            <a:r>
              <a:rPr lang="en-US" sz="2000" dirty="0">
                <a:solidFill>
                  <a:prstClr val="black"/>
                </a:solidFill>
              </a:rPr>
              <a:t>using NCSC materials in a variety of formats. (ongoing)</a:t>
            </a:r>
          </a:p>
          <a:p>
            <a:pPr marL="342900" indent="-342900">
              <a:buFont typeface="Wingdings" pitchFamily="2" charset="2"/>
              <a:buChar char="ü"/>
            </a:pPr>
            <a:r>
              <a:rPr lang="en-US" sz="2000" dirty="0">
                <a:solidFill>
                  <a:prstClr val="black"/>
                </a:solidFill>
              </a:rPr>
              <a:t>Final 2 IMAST transition webinars (</a:t>
            </a:r>
            <a:r>
              <a:rPr lang="en-US" sz="2000" b="1" dirty="0">
                <a:solidFill>
                  <a:prstClr val="black"/>
                </a:solidFill>
              </a:rPr>
              <a:t>standards based IEP goals and Universal Design for Learning</a:t>
            </a:r>
            <a:r>
              <a:rPr lang="en-US" sz="2000" dirty="0">
                <a:solidFill>
                  <a:prstClr val="black"/>
                </a:solidFill>
              </a:rPr>
              <a:t>) will be completed with the help of 2 resource centers (IEP Resource Center and PATINS (Promoting Achievement through Technology and Instruction for all Students) by the fall of </a:t>
            </a:r>
            <a:r>
              <a:rPr lang="en-US" sz="2000" dirty="0">
                <a:solidFill>
                  <a:prstClr val="black"/>
                </a:solidFill>
              </a:rPr>
              <a:t>2014</a:t>
            </a:r>
          </a:p>
          <a:p>
            <a:pPr marL="342900" indent="-342900">
              <a:buFont typeface="Wingdings" pitchFamily="2" charset="2"/>
              <a:buChar char="ü"/>
            </a:pPr>
            <a:r>
              <a:rPr lang="en-US" sz="2000" dirty="0">
                <a:solidFill>
                  <a:prstClr val="black"/>
                </a:solidFill>
              </a:rPr>
              <a:t>Indiana is </a:t>
            </a:r>
            <a:r>
              <a:rPr lang="en-US" sz="2000" b="1" dirty="0">
                <a:solidFill>
                  <a:prstClr val="black"/>
                </a:solidFill>
              </a:rPr>
              <a:t>piloting</a:t>
            </a:r>
            <a:r>
              <a:rPr lang="en-US" sz="2000" dirty="0">
                <a:solidFill>
                  <a:prstClr val="black"/>
                </a:solidFill>
              </a:rPr>
              <a:t> the NCSC </a:t>
            </a:r>
            <a:r>
              <a:rPr lang="en-US" sz="2000" b="1" dirty="0">
                <a:solidFill>
                  <a:prstClr val="black"/>
                </a:solidFill>
              </a:rPr>
              <a:t>Alternate Assessment </a:t>
            </a:r>
            <a:r>
              <a:rPr lang="en-US" sz="2000" dirty="0">
                <a:solidFill>
                  <a:prstClr val="black"/>
                </a:solidFill>
              </a:rPr>
              <a:t>for ELA and Math (May 2014) and writing (fall 2014)</a:t>
            </a:r>
          </a:p>
          <a:p>
            <a:endParaRPr lang="en-US" sz="2000" dirty="0">
              <a:solidFill>
                <a:prstClr val="black"/>
              </a:solidFill>
            </a:endParaRPr>
          </a:p>
          <a:p>
            <a:pPr marL="342900" indent="-342900">
              <a:buFont typeface="Wingdings" pitchFamily="2" charset="2"/>
              <a:buChar char="ü"/>
            </a:pPr>
            <a:endParaRPr lang="en-US" sz="2000" dirty="0">
              <a:solidFill>
                <a:prstClr val="black"/>
              </a:solidFill>
            </a:endParaRPr>
          </a:p>
        </p:txBody>
      </p:sp>
    </p:spTree>
    <p:extLst>
      <p:ext uri="{BB962C8B-B14F-4D97-AF65-F5344CB8AC3E}">
        <p14:creationId xmlns:p14="http://schemas.microsoft.com/office/powerpoint/2010/main" val="290273360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pic>
        <p:nvPicPr>
          <p:cNvPr id="4" name="Picture 3"/>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1752600"/>
          </a:xfrm>
          <a:prstGeom prst="rect">
            <a:avLst/>
          </a:prstGeom>
        </p:spPr>
      </p:pic>
      <p:sp>
        <p:nvSpPr>
          <p:cNvPr id="8" name="Rectangle 7"/>
          <p:cNvSpPr/>
          <p:nvPr/>
        </p:nvSpPr>
        <p:spPr>
          <a:xfrm>
            <a:off x="0" y="1778876"/>
            <a:ext cx="9144000" cy="202324"/>
          </a:xfrm>
          <a:prstGeom prst="rect">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3" name="TextBox 2"/>
          <p:cNvSpPr txBox="1"/>
          <p:nvPr/>
        </p:nvSpPr>
        <p:spPr>
          <a:xfrm>
            <a:off x="304800" y="2209800"/>
            <a:ext cx="8686800" cy="4832092"/>
          </a:xfrm>
          <a:prstGeom prst="rect">
            <a:avLst/>
          </a:prstGeom>
          <a:noFill/>
        </p:spPr>
        <p:txBody>
          <a:bodyPr wrap="square" rtlCol="0">
            <a:spAutoFit/>
          </a:bodyPr>
          <a:lstStyle/>
          <a:p>
            <a:pPr algn="ctr"/>
            <a:r>
              <a:rPr lang="en-US" sz="1400" dirty="0">
                <a:solidFill>
                  <a:prstClr val="black"/>
                </a:solidFill>
              </a:rPr>
              <a:t> </a:t>
            </a:r>
            <a:r>
              <a:rPr lang="en-US" sz="2400" b="1" dirty="0">
                <a:solidFill>
                  <a:prstClr val="black"/>
                </a:solidFill>
              </a:rPr>
              <a:t>Next Steps </a:t>
            </a:r>
            <a:r>
              <a:rPr lang="en-US" sz="2400" b="1" dirty="0">
                <a:solidFill>
                  <a:prstClr val="black"/>
                </a:solidFill>
              </a:rPr>
              <a:t>for Assessing the New Indiana Academic Standards </a:t>
            </a:r>
            <a:endParaRPr lang="en-US" sz="2400" dirty="0">
              <a:solidFill>
                <a:prstClr val="black"/>
              </a:solidFill>
            </a:endParaRPr>
          </a:p>
          <a:p>
            <a:endParaRPr lang="en-US" dirty="0">
              <a:solidFill>
                <a:prstClr val="black"/>
              </a:solidFill>
            </a:endParaRPr>
          </a:p>
          <a:p>
            <a:pPr marL="285750" indent="-285750">
              <a:buFont typeface="Wingdings" pitchFamily="2" charset="2"/>
              <a:buChar char="ü"/>
            </a:pPr>
            <a:r>
              <a:rPr lang="en-US" dirty="0">
                <a:solidFill>
                  <a:prstClr val="black"/>
                </a:solidFill>
              </a:rPr>
              <a:t>By mid- June, IDOE will submit the blueprint to USED </a:t>
            </a:r>
            <a:r>
              <a:rPr lang="en-US" dirty="0">
                <a:solidFill>
                  <a:prstClr val="black"/>
                </a:solidFill>
              </a:rPr>
              <a:t> </a:t>
            </a:r>
            <a:r>
              <a:rPr lang="en-US" dirty="0">
                <a:solidFill>
                  <a:prstClr val="black"/>
                </a:solidFill>
              </a:rPr>
              <a:t>for the College </a:t>
            </a:r>
            <a:r>
              <a:rPr lang="en-US" dirty="0">
                <a:solidFill>
                  <a:prstClr val="black"/>
                </a:solidFill>
              </a:rPr>
              <a:t>and Career Readiness Transition Assessment (CCRTA) </a:t>
            </a:r>
            <a:r>
              <a:rPr lang="en-US" dirty="0">
                <a:solidFill>
                  <a:prstClr val="black"/>
                </a:solidFill>
              </a:rPr>
              <a:t>to </a:t>
            </a:r>
            <a:r>
              <a:rPr lang="en-US" dirty="0">
                <a:solidFill>
                  <a:prstClr val="black"/>
                </a:solidFill>
              </a:rPr>
              <a:t>be offered in conjunction with ISTEP+ </a:t>
            </a:r>
            <a:r>
              <a:rPr lang="en-US" dirty="0">
                <a:solidFill>
                  <a:prstClr val="black"/>
                </a:solidFill>
              </a:rPr>
              <a:t>for the </a:t>
            </a:r>
            <a:r>
              <a:rPr lang="en-US" dirty="0">
                <a:solidFill>
                  <a:prstClr val="black"/>
                </a:solidFill>
              </a:rPr>
              <a:t>spring  </a:t>
            </a:r>
            <a:r>
              <a:rPr lang="en-US" dirty="0">
                <a:solidFill>
                  <a:prstClr val="black"/>
                </a:solidFill>
              </a:rPr>
              <a:t>of 2014-2015.  This will  allow </a:t>
            </a:r>
            <a:r>
              <a:rPr lang="en-US" dirty="0">
                <a:solidFill>
                  <a:prstClr val="black"/>
                </a:solidFill>
              </a:rPr>
              <a:t>for </a:t>
            </a:r>
            <a:r>
              <a:rPr lang="en-US" dirty="0">
                <a:solidFill>
                  <a:prstClr val="black"/>
                </a:solidFill>
              </a:rPr>
              <a:t>exposure </a:t>
            </a:r>
            <a:r>
              <a:rPr lang="en-US" dirty="0">
                <a:solidFill>
                  <a:prstClr val="black"/>
                </a:solidFill>
              </a:rPr>
              <a:t>to TE items and </a:t>
            </a:r>
            <a:r>
              <a:rPr lang="en-US" dirty="0">
                <a:solidFill>
                  <a:prstClr val="black"/>
                </a:solidFill>
              </a:rPr>
              <a:t>the new </a:t>
            </a:r>
            <a:r>
              <a:rPr lang="en-US" dirty="0">
                <a:solidFill>
                  <a:prstClr val="black"/>
                </a:solidFill>
              </a:rPr>
              <a:t>Indiana Academic Standards</a:t>
            </a:r>
            <a:r>
              <a:rPr lang="en-US" dirty="0">
                <a:solidFill>
                  <a:prstClr val="black"/>
                </a:solidFill>
              </a:rPr>
              <a:t>.</a:t>
            </a:r>
          </a:p>
          <a:p>
            <a:endParaRPr lang="en-US" dirty="0">
              <a:solidFill>
                <a:prstClr val="black"/>
              </a:solidFill>
            </a:endParaRPr>
          </a:p>
          <a:p>
            <a:pPr marL="285750" indent="-285750">
              <a:buFont typeface="Wingdings" pitchFamily="2" charset="2"/>
              <a:buChar char="ü"/>
            </a:pPr>
            <a:r>
              <a:rPr lang="en-US" dirty="0">
                <a:solidFill>
                  <a:prstClr val="black"/>
                </a:solidFill>
              </a:rPr>
              <a:t>During the summer months </a:t>
            </a:r>
            <a:r>
              <a:rPr lang="en-US" dirty="0">
                <a:solidFill>
                  <a:prstClr val="black"/>
                </a:solidFill>
              </a:rPr>
              <a:t> of 2014, IDOE </a:t>
            </a:r>
            <a:r>
              <a:rPr lang="en-US" dirty="0">
                <a:solidFill>
                  <a:prstClr val="black"/>
                </a:solidFill>
              </a:rPr>
              <a:t>will work with the State Board of Education Assessment Subcommittee to develop  the required procurement paperwork to </a:t>
            </a:r>
            <a:r>
              <a:rPr lang="en-US" dirty="0">
                <a:solidFill>
                  <a:prstClr val="black"/>
                </a:solidFill>
              </a:rPr>
              <a:t>identify</a:t>
            </a:r>
          </a:p>
          <a:p>
            <a:r>
              <a:rPr lang="en-US" dirty="0">
                <a:solidFill>
                  <a:prstClr val="black"/>
                </a:solidFill>
              </a:rPr>
              <a:t>     </a:t>
            </a:r>
            <a:r>
              <a:rPr lang="en-US" dirty="0">
                <a:solidFill>
                  <a:prstClr val="black"/>
                </a:solidFill>
              </a:rPr>
              <a:t>and select the next vendor to create the new aligned </a:t>
            </a:r>
            <a:r>
              <a:rPr lang="en-US" dirty="0">
                <a:solidFill>
                  <a:prstClr val="black"/>
                </a:solidFill>
              </a:rPr>
              <a:t>assessment.</a:t>
            </a:r>
          </a:p>
          <a:p>
            <a:endParaRPr lang="en-US" dirty="0">
              <a:solidFill>
                <a:prstClr val="black"/>
              </a:solidFill>
            </a:endParaRPr>
          </a:p>
          <a:p>
            <a:pPr marL="285750" indent="-285750">
              <a:buFont typeface="Wingdings" pitchFamily="2" charset="2"/>
              <a:buChar char="ü"/>
            </a:pPr>
            <a:r>
              <a:rPr lang="en-US" dirty="0">
                <a:solidFill>
                  <a:prstClr val="black"/>
                </a:solidFill>
              </a:rPr>
              <a:t>Request for Information (RFI) out in for public review now.</a:t>
            </a:r>
          </a:p>
          <a:p>
            <a:endParaRPr lang="en-US" dirty="0">
              <a:solidFill>
                <a:prstClr val="black"/>
              </a:solidFill>
            </a:endParaRPr>
          </a:p>
          <a:p>
            <a:pPr marL="285750" indent="-285750">
              <a:buFont typeface="Wingdings" pitchFamily="2" charset="2"/>
              <a:buChar char="ü"/>
            </a:pPr>
            <a:r>
              <a:rPr lang="en-US" dirty="0">
                <a:solidFill>
                  <a:prstClr val="black"/>
                </a:solidFill>
              </a:rPr>
              <a:t>Request for Proposals (RFP) to be developed this summer based on feedback from RFI respondents.</a:t>
            </a:r>
          </a:p>
          <a:p>
            <a:endParaRPr lang="en-US" dirty="0">
              <a:solidFill>
                <a:prstClr val="black"/>
              </a:solidFill>
            </a:endParaRPr>
          </a:p>
          <a:p>
            <a:pPr marL="742950" lvl="1" indent="-285750">
              <a:buFont typeface="Wingdings" pitchFamily="2" charset="2"/>
              <a:buChar char="ü"/>
            </a:pPr>
            <a:endParaRPr lang="en-US" sz="1400" dirty="0">
              <a:solidFill>
                <a:prstClr val="black"/>
              </a:solidFill>
            </a:endParaRPr>
          </a:p>
        </p:txBody>
      </p:sp>
    </p:spTree>
    <p:extLst>
      <p:ext uri="{BB962C8B-B14F-4D97-AF65-F5344CB8AC3E}">
        <p14:creationId xmlns:p14="http://schemas.microsoft.com/office/powerpoint/2010/main" val="399468679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1752600"/>
          </a:xfrm>
          <a:prstGeom prst="rect">
            <a:avLst/>
          </a:prstGeom>
        </p:spPr>
      </p:pic>
      <p:sp>
        <p:nvSpPr>
          <p:cNvPr id="8" name="Rectangle 7"/>
          <p:cNvSpPr/>
          <p:nvPr/>
        </p:nvSpPr>
        <p:spPr>
          <a:xfrm>
            <a:off x="0" y="1778876"/>
            <a:ext cx="9144000" cy="202324"/>
          </a:xfrm>
          <a:prstGeom prst="rect">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3" name="TextBox 2"/>
          <p:cNvSpPr txBox="1"/>
          <p:nvPr/>
        </p:nvSpPr>
        <p:spPr>
          <a:xfrm>
            <a:off x="685800" y="2286000"/>
            <a:ext cx="7620000" cy="2492990"/>
          </a:xfrm>
          <a:prstGeom prst="rect">
            <a:avLst/>
          </a:prstGeom>
          <a:noFill/>
        </p:spPr>
        <p:txBody>
          <a:bodyPr wrap="square" rtlCol="0">
            <a:spAutoFit/>
          </a:bodyPr>
          <a:lstStyle/>
          <a:p>
            <a:pPr algn="ctr"/>
            <a:r>
              <a:rPr lang="en-US" sz="5400" dirty="0">
                <a:solidFill>
                  <a:prstClr val="black"/>
                </a:solidFill>
                <a:latin typeface="Californian FB" pitchFamily="18" charset="0"/>
              </a:rPr>
              <a:t>Priority Schools</a:t>
            </a:r>
          </a:p>
          <a:p>
            <a:pPr algn="ctr"/>
            <a:r>
              <a:rPr lang="en-US" sz="5400" dirty="0">
                <a:solidFill>
                  <a:prstClr val="black"/>
                </a:solidFill>
                <a:latin typeface="Californian FB" pitchFamily="18" charset="0"/>
              </a:rPr>
              <a:t>(2.D)</a:t>
            </a:r>
          </a:p>
          <a:p>
            <a:pPr algn="ctr"/>
            <a:endParaRPr lang="en-US" sz="2400" dirty="0">
              <a:solidFill>
                <a:prstClr val="black"/>
              </a:solidFill>
            </a:endParaRPr>
          </a:p>
          <a:p>
            <a:pPr algn="ctr"/>
            <a:endParaRPr lang="en-US" sz="2400" dirty="0">
              <a:solidFill>
                <a:prstClr val="black"/>
              </a:solidFill>
            </a:endParaRPr>
          </a:p>
        </p:txBody>
      </p:sp>
    </p:spTree>
    <p:extLst>
      <p:ext uri="{BB962C8B-B14F-4D97-AF65-F5344CB8AC3E}">
        <p14:creationId xmlns:p14="http://schemas.microsoft.com/office/powerpoint/2010/main" val="44657095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1752600"/>
          </a:xfrm>
          <a:prstGeom prst="rect">
            <a:avLst/>
          </a:prstGeom>
        </p:spPr>
      </p:pic>
      <p:sp>
        <p:nvSpPr>
          <p:cNvPr id="8" name="Rectangle 7"/>
          <p:cNvSpPr/>
          <p:nvPr/>
        </p:nvSpPr>
        <p:spPr>
          <a:xfrm>
            <a:off x="0" y="1778876"/>
            <a:ext cx="9144000" cy="202324"/>
          </a:xfrm>
          <a:prstGeom prst="rect">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3" name="TextBox 2"/>
          <p:cNvSpPr txBox="1"/>
          <p:nvPr/>
        </p:nvSpPr>
        <p:spPr>
          <a:xfrm>
            <a:off x="685800" y="1981200"/>
            <a:ext cx="7620000" cy="1323439"/>
          </a:xfrm>
          <a:prstGeom prst="rect">
            <a:avLst/>
          </a:prstGeom>
          <a:noFill/>
        </p:spPr>
        <p:txBody>
          <a:bodyPr wrap="square" rtlCol="0">
            <a:spAutoFit/>
          </a:bodyPr>
          <a:lstStyle/>
          <a:p>
            <a:pPr algn="ctr"/>
            <a:r>
              <a:rPr lang="en-US" sz="3200" b="1" dirty="0">
                <a:solidFill>
                  <a:prstClr val="black"/>
                </a:solidFill>
                <a:latin typeface="Californian FB" pitchFamily="18" charset="0"/>
              </a:rPr>
              <a:t>Next Steps Outlined in Monitoring</a:t>
            </a:r>
          </a:p>
          <a:p>
            <a:pPr algn="ctr"/>
            <a:endParaRPr lang="en-US" sz="2400" dirty="0">
              <a:solidFill>
                <a:prstClr val="black"/>
              </a:solidFill>
            </a:endParaRPr>
          </a:p>
          <a:p>
            <a:pPr algn="ctr"/>
            <a:endParaRPr lang="en-US" sz="2400" dirty="0">
              <a:solidFill>
                <a:prstClr val="black"/>
              </a:solidFill>
            </a:endParaRPr>
          </a:p>
        </p:txBody>
      </p:sp>
      <p:sp>
        <p:nvSpPr>
          <p:cNvPr id="2" name="Rectangle 1"/>
          <p:cNvSpPr/>
          <p:nvPr/>
        </p:nvSpPr>
        <p:spPr>
          <a:xfrm>
            <a:off x="393526" y="2642919"/>
            <a:ext cx="8382000" cy="3785652"/>
          </a:xfrm>
          <a:prstGeom prst="rect">
            <a:avLst/>
          </a:prstGeom>
        </p:spPr>
        <p:txBody>
          <a:bodyPr wrap="square">
            <a:spAutoFit/>
          </a:bodyPr>
          <a:lstStyle/>
          <a:p>
            <a:r>
              <a:rPr lang="en-US" sz="2400" dirty="0">
                <a:solidFill>
                  <a:prstClr val="black"/>
                </a:solidFill>
              </a:rPr>
              <a:t>Begin </a:t>
            </a:r>
            <a:r>
              <a:rPr lang="en-US" sz="2400" dirty="0">
                <a:solidFill>
                  <a:prstClr val="black"/>
                </a:solidFill>
              </a:rPr>
              <a:t>full implementation of interventions in non-SIG priority schools in the 2014-15 school year, including a high quality plan to adjust its school improvement planning and monitoring process by</a:t>
            </a:r>
            <a:r>
              <a:rPr lang="en-US" sz="2400" dirty="0">
                <a:solidFill>
                  <a:prstClr val="black"/>
                </a:solidFill>
              </a:rPr>
              <a:t>:</a:t>
            </a:r>
          </a:p>
          <a:p>
            <a:pPr marL="457200" indent="-457200">
              <a:buFont typeface="+mj-lt"/>
              <a:buAutoNum type="arabicParenR"/>
            </a:pPr>
            <a:r>
              <a:rPr lang="en-US" sz="2400" dirty="0">
                <a:solidFill>
                  <a:prstClr val="black"/>
                </a:solidFill>
              </a:rPr>
              <a:t>describing </a:t>
            </a:r>
            <a:r>
              <a:rPr lang="en-US" sz="2400" dirty="0">
                <a:solidFill>
                  <a:prstClr val="black"/>
                </a:solidFill>
              </a:rPr>
              <a:t>the ESEA flexibility turnaround principles within related tools, documents, training materials and other </a:t>
            </a:r>
            <a:r>
              <a:rPr lang="en-US" sz="2400" dirty="0">
                <a:solidFill>
                  <a:prstClr val="black"/>
                </a:solidFill>
              </a:rPr>
              <a:t>supports</a:t>
            </a:r>
          </a:p>
          <a:p>
            <a:pPr marL="457200" indent="-457200">
              <a:buFont typeface="+mj-lt"/>
              <a:buAutoNum type="arabicParenR"/>
            </a:pPr>
            <a:r>
              <a:rPr lang="en-US" sz="2400" dirty="0">
                <a:solidFill>
                  <a:prstClr val="black"/>
                </a:solidFill>
              </a:rPr>
              <a:t>align </a:t>
            </a:r>
            <a:r>
              <a:rPr lang="en-US" sz="2400" dirty="0">
                <a:solidFill>
                  <a:prstClr val="black"/>
                </a:solidFill>
              </a:rPr>
              <a:t>planning and monitoring tools to facilitate the determination that each school is implementing all ESEA flexibility turnaround principles for three years</a:t>
            </a:r>
          </a:p>
        </p:txBody>
      </p:sp>
    </p:spTree>
    <p:extLst>
      <p:ext uri="{BB962C8B-B14F-4D97-AF65-F5344CB8AC3E}">
        <p14:creationId xmlns:p14="http://schemas.microsoft.com/office/powerpoint/2010/main" val="13893474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76400"/>
            <a:ext cx="7772400" cy="4495800"/>
          </a:xfrm>
        </p:spPr>
        <p:txBody>
          <a:bodyPr>
            <a:normAutofit/>
          </a:bodyPr>
          <a:lstStyle/>
          <a:p>
            <a:r>
              <a:rPr lang="en-US" sz="3600" dirty="0" smtClean="0"/>
              <a:t>Timeline</a:t>
            </a:r>
            <a:br>
              <a:rPr lang="en-US" sz="3600" dirty="0" smtClean="0"/>
            </a:br>
            <a:r>
              <a:rPr lang="en-US" sz="3600" dirty="0" smtClean="0"/>
              <a:t/>
            </a:r>
            <a:br>
              <a:rPr lang="en-US" sz="3600" dirty="0" smtClean="0"/>
            </a:br>
            <a:r>
              <a:rPr lang="en-US" sz="1800" dirty="0" smtClean="0"/>
              <a:t>5/14/14    Submit hierarchical call schedule to USED </a:t>
            </a:r>
            <a:r>
              <a:rPr lang="en-US" sz="1800" dirty="0"/>
              <a:t/>
            </a:r>
            <a:br>
              <a:rPr lang="en-US" sz="1800" dirty="0"/>
            </a:br>
            <a:r>
              <a:rPr lang="en-US" sz="1800" dirty="0" smtClean="0"/>
              <a:t/>
            </a:r>
            <a:br>
              <a:rPr lang="en-US" sz="1800" dirty="0" smtClean="0"/>
            </a:br>
            <a:r>
              <a:rPr lang="en-US" sz="1800" dirty="0" smtClean="0"/>
              <a:t>5/16/14 - 6/6/14  Twice weekly USED Topic Specific Calls</a:t>
            </a:r>
            <a:br>
              <a:rPr lang="en-US" sz="1800" dirty="0" smtClean="0"/>
            </a:br>
            <a:r>
              <a:rPr lang="en-US" sz="1800" dirty="0" smtClean="0"/>
              <a:t/>
            </a:r>
            <a:br>
              <a:rPr lang="en-US" sz="1800" dirty="0" smtClean="0"/>
            </a:br>
            <a:r>
              <a:rPr lang="en-US" sz="1600" i="1" dirty="0" smtClean="0"/>
              <a:t>Deadline of Draft on Topic to USED within 2 weeks </a:t>
            </a:r>
            <a:r>
              <a:rPr lang="en-US" sz="1600" i="1" dirty="0"/>
              <a:t>of </a:t>
            </a:r>
            <a:r>
              <a:rPr lang="en-US" sz="1600" i="1" dirty="0" smtClean="0"/>
              <a:t>call</a:t>
            </a:r>
            <a:br>
              <a:rPr lang="en-US" sz="1600" i="1" dirty="0" smtClean="0"/>
            </a:br>
            <a:r>
              <a:rPr lang="en-US" sz="1600" i="1" dirty="0"/>
              <a:t/>
            </a:r>
            <a:br>
              <a:rPr lang="en-US" sz="1600" i="1" dirty="0"/>
            </a:br>
            <a:r>
              <a:rPr lang="en-US" sz="1800" dirty="0" smtClean="0"/>
              <a:t>6/4/14 Formal  Update Presentation to State Board of Education</a:t>
            </a:r>
            <a:r>
              <a:rPr lang="en-US" sz="1800" dirty="0"/>
              <a:t/>
            </a:r>
            <a:br>
              <a:rPr lang="en-US" sz="1800" dirty="0"/>
            </a:br>
            <a:r>
              <a:rPr lang="en-US" sz="1800" dirty="0" smtClean="0"/>
              <a:t/>
            </a:r>
            <a:br>
              <a:rPr lang="en-US" sz="1800" dirty="0" smtClean="0"/>
            </a:br>
            <a:r>
              <a:rPr lang="en-US" sz="1800" dirty="0" smtClean="0"/>
              <a:t>6/20/14 Complete </a:t>
            </a:r>
            <a:r>
              <a:rPr lang="en-US" sz="1800" dirty="0"/>
              <a:t>Body of Work Deadline for Final </a:t>
            </a:r>
            <a:r>
              <a:rPr lang="en-US" sz="1800" dirty="0" smtClean="0"/>
              <a:t>Edit to Superintendent of Public Instruction</a:t>
            </a:r>
            <a:r>
              <a:rPr lang="en-US" sz="1800" i="1" dirty="0" smtClean="0"/>
              <a:t/>
            </a:r>
            <a:br>
              <a:rPr lang="en-US" sz="1800" i="1" dirty="0" smtClean="0"/>
            </a:br>
            <a:r>
              <a:rPr lang="en-US" sz="1800" i="1" dirty="0"/>
              <a:t/>
            </a:r>
            <a:br>
              <a:rPr lang="en-US" sz="1800" i="1" dirty="0"/>
            </a:br>
            <a:r>
              <a:rPr lang="en-US" sz="1800" dirty="0" smtClean="0"/>
              <a:t>6/25/14 Submission </a:t>
            </a:r>
            <a:r>
              <a:rPr lang="en-US" sz="1800" dirty="0"/>
              <a:t>to </a:t>
            </a:r>
            <a:r>
              <a:rPr lang="en-US" sz="1800" dirty="0" smtClean="0"/>
              <a:t>USED</a:t>
            </a:r>
            <a:endParaRPr lang="en-US" sz="1800" dirty="0"/>
          </a:p>
        </p:txBody>
      </p:sp>
    </p:spTree>
    <p:extLst>
      <p:ext uri="{BB962C8B-B14F-4D97-AF65-F5344CB8AC3E}">
        <p14:creationId xmlns:p14="http://schemas.microsoft.com/office/powerpoint/2010/main" val="30127236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772400" cy="765175"/>
          </a:xfrm>
        </p:spPr>
        <p:txBody>
          <a:bodyPr>
            <a:normAutofit/>
          </a:bodyPr>
          <a:lstStyle/>
          <a:p>
            <a:r>
              <a:rPr lang="en-US" sz="3600" dirty="0" smtClean="0"/>
              <a:t>USED Call June 3rd</a:t>
            </a:r>
            <a:endParaRPr lang="en-US" sz="3600" dirty="0"/>
          </a:p>
        </p:txBody>
      </p:sp>
      <p:sp>
        <p:nvSpPr>
          <p:cNvPr id="4" name="TextBox 3"/>
          <p:cNvSpPr txBox="1"/>
          <p:nvPr/>
        </p:nvSpPr>
        <p:spPr>
          <a:xfrm>
            <a:off x="533400" y="2711095"/>
            <a:ext cx="8001000" cy="3046988"/>
          </a:xfrm>
          <a:prstGeom prst="rect">
            <a:avLst/>
          </a:prstGeom>
          <a:noFill/>
        </p:spPr>
        <p:txBody>
          <a:bodyPr wrap="square" rtlCol="0">
            <a:spAutoFit/>
          </a:bodyPr>
          <a:lstStyle/>
          <a:p>
            <a:pPr marL="285750" indent="-285750">
              <a:buFont typeface="Arial" pitchFamily="34" charset="0"/>
              <a:buChar char="•"/>
            </a:pPr>
            <a:r>
              <a:rPr lang="en-US" sz="2400" dirty="0">
                <a:solidFill>
                  <a:prstClr val="black"/>
                </a:solidFill>
              </a:rPr>
              <a:t>C</a:t>
            </a:r>
            <a:r>
              <a:rPr lang="en-US" sz="2400" dirty="0" smtClean="0">
                <a:solidFill>
                  <a:prstClr val="black"/>
                </a:solidFill>
              </a:rPr>
              <a:t>onversations on assessment was again robust</a:t>
            </a:r>
          </a:p>
          <a:p>
            <a:pPr marL="285750" indent="-285750">
              <a:buFont typeface="Arial" pitchFamily="34" charset="0"/>
              <a:buChar char="•"/>
            </a:pPr>
            <a:endParaRPr lang="en-US" sz="2400" dirty="0">
              <a:solidFill>
                <a:prstClr val="black"/>
              </a:solidFill>
            </a:endParaRPr>
          </a:p>
          <a:p>
            <a:pPr marL="285750" indent="-285750">
              <a:buFont typeface="Arial" pitchFamily="34" charset="0"/>
              <a:buChar char="•"/>
            </a:pPr>
            <a:r>
              <a:rPr lang="en-US" sz="2400" dirty="0" smtClean="0">
                <a:solidFill>
                  <a:prstClr val="black"/>
                </a:solidFill>
              </a:rPr>
              <a:t>Teresa Brown presented HQP for focus and priority schools</a:t>
            </a:r>
          </a:p>
          <a:p>
            <a:pPr marL="742950" lvl="1" indent="-285750">
              <a:buFont typeface="Arial" pitchFamily="34" charset="0"/>
              <a:buChar char="•"/>
            </a:pPr>
            <a:r>
              <a:rPr lang="en-US" sz="2400" dirty="0" smtClean="0">
                <a:solidFill>
                  <a:prstClr val="black"/>
                </a:solidFill>
              </a:rPr>
              <a:t>Two D years becoming F was discussed</a:t>
            </a:r>
          </a:p>
          <a:p>
            <a:pPr marL="742950" lvl="1" indent="-285750">
              <a:buFont typeface="Arial" pitchFamily="34" charset="0"/>
              <a:buChar char="•"/>
            </a:pPr>
            <a:r>
              <a:rPr lang="en-US" sz="2400" dirty="0" smtClean="0">
                <a:solidFill>
                  <a:prstClr val="black"/>
                </a:solidFill>
              </a:rPr>
              <a:t>Focus school do not need to implement interventions for 3 Years was discussed-will prompt an amendment</a:t>
            </a:r>
            <a:endParaRPr lang="en-US" sz="2400" dirty="0">
              <a:solidFill>
                <a:prstClr val="black"/>
              </a:solidFill>
            </a:endParaRPr>
          </a:p>
          <a:p>
            <a:pPr marL="285750" indent="-285750">
              <a:buFont typeface="Arial" pitchFamily="34" charset="0"/>
              <a:buChar char="•"/>
            </a:pPr>
            <a:endParaRPr lang="en-US" sz="2400" dirty="0" smtClean="0">
              <a:solidFill>
                <a:prstClr val="black"/>
              </a:solidFill>
            </a:endParaRPr>
          </a:p>
          <a:p>
            <a:pPr marL="285750" indent="-285750">
              <a:buFont typeface="Arial" pitchFamily="34" charset="0"/>
              <a:buChar char="•"/>
            </a:pPr>
            <a:r>
              <a:rPr lang="en-US" sz="2400" dirty="0" smtClean="0">
                <a:solidFill>
                  <a:prstClr val="black"/>
                </a:solidFill>
              </a:rPr>
              <a:t>Stakeholder Input Plan was discussed</a:t>
            </a:r>
          </a:p>
        </p:txBody>
      </p:sp>
    </p:spTree>
    <p:extLst>
      <p:ext uri="{BB962C8B-B14F-4D97-AF65-F5344CB8AC3E}">
        <p14:creationId xmlns:p14="http://schemas.microsoft.com/office/powerpoint/2010/main" val="299451279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pic>
        <p:nvPicPr>
          <p:cNvPr id="4" name="Picture 3"/>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1752600"/>
          </a:xfrm>
          <a:prstGeom prst="rect">
            <a:avLst/>
          </a:prstGeom>
        </p:spPr>
      </p:pic>
      <p:sp>
        <p:nvSpPr>
          <p:cNvPr id="8" name="Rectangle 7"/>
          <p:cNvSpPr/>
          <p:nvPr/>
        </p:nvSpPr>
        <p:spPr>
          <a:xfrm>
            <a:off x="0" y="1778876"/>
            <a:ext cx="9144000" cy="202324"/>
          </a:xfrm>
          <a:prstGeom prst="rect">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3" name="TextBox 2"/>
          <p:cNvSpPr txBox="1"/>
          <p:nvPr/>
        </p:nvSpPr>
        <p:spPr>
          <a:xfrm>
            <a:off x="685800" y="2036523"/>
            <a:ext cx="7620000" cy="2492990"/>
          </a:xfrm>
          <a:prstGeom prst="rect">
            <a:avLst/>
          </a:prstGeom>
          <a:noFill/>
        </p:spPr>
        <p:txBody>
          <a:bodyPr wrap="square" rtlCol="0">
            <a:spAutoFit/>
          </a:bodyPr>
          <a:lstStyle/>
          <a:p>
            <a:pPr algn="ctr"/>
            <a:r>
              <a:rPr lang="en-US" sz="2000" b="1" dirty="0">
                <a:solidFill>
                  <a:prstClr val="black"/>
                </a:solidFill>
                <a:latin typeface="Californian FB" pitchFamily="18" charset="0"/>
              </a:rPr>
              <a:t>Designed in Consultation with USED since Monitoring</a:t>
            </a:r>
          </a:p>
          <a:p>
            <a:pPr algn="ctr"/>
            <a:r>
              <a:rPr lang="en-US" sz="2000" b="1" dirty="0">
                <a:solidFill>
                  <a:prstClr val="black"/>
                </a:solidFill>
                <a:latin typeface="Californian FB" pitchFamily="18" charset="0"/>
              </a:rPr>
              <a:t>(Work </a:t>
            </a:r>
            <a:r>
              <a:rPr lang="en-US" sz="2000" b="1" dirty="0">
                <a:solidFill>
                  <a:srgbClr val="FF0000"/>
                </a:solidFill>
                <a:latin typeface="Californian FB" pitchFamily="18" charset="0"/>
              </a:rPr>
              <a:t>Complete</a:t>
            </a:r>
            <a:r>
              <a:rPr lang="en-US" sz="2000" b="1" dirty="0">
                <a:solidFill>
                  <a:prstClr val="black"/>
                </a:solidFill>
                <a:latin typeface="Californian FB" pitchFamily="18" charset="0"/>
              </a:rPr>
              <a:t> and Amendment Impetus)</a:t>
            </a:r>
          </a:p>
          <a:p>
            <a:pPr algn="ctr"/>
            <a:endParaRPr lang="en-US" sz="2000" b="1" dirty="0">
              <a:solidFill>
                <a:prstClr val="black"/>
              </a:solidFill>
              <a:latin typeface="Californian FB" pitchFamily="18" charset="0"/>
            </a:endParaRPr>
          </a:p>
          <a:p>
            <a:pPr marL="342900" indent="-342900">
              <a:buFont typeface="Wingdings" pitchFamily="2" charset="2"/>
              <a:buChar char="ü"/>
            </a:pPr>
            <a:r>
              <a:rPr lang="en-US" sz="2400" dirty="0">
                <a:solidFill>
                  <a:prstClr val="black"/>
                </a:solidFill>
              </a:rPr>
              <a:t>Created a monitoring rubric and process to provide schools with feedback on the implementation of the 8 turnaround principles.</a:t>
            </a:r>
            <a:endParaRPr lang="en-US" sz="2400" dirty="0">
              <a:solidFill>
                <a:prstClr val="black"/>
              </a:solidFill>
            </a:endParaRPr>
          </a:p>
          <a:p>
            <a:pPr algn="ctr"/>
            <a:endParaRPr lang="en-US" sz="2400" dirty="0">
              <a:solidFill>
                <a:prstClr val="black"/>
              </a:solidFill>
            </a:endParaRPr>
          </a:p>
        </p:txBody>
      </p:sp>
    </p:spTree>
    <p:extLst>
      <p:ext uri="{BB962C8B-B14F-4D97-AF65-F5344CB8AC3E}">
        <p14:creationId xmlns:p14="http://schemas.microsoft.com/office/powerpoint/2010/main" val="309617984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pic>
        <p:nvPicPr>
          <p:cNvPr id="4" name="Picture 3"/>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1752600"/>
          </a:xfrm>
          <a:prstGeom prst="rect">
            <a:avLst/>
          </a:prstGeom>
        </p:spPr>
      </p:pic>
      <p:sp>
        <p:nvSpPr>
          <p:cNvPr id="8" name="Rectangle 7"/>
          <p:cNvSpPr/>
          <p:nvPr/>
        </p:nvSpPr>
        <p:spPr>
          <a:xfrm>
            <a:off x="0" y="1778876"/>
            <a:ext cx="9144000" cy="202324"/>
          </a:xfrm>
          <a:prstGeom prst="rect">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3" name="TextBox 2"/>
          <p:cNvSpPr txBox="1"/>
          <p:nvPr/>
        </p:nvSpPr>
        <p:spPr>
          <a:xfrm>
            <a:off x="685800" y="2036523"/>
            <a:ext cx="7620000" cy="2492990"/>
          </a:xfrm>
          <a:prstGeom prst="rect">
            <a:avLst/>
          </a:prstGeom>
          <a:noFill/>
        </p:spPr>
        <p:txBody>
          <a:bodyPr wrap="square" rtlCol="0">
            <a:spAutoFit/>
          </a:bodyPr>
          <a:lstStyle/>
          <a:p>
            <a:pPr algn="ctr"/>
            <a:r>
              <a:rPr lang="en-US" sz="2000" b="1" dirty="0">
                <a:solidFill>
                  <a:prstClr val="black"/>
                </a:solidFill>
                <a:latin typeface="Californian FB" pitchFamily="18" charset="0"/>
              </a:rPr>
              <a:t>Designed in Consultation with USED since Monitoring</a:t>
            </a:r>
          </a:p>
          <a:p>
            <a:pPr algn="ctr"/>
            <a:r>
              <a:rPr lang="en-US" sz="2000" b="1" dirty="0">
                <a:solidFill>
                  <a:prstClr val="black"/>
                </a:solidFill>
                <a:latin typeface="Californian FB" pitchFamily="18" charset="0"/>
              </a:rPr>
              <a:t>(Work </a:t>
            </a:r>
            <a:r>
              <a:rPr lang="en-US" sz="2000" b="1" dirty="0">
                <a:solidFill>
                  <a:srgbClr val="FF0000"/>
                </a:solidFill>
                <a:latin typeface="Californian FB" pitchFamily="18" charset="0"/>
              </a:rPr>
              <a:t>Complete</a:t>
            </a:r>
            <a:r>
              <a:rPr lang="en-US" sz="2000" b="1" dirty="0">
                <a:solidFill>
                  <a:prstClr val="black"/>
                </a:solidFill>
                <a:latin typeface="Californian FB" pitchFamily="18" charset="0"/>
              </a:rPr>
              <a:t> and Amendment Impetus)</a:t>
            </a:r>
          </a:p>
          <a:p>
            <a:pPr algn="ctr"/>
            <a:endParaRPr lang="en-US" sz="2000" b="1" dirty="0">
              <a:solidFill>
                <a:prstClr val="black"/>
              </a:solidFill>
              <a:latin typeface="Californian FB" pitchFamily="18" charset="0"/>
            </a:endParaRPr>
          </a:p>
          <a:p>
            <a:pPr marL="342900" indent="-342900">
              <a:buFont typeface="Wingdings" pitchFamily="2" charset="2"/>
              <a:buChar char="ü"/>
            </a:pPr>
            <a:r>
              <a:rPr lang="en-US" sz="2400" dirty="0">
                <a:solidFill>
                  <a:prstClr val="black"/>
                </a:solidFill>
              </a:rPr>
              <a:t>Created a Student Achievement Plan to supplement the School Improvement Plan for all Focus and Priority Schools.</a:t>
            </a:r>
            <a:endParaRPr lang="en-US" sz="2400" dirty="0">
              <a:solidFill>
                <a:prstClr val="black"/>
              </a:solidFill>
            </a:endParaRPr>
          </a:p>
          <a:p>
            <a:pPr algn="ctr"/>
            <a:endParaRPr lang="en-US" sz="2400" dirty="0">
              <a:solidFill>
                <a:prstClr val="black"/>
              </a:solidFill>
            </a:endParaRPr>
          </a:p>
        </p:txBody>
      </p:sp>
    </p:spTree>
    <p:extLst>
      <p:ext uri="{BB962C8B-B14F-4D97-AF65-F5344CB8AC3E}">
        <p14:creationId xmlns:p14="http://schemas.microsoft.com/office/powerpoint/2010/main" val="424088968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pic>
        <p:nvPicPr>
          <p:cNvPr id="4" name="Picture 3"/>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1752600"/>
          </a:xfrm>
          <a:prstGeom prst="rect">
            <a:avLst/>
          </a:prstGeom>
        </p:spPr>
      </p:pic>
      <p:sp>
        <p:nvSpPr>
          <p:cNvPr id="8" name="Rectangle 7"/>
          <p:cNvSpPr/>
          <p:nvPr/>
        </p:nvSpPr>
        <p:spPr>
          <a:xfrm>
            <a:off x="0" y="1778876"/>
            <a:ext cx="9144000" cy="202324"/>
          </a:xfrm>
          <a:prstGeom prst="rect">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3" name="TextBox 2"/>
          <p:cNvSpPr txBox="1"/>
          <p:nvPr/>
        </p:nvSpPr>
        <p:spPr>
          <a:xfrm>
            <a:off x="685800" y="2036523"/>
            <a:ext cx="7620000" cy="2492990"/>
          </a:xfrm>
          <a:prstGeom prst="rect">
            <a:avLst/>
          </a:prstGeom>
          <a:noFill/>
        </p:spPr>
        <p:txBody>
          <a:bodyPr wrap="square" rtlCol="0">
            <a:spAutoFit/>
          </a:bodyPr>
          <a:lstStyle/>
          <a:p>
            <a:pPr algn="ctr"/>
            <a:r>
              <a:rPr lang="en-US" sz="2000" b="1" dirty="0">
                <a:solidFill>
                  <a:prstClr val="black"/>
                </a:solidFill>
                <a:latin typeface="Californian FB" pitchFamily="18" charset="0"/>
              </a:rPr>
              <a:t>Designed in Consultation with USED since Monitoring</a:t>
            </a:r>
          </a:p>
          <a:p>
            <a:pPr algn="ctr"/>
            <a:r>
              <a:rPr lang="en-US" sz="2000" b="1" dirty="0">
                <a:solidFill>
                  <a:prstClr val="black"/>
                </a:solidFill>
                <a:latin typeface="Californian FB" pitchFamily="18" charset="0"/>
              </a:rPr>
              <a:t>(Work </a:t>
            </a:r>
            <a:r>
              <a:rPr lang="en-US" sz="2000" b="1" dirty="0">
                <a:solidFill>
                  <a:srgbClr val="FF0000"/>
                </a:solidFill>
                <a:latin typeface="Californian FB" pitchFamily="18" charset="0"/>
              </a:rPr>
              <a:t>Complete</a:t>
            </a:r>
            <a:r>
              <a:rPr lang="en-US" sz="2000" b="1" dirty="0">
                <a:solidFill>
                  <a:prstClr val="black"/>
                </a:solidFill>
                <a:latin typeface="Californian FB" pitchFamily="18" charset="0"/>
              </a:rPr>
              <a:t> and Amendment Impetus)</a:t>
            </a:r>
          </a:p>
          <a:p>
            <a:pPr algn="ctr"/>
            <a:endParaRPr lang="en-US" sz="2000" b="1" dirty="0">
              <a:solidFill>
                <a:prstClr val="black"/>
              </a:solidFill>
              <a:latin typeface="Californian FB" pitchFamily="18" charset="0"/>
            </a:endParaRPr>
          </a:p>
          <a:p>
            <a:pPr marL="342900" indent="-342900">
              <a:buFont typeface="Wingdings" pitchFamily="2" charset="2"/>
              <a:buChar char="ü"/>
            </a:pPr>
            <a:r>
              <a:rPr lang="en-US" sz="2400" dirty="0">
                <a:solidFill>
                  <a:prstClr val="black"/>
                </a:solidFill>
              </a:rPr>
              <a:t>Created a system to monitor the implementation of interventions with fidelity in all Priority Schools for three years.</a:t>
            </a:r>
            <a:endParaRPr lang="en-US" sz="2400" dirty="0">
              <a:solidFill>
                <a:prstClr val="black"/>
              </a:solidFill>
            </a:endParaRPr>
          </a:p>
          <a:p>
            <a:pPr algn="ctr"/>
            <a:endParaRPr lang="en-US" sz="2400" dirty="0">
              <a:solidFill>
                <a:prstClr val="black"/>
              </a:solidFill>
            </a:endParaRPr>
          </a:p>
        </p:txBody>
      </p:sp>
    </p:spTree>
    <p:extLst>
      <p:ext uri="{BB962C8B-B14F-4D97-AF65-F5344CB8AC3E}">
        <p14:creationId xmlns:p14="http://schemas.microsoft.com/office/powerpoint/2010/main" val="10151161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pic>
        <p:nvPicPr>
          <p:cNvPr id="4" name="Picture 3"/>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1752600"/>
          </a:xfrm>
          <a:prstGeom prst="rect">
            <a:avLst/>
          </a:prstGeom>
        </p:spPr>
      </p:pic>
      <p:sp>
        <p:nvSpPr>
          <p:cNvPr id="8" name="Rectangle 7"/>
          <p:cNvSpPr/>
          <p:nvPr/>
        </p:nvSpPr>
        <p:spPr>
          <a:xfrm>
            <a:off x="0" y="1778876"/>
            <a:ext cx="9144000" cy="202324"/>
          </a:xfrm>
          <a:prstGeom prst="rect">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3" name="TextBox 2"/>
          <p:cNvSpPr txBox="1"/>
          <p:nvPr/>
        </p:nvSpPr>
        <p:spPr>
          <a:xfrm>
            <a:off x="685800" y="2036523"/>
            <a:ext cx="7620000" cy="2123658"/>
          </a:xfrm>
          <a:prstGeom prst="rect">
            <a:avLst/>
          </a:prstGeom>
          <a:noFill/>
        </p:spPr>
        <p:txBody>
          <a:bodyPr wrap="square" rtlCol="0">
            <a:spAutoFit/>
          </a:bodyPr>
          <a:lstStyle/>
          <a:p>
            <a:pPr algn="ctr"/>
            <a:r>
              <a:rPr lang="en-US" sz="2000" b="1" dirty="0">
                <a:solidFill>
                  <a:prstClr val="black"/>
                </a:solidFill>
                <a:latin typeface="Californian FB" pitchFamily="18" charset="0"/>
              </a:rPr>
              <a:t>Designed in Consultation with USED since Monitoring</a:t>
            </a:r>
          </a:p>
          <a:p>
            <a:pPr algn="ctr"/>
            <a:r>
              <a:rPr lang="en-US" sz="2000" b="1" dirty="0">
                <a:solidFill>
                  <a:prstClr val="black"/>
                </a:solidFill>
                <a:latin typeface="Californian FB" pitchFamily="18" charset="0"/>
              </a:rPr>
              <a:t>(Work </a:t>
            </a:r>
            <a:r>
              <a:rPr lang="en-US" sz="2000" b="1" dirty="0">
                <a:solidFill>
                  <a:srgbClr val="FF0000"/>
                </a:solidFill>
                <a:latin typeface="Californian FB" pitchFamily="18" charset="0"/>
              </a:rPr>
              <a:t>Complete</a:t>
            </a:r>
            <a:r>
              <a:rPr lang="en-US" sz="2000" b="1" dirty="0">
                <a:solidFill>
                  <a:prstClr val="black"/>
                </a:solidFill>
                <a:latin typeface="Californian FB" pitchFamily="18" charset="0"/>
              </a:rPr>
              <a:t> and Amendment Impetus)</a:t>
            </a:r>
          </a:p>
          <a:p>
            <a:pPr algn="ctr"/>
            <a:endParaRPr lang="en-US" sz="2000" b="1" dirty="0">
              <a:solidFill>
                <a:prstClr val="black"/>
              </a:solidFill>
              <a:latin typeface="Californian FB" pitchFamily="18" charset="0"/>
            </a:endParaRPr>
          </a:p>
          <a:p>
            <a:pPr marL="342900" indent="-342900">
              <a:buFont typeface="Wingdings" pitchFamily="2" charset="2"/>
              <a:buChar char="ü"/>
            </a:pPr>
            <a:r>
              <a:rPr lang="en-US" sz="2400" dirty="0">
                <a:solidFill>
                  <a:prstClr val="black"/>
                </a:solidFill>
              </a:rPr>
              <a:t>Created documents and process to ensure strong leadership in all Priority Schools.</a:t>
            </a:r>
          </a:p>
          <a:p>
            <a:pPr algn="ctr"/>
            <a:endParaRPr lang="en-US" sz="2400" dirty="0">
              <a:solidFill>
                <a:prstClr val="black"/>
              </a:solidFill>
            </a:endParaRPr>
          </a:p>
        </p:txBody>
      </p:sp>
    </p:spTree>
    <p:extLst>
      <p:ext uri="{BB962C8B-B14F-4D97-AF65-F5344CB8AC3E}">
        <p14:creationId xmlns:p14="http://schemas.microsoft.com/office/powerpoint/2010/main" val="74112945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pic>
        <p:nvPicPr>
          <p:cNvPr id="4" name="Picture 3"/>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1752600"/>
          </a:xfrm>
          <a:prstGeom prst="rect">
            <a:avLst/>
          </a:prstGeom>
        </p:spPr>
      </p:pic>
      <p:sp>
        <p:nvSpPr>
          <p:cNvPr id="8" name="Rectangle 7"/>
          <p:cNvSpPr/>
          <p:nvPr/>
        </p:nvSpPr>
        <p:spPr>
          <a:xfrm>
            <a:off x="0" y="1778876"/>
            <a:ext cx="9144000" cy="202324"/>
          </a:xfrm>
          <a:prstGeom prst="rect">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3" name="TextBox 2"/>
          <p:cNvSpPr txBox="1"/>
          <p:nvPr/>
        </p:nvSpPr>
        <p:spPr>
          <a:xfrm>
            <a:off x="685800" y="2036523"/>
            <a:ext cx="7620000" cy="4339650"/>
          </a:xfrm>
          <a:prstGeom prst="rect">
            <a:avLst/>
          </a:prstGeom>
          <a:noFill/>
        </p:spPr>
        <p:txBody>
          <a:bodyPr wrap="square" rtlCol="0">
            <a:spAutoFit/>
          </a:bodyPr>
          <a:lstStyle/>
          <a:p>
            <a:pPr algn="ctr"/>
            <a:r>
              <a:rPr lang="en-US" sz="2000" b="1" dirty="0">
                <a:solidFill>
                  <a:prstClr val="black"/>
                </a:solidFill>
                <a:latin typeface="Californian FB" pitchFamily="18" charset="0"/>
              </a:rPr>
              <a:t>Designed in Consultation with USED since Monitoring</a:t>
            </a:r>
          </a:p>
          <a:p>
            <a:pPr algn="ctr"/>
            <a:r>
              <a:rPr lang="en-US" sz="2000" b="1" dirty="0">
                <a:solidFill>
                  <a:prstClr val="black"/>
                </a:solidFill>
                <a:latin typeface="Californian FB" pitchFamily="18" charset="0"/>
              </a:rPr>
              <a:t>(Work </a:t>
            </a:r>
            <a:r>
              <a:rPr lang="en-US" sz="2000" b="1" dirty="0">
                <a:solidFill>
                  <a:srgbClr val="FF0000"/>
                </a:solidFill>
                <a:latin typeface="Californian FB" pitchFamily="18" charset="0"/>
              </a:rPr>
              <a:t>Complete</a:t>
            </a:r>
            <a:r>
              <a:rPr lang="en-US" sz="2000" b="1" dirty="0">
                <a:solidFill>
                  <a:prstClr val="black"/>
                </a:solidFill>
                <a:latin typeface="Californian FB" pitchFamily="18" charset="0"/>
              </a:rPr>
              <a:t> and Amendment Impetus)</a:t>
            </a:r>
          </a:p>
          <a:p>
            <a:pPr algn="ctr"/>
            <a:endParaRPr lang="en-US" sz="2000" b="1" dirty="0">
              <a:solidFill>
                <a:prstClr val="black"/>
              </a:solidFill>
              <a:latin typeface="Californian FB" pitchFamily="18" charset="0"/>
            </a:endParaRPr>
          </a:p>
          <a:p>
            <a:pPr marL="342900" indent="-342900">
              <a:buFont typeface="Wingdings" pitchFamily="2" charset="2"/>
              <a:buChar char="ü"/>
            </a:pPr>
            <a:r>
              <a:rPr lang="en-US" sz="2400" dirty="0">
                <a:solidFill>
                  <a:prstClr val="black"/>
                </a:solidFill>
              </a:rPr>
              <a:t>Provided technical assistance to schools and shared expectations for Focus and Priority Schools and how schools would be monitored.</a:t>
            </a:r>
          </a:p>
          <a:p>
            <a:pPr marL="800100" lvl="1" indent="-342900">
              <a:buFont typeface="Wingdings" pitchFamily="2" charset="2"/>
              <a:buChar char="ü"/>
            </a:pPr>
            <a:r>
              <a:rPr lang="en-US" sz="2400" dirty="0">
                <a:solidFill>
                  <a:prstClr val="black"/>
                </a:solidFill>
              </a:rPr>
              <a:t>December 2013:  6 Regional Meetings for all Focus and Priority School Leadership Teams (Central Indianapolis, West Indianapolis, Elkhart, Merrillville, Bedford, and Evansville) Partnered with the M.A. Rooney Foundation and provided data analysis tools.</a:t>
            </a:r>
            <a:endParaRPr lang="en-US" sz="2400" dirty="0">
              <a:solidFill>
                <a:prstClr val="black"/>
              </a:solidFill>
            </a:endParaRPr>
          </a:p>
          <a:p>
            <a:pPr algn="ctr"/>
            <a:endParaRPr lang="en-US" sz="2400" dirty="0">
              <a:solidFill>
                <a:prstClr val="black"/>
              </a:solidFill>
            </a:endParaRPr>
          </a:p>
        </p:txBody>
      </p:sp>
    </p:spTree>
    <p:extLst>
      <p:ext uri="{BB962C8B-B14F-4D97-AF65-F5344CB8AC3E}">
        <p14:creationId xmlns:p14="http://schemas.microsoft.com/office/powerpoint/2010/main" val="15391991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pic>
        <p:nvPicPr>
          <p:cNvPr id="4" name="Picture 3"/>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1752600"/>
          </a:xfrm>
          <a:prstGeom prst="rect">
            <a:avLst/>
          </a:prstGeom>
        </p:spPr>
      </p:pic>
      <p:sp>
        <p:nvSpPr>
          <p:cNvPr id="8" name="Rectangle 7"/>
          <p:cNvSpPr/>
          <p:nvPr/>
        </p:nvSpPr>
        <p:spPr>
          <a:xfrm>
            <a:off x="0" y="1778876"/>
            <a:ext cx="9144000" cy="202324"/>
          </a:xfrm>
          <a:prstGeom prst="rect">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3" name="TextBox 2"/>
          <p:cNvSpPr txBox="1"/>
          <p:nvPr/>
        </p:nvSpPr>
        <p:spPr>
          <a:xfrm>
            <a:off x="674914" y="2209800"/>
            <a:ext cx="7620000" cy="4462760"/>
          </a:xfrm>
          <a:prstGeom prst="rect">
            <a:avLst/>
          </a:prstGeom>
          <a:noFill/>
        </p:spPr>
        <p:txBody>
          <a:bodyPr wrap="square" rtlCol="0">
            <a:spAutoFit/>
          </a:bodyPr>
          <a:lstStyle/>
          <a:p>
            <a:pPr algn="ctr"/>
            <a:r>
              <a:rPr lang="en-US" sz="2800" b="1" dirty="0">
                <a:solidFill>
                  <a:srgbClr val="FF0000"/>
                </a:solidFill>
                <a:latin typeface="Californian FB" pitchFamily="18" charset="0"/>
              </a:rPr>
              <a:t>Next Steps </a:t>
            </a:r>
            <a:r>
              <a:rPr lang="en-US" sz="2000" b="1" dirty="0">
                <a:solidFill>
                  <a:prstClr val="black"/>
                </a:solidFill>
                <a:latin typeface="Californian FB" pitchFamily="18" charset="0"/>
              </a:rPr>
              <a:t>Designed in Consultation with USED since Monitoring</a:t>
            </a:r>
          </a:p>
          <a:p>
            <a:pPr algn="ctr"/>
            <a:r>
              <a:rPr lang="en-US" sz="2000" b="1" dirty="0">
                <a:solidFill>
                  <a:prstClr val="black"/>
                </a:solidFill>
                <a:latin typeface="Californian FB" pitchFamily="18" charset="0"/>
              </a:rPr>
              <a:t>(Work Outlined to be Complete and Amendment Impetus)</a:t>
            </a:r>
          </a:p>
          <a:p>
            <a:pPr marL="342900" indent="-342900">
              <a:buFont typeface="Wingdings" pitchFamily="2" charset="2"/>
              <a:buChar char="ü"/>
            </a:pPr>
            <a:endParaRPr lang="en-US" sz="2400" dirty="0">
              <a:solidFill>
                <a:prstClr val="black"/>
              </a:solidFill>
            </a:endParaRPr>
          </a:p>
          <a:p>
            <a:pPr marL="342900" indent="-342900">
              <a:buFont typeface="Wingdings" pitchFamily="2" charset="2"/>
              <a:buChar char="ü"/>
            </a:pPr>
            <a:r>
              <a:rPr lang="en-US" sz="2400" dirty="0">
                <a:solidFill>
                  <a:prstClr val="black"/>
                </a:solidFill>
              </a:rPr>
              <a:t>Best Practice Interventions will be provided to schools within each Turnaround Principle to guide selection. (This process was initiated in March and needs to be completed.)</a:t>
            </a:r>
          </a:p>
          <a:p>
            <a:pPr marL="342900" indent="-342900">
              <a:buFont typeface="Wingdings" pitchFamily="2" charset="2"/>
              <a:buChar char="ü"/>
            </a:pPr>
            <a:r>
              <a:rPr lang="en-US" sz="2400" dirty="0">
                <a:solidFill>
                  <a:prstClr val="black"/>
                </a:solidFill>
              </a:rPr>
              <a:t>All documents will be reviewed this summer for potential revisions.</a:t>
            </a:r>
          </a:p>
          <a:p>
            <a:pPr marL="342900" indent="-342900">
              <a:buFont typeface="Wingdings" pitchFamily="2" charset="2"/>
              <a:buChar char="ü"/>
            </a:pPr>
            <a:r>
              <a:rPr lang="en-US" sz="2400" dirty="0">
                <a:solidFill>
                  <a:prstClr val="black"/>
                </a:solidFill>
              </a:rPr>
              <a:t>Further conversations are needed around the concept of “implemented with fidelity vs. achieving results”</a:t>
            </a:r>
          </a:p>
        </p:txBody>
      </p:sp>
    </p:spTree>
    <p:extLst>
      <p:ext uri="{BB962C8B-B14F-4D97-AF65-F5344CB8AC3E}">
        <p14:creationId xmlns:p14="http://schemas.microsoft.com/office/powerpoint/2010/main" val="10394678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pic>
        <p:nvPicPr>
          <p:cNvPr id="4" name="Picture 3"/>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1752600"/>
          </a:xfrm>
          <a:prstGeom prst="rect">
            <a:avLst/>
          </a:prstGeom>
        </p:spPr>
      </p:pic>
      <p:sp>
        <p:nvSpPr>
          <p:cNvPr id="8" name="Rectangle 7"/>
          <p:cNvSpPr/>
          <p:nvPr/>
        </p:nvSpPr>
        <p:spPr>
          <a:xfrm>
            <a:off x="0" y="1778876"/>
            <a:ext cx="9144000" cy="202324"/>
          </a:xfrm>
          <a:prstGeom prst="rect">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3" name="TextBox 2"/>
          <p:cNvSpPr txBox="1"/>
          <p:nvPr/>
        </p:nvSpPr>
        <p:spPr>
          <a:xfrm>
            <a:off x="685800" y="2286000"/>
            <a:ext cx="7620000" cy="2492990"/>
          </a:xfrm>
          <a:prstGeom prst="rect">
            <a:avLst/>
          </a:prstGeom>
          <a:noFill/>
        </p:spPr>
        <p:txBody>
          <a:bodyPr wrap="square" rtlCol="0">
            <a:spAutoFit/>
          </a:bodyPr>
          <a:lstStyle/>
          <a:p>
            <a:pPr algn="ctr"/>
            <a:r>
              <a:rPr lang="en-US" sz="5400" dirty="0">
                <a:solidFill>
                  <a:prstClr val="black"/>
                </a:solidFill>
                <a:latin typeface="Californian FB" pitchFamily="18" charset="0"/>
              </a:rPr>
              <a:t>Focus Schools</a:t>
            </a:r>
          </a:p>
          <a:p>
            <a:pPr algn="ctr"/>
            <a:r>
              <a:rPr lang="en-US" sz="5400" dirty="0">
                <a:solidFill>
                  <a:prstClr val="black"/>
                </a:solidFill>
                <a:latin typeface="Californian FB" pitchFamily="18" charset="0"/>
              </a:rPr>
              <a:t>(2.E)</a:t>
            </a:r>
          </a:p>
          <a:p>
            <a:pPr algn="ctr"/>
            <a:endParaRPr lang="en-US" sz="2400" dirty="0">
              <a:solidFill>
                <a:prstClr val="black"/>
              </a:solidFill>
            </a:endParaRPr>
          </a:p>
          <a:p>
            <a:pPr algn="ctr"/>
            <a:endParaRPr lang="en-US" sz="2400" dirty="0">
              <a:solidFill>
                <a:prstClr val="black"/>
              </a:solidFill>
            </a:endParaRPr>
          </a:p>
        </p:txBody>
      </p:sp>
    </p:spTree>
    <p:extLst>
      <p:ext uri="{BB962C8B-B14F-4D97-AF65-F5344CB8AC3E}">
        <p14:creationId xmlns:p14="http://schemas.microsoft.com/office/powerpoint/2010/main" val="252766330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pic>
        <p:nvPicPr>
          <p:cNvPr id="4" name="Picture 3"/>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1752600"/>
          </a:xfrm>
          <a:prstGeom prst="rect">
            <a:avLst/>
          </a:prstGeom>
        </p:spPr>
      </p:pic>
      <p:sp>
        <p:nvSpPr>
          <p:cNvPr id="8" name="Rectangle 7"/>
          <p:cNvSpPr/>
          <p:nvPr/>
        </p:nvSpPr>
        <p:spPr>
          <a:xfrm>
            <a:off x="0" y="1778876"/>
            <a:ext cx="9144000" cy="202324"/>
          </a:xfrm>
          <a:prstGeom prst="rect">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3" name="TextBox 2"/>
          <p:cNvSpPr txBox="1"/>
          <p:nvPr/>
        </p:nvSpPr>
        <p:spPr>
          <a:xfrm>
            <a:off x="685800" y="1981200"/>
            <a:ext cx="7620000" cy="1323439"/>
          </a:xfrm>
          <a:prstGeom prst="rect">
            <a:avLst/>
          </a:prstGeom>
          <a:noFill/>
        </p:spPr>
        <p:txBody>
          <a:bodyPr wrap="square" rtlCol="0">
            <a:spAutoFit/>
          </a:bodyPr>
          <a:lstStyle/>
          <a:p>
            <a:pPr algn="ctr"/>
            <a:r>
              <a:rPr lang="en-US" sz="3200" b="1" dirty="0">
                <a:solidFill>
                  <a:prstClr val="black"/>
                </a:solidFill>
                <a:latin typeface="Californian FB" pitchFamily="18" charset="0"/>
              </a:rPr>
              <a:t>Next Steps Outlined in Monitoring</a:t>
            </a:r>
          </a:p>
          <a:p>
            <a:pPr algn="ctr"/>
            <a:endParaRPr lang="en-US" sz="2400" dirty="0">
              <a:solidFill>
                <a:prstClr val="black"/>
              </a:solidFill>
            </a:endParaRPr>
          </a:p>
          <a:p>
            <a:pPr algn="ctr"/>
            <a:endParaRPr lang="en-US" sz="2400" dirty="0">
              <a:solidFill>
                <a:prstClr val="black"/>
              </a:solidFill>
            </a:endParaRPr>
          </a:p>
        </p:txBody>
      </p:sp>
      <p:sp>
        <p:nvSpPr>
          <p:cNvPr id="2" name="Rectangle 1"/>
          <p:cNvSpPr/>
          <p:nvPr/>
        </p:nvSpPr>
        <p:spPr>
          <a:xfrm>
            <a:off x="393526" y="2642919"/>
            <a:ext cx="8382000" cy="2308324"/>
          </a:xfrm>
          <a:prstGeom prst="rect">
            <a:avLst/>
          </a:prstGeom>
        </p:spPr>
        <p:txBody>
          <a:bodyPr wrap="square">
            <a:spAutoFit/>
          </a:bodyPr>
          <a:lstStyle/>
          <a:p>
            <a:pPr marL="457200" indent="-457200">
              <a:buFont typeface="+mj-lt"/>
              <a:buAutoNum type="arabicParenR"/>
            </a:pPr>
            <a:endParaRPr lang="en-US" sz="2400" dirty="0">
              <a:solidFill>
                <a:prstClr val="black"/>
              </a:solidFill>
            </a:endParaRPr>
          </a:p>
          <a:p>
            <a:r>
              <a:rPr lang="en-US" sz="2400" dirty="0">
                <a:solidFill>
                  <a:prstClr val="black"/>
                </a:solidFill>
              </a:rPr>
              <a:t>As </a:t>
            </a:r>
            <a:r>
              <a:rPr lang="en-US" sz="2400" dirty="0">
                <a:solidFill>
                  <a:prstClr val="black"/>
                </a:solidFill>
              </a:rPr>
              <a:t>part of its ESEA flexibility extension request, IDOE will submit a high-quality plan for adjusting and aligning its SIP and monitoring processes to facilitate the determination of whether its focus schools are implementing those interventions selected based on the performance of its lowest-performing ESEA subgroups</a:t>
            </a:r>
            <a:r>
              <a:rPr lang="en-US" sz="2400" dirty="0">
                <a:solidFill>
                  <a:prstClr val="black"/>
                </a:solidFill>
              </a:rPr>
              <a:t>.</a:t>
            </a:r>
          </a:p>
        </p:txBody>
      </p:sp>
    </p:spTree>
    <p:extLst>
      <p:ext uri="{BB962C8B-B14F-4D97-AF65-F5344CB8AC3E}">
        <p14:creationId xmlns:p14="http://schemas.microsoft.com/office/powerpoint/2010/main" val="321615087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pic>
        <p:nvPicPr>
          <p:cNvPr id="4" name="Picture 3"/>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1752600"/>
          </a:xfrm>
          <a:prstGeom prst="rect">
            <a:avLst/>
          </a:prstGeom>
        </p:spPr>
      </p:pic>
      <p:sp>
        <p:nvSpPr>
          <p:cNvPr id="8" name="Rectangle 7"/>
          <p:cNvSpPr/>
          <p:nvPr/>
        </p:nvSpPr>
        <p:spPr>
          <a:xfrm>
            <a:off x="0" y="1778876"/>
            <a:ext cx="9144000" cy="202324"/>
          </a:xfrm>
          <a:prstGeom prst="rect">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3" name="TextBox 2"/>
          <p:cNvSpPr txBox="1"/>
          <p:nvPr/>
        </p:nvSpPr>
        <p:spPr>
          <a:xfrm>
            <a:off x="685800" y="2209800"/>
            <a:ext cx="7620000" cy="2554545"/>
          </a:xfrm>
          <a:prstGeom prst="rect">
            <a:avLst/>
          </a:prstGeom>
          <a:noFill/>
        </p:spPr>
        <p:txBody>
          <a:bodyPr wrap="square" rtlCol="0">
            <a:spAutoFit/>
          </a:bodyPr>
          <a:lstStyle/>
          <a:p>
            <a:pPr algn="ctr"/>
            <a:r>
              <a:rPr lang="en-US" sz="2000" b="1" dirty="0">
                <a:solidFill>
                  <a:prstClr val="black"/>
                </a:solidFill>
                <a:latin typeface="Californian FB" pitchFamily="18" charset="0"/>
              </a:rPr>
              <a:t>Designed in Consultation with USED since Monitoring</a:t>
            </a:r>
          </a:p>
          <a:p>
            <a:pPr algn="ctr"/>
            <a:r>
              <a:rPr lang="en-US" sz="2000" b="1" dirty="0">
                <a:solidFill>
                  <a:prstClr val="black"/>
                </a:solidFill>
                <a:latin typeface="Californian FB" pitchFamily="18" charset="0"/>
              </a:rPr>
              <a:t>(Work </a:t>
            </a:r>
            <a:r>
              <a:rPr lang="en-US" sz="2000" b="1" dirty="0">
                <a:solidFill>
                  <a:srgbClr val="FF0000"/>
                </a:solidFill>
                <a:latin typeface="Californian FB" pitchFamily="18" charset="0"/>
              </a:rPr>
              <a:t>Complete</a:t>
            </a:r>
            <a:r>
              <a:rPr lang="en-US" sz="2000" b="1" dirty="0">
                <a:solidFill>
                  <a:prstClr val="black"/>
                </a:solidFill>
                <a:latin typeface="Californian FB" pitchFamily="18" charset="0"/>
              </a:rPr>
              <a:t> and Amendment Impetus)</a:t>
            </a:r>
          </a:p>
          <a:p>
            <a:pPr marL="342900" indent="-342900">
              <a:buFont typeface="Wingdings" pitchFamily="2" charset="2"/>
              <a:buChar char="ü"/>
            </a:pPr>
            <a:r>
              <a:rPr lang="en-US" sz="2400" dirty="0">
                <a:solidFill>
                  <a:prstClr val="black"/>
                </a:solidFill>
              </a:rPr>
              <a:t>Created a Student Achievement Plan, monitoring </a:t>
            </a:r>
            <a:r>
              <a:rPr lang="en-US" sz="2400" dirty="0">
                <a:solidFill>
                  <a:prstClr val="black"/>
                </a:solidFill>
              </a:rPr>
              <a:t>t</a:t>
            </a:r>
            <a:r>
              <a:rPr lang="en-US" sz="2400" dirty="0">
                <a:solidFill>
                  <a:prstClr val="black"/>
                </a:solidFill>
              </a:rPr>
              <a:t>ools, and technical </a:t>
            </a:r>
            <a:r>
              <a:rPr lang="en-US" sz="2400" dirty="0">
                <a:solidFill>
                  <a:prstClr val="black"/>
                </a:solidFill>
              </a:rPr>
              <a:t>a</a:t>
            </a:r>
            <a:r>
              <a:rPr lang="en-US" sz="2400" dirty="0">
                <a:solidFill>
                  <a:prstClr val="black"/>
                </a:solidFill>
              </a:rPr>
              <a:t>ssistance to inform the selection of the appropriate </a:t>
            </a:r>
            <a:r>
              <a:rPr lang="en-US" sz="2400" dirty="0">
                <a:solidFill>
                  <a:prstClr val="black"/>
                </a:solidFill>
              </a:rPr>
              <a:t>i</a:t>
            </a:r>
            <a:r>
              <a:rPr lang="en-US" sz="2400" dirty="0">
                <a:solidFill>
                  <a:prstClr val="black"/>
                </a:solidFill>
              </a:rPr>
              <a:t>ntervention for Focus Schools, determined by data, to support the lowest performing subgroups. </a:t>
            </a:r>
            <a:endParaRPr lang="en-US" sz="2400" dirty="0">
              <a:solidFill>
                <a:prstClr val="black"/>
              </a:solidFill>
            </a:endParaRPr>
          </a:p>
          <a:p>
            <a:pPr algn="ctr"/>
            <a:endParaRPr lang="en-US" sz="2400" dirty="0">
              <a:solidFill>
                <a:prstClr val="black"/>
              </a:solidFill>
            </a:endParaRPr>
          </a:p>
        </p:txBody>
      </p:sp>
    </p:spTree>
    <p:extLst>
      <p:ext uri="{BB962C8B-B14F-4D97-AF65-F5344CB8AC3E}">
        <p14:creationId xmlns:p14="http://schemas.microsoft.com/office/powerpoint/2010/main" val="31391145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76400"/>
            <a:ext cx="7772400" cy="4495800"/>
          </a:xfrm>
        </p:spPr>
        <p:txBody>
          <a:bodyPr>
            <a:normAutofit/>
          </a:bodyPr>
          <a:lstStyle/>
          <a:p>
            <a:endParaRPr lang="en-US" sz="1800" dirty="0"/>
          </a:p>
        </p:txBody>
      </p:sp>
      <p:graphicFrame>
        <p:nvGraphicFramePr>
          <p:cNvPr id="3" name="Table 2"/>
          <p:cNvGraphicFramePr>
            <a:graphicFrameLocks noGrp="1"/>
          </p:cNvGraphicFramePr>
          <p:nvPr>
            <p:extLst>
              <p:ext uri="{D42A27DB-BD31-4B8C-83A1-F6EECF244321}">
                <p14:modId xmlns:p14="http://schemas.microsoft.com/office/powerpoint/2010/main" val="4271777756"/>
              </p:ext>
            </p:extLst>
          </p:nvPr>
        </p:nvGraphicFramePr>
        <p:xfrm>
          <a:off x="761998" y="1981200"/>
          <a:ext cx="7543804" cy="4572000"/>
        </p:xfrm>
        <a:graphic>
          <a:graphicData uri="http://schemas.openxmlformats.org/drawingml/2006/table">
            <a:tbl>
              <a:tblPr firstRow="1" firstCol="1" bandRow="1"/>
              <a:tblGrid>
                <a:gridCol w="1885951"/>
                <a:gridCol w="1885951"/>
                <a:gridCol w="1885951"/>
                <a:gridCol w="1885951"/>
              </a:tblGrid>
              <a:tr h="654489">
                <a:tc>
                  <a:txBody>
                    <a:bodyPr/>
                    <a:lstStyle/>
                    <a:p>
                      <a:pPr marL="0" marR="0">
                        <a:lnSpc>
                          <a:spcPct val="115000"/>
                        </a:lnSpc>
                        <a:spcBef>
                          <a:spcPts val="0"/>
                        </a:spcBef>
                        <a:spcAft>
                          <a:spcPts val="0"/>
                        </a:spcAft>
                      </a:pPr>
                      <a:r>
                        <a:rPr lang="en-US" sz="900" b="1">
                          <a:effectLst/>
                          <a:latin typeface="Californian FB"/>
                          <a:ea typeface="Calibri"/>
                          <a:cs typeface="Times New Roman"/>
                        </a:rPr>
                        <a:t> </a:t>
                      </a:r>
                      <a:endParaRPr lang="en-US" sz="1000">
                        <a:effectLst/>
                        <a:latin typeface="Calibri"/>
                        <a:ea typeface="Calibri"/>
                        <a:cs typeface="Times New Roman"/>
                      </a:endParaRPr>
                    </a:p>
                  </a:txBody>
                  <a:tcPr marL="63251" marR="632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b="1">
                          <a:effectLst/>
                          <a:latin typeface="Californian FB"/>
                          <a:ea typeface="Calibri"/>
                          <a:cs typeface="Times New Roman"/>
                        </a:rPr>
                        <a:t>Waiver Component(s)</a:t>
                      </a:r>
                      <a:endParaRPr lang="en-US" sz="1000">
                        <a:effectLst/>
                        <a:latin typeface="Calibri"/>
                        <a:ea typeface="Calibri"/>
                        <a:cs typeface="Times New Roman"/>
                      </a:endParaRPr>
                    </a:p>
                  </a:txBody>
                  <a:tcPr marL="63251" marR="632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b="1">
                          <a:effectLst/>
                          <a:latin typeface="Californian FB"/>
                          <a:ea typeface="Calibri"/>
                          <a:cs typeface="Times New Roman"/>
                        </a:rPr>
                        <a:t>IDOE Subject Matter Experts</a:t>
                      </a:r>
                      <a:endParaRPr lang="en-US" sz="1000">
                        <a:effectLst/>
                        <a:latin typeface="Calibri"/>
                        <a:ea typeface="Calibri"/>
                        <a:cs typeface="Times New Roman"/>
                      </a:endParaRPr>
                    </a:p>
                  </a:txBody>
                  <a:tcPr marL="63251" marR="632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b="1" u="sng" dirty="0">
                          <a:solidFill>
                            <a:srgbClr val="FF0000"/>
                          </a:solidFill>
                          <a:effectLst/>
                          <a:latin typeface="Californian FB"/>
                          <a:ea typeface="Calibri"/>
                          <a:cs typeface="Times New Roman"/>
                        </a:rPr>
                        <a:t>Deadline for DRAFT of plan/</a:t>
                      </a:r>
                      <a:r>
                        <a:rPr lang="en-US" sz="900" b="1" u="sng" dirty="0" err="1">
                          <a:solidFill>
                            <a:srgbClr val="FF0000"/>
                          </a:solidFill>
                          <a:effectLst/>
                          <a:latin typeface="Californian FB"/>
                          <a:ea typeface="Calibri"/>
                          <a:cs typeface="Times New Roman"/>
                        </a:rPr>
                        <a:t>amendement</a:t>
                      </a:r>
                      <a:r>
                        <a:rPr lang="en-US" sz="900" b="1" u="sng" dirty="0">
                          <a:solidFill>
                            <a:srgbClr val="FF0000"/>
                          </a:solidFill>
                          <a:effectLst/>
                          <a:latin typeface="Californian FB"/>
                          <a:ea typeface="Calibri"/>
                          <a:cs typeface="Times New Roman"/>
                        </a:rPr>
                        <a:t> on component to USED by Department staff</a:t>
                      </a:r>
                      <a:endParaRPr lang="en-US" sz="1000" b="1" u="sng" dirty="0">
                        <a:solidFill>
                          <a:srgbClr val="FF0000"/>
                        </a:solidFill>
                        <a:effectLst/>
                        <a:latin typeface="Calibri"/>
                        <a:ea typeface="Calibri"/>
                        <a:cs typeface="Times New Roman"/>
                      </a:endParaRPr>
                    </a:p>
                  </a:txBody>
                  <a:tcPr marL="63251" marR="632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8511">
                <a:tc>
                  <a:txBody>
                    <a:bodyPr/>
                    <a:lstStyle/>
                    <a:p>
                      <a:pPr marL="0" marR="0">
                        <a:lnSpc>
                          <a:spcPct val="115000"/>
                        </a:lnSpc>
                        <a:spcBef>
                          <a:spcPts val="0"/>
                        </a:spcBef>
                        <a:spcAft>
                          <a:spcPts val="0"/>
                        </a:spcAft>
                      </a:pPr>
                      <a:r>
                        <a:rPr lang="en-US" sz="900" b="1">
                          <a:effectLst/>
                          <a:latin typeface="Californian FB"/>
                          <a:ea typeface="Calibri"/>
                          <a:cs typeface="Times New Roman"/>
                        </a:rPr>
                        <a:t>Call 1-no later than 5/16</a:t>
                      </a:r>
                      <a:endParaRPr lang="en-US" sz="1000">
                        <a:effectLst/>
                        <a:latin typeface="Calibri"/>
                        <a:ea typeface="Calibri"/>
                        <a:cs typeface="Times New Roman"/>
                      </a:endParaRPr>
                    </a:p>
                  </a:txBody>
                  <a:tcPr marL="63251" marR="632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b="1">
                          <a:effectLst/>
                          <a:latin typeface="Californian FB"/>
                          <a:ea typeface="Calibri"/>
                          <a:cs typeface="Times New Roman"/>
                        </a:rPr>
                        <a:t>Teacher &amp; Principal Evaluation and Support Systems</a:t>
                      </a:r>
                      <a:endParaRPr lang="en-US" sz="1000">
                        <a:effectLst/>
                        <a:latin typeface="Calibri"/>
                        <a:ea typeface="Calibri"/>
                        <a:cs typeface="Times New Roman"/>
                      </a:endParaRPr>
                    </a:p>
                  </a:txBody>
                  <a:tcPr marL="63251" marR="632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b="1">
                          <a:effectLst/>
                          <a:latin typeface="Californian FB"/>
                          <a:ea typeface="Calibri"/>
                          <a:cs typeface="Times New Roman"/>
                        </a:rPr>
                        <a:t>Teresa Brown, Charlie Geier, Maggio Pagano, Cindy Hurst</a:t>
                      </a:r>
                      <a:endParaRPr lang="en-US" sz="1000">
                        <a:effectLst/>
                        <a:latin typeface="Calibri"/>
                        <a:ea typeface="Calibri"/>
                        <a:cs typeface="Times New Roman"/>
                      </a:endParaRPr>
                    </a:p>
                  </a:txBody>
                  <a:tcPr marL="63251" marR="632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b="1" dirty="0">
                          <a:effectLst/>
                          <a:latin typeface="Californian FB"/>
                          <a:ea typeface="Calibri"/>
                          <a:cs typeface="Times New Roman"/>
                        </a:rPr>
                        <a:t>2 weeks following call date</a:t>
                      </a:r>
                      <a:endParaRPr lang="en-US" sz="1000" dirty="0">
                        <a:effectLst/>
                        <a:latin typeface="Calibri"/>
                        <a:ea typeface="Calibri"/>
                        <a:cs typeface="Times New Roman"/>
                      </a:endParaRPr>
                    </a:p>
                  </a:txBody>
                  <a:tcPr marL="63251" marR="632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4489">
                <a:tc>
                  <a:txBody>
                    <a:bodyPr/>
                    <a:lstStyle/>
                    <a:p>
                      <a:pPr marL="0" marR="0">
                        <a:lnSpc>
                          <a:spcPct val="115000"/>
                        </a:lnSpc>
                        <a:spcBef>
                          <a:spcPts val="0"/>
                        </a:spcBef>
                        <a:spcAft>
                          <a:spcPts val="0"/>
                        </a:spcAft>
                      </a:pPr>
                      <a:r>
                        <a:rPr lang="en-US" sz="900" b="1">
                          <a:effectLst/>
                          <a:latin typeface="Californian FB"/>
                          <a:ea typeface="Calibri"/>
                          <a:cs typeface="Times New Roman"/>
                        </a:rPr>
                        <a:t>Call 2-no later than 5/21</a:t>
                      </a:r>
                      <a:endParaRPr lang="en-US" sz="1000">
                        <a:effectLst/>
                        <a:latin typeface="Calibri"/>
                        <a:ea typeface="Calibri"/>
                        <a:cs typeface="Times New Roman"/>
                      </a:endParaRPr>
                    </a:p>
                  </a:txBody>
                  <a:tcPr marL="63251" marR="632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b="1">
                          <a:effectLst/>
                          <a:latin typeface="Californian FB"/>
                          <a:ea typeface="Calibri"/>
                          <a:cs typeface="Times New Roman"/>
                        </a:rPr>
                        <a:t>Monitoring</a:t>
                      </a:r>
                      <a:endParaRPr lang="en-US" sz="1000">
                        <a:effectLst/>
                        <a:latin typeface="Calibri"/>
                        <a:ea typeface="Calibri"/>
                        <a:cs typeface="Times New Roman"/>
                      </a:endParaRPr>
                    </a:p>
                  </a:txBody>
                  <a:tcPr marL="63251" marR="632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b="1">
                          <a:effectLst/>
                          <a:latin typeface="Californian FB"/>
                          <a:ea typeface="Calibri"/>
                          <a:cs typeface="Times New Roman"/>
                        </a:rPr>
                        <a:t>Teresa Brown, Risa Renier, Amy Horton, Danielle Shockey, Jeff Coyne, Scott Reske</a:t>
                      </a:r>
                      <a:endParaRPr lang="en-US" sz="1000">
                        <a:effectLst/>
                        <a:latin typeface="Calibri"/>
                        <a:ea typeface="Calibri"/>
                        <a:cs typeface="Times New Roman"/>
                      </a:endParaRPr>
                    </a:p>
                  </a:txBody>
                  <a:tcPr marL="63251" marR="632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b="1">
                          <a:effectLst/>
                          <a:latin typeface="Californian FB"/>
                          <a:ea typeface="Calibri"/>
                          <a:cs typeface="Times New Roman"/>
                        </a:rPr>
                        <a:t>2 weeks following call date</a:t>
                      </a:r>
                      <a:endParaRPr lang="en-US" sz="1000">
                        <a:effectLst/>
                        <a:latin typeface="Calibri"/>
                        <a:ea typeface="Calibri"/>
                        <a:cs typeface="Times New Roman"/>
                      </a:endParaRPr>
                    </a:p>
                  </a:txBody>
                  <a:tcPr marL="63251" marR="632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8511">
                <a:tc>
                  <a:txBody>
                    <a:bodyPr/>
                    <a:lstStyle/>
                    <a:p>
                      <a:pPr marL="0" marR="0">
                        <a:lnSpc>
                          <a:spcPct val="115000"/>
                        </a:lnSpc>
                        <a:spcBef>
                          <a:spcPts val="0"/>
                        </a:spcBef>
                        <a:spcAft>
                          <a:spcPts val="0"/>
                        </a:spcAft>
                      </a:pPr>
                      <a:r>
                        <a:rPr lang="en-US" sz="900" b="1">
                          <a:effectLst/>
                          <a:latin typeface="Californian FB"/>
                          <a:ea typeface="Calibri"/>
                          <a:cs typeface="Times New Roman"/>
                        </a:rPr>
                        <a:t>Call 3-no later than </a:t>
                      </a:r>
                      <a:endParaRPr lang="en-US" sz="1000">
                        <a:effectLst/>
                        <a:latin typeface="Calibri"/>
                        <a:ea typeface="Calibri"/>
                        <a:cs typeface="Times New Roman"/>
                      </a:endParaRPr>
                    </a:p>
                    <a:p>
                      <a:pPr marL="0" marR="0">
                        <a:lnSpc>
                          <a:spcPct val="115000"/>
                        </a:lnSpc>
                        <a:spcBef>
                          <a:spcPts val="0"/>
                        </a:spcBef>
                        <a:spcAft>
                          <a:spcPts val="0"/>
                        </a:spcAft>
                      </a:pPr>
                      <a:r>
                        <a:rPr lang="en-US" sz="900" b="1">
                          <a:effectLst/>
                          <a:latin typeface="Californian FB"/>
                          <a:ea typeface="Calibri"/>
                          <a:cs typeface="Times New Roman"/>
                        </a:rPr>
                        <a:t>5/23</a:t>
                      </a:r>
                      <a:endParaRPr lang="en-US" sz="1000">
                        <a:effectLst/>
                        <a:latin typeface="Calibri"/>
                        <a:ea typeface="Calibri"/>
                        <a:cs typeface="Times New Roman"/>
                      </a:endParaRPr>
                    </a:p>
                  </a:txBody>
                  <a:tcPr marL="63251" marR="632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b="1">
                          <a:effectLst/>
                          <a:latin typeface="Californian FB"/>
                          <a:ea typeface="Calibri"/>
                          <a:cs typeface="Times New Roman"/>
                        </a:rPr>
                        <a:t>Develop and Administer High Quality Assessments</a:t>
                      </a:r>
                      <a:endParaRPr lang="en-US" sz="1000">
                        <a:effectLst/>
                        <a:latin typeface="Calibri"/>
                        <a:ea typeface="Calibri"/>
                        <a:cs typeface="Times New Roman"/>
                      </a:endParaRPr>
                    </a:p>
                  </a:txBody>
                  <a:tcPr marL="63251" marR="632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b="1" dirty="0">
                          <a:effectLst/>
                          <a:latin typeface="Californian FB"/>
                          <a:ea typeface="Calibri"/>
                          <a:cs typeface="Times New Roman"/>
                        </a:rPr>
                        <a:t>Michele Walker, Amy Horton</a:t>
                      </a:r>
                      <a:endParaRPr lang="en-US" sz="1000" dirty="0">
                        <a:effectLst/>
                        <a:latin typeface="Calibri"/>
                        <a:ea typeface="Calibri"/>
                        <a:cs typeface="Times New Roman"/>
                      </a:endParaRPr>
                    </a:p>
                  </a:txBody>
                  <a:tcPr marL="63251" marR="632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b="1">
                          <a:effectLst/>
                          <a:latin typeface="Californian FB"/>
                          <a:ea typeface="Calibri"/>
                          <a:cs typeface="Times New Roman"/>
                        </a:rPr>
                        <a:t>2 weeks following call date</a:t>
                      </a:r>
                      <a:endParaRPr lang="en-US" sz="1000">
                        <a:effectLst/>
                        <a:latin typeface="Calibri"/>
                        <a:ea typeface="Calibri"/>
                        <a:cs typeface="Times New Roman"/>
                      </a:endParaRPr>
                    </a:p>
                  </a:txBody>
                  <a:tcPr marL="63251" marR="632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8511">
                <a:tc>
                  <a:txBody>
                    <a:bodyPr/>
                    <a:lstStyle/>
                    <a:p>
                      <a:pPr marL="0" marR="0">
                        <a:lnSpc>
                          <a:spcPct val="115000"/>
                        </a:lnSpc>
                        <a:spcBef>
                          <a:spcPts val="0"/>
                        </a:spcBef>
                        <a:spcAft>
                          <a:spcPts val="0"/>
                        </a:spcAft>
                      </a:pPr>
                      <a:r>
                        <a:rPr lang="en-US" sz="900" b="1">
                          <a:effectLst/>
                          <a:latin typeface="Californian FB"/>
                          <a:ea typeface="Calibri"/>
                          <a:cs typeface="Times New Roman"/>
                        </a:rPr>
                        <a:t>Call 4-no later than 5/28</a:t>
                      </a:r>
                      <a:endParaRPr lang="en-US" sz="1000">
                        <a:effectLst/>
                        <a:latin typeface="Calibri"/>
                        <a:ea typeface="Calibri"/>
                        <a:cs typeface="Times New Roman"/>
                      </a:endParaRPr>
                    </a:p>
                  </a:txBody>
                  <a:tcPr marL="63251" marR="632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b="1">
                          <a:effectLst/>
                          <a:latin typeface="Californian FB"/>
                          <a:ea typeface="Calibri"/>
                          <a:cs typeface="Times New Roman"/>
                        </a:rPr>
                        <a:t>Transition to and Implement College-and-Career Standards</a:t>
                      </a:r>
                      <a:endParaRPr lang="en-US" sz="1000">
                        <a:effectLst/>
                        <a:latin typeface="Calibri"/>
                        <a:ea typeface="Calibri"/>
                        <a:cs typeface="Times New Roman"/>
                      </a:endParaRPr>
                    </a:p>
                  </a:txBody>
                  <a:tcPr marL="63251" marR="632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b="1">
                          <a:effectLst/>
                          <a:latin typeface="Californian FB"/>
                          <a:ea typeface="Calibri"/>
                          <a:cs typeface="Times New Roman"/>
                        </a:rPr>
                        <a:t>Amy Horton, Michele Walker</a:t>
                      </a:r>
                      <a:endParaRPr lang="en-US" sz="1000">
                        <a:effectLst/>
                        <a:latin typeface="Calibri"/>
                        <a:ea typeface="Calibri"/>
                        <a:cs typeface="Times New Roman"/>
                      </a:endParaRPr>
                    </a:p>
                  </a:txBody>
                  <a:tcPr marL="63251" marR="632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b="1">
                          <a:effectLst/>
                          <a:latin typeface="Californian FB"/>
                          <a:ea typeface="Calibri"/>
                          <a:cs typeface="Times New Roman"/>
                        </a:rPr>
                        <a:t>2 weeks following call date</a:t>
                      </a:r>
                      <a:endParaRPr lang="en-US" sz="1000">
                        <a:effectLst/>
                        <a:latin typeface="Calibri"/>
                        <a:ea typeface="Calibri"/>
                        <a:cs typeface="Times New Roman"/>
                      </a:endParaRPr>
                    </a:p>
                  </a:txBody>
                  <a:tcPr marL="63251" marR="632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8511">
                <a:tc>
                  <a:txBody>
                    <a:bodyPr/>
                    <a:lstStyle/>
                    <a:p>
                      <a:pPr marL="0" marR="0">
                        <a:lnSpc>
                          <a:spcPct val="115000"/>
                        </a:lnSpc>
                        <a:spcBef>
                          <a:spcPts val="0"/>
                        </a:spcBef>
                        <a:spcAft>
                          <a:spcPts val="0"/>
                        </a:spcAft>
                      </a:pPr>
                      <a:r>
                        <a:rPr lang="en-US" sz="900" b="1">
                          <a:effectLst/>
                          <a:latin typeface="Californian FB"/>
                          <a:ea typeface="Calibri"/>
                          <a:cs typeface="Times New Roman"/>
                        </a:rPr>
                        <a:t>Call 5-no later than 5/30</a:t>
                      </a:r>
                      <a:endParaRPr lang="en-US" sz="1000">
                        <a:effectLst/>
                        <a:latin typeface="Calibri"/>
                        <a:ea typeface="Calibri"/>
                        <a:cs typeface="Times New Roman"/>
                      </a:endParaRPr>
                    </a:p>
                  </a:txBody>
                  <a:tcPr marL="63251" marR="632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b="1">
                          <a:effectLst/>
                          <a:latin typeface="Californian FB"/>
                          <a:ea typeface="Calibri"/>
                          <a:cs typeface="Times New Roman"/>
                        </a:rPr>
                        <a:t>Focus and Priority Schools</a:t>
                      </a:r>
                      <a:endParaRPr lang="en-US" sz="1000">
                        <a:effectLst/>
                        <a:latin typeface="Calibri"/>
                        <a:ea typeface="Calibri"/>
                        <a:cs typeface="Times New Roman"/>
                      </a:endParaRPr>
                    </a:p>
                  </a:txBody>
                  <a:tcPr marL="63251" marR="632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b="1">
                          <a:effectLst/>
                          <a:latin typeface="Californian FB"/>
                          <a:ea typeface="Calibri"/>
                          <a:cs typeface="Times New Roman"/>
                        </a:rPr>
                        <a:t>Teresa Brown, Charlie Geier, Maggio Pagano, Cindy Hurst</a:t>
                      </a:r>
                      <a:endParaRPr lang="en-US" sz="1000">
                        <a:effectLst/>
                        <a:latin typeface="Calibri"/>
                        <a:ea typeface="Calibri"/>
                        <a:cs typeface="Times New Roman"/>
                      </a:endParaRPr>
                    </a:p>
                  </a:txBody>
                  <a:tcPr marL="63251" marR="632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b="1">
                          <a:effectLst/>
                          <a:latin typeface="Californian FB"/>
                          <a:ea typeface="Calibri"/>
                          <a:cs typeface="Times New Roman"/>
                        </a:rPr>
                        <a:t>2 weeks following call</a:t>
                      </a:r>
                      <a:endParaRPr lang="en-US" sz="1000">
                        <a:effectLst/>
                        <a:latin typeface="Calibri"/>
                        <a:ea typeface="Calibri"/>
                        <a:cs typeface="Times New Roman"/>
                      </a:endParaRPr>
                    </a:p>
                  </a:txBody>
                  <a:tcPr marL="63251" marR="632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4489">
                <a:tc>
                  <a:txBody>
                    <a:bodyPr/>
                    <a:lstStyle/>
                    <a:p>
                      <a:pPr marL="0" marR="0">
                        <a:lnSpc>
                          <a:spcPct val="115000"/>
                        </a:lnSpc>
                        <a:spcBef>
                          <a:spcPts val="0"/>
                        </a:spcBef>
                        <a:spcAft>
                          <a:spcPts val="0"/>
                        </a:spcAft>
                      </a:pPr>
                      <a:r>
                        <a:rPr lang="en-US" sz="900" b="1">
                          <a:effectLst/>
                          <a:latin typeface="Californian FB"/>
                          <a:ea typeface="Calibri"/>
                          <a:cs typeface="Times New Roman"/>
                        </a:rPr>
                        <a:t>Call 6-no later than 6/4</a:t>
                      </a:r>
                      <a:endParaRPr lang="en-US" sz="1000">
                        <a:effectLst/>
                        <a:latin typeface="Calibri"/>
                        <a:ea typeface="Calibri"/>
                        <a:cs typeface="Times New Roman"/>
                      </a:endParaRPr>
                    </a:p>
                  </a:txBody>
                  <a:tcPr marL="63251" marR="632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b="1">
                          <a:effectLst/>
                          <a:latin typeface="Californian FB"/>
                          <a:ea typeface="Calibri"/>
                          <a:cs typeface="Times New Roman"/>
                        </a:rPr>
                        <a:t>Technical Assistance</a:t>
                      </a:r>
                      <a:endParaRPr lang="en-US" sz="1000">
                        <a:effectLst/>
                        <a:latin typeface="Calibri"/>
                        <a:ea typeface="Calibri"/>
                        <a:cs typeface="Times New Roman"/>
                      </a:endParaRPr>
                    </a:p>
                  </a:txBody>
                  <a:tcPr marL="63251" marR="632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b="1">
                          <a:effectLst/>
                          <a:latin typeface="Californian FB"/>
                          <a:ea typeface="Calibri"/>
                          <a:cs typeface="Times New Roman"/>
                        </a:rPr>
                        <a:t>Teresa Brown, Risa Renier, Amy Horton, Danielle Shockey, Jeff Coyne, Scott Reske</a:t>
                      </a:r>
                      <a:endParaRPr lang="en-US" sz="1000">
                        <a:effectLst/>
                        <a:latin typeface="Calibri"/>
                        <a:ea typeface="Calibri"/>
                        <a:cs typeface="Times New Roman"/>
                      </a:endParaRPr>
                    </a:p>
                  </a:txBody>
                  <a:tcPr marL="63251" marR="632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b="1">
                          <a:effectLst/>
                          <a:latin typeface="Californian FB"/>
                          <a:ea typeface="Calibri"/>
                          <a:cs typeface="Times New Roman"/>
                        </a:rPr>
                        <a:t>2 weeks following call</a:t>
                      </a:r>
                      <a:endParaRPr lang="en-US" sz="1000">
                        <a:effectLst/>
                        <a:latin typeface="Calibri"/>
                        <a:ea typeface="Calibri"/>
                        <a:cs typeface="Times New Roman"/>
                      </a:endParaRPr>
                    </a:p>
                  </a:txBody>
                  <a:tcPr marL="63251" marR="632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4489">
                <a:tc>
                  <a:txBody>
                    <a:bodyPr/>
                    <a:lstStyle/>
                    <a:p>
                      <a:pPr marL="0" marR="0">
                        <a:lnSpc>
                          <a:spcPct val="115000"/>
                        </a:lnSpc>
                        <a:spcBef>
                          <a:spcPts val="0"/>
                        </a:spcBef>
                        <a:spcAft>
                          <a:spcPts val="0"/>
                        </a:spcAft>
                      </a:pPr>
                      <a:r>
                        <a:rPr lang="en-US" sz="900" b="1">
                          <a:effectLst/>
                          <a:latin typeface="Californian FB"/>
                          <a:ea typeface="Calibri"/>
                          <a:cs typeface="Times New Roman"/>
                        </a:rPr>
                        <a:t>Call 7-no later than 6/6</a:t>
                      </a:r>
                      <a:endParaRPr lang="en-US" sz="1000">
                        <a:effectLst/>
                        <a:latin typeface="Calibri"/>
                        <a:ea typeface="Calibri"/>
                        <a:cs typeface="Times New Roman"/>
                      </a:endParaRPr>
                    </a:p>
                  </a:txBody>
                  <a:tcPr marL="63251" marR="632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b="1">
                          <a:effectLst/>
                          <a:latin typeface="Californian FB"/>
                          <a:ea typeface="Calibri"/>
                          <a:cs typeface="Times New Roman"/>
                        </a:rPr>
                        <a:t>Family &amp; Community Engagement and Outreach</a:t>
                      </a:r>
                      <a:endParaRPr lang="en-US" sz="1000">
                        <a:effectLst/>
                        <a:latin typeface="Calibri"/>
                        <a:ea typeface="Calibri"/>
                        <a:cs typeface="Times New Roman"/>
                      </a:endParaRPr>
                    </a:p>
                  </a:txBody>
                  <a:tcPr marL="63251" marR="632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b="1">
                          <a:effectLst/>
                          <a:latin typeface="Californian FB"/>
                          <a:ea typeface="Calibri"/>
                          <a:cs typeface="Times New Roman"/>
                        </a:rPr>
                        <a:t>Teresa Brown, Risa Renier, Amy Horton, Danielle Shockey, Jeff Coyne, Scott Reske</a:t>
                      </a:r>
                      <a:endParaRPr lang="en-US" sz="1000">
                        <a:effectLst/>
                        <a:latin typeface="Calibri"/>
                        <a:ea typeface="Calibri"/>
                        <a:cs typeface="Times New Roman"/>
                      </a:endParaRPr>
                    </a:p>
                  </a:txBody>
                  <a:tcPr marL="63251" marR="632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900" b="1" dirty="0">
                          <a:effectLst/>
                          <a:latin typeface="Californian FB"/>
                          <a:ea typeface="Calibri"/>
                          <a:cs typeface="Times New Roman"/>
                        </a:rPr>
                        <a:t>2 weeks following call</a:t>
                      </a:r>
                      <a:endParaRPr lang="en-US" sz="1000" dirty="0">
                        <a:effectLst/>
                        <a:latin typeface="Calibri"/>
                        <a:ea typeface="Calibri"/>
                        <a:cs typeface="Times New Roman"/>
                      </a:endParaRPr>
                    </a:p>
                  </a:txBody>
                  <a:tcPr marL="63251" marR="632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32950282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pic>
        <p:nvPicPr>
          <p:cNvPr id="4" name="Picture 3"/>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1752600"/>
          </a:xfrm>
          <a:prstGeom prst="rect">
            <a:avLst/>
          </a:prstGeom>
        </p:spPr>
      </p:pic>
      <p:sp>
        <p:nvSpPr>
          <p:cNvPr id="8" name="Rectangle 7"/>
          <p:cNvSpPr/>
          <p:nvPr/>
        </p:nvSpPr>
        <p:spPr>
          <a:xfrm>
            <a:off x="0" y="1778876"/>
            <a:ext cx="9144000" cy="202324"/>
          </a:xfrm>
          <a:prstGeom prst="rect">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3" name="TextBox 2"/>
          <p:cNvSpPr txBox="1"/>
          <p:nvPr/>
        </p:nvSpPr>
        <p:spPr>
          <a:xfrm>
            <a:off x="674914" y="2209800"/>
            <a:ext cx="7620000" cy="2246769"/>
          </a:xfrm>
          <a:prstGeom prst="rect">
            <a:avLst/>
          </a:prstGeom>
          <a:noFill/>
        </p:spPr>
        <p:txBody>
          <a:bodyPr wrap="square" rtlCol="0">
            <a:spAutoFit/>
          </a:bodyPr>
          <a:lstStyle/>
          <a:p>
            <a:pPr algn="ctr"/>
            <a:r>
              <a:rPr lang="en-US" sz="2800" b="1" dirty="0">
                <a:solidFill>
                  <a:srgbClr val="FF0000"/>
                </a:solidFill>
                <a:latin typeface="Californian FB" pitchFamily="18" charset="0"/>
              </a:rPr>
              <a:t>Next Steps </a:t>
            </a:r>
            <a:r>
              <a:rPr lang="en-US" sz="2000" b="1" dirty="0">
                <a:solidFill>
                  <a:prstClr val="black"/>
                </a:solidFill>
                <a:latin typeface="Californian FB" pitchFamily="18" charset="0"/>
              </a:rPr>
              <a:t>Designed in Consultation with USED since Monitoring</a:t>
            </a:r>
          </a:p>
          <a:p>
            <a:pPr algn="ctr"/>
            <a:r>
              <a:rPr lang="en-US" sz="2000" b="1" dirty="0">
                <a:solidFill>
                  <a:prstClr val="black"/>
                </a:solidFill>
                <a:latin typeface="Californian FB" pitchFamily="18" charset="0"/>
              </a:rPr>
              <a:t>(Work Outlined to be Complete and Amendment Impetus)</a:t>
            </a:r>
          </a:p>
          <a:p>
            <a:pPr marL="342900" indent="-342900">
              <a:buFont typeface="Wingdings" pitchFamily="2" charset="2"/>
              <a:buChar char="ü"/>
            </a:pPr>
            <a:r>
              <a:rPr lang="en-US" sz="2400" dirty="0">
                <a:solidFill>
                  <a:prstClr val="black"/>
                </a:solidFill>
              </a:rPr>
              <a:t>On-going continuous </a:t>
            </a:r>
            <a:r>
              <a:rPr lang="en-US" sz="2400" dirty="0">
                <a:solidFill>
                  <a:prstClr val="black"/>
                </a:solidFill>
              </a:rPr>
              <a:t>i</a:t>
            </a:r>
            <a:r>
              <a:rPr lang="en-US" sz="2400" dirty="0">
                <a:solidFill>
                  <a:prstClr val="black"/>
                </a:solidFill>
              </a:rPr>
              <a:t>mprovement and review of the process during the summer of 2014.</a:t>
            </a:r>
            <a:endParaRPr lang="en-US" sz="2400" dirty="0">
              <a:solidFill>
                <a:prstClr val="black"/>
              </a:solidFill>
            </a:endParaRPr>
          </a:p>
          <a:p>
            <a:pPr algn="ctr"/>
            <a:endParaRPr lang="en-US" sz="2400" dirty="0">
              <a:solidFill>
                <a:prstClr val="black"/>
              </a:solidFill>
            </a:endParaRPr>
          </a:p>
        </p:txBody>
      </p:sp>
    </p:spTree>
    <p:extLst>
      <p:ext uri="{BB962C8B-B14F-4D97-AF65-F5344CB8AC3E}">
        <p14:creationId xmlns:p14="http://schemas.microsoft.com/office/powerpoint/2010/main" val="90873561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pic>
        <p:nvPicPr>
          <p:cNvPr id="4" name="Picture 3"/>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1752600"/>
          </a:xfrm>
          <a:prstGeom prst="rect">
            <a:avLst/>
          </a:prstGeom>
        </p:spPr>
      </p:pic>
      <p:sp>
        <p:nvSpPr>
          <p:cNvPr id="8" name="Rectangle 7"/>
          <p:cNvSpPr/>
          <p:nvPr/>
        </p:nvSpPr>
        <p:spPr>
          <a:xfrm>
            <a:off x="0" y="1778876"/>
            <a:ext cx="9144000" cy="202324"/>
          </a:xfrm>
          <a:prstGeom prst="rect">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3" name="TextBox 2"/>
          <p:cNvSpPr txBox="1"/>
          <p:nvPr/>
        </p:nvSpPr>
        <p:spPr>
          <a:xfrm>
            <a:off x="685800" y="1981200"/>
            <a:ext cx="7620000" cy="1323439"/>
          </a:xfrm>
          <a:prstGeom prst="rect">
            <a:avLst/>
          </a:prstGeom>
          <a:noFill/>
        </p:spPr>
        <p:txBody>
          <a:bodyPr wrap="square" rtlCol="0">
            <a:spAutoFit/>
          </a:bodyPr>
          <a:lstStyle/>
          <a:p>
            <a:pPr algn="ctr"/>
            <a:r>
              <a:rPr lang="en-US" sz="3200" b="1" dirty="0">
                <a:solidFill>
                  <a:prstClr val="black"/>
                </a:solidFill>
                <a:latin typeface="Californian FB" pitchFamily="18" charset="0"/>
              </a:rPr>
              <a:t>Next Steps Outlined in Monitoring</a:t>
            </a:r>
          </a:p>
          <a:p>
            <a:pPr algn="ctr"/>
            <a:endParaRPr lang="en-US" sz="2400" dirty="0">
              <a:solidFill>
                <a:prstClr val="black"/>
              </a:solidFill>
            </a:endParaRPr>
          </a:p>
          <a:p>
            <a:pPr algn="ctr"/>
            <a:endParaRPr lang="en-US" sz="2400" dirty="0">
              <a:solidFill>
                <a:prstClr val="black"/>
              </a:solidFill>
            </a:endParaRPr>
          </a:p>
        </p:txBody>
      </p:sp>
      <p:sp>
        <p:nvSpPr>
          <p:cNvPr id="2" name="Rectangle 1"/>
          <p:cNvSpPr/>
          <p:nvPr/>
        </p:nvSpPr>
        <p:spPr>
          <a:xfrm>
            <a:off x="393526" y="2642919"/>
            <a:ext cx="8382000" cy="3785652"/>
          </a:xfrm>
          <a:prstGeom prst="rect">
            <a:avLst/>
          </a:prstGeom>
        </p:spPr>
        <p:txBody>
          <a:bodyPr wrap="square">
            <a:spAutoFit/>
          </a:bodyPr>
          <a:lstStyle/>
          <a:p>
            <a:r>
              <a:rPr lang="en-US" sz="2400" dirty="0">
                <a:solidFill>
                  <a:prstClr val="black"/>
                </a:solidFill>
              </a:rPr>
              <a:t>Begin </a:t>
            </a:r>
            <a:r>
              <a:rPr lang="en-US" sz="2400" dirty="0">
                <a:solidFill>
                  <a:prstClr val="black"/>
                </a:solidFill>
              </a:rPr>
              <a:t>full implementation of </a:t>
            </a:r>
            <a:r>
              <a:rPr lang="en-US" sz="2400" dirty="0">
                <a:solidFill>
                  <a:srgbClr val="FF0000"/>
                </a:solidFill>
              </a:rPr>
              <a:t>interventions in non-SIG priority </a:t>
            </a:r>
            <a:r>
              <a:rPr lang="en-US" sz="2400" dirty="0">
                <a:solidFill>
                  <a:prstClr val="black"/>
                </a:solidFill>
              </a:rPr>
              <a:t>schools in the 2014-15 school year, including </a:t>
            </a:r>
            <a:r>
              <a:rPr lang="en-US" sz="2400" dirty="0">
                <a:solidFill>
                  <a:srgbClr val="FF0000"/>
                </a:solidFill>
              </a:rPr>
              <a:t>a high quality plan </a:t>
            </a:r>
            <a:r>
              <a:rPr lang="en-US" sz="2400" dirty="0">
                <a:solidFill>
                  <a:prstClr val="black"/>
                </a:solidFill>
              </a:rPr>
              <a:t>to </a:t>
            </a:r>
            <a:r>
              <a:rPr lang="en-US" sz="2400" dirty="0">
                <a:solidFill>
                  <a:srgbClr val="FF0000"/>
                </a:solidFill>
              </a:rPr>
              <a:t>adjust its school improvement planning and monitoring process </a:t>
            </a:r>
            <a:r>
              <a:rPr lang="en-US" sz="2400" dirty="0">
                <a:solidFill>
                  <a:prstClr val="black"/>
                </a:solidFill>
              </a:rPr>
              <a:t>by</a:t>
            </a:r>
            <a:r>
              <a:rPr lang="en-US" sz="2400" dirty="0">
                <a:solidFill>
                  <a:prstClr val="black"/>
                </a:solidFill>
              </a:rPr>
              <a:t>:</a:t>
            </a:r>
          </a:p>
          <a:p>
            <a:pPr marL="457200" indent="-457200">
              <a:buFont typeface="Wingdings" pitchFamily="2" charset="2"/>
              <a:buChar char="ü"/>
            </a:pPr>
            <a:r>
              <a:rPr lang="en-US" sz="2400" dirty="0">
                <a:solidFill>
                  <a:srgbClr val="FF0000"/>
                </a:solidFill>
              </a:rPr>
              <a:t>describing </a:t>
            </a:r>
            <a:r>
              <a:rPr lang="en-US" sz="2400" dirty="0">
                <a:solidFill>
                  <a:srgbClr val="FF0000"/>
                </a:solidFill>
              </a:rPr>
              <a:t>the ESEA flexibility turnaround principles within related tools, documents, training materials and other </a:t>
            </a:r>
            <a:r>
              <a:rPr lang="en-US" sz="2400" dirty="0">
                <a:solidFill>
                  <a:srgbClr val="FF0000"/>
                </a:solidFill>
              </a:rPr>
              <a:t>supports</a:t>
            </a:r>
          </a:p>
          <a:p>
            <a:pPr marL="342900" indent="-342900">
              <a:buFont typeface="Wingdings" pitchFamily="2" charset="2"/>
              <a:buChar char="ü"/>
            </a:pPr>
            <a:r>
              <a:rPr lang="en-US" sz="2400" dirty="0">
                <a:solidFill>
                  <a:srgbClr val="FF0000"/>
                </a:solidFill>
              </a:rPr>
              <a:t>align </a:t>
            </a:r>
            <a:r>
              <a:rPr lang="en-US" sz="2400" dirty="0">
                <a:solidFill>
                  <a:srgbClr val="FF0000"/>
                </a:solidFill>
              </a:rPr>
              <a:t>planning and monitoring tools to facilitate the determination that each school is implementing all ESEA flexibility turnaround principles for three years</a:t>
            </a:r>
          </a:p>
        </p:txBody>
      </p:sp>
    </p:spTree>
    <p:extLst>
      <p:ext uri="{BB962C8B-B14F-4D97-AF65-F5344CB8AC3E}">
        <p14:creationId xmlns:p14="http://schemas.microsoft.com/office/powerpoint/2010/main" val="163808566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pic>
        <p:nvPicPr>
          <p:cNvPr id="4" name="Picture 3"/>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1752600"/>
          </a:xfrm>
          <a:prstGeom prst="rect">
            <a:avLst/>
          </a:prstGeom>
        </p:spPr>
      </p:pic>
      <p:sp>
        <p:nvSpPr>
          <p:cNvPr id="8" name="Rectangle 7"/>
          <p:cNvSpPr/>
          <p:nvPr/>
        </p:nvSpPr>
        <p:spPr>
          <a:xfrm>
            <a:off x="0" y="1778876"/>
            <a:ext cx="9144000" cy="202324"/>
          </a:xfrm>
          <a:prstGeom prst="rect">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3" name="TextBox 2"/>
          <p:cNvSpPr txBox="1"/>
          <p:nvPr/>
        </p:nvSpPr>
        <p:spPr>
          <a:xfrm>
            <a:off x="685800" y="1981200"/>
            <a:ext cx="7620000" cy="1323439"/>
          </a:xfrm>
          <a:prstGeom prst="rect">
            <a:avLst/>
          </a:prstGeom>
          <a:noFill/>
        </p:spPr>
        <p:txBody>
          <a:bodyPr wrap="square" rtlCol="0">
            <a:spAutoFit/>
          </a:bodyPr>
          <a:lstStyle/>
          <a:p>
            <a:pPr algn="ctr"/>
            <a:r>
              <a:rPr lang="en-US" sz="3200" b="1" dirty="0">
                <a:solidFill>
                  <a:prstClr val="black"/>
                </a:solidFill>
                <a:latin typeface="Californian FB" pitchFamily="18" charset="0"/>
              </a:rPr>
              <a:t>Next Steps Outlined in Monitoring</a:t>
            </a:r>
          </a:p>
          <a:p>
            <a:pPr algn="ctr"/>
            <a:endParaRPr lang="en-US" sz="2400" dirty="0">
              <a:solidFill>
                <a:prstClr val="black"/>
              </a:solidFill>
            </a:endParaRPr>
          </a:p>
          <a:p>
            <a:pPr algn="ctr"/>
            <a:endParaRPr lang="en-US" sz="2400" dirty="0">
              <a:solidFill>
                <a:prstClr val="black"/>
              </a:solidFill>
            </a:endParaRPr>
          </a:p>
        </p:txBody>
      </p:sp>
      <p:sp>
        <p:nvSpPr>
          <p:cNvPr id="2" name="Rectangle 1"/>
          <p:cNvSpPr/>
          <p:nvPr/>
        </p:nvSpPr>
        <p:spPr>
          <a:xfrm>
            <a:off x="393526" y="2642919"/>
            <a:ext cx="8382000" cy="2308324"/>
          </a:xfrm>
          <a:prstGeom prst="rect">
            <a:avLst/>
          </a:prstGeom>
        </p:spPr>
        <p:txBody>
          <a:bodyPr wrap="square">
            <a:spAutoFit/>
          </a:bodyPr>
          <a:lstStyle/>
          <a:p>
            <a:pPr marL="457200" indent="-457200">
              <a:buFont typeface="+mj-lt"/>
              <a:buAutoNum type="arabicParenR"/>
            </a:pPr>
            <a:endParaRPr lang="en-US" sz="2400" dirty="0">
              <a:solidFill>
                <a:prstClr val="black"/>
              </a:solidFill>
            </a:endParaRPr>
          </a:p>
          <a:p>
            <a:r>
              <a:rPr lang="en-US" sz="2400" dirty="0">
                <a:solidFill>
                  <a:prstClr val="black"/>
                </a:solidFill>
              </a:rPr>
              <a:t>As </a:t>
            </a:r>
            <a:r>
              <a:rPr lang="en-US" sz="2400" dirty="0">
                <a:solidFill>
                  <a:prstClr val="black"/>
                </a:solidFill>
              </a:rPr>
              <a:t>part of its ESEA flexibility extension request, IDOE will submit </a:t>
            </a:r>
            <a:r>
              <a:rPr lang="en-US" sz="2400" dirty="0">
                <a:solidFill>
                  <a:srgbClr val="FF0000"/>
                </a:solidFill>
              </a:rPr>
              <a:t>a high-quality plan </a:t>
            </a:r>
            <a:r>
              <a:rPr lang="en-US" sz="2400" dirty="0">
                <a:solidFill>
                  <a:prstClr val="black"/>
                </a:solidFill>
              </a:rPr>
              <a:t>for </a:t>
            </a:r>
            <a:r>
              <a:rPr lang="en-US" sz="2400" dirty="0">
                <a:solidFill>
                  <a:srgbClr val="FF0000"/>
                </a:solidFill>
              </a:rPr>
              <a:t>adjusting and aligning its SIP and monitoring processes </a:t>
            </a:r>
            <a:r>
              <a:rPr lang="en-US" sz="2400" dirty="0">
                <a:solidFill>
                  <a:prstClr val="black"/>
                </a:solidFill>
              </a:rPr>
              <a:t>to facilitate the determination of whether its </a:t>
            </a:r>
            <a:r>
              <a:rPr lang="en-US" sz="2400" dirty="0">
                <a:solidFill>
                  <a:srgbClr val="FF0000"/>
                </a:solidFill>
              </a:rPr>
              <a:t>focus schools are implementing those interventions selected based on the performance of its lowest-performing ESEA subgroups</a:t>
            </a:r>
            <a:r>
              <a:rPr lang="en-US" sz="2400" dirty="0">
                <a:solidFill>
                  <a:srgbClr val="FF0000"/>
                </a:solidFill>
              </a:rPr>
              <a:t>.</a:t>
            </a:r>
          </a:p>
        </p:txBody>
      </p:sp>
    </p:spTree>
    <p:extLst>
      <p:ext uri="{BB962C8B-B14F-4D97-AF65-F5344CB8AC3E}">
        <p14:creationId xmlns:p14="http://schemas.microsoft.com/office/powerpoint/2010/main" val="265347881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2130425"/>
            <a:ext cx="8686800" cy="765175"/>
          </a:xfrm>
        </p:spPr>
        <p:txBody>
          <a:bodyPr>
            <a:noAutofit/>
          </a:bodyPr>
          <a:lstStyle/>
          <a:p>
            <a:r>
              <a:rPr lang="en-US" sz="2400" dirty="0" smtClean="0"/>
              <a:t/>
            </a:r>
            <a:br>
              <a:rPr lang="en-US" sz="2400" dirty="0" smtClean="0"/>
            </a:br>
            <a:r>
              <a:rPr lang="en-US" sz="2400" dirty="0"/>
              <a:t/>
            </a:r>
            <a:br>
              <a:rPr lang="en-US" sz="2400" dirty="0"/>
            </a:br>
            <a:r>
              <a:rPr lang="en-US" sz="2400" dirty="0" smtClean="0"/>
              <a:t/>
            </a:r>
            <a:br>
              <a:rPr lang="en-US" sz="2400" dirty="0" smtClean="0"/>
            </a:br>
            <a:r>
              <a:rPr lang="en-US" sz="2400" dirty="0"/>
              <a:t/>
            </a:r>
            <a:br>
              <a:rPr lang="en-US" sz="2400" dirty="0"/>
            </a:br>
            <a:r>
              <a:rPr lang="en-US" sz="2400" dirty="0" smtClean="0"/>
              <a:t/>
            </a:r>
            <a:br>
              <a:rPr lang="en-US" sz="2400" dirty="0" smtClean="0"/>
            </a:br>
            <a:r>
              <a:rPr lang="en-US" sz="2400" dirty="0"/>
              <a:t/>
            </a:r>
            <a:br>
              <a:rPr lang="en-US" sz="2400" dirty="0"/>
            </a:br>
            <a:r>
              <a:rPr lang="en-US" sz="2400" dirty="0" smtClean="0"/>
              <a:t/>
            </a:r>
            <a:br>
              <a:rPr lang="en-US" sz="2400" dirty="0" smtClean="0"/>
            </a:br>
            <a:r>
              <a:rPr lang="en-US" sz="2400" dirty="0"/>
              <a:t/>
            </a:r>
            <a:br>
              <a:rPr lang="en-US" sz="2400" dirty="0"/>
            </a:br>
            <a:r>
              <a:rPr lang="en-US" sz="2800" b="1" dirty="0" smtClean="0"/>
              <a:t>Expectations from USED</a:t>
            </a:r>
            <a:r>
              <a:rPr lang="en-US" sz="2400" dirty="0" smtClean="0"/>
              <a:t/>
            </a:r>
            <a:br>
              <a:rPr lang="en-US" sz="2400" dirty="0" smtClean="0"/>
            </a:br>
            <a:r>
              <a:rPr lang="en-US" sz="2400" dirty="0"/>
              <a:t/>
            </a:r>
            <a:br>
              <a:rPr lang="en-US" sz="2400" dirty="0"/>
            </a:br>
            <a:r>
              <a:rPr lang="en-US" sz="2400" dirty="0" smtClean="0"/>
              <a:t>-Receive Waiver Amendments/High Quality Plans no later than </a:t>
            </a:r>
            <a:br>
              <a:rPr lang="en-US" sz="2400" dirty="0" smtClean="0"/>
            </a:br>
            <a:r>
              <a:rPr lang="en-US" sz="2400" dirty="0" smtClean="0"/>
              <a:t>June 30, 2014</a:t>
            </a:r>
            <a:br>
              <a:rPr lang="en-US" sz="2400" dirty="0" smtClean="0"/>
            </a:br>
            <a:r>
              <a:rPr lang="en-US" sz="2400" dirty="0"/>
              <a:t/>
            </a:r>
            <a:br>
              <a:rPr lang="en-US" sz="2400" dirty="0"/>
            </a:br>
            <a:r>
              <a:rPr lang="en-US" sz="2400" dirty="0" smtClean="0"/>
              <a:t>-3 Documents Required</a:t>
            </a:r>
            <a:br>
              <a:rPr lang="en-US" sz="2400" dirty="0" smtClean="0"/>
            </a:br>
            <a:r>
              <a:rPr lang="en-US" sz="2400" dirty="0" smtClean="0"/>
              <a:t/>
            </a:r>
            <a:br>
              <a:rPr lang="en-US" sz="2400" dirty="0" smtClean="0"/>
            </a:br>
            <a:r>
              <a:rPr lang="en-US" sz="2400" dirty="0" smtClean="0"/>
              <a:t>1. Chart of amendments</a:t>
            </a:r>
            <a:br>
              <a:rPr lang="en-US" sz="2400" dirty="0" smtClean="0"/>
            </a:br>
            <a:r>
              <a:rPr lang="en-US" sz="2400" dirty="0" smtClean="0"/>
              <a:t>2. Amendments/High Quality Plans</a:t>
            </a:r>
            <a:br>
              <a:rPr lang="en-US" sz="2400" dirty="0" smtClean="0"/>
            </a:br>
            <a:r>
              <a:rPr lang="en-US" sz="2400" dirty="0" smtClean="0"/>
              <a:t>3. Red Line Copy Linking Amendments/High Quality Plans</a:t>
            </a:r>
            <a:br>
              <a:rPr lang="en-US" sz="2400" dirty="0" smtClean="0"/>
            </a:br>
            <a:r>
              <a:rPr lang="en-US" sz="2400" dirty="0" smtClean="0"/>
              <a:t>to Waiver of 2012</a:t>
            </a:r>
            <a:endParaRPr lang="en-US" sz="2400" dirty="0"/>
          </a:p>
        </p:txBody>
      </p:sp>
      <p:sp>
        <p:nvSpPr>
          <p:cNvPr id="4" name="TextBox 3"/>
          <p:cNvSpPr txBox="1"/>
          <p:nvPr/>
        </p:nvSpPr>
        <p:spPr>
          <a:xfrm>
            <a:off x="609600" y="3307915"/>
            <a:ext cx="8077200" cy="1077218"/>
          </a:xfrm>
          <a:prstGeom prst="rect">
            <a:avLst/>
          </a:prstGeom>
          <a:noFill/>
        </p:spPr>
        <p:txBody>
          <a:bodyPr wrap="square" rtlCol="0">
            <a:spAutoFit/>
          </a:bodyPr>
          <a:lstStyle/>
          <a:p>
            <a:endParaRPr lang="en-US" sz="1600" dirty="0">
              <a:solidFill>
                <a:prstClr val="black"/>
              </a:solidFill>
            </a:endParaRPr>
          </a:p>
          <a:p>
            <a:endParaRPr lang="en-US" sz="1600" b="1" u="sng" dirty="0">
              <a:solidFill>
                <a:prstClr val="black"/>
              </a:solidFill>
            </a:endParaRPr>
          </a:p>
          <a:p>
            <a:endParaRPr lang="en-US" sz="1600" dirty="0">
              <a:solidFill>
                <a:prstClr val="black"/>
              </a:solidFill>
            </a:endParaRPr>
          </a:p>
          <a:p>
            <a:endParaRPr lang="en-US" sz="1600" dirty="0">
              <a:solidFill>
                <a:prstClr val="black"/>
              </a:solidFill>
            </a:endParaRPr>
          </a:p>
        </p:txBody>
      </p:sp>
    </p:spTree>
    <p:extLst>
      <p:ext uri="{BB962C8B-B14F-4D97-AF65-F5344CB8AC3E}">
        <p14:creationId xmlns:p14="http://schemas.microsoft.com/office/powerpoint/2010/main" val="298933467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76400"/>
            <a:ext cx="7772400" cy="4495800"/>
          </a:xfrm>
        </p:spPr>
        <p:txBody>
          <a:bodyPr>
            <a:normAutofit/>
          </a:bodyPr>
          <a:lstStyle/>
          <a:p>
            <a:r>
              <a:rPr lang="en-US" sz="3600" dirty="0" smtClean="0"/>
              <a:t>Timeline</a:t>
            </a:r>
            <a:br>
              <a:rPr lang="en-US" sz="3600" dirty="0" smtClean="0"/>
            </a:br>
            <a:r>
              <a:rPr lang="en-US" sz="3600" dirty="0"/>
              <a:t/>
            </a:r>
            <a:br>
              <a:rPr lang="en-US" sz="3600" dirty="0"/>
            </a:br>
            <a:r>
              <a:rPr lang="en-US" sz="1800" dirty="0" smtClean="0"/>
              <a:t>6/4/14 </a:t>
            </a:r>
            <a:r>
              <a:rPr lang="en-US" sz="1800" dirty="0" smtClean="0"/>
              <a:t>Formal  Update Presentation to State Board of </a:t>
            </a:r>
            <a:r>
              <a:rPr lang="en-US" sz="1800" dirty="0" smtClean="0"/>
              <a:t>Education</a:t>
            </a:r>
            <a:br>
              <a:rPr lang="en-US" sz="1800" dirty="0" smtClean="0"/>
            </a:br>
            <a:r>
              <a:rPr lang="en-US" sz="1800" dirty="0"/>
              <a:t/>
            </a:r>
            <a:br>
              <a:rPr lang="en-US" sz="1800" dirty="0"/>
            </a:br>
            <a:r>
              <a:rPr lang="en-US" sz="1800" dirty="0" smtClean="0"/>
              <a:t>6/16-6/20 Stakeholder Input Window</a:t>
            </a:r>
            <a:r>
              <a:rPr lang="en-US" sz="1800" dirty="0"/>
              <a:t/>
            </a:r>
            <a:br>
              <a:rPr lang="en-US" sz="1800" dirty="0"/>
            </a:br>
            <a:r>
              <a:rPr lang="en-US" sz="1800" dirty="0" smtClean="0"/>
              <a:t/>
            </a:r>
            <a:br>
              <a:rPr lang="en-US" sz="1800" dirty="0" smtClean="0"/>
            </a:br>
            <a:r>
              <a:rPr lang="en-US" sz="1800" dirty="0" smtClean="0"/>
              <a:t>6/20/14 Complete </a:t>
            </a:r>
            <a:r>
              <a:rPr lang="en-US" sz="1800" dirty="0"/>
              <a:t>Body of Work Deadline for Final </a:t>
            </a:r>
            <a:r>
              <a:rPr lang="en-US" sz="1800" dirty="0" smtClean="0"/>
              <a:t>Edit to Superintendent of Public Instruction</a:t>
            </a:r>
            <a:r>
              <a:rPr lang="en-US" sz="1800" i="1" dirty="0" smtClean="0"/>
              <a:t/>
            </a:r>
            <a:br>
              <a:rPr lang="en-US" sz="1800" i="1" dirty="0" smtClean="0"/>
            </a:br>
            <a:r>
              <a:rPr lang="en-US" sz="1800" i="1" dirty="0"/>
              <a:t/>
            </a:r>
            <a:br>
              <a:rPr lang="en-US" sz="1800" i="1" dirty="0"/>
            </a:br>
            <a:r>
              <a:rPr lang="en-US" sz="1800" dirty="0" smtClean="0"/>
              <a:t>6/25/14 Submission </a:t>
            </a:r>
            <a:r>
              <a:rPr lang="en-US" sz="1800" dirty="0"/>
              <a:t>to </a:t>
            </a:r>
            <a:r>
              <a:rPr lang="en-US" sz="1800" dirty="0" smtClean="0"/>
              <a:t>USED</a:t>
            </a:r>
            <a:endParaRPr lang="en-US" sz="1800" dirty="0"/>
          </a:p>
        </p:txBody>
      </p:sp>
    </p:spTree>
    <p:extLst>
      <p:ext uri="{BB962C8B-B14F-4D97-AF65-F5344CB8AC3E}">
        <p14:creationId xmlns:p14="http://schemas.microsoft.com/office/powerpoint/2010/main" val="426399715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2663825"/>
            <a:ext cx="8686800" cy="2746375"/>
          </a:xfrm>
        </p:spPr>
        <p:txBody>
          <a:bodyPr>
            <a:noAutofit/>
          </a:bodyPr>
          <a:lstStyle/>
          <a:p>
            <a:r>
              <a:rPr lang="en-US" sz="2400" dirty="0" smtClean="0"/>
              <a:t/>
            </a:r>
            <a:br>
              <a:rPr lang="en-US" sz="2400" dirty="0" smtClean="0"/>
            </a:br>
            <a:r>
              <a:rPr lang="en-US" sz="2400" dirty="0"/>
              <a:t/>
            </a:r>
            <a:br>
              <a:rPr lang="en-US" sz="2400" dirty="0"/>
            </a:br>
            <a:r>
              <a:rPr lang="en-US" sz="2400" dirty="0" smtClean="0"/>
              <a:t/>
            </a:r>
            <a:br>
              <a:rPr lang="en-US" sz="2400" dirty="0" smtClean="0"/>
            </a:br>
            <a:r>
              <a:rPr lang="en-US" sz="2400" dirty="0"/>
              <a:t/>
            </a:r>
            <a:br>
              <a:rPr lang="en-US" sz="2400" dirty="0"/>
            </a:br>
            <a:r>
              <a:rPr lang="en-US" sz="2400" dirty="0" smtClean="0"/>
              <a:t/>
            </a:r>
            <a:br>
              <a:rPr lang="en-US" sz="2400" dirty="0" smtClean="0"/>
            </a:br>
            <a:r>
              <a:rPr lang="en-US" sz="2400" dirty="0"/>
              <a:t/>
            </a:r>
            <a:br>
              <a:rPr lang="en-US" sz="2400" dirty="0"/>
            </a:br>
            <a:r>
              <a:rPr lang="en-US" sz="2400" dirty="0" smtClean="0"/>
              <a:t/>
            </a:r>
            <a:br>
              <a:rPr lang="en-US" sz="2400" dirty="0" smtClean="0"/>
            </a:br>
            <a:r>
              <a:rPr lang="en-US" sz="2400" dirty="0"/>
              <a:t/>
            </a:r>
            <a:br>
              <a:rPr lang="en-US" sz="2400" dirty="0"/>
            </a:br>
            <a:endParaRPr lang="en-US" sz="2400" dirty="0"/>
          </a:p>
        </p:txBody>
      </p:sp>
      <p:sp>
        <p:nvSpPr>
          <p:cNvPr id="4" name="TextBox 3"/>
          <p:cNvSpPr txBox="1"/>
          <p:nvPr/>
        </p:nvSpPr>
        <p:spPr>
          <a:xfrm>
            <a:off x="-457200" y="4114800"/>
            <a:ext cx="8077200" cy="1077218"/>
          </a:xfrm>
          <a:prstGeom prst="rect">
            <a:avLst/>
          </a:prstGeom>
          <a:noFill/>
        </p:spPr>
        <p:txBody>
          <a:bodyPr wrap="square" rtlCol="0">
            <a:spAutoFit/>
          </a:bodyPr>
          <a:lstStyle/>
          <a:p>
            <a:endParaRPr lang="en-US" sz="1600" dirty="0">
              <a:solidFill>
                <a:prstClr val="black"/>
              </a:solidFill>
            </a:endParaRPr>
          </a:p>
          <a:p>
            <a:endParaRPr lang="en-US" sz="1600" b="1" u="sng" dirty="0">
              <a:solidFill>
                <a:prstClr val="black"/>
              </a:solidFill>
            </a:endParaRPr>
          </a:p>
          <a:p>
            <a:endParaRPr lang="en-US" sz="1600" dirty="0">
              <a:solidFill>
                <a:prstClr val="black"/>
              </a:solidFill>
            </a:endParaRPr>
          </a:p>
          <a:p>
            <a:endParaRPr lang="en-US" sz="1600" dirty="0">
              <a:solidFill>
                <a:prstClr val="black"/>
              </a:solidFill>
            </a:endParaRPr>
          </a:p>
        </p:txBody>
      </p:sp>
      <p:sp>
        <p:nvSpPr>
          <p:cNvPr id="3" name="TextBox 2"/>
          <p:cNvSpPr txBox="1"/>
          <p:nvPr/>
        </p:nvSpPr>
        <p:spPr>
          <a:xfrm>
            <a:off x="685800" y="2514600"/>
            <a:ext cx="7543800" cy="3785652"/>
          </a:xfrm>
          <a:prstGeom prst="rect">
            <a:avLst/>
          </a:prstGeom>
          <a:noFill/>
        </p:spPr>
        <p:txBody>
          <a:bodyPr wrap="square" rtlCol="0">
            <a:spAutoFit/>
          </a:bodyPr>
          <a:lstStyle/>
          <a:p>
            <a:pPr algn="ctr"/>
            <a:r>
              <a:rPr lang="en-US" sz="4000" dirty="0">
                <a:solidFill>
                  <a:prstClr val="black"/>
                </a:solidFill>
              </a:rPr>
              <a:t>Expectations of Indiana Department of Education</a:t>
            </a:r>
          </a:p>
          <a:p>
            <a:pPr algn="ctr"/>
            <a:endParaRPr lang="en-US" sz="4000" dirty="0">
              <a:solidFill>
                <a:prstClr val="black"/>
              </a:solidFill>
            </a:endParaRPr>
          </a:p>
          <a:p>
            <a:pPr algn="ctr"/>
            <a:r>
              <a:rPr lang="en-US" sz="4000" dirty="0">
                <a:solidFill>
                  <a:prstClr val="black"/>
                </a:solidFill>
              </a:rPr>
              <a:t>Full Approval of Waiver through June 30, 2015</a:t>
            </a:r>
          </a:p>
          <a:p>
            <a:pPr algn="ctr"/>
            <a:endParaRPr lang="en-US" sz="4000" dirty="0">
              <a:solidFill>
                <a:prstClr val="black"/>
              </a:solidFill>
            </a:endParaRPr>
          </a:p>
        </p:txBody>
      </p:sp>
    </p:spTree>
    <p:extLst>
      <p:ext uri="{BB962C8B-B14F-4D97-AF65-F5344CB8AC3E}">
        <p14:creationId xmlns:p14="http://schemas.microsoft.com/office/powerpoint/2010/main" val="42805925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76400"/>
            <a:ext cx="7772400" cy="4495800"/>
          </a:xfrm>
        </p:spPr>
        <p:txBody>
          <a:bodyPr>
            <a:normAutofit/>
          </a:bodyPr>
          <a:lstStyle/>
          <a:p>
            <a:endParaRPr lang="en-US" sz="1800" dirty="0"/>
          </a:p>
        </p:txBody>
      </p:sp>
      <p:graphicFrame>
        <p:nvGraphicFramePr>
          <p:cNvPr id="4" name="Table 3"/>
          <p:cNvGraphicFramePr>
            <a:graphicFrameLocks noGrp="1"/>
          </p:cNvGraphicFramePr>
          <p:nvPr>
            <p:extLst>
              <p:ext uri="{D42A27DB-BD31-4B8C-83A1-F6EECF244321}">
                <p14:modId xmlns:p14="http://schemas.microsoft.com/office/powerpoint/2010/main" val="3640853699"/>
              </p:ext>
            </p:extLst>
          </p:nvPr>
        </p:nvGraphicFramePr>
        <p:xfrm>
          <a:off x="228599" y="1905000"/>
          <a:ext cx="8763001" cy="4800600"/>
        </p:xfrm>
        <a:graphic>
          <a:graphicData uri="http://schemas.openxmlformats.org/drawingml/2006/table">
            <a:tbl>
              <a:tblPr firstRow="1" firstCol="1" bandRow="1"/>
              <a:tblGrid>
                <a:gridCol w="2246177"/>
                <a:gridCol w="897178"/>
                <a:gridCol w="2809823"/>
                <a:gridCol w="2809823"/>
              </a:tblGrid>
              <a:tr h="160204">
                <a:tc>
                  <a:txBody>
                    <a:bodyPr/>
                    <a:lstStyle/>
                    <a:p>
                      <a:pPr marL="0" marR="0">
                        <a:spcBef>
                          <a:spcPts val="0"/>
                        </a:spcBef>
                        <a:spcAft>
                          <a:spcPts val="0"/>
                        </a:spcAft>
                      </a:pPr>
                      <a:r>
                        <a:rPr lang="en-US" sz="1000" dirty="0">
                          <a:effectLst/>
                          <a:latin typeface="Times New Roman"/>
                          <a:ea typeface="Calibri"/>
                          <a:cs typeface="Times New Roman"/>
                        </a:rPr>
                        <a:t>Date</a:t>
                      </a:r>
                      <a:endParaRPr lang="en-US" sz="1100" dirty="0">
                        <a:effectLst/>
                        <a:latin typeface="Calibri"/>
                        <a:ea typeface="Calibri"/>
                        <a:cs typeface="Times New Roman"/>
                      </a:endParaRPr>
                    </a:p>
                  </a:txBody>
                  <a:tcPr marL="65560" marR="655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Times New Roman"/>
                          <a:ea typeface="Calibri"/>
                          <a:cs typeface="Times New Roman"/>
                        </a:rPr>
                        <a:t>Time</a:t>
                      </a:r>
                      <a:endParaRPr lang="en-US" sz="1100">
                        <a:effectLst/>
                        <a:latin typeface="Calibri"/>
                        <a:ea typeface="Calibri"/>
                        <a:cs typeface="Times New Roman"/>
                      </a:endParaRPr>
                    </a:p>
                  </a:txBody>
                  <a:tcPr marL="65560" marR="655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Times New Roman"/>
                          <a:ea typeface="Calibri"/>
                          <a:cs typeface="Times New Roman"/>
                        </a:rPr>
                        <a:t>Waiver Component</a:t>
                      </a:r>
                      <a:endParaRPr lang="en-US" sz="1100">
                        <a:effectLst/>
                        <a:latin typeface="Calibri"/>
                        <a:ea typeface="Calibri"/>
                        <a:cs typeface="Times New Roman"/>
                      </a:endParaRPr>
                    </a:p>
                  </a:txBody>
                  <a:tcPr marL="65560" marR="655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805" marR="0">
                        <a:spcBef>
                          <a:spcPts val="0"/>
                        </a:spcBef>
                        <a:spcAft>
                          <a:spcPts val="0"/>
                        </a:spcAft>
                      </a:pPr>
                      <a:r>
                        <a:rPr lang="en-US" sz="1000">
                          <a:effectLst/>
                          <a:latin typeface="Times New Roman"/>
                          <a:ea typeface="Calibri"/>
                          <a:cs typeface="Times New Roman"/>
                        </a:rPr>
                        <a:t>Next Steps Summary per Monitoring Report</a:t>
                      </a:r>
                      <a:endParaRPr lang="en-US" sz="1100">
                        <a:effectLst/>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2914">
                <a:tc rowSpan="3">
                  <a:txBody>
                    <a:bodyPr/>
                    <a:lstStyle/>
                    <a:p>
                      <a:pPr marL="0" marR="0">
                        <a:spcBef>
                          <a:spcPts val="0"/>
                        </a:spcBef>
                        <a:spcAft>
                          <a:spcPts val="0"/>
                        </a:spcAft>
                      </a:pPr>
                      <a:r>
                        <a:rPr lang="en-US" sz="1000" b="1" dirty="0">
                          <a:solidFill>
                            <a:srgbClr val="FF0000"/>
                          </a:solidFill>
                          <a:effectLst/>
                          <a:latin typeface="Times New Roman"/>
                          <a:ea typeface="Calibri"/>
                          <a:cs typeface="Times New Roman"/>
                        </a:rPr>
                        <a:t>Wed, May 21</a:t>
                      </a:r>
                      <a:endParaRPr lang="en-US" sz="1100" b="1" dirty="0">
                        <a:solidFill>
                          <a:srgbClr val="FF0000"/>
                        </a:solidFill>
                        <a:effectLst/>
                        <a:latin typeface="Calibri"/>
                        <a:ea typeface="Calibri"/>
                        <a:cs typeface="Times New Roman"/>
                      </a:endParaRPr>
                    </a:p>
                  </a:txBody>
                  <a:tcPr marL="65560" marR="655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marR="0">
                        <a:spcBef>
                          <a:spcPts val="0"/>
                        </a:spcBef>
                        <a:spcAft>
                          <a:spcPts val="0"/>
                        </a:spcAft>
                      </a:pPr>
                      <a:r>
                        <a:rPr lang="en-US" sz="1000">
                          <a:effectLst/>
                          <a:latin typeface="Times New Roman"/>
                          <a:ea typeface="Calibri"/>
                          <a:cs typeface="Times New Roman"/>
                        </a:rPr>
                        <a:t>3:00-4:00 PM EST</a:t>
                      </a:r>
                      <a:endParaRPr lang="en-US" sz="1100">
                        <a:effectLst/>
                        <a:latin typeface="Calibri"/>
                        <a:ea typeface="Calibri"/>
                        <a:cs typeface="Times New Roman"/>
                      </a:endParaRPr>
                    </a:p>
                  </a:txBody>
                  <a:tcPr marL="65560" marR="655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b="1">
                          <a:solidFill>
                            <a:srgbClr val="FF0000"/>
                          </a:solidFill>
                          <a:effectLst/>
                          <a:latin typeface="Times New Roman"/>
                          <a:ea typeface="Calibri"/>
                          <a:cs typeface="Times New Roman"/>
                        </a:rPr>
                        <a:t>Teacher &amp; Principal Evaluation Systems</a:t>
                      </a:r>
                      <a:endParaRPr lang="en-US" sz="1100" b="1">
                        <a:solidFill>
                          <a:srgbClr val="FF0000"/>
                        </a:solidFill>
                        <a:effectLst/>
                        <a:latin typeface="Calibri"/>
                        <a:ea typeface="Calibri"/>
                        <a:cs typeface="Times New Roman"/>
                      </a:endParaRPr>
                    </a:p>
                  </a:txBody>
                  <a:tcPr marL="65560" marR="655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805" marR="0">
                        <a:spcBef>
                          <a:spcPts val="0"/>
                        </a:spcBef>
                        <a:spcAft>
                          <a:spcPts val="0"/>
                        </a:spcAft>
                      </a:pPr>
                      <a:r>
                        <a:rPr lang="en-US" sz="800">
                          <a:effectLst/>
                          <a:latin typeface="Times New Roman"/>
                          <a:ea typeface="Calibri"/>
                          <a:cs typeface="Times New Roman"/>
                        </a:rPr>
                        <a:t>High-quality plan (HQP) for ensuring principal evaluations are used to inform principal personnel decisions.</a:t>
                      </a:r>
                      <a:endParaRPr lang="en-US" sz="1100">
                        <a:effectLst/>
                        <a:latin typeface="Calibri"/>
                        <a:ea typeface="Calibri"/>
                        <a:cs typeface="Times New Roman"/>
                      </a:endParaRPr>
                    </a:p>
                    <a:p>
                      <a:pPr marL="90805" marR="0">
                        <a:spcBef>
                          <a:spcPts val="0"/>
                        </a:spcBef>
                        <a:spcAft>
                          <a:spcPts val="0"/>
                        </a:spcAft>
                      </a:pPr>
                      <a:r>
                        <a:rPr lang="en-US" sz="800">
                          <a:effectLst/>
                          <a:latin typeface="Times New Roman"/>
                          <a:ea typeface="Calibri"/>
                          <a:cs typeface="Times New Roman"/>
                        </a:rPr>
                        <a:t> </a:t>
                      </a:r>
                      <a:endParaRPr lang="en-US" sz="1100">
                        <a:effectLst/>
                        <a:latin typeface="Calibri"/>
                        <a:ea typeface="Calibri"/>
                        <a:cs typeface="Times New Roman"/>
                      </a:endParaRPr>
                    </a:p>
                    <a:p>
                      <a:pPr marL="90805" marR="0">
                        <a:spcBef>
                          <a:spcPts val="0"/>
                        </a:spcBef>
                        <a:spcAft>
                          <a:spcPts val="0"/>
                        </a:spcAft>
                      </a:pPr>
                      <a:r>
                        <a:rPr lang="en-US" sz="800">
                          <a:effectLst/>
                          <a:latin typeface="Times New Roman"/>
                          <a:ea typeface="Calibri"/>
                          <a:cs typeface="Times New Roman"/>
                        </a:rPr>
                        <a:t>Amendment to temporarily adjust student growth weighting during 2013-2014 year.</a:t>
                      </a:r>
                      <a:endParaRPr lang="en-US" sz="1100">
                        <a:effectLst/>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1457">
                <a:tc vMerge="1">
                  <a:txBody>
                    <a:bodyPr/>
                    <a:lstStyle/>
                    <a:p>
                      <a:endParaRPr lang="en-US"/>
                    </a:p>
                  </a:txBody>
                  <a:tcPr/>
                </a:tc>
                <a:tc vMerge="1">
                  <a:txBody>
                    <a:bodyPr/>
                    <a:lstStyle/>
                    <a:p>
                      <a:endParaRPr lang="en-US"/>
                    </a:p>
                  </a:txBody>
                  <a:tcPr/>
                </a:tc>
                <a:tc>
                  <a:txBody>
                    <a:bodyPr/>
                    <a:lstStyle/>
                    <a:p>
                      <a:pPr marL="0" marR="0">
                        <a:spcBef>
                          <a:spcPts val="0"/>
                        </a:spcBef>
                        <a:spcAft>
                          <a:spcPts val="0"/>
                        </a:spcAft>
                      </a:pPr>
                      <a:r>
                        <a:rPr lang="en-US" sz="1000" b="1">
                          <a:solidFill>
                            <a:srgbClr val="FF0000"/>
                          </a:solidFill>
                          <a:effectLst/>
                          <a:latin typeface="Times New Roman"/>
                          <a:ea typeface="Calibri"/>
                          <a:cs typeface="Times New Roman"/>
                        </a:rPr>
                        <a:t>Monitoring </a:t>
                      </a:r>
                      <a:endParaRPr lang="en-US" sz="1100" b="1">
                        <a:solidFill>
                          <a:srgbClr val="FF0000"/>
                        </a:solidFill>
                        <a:effectLst/>
                        <a:latin typeface="Calibri"/>
                        <a:ea typeface="Calibri"/>
                        <a:cs typeface="Times New Roman"/>
                      </a:endParaRPr>
                    </a:p>
                    <a:p>
                      <a:pPr marL="0" marR="0">
                        <a:spcBef>
                          <a:spcPts val="0"/>
                        </a:spcBef>
                        <a:spcAft>
                          <a:spcPts val="0"/>
                        </a:spcAft>
                      </a:pPr>
                      <a:r>
                        <a:rPr lang="en-US" sz="1000" b="1">
                          <a:solidFill>
                            <a:srgbClr val="FF0000"/>
                          </a:solidFill>
                          <a:effectLst/>
                          <a:latin typeface="Times New Roman"/>
                          <a:ea typeface="Calibri"/>
                          <a:cs typeface="Times New Roman"/>
                        </a:rPr>
                        <a:t> </a:t>
                      </a:r>
                      <a:endParaRPr lang="en-US" sz="1100" b="1">
                        <a:solidFill>
                          <a:srgbClr val="FF0000"/>
                        </a:solidFill>
                        <a:effectLst/>
                        <a:latin typeface="Calibri"/>
                        <a:ea typeface="Calibri"/>
                        <a:cs typeface="Times New Roman"/>
                      </a:endParaRPr>
                    </a:p>
                  </a:txBody>
                  <a:tcPr marL="65560" marR="655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805" marR="0">
                        <a:spcBef>
                          <a:spcPts val="0"/>
                        </a:spcBef>
                        <a:spcAft>
                          <a:spcPts val="0"/>
                        </a:spcAft>
                      </a:pPr>
                      <a:r>
                        <a:rPr lang="en-US" sz="800">
                          <a:effectLst/>
                          <a:latin typeface="Times New Roman"/>
                          <a:ea typeface="Calibri"/>
                          <a:cs typeface="Times New Roman"/>
                        </a:rPr>
                        <a:t>HQP to monitor implementation of Principle 1 for all students and Principle 3, including review of educator evaluation plans.</a:t>
                      </a:r>
                      <a:endParaRPr lang="en-US" sz="1100">
                        <a:effectLst/>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28079">
                <a:tc vMerge="1">
                  <a:txBody>
                    <a:bodyPr/>
                    <a:lstStyle/>
                    <a:p>
                      <a:endParaRPr lang="en-US"/>
                    </a:p>
                  </a:txBody>
                  <a:tcPr/>
                </a:tc>
                <a:tc vMerge="1">
                  <a:txBody>
                    <a:bodyPr/>
                    <a:lstStyle/>
                    <a:p>
                      <a:endParaRPr lang="en-US"/>
                    </a:p>
                  </a:txBody>
                  <a:tcPr/>
                </a:tc>
                <a:tc>
                  <a:txBody>
                    <a:bodyPr/>
                    <a:lstStyle/>
                    <a:p>
                      <a:pPr marL="0" marR="0">
                        <a:spcBef>
                          <a:spcPts val="0"/>
                        </a:spcBef>
                        <a:spcAft>
                          <a:spcPts val="0"/>
                        </a:spcAft>
                      </a:pPr>
                      <a:r>
                        <a:rPr lang="en-US" sz="1000" b="1" dirty="0">
                          <a:solidFill>
                            <a:srgbClr val="FF0000"/>
                          </a:solidFill>
                          <a:effectLst/>
                          <a:latin typeface="Times New Roman"/>
                          <a:ea typeface="Calibri"/>
                          <a:cs typeface="Times New Roman"/>
                        </a:rPr>
                        <a:t>Technical Assistance</a:t>
                      </a:r>
                      <a:endParaRPr lang="en-US" sz="1100" b="1" dirty="0">
                        <a:solidFill>
                          <a:srgbClr val="FF0000"/>
                        </a:solidFill>
                        <a:effectLst/>
                        <a:latin typeface="Calibri"/>
                        <a:ea typeface="Calibri"/>
                        <a:cs typeface="Times New Roman"/>
                      </a:endParaRPr>
                    </a:p>
                  </a:txBody>
                  <a:tcPr marL="65560" marR="655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805" marR="0">
                        <a:spcBef>
                          <a:spcPts val="0"/>
                        </a:spcBef>
                        <a:spcAft>
                          <a:spcPts val="0"/>
                        </a:spcAft>
                      </a:pPr>
                      <a:r>
                        <a:rPr lang="en-US" sz="800">
                          <a:effectLst/>
                          <a:latin typeface="Times New Roman"/>
                          <a:ea typeface="Calibri"/>
                          <a:cs typeface="Times New Roman"/>
                        </a:rPr>
                        <a:t>HQP to provide guidance and resources around special populations for transition to college- and career-ready standards (Principle 1)</a:t>
                      </a:r>
                      <a:endParaRPr lang="en-US" sz="1100">
                        <a:effectLst/>
                        <a:latin typeface="Calibri"/>
                        <a:ea typeface="Calibri"/>
                        <a:cs typeface="Times New Roman"/>
                      </a:endParaRPr>
                    </a:p>
                    <a:p>
                      <a:pPr marL="90805" marR="0">
                        <a:spcBef>
                          <a:spcPts val="0"/>
                        </a:spcBef>
                        <a:spcAft>
                          <a:spcPts val="0"/>
                        </a:spcAft>
                      </a:pPr>
                      <a:r>
                        <a:rPr lang="en-US" sz="800">
                          <a:effectLst/>
                          <a:latin typeface="Times New Roman"/>
                          <a:ea typeface="Calibri"/>
                          <a:cs typeface="Times New Roman"/>
                        </a:rPr>
                        <a:t> </a:t>
                      </a:r>
                      <a:endParaRPr lang="en-US" sz="1100">
                        <a:effectLst/>
                        <a:latin typeface="Calibri"/>
                        <a:ea typeface="Calibri"/>
                        <a:cs typeface="Times New Roman"/>
                      </a:endParaRPr>
                    </a:p>
                    <a:p>
                      <a:pPr marL="90805" marR="0">
                        <a:spcBef>
                          <a:spcPts val="0"/>
                        </a:spcBef>
                        <a:spcAft>
                          <a:spcPts val="0"/>
                        </a:spcAft>
                      </a:pPr>
                      <a:r>
                        <a:rPr lang="en-US" sz="800">
                          <a:effectLst/>
                          <a:latin typeface="Times New Roman"/>
                          <a:ea typeface="Calibri"/>
                          <a:cs typeface="Times New Roman"/>
                        </a:rPr>
                        <a:t>HQP to provide Principle 3 T.A. based on review of evaluation systems and monitoring. </a:t>
                      </a:r>
                      <a:endParaRPr lang="en-US" sz="1100">
                        <a:effectLst/>
                        <a:latin typeface="Calibri"/>
                        <a:ea typeface="Calibri"/>
                        <a:cs typeface="Times New Roman"/>
                      </a:endParaRPr>
                    </a:p>
                    <a:p>
                      <a:pPr marL="90805" marR="0">
                        <a:spcBef>
                          <a:spcPts val="0"/>
                        </a:spcBef>
                        <a:spcAft>
                          <a:spcPts val="0"/>
                        </a:spcAft>
                      </a:pPr>
                      <a:r>
                        <a:rPr lang="en-US" sz="800">
                          <a:effectLst/>
                          <a:latin typeface="Times New Roman"/>
                          <a:ea typeface="Calibri"/>
                          <a:cs typeface="Times New Roman"/>
                        </a:rPr>
                        <a:t> </a:t>
                      </a:r>
                      <a:endParaRPr lang="en-US" sz="1100">
                        <a:effectLst/>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1457">
                <a:tc rowSpan="2">
                  <a:txBody>
                    <a:bodyPr/>
                    <a:lstStyle/>
                    <a:p>
                      <a:pPr marL="0" marR="0">
                        <a:spcBef>
                          <a:spcPts val="0"/>
                        </a:spcBef>
                        <a:spcAft>
                          <a:spcPts val="0"/>
                        </a:spcAft>
                      </a:pPr>
                      <a:r>
                        <a:rPr lang="en-US" sz="1000" b="1" dirty="0">
                          <a:solidFill>
                            <a:srgbClr val="FF0000"/>
                          </a:solidFill>
                          <a:effectLst/>
                          <a:latin typeface="Times New Roman"/>
                          <a:ea typeface="Calibri"/>
                          <a:cs typeface="Times New Roman"/>
                        </a:rPr>
                        <a:t>Wed, May 28</a:t>
                      </a:r>
                      <a:endParaRPr lang="en-US" sz="1100" b="1" dirty="0">
                        <a:solidFill>
                          <a:srgbClr val="FF0000"/>
                        </a:solidFill>
                        <a:effectLst/>
                        <a:latin typeface="Calibri"/>
                        <a:ea typeface="Calibri"/>
                        <a:cs typeface="Times New Roman"/>
                      </a:endParaRPr>
                    </a:p>
                  </a:txBody>
                  <a:tcPr marL="65560" marR="655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spcBef>
                          <a:spcPts val="0"/>
                        </a:spcBef>
                        <a:spcAft>
                          <a:spcPts val="0"/>
                        </a:spcAft>
                      </a:pPr>
                      <a:r>
                        <a:rPr lang="en-US" sz="1000">
                          <a:effectLst/>
                          <a:latin typeface="Times New Roman"/>
                          <a:ea typeface="Calibri"/>
                          <a:cs typeface="Times New Roman"/>
                        </a:rPr>
                        <a:t>3:00-4:00 PM EST</a:t>
                      </a:r>
                      <a:endParaRPr lang="en-US" sz="1100">
                        <a:effectLst/>
                        <a:latin typeface="Calibri"/>
                        <a:ea typeface="Calibri"/>
                        <a:cs typeface="Times New Roman"/>
                      </a:endParaRPr>
                    </a:p>
                  </a:txBody>
                  <a:tcPr marL="65560" marR="655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b="1" dirty="0">
                          <a:solidFill>
                            <a:srgbClr val="FF0000"/>
                          </a:solidFill>
                          <a:effectLst/>
                          <a:latin typeface="Times New Roman"/>
                          <a:ea typeface="Calibri"/>
                          <a:cs typeface="Times New Roman"/>
                        </a:rPr>
                        <a:t>Develop and Administer High Quality Assessments</a:t>
                      </a:r>
                      <a:endParaRPr lang="en-US" sz="1100" b="1" dirty="0">
                        <a:solidFill>
                          <a:srgbClr val="FF0000"/>
                        </a:solidFill>
                        <a:effectLst/>
                        <a:latin typeface="Calibri"/>
                        <a:ea typeface="Calibri"/>
                        <a:cs typeface="Times New Roman"/>
                      </a:endParaRPr>
                    </a:p>
                  </a:txBody>
                  <a:tcPr marL="65560" marR="655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805" marR="0">
                        <a:spcBef>
                          <a:spcPts val="0"/>
                        </a:spcBef>
                        <a:spcAft>
                          <a:spcPts val="0"/>
                        </a:spcAft>
                      </a:pPr>
                      <a:r>
                        <a:rPr lang="en-US" sz="800">
                          <a:effectLst/>
                          <a:latin typeface="Times New Roman"/>
                          <a:ea typeface="Calibri"/>
                          <a:cs typeface="Times New Roman"/>
                        </a:rPr>
                        <a:t>HQP to transition to assessment aligned with latest standards </a:t>
                      </a:r>
                      <a:endParaRPr lang="en-US" sz="1100">
                        <a:effectLst/>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2914">
                <a:tc vMerge="1">
                  <a:txBody>
                    <a:bodyPr/>
                    <a:lstStyle/>
                    <a:p>
                      <a:endParaRPr lang="en-US"/>
                    </a:p>
                  </a:txBody>
                  <a:tcPr/>
                </a:tc>
                <a:tc vMerge="1">
                  <a:txBody>
                    <a:bodyPr/>
                    <a:lstStyle/>
                    <a:p>
                      <a:endParaRPr lang="en-US"/>
                    </a:p>
                  </a:txBody>
                  <a:tcPr/>
                </a:tc>
                <a:tc>
                  <a:txBody>
                    <a:bodyPr/>
                    <a:lstStyle/>
                    <a:p>
                      <a:pPr marL="0" marR="0">
                        <a:spcBef>
                          <a:spcPts val="0"/>
                        </a:spcBef>
                        <a:spcAft>
                          <a:spcPts val="0"/>
                        </a:spcAft>
                      </a:pPr>
                      <a:r>
                        <a:rPr lang="en-US" sz="1000" b="1" dirty="0">
                          <a:solidFill>
                            <a:srgbClr val="FF0000"/>
                          </a:solidFill>
                          <a:effectLst/>
                          <a:latin typeface="Times New Roman"/>
                          <a:ea typeface="Calibri"/>
                          <a:cs typeface="Times New Roman"/>
                        </a:rPr>
                        <a:t>Transition to College and Career Ready Standards </a:t>
                      </a:r>
                      <a:endParaRPr lang="en-US" sz="1100" b="1" dirty="0">
                        <a:solidFill>
                          <a:srgbClr val="FF0000"/>
                        </a:solidFill>
                        <a:effectLst/>
                        <a:latin typeface="Calibri"/>
                        <a:ea typeface="Calibri"/>
                        <a:cs typeface="Times New Roman"/>
                      </a:endParaRPr>
                    </a:p>
                  </a:txBody>
                  <a:tcPr marL="65560" marR="655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805" marR="0">
                        <a:spcBef>
                          <a:spcPts val="0"/>
                        </a:spcBef>
                        <a:spcAft>
                          <a:spcPts val="0"/>
                        </a:spcAft>
                      </a:pPr>
                      <a:r>
                        <a:rPr lang="en-US" sz="800">
                          <a:effectLst/>
                          <a:latin typeface="Times New Roman"/>
                          <a:ea typeface="Calibri"/>
                          <a:cs typeface="Times New Roman"/>
                        </a:rPr>
                        <a:t>Amendment to transition to latest standards in 2014-2015 (per letter)</a:t>
                      </a:r>
                      <a:endParaRPr lang="en-US" sz="1100">
                        <a:effectLst/>
                        <a:latin typeface="Calibri"/>
                        <a:ea typeface="Calibri"/>
                        <a:cs typeface="Times New Roman"/>
                      </a:endParaRPr>
                    </a:p>
                    <a:p>
                      <a:pPr marL="90805" marR="0">
                        <a:spcBef>
                          <a:spcPts val="0"/>
                        </a:spcBef>
                        <a:spcAft>
                          <a:spcPts val="0"/>
                        </a:spcAft>
                      </a:pPr>
                      <a:r>
                        <a:rPr lang="en-US" sz="800">
                          <a:effectLst/>
                          <a:latin typeface="Times New Roman"/>
                          <a:ea typeface="Calibri"/>
                          <a:cs typeface="Times New Roman"/>
                        </a:rPr>
                        <a:t> </a:t>
                      </a:r>
                      <a:endParaRPr lang="en-US" sz="1100">
                        <a:effectLst/>
                        <a:latin typeface="Calibri"/>
                        <a:ea typeface="Calibri"/>
                        <a:cs typeface="Times New Roman"/>
                      </a:endParaRPr>
                    </a:p>
                    <a:p>
                      <a:pPr marL="90805" marR="0">
                        <a:spcBef>
                          <a:spcPts val="0"/>
                        </a:spcBef>
                        <a:spcAft>
                          <a:spcPts val="0"/>
                        </a:spcAft>
                      </a:pPr>
                      <a:r>
                        <a:rPr lang="en-US" sz="800" i="1">
                          <a:effectLst/>
                          <a:latin typeface="Times New Roman"/>
                          <a:ea typeface="Calibri"/>
                          <a:cs typeface="Times New Roman"/>
                        </a:rPr>
                        <a:t>(technical assistance and monitoring issues around Principle 1 will be discussed on 5/21)</a:t>
                      </a:r>
                      <a:endParaRPr lang="en-US" sz="1100">
                        <a:effectLst/>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28079">
                <a:tc rowSpan="2">
                  <a:txBody>
                    <a:bodyPr/>
                    <a:lstStyle/>
                    <a:p>
                      <a:pPr marL="0" marR="0">
                        <a:spcBef>
                          <a:spcPts val="0"/>
                        </a:spcBef>
                        <a:spcAft>
                          <a:spcPts val="0"/>
                        </a:spcAft>
                      </a:pPr>
                      <a:r>
                        <a:rPr lang="en-US" sz="1000" b="1" dirty="0">
                          <a:solidFill>
                            <a:srgbClr val="FF0000"/>
                          </a:solidFill>
                          <a:effectLst/>
                          <a:latin typeface="Times New Roman"/>
                          <a:ea typeface="Calibri"/>
                          <a:cs typeface="Times New Roman"/>
                        </a:rPr>
                        <a:t>Tues, June 3</a:t>
                      </a:r>
                      <a:endParaRPr lang="en-US" sz="1100" b="1" dirty="0">
                        <a:solidFill>
                          <a:srgbClr val="FF0000"/>
                        </a:solidFill>
                        <a:effectLst/>
                        <a:latin typeface="Calibri"/>
                        <a:ea typeface="Calibri"/>
                        <a:cs typeface="Times New Roman"/>
                      </a:endParaRPr>
                    </a:p>
                  </a:txBody>
                  <a:tcPr marL="65560" marR="655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spcBef>
                          <a:spcPts val="0"/>
                        </a:spcBef>
                        <a:spcAft>
                          <a:spcPts val="0"/>
                        </a:spcAft>
                      </a:pPr>
                      <a:r>
                        <a:rPr lang="en-US" sz="1000">
                          <a:effectLst/>
                          <a:latin typeface="Times New Roman"/>
                          <a:ea typeface="Calibri"/>
                          <a:cs typeface="Times New Roman"/>
                        </a:rPr>
                        <a:t>1:00-2:00 PM EST</a:t>
                      </a:r>
                      <a:endParaRPr lang="en-US" sz="1100">
                        <a:effectLst/>
                        <a:latin typeface="Calibri"/>
                        <a:ea typeface="Calibri"/>
                        <a:cs typeface="Times New Roman"/>
                      </a:endParaRPr>
                    </a:p>
                  </a:txBody>
                  <a:tcPr marL="65560" marR="655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b="1" dirty="0">
                          <a:solidFill>
                            <a:srgbClr val="FF0000"/>
                          </a:solidFill>
                          <a:effectLst/>
                          <a:latin typeface="Times New Roman"/>
                          <a:ea typeface="Calibri"/>
                          <a:cs typeface="Times New Roman"/>
                        </a:rPr>
                        <a:t>Focus and Priority Schools</a:t>
                      </a:r>
                      <a:endParaRPr lang="en-US" sz="1100" b="1" dirty="0">
                        <a:solidFill>
                          <a:srgbClr val="FF0000"/>
                        </a:solidFill>
                        <a:effectLst/>
                        <a:latin typeface="Calibri"/>
                        <a:ea typeface="Calibri"/>
                        <a:cs typeface="Times New Roman"/>
                      </a:endParaRPr>
                    </a:p>
                    <a:p>
                      <a:pPr marL="0" marR="0">
                        <a:spcBef>
                          <a:spcPts val="0"/>
                        </a:spcBef>
                        <a:spcAft>
                          <a:spcPts val="0"/>
                        </a:spcAft>
                      </a:pPr>
                      <a:r>
                        <a:rPr lang="en-US" sz="1000" b="1" dirty="0">
                          <a:solidFill>
                            <a:srgbClr val="FF0000"/>
                          </a:solidFill>
                          <a:effectLst/>
                          <a:latin typeface="Times New Roman"/>
                          <a:ea typeface="Calibri"/>
                          <a:cs typeface="Times New Roman"/>
                        </a:rPr>
                        <a:t> </a:t>
                      </a:r>
                      <a:endParaRPr lang="en-US" sz="1100" b="1" dirty="0">
                        <a:solidFill>
                          <a:srgbClr val="FF0000"/>
                        </a:solidFill>
                        <a:effectLst/>
                        <a:latin typeface="Calibri"/>
                        <a:ea typeface="Calibri"/>
                        <a:cs typeface="Times New Roman"/>
                      </a:endParaRPr>
                    </a:p>
                  </a:txBody>
                  <a:tcPr marL="65560" marR="655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805" marR="0">
                        <a:spcBef>
                          <a:spcPts val="0"/>
                        </a:spcBef>
                        <a:spcAft>
                          <a:spcPts val="0"/>
                        </a:spcAft>
                      </a:pPr>
                      <a:r>
                        <a:rPr lang="en-US" sz="800">
                          <a:effectLst/>
                          <a:latin typeface="Times New Roman"/>
                          <a:ea typeface="Calibri"/>
                          <a:cs typeface="Times New Roman"/>
                        </a:rPr>
                        <a:t>Amendment to begin implementation in non-SIG priority schools in 2014-2015.</a:t>
                      </a:r>
                      <a:endParaRPr lang="en-US" sz="1100">
                        <a:effectLst/>
                        <a:latin typeface="Calibri"/>
                        <a:ea typeface="Calibri"/>
                        <a:cs typeface="Times New Roman"/>
                      </a:endParaRPr>
                    </a:p>
                    <a:p>
                      <a:pPr marL="90805" marR="0">
                        <a:spcBef>
                          <a:spcPts val="0"/>
                        </a:spcBef>
                        <a:spcAft>
                          <a:spcPts val="0"/>
                        </a:spcAft>
                      </a:pPr>
                      <a:r>
                        <a:rPr lang="en-US" sz="800">
                          <a:effectLst/>
                          <a:latin typeface="Times New Roman"/>
                          <a:ea typeface="Calibri"/>
                          <a:cs typeface="Times New Roman"/>
                        </a:rPr>
                        <a:t> </a:t>
                      </a:r>
                      <a:endParaRPr lang="en-US" sz="1100">
                        <a:effectLst/>
                        <a:latin typeface="Calibri"/>
                        <a:ea typeface="Calibri"/>
                        <a:cs typeface="Times New Roman"/>
                      </a:endParaRPr>
                    </a:p>
                    <a:p>
                      <a:pPr marL="90805" marR="0">
                        <a:spcBef>
                          <a:spcPts val="0"/>
                        </a:spcBef>
                        <a:spcAft>
                          <a:spcPts val="0"/>
                        </a:spcAft>
                      </a:pPr>
                      <a:r>
                        <a:rPr lang="en-US" sz="800">
                          <a:effectLst/>
                          <a:latin typeface="Times New Roman"/>
                          <a:ea typeface="Calibri"/>
                          <a:cs typeface="Times New Roman"/>
                        </a:rPr>
                        <a:t>Amendment to adjust and align school improvement planning and monitoring tools and guidance to accurately describe requirements and to facilitate determinations that focus and priority schools are meeting requirements.</a:t>
                      </a:r>
                      <a:endParaRPr lang="en-US" sz="1100">
                        <a:effectLst/>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95496">
                <a:tc vMerge="1">
                  <a:txBody>
                    <a:bodyPr/>
                    <a:lstStyle/>
                    <a:p>
                      <a:endParaRPr lang="en-US"/>
                    </a:p>
                  </a:txBody>
                  <a:tcPr/>
                </a:tc>
                <a:tc vMerge="1">
                  <a:txBody>
                    <a:bodyPr/>
                    <a:lstStyle/>
                    <a:p>
                      <a:endParaRPr lang="en-US"/>
                    </a:p>
                  </a:txBody>
                  <a:tcPr/>
                </a:tc>
                <a:tc>
                  <a:txBody>
                    <a:bodyPr/>
                    <a:lstStyle/>
                    <a:p>
                      <a:pPr marL="0" marR="0">
                        <a:spcBef>
                          <a:spcPts val="0"/>
                        </a:spcBef>
                        <a:spcAft>
                          <a:spcPts val="0"/>
                        </a:spcAft>
                      </a:pPr>
                      <a:r>
                        <a:rPr lang="en-US" sz="1000" b="1" dirty="0">
                          <a:solidFill>
                            <a:srgbClr val="FF0000"/>
                          </a:solidFill>
                          <a:effectLst/>
                          <a:latin typeface="Times New Roman"/>
                          <a:ea typeface="Calibri"/>
                          <a:cs typeface="Times New Roman"/>
                        </a:rPr>
                        <a:t>Family &amp; Community Engagement and Outreach</a:t>
                      </a:r>
                      <a:endParaRPr lang="en-US" sz="1100" b="1" dirty="0">
                        <a:solidFill>
                          <a:srgbClr val="FF0000"/>
                        </a:solidFill>
                        <a:effectLst/>
                        <a:latin typeface="Calibri"/>
                        <a:ea typeface="Calibri"/>
                        <a:cs typeface="Times New Roman"/>
                      </a:endParaRPr>
                    </a:p>
                  </a:txBody>
                  <a:tcPr marL="65560" marR="655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805" marR="0">
                        <a:spcBef>
                          <a:spcPts val="0"/>
                        </a:spcBef>
                        <a:spcAft>
                          <a:spcPts val="0"/>
                        </a:spcAft>
                      </a:pPr>
                      <a:r>
                        <a:rPr lang="en-US" sz="800" dirty="0">
                          <a:effectLst/>
                          <a:latin typeface="Times New Roman"/>
                          <a:ea typeface="Calibri"/>
                          <a:cs typeface="Times New Roman"/>
                        </a:rPr>
                        <a:t>HQP to ensure that all parents, including those of special populations, teachers and other stakeholders understand Flex implications.</a:t>
                      </a:r>
                      <a:endParaRPr lang="en-US" sz="1100" dirty="0">
                        <a:effectLst/>
                        <a:latin typeface="Calibri"/>
                        <a:ea typeface="Calibri"/>
                        <a:cs typeface="Times New Roman"/>
                      </a:endParaRPr>
                    </a:p>
                    <a:p>
                      <a:pPr marL="90805" marR="0">
                        <a:spcBef>
                          <a:spcPts val="0"/>
                        </a:spcBef>
                        <a:spcAft>
                          <a:spcPts val="0"/>
                        </a:spcAft>
                      </a:pPr>
                      <a:r>
                        <a:rPr lang="en-US" sz="800" dirty="0">
                          <a:effectLst/>
                          <a:latin typeface="Times New Roman"/>
                          <a:ea typeface="Calibri"/>
                          <a:cs typeface="Times New Roman"/>
                        </a:rPr>
                        <a:t> </a:t>
                      </a:r>
                      <a:endParaRPr lang="en-US" sz="1100" dirty="0">
                        <a:effectLst/>
                        <a:latin typeface="Calibri"/>
                        <a:ea typeface="Calibri"/>
                        <a:cs typeface="Times New Roman"/>
                      </a:endParaRPr>
                    </a:p>
                    <a:p>
                      <a:pPr marL="90805" marR="0">
                        <a:spcBef>
                          <a:spcPts val="0"/>
                        </a:spcBef>
                        <a:spcAft>
                          <a:spcPts val="0"/>
                        </a:spcAft>
                      </a:pPr>
                      <a:r>
                        <a:rPr lang="en-US" sz="800" dirty="0">
                          <a:effectLst/>
                          <a:latin typeface="Times New Roman"/>
                          <a:ea typeface="Calibri"/>
                          <a:cs typeface="Times New Roman"/>
                        </a:rPr>
                        <a:t>HQP to engage teachers, their reps and other stakeholders on an ongoing basis and use their input in Flex implementation.</a:t>
                      </a:r>
                      <a:endParaRPr lang="en-US" sz="1100" dirty="0">
                        <a:effectLst/>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7895541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4270375"/>
          </a:xfrm>
        </p:spPr>
        <p:txBody>
          <a:bodyPr>
            <a:normAutofit fontScale="90000"/>
          </a:bodyPr>
          <a:lstStyle/>
          <a:p>
            <a:r>
              <a:rPr lang="en-US" sz="3200" b="1" dirty="0" smtClean="0"/>
              <a:t>Information Submitted to USED</a:t>
            </a:r>
            <a:br>
              <a:rPr lang="en-US" sz="3200" b="1" dirty="0" smtClean="0"/>
            </a:br>
            <a:r>
              <a:rPr lang="en-US" sz="3200" b="1" dirty="0" smtClean="0"/>
              <a:t/>
            </a:r>
            <a:br>
              <a:rPr lang="en-US" sz="3200" b="1" dirty="0" smtClean="0"/>
            </a:br>
            <a:r>
              <a:rPr lang="en-US" sz="2200" dirty="0" smtClean="0"/>
              <a:t>-IDOE/CHE College and Career Ready Standards Letter  May 29, 2014</a:t>
            </a:r>
            <a:br>
              <a:rPr lang="en-US" sz="2200" dirty="0" smtClean="0"/>
            </a:br>
            <a:r>
              <a:rPr lang="en-US" sz="2200" dirty="0" smtClean="0"/>
              <a:t/>
            </a:r>
            <a:br>
              <a:rPr lang="en-US" sz="2200" dirty="0" smtClean="0"/>
            </a:br>
            <a:r>
              <a:rPr lang="en-US" sz="2200" dirty="0" smtClean="0"/>
              <a:t>-Draft of Focus/Priority Schools 2.D &amp; 2.E on June 2, 2014</a:t>
            </a:r>
            <a:br>
              <a:rPr lang="en-US" sz="2200" dirty="0" smtClean="0"/>
            </a:br>
            <a:r>
              <a:rPr lang="en-US" sz="2200" dirty="0" smtClean="0"/>
              <a:t/>
            </a:r>
            <a:br>
              <a:rPr lang="en-US" sz="2200" dirty="0" smtClean="0"/>
            </a:br>
            <a:r>
              <a:rPr lang="en-US" sz="2200" dirty="0" smtClean="0"/>
              <a:t>-Draft </a:t>
            </a:r>
            <a:r>
              <a:rPr lang="en-US" sz="2200" dirty="0"/>
              <a:t>of Assessment Plan Outline: </a:t>
            </a:r>
            <a:r>
              <a:rPr lang="en-US" sz="2200" dirty="0" smtClean="0"/>
              <a:t>5/27, 5/30, 6/3</a:t>
            </a:r>
            <a:br>
              <a:rPr lang="en-US" sz="2200" dirty="0" smtClean="0"/>
            </a:br>
            <a:r>
              <a:rPr lang="en-US" sz="2200" dirty="0" smtClean="0"/>
              <a:t/>
            </a:r>
            <a:br>
              <a:rPr lang="en-US" sz="2200" dirty="0" smtClean="0"/>
            </a:br>
            <a:r>
              <a:rPr lang="en-US" sz="2200" dirty="0" smtClean="0"/>
              <a:t>-Draft of Teacher and Principal Evaluation and Support Systems 3.B </a:t>
            </a:r>
            <a:br>
              <a:rPr lang="en-US" sz="2200" dirty="0" smtClean="0"/>
            </a:br>
            <a:r>
              <a:rPr lang="en-US" sz="2200" dirty="0" smtClean="0"/>
              <a:t>(June 5, 2014)</a:t>
            </a:r>
            <a:br>
              <a:rPr lang="en-US" sz="2200" dirty="0" smtClean="0"/>
            </a:br>
            <a:r>
              <a:rPr lang="en-US" sz="2200" dirty="0" smtClean="0"/>
              <a:t/>
            </a:r>
            <a:br>
              <a:rPr lang="en-US" sz="2200" dirty="0" smtClean="0"/>
            </a:br>
            <a:r>
              <a:rPr lang="en-US" sz="2200" dirty="0" smtClean="0"/>
              <a:t>-Draft of Standards (June 6, 2014)</a:t>
            </a:r>
            <a:br>
              <a:rPr lang="en-US" sz="2200" dirty="0" smtClean="0"/>
            </a:br>
            <a:endParaRPr lang="en-US" sz="2200" dirty="0"/>
          </a:p>
        </p:txBody>
      </p:sp>
    </p:spTree>
    <p:extLst>
      <p:ext uri="{BB962C8B-B14F-4D97-AF65-F5344CB8AC3E}">
        <p14:creationId xmlns:p14="http://schemas.microsoft.com/office/powerpoint/2010/main" val="33893368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Teacher and Principal Evaluation and Support Systems (3.B)</a:t>
            </a:r>
            <a:endParaRPr lang="en-US" dirty="0"/>
          </a:p>
        </p:txBody>
      </p:sp>
    </p:spTree>
    <p:extLst>
      <p:ext uri="{BB962C8B-B14F-4D97-AF65-F5344CB8AC3E}">
        <p14:creationId xmlns:p14="http://schemas.microsoft.com/office/powerpoint/2010/main" val="8453586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772400" cy="765175"/>
          </a:xfrm>
        </p:spPr>
        <p:txBody>
          <a:bodyPr>
            <a:normAutofit fontScale="90000"/>
          </a:bodyPr>
          <a:lstStyle/>
          <a:p>
            <a:r>
              <a:rPr lang="en-US" sz="3600" dirty="0" smtClean="0"/>
              <a:t>Next Steps Outlined in Monitoring Report</a:t>
            </a:r>
            <a:endParaRPr lang="en-US" sz="3600" dirty="0"/>
          </a:p>
        </p:txBody>
      </p:sp>
      <p:sp>
        <p:nvSpPr>
          <p:cNvPr id="4" name="TextBox 3"/>
          <p:cNvSpPr txBox="1"/>
          <p:nvPr/>
        </p:nvSpPr>
        <p:spPr>
          <a:xfrm>
            <a:off x="533400" y="2743200"/>
            <a:ext cx="8001000" cy="2862322"/>
          </a:xfrm>
          <a:prstGeom prst="rect">
            <a:avLst/>
          </a:prstGeom>
          <a:noFill/>
        </p:spPr>
        <p:txBody>
          <a:bodyPr wrap="square" rtlCol="0">
            <a:spAutoFit/>
          </a:bodyPr>
          <a:lstStyle/>
          <a:p>
            <a:pPr marL="285750" indent="-285750">
              <a:buFont typeface="Arial" pitchFamily="34" charset="0"/>
              <a:buChar char="•"/>
            </a:pPr>
            <a:r>
              <a:rPr lang="en-US" sz="2000" dirty="0">
                <a:solidFill>
                  <a:prstClr val="black"/>
                </a:solidFill>
              </a:rPr>
              <a:t>Reduce the weight of student growth in the State evaluation model for teacher evaluations based on the 2012-2013 school year data only </a:t>
            </a:r>
          </a:p>
          <a:p>
            <a:pPr marL="285750" indent="-285750"/>
            <a:endParaRPr lang="en-US" sz="2000" dirty="0">
              <a:solidFill>
                <a:prstClr val="black"/>
              </a:solidFill>
            </a:endParaRPr>
          </a:p>
          <a:p>
            <a:pPr marL="285750" indent="-285750">
              <a:buFont typeface="Arial" pitchFamily="34" charset="0"/>
              <a:buChar char="•"/>
            </a:pPr>
            <a:r>
              <a:rPr lang="en-US" sz="2000" dirty="0">
                <a:solidFill>
                  <a:prstClr val="black"/>
                </a:solidFill>
              </a:rPr>
              <a:t>Provide monitoring and technical assistance supports around teacher and principal evaluation systems beginning in the 2014-2015 school year</a:t>
            </a:r>
          </a:p>
          <a:p>
            <a:pPr marL="285750" indent="-285750"/>
            <a:endParaRPr lang="en-US" sz="2000" dirty="0">
              <a:solidFill>
                <a:prstClr val="black"/>
              </a:solidFill>
            </a:endParaRPr>
          </a:p>
          <a:p>
            <a:pPr marL="285750" indent="-285750">
              <a:buFont typeface="Arial" pitchFamily="34" charset="0"/>
              <a:buChar char="•"/>
            </a:pPr>
            <a:r>
              <a:rPr lang="en-US" sz="2000" dirty="0">
                <a:solidFill>
                  <a:prstClr val="black"/>
                </a:solidFill>
              </a:rPr>
              <a:t>Develop high quality plan for how it will ensure that its principal evaluation results will be used to inform personnel decisions based on the 2015-2016 ratings</a:t>
            </a:r>
          </a:p>
        </p:txBody>
      </p:sp>
    </p:spTree>
    <p:extLst>
      <p:ext uri="{BB962C8B-B14F-4D97-AF65-F5344CB8AC3E}">
        <p14:creationId xmlns:p14="http://schemas.microsoft.com/office/powerpoint/2010/main" val="40533421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772400" cy="765175"/>
          </a:xfrm>
        </p:spPr>
        <p:txBody>
          <a:bodyPr>
            <a:normAutofit fontScale="90000"/>
          </a:bodyPr>
          <a:lstStyle/>
          <a:p>
            <a:r>
              <a:rPr lang="en-US" sz="3600" dirty="0" smtClean="0"/>
              <a:t>Next Steps Outlined in Monitoring Report</a:t>
            </a:r>
            <a:endParaRPr lang="en-US" sz="3600" dirty="0"/>
          </a:p>
        </p:txBody>
      </p:sp>
      <p:sp>
        <p:nvSpPr>
          <p:cNvPr id="4" name="TextBox 3"/>
          <p:cNvSpPr txBox="1"/>
          <p:nvPr/>
        </p:nvSpPr>
        <p:spPr>
          <a:xfrm>
            <a:off x="533400" y="2743200"/>
            <a:ext cx="8001000" cy="2862322"/>
          </a:xfrm>
          <a:prstGeom prst="rect">
            <a:avLst/>
          </a:prstGeom>
          <a:noFill/>
        </p:spPr>
        <p:txBody>
          <a:bodyPr wrap="square" rtlCol="0">
            <a:spAutoFit/>
          </a:bodyPr>
          <a:lstStyle/>
          <a:p>
            <a:pPr marL="285750" indent="-285750">
              <a:buFont typeface="Arial" pitchFamily="34" charset="0"/>
              <a:buChar char="•"/>
            </a:pPr>
            <a:r>
              <a:rPr lang="en-US" sz="2000" dirty="0">
                <a:solidFill>
                  <a:prstClr val="black"/>
                </a:solidFill>
              </a:rPr>
              <a:t>Reduce the weight of student growth in the State evaluation model for teacher evaluations based on the 2012-2013 school year data only </a:t>
            </a:r>
          </a:p>
          <a:p>
            <a:pPr marL="285750" indent="-285750"/>
            <a:endParaRPr lang="en-US" sz="2000" dirty="0">
              <a:solidFill>
                <a:prstClr val="black"/>
              </a:solidFill>
            </a:endParaRPr>
          </a:p>
          <a:p>
            <a:pPr marL="285750" indent="-285750">
              <a:buFont typeface="Arial" pitchFamily="34" charset="0"/>
              <a:buChar char="•"/>
            </a:pPr>
            <a:r>
              <a:rPr lang="en-US" sz="2000" dirty="0">
                <a:solidFill>
                  <a:prstClr val="black"/>
                </a:solidFill>
              </a:rPr>
              <a:t>Provide monitoring and technical assistance supports around teacher and principal evaluation systems beginning in the 2014-2015 school year</a:t>
            </a:r>
          </a:p>
          <a:p>
            <a:pPr marL="285750" indent="-285750"/>
            <a:endParaRPr lang="en-US" sz="2000" dirty="0">
              <a:solidFill>
                <a:prstClr val="black"/>
              </a:solidFill>
            </a:endParaRPr>
          </a:p>
          <a:p>
            <a:pPr marL="285750" indent="-285750">
              <a:buFont typeface="Arial" pitchFamily="34" charset="0"/>
              <a:buChar char="•"/>
            </a:pPr>
            <a:r>
              <a:rPr lang="en-US" sz="2000" dirty="0">
                <a:solidFill>
                  <a:prstClr val="black"/>
                </a:solidFill>
              </a:rPr>
              <a:t>Develop high quality plan for how it will ensure that its principal evaluation results will be used to inform personnel decisions based on the 2015-2016 ratings</a:t>
            </a:r>
          </a:p>
        </p:txBody>
      </p:sp>
    </p:spTree>
    <p:extLst>
      <p:ext uri="{BB962C8B-B14F-4D97-AF65-F5344CB8AC3E}">
        <p14:creationId xmlns:p14="http://schemas.microsoft.com/office/powerpoint/2010/main" val="1920893784"/>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0.xml><?xml version="1.0" encoding="utf-8"?>
<a:theme xmlns:a="http://schemas.openxmlformats.org/drawingml/2006/main" name="9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1.xml><?xml version="1.0" encoding="utf-8"?>
<a:theme xmlns:a="http://schemas.openxmlformats.org/drawingml/2006/main" name="10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1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3.xml><?xml version="1.0" encoding="utf-8"?>
<a:theme xmlns:a="http://schemas.openxmlformats.org/drawingml/2006/main" name="1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4.xml><?xml version="1.0" encoding="utf-8"?>
<a:theme xmlns:a="http://schemas.openxmlformats.org/drawingml/2006/main" name="1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5.xml><?xml version="1.0" encoding="utf-8"?>
<a:theme xmlns:a="http://schemas.openxmlformats.org/drawingml/2006/main" name="1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7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8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TotalTime>
  <Words>2576</Words>
  <Application>Microsoft Office PowerPoint</Application>
  <PresentationFormat>On-screen Show (4:3)</PresentationFormat>
  <Paragraphs>316</Paragraphs>
  <Slides>45</Slides>
  <Notes>22</Notes>
  <HiddenSlides>0</HiddenSlides>
  <MMClips>0</MMClips>
  <ScaleCrop>false</ScaleCrop>
  <HeadingPairs>
    <vt:vector size="4" baseType="variant">
      <vt:variant>
        <vt:lpstr>Theme</vt:lpstr>
      </vt:variant>
      <vt:variant>
        <vt:i4>15</vt:i4>
      </vt:variant>
      <vt:variant>
        <vt:lpstr>Slide Titles</vt:lpstr>
      </vt:variant>
      <vt:variant>
        <vt:i4>45</vt:i4>
      </vt:variant>
    </vt:vector>
  </HeadingPairs>
  <TitlesOfParts>
    <vt:vector size="60" baseType="lpstr">
      <vt:lpstr>1_Office Theme</vt:lpstr>
      <vt:lpstr>Office Theme</vt:lpstr>
      <vt:lpstr>2_Office Theme</vt:lpstr>
      <vt:lpstr>3_Office Theme</vt:lpstr>
      <vt:lpstr>4_Office Theme</vt:lpstr>
      <vt:lpstr>5_Office Theme</vt:lpstr>
      <vt:lpstr>6_Office Theme</vt:lpstr>
      <vt:lpstr>7_Office Theme</vt:lpstr>
      <vt:lpstr>8_Office Theme</vt:lpstr>
      <vt:lpstr>9_Office Theme</vt:lpstr>
      <vt:lpstr>10_Office Theme</vt:lpstr>
      <vt:lpstr>11_Office Theme</vt:lpstr>
      <vt:lpstr>12_Office Theme</vt:lpstr>
      <vt:lpstr>13_Office Theme</vt:lpstr>
      <vt:lpstr>14_Office Theme</vt:lpstr>
      <vt:lpstr>Indiana ESEA  Flexibility Waiver Update June 4, 2014</vt:lpstr>
      <vt:lpstr>  Elements Not Meeting Expectation SEA Systems &amp; Processes Monitoring Technical Assistance Family &amp; Community Engagement and Outreach  Principle 1 Transition to and Implement College-and Career-ready Standards Develop and Administer High-Quality Assessments  Principle 2 Priority Schools Focus Schools  Principle 3 Teacher Evaluation and Support Systems Principal Evaluation and Support Systems  </vt:lpstr>
      <vt:lpstr>Timeline  5/14/14    Submit hierarchical call schedule to USED   5/16/14 - 6/6/14  Twice weekly USED Topic Specific Calls  Deadline of Draft on Topic to USED within 2 weeks of call  6/4/14 Formal  Update Presentation to State Board of Education  6/20/14 Complete Body of Work Deadline for Final Edit to Superintendent of Public Instruction  6/25/14 Submission to USED</vt:lpstr>
      <vt:lpstr>PowerPoint Presentation</vt:lpstr>
      <vt:lpstr>PowerPoint Presentation</vt:lpstr>
      <vt:lpstr>Information Submitted to USED  -IDOE/CHE College and Career Ready Standards Letter  May 29, 2014  -Draft of Focus/Priority Schools 2.D &amp; 2.E on June 2, 2014  -Draft of Assessment Plan Outline: 5/27, 5/30, 6/3  -Draft of Teacher and Principal Evaluation and Support Systems 3.B  (June 5, 2014)  -Draft of Standards (June 6, 2014) </vt:lpstr>
      <vt:lpstr>Teacher and Principal Evaluation and Support Systems (3.B)</vt:lpstr>
      <vt:lpstr>Next Steps Outlined in Monitoring Report</vt:lpstr>
      <vt:lpstr>Next Steps Outlined in Monitoring Report</vt:lpstr>
      <vt:lpstr>USED Call May 21st </vt:lpstr>
      <vt:lpstr>Designed in Consultation with USED since Monitoring  (Work Complete and Amendment Impetus)</vt:lpstr>
      <vt:lpstr>Designed in Consultation with USED since Monitoring  (Work Complete and Amendment Impetus)</vt:lpstr>
      <vt:lpstr>Designed in Consultation with USED since Monitoring  (Work Complete and Amendment Impetus)</vt:lpstr>
      <vt:lpstr>Next Steps Designed in Consultation with USED since Monitoring (Work Outlined to be Complete and Amendment Impetus)</vt:lpstr>
      <vt:lpstr>Next Steps Designed in Consultation with USED since Monitoring (Work Outlined to be Complete and Amendment Impetus)</vt:lpstr>
      <vt:lpstr>Next Steps Designed in Consultation with USED since Monitoring (Work Outlined to be Complete and Amendment Impetus)</vt:lpstr>
      <vt:lpstr>Next Steps Designed in Consultation with USED since Monitoring (Work Outlined to be Complete and Amendment Impetus)</vt:lpstr>
      <vt:lpstr>Next Steps Designed in Consultation with USED since Monitoring (Work Outlined to be Complete and Amendment Impetus)</vt:lpstr>
      <vt:lpstr>PowerPoint Presentation</vt:lpstr>
      <vt:lpstr>USED Call May 28th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USED Call June 3rd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Expectations from USED  -Receive Waiver Amendments/High Quality Plans no later than  June 30, 2014  -3 Documents Required  1. Chart of amendments 2. Amendments/High Quality Plans 3. Red Line Copy Linking Amendments/High Quality Plans to Waiver of 2012</vt:lpstr>
      <vt:lpstr>Timeline  6/4/14 Formal  Update Presentation to State Board of Education  6/16-6/20 Stakeholder Input Window  6/20/14 Complete Body of Work Deadline for Final Edit to Superintendent of Public Instruction  6/25/14 Submission to USED</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Indiana ESEA  Flexibility Waiver</dc:title>
  <dc:creator>Danielle Shockey</dc:creator>
  <cp:lastModifiedBy>Danielle Shockey</cp:lastModifiedBy>
  <cp:revision>6</cp:revision>
  <cp:lastPrinted>2014-06-04T12:42:47Z</cp:lastPrinted>
  <dcterms:created xsi:type="dcterms:W3CDTF">2014-06-04T11:01:06Z</dcterms:created>
  <dcterms:modified xsi:type="dcterms:W3CDTF">2014-06-04T12:44:57Z</dcterms:modified>
</cp:coreProperties>
</file>