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
  </p:notesMasterIdLst>
  <p:handoutMasterIdLst>
    <p:handoutMasterId r:id="rId10"/>
  </p:handoutMasterIdLst>
  <p:sldIdLst>
    <p:sldId id="256" r:id="rId2"/>
    <p:sldId id="275" r:id="rId3"/>
    <p:sldId id="286" r:id="rId4"/>
    <p:sldId id="287" r:id="rId5"/>
    <p:sldId id="285" r:id="rId6"/>
    <p:sldId id="289" r:id="rId7"/>
    <p:sldId id="288" r:id="rId8"/>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CC"/>
    <a:srgbClr val="CC0099"/>
    <a:srgbClr val="0000CC"/>
    <a:srgbClr val="00CC00"/>
    <a:srgbClr val="FF0066"/>
    <a:srgbClr val="CC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2185" autoAdjust="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smtClean="0"/>
              <a:t>Draft</a:t>
            </a:r>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634AEF5-2C8D-42DD-A10D-E13B7563FDD8}" type="slidenum">
              <a:rPr lang="en-US" smtClean="0"/>
              <a:pPr/>
              <a:t>‹#›</a:t>
            </a:fld>
            <a:endParaRPr lang="en-US" dirty="0"/>
          </a:p>
        </p:txBody>
      </p:sp>
    </p:spTree>
    <p:extLst>
      <p:ext uri="{BB962C8B-B14F-4D97-AF65-F5344CB8AC3E}">
        <p14:creationId xmlns:p14="http://schemas.microsoft.com/office/powerpoint/2010/main" val="81586738"/>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smtClean="0"/>
              <a:t>Draft</a:t>
            </a:r>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014FAC7E-1DCE-4738-A963-E796D1BDDD90}" type="slidenum">
              <a:rPr lang="en-US" smtClean="0"/>
              <a:pPr/>
              <a:t>‹#›</a:t>
            </a:fld>
            <a:endParaRPr lang="en-US" dirty="0"/>
          </a:p>
        </p:txBody>
      </p:sp>
    </p:spTree>
    <p:extLst>
      <p:ext uri="{BB962C8B-B14F-4D97-AF65-F5344CB8AC3E}">
        <p14:creationId xmlns:p14="http://schemas.microsoft.com/office/powerpoint/2010/main" val="1323243025"/>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14FAC7E-1DCE-4738-A963-E796D1BDDD90}" type="slidenum">
              <a:rPr lang="en-US" smtClean="0"/>
              <a:pPr/>
              <a:t>1</a:t>
            </a:fld>
            <a:endParaRPr lang="en-US" dirty="0"/>
          </a:p>
        </p:txBody>
      </p:sp>
      <p:sp>
        <p:nvSpPr>
          <p:cNvPr id="6" name="Date Placeholder 5"/>
          <p:cNvSpPr>
            <a:spLocks noGrp="1"/>
          </p:cNvSpPr>
          <p:nvPr>
            <p:ph type="dt" idx="12"/>
          </p:nvPr>
        </p:nvSpPr>
        <p:spPr/>
        <p:txBody>
          <a:bodyPr/>
          <a:lstStyle/>
          <a:p>
            <a:r>
              <a:rPr lang="en-US" dirty="0" smtClean="0"/>
              <a:t>Draft</a:t>
            </a:r>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3B220EB-CCF9-4ED8-BF8A-659D5AC74B05}" type="slidenum">
              <a:rPr lang="en-US" smtClean="0"/>
              <a:pPr/>
              <a:t>2</a:t>
            </a:fld>
            <a:endParaRPr lang="en-US" dirty="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p:txBody>
      </p:sp>
      <p:sp>
        <p:nvSpPr>
          <p:cNvPr id="6" name="Date Placeholder 5"/>
          <p:cNvSpPr>
            <a:spLocks noGrp="1"/>
          </p:cNvSpPr>
          <p:nvPr>
            <p:ph type="dt" idx="11"/>
          </p:nvPr>
        </p:nvSpPr>
        <p:spPr/>
        <p:txBody>
          <a:bodyPr/>
          <a:lstStyle/>
          <a:p>
            <a:r>
              <a:rPr lang="en-US" dirty="0" smtClean="0"/>
              <a:t>Draft</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3B220EB-CCF9-4ED8-BF8A-659D5AC74B05}" type="slidenum">
              <a:rPr lang="en-US" smtClean="0"/>
              <a:pPr/>
              <a:t>3</a:t>
            </a:fld>
            <a:endParaRPr lang="en-US" dirty="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p:txBody>
      </p:sp>
      <p:sp>
        <p:nvSpPr>
          <p:cNvPr id="6" name="Date Placeholder 5"/>
          <p:cNvSpPr>
            <a:spLocks noGrp="1"/>
          </p:cNvSpPr>
          <p:nvPr>
            <p:ph type="dt" idx="11"/>
          </p:nvPr>
        </p:nvSpPr>
        <p:spPr/>
        <p:txBody>
          <a:bodyPr/>
          <a:lstStyle/>
          <a:p>
            <a:r>
              <a:rPr lang="en-US" dirty="0" smtClean="0"/>
              <a:t>Draft</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3B220EB-CCF9-4ED8-BF8A-659D5AC74B05}" type="slidenum">
              <a:rPr lang="en-US" smtClean="0"/>
              <a:pPr/>
              <a:t>4</a:t>
            </a:fld>
            <a:endParaRPr lang="en-US" dirty="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p:txBody>
      </p:sp>
      <p:sp>
        <p:nvSpPr>
          <p:cNvPr id="6" name="Date Placeholder 5"/>
          <p:cNvSpPr>
            <a:spLocks noGrp="1"/>
          </p:cNvSpPr>
          <p:nvPr>
            <p:ph type="dt" idx="11"/>
          </p:nvPr>
        </p:nvSpPr>
        <p:spPr/>
        <p:txBody>
          <a:bodyPr/>
          <a:lstStyle/>
          <a:p>
            <a:r>
              <a:rPr lang="en-US" dirty="0" smtClean="0"/>
              <a:t>Draft</a:t>
            </a:r>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3B220EB-CCF9-4ED8-BF8A-659D5AC74B05}" type="slidenum">
              <a:rPr lang="en-US" smtClean="0"/>
              <a:pPr/>
              <a:t>5</a:t>
            </a:fld>
            <a:endParaRPr lang="en-US" dirty="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p:txBody>
      </p:sp>
      <p:sp>
        <p:nvSpPr>
          <p:cNvPr id="6" name="Date Placeholder 5"/>
          <p:cNvSpPr>
            <a:spLocks noGrp="1"/>
          </p:cNvSpPr>
          <p:nvPr>
            <p:ph type="dt" idx="11"/>
          </p:nvPr>
        </p:nvSpPr>
        <p:spPr/>
        <p:txBody>
          <a:bodyPr/>
          <a:lstStyle/>
          <a:p>
            <a:r>
              <a:rPr lang="en-US" dirty="0" smtClean="0"/>
              <a:t>Draft</a:t>
            </a:r>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3B220EB-CCF9-4ED8-BF8A-659D5AC74B05}" type="slidenum">
              <a:rPr lang="en-US" smtClean="0"/>
              <a:pPr/>
              <a:t>6</a:t>
            </a:fld>
            <a:endParaRPr lang="en-US" dirty="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p:txBody>
      </p:sp>
      <p:sp>
        <p:nvSpPr>
          <p:cNvPr id="6" name="Date Placeholder 5"/>
          <p:cNvSpPr>
            <a:spLocks noGrp="1"/>
          </p:cNvSpPr>
          <p:nvPr>
            <p:ph type="dt" idx="11"/>
          </p:nvPr>
        </p:nvSpPr>
        <p:spPr/>
        <p:txBody>
          <a:bodyPr/>
          <a:lstStyle/>
          <a:p>
            <a:r>
              <a:rPr lang="en-US" dirty="0" smtClean="0"/>
              <a:t>Draft</a:t>
            </a:r>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p:spPr>
        <p:txBody>
          <a:bodyPr/>
          <a:lstStyle/>
          <a:p>
            <a:fld id="{23B220EB-CCF9-4ED8-BF8A-659D5AC74B05}" type="slidenum">
              <a:rPr lang="en-US" smtClean="0"/>
              <a:pPr/>
              <a:t>7</a:t>
            </a:fld>
            <a:endParaRPr lang="en-US" dirty="0" smtClean="0"/>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a:ln/>
        </p:spPr>
        <p:txBody>
          <a:bodyPr/>
          <a:lstStyle/>
          <a:p>
            <a:pPr eaLnBrk="1" hangingPunct="1"/>
            <a:endParaRPr lang="en-US" dirty="0" smtClean="0"/>
          </a:p>
        </p:txBody>
      </p:sp>
      <p:sp>
        <p:nvSpPr>
          <p:cNvPr id="6" name="Date Placeholder 5"/>
          <p:cNvSpPr>
            <a:spLocks noGrp="1"/>
          </p:cNvSpPr>
          <p:nvPr>
            <p:ph type="dt" idx="11"/>
          </p:nvPr>
        </p:nvSpPr>
        <p:spPr/>
        <p:txBody>
          <a:bodyPr/>
          <a:lstStyle/>
          <a:p>
            <a:r>
              <a:rPr lang="en-US" dirty="0" smtClean="0"/>
              <a:t>Draft</a:t>
            </a:r>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461CA77-A3B2-4DC4-B723-C34006829368}" type="datetime1">
              <a:rPr lang="en-US" smtClean="0"/>
              <a:pPr/>
              <a:t>6/3/2014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36E28A-50CF-4FD2-92B2-592D2765D672}" type="datetime1">
              <a:rPr lang="en-US" smtClean="0"/>
              <a:pPr/>
              <a:t>6/3/2014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0278B2-611D-4A77-914E-83509B42F8AF}" type="datetime1">
              <a:rPr lang="en-US" smtClean="0"/>
              <a:pPr/>
              <a:t>6/3/2014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DE57240-A82D-43DB-95E0-782FF0ED3434}" type="datetime1">
              <a:rPr lang="en-US" smtClean="0"/>
              <a:pPr/>
              <a:t>6/3/2014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B34D3FB-4B23-461B-879A-7C7BA9737389}" type="datetime1">
              <a:rPr lang="en-US" smtClean="0"/>
              <a:pPr/>
              <a:t>6/3/2014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CAD6F9-8D87-4507-B576-CCF56A7452B5}" type="datetime1">
              <a:rPr lang="en-US" smtClean="0"/>
              <a:pPr/>
              <a:t>6/3/2014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037CE45-9158-40EC-985B-52495873E061}" type="datetime1">
              <a:rPr lang="en-US" smtClean="0"/>
              <a:pPr/>
              <a:t>6/3/2014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A535FF-DD75-4A11-9F5F-DEE1E4EDC1D5}" type="datetime1">
              <a:rPr lang="en-US" smtClean="0"/>
              <a:pPr/>
              <a:t>6/3/2014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F75CE7-BAD8-413A-8D76-11AC0A9BD0A8}" type="datetime1">
              <a:rPr lang="en-US" smtClean="0"/>
              <a:pPr/>
              <a:t>6/3/2014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FE5C25E-9995-49C9-B699-33FA8C895EE7}" type="datetime1">
              <a:rPr lang="en-US" smtClean="0"/>
              <a:pPr/>
              <a:t>6/3/2014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A801C50-375C-4498-83A3-8B23AED24B17}" type="datetime1">
              <a:rPr lang="en-US" smtClean="0"/>
              <a:pPr/>
              <a:t>6/3/2014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2108BF5-B692-4463-BE08-E81670F35243}"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30DDD9-5551-4FAC-9B8A-B5D0BD14D4C3}" type="datetime1">
              <a:rPr lang="en-US" smtClean="0"/>
              <a:pPr/>
              <a:t>6/3/2014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108BF5-B692-4463-BE08-E81670F35243}"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90461" y="2819400"/>
            <a:ext cx="7772400" cy="1981201"/>
          </a:xfrm>
        </p:spPr>
        <p:txBody>
          <a:bodyPr>
            <a:normAutofit/>
          </a:bodyPr>
          <a:lstStyle/>
          <a:p>
            <a:r>
              <a:rPr lang="en-US" sz="4000" b="1" dirty="0" smtClean="0">
                <a:latin typeface="Gill Sans MT" pitchFamily="34" charset="0"/>
              </a:rPr>
              <a:t>HEA 1005</a:t>
            </a:r>
            <a:br>
              <a:rPr lang="en-US" sz="4000" b="1" dirty="0" smtClean="0">
                <a:latin typeface="Gill Sans MT" pitchFamily="34" charset="0"/>
              </a:rPr>
            </a:br>
            <a:r>
              <a:rPr lang="en-US" sz="4000" b="1" dirty="0" smtClean="0">
                <a:latin typeface="Gill Sans MT" pitchFamily="34" charset="0"/>
              </a:rPr>
              <a:t>Graduation Waiver</a:t>
            </a:r>
            <a:r>
              <a:rPr lang="en-US" sz="4000" b="1" dirty="0">
                <a:latin typeface="Gill Sans MT" pitchFamily="34" charset="0"/>
              </a:rPr>
              <a:t/>
            </a:r>
            <a:br>
              <a:rPr lang="en-US" sz="4000" b="1" dirty="0">
                <a:latin typeface="Gill Sans MT" pitchFamily="34" charset="0"/>
              </a:rPr>
            </a:br>
            <a:r>
              <a:rPr lang="en-US" sz="4000" b="1" dirty="0" smtClean="0">
                <a:latin typeface="Gill Sans MT" pitchFamily="34" charset="0"/>
              </a:rPr>
              <a:t>Remediation Plan Requirement</a:t>
            </a:r>
            <a:endParaRPr lang="en-US" sz="4000" b="1" dirty="0">
              <a:latin typeface="Gill Sans MT" pitchFamily="34" charset="0"/>
            </a:endParaRPr>
          </a:p>
        </p:txBody>
      </p:sp>
      <p:pic>
        <p:nvPicPr>
          <p:cNvPr id="1026" name="Picture 2" descr="Description: Description: cid:image001.png@01CDF4C5.86EE47F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71600" y="457200"/>
            <a:ext cx="6610122"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p:cNvSpPr>
            <a:spLocks noGrp="1"/>
          </p:cNvSpPr>
          <p:nvPr>
            <p:ph type="sldNum" sz="quarter" idx="12"/>
          </p:nvPr>
        </p:nvSpPr>
        <p:spPr/>
        <p:txBody>
          <a:bodyPr/>
          <a:lstStyle/>
          <a:p>
            <a:fld id="{82108BF5-B692-4463-BE08-E81670F35243}" type="slidenum">
              <a:rPr lang="en-US" smtClean="0"/>
              <a:pPr/>
              <a:t>1</a:t>
            </a:fld>
            <a:endParaRPr lang="en-US" dirty="0"/>
          </a:p>
        </p:txBody>
      </p:sp>
      <p:sp>
        <p:nvSpPr>
          <p:cNvPr id="3" name="TextBox 2"/>
          <p:cNvSpPr txBox="1"/>
          <p:nvPr/>
        </p:nvSpPr>
        <p:spPr>
          <a:xfrm>
            <a:off x="3564721" y="5486400"/>
            <a:ext cx="2444580" cy="400110"/>
          </a:xfrm>
          <a:prstGeom prst="rect">
            <a:avLst/>
          </a:prstGeom>
          <a:noFill/>
        </p:spPr>
        <p:txBody>
          <a:bodyPr wrap="none" rtlCol="0">
            <a:spAutoFit/>
          </a:bodyPr>
          <a:lstStyle/>
          <a:p>
            <a:r>
              <a:rPr lang="en-US" sz="2000" dirty="0" smtClean="0"/>
              <a:t>Update: June 4, 2014 </a:t>
            </a:r>
            <a:endParaRPr lang="en-US" sz="2000" dirty="0"/>
          </a:p>
        </p:txBody>
      </p:sp>
    </p:spTree>
    <p:extLst>
      <p:ext uri="{BB962C8B-B14F-4D97-AF65-F5344CB8AC3E}">
        <p14:creationId xmlns:p14="http://schemas.microsoft.com/office/powerpoint/2010/main" val="211991143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304800"/>
            <a:ext cx="7772400" cy="762000"/>
          </a:xfrm>
        </p:spPr>
        <p:txBody>
          <a:bodyPr>
            <a:noAutofit/>
          </a:bodyPr>
          <a:lstStyle/>
          <a:p>
            <a:pPr eaLnBrk="1" hangingPunct="1"/>
            <a:r>
              <a:rPr lang="en-US" sz="4000" dirty="0" smtClean="0">
                <a:latin typeface="Gill Sans MT" pitchFamily="34" charset="0"/>
              </a:rPr>
              <a:t>Statutory Requirement</a:t>
            </a:r>
          </a:p>
        </p:txBody>
      </p:sp>
      <p:sp>
        <p:nvSpPr>
          <p:cNvPr id="10243" name="Rectangle 3"/>
          <p:cNvSpPr>
            <a:spLocks noGrp="1" noChangeArrowheads="1"/>
          </p:cNvSpPr>
          <p:nvPr>
            <p:ph type="body" idx="1"/>
          </p:nvPr>
        </p:nvSpPr>
        <p:spPr>
          <a:xfrm>
            <a:off x="709684" y="1676400"/>
            <a:ext cx="7900916" cy="4686300"/>
          </a:xfrm>
        </p:spPr>
        <p:txBody>
          <a:bodyPr>
            <a:normAutofit/>
          </a:bodyPr>
          <a:lstStyle/>
          <a:p>
            <a:pPr marL="0" indent="0">
              <a:buNone/>
            </a:pPr>
            <a:r>
              <a:rPr lang="en-US" sz="2800" dirty="0"/>
              <a:t>Section 4 of IC 20-32-9 requires the State Board of Education to develop criteria to be used by the Indiana Department of Education (IDOE) to identify secondary schools with the highest graduation waiver rate percentages in Indiana that may require the establishment of a school wide remediation plan.  </a:t>
            </a:r>
          </a:p>
          <a:p>
            <a:pPr eaLnBrk="1" hangingPunct="1">
              <a:lnSpc>
                <a:spcPct val="90000"/>
              </a:lnSpc>
              <a:buNone/>
            </a:pPr>
            <a:endParaRPr lang="en-US" sz="500" dirty="0" smtClean="0">
              <a:latin typeface="Gill Sans MT" pitchFamily="34" charset="0"/>
            </a:endParaRPr>
          </a:p>
        </p:txBody>
      </p:sp>
      <p:sp>
        <p:nvSpPr>
          <p:cNvPr id="5" name="Slide Number Placeholder 4"/>
          <p:cNvSpPr>
            <a:spLocks noGrp="1"/>
          </p:cNvSpPr>
          <p:nvPr>
            <p:ph type="sldNum" sz="quarter" idx="12"/>
          </p:nvPr>
        </p:nvSpPr>
        <p:spPr/>
        <p:txBody>
          <a:bodyPr/>
          <a:lstStyle/>
          <a:p>
            <a:fld id="{82108BF5-B692-4463-BE08-E81670F35243}" type="slidenum">
              <a:rPr lang="en-US" smtClean="0"/>
              <a:pPr/>
              <a:t>2</a:t>
            </a:fld>
            <a:endParaRPr lang="en-US" dirty="0"/>
          </a:p>
        </p:txBody>
      </p:sp>
      <p:pic>
        <p:nvPicPr>
          <p:cNvPr id="6" name="Picture 2" descr="Description: Description: cid:image001.png@01CDF4C5.86EE47F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6019800"/>
            <a:ext cx="2931202" cy="685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304800"/>
            <a:ext cx="7772400" cy="762000"/>
          </a:xfrm>
        </p:spPr>
        <p:txBody>
          <a:bodyPr>
            <a:noAutofit/>
          </a:bodyPr>
          <a:lstStyle/>
          <a:p>
            <a:pPr eaLnBrk="1" hangingPunct="1"/>
            <a:r>
              <a:rPr lang="en-US" sz="4000" dirty="0" smtClean="0">
                <a:latin typeface="Gill Sans MT" pitchFamily="34" charset="0"/>
              </a:rPr>
              <a:t>The Process</a:t>
            </a:r>
          </a:p>
        </p:txBody>
      </p:sp>
      <p:sp>
        <p:nvSpPr>
          <p:cNvPr id="10243" name="Rectangle 3"/>
          <p:cNvSpPr>
            <a:spLocks noGrp="1" noChangeArrowheads="1"/>
          </p:cNvSpPr>
          <p:nvPr>
            <p:ph type="body" idx="1"/>
          </p:nvPr>
        </p:nvSpPr>
        <p:spPr>
          <a:xfrm>
            <a:off x="709684" y="1295400"/>
            <a:ext cx="7672316" cy="4572000"/>
          </a:xfrm>
        </p:spPr>
        <p:txBody>
          <a:bodyPr>
            <a:normAutofit fontScale="85000" lnSpcReduction="20000"/>
          </a:bodyPr>
          <a:lstStyle/>
          <a:p>
            <a:pPr marL="0" indent="0">
              <a:buNone/>
            </a:pPr>
            <a:r>
              <a:rPr lang="en-US" sz="2800" u="sng" dirty="0"/>
              <a:t>First Year</a:t>
            </a:r>
            <a:endParaRPr lang="en-US" sz="2800" dirty="0"/>
          </a:p>
          <a:p>
            <a:pPr algn="just"/>
            <a:r>
              <a:rPr lang="en-US" sz="2600" dirty="0"/>
              <a:t>The first year a school is identified, the State Board of Education shall </a:t>
            </a:r>
            <a:r>
              <a:rPr lang="en-US" sz="2600" u="sng" dirty="0"/>
              <a:t>place the school and the school corporation on notice that the school has exceeded the percentage of graduation waivers determined as the criteria</a:t>
            </a:r>
            <a:r>
              <a:rPr lang="en-US" sz="2600" dirty="0"/>
              <a:t>.  </a:t>
            </a:r>
            <a:r>
              <a:rPr lang="en-US" sz="2600" b="1" i="1" dirty="0"/>
              <a:t>Upon receiving notice, the school is required to develop and submit a school wide remediation plan to the IDOE.</a:t>
            </a:r>
          </a:p>
          <a:p>
            <a:pPr marL="0" indent="0">
              <a:buNone/>
            </a:pPr>
            <a:r>
              <a:rPr lang="en-US" sz="2800" dirty="0"/>
              <a:t> </a:t>
            </a:r>
          </a:p>
          <a:p>
            <a:pPr marL="0" indent="0">
              <a:buNone/>
            </a:pPr>
            <a:r>
              <a:rPr lang="en-US" sz="2800" u="sng" dirty="0"/>
              <a:t>Second or Subsequent Year</a:t>
            </a:r>
            <a:endParaRPr lang="en-US" sz="2800" dirty="0"/>
          </a:p>
          <a:p>
            <a:pPr algn="just"/>
            <a:r>
              <a:rPr lang="en-US" sz="2600" dirty="0"/>
              <a:t>If the school is identified in the second or a subsequent year after the initial identification, the State Board of Education shall </a:t>
            </a:r>
            <a:r>
              <a:rPr lang="en-US" sz="2600" b="1" dirty="0">
                <a:solidFill>
                  <a:srgbClr val="00CC00"/>
                </a:solidFill>
              </a:rPr>
              <a:t>place the school and the school corporation on notice once again.  </a:t>
            </a:r>
            <a:r>
              <a:rPr lang="en-US" sz="2600" b="1" i="1" dirty="0"/>
              <a:t>Upon receiving notice, the school is required to collaborate with the IDOE to develop and implement a </a:t>
            </a:r>
            <a:r>
              <a:rPr lang="en-US" sz="2600" b="1" i="1" u="sng" dirty="0"/>
              <a:t>revised</a:t>
            </a:r>
            <a:r>
              <a:rPr lang="en-US" sz="2600" b="1" i="1" dirty="0"/>
              <a:t> school wide remediation plan.</a:t>
            </a:r>
          </a:p>
          <a:p>
            <a:pPr>
              <a:lnSpc>
                <a:spcPct val="90000"/>
              </a:lnSpc>
              <a:buNone/>
            </a:pPr>
            <a:endParaRPr lang="en-US" sz="600" dirty="0">
              <a:latin typeface="Gill Sans MT" pitchFamily="34" charset="0"/>
            </a:endParaRPr>
          </a:p>
          <a:p>
            <a:pPr eaLnBrk="1" hangingPunct="1">
              <a:lnSpc>
                <a:spcPct val="90000"/>
              </a:lnSpc>
              <a:buNone/>
            </a:pPr>
            <a:endParaRPr lang="en-US" sz="500" dirty="0" smtClean="0">
              <a:latin typeface="Gill Sans MT" pitchFamily="34" charset="0"/>
            </a:endParaRPr>
          </a:p>
        </p:txBody>
      </p:sp>
      <p:sp>
        <p:nvSpPr>
          <p:cNvPr id="5" name="Slide Number Placeholder 4"/>
          <p:cNvSpPr>
            <a:spLocks noGrp="1"/>
          </p:cNvSpPr>
          <p:nvPr>
            <p:ph type="sldNum" sz="quarter" idx="12"/>
          </p:nvPr>
        </p:nvSpPr>
        <p:spPr/>
        <p:txBody>
          <a:bodyPr/>
          <a:lstStyle/>
          <a:p>
            <a:fld id="{82108BF5-B692-4463-BE08-E81670F35243}" type="slidenum">
              <a:rPr lang="en-US" smtClean="0"/>
              <a:pPr/>
              <a:t>3</a:t>
            </a:fld>
            <a:endParaRPr lang="en-US" dirty="0"/>
          </a:p>
        </p:txBody>
      </p:sp>
      <p:pic>
        <p:nvPicPr>
          <p:cNvPr id="6" name="Picture 2" descr="Description: Description: cid:image001.png@01CDF4C5.86EE47F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6019800"/>
            <a:ext cx="2931202" cy="685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89379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304800"/>
            <a:ext cx="7772400" cy="762000"/>
          </a:xfrm>
        </p:spPr>
        <p:txBody>
          <a:bodyPr>
            <a:noAutofit/>
          </a:bodyPr>
          <a:lstStyle/>
          <a:p>
            <a:pPr eaLnBrk="1" hangingPunct="1"/>
            <a:r>
              <a:rPr lang="en-US" sz="4000" dirty="0" smtClean="0">
                <a:latin typeface="Gill Sans MT" pitchFamily="34" charset="0"/>
              </a:rPr>
              <a:t>Criteria Options</a:t>
            </a:r>
          </a:p>
        </p:txBody>
      </p:sp>
      <p:sp>
        <p:nvSpPr>
          <p:cNvPr id="10243" name="Rectangle 3"/>
          <p:cNvSpPr>
            <a:spLocks noGrp="1" noChangeArrowheads="1"/>
          </p:cNvSpPr>
          <p:nvPr>
            <p:ph type="body" idx="1"/>
          </p:nvPr>
        </p:nvSpPr>
        <p:spPr>
          <a:xfrm>
            <a:off x="709684" y="1371600"/>
            <a:ext cx="7900916" cy="4991100"/>
          </a:xfrm>
        </p:spPr>
        <p:txBody>
          <a:bodyPr>
            <a:normAutofit/>
          </a:bodyPr>
          <a:lstStyle/>
          <a:p>
            <a:pPr eaLnBrk="1" hangingPunct="1">
              <a:lnSpc>
                <a:spcPct val="90000"/>
              </a:lnSpc>
            </a:pPr>
            <a:r>
              <a:rPr lang="en-US" sz="2600" dirty="0" smtClean="0">
                <a:latin typeface="Gill Sans MT" pitchFamily="34" charset="0"/>
              </a:rPr>
              <a:t>Remediation Plan </a:t>
            </a:r>
            <a:r>
              <a:rPr lang="en-US" sz="2600" b="1" dirty="0" smtClean="0">
                <a:latin typeface="Gill Sans MT" pitchFamily="34" charset="0"/>
              </a:rPr>
              <a:t>required</a:t>
            </a:r>
            <a:r>
              <a:rPr lang="en-US" sz="2600" dirty="0" smtClean="0">
                <a:latin typeface="Gill Sans MT" pitchFamily="34" charset="0"/>
              </a:rPr>
              <a:t> if the school meets the criteria established by the State Board of Education</a:t>
            </a:r>
          </a:p>
          <a:p>
            <a:pPr marL="0" indent="0" eaLnBrk="1" hangingPunct="1">
              <a:lnSpc>
                <a:spcPct val="90000"/>
              </a:lnSpc>
              <a:buNone/>
            </a:pPr>
            <a:endParaRPr lang="en-US" sz="1400" dirty="0" smtClean="0">
              <a:latin typeface="Gill Sans MT" pitchFamily="34" charset="0"/>
            </a:endParaRPr>
          </a:p>
          <a:p>
            <a:pPr eaLnBrk="1" hangingPunct="1">
              <a:lnSpc>
                <a:spcPct val="90000"/>
              </a:lnSpc>
            </a:pPr>
            <a:r>
              <a:rPr lang="en-US" sz="2400" dirty="0" smtClean="0">
                <a:latin typeface="Gill Sans MT" pitchFamily="34" charset="0"/>
              </a:rPr>
              <a:t> </a:t>
            </a:r>
            <a:r>
              <a:rPr lang="en-US" sz="2600" dirty="0" smtClean="0">
                <a:latin typeface="Gill Sans MT" pitchFamily="34" charset="0"/>
              </a:rPr>
              <a:t>Options for consideration</a:t>
            </a:r>
          </a:p>
          <a:p>
            <a:pPr marL="914400" lvl="2" indent="0" eaLnBrk="1" hangingPunct="1">
              <a:lnSpc>
                <a:spcPct val="90000"/>
              </a:lnSpc>
              <a:buNone/>
            </a:pPr>
            <a:r>
              <a:rPr lang="en-US" b="1" dirty="0" smtClean="0">
                <a:solidFill>
                  <a:srgbClr val="0000CC"/>
                </a:solidFill>
                <a:latin typeface="Gill Sans MT" pitchFamily="34" charset="0"/>
              </a:rPr>
              <a:t>Option A:  </a:t>
            </a:r>
          </a:p>
          <a:p>
            <a:pPr lvl="3">
              <a:lnSpc>
                <a:spcPct val="90000"/>
              </a:lnSpc>
              <a:buFont typeface="Wingdings" pitchFamily="2" charset="2"/>
              <a:buChar char="§"/>
            </a:pPr>
            <a:r>
              <a:rPr lang="en-US" dirty="0" smtClean="0">
                <a:latin typeface="Gill Sans MT" pitchFamily="34" charset="0"/>
              </a:rPr>
              <a:t>Percent of graduation waivers exceeds 10% each year for </a:t>
            </a:r>
            <a:r>
              <a:rPr lang="en-US" u="sng" dirty="0" smtClean="0">
                <a:latin typeface="Gill Sans MT" pitchFamily="34" charset="0"/>
              </a:rPr>
              <a:t>three consecutive years</a:t>
            </a:r>
          </a:p>
          <a:p>
            <a:pPr marL="914400" lvl="2" indent="0" eaLnBrk="1" hangingPunct="1">
              <a:lnSpc>
                <a:spcPct val="90000"/>
              </a:lnSpc>
              <a:buNone/>
            </a:pPr>
            <a:r>
              <a:rPr lang="en-US" b="1" dirty="0" smtClean="0">
                <a:solidFill>
                  <a:srgbClr val="00CC00"/>
                </a:solidFill>
                <a:latin typeface="Gill Sans MT" pitchFamily="34" charset="0"/>
              </a:rPr>
              <a:t>Option B:</a:t>
            </a:r>
          </a:p>
          <a:p>
            <a:pPr lvl="3">
              <a:lnSpc>
                <a:spcPct val="90000"/>
              </a:lnSpc>
              <a:buFont typeface="Wingdings" pitchFamily="2" charset="2"/>
              <a:buChar char="§"/>
            </a:pPr>
            <a:r>
              <a:rPr lang="en-US" dirty="0" smtClean="0">
                <a:latin typeface="Gill Sans MT" pitchFamily="34" charset="0"/>
              </a:rPr>
              <a:t>Percent of graduation waivers exceeds 10% each year for </a:t>
            </a:r>
            <a:r>
              <a:rPr lang="en-US" u="sng" dirty="0" smtClean="0">
                <a:latin typeface="Gill Sans MT" pitchFamily="34" charset="0"/>
              </a:rPr>
              <a:t>two consecutive years</a:t>
            </a:r>
            <a:endParaRPr lang="en-US" sz="1600" u="sng" dirty="0" smtClean="0">
              <a:latin typeface="Gill Sans MT" pitchFamily="34" charset="0"/>
            </a:endParaRPr>
          </a:p>
          <a:p>
            <a:pPr marL="914400" lvl="2" indent="0">
              <a:lnSpc>
                <a:spcPct val="90000"/>
              </a:lnSpc>
              <a:buNone/>
            </a:pPr>
            <a:r>
              <a:rPr lang="en-US" b="1" dirty="0">
                <a:solidFill>
                  <a:srgbClr val="FF0000"/>
                </a:solidFill>
                <a:latin typeface="Gill Sans MT" pitchFamily="34" charset="0"/>
              </a:rPr>
              <a:t>Option </a:t>
            </a:r>
            <a:r>
              <a:rPr lang="en-US" b="1" dirty="0" smtClean="0">
                <a:solidFill>
                  <a:srgbClr val="FF0000"/>
                </a:solidFill>
                <a:latin typeface="Gill Sans MT" pitchFamily="34" charset="0"/>
              </a:rPr>
              <a:t>C:</a:t>
            </a:r>
            <a:endParaRPr lang="en-US" b="1" dirty="0">
              <a:solidFill>
                <a:srgbClr val="FF0000"/>
              </a:solidFill>
              <a:latin typeface="Gill Sans MT" pitchFamily="34" charset="0"/>
            </a:endParaRPr>
          </a:p>
          <a:p>
            <a:pPr lvl="3">
              <a:lnSpc>
                <a:spcPct val="90000"/>
              </a:lnSpc>
              <a:buFont typeface="Wingdings" pitchFamily="2" charset="2"/>
              <a:buChar char="§"/>
            </a:pPr>
            <a:r>
              <a:rPr lang="en-US" dirty="0">
                <a:latin typeface="Gill Sans MT" pitchFamily="34" charset="0"/>
              </a:rPr>
              <a:t>Percent of graduation waivers exceeds 10% </a:t>
            </a:r>
            <a:r>
              <a:rPr lang="en-US" u="sng" dirty="0" smtClean="0">
                <a:latin typeface="Gill Sans MT" pitchFamily="34" charset="0"/>
              </a:rPr>
              <a:t>in a single year</a:t>
            </a:r>
            <a:endParaRPr lang="en-US" u="sng" dirty="0">
              <a:latin typeface="Gill Sans MT" pitchFamily="34" charset="0"/>
            </a:endParaRPr>
          </a:p>
          <a:p>
            <a:pPr>
              <a:lnSpc>
                <a:spcPct val="90000"/>
              </a:lnSpc>
              <a:buNone/>
            </a:pPr>
            <a:endParaRPr lang="en-US" sz="600" dirty="0">
              <a:latin typeface="Gill Sans MT" pitchFamily="34" charset="0"/>
            </a:endParaRPr>
          </a:p>
          <a:p>
            <a:pPr eaLnBrk="1" hangingPunct="1">
              <a:lnSpc>
                <a:spcPct val="90000"/>
              </a:lnSpc>
              <a:buNone/>
            </a:pPr>
            <a:endParaRPr lang="en-US" sz="500" dirty="0" smtClean="0">
              <a:latin typeface="Gill Sans MT" pitchFamily="34" charset="0"/>
            </a:endParaRPr>
          </a:p>
        </p:txBody>
      </p:sp>
      <p:sp>
        <p:nvSpPr>
          <p:cNvPr id="5" name="Slide Number Placeholder 4"/>
          <p:cNvSpPr>
            <a:spLocks noGrp="1"/>
          </p:cNvSpPr>
          <p:nvPr>
            <p:ph type="sldNum" sz="quarter" idx="12"/>
          </p:nvPr>
        </p:nvSpPr>
        <p:spPr/>
        <p:txBody>
          <a:bodyPr/>
          <a:lstStyle/>
          <a:p>
            <a:fld id="{82108BF5-B692-4463-BE08-E81670F35243}" type="slidenum">
              <a:rPr lang="en-US" smtClean="0"/>
              <a:pPr/>
              <a:t>4</a:t>
            </a:fld>
            <a:endParaRPr lang="en-US" dirty="0"/>
          </a:p>
        </p:txBody>
      </p:sp>
      <p:pic>
        <p:nvPicPr>
          <p:cNvPr id="6" name="Picture 2" descr="Description: Description: cid:image001.png@01CDF4C5.86EE47F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6019800"/>
            <a:ext cx="2931202" cy="685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79895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762000" y="152400"/>
            <a:ext cx="7772400" cy="838200"/>
          </a:xfrm>
        </p:spPr>
        <p:txBody>
          <a:bodyPr>
            <a:noAutofit/>
          </a:bodyPr>
          <a:lstStyle/>
          <a:p>
            <a:pPr eaLnBrk="1" hangingPunct="1"/>
            <a:r>
              <a:rPr lang="en-US" sz="4000" dirty="0" smtClean="0">
                <a:latin typeface="Gill Sans MT" pitchFamily="34" charset="0"/>
              </a:rPr>
              <a:t>Data Review</a:t>
            </a:r>
          </a:p>
        </p:txBody>
      </p:sp>
      <p:sp>
        <p:nvSpPr>
          <p:cNvPr id="10243" name="Rectangle 3"/>
          <p:cNvSpPr>
            <a:spLocks noGrp="1" noChangeArrowheads="1"/>
          </p:cNvSpPr>
          <p:nvPr>
            <p:ph type="body" idx="1"/>
          </p:nvPr>
        </p:nvSpPr>
        <p:spPr>
          <a:xfrm>
            <a:off x="304800" y="990600"/>
            <a:ext cx="8305800" cy="5372100"/>
          </a:xfrm>
        </p:spPr>
        <p:txBody>
          <a:bodyPr>
            <a:normAutofit/>
          </a:bodyPr>
          <a:lstStyle/>
          <a:p>
            <a:pPr>
              <a:lnSpc>
                <a:spcPct val="90000"/>
              </a:lnSpc>
              <a:buNone/>
            </a:pPr>
            <a:endParaRPr lang="en-US" sz="600" dirty="0">
              <a:latin typeface="Gill Sans MT" pitchFamily="34" charset="0"/>
            </a:endParaRPr>
          </a:p>
          <a:p>
            <a:pPr eaLnBrk="1" hangingPunct="1">
              <a:lnSpc>
                <a:spcPct val="90000"/>
              </a:lnSpc>
              <a:buNone/>
            </a:pPr>
            <a:endParaRPr lang="en-US" sz="500" dirty="0" smtClean="0">
              <a:latin typeface="Gill Sans MT" pitchFamily="34" charset="0"/>
            </a:endParaRPr>
          </a:p>
        </p:txBody>
      </p:sp>
      <p:sp>
        <p:nvSpPr>
          <p:cNvPr id="5" name="Slide Number Placeholder 4"/>
          <p:cNvSpPr>
            <a:spLocks noGrp="1"/>
          </p:cNvSpPr>
          <p:nvPr>
            <p:ph type="sldNum" sz="quarter" idx="12"/>
          </p:nvPr>
        </p:nvSpPr>
        <p:spPr/>
        <p:txBody>
          <a:bodyPr/>
          <a:lstStyle/>
          <a:p>
            <a:fld id="{82108BF5-B692-4463-BE08-E81670F35243}" type="slidenum">
              <a:rPr lang="en-US" smtClean="0"/>
              <a:pPr/>
              <a:t>5</a:t>
            </a:fld>
            <a:endParaRPr lang="en-US" dirty="0"/>
          </a:p>
        </p:txBody>
      </p:sp>
      <p:pic>
        <p:nvPicPr>
          <p:cNvPr id="6" name="Picture 2" descr="Description: Description: cid:image001.png@01CDF4C5.86EE47F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6019800"/>
            <a:ext cx="2931202" cy="685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Table 6"/>
          <p:cNvGraphicFramePr>
            <a:graphicFrameLocks noGrp="1"/>
          </p:cNvGraphicFramePr>
          <p:nvPr>
            <p:extLst>
              <p:ext uri="{D42A27DB-BD31-4B8C-83A1-F6EECF244321}">
                <p14:modId xmlns:p14="http://schemas.microsoft.com/office/powerpoint/2010/main" val="1444663343"/>
              </p:ext>
            </p:extLst>
          </p:nvPr>
        </p:nvGraphicFramePr>
        <p:xfrm>
          <a:off x="1219200" y="1066800"/>
          <a:ext cx="6631006" cy="4522113"/>
        </p:xfrm>
        <a:graphic>
          <a:graphicData uri="http://schemas.openxmlformats.org/drawingml/2006/table">
            <a:tbl>
              <a:tblPr firstRow="1" firstCol="1" bandRow="1"/>
              <a:tblGrid>
                <a:gridCol w="1753433"/>
                <a:gridCol w="1118695"/>
                <a:gridCol w="1242673"/>
                <a:gridCol w="1297006"/>
                <a:gridCol w="1219199"/>
              </a:tblGrid>
              <a:tr h="1288728">
                <a:tc>
                  <a:txBody>
                    <a:bodyPr/>
                    <a:lstStyle/>
                    <a:p>
                      <a:pPr marL="0" marR="0" algn="ctr">
                        <a:lnSpc>
                          <a:spcPct val="115000"/>
                        </a:lnSpc>
                        <a:spcBef>
                          <a:spcPts val="0"/>
                        </a:spcBef>
                        <a:spcAft>
                          <a:spcPts val="0"/>
                        </a:spcAft>
                      </a:pPr>
                      <a:r>
                        <a:rPr lang="en-US" sz="1400" b="1" i="1" dirty="0">
                          <a:solidFill>
                            <a:srgbClr val="0000CC"/>
                          </a:solidFill>
                          <a:effectLst/>
                          <a:latin typeface="Gill Sans MT"/>
                          <a:ea typeface="Calibri"/>
                          <a:cs typeface="Times New Roman"/>
                        </a:rPr>
                        <a:t>HEA 1005 Graduation Waiver Remediation Plan Requirement</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Number of Schools with &gt; 10% Waivers</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CC00"/>
                          </a:solidFill>
                          <a:effectLst/>
                          <a:latin typeface="Calibri"/>
                          <a:ea typeface="Times New Roman"/>
                          <a:cs typeface="Times New Roman"/>
                        </a:rPr>
                        <a:t>Percent of Schools with &gt;10% Waivers</a:t>
                      </a:r>
                      <a:endParaRPr lang="en-US" sz="1400"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Number of  High Poverty</a:t>
                      </a:r>
                      <a:r>
                        <a:rPr lang="en-US" sz="1400" b="1" baseline="30000" dirty="0">
                          <a:solidFill>
                            <a:srgbClr val="FF0000"/>
                          </a:solidFill>
                          <a:effectLst/>
                          <a:latin typeface="Calibri"/>
                          <a:ea typeface="Times New Roman"/>
                          <a:cs typeface="Times New Roman"/>
                        </a:rPr>
                        <a:t>1</a:t>
                      </a:r>
                      <a:r>
                        <a:rPr lang="en-US" sz="1400" b="1" dirty="0">
                          <a:solidFill>
                            <a:srgbClr val="000000"/>
                          </a:solidFill>
                          <a:effectLst/>
                          <a:latin typeface="Calibri"/>
                          <a:ea typeface="Times New Roman"/>
                          <a:cs typeface="Times New Roman"/>
                        </a:rPr>
                        <a:t> Schools with &gt; 10% Waivers  </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CC0099"/>
                          </a:solidFill>
                          <a:effectLst/>
                          <a:latin typeface="Calibri"/>
                          <a:ea typeface="Times New Roman"/>
                          <a:cs typeface="Times New Roman"/>
                        </a:rPr>
                        <a:t>Percent of  High Poverty</a:t>
                      </a:r>
                      <a:r>
                        <a:rPr lang="en-US" sz="1400" b="1" baseline="30000" dirty="0">
                          <a:solidFill>
                            <a:srgbClr val="CC0099"/>
                          </a:solidFill>
                          <a:effectLst/>
                          <a:latin typeface="Calibri"/>
                          <a:ea typeface="Times New Roman"/>
                          <a:cs typeface="Times New Roman"/>
                        </a:rPr>
                        <a:t>1</a:t>
                      </a:r>
                      <a:r>
                        <a:rPr lang="en-US" sz="1400" b="1" dirty="0">
                          <a:solidFill>
                            <a:srgbClr val="CC0099"/>
                          </a:solidFill>
                          <a:effectLst/>
                          <a:latin typeface="Calibri"/>
                          <a:ea typeface="Times New Roman"/>
                          <a:cs typeface="Times New Roman"/>
                        </a:rPr>
                        <a:t> Schools with &gt; 10% Waivers  </a:t>
                      </a:r>
                      <a:endParaRPr lang="en-US" sz="1400" dirty="0">
                        <a:solidFill>
                          <a:srgbClr val="CC0099"/>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265">
                <a:tc gridSpan="5">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Option A: Waivers &gt; 10% for </a:t>
                      </a:r>
                      <a:r>
                        <a:rPr lang="en-US" sz="1400" b="1" u="sng" dirty="0">
                          <a:solidFill>
                            <a:srgbClr val="000000"/>
                          </a:solidFill>
                          <a:effectLst/>
                          <a:latin typeface="Calibri"/>
                          <a:ea typeface="Times New Roman"/>
                          <a:cs typeface="Times New Roman"/>
                        </a:rPr>
                        <a:t>3 consecutive years</a:t>
                      </a:r>
                      <a:endParaRPr lang="en-US" sz="1400" u="sng"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9265">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2011, 2012, 2013</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64 of 369</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CC00"/>
                          </a:solidFill>
                          <a:effectLst/>
                          <a:latin typeface="Calibri"/>
                          <a:ea typeface="Times New Roman"/>
                          <a:cs typeface="Times New Roman"/>
                        </a:rPr>
                        <a:t>17%</a:t>
                      </a:r>
                      <a:endParaRPr lang="en-US" sz="1400" b="1"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22 of 64</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CC0099"/>
                          </a:solidFill>
                          <a:effectLst/>
                          <a:latin typeface="Calibri"/>
                          <a:ea typeface="Times New Roman"/>
                          <a:cs typeface="Times New Roman"/>
                        </a:rPr>
                        <a:t>34%</a:t>
                      </a:r>
                      <a:endParaRPr lang="en-US" sz="1400" b="1" dirty="0">
                        <a:solidFill>
                          <a:srgbClr val="CC0099"/>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265">
                <a:tc gridSpan="5">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Option B: Waivers &gt; 10% for </a:t>
                      </a:r>
                      <a:r>
                        <a:rPr lang="en-US" sz="1400" b="1" u="sng" dirty="0">
                          <a:solidFill>
                            <a:srgbClr val="000000"/>
                          </a:solidFill>
                          <a:effectLst/>
                          <a:latin typeface="Calibri"/>
                          <a:ea typeface="Times New Roman"/>
                          <a:cs typeface="Times New Roman"/>
                        </a:rPr>
                        <a:t>2 consecutive years</a:t>
                      </a:r>
                      <a:endParaRPr lang="en-US" sz="1400" u="sng"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9265">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2011, 2012</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88 of 370</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CC00"/>
                          </a:solidFill>
                          <a:effectLst/>
                          <a:latin typeface="Calibri"/>
                          <a:ea typeface="Times New Roman"/>
                          <a:cs typeface="Times New Roman"/>
                        </a:rPr>
                        <a:t>24%</a:t>
                      </a:r>
                      <a:endParaRPr lang="en-US" sz="1400" b="1"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22 of 88</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CC0099"/>
                          </a:solidFill>
                          <a:effectLst/>
                          <a:latin typeface="Calibri"/>
                          <a:ea typeface="Times New Roman"/>
                          <a:cs typeface="Times New Roman"/>
                        </a:rPr>
                        <a:t>25%</a:t>
                      </a:r>
                      <a:endParaRPr lang="en-US" sz="1400" b="1" dirty="0">
                        <a:solidFill>
                          <a:srgbClr val="CC0099"/>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265">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2012, 2013</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a:ea typeface="Times New Roman"/>
                          <a:cs typeface="Times New Roman"/>
                        </a:rPr>
                        <a:t>92 of 378</a:t>
                      </a:r>
                      <a:endParaRPr lang="en-US" sz="140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CC00"/>
                          </a:solidFill>
                          <a:effectLst/>
                          <a:latin typeface="Calibri"/>
                          <a:ea typeface="Times New Roman"/>
                          <a:cs typeface="Times New Roman"/>
                        </a:rPr>
                        <a:t>24%</a:t>
                      </a:r>
                      <a:endParaRPr lang="en-US" sz="1400" b="1"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25 of 92</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CC0099"/>
                          </a:solidFill>
                          <a:effectLst/>
                          <a:latin typeface="Calibri"/>
                          <a:ea typeface="Times New Roman"/>
                          <a:cs typeface="Times New Roman"/>
                        </a:rPr>
                        <a:t>27%</a:t>
                      </a:r>
                      <a:endParaRPr lang="en-US" sz="1400" b="1" dirty="0">
                        <a:solidFill>
                          <a:srgbClr val="CC0099"/>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265">
                <a:tc gridSpan="5">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Option C: Waivers &gt; 10% in </a:t>
                      </a:r>
                      <a:r>
                        <a:rPr lang="en-US" sz="1400" b="1" u="sng" dirty="0">
                          <a:solidFill>
                            <a:srgbClr val="000000"/>
                          </a:solidFill>
                          <a:effectLst/>
                          <a:latin typeface="Calibri"/>
                          <a:ea typeface="Times New Roman"/>
                          <a:cs typeface="Times New Roman"/>
                        </a:rPr>
                        <a:t>a single year</a:t>
                      </a:r>
                      <a:endParaRPr lang="en-US" sz="1400" u="sng"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59265">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2011</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116 of 370</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CC00"/>
                          </a:solidFill>
                          <a:effectLst/>
                          <a:latin typeface="Calibri"/>
                          <a:ea typeface="Times New Roman"/>
                          <a:cs typeface="Times New Roman"/>
                        </a:rPr>
                        <a:t>31%</a:t>
                      </a:r>
                      <a:endParaRPr lang="en-US" sz="1400" b="1"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26 of 116</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CC0099"/>
                          </a:solidFill>
                          <a:effectLst/>
                          <a:latin typeface="Calibri"/>
                          <a:ea typeface="Times New Roman"/>
                          <a:cs typeface="Times New Roman"/>
                        </a:rPr>
                        <a:t>22%</a:t>
                      </a:r>
                      <a:endParaRPr lang="en-US" sz="1400" b="1" dirty="0">
                        <a:solidFill>
                          <a:srgbClr val="CC0099"/>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265">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2012</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a:ea typeface="Times New Roman"/>
                          <a:cs typeface="Times New Roman"/>
                        </a:rPr>
                        <a:t>141 of 380</a:t>
                      </a:r>
                      <a:endParaRPr lang="en-US" sz="140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CC00"/>
                          </a:solidFill>
                          <a:effectLst/>
                          <a:latin typeface="Calibri"/>
                          <a:ea typeface="Times New Roman"/>
                          <a:cs typeface="Times New Roman"/>
                        </a:rPr>
                        <a:t>37%</a:t>
                      </a:r>
                      <a:endParaRPr lang="en-US" sz="1400" b="1"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Calibri"/>
                          <a:ea typeface="Times New Roman"/>
                          <a:cs typeface="Times New Roman"/>
                        </a:rPr>
                        <a:t>26 of 141</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CC0099"/>
                          </a:solidFill>
                          <a:effectLst/>
                          <a:latin typeface="Calibri"/>
                          <a:ea typeface="Times New Roman"/>
                          <a:cs typeface="Times New Roman"/>
                        </a:rPr>
                        <a:t>18%</a:t>
                      </a:r>
                      <a:endParaRPr lang="en-US" sz="1400" b="1" dirty="0">
                        <a:solidFill>
                          <a:srgbClr val="CC0099"/>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9265">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2013</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a:ea typeface="Times New Roman"/>
                          <a:cs typeface="Times New Roman"/>
                        </a:rPr>
                        <a:t>133 of 392</a:t>
                      </a:r>
                      <a:endParaRPr lang="en-US" sz="140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00CC00"/>
                          </a:solidFill>
                          <a:effectLst/>
                          <a:latin typeface="Calibri"/>
                          <a:ea typeface="Times New Roman"/>
                          <a:cs typeface="Times New Roman"/>
                        </a:rPr>
                        <a:t>34%</a:t>
                      </a:r>
                      <a:endParaRPr lang="en-US" sz="1400" b="1"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Calibri"/>
                          <a:ea typeface="Times New Roman"/>
                          <a:cs typeface="Times New Roman"/>
                        </a:rPr>
                        <a:t>34 of 133</a:t>
                      </a:r>
                      <a:endParaRPr lang="en-US" sz="140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solidFill>
                            <a:srgbClr val="CC0099"/>
                          </a:solidFill>
                          <a:effectLst/>
                          <a:latin typeface="Calibri"/>
                          <a:ea typeface="Times New Roman"/>
                          <a:cs typeface="Times New Roman"/>
                        </a:rPr>
                        <a:t>26%</a:t>
                      </a:r>
                      <a:endParaRPr lang="en-US" sz="1400" b="1" dirty="0">
                        <a:solidFill>
                          <a:srgbClr val="CC0099"/>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
        <p:nvSpPr>
          <p:cNvPr id="8" name="TextBox 7"/>
          <p:cNvSpPr txBox="1"/>
          <p:nvPr/>
        </p:nvSpPr>
        <p:spPr>
          <a:xfrm>
            <a:off x="1564659" y="5588913"/>
            <a:ext cx="5745484" cy="430887"/>
          </a:xfrm>
          <a:prstGeom prst="rect">
            <a:avLst/>
          </a:prstGeom>
          <a:noFill/>
        </p:spPr>
        <p:txBody>
          <a:bodyPr wrap="none" rtlCol="0">
            <a:spAutoFit/>
          </a:bodyPr>
          <a:lstStyle/>
          <a:p>
            <a:r>
              <a:rPr lang="en-US" sz="1100" b="1" baseline="30000" dirty="0">
                <a:solidFill>
                  <a:srgbClr val="FF0000"/>
                </a:solidFill>
                <a:ea typeface="Calibri"/>
                <a:cs typeface="Times New Roman"/>
              </a:rPr>
              <a:t>1</a:t>
            </a:r>
            <a:r>
              <a:rPr lang="en-US" sz="1100" dirty="0">
                <a:latin typeface="Gill Sans MT"/>
                <a:ea typeface="Calibri"/>
                <a:cs typeface="Times New Roman"/>
              </a:rPr>
              <a:t>High Poverty: Different states use different criteria. For the data presented in this table, schools </a:t>
            </a:r>
            <a:endParaRPr lang="en-US" sz="1100" dirty="0">
              <a:ea typeface="Calibri"/>
              <a:cs typeface="Times New Roman"/>
            </a:endParaRPr>
          </a:p>
          <a:p>
            <a:r>
              <a:rPr lang="en-US" sz="1100" dirty="0">
                <a:latin typeface="Gill Sans MT"/>
                <a:ea typeface="Calibri"/>
                <a:cs typeface="Times New Roman"/>
              </a:rPr>
              <a:t>    with &gt;65% Free/Reduced Lunch are considered High Poverty.</a:t>
            </a:r>
            <a:endParaRPr lang="en-US" sz="1100" dirty="0"/>
          </a:p>
        </p:txBody>
      </p:sp>
    </p:spTree>
    <p:extLst>
      <p:ext uri="{BB962C8B-B14F-4D97-AF65-F5344CB8AC3E}">
        <p14:creationId xmlns:p14="http://schemas.microsoft.com/office/powerpoint/2010/main" val="39945165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304800"/>
            <a:ext cx="7772400" cy="838200"/>
          </a:xfrm>
        </p:spPr>
        <p:txBody>
          <a:bodyPr>
            <a:noAutofit/>
          </a:bodyPr>
          <a:lstStyle/>
          <a:p>
            <a:pPr eaLnBrk="1" hangingPunct="1"/>
            <a:r>
              <a:rPr lang="en-US" sz="4000" dirty="0" smtClean="0">
                <a:latin typeface="Gill Sans MT" pitchFamily="34" charset="0"/>
              </a:rPr>
              <a:t>Data Review</a:t>
            </a:r>
          </a:p>
        </p:txBody>
      </p:sp>
      <p:sp>
        <p:nvSpPr>
          <p:cNvPr id="10243" name="Rectangle 3"/>
          <p:cNvSpPr>
            <a:spLocks noGrp="1" noChangeArrowheads="1"/>
          </p:cNvSpPr>
          <p:nvPr>
            <p:ph type="body" idx="1"/>
          </p:nvPr>
        </p:nvSpPr>
        <p:spPr>
          <a:xfrm>
            <a:off x="304800" y="990600"/>
            <a:ext cx="8305800" cy="5372100"/>
          </a:xfrm>
        </p:spPr>
        <p:txBody>
          <a:bodyPr>
            <a:normAutofit/>
          </a:bodyPr>
          <a:lstStyle/>
          <a:p>
            <a:pPr>
              <a:lnSpc>
                <a:spcPct val="90000"/>
              </a:lnSpc>
              <a:buNone/>
            </a:pPr>
            <a:endParaRPr lang="en-US" sz="600" dirty="0">
              <a:latin typeface="Gill Sans MT" pitchFamily="34" charset="0"/>
            </a:endParaRPr>
          </a:p>
          <a:p>
            <a:pPr eaLnBrk="1" hangingPunct="1">
              <a:lnSpc>
                <a:spcPct val="90000"/>
              </a:lnSpc>
              <a:buNone/>
            </a:pPr>
            <a:endParaRPr lang="en-US" sz="500" dirty="0" smtClean="0">
              <a:latin typeface="Gill Sans MT" pitchFamily="34" charset="0"/>
            </a:endParaRPr>
          </a:p>
        </p:txBody>
      </p:sp>
      <p:sp>
        <p:nvSpPr>
          <p:cNvPr id="5" name="Slide Number Placeholder 4"/>
          <p:cNvSpPr>
            <a:spLocks noGrp="1"/>
          </p:cNvSpPr>
          <p:nvPr>
            <p:ph type="sldNum" sz="quarter" idx="12"/>
          </p:nvPr>
        </p:nvSpPr>
        <p:spPr/>
        <p:txBody>
          <a:bodyPr/>
          <a:lstStyle/>
          <a:p>
            <a:fld id="{82108BF5-B692-4463-BE08-E81670F35243}" type="slidenum">
              <a:rPr lang="en-US" smtClean="0"/>
              <a:pPr/>
              <a:t>6</a:t>
            </a:fld>
            <a:endParaRPr lang="en-US" dirty="0"/>
          </a:p>
        </p:txBody>
      </p:sp>
      <p:pic>
        <p:nvPicPr>
          <p:cNvPr id="6" name="Picture 2" descr="Description: Description: cid:image001.png@01CDF4C5.86EE47F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6019800"/>
            <a:ext cx="2931202" cy="685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 name="Table 6"/>
          <p:cNvGraphicFramePr>
            <a:graphicFrameLocks noGrp="1"/>
          </p:cNvGraphicFramePr>
          <p:nvPr>
            <p:extLst>
              <p:ext uri="{D42A27DB-BD31-4B8C-83A1-F6EECF244321}">
                <p14:modId xmlns:p14="http://schemas.microsoft.com/office/powerpoint/2010/main" val="1908213571"/>
              </p:ext>
            </p:extLst>
          </p:nvPr>
        </p:nvGraphicFramePr>
        <p:xfrm>
          <a:off x="1371600" y="1371600"/>
          <a:ext cx="6687800" cy="4343400"/>
        </p:xfrm>
        <a:graphic>
          <a:graphicData uri="http://schemas.openxmlformats.org/drawingml/2006/table">
            <a:tbl>
              <a:tblPr firstRow="1" firstCol="1" bandRow="1"/>
              <a:tblGrid>
                <a:gridCol w="951803"/>
                <a:gridCol w="1163997"/>
                <a:gridCol w="1398549"/>
                <a:gridCol w="1601923"/>
                <a:gridCol w="1571528"/>
              </a:tblGrid>
              <a:tr h="533400">
                <a:tc gridSpan="5">
                  <a:txBody>
                    <a:bodyPr/>
                    <a:lstStyle/>
                    <a:p>
                      <a:pPr marL="0" marR="0" algn="ctr">
                        <a:lnSpc>
                          <a:spcPct val="115000"/>
                        </a:lnSpc>
                        <a:spcBef>
                          <a:spcPts val="0"/>
                        </a:spcBef>
                        <a:spcAft>
                          <a:spcPts val="0"/>
                        </a:spcAft>
                      </a:pPr>
                      <a:r>
                        <a:rPr lang="en-US" sz="2000" b="1" baseline="0" dirty="0" smtClean="0">
                          <a:solidFill>
                            <a:srgbClr val="000000"/>
                          </a:solidFill>
                          <a:effectLst/>
                          <a:latin typeface="Calibri"/>
                          <a:ea typeface="Calibri"/>
                          <a:cs typeface="Times New Roman"/>
                        </a:rPr>
                        <a:t>% </a:t>
                      </a:r>
                      <a:r>
                        <a:rPr lang="en-US" sz="2000" b="1" baseline="0" dirty="0" smtClean="0">
                          <a:solidFill>
                            <a:srgbClr val="000000"/>
                          </a:solidFill>
                          <a:effectLst/>
                          <a:latin typeface="Calibri"/>
                          <a:ea typeface="Calibri"/>
                          <a:cs typeface="Times New Roman"/>
                        </a:rPr>
                        <a:t>of </a:t>
                      </a:r>
                      <a:r>
                        <a:rPr lang="en-US" sz="2000" b="1" baseline="0" dirty="0" smtClean="0">
                          <a:solidFill>
                            <a:srgbClr val="000000"/>
                          </a:solidFill>
                          <a:effectLst/>
                          <a:latin typeface="Calibri"/>
                          <a:ea typeface="Calibri"/>
                          <a:cs typeface="Times New Roman"/>
                        </a:rPr>
                        <a:t>Waivers: Statewide Average</a:t>
                      </a:r>
                      <a:endParaRPr lang="en-US" sz="2000" dirty="0">
                        <a:solidFill>
                          <a:srgbClr val="FF0000"/>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400" dirty="0">
                        <a:solidFill>
                          <a:srgbClr val="00CC00"/>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800" dirty="0">
                        <a:solidFill>
                          <a:srgbClr val="FF0000"/>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marL="0" marR="0" algn="ctr">
                        <a:lnSpc>
                          <a:spcPct val="115000"/>
                        </a:lnSpc>
                        <a:spcBef>
                          <a:spcPts val="0"/>
                        </a:spcBef>
                        <a:spcAft>
                          <a:spcPts val="0"/>
                        </a:spcAft>
                      </a:pPr>
                      <a:endParaRPr lang="en-US" sz="1800" dirty="0">
                        <a:solidFill>
                          <a:srgbClr val="FF0000"/>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4800">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A</a:t>
                      </a:r>
                      <a:endParaRPr lang="en-US" sz="1600" b="1" dirty="0">
                        <a:solidFill>
                          <a:schemeClr val="tx1"/>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B</a:t>
                      </a:r>
                      <a:endParaRPr lang="en-US" sz="1600" b="1" dirty="0">
                        <a:solidFill>
                          <a:schemeClr val="tx1"/>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C</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D</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E</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600">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Year</a:t>
                      </a:r>
                      <a:endParaRPr lang="en-US" sz="1600" b="1" dirty="0">
                        <a:solidFill>
                          <a:schemeClr val="tx1"/>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Times New Roman"/>
                          <a:cs typeface="Times New Roman"/>
                        </a:rPr>
                        <a:t>TL</a:t>
                      </a:r>
                      <a:r>
                        <a:rPr lang="en-US" sz="1600" b="1" baseline="0" dirty="0" smtClean="0">
                          <a:solidFill>
                            <a:schemeClr val="tx1"/>
                          </a:solidFill>
                          <a:effectLst/>
                          <a:latin typeface="Calibri"/>
                          <a:ea typeface="Times New Roman"/>
                          <a:cs typeface="Times New Roman"/>
                        </a:rPr>
                        <a:t> # of Graduates</a:t>
                      </a:r>
                      <a:endParaRPr lang="en-US" sz="1600" b="1" dirty="0">
                        <a:solidFill>
                          <a:schemeClr val="tx1"/>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Times New Roman"/>
                          <a:cs typeface="Times New Roman"/>
                        </a:rPr>
                        <a:t>% of TL Graduates Received</a:t>
                      </a:r>
                      <a:r>
                        <a:rPr lang="en-US" sz="1600" b="1" baseline="0" dirty="0" smtClean="0">
                          <a:solidFill>
                            <a:schemeClr val="tx1"/>
                          </a:solidFill>
                          <a:effectLst/>
                          <a:latin typeface="Calibri"/>
                          <a:ea typeface="Times New Roman"/>
                          <a:cs typeface="Times New Roman"/>
                        </a:rPr>
                        <a:t> Waiver (All students)</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 of TL  Graduates Received Waiver (</a:t>
                      </a:r>
                      <a:r>
                        <a:rPr lang="en-US" sz="1600" b="1" baseline="0" dirty="0" smtClean="0">
                          <a:solidFill>
                            <a:schemeClr val="tx1"/>
                          </a:solidFill>
                          <a:effectLst/>
                          <a:latin typeface="Calibri"/>
                          <a:ea typeface="Calibri"/>
                          <a:cs typeface="Times New Roman"/>
                        </a:rPr>
                        <a:t>Special Education Students)</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chemeClr val="tx1"/>
                          </a:solidFill>
                          <a:effectLst/>
                          <a:latin typeface="Calibri"/>
                          <a:ea typeface="Calibri"/>
                          <a:cs typeface="Times New Roman"/>
                        </a:rPr>
                        <a:t>%</a:t>
                      </a:r>
                      <a:r>
                        <a:rPr lang="en-US" sz="1600" b="1" baseline="0" dirty="0" smtClean="0">
                          <a:solidFill>
                            <a:schemeClr val="tx1"/>
                          </a:solidFill>
                          <a:effectLst/>
                          <a:latin typeface="Calibri"/>
                          <a:ea typeface="Calibri"/>
                          <a:cs typeface="Times New Roman"/>
                        </a:rPr>
                        <a:t> of Actual Waivers Granted  Were Given to Special Education Students</a:t>
                      </a:r>
                      <a:endParaRPr lang="en-US" sz="1600" b="1"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4398">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2011</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solidFill>
                            <a:schemeClr val="tx1"/>
                          </a:solidFill>
                          <a:effectLst/>
                          <a:latin typeface="Calibri"/>
                          <a:ea typeface="Times New Roman"/>
                          <a:cs typeface="Times New Roman"/>
                        </a:rPr>
                        <a:t>66,328</a:t>
                      </a:r>
                      <a:endParaRPr lang="en-US" sz="1400" dirty="0">
                        <a:solidFill>
                          <a:schemeClr val="tx1"/>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0000CC"/>
                          </a:solidFill>
                          <a:effectLst/>
                          <a:latin typeface="Calibri"/>
                          <a:ea typeface="Times New Roman"/>
                          <a:cs typeface="Times New Roman"/>
                        </a:rPr>
                        <a:t>8.52%</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(5652)</a:t>
                      </a:r>
                      <a:endParaRPr lang="en-US" sz="14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00B050"/>
                          </a:solidFill>
                          <a:effectLst/>
                          <a:latin typeface="Calibri"/>
                          <a:ea typeface="Calibri"/>
                          <a:cs typeface="Times New Roman"/>
                        </a:rPr>
                        <a:t>3.55%</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(2352)</a:t>
                      </a:r>
                      <a:endParaRPr lang="en-US" sz="14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CC00CC"/>
                          </a:solidFill>
                          <a:effectLst/>
                          <a:latin typeface="Calibri"/>
                          <a:ea typeface="Calibri"/>
                          <a:cs typeface="Times New Roman"/>
                        </a:rPr>
                        <a:t>41.61%</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(D/C)</a:t>
                      </a:r>
                      <a:endParaRPr lang="en-US" sz="14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68706">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2012</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solidFill>
                            <a:schemeClr val="tx1"/>
                          </a:solidFill>
                          <a:effectLst/>
                          <a:latin typeface="Calibri"/>
                          <a:ea typeface="Calibri"/>
                          <a:cs typeface="Times New Roman"/>
                        </a:rPr>
                        <a:t>65,899</a:t>
                      </a:r>
                      <a:endParaRPr lang="en-US" sz="1400" dirty="0">
                        <a:solidFill>
                          <a:schemeClr val="tx1"/>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0000CC"/>
                          </a:solidFill>
                          <a:effectLst/>
                          <a:latin typeface="Calibri"/>
                          <a:ea typeface="Calibri"/>
                          <a:cs typeface="Times New Roman"/>
                        </a:rPr>
                        <a:t>9.48%</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(6247)</a:t>
                      </a:r>
                      <a:endParaRPr lang="en-US" sz="14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00B050"/>
                          </a:solidFill>
                          <a:effectLst/>
                          <a:latin typeface="Calibri"/>
                          <a:ea typeface="Calibri"/>
                          <a:cs typeface="Times New Roman"/>
                        </a:rPr>
                        <a:t>3.72%</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(2452)</a:t>
                      </a:r>
                      <a:endParaRPr lang="en-US" sz="14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CC00CC"/>
                          </a:solidFill>
                          <a:effectLst/>
                          <a:latin typeface="Calibri"/>
                          <a:ea typeface="Calibri"/>
                          <a:cs typeface="Times New Roman"/>
                        </a:rPr>
                        <a:t>39.25%</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(D/C)</a:t>
                      </a:r>
                      <a:endParaRPr lang="en-US" sz="14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9600">
                <a:tc>
                  <a:txBody>
                    <a:bodyPr/>
                    <a:lstStyle/>
                    <a:p>
                      <a:pPr marL="0" marR="0" algn="ctr">
                        <a:lnSpc>
                          <a:spcPct val="115000"/>
                        </a:lnSpc>
                        <a:spcBef>
                          <a:spcPts val="0"/>
                        </a:spcBef>
                        <a:spcAft>
                          <a:spcPts val="0"/>
                        </a:spcAft>
                      </a:pPr>
                      <a:r>
                        <a:rPr lang="en-US" sz="1400" b="1" dirty="0">
                          <a:solidFill>
                            <a:srgbClr val="000000"/>
                          </a:solidFill>
                          <a:effectLst/>
                          <a:latin typeface="Calibri"/>
                          <a:ea typeface="Times New Roman"/>
                          <a:cs typeface="Times New Roman"/>
                        </a:rPr>
                        <a:t>2013</a:t>
                      </a:r>
                      <a:endParaRPr lang="en-US" sz="1400" dirty="0">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smtClean="0">
                          <a:solidFill>
                            <a:schemeClr val="tx1"/>
                          </a:solidFill>
                          <a:effectLst/>
                          <a:latin typeface="Calibri"/>
                          <a:ea typeface="Calibri"/>
                          <a:cs typeface="Times New Roman"/>
                        </a:rPr>
                        <a:t>66,159</a:t>
                      </a:r>
                      <a:endParaRPr lang="en-US" sz="1400" dirty="0">
                        <a:solidFill>
                          <a:schemeClr val="tx1"/>
                        </a:solidFill>
                        <a:effectLst/>
                        <a:latin typeface="Calibri"/>
                        <a:ea typeface="Calibri"/>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0000CC"/>
                          </a:solidFill>
                          <a:effectLst/>
                          <a:latin typeface="Calibri"/>
                          <a:ea typeface="Calibri"/>
                          <a:cs typeface="Times New Roman"/>
                        </a:rPr>
                        <a:t>8.71%</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(5762)</a:t>
                      </a:r>
                      <a:endParaRPr lang="en-US" sz="14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00B050"/>
                          </a:solidFill>
                          <a:effectLst/>
                          <a:latin typeface="Calibri"/>
                          <a:ea typeface="Calibri"/>
                          <a:cs typeface="Times New Roman"/>
                        </a:rPr>
                        <a:t>3.53%</a:t>
                      </a:r>
                    </a:p>
                    <a:p>
                      <a:pPr marL="0" marR="0" algn="ctr">
                        <a:lnSpc>
                          <a:spcPct val="115000"/>
                        </a:lnSpc>
                        <a:spcBef>
                          <a:spcPts val="0"/>
                        </a:spcBef>
                        <a:spcAft>
                          <a:spcPts val="0"/>
                        </a:spcAft>
                      </a:pPr>
                      <a:r>
                        <a:rPr lang="en-US" sz="1400" b="0" dirty="0" smtClean="0">
                          <a:solidFill>
                            <a:schemeClr val="tx1"/>
                          </a:solidFill>
                          <a:effectLst/>
                          <a:latin typeface="Calibri"/>
                          <a:ea typeface="Calibri"/>
                          <a:cs typeface="Times New Roman"/>
                        </a:rPr>
                        <a:t>(2338)</a:t>
                      </a:r>
                      <a:endParaRPr lang="en-US" sz="1200" b="0"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b="1" dirty="0" smtClean="0">
                          <a:solidFill>
                            <a:srgbClr val="CC00CC"/>
                          </a:solidFill>
                          <a:effectLst/>
                          <a:latin typeface="Calibri"/>
                          <a:ea typeface="Calibri"/>
                          <a:cs typeface="Times New Roman"/>
                        </a:rPr>
                        <a:t>40.58%</a:t>
                      </a:r>
                    </a:p>
                    <a:p>
                      <a:pPr marL="0" marR="0" indent="0" algn="ctr" defTabSz="914400" rtl="0" eaLnBrk="1" fontAlgn="auto" latinLnBrk="0" hangingPunct="1">
                        <a:lnSpc>
                          <a:spcPct val="115000"/>
                        </a:lnSpc>
                        <a:spcBef>
                          <a:spcPts val="0"/>
                        </a:spcBef>
                        <a:spcAft>
                          <a:spcPts val="0"/>
                        </a:spcAft>
                        <a:buClrTx/>
                        <a:buSzTx/>
                        <a:buFontTx/>
                        <a:buNone/>
                        <a:tabLst/>
                        <a:defRPr/>
                      </a:pPr>
                      <a:r>
                        <a:rPr lang="en-US" sz="1400" b="0" dirty="0" smtClean="0">
                          <a:solidFill>
                            <a:schemeClr val="tx1"/>
                          </a:solidFill>
                          <a:effectLst/>
                          <a:latin typeface="+mn-lt"/>
                          <a:ea typeface="Calibri"/>
                          <a:cs typeface="Times New Roman"/>
                        </a:rPr>
                        <a:t>(D/C)</a:t>
                      </a:r>
                      <a:endParaRPr lang="en-US" sz="1400" b="1" dirty="0">
                        <a:solidFill>
                          <a:schemeClr val="tx1"/>
                        </a:solidFill>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9396941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381000"/>
            <a:ext cx="9144000" cy="762000"/>
          </a:xfrm>
        </p:spPr>
        <p:txBody>
          <a:bodyPr>
            <a:noAutofit/>
          </a:bodyPr>
          <a:lstStyle/>
          <a:p>
            <a:pPr eaLnBrk="1" hangingPunct="1"/>
            <a:r>
              <a:rPr lang="en-US" sz="4000" dirty="0" smtClean="0">
                <a:latin typeface="Gill Sans MT" pitchFamily="34" charset="0"/>
              </a:rPr>
              <a:t>Next Steps: State Board Action</a:t>
            </a:r>
          </a:p>
        </p:txBody>
      </p:sp>
      <p:sp>
        <p:nvSpPr>
          <p:cNvPr id="10243" name="Rectangle 3"/>
          <p:cNvSpPr>
            <a:spLocks noGrp="1" noChangeArrowheads="1"/>
          </p:cNvSpPr>
          <p:nvPr>
            <p:ph type="body" idx="1"/>
          </p:nvPr>
        </p:nvSpPr>
        <p:spPr>
          <a:xfrm>
            <a:off x="666625" y="1600200"/>
            <a:ext cx="7748516" cy="4914900"/>
          </a:xfrm>
        </p:spPr>
        <p:txBody>
          <a:bodyPr>
            <a:normAutofit/>
          </a:bodyPr>
          <a:lstStyle/>
          <a:p>
            <a:pPr eaLnBrk="1" hangingPunct="1">
              <a:lnSpc>
                <a:spcPct val="90000"/>
              </a:lnSpc>
            </a:pPr>
            <a:r>
              <a:rPr lang="en-US" sz="2600" dirty="0" smtClean="0">
                <a:latin typeface="Gill Sans MT" pitchFamily="34" charset="0"/>
              </a:rPr>
              <a:t>Establish criteria </a:t>
            </a:r>
          </a:p>
          <a:p>
            <a:pPr marL="0" indent="0" eaLnBrk="1" hangingPunct="1">
              <a:lnSpc>
                <a:spcPct val="90000"/>
              </a:lnSpc>
              <a:buNone/>
            </a:pPr>
            <a:endParaRPr lang="en-US" sz="1400" dirty="0" smtClean="0">
              <a:latin typeface="Gill Sans MT" pitchFamily="34" charset="0"/>
            </a:endParaRPr>
          </a:p>
          <a:p>
            <a:pPr>
              <a:lnSpc>
                <a:spcPct val="90000"/>
              </a:lnSpc>
            </a:pPr>
            <a:r>
              <a:rPr lang="en-US" sz="2600" dirty="0" smtClean="0">
                <a:latin typeface="Gill Sans MT" pitchFamily="34" charset="0"/>
              </a:rPr>
              <a:t>Place schools/corporations on notice if the </a:t>
            </a:r>
            <a:r>
              <a:rPr lang="en-US" sz="2600" dirty="0" smtClean="0"/>
              <a:t>school </a:t>
            </a:r>
            <a:r>
              <a:rPr lang="en-US" sz="2600" dirty="0"/>
              <a:t>has exceeded the percentage of graduation waivers determined as the </a:t>
            </a:r>
            <a:r>
              <a:rPr lang="en-US" sz="2600" dirty="0" smtClean="0"/>
              <a:t>criteria.  </a:t>
            </a:r>
          </a:p>
          <a:p>
            <a:pPr lvl="1">
              <a:lnSpc>
                <a:spcPct val="90000"/>
              </a:lnSpc>
            </a:pPr>
            <a:r>
              <a:rPr lang="en-US" sz="2200" b="1" i="1" dirty="0" smtClean="0"/>
              <a:t>Upon </a:t>
            </a:r>
            <a:r>
              <a:rPr lang="en-US" sz="2200" b="1" i="1" dirty="0"/>
              <a:t>receiving notice, the school is required to develop and submit a school wide remediation plan to the IDOE</a:t>
            </a:r>
            <a:r>
              <a:rPr lang="en-US" sz="2200" b="1" i="1" dirty="0" smtClean="0"/>
              <a:t>.</a:t>
            </a:r>
          </a:p>
          <a:p>
            <a:pPr marL="457200" lvl="1" indent="0">
              <a:lnSpc>
                <a:spcPct val="90000"/>
              </a:lnSpc>
              <a:buNone/>
            </a:pPr>
            <a:endParaRPr lang="en-US" sz="2200" b="1" i="1" dirty="0">
              <a:latin typeface="Gill Sans MT" pitchFamily="34" charset="0"/>
            </a:endParaRPr>
          </a:p>
          <a:p>
            <a:pPr marL="457200" lvl="1" indent="0">
              <a:lnSpc>
                <a:spcPct val="90000"/>
              </a:lnSpc>
              <a:buNone/>
            </a:pPr>
            <a:endParaRPr lang="en-US" sz="600" dirty="0">
              <a:latin typeface="Gill Sans MT" pitchFamily="34" charset="0"/>
            </a:endParaRPr>
          </a:p>
          <a:p>
            <a:pPr eaLnBrk="1" hangingPunct="1">
              <a:lnSpc>
                <a:spcPct val="90000"/>
              </a:lnSpc>
              <a:buNone/>
            </a:pPr>
            <a:endParaRPr lang="en-US" sz="500" dirty="0" smtClean="0">
              <a:latin typeface="Gill Sans MT" pitchFamily="34" charset="0"/>
            </a:endParaRPr>
          </a:p>
        </p:txBody>
      </p:sp>
      <p:sp>
        <p:nvSpPr>
          <p:cNvPr id="5" name="Slide Number Placeholder 4"/>
          <p:cNvSpPr>
            <a:spLocks noGrp="1"/>
          </p:cNvSpPr>
          <p:nvPr>
            <p:ph type="sldNum" sz="quarter" idx="12"/>
          </p:nvPr>
        </p:nvSpPr>
        <p:spPr/>
        <p:txBody>
          <a:bodyPr/>
          <a:lstStyle/>
          <a:p>
            <a:fld id="{82108BF5-B692-4463-BE08-E81670F35243}" type="slidenum">
              <a:rPr lang="en-US" smtClean="0"/>
              <a:pPr/>
              <a:t>7</a:t>
            </a:fld>
            <a:endParaRPr lang="en-US" dirty="0"/>
          </a:p>
        </p:txBody>
      </p:sp>
      <p:pic>
        <p:nvPicPr>
          <p:cNvPr id="6" name="Picture 2" descr="Description: Description: cid:image001.png@01CDF4C5.86EE47F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71800" y="6019800"/>
            <a:ext cx="2931202" cy="6858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614345" y="4198962"/>
            <a:ext cx="5853077" cy="707886"/>
          </a:xfrm>
          <a:prstGeom prst="rect">
            <a:avLst/>
          </a:prstGeom>
          <a:noFill/>
          <a:ln>
            <a:solidFill>
              <a:schemeClr val="tx1"/>
            </a:solidFill>
          </a:ln>
        </p:spPr>
        <p:txBody>
          <a:bodyPr wrap="none" rtlCol="0">
            <a:spAutoFit/>
          </a:bodyPr>
          <a:lstStyle/>
          <a:p>
            <a:r>
              <a:rPr lang="en-US" sz="2000" i="1" u="sng" dirty="0" smtClean="0"/>
              <a:t>Important Note</a:t>
            </a:r>
            <a:r>
              <a:rPr lang="en-US" sz="2000" i="1" dirty="0" smtClean="0"/>
              <a:t>:</a:t>
            </a:r>
          </a:p>
          <a:p>
            <a:r>
              <a:rPr lang="en-US" sz="2000" i="1" dirty="0" smtClean="0"/>
              <a:t>Graduation statistics are finalized in late fall each year.</a:t>
            </a:r>
            <a:endParaRPr lang="en-US" sz="2000" i="1" dirty="0"/>
          </a:p>
        </p:txBody>
      </p:sp>
    </p:spTree>
    <p:extLst>
      <p:ext uri="{BB962C8B-B14F-4D97-AF65-F5344CB8AC3E}">
        <p14:creationId xmlns:p14="http://schemas.microsoft.com/office/powerpoint/2010/main" val="294588026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11514</TotalTime>
  <Words>557</Words>
  <Application>Microsoft Office PowerPoint</Application>
  <PresentationFormat>On-screen Show (4:3)</PresentationFormat>
  <Paragraphs>126</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HEA 1005 Graduation Waiver Remediation Plan Requirement</vt:lpstr>
      <vt:lpstr>Statutory Requirement</vt:lpstr>
      <vt:lpstr>The Process</vt:lpstr>
      <vt:lpstr>Criteria Options</vt:lpstr>
      <vt:lpstr>Data Review</vt:lpstr>
      <vt:lpstr>Data Review</vt:lpstr>
      <vt:lpstr>Next Steps: State Board Action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Indiana Formative  Assessment Initiative</dc:title>
  <dc:creator>rhavey</dc:creator>
  <cp:lastModifiedBy>Michele Walker</cp:lastModifiedBy>
  <cp:revision>384</cp:revision>
  <cp:lastPrinted>2014-02-06T18:22:16Z</cp:lastPrinted>
  <dcterms:created xsi:type="dcterms:W3CDTF">2013-01-31T16:41:21Z</dcterms:created>
  <dcterms:modified xsi:type="dcterms:W3CDTF">2014-06-04T03:02:58Z</dcterms:modified>
</cp:coreProperties>
</file>