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7" r:id="rId4"/>
    <p:sldMasterId id="2147483734" r:id="rId5"/>
    <p:sldMasterId id="2147483746" r:id="rId6"/>
  </p:sldMasterIdLst>
  <p:notesMasterIdLst>
    <p:notesMasterId r:id="rId58"/>
  </p:notesMasterIdLst>
  <p:handoutMasterIdLst>
    <p:handoutMasterId r:id="rId59"/>
  </p:handoutMasterIdLst>
  <p:sldIdLst>
    <p:sldId id="285" r:id="rId7"/>
    <p:sldId id="304" r:id="rId8"/>
    <p:sldId id="272" r:id="rId9"/>
    <p:sldId id="286" r:id="rId10"/>
    <p:sldId id="287" r:id="rId11"/>
    <p:sldId id="305" r:id="rId12"/>
    <p:sldId id="336" r:id="rId13"/>
    <p:sldId id="337" r:id="rId14"/>
    <p:sldId id="288" r:id="rId15"/>
    <p:sldId id="289" r:id="rId16"/>
    <p:sldId id="290" r:id="rId17"/>
    <p:sldId id="300" r:id="rId18"/>
    <p:sldId id="312" r:id="rId19"/>
    <p:sldId id="313" r:id="rId20"/>
    <p:sldId id="314" r:id="rId21"/>
    <p:sldId id="315" r:id="rId22"/>
    <p:sldId id="316" r:id="rId23"/>
    <p:sldId id="291" r:id="rId24"/>
    <p:sldId id="297" r:id="rId25"/>
    <p:sldId id="292" r:id="rId26"/>
    <p:sldId id="302" r:id="rId27"/>
    <p:sldId id="317" r:id="rId28"/>
    <p:sldId id="318" r:id="rId29"/>
    <p:sldId id="319" r:id="rId30"/>
    <p:sldId id="320" r:id="rId31"/>
    <p:sldId id="321" r:id="rId32"/>
    <p:sldId id="293" r:id="rId33"/>
    <p:sldId id="298" r:id="rId34"/>
    <p:sldId id="335" r:id="rId35"/>
    <p:sldId id="294" r:id="rId36"/>
    <p:sldId id="322" r:id="rId37"/>
    <p:sldId id="323" r:id="rId38"/>
    <p:sldId id="324" r:id="rId39"/>
    <p:sldId id="325" r:id="rId40"/>
    <p:sldId id="326" r:id="rId41"/>
    <p:sldId id="295" r:id="rId42"/>
    <p:sldId id="299" r:id="rId43"/>
    <p:sldId id="296" r:id="rId44"/>
    <p:sldId id="303" r:id="rId45"/>
    <p:sldId id="327" r:id="rId46"/>
    <p:sldId id="328" r:id="rId47"/>
    <p:sldId id="329" r:id="rId48"/>
    <p:sldId id="330" r:id="rId49"/>
    <p:sldId id="331" r:id="rId50"/>
    <p:sldId id="306" r:id="rId51"/>
    <p:sldId id="307" r:id="rId52"/>
    <p:sldId id="308" r:id="rId53"/>
    <p:sldId id="338" r:id="rId54"/>
    <p:sldId id="339" r:id="rId55"/>
    <p:sldId id="332" r:id="rId56"/>
    <p:sldId id="333" r:id="rId57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2" autoAdjust="0"/>
    <p:restoredTop sz="94705" autoAdjust="0"/>
  </p:normalViewPr>
  <p:slideViewPr>
    <p:cSldViewPr>
      <p:cViewPr>
        <p:scale>
          <a:sx n="70" d="100"/>
          <a:sy n="70" d="100"/>
        </p:scale>
        <p:origin x="-1350" y="-64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47" d="100"/>
          <a:sy n="47" d="100"/>
        </p:scale>
        <p:origin x="-1884" y="-96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slide" Target="slides/slide20.xml"/><Relationship Id="rId39" Type="http://schemas.openxmlformats.org/officeDocument/2006/relationships/slide" Target="slides/slide33.xml"/><Relationship Id="rId21" Type="http://schemas.openxmlformats.org/officeDocument/2006/relationships/slide" Target="slides/slide15.xml"/><Relationship Id="rId34" Type="http://schemas.openxmlformats.org/officeDocument/2006/relationships/slide" Target="slides/slide28.xml"/><Relationship Id="rId42" Type="http://schemas.openxmlformats.org/officeDocument/2006/relationships/slide" Target="slides/slide36.xml"/><Relationship Id="rId47" Type="http://schemas.openxmlformats.org/officeDocument/2006/relationships/slide" Target="slides/slide41.xml"/><Relationship Id="rId50" Type="http://schemas.openxmlformats.org/officeDocument/2006/relationships/slide" Target="slides/slide44.xml"/><Relationship Id="rId55" Type="http://schemas.openxmlformats.org/officeDocument/2006/relationships/slide" Target="slides/slide49.xml"/><Relationship Id="rId63" Type="http://schemas.openxmlformats.org/officeDocument/2006/relationships/tableStyles" Target="tableStyles.xml"/><Relationship Id="rId7" Type="http://schemas.openxmlformats.org/officeDocument/2006/relationships/slide" Target="slides/slide1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9" Type="http://schemas.openxmlformats.org/officeDocument/2006/relationships/slide" Target="slides/slide23.xml"/><Relationship Id="rId11" Type="http://schemas.openxmlformats.org/officeDocument/2006/relationships/slide" Target="slides/slide5.xml"/><Relationship Id="rId24" Type="http://schemas.openxmlformats.org/officeDocument/2006/relationships/slide" Target="slides/slide18.xml"/><Relationship Id="rId32" Type="http://schemas.openxmlformats.org/officeDocument/2006/relationships/slide" Target="slides/slide26.xml"/><Relationship Id="rId37" Type="http://schemas.openxmlformats.org/officeDocument/2006/relationships/slide" Target="slides/slide31.xml"/><Relationship Id="rId40" Type="http://schemas.openxmlformats.org/officeDocument/2006/relationships/slide" Target="slides/slide34.xml"/><Relationship Id="rId45" Type="http://schemas.openxmlformats.org/officeDocument/2006/relationships/slide" Target="slides/slide39.xml"/><Relationship Id="rId53" Type="http://schemas.openxmlformats.org/officeDocument/2006/relationships/slide" Target="slides/slide47.xml"/><Relationship Id="rId58" Type="http://schemas.openxmlformats.org/officeDocument/2006/relationships/notesMaster" Target="notesMasters/notesMaster1.xml"/><Relationship Id="rId5" Type="http://schemas.openxmlformats.org/officeDocument/2006/relationships/slideMaster" Target="slideMasters/slideMaster2.xml"/><Relationship Id="rId61" Type="http://schemas.openxmlformats.org/officeDocument/2006/relationships/viewProps" Target="viewProps.xml"/><Relationship Id="rId19" Type="http://schemas.openxmlformats.org/officeDocument/2006/relationships/slide" Target="slides/slide13.xml"/><Relationship Id="rId14" Type="http://schemas.openxmlformats.org/officeDocument/2006/relationships/slide" Target="slides/slide8.xml"/><Relationship Id="rId22" Type="http://schemas.openxmlformats.org/officeDocument/2006/relationships/slide" Target="slides/slide16.xml"/><Relationship Id="rId27" Type="http://schemas.openxmlformats.org/officeDocument/2006/relationships/slide" Target="slides/slide21.xml"/><Relationship Id="rId30" Type="http://schemas.openxmlformats.org/officeDocument/2006/relationships/slide" Target="slides/slide24.xml"/><Relationship Id="rId35" Type="http://schemas.openxmlformats.org/officeDocument/2006/relationships/slide" Target="slides/slide29.xml"/><Relationship Id="rId43" Type="http://schemas.openxmlformats.org/officeDocument/2006/relationships/slide" Target="slides/slide37.xml"/><Relationship Id="rId48" Type="http://schemas.openxmlformats.org/officeDocument/2006/relationships/slide" Target="slides/slide42.xml"/><Relationship Id="rId56" Type="http://schemas.openxmlformats.org/officeDocument/2006/relationships/slide" Target="slides/slide50.xml"/><Relationship Id="rId8" Type="http://schemas.openxmlformats.org/officeDocument/2006/relationships/slide" Target="slides/slide2.xml"/><Relationship Id="rId51" Type="http://schemas.openxmlformats.org/officeDocument/2006/relationships/slide" Target="slides/slide45.xml"/><Relationship Id="rId3" Type="http://schemas.openxmlformats.org/officeDocument/2006/relationships/customXml" Target="../customXml/item3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slide" Target="slides/slide19.xml"/><Relationship Id="rId33" Type="http://schemas.openxmlformats.org/officeDocument/2006/relationships/slide" Target="slides/slide27.xml"/><Relationship Id="rId38" Type="http://schemas.openxmlformats.org/officeDocument/2006/relationships/slide" Target="slides/slide32.xml"/><Relationship Id="rId46" Type="http://schemas.openxmlformats.org/officeDocument/2006/relationships/slide" Target="slides/slide40.xml"/><Relationship Id="rId59" Type="http://schemas.openxmlformats.org/officeDocument/2006/relationships/handoutMaster" Target="handoutMasters/handoutMaster1.xml"/><Relationship Id="rId20" Type="http://schemas.openxmlformats.org/officeDocument/2006/relationships/slide" Target="slides/slide14.xml"/><Relationship Id="rId41" Type="http://schemas.openxmlformats.org/officeDocument/2006/relationships/slide" Target="slides/slide35.xml"/><Relationship Id="rId54" Type="http://schemas.openxmlformats.org/officeDocument/2006/relationships/slide" Target="slides/slide48.xml"/><Relationship Id="rId62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5" Type="http://schemas.openxmlformats.org/officeDocument/2006/relationships/slide" Target="slides/slide9.xml"/><Relationship Id="rId23" Type="http://schemas.openxmlformats.org/officeDocument/2006/relationships/slide" Target="slides/slide17.xml"/><Relationship Id="rId28" Type="http://schemas.openxmlformats.org/officeDocument/2006/relationships/slide" Target="slides/slide22.xml"/><Relationship Id="rId36" Type="http://schemas.openxmlformats.org/officeDocument/2006/relationships/slide" Target="slides/slide30.xml"/><Relationship Id="rId49" Type="http://schemas.openxmlformats.org/officeDocument/2006/relationships/slide" Target="slides/slide43.xml"/><Relationship Id="rId57" Type="http://schemas.openxmlformats.org/officeDocument/2006/relationships/slide" Target="slides/slide51.xml"/><Relationship Id="rId10" Type="http://schemas.openxmlformats.org/officeDocument/2006/relationships/slide" Target="slides/slide4.xml"/><Relationship Id="rId31" Type="http://schemas.openxmlformats.org/officeDocument/2006/relationships/slide" Target="slides/slide25.xml"/><Relationship Id="rId44" Type="http://schemas.openxmlformats.org/officeDocument/2006/relationships/slide" Target="slides/slide38.xml"/><Relationship Id="rId52" Type="http://schemas.openxmlformats.org/officeDocument/2006/relationships/slide" Target="slides/slide46.xml"/><Relationship Id="rId6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A32922-DF7D-4F54-88CB-85DE216FC3C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9342984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511E18-A005-4BCB-820F-82FDAEB99D4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5930883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31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432C8-69A7-458B-9684-2BFA64B31948}" type="datetime2">
              <a:rPr lang="en-US" smtClean="0"/>
              <a:pPr/>
              <a:t>Wednesday, February 26, 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/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82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4951955"/>
      </p:ext>
    </p:extLst>
  </p:cSld>
  <p:clrMapOvr>
    <a:masterClrMapping/>
  </p:clrMapOvr>
  <p:hf sldNum="0" hd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1C546F-49C8-4CDD-B9A1-426EF7ACBA1E}" type="datetimeFigureOut">
              <a:rPr lang="en-US" smtClean="0"/>
              <a:pPr/>
              <a:t>2/26/2014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5B852-3DE5-485D-BCBF-5E1FE106298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7078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4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4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1C546F-49C8-4CDD-B9A1-426EF7ACBA1E}" type="datetimeFigureOut">
              <a:rPr lang="en-US" smtClean="0"/>
              <a:pPr/>
              <a:t>2/26/2014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5B852-3DE5-485D-BCBF-5E1FE106298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64980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G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5800" y="6096000"/>
            <a:ext cx="4648200" cy="762000"/>
          </a:xfrm>
          <a:prstGeom prst="rect">
            <a:avLst/>
          </a:prstGeom>
        </p:spPr>
      </p:pic>
      <p:sp>
        <p:nvSpPr>
          <p:cNvPr id="4" name="Rectangle 3"/>
          <p:cNvSpPr/>
          <p:nvPr userDrawn="1"/>
        </p:nvSpPr>
        <p:spPr>
          <a:xfrm>
            <a:off x="0" y="5542"/>
            <a:ext cx="9144000" cy="914400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724362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289877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pic>
        <p:nvPicPr>
          <p:cNvPr id="7" name="Picture 6"/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828800"/>
          </a:xfrm>
          <a:prstGeom prst="rect">
            <a:avLst/>
          </a:prstGeom>
        </p:spPr>
      </p:pic>
      <p:sp>
        <p:nvSpPr>
          <p:cNvPr id="4" name="Content Placeholder 3"/>
          <p:cNvSpPr>
            <a:spLocks noGrp="1"/>
          </p:cNvSpPr>
          <p:nvPr>
            <p:ph sz="quarter" idx="11" hasCustomPrompt="1"/>
          </p:nvPr>
        </p:nvSpPr>
        <p:spPr>
          <a:xfrm>
            <a:off x="2971800" y="6096000"/>
            <a:ext cx="3048000" cy="609600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1800" baseline="0"/>
            </a:lvl1pPr>
          </a:lstStyle>
          <a:p>
            <a:pPr lvl="0"/>
            <a:r>
              <a:rPr lang="en-US" dirty="0" smtClean="0"/>
              <a:t>Contact info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0534926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5800" y="6096000"/>
            <a:ext cx="4648200" cy="762000"/>
          </a:xfrm>
          <a:prstGeom prst="rect">
            <a:avLst/>
          </a:prstGeom>
        </p:spPr>
      </p:pic>
      <p:sp>
        <p:nvSpPr>
          <p:cNvPr id="4" name="Rectangle 3"/>
          <p:cNvSpPr/>
          <p:nvPr userDrawn="1"/>
        </p:nvSpPr>
        <p:spPr>
          <a:xfrm>
            <a:off x="0" y="5542"/>
            <a:ext cx="9144000" cy="914400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57137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31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da-DK"/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8665B1-84AE-4B0D-A83D-B0E87FC315C3}" type="datetime1">
              <a:rPr lang="da-DK"/>
              <a:pPr>
                <a:defRPr/>
              </a:pPr>
              <a:t>26-02-2014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D02A92-C157-4D05-8B4A-A7E487227D86}" type="slidenum">
              <a:rPr lang="da-DK"/>
              <a:pPr>
                <a:defRPr/>
              </a:pPr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52815031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457200" y="1600206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87CD5F-D02A-4BDD-A9D1-EF10DB0905D3}" type="datetime1">
              <a:rPr lang="da-DK"/>
              <a:pPr>
                <a:defRPr/>
              </a:pPr>
              <a:t>26-02-2014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1AFED6-BBB0-4289-ACFE-70F3C02A214F}" type="slidenum">
              <a:rPr lang="da-DK"/>
              <a:pPr>
                <a:defRPr/>
              </a:pPr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60649383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6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549763-3CA9-4BA8-9E98-722BED59EA4F}" type="datetime1">
              <a:rPr lang="da-DK"/>
              <a:pPr>
                <a:defRPr/>
              </a:pPr>
              <a:t>26-02-2014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321A16-4238-40CC-9D11-C74A3797A5DC}" type="slidenum">
              <a:rPr lang="da-DK"/>
              <a:pPr>
                <a:defRPr/>
              </a:pPr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99764238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457200" y="1600206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a-DK"/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648200" y="1600206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a-DK"/>
          </a:p>
        </p:txBody>
      </p:sp>
      <p:sp>
        <p:nvSpPr>
          <p:cNvPr id="5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EB6EF6-5046-4B91-A11D-291608001591}" type="datetime1">
              <a:rPr lang="da-DK"/>
              <a:pPr>
                <a:defRPr/>
              </a:pPr>
              <a:t>26-02-2014</a:t>
            </a:fld>
            <a:endParaRPr lang="da-DK"/>
          </a:p>
        </p:txBody>
      </p:sp>
      <p:sp>
        <p:nvSpPr>
          <p:cNvPr id="6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63452B-7407-493A-A36A-E8EE4EB26AD2}" type="slidenum">
              <a:rPr lang="da-DK"/>
              <a:pPr>
                <a:defRPr/>
              </a:pPr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58529327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a-DK"/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/>
          </p:nvPr>
        </p:nvSpPr>
        <p:spPr>
          <a:xfrm>
            <a:off x="4645028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4645028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a-DK"/>
          </a:p>
        </p:txBody>
      </p:sp>
      <p:sp>
        <p:nvSpPr>
          <p:cNvPr id="7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72ADDB-65C4-4D19-B1BA-133292C352FC}" type="datetime1">
              <a:rPr lang="da-DK"/>
              <a:pPr>
                <a:defRPr/>
              </a:pPr>
              <a:t>26-02-2014</a:t>
            </a:fld>
            <a:endParaRPr lang="da-DK"/>
          </a:p>
        </p:txBody>
      </p:sp>
      <p:sp>
        <p:nvSpPr>
          <p:cNvPr id="8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22B9F8-79BA-406C-8C8A-08A718628E6E}" type="slidenum">
              <a:rPr lang="da-DK"/>
              <a:pPr>
                <a:defRPr/>
              </a:pPr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6198941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1C546F-49C8-4CDD-B9A1-426EF7ACBA1E}" type="datetimeFigureOut">
              <a:rPr lang="en-US" smtClean="0"/>
              <a:pPr/>
              <a:t>2/26/2014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5B852-3DE5-485D-BCBF-5E1FE106298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856597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da-DK"/>
          </a:p>
        </p:txBody>
      </p:sp>
      <p:sp>
        <p:nvSpPr>
          <p:cNvPr id="3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FE2081-4249-4DCC-8AFC-0BC0E235402D}" type="datetime1">
              <a:rPr lang="da-DK"/>
              <a:pPr>
                <a:defRPr/>
              </a:pPr>
              <a:t>26-02-2014</a:t>
            </a:fld>
            <a:endParaRPr lang="da-DK"/>
          </a:p>
        </p:txBody>
      </p:sp>
      <p:sp>
        <p:nvSpPr>
          <p:cNvPr id="4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77D502-C79C-4356-B78B-006397C9DC0F}" type="slidenum">
              <a:rPr lang="da-DK"/>
              <a:pPr>
                <a:defRPr/>
              </a:pPr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21965998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64D3D0-D096-41B7-99F4-57EDE339BA31}" type="datetime1">
              <a:rPr lang="da-DK"/>
              <a:pPr>
                <a:defRPr/>
              </a:pPr>
              <a:t>26-02-2014</a:t>
            </a:fld>
            <a:endParaRPr lang="da-DK"/>
          </a:p>
        </p:txBody>
      </p:sp>
      <p:sp>
        <p:nvSpPr>
          <p:cNvPr id="3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844BD9-EA17-4302-B5A8-5FA13FCC3E5D}" type="slidenum">
              <a:rPr lang="da-DK"/>
              <a:pPr>
                <a:defRPr/>
              </a:pPr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54969567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3575050" y="273056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457202" y="1435103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4E4AB3-9B4A-4117-A4B6-7BB933B8FAA4}" type="datetime1">
              <a:rPr lang="da-DK"/>
              <a:pPr>
                <a:defRPr/>
              </a:pPr>
              <a:t>26-02-2014</a:t>
            </a:fld>
            <a:endParaRPr lang="da-DK"/>
          </a:p>
        </p:txBody>
      </p:sp>
      <p:sp>
        <p:nvSpPr>
          <p:cNvPr id="6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A0DCD9-FDF6-40C2-ACE4-C8C734BA4059}" type="slidenum">
              <a:rPr lang="da-DK"/>
              <a:pPr>
                <a:defRPr/>
              </a:pPr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67955975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da-DK"/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  <a:endParaRPr lang="da-DK" noProof="0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864673-A5B5-4CCB-9199-8235EB679E31}" type="datetime1">
              <a:rPr lang="da-DK"/>
              <a:pPr>
                <a:defRPr/>
              </a:pPr>
              <a:t>26-02-2014</a:t>
            </a:fld>
            <a:endParaRPr lang="da-DK"/>
          </a:p>
        </p:txBody>
      </p:sp>
      <p:sp>
        <p:nvSpPr>
          <p:cNvPr id="6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B56A2A-D8D9-4FA7-BE0A-499E3125A306}" type="slidenum">
              <a:rPr lang="da-DK"/>
              <a:pPr>
                <a:defRPr/>
              </a:pPr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38332082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da-DK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>
          <a:xfrm>
            <a:off x="457200" y="1600206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47B129-8AFE-4FF4-A4BA-4D89B927EB98}" type="datetime1">
              <a:rPr lang="da-DK"/>
              <a:pPr>
                <a:defRPr/>
              </a:pPr>
              <a:t>26-02-2014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80DD55-B773-4677-B4CA-D9EDAD88DD3F}" type="slidenum">
              <a:rPr lang="da-DK"/>
              <a:pPr>
                <a:defRPr/>
              </a:pPr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50780191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/>
          </p:nvPr>
        </p:nvSpPr>
        <p:spPr>
          <a:xfrm>
            <a:off x="6629400" y="274644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da-DK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>
          <a:xfrm>
            <a:off x="457200" y="274644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B642F7-8A19-4065-B804-1A8E6B2B6D3C}" type="datetime1">
              <a:rPr lang="da-DK"/>
              <a:pPr>
                <a:defRPr/>
              </a:pPr>
              <a:t>26-02-2014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FB56C5-27B0-412C-920C-8260A072C45A}" type="slidenum">
              <a:rPr lang="da-DK"/>
              <a:pPr>
                <a:defRPr/>
              </a:pPr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83032778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12429-EBA5-4828-9636-4130C2F36F5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2/26/2014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A3788-98D7-4F4D-A089-DE874E5629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407404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12429-EBA5-4828-9636-4130C2F36F5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2/26/2014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A3788-98D7-4F4D-A089-DE874E5629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460615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12429-EBA5-4828-9636-4130C2F36F5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2/26/2014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A3788-98D7-4F4D-A089-DE874E5629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332721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12429-EBA5-4828-9636-4130C2F36F5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2/26/2014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A3788-98D7-4F4D-A089-DE874E5629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60090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6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1C546F-49C8-4CDD-B9A1-426EF7ACBA1E}" type="datetimeFigureOut">
              <a:rPr lang="en-US" smtClean="0"/>
              <a:pPr/>
              <a:t>2/26/2014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5B852-3DE5-485D-BCBF-5E1FE106298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131979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12429-EBA5-4828-9636-4130C2F36F5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2/26/2014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A3788-98D7-4F4D-A089-DE874E5629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751556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12429-EBA5-4828-9636-4130C2F36F5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2/26/2014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A3788-98D7-4F4D-A089-DE874E5629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652672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12429-EBA5-4828-9636-4130C2F36F5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2/26/2014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A3788-98D7-4F4D-A089-DE874E5629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830454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12429-EBA5-4828-9636-4130C2F36F5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2/26/2014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A3788-98D7-4F4D-A089-DE874E5629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2656265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12429-EBA5-4828-9636-4130C2F36F5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2/26/2014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A3788-98D7-4F4D-A089-DE874E5629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7927003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12429-EBA5-4828-9636-4130C2F36F5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2/26/2014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A3788-98D7-4F4D-A089-DE874E5629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411427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12429-EBA5-4828-9636-4130C2F36F5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2/26/2014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A3788-98D7-4F4D-A089-DE874E5629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19652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6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6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1C546F-49C8-4CDD-B9A1-426EF7ACBA1E}" type="datetimeFigureOut">
              <a:rPr lang="en-US" smtClean="0"/>
              <a:pPr/>
              <a:t>2/26/2014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5B852-3DE5-485D-BCBF-5E1FE106298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16467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1C546F-49C8-4CDD-B9A1-426EF7ACBA1E}" type="datetimeFigureOut">
              <a:rPr lang="en-US" smtClean="0"/>
              <a:pPr/>
              <a:t>2/26/2014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5B852-3DE5-485D-BCBF-5E1FE106298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38134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1C546F-49C8-4CDD-B9A1-426EF7ACBA1E}" type="datetimeFigureOut">
              <a:rPr lang="en-US" smtClean="0"/>
              <a:pPr/>
              <a:t>2/26/2014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5B852-3DE5-485D-BCBF-5E1FE106298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27787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1C546F-49C8-4CDD-B9A1-426EF7ACBA1E}" type="datetimeFigureOut">
              <a:rPr lang="en-US" smtClean="0"/>
              <a:pPr/>
              <a:t>2/26/2014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5B852-3DE5-485D-BCBF-5E1FE106298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07906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6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1C546F-49C8-4CDD-B9A1-426EF7ACBA1E}" type="datetimeFigureOut">
              <a:rPr lang="en-US" smtClean="0"/>
              <a:pPr/>
              <a:t>2/26/2014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5B852-3DE5-485D-BCBF-5E1FE106298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85109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1C546F-49C8-4CDD-B9A1-426EF7ACBA1E}" type="datetimeFigureOut">
              <a:rPr lang="en-US" smtClean="0"/>
              <a:pPr/>
              <a:t>2/26/2014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5B852-3DE5-485D-BCBF-5E1FE106298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23996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5" Type="http://schemas.openxmlformats.org/officeDocument/2006/relationships/slideLayout" Target="../slideLayouts/slideLayout19.xml"/><Relationship Id="rId10" Type="http://schemas.openxmlformats.org/officeDocument/2006/relationships/slideLayout" Target="../slideLayouts/slideLayout24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3.xml"/><Relationship Id="rId3" Type="http://schemas.openxmlformats.org/officeDocument/2006/relationships/slideLayout" Target="../slideLayouts/slideLayout28.xml"/><Relationship Id="rId7" Type="http://schemas.openxmlformats.org/officeDocument/2006/relationships/slideLayout" Target="../slideLayouts/slideLayout32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7.xml"/><Relationship Id="rId1" Type="http://schemas.openxmlformats.org/officeDocument/2006/relationships/slideLayout" Target="../slideLayouts/slideLayout26.xml"/><Relationship Id="rId6" Type="http://schemas.openxmlformats.org/officeDocument/2006/relationships/slideLayout" Target="../slideLayouts/slideLayout31.xml"/><Relationship Id="rId11" Type="http://schemas.openxmlformats.org/officeDocument/2006/relationships/slideLayout" Target="../slideLayouts/slideLayout36.xml"/><Relationship Id="rId5" Type="http://schemas.openxmlformats.org/officeDocument/2006/relationships/slideLayout" Target="../slideLayouts/slideLayout30.xml"/><Relationship Id="rId10" Type="http://schemas.openxmlformats.org/officeDocument/2006/relationships/slideLayout" Target="../slideLayouts/slideLayout35.xml"/><Relationship Id="rId4" Type="http://schemas.openxmlformats.org/officeDocument/2006/relationships/slideLayout" Target="../slideLayouts/slideLayout29.xml"/><Relationship Id="rId9" Type="http://schemas.openxmlformats.org/officeDocument/2006/relationships/slideLayout" Target="../slideLayouts/slideLayout3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6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1C546F-49C8-4CDD-B9A1-426EF7ACBA1E}" type="datetimeFigureOut">
              <a:rPr lang="en-US" smtClean="0"/>
              <a:pPr/>
              <a:t>2/26/2014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6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65B852-3DE5-485D-BCBF-5E1FE106298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03240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709" r:id="rId2"/>
    <p:sldLayoutId id="2147483710" r:id="rId3"/>
    <p:sldLayoutId id="2147483711" r:id="rId4"/>
    <p:sldLayoutId id="2147483712" r:id="rId5"/>
    <p:sldLayoutId id="2147483713" r:id="rId6"/>
    <p:sldLayoutId id="2147483714" r:id="rId7"/>
    <p:sldLayoutId id="2147483715" r:id="rId8"/>
    <p:sldLayoutId id="2147483716" r:id="rId9"/>
    <p:sldLayoutId id="2147483717" r:id="rId10"/>
    <p:sldLayoutId id="2147483718" r:id="rId11"/>
    <p:sldLayoutId id="2147483721" r:id="rId12"/>
    <p:sldLayoutId id="2147483649" r:id="rId13"/>
    <p:sldLayoutId id="2147483661" r:id="rId14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457200" y="6356356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FFFFFF"/>
                </a:solidFill>
                <a:latin typeface="Calibri" pitchFamily="-111" charset="0"/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1D4F824D-944C-4BA4-9943-C0C23B3FB535}" type="datetime1">
              <a:rPr lang="da-DK">
                <a:ea typeface="ＭＳ Ｐゴシック" pitchFamily="-109" charset="-128"/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  <a:defRPr/>
              </a:pPr>
              <a:t>26-02-2014</a:t>
            </a:fld>
            <a:endParaRPr lang="da-DK">
              <a:ea typeface="ＭＳ Ｐゴシック" pitchFamily="-109" charset="-128"/>
            </a:endParaRPr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3124200" y="6356356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FFFFFF"/>
                </a:solidFill>
                <a:latin typeface="Calibri" pitchFamily="-111" charset="0"/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ea typeface="ＭＳ Ｐゴシック" pitchFamily="-109" charset="-128"/>
            </a:endParaRPr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6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FFFFFF"/>
                </a:solidFill>
                <a:latin typeface="Calibri" pitchFamily="-111" charset="0"/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AAB85F4D-5A1A-4EE3-B99E-90B8DA528DC6}" type="slidenum">
              <a:rPr lang="da-DK">
                <a:ea typeface="ＭＳ Ｐゴシック" pitchFamily="-109" charset="-128"/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da-DK">
              <a:ea typeface="ＭＳ Ｐゴシック" pitchFamily="-10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7383052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35" r:id="rId1"/>
    <p:sldLayoutId id="2147483736" r:id="rId2"/>
    <p:sldLayoutId id="2147483737" r:id="rId3"/>
    <p:sldLayoutId id="2147483738" r:id="rId4"/>
    <p:sldLayoutId id="2147483739" r:id="rId5"/>
    <p:sldLayoutId id="2147483740" r:id="rId6"/>
    <p:sldLayoutId id="2147483741" r:id="rId7"/>
    <p:sldLayoutId id="2147483742" r:id="rId8"/>
    <p:sldLayoutId id="2147483743" r:id="rId9"/>
    <p:sldLayoutId id="2147483744" r:id="rId10"/>
    <p:sldLayoutId id="2147483745" r:id="rId11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pitchFamily="5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pitchFamily="5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pitchFamily="5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pitchFamily="5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912429-EBA5-4828-9636-4130C2F36F5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2/26/2014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BA3788-98D7-4F4D-A089-DE874E5629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937799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  <p:sldLayoutId id="2147483751" r:id="rId5"/>
    <p:sldLayoutId id="2147483752" r:id="rId6"/>
    <p:sldLayoutId id="2147483753" r:id="rId7"/>
    <p:sldLayoutId id="2147483754" r:id="rId8"/>
    <p:sldLayoutId id="2147483755" r:id="rId9"/>
    <p:sldLayoutId id="2147483756" r:id="rId10"/>
    <p:sldLayoutId id="214748375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304800" y="2362200"/>
            <a:ext cx="8534400" cy="3124200"/>
          </a:xfrm>
        </p:spPr>
        <p:txBody>
          <a:bodyPr>
            <a:normAutofit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b="1" dirty="0" smtClean="0">
                <a:latin typeface="Arial" pitchFamily="34" charset="0"/>
                <a:cs typeface="Arial" pitchFamily="34" charset="0"/>
              </a:rPr>
              <a:t>Accountability Panel:</a:t>
            </a:r>
            <a:br>
              <a:rPr lang="en-US" b="1" dirty="0" smtClean="0">
                <a:latin typeface="Arial" pitchFamily="34" charset="0"/>
                <a:cs typeface="Arial" pitchFamily="34" charset="0"/>
              </a:rPr>
            </a:br>
            <a:r>
              <a:rPr lang="en-US" b="1" dirty="0" smtClean="0">
                <a:latin typeface="Arial" pitchFamily="34" charset="0"/>
                <a:cs typeface="Arial" pitchFamily="34" charset="0"/>
              </a:rPr>
              <a:t>Growth Analysis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 idx="4294967295"/>
          </p:nvPr>
        </p:nvSpPr>
        <p:spPr>
          <a:xfrm>
            <a:off x="0" y="304800"/>
            <a:ext cx="8229600" cy="609600"/>
          </a:xfrm>
        </p:spPr>
        <p:txBody>
          <a:bodyPr>
            <a:noAutofit/>
          </a:bodyPr>
          <a:lstStyle/>
          <a:p>
            <a:pPr algn="l"/>
            <a:r>
              <a:rPr lang="en-US" sz="3600" dirty="0" smtClean="0">
                <a:latin typeface="Arial" pitchFamily="34" charset="0"/>
                <a:cs typeface="Arial" pitchFamily="34" charset="0"/>
              </a:rPr>
              <a:t>Categorical Growth: Option A(1)</a:t>
            </a:r>
            <a:endParaRPr lang="en-US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ontent Placeholder 4"/>
          <p:cNvSpPr txBox="1">
            <a:spLocks/>
          </p:cNvSpPr>
          <p:nvPr/>
        </p:nvSpPr>
        <p:spPr>
          <a:xfrm>
            <a:off x="5105400" y="1600202"/>
            <a:ext cx="4038600" cy="46783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320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52400" y="990602"/>
            <a:ext cx="883920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u="sng" dirty="0"/>
              <a:t>Description</a:t>
            </a:r>
            <a:endParaRPr lang="en-US" dirty="0"/>
          </a:p>
          <a:p>
            <a:r>
              <a:rPr lang="en-US" dirty="0"/>
              <a:t>Remains completely true to original value table</a:t>
            </a:r>
          </a:p>
          <a:p>
            <a:r>
              <a:rPr lang="en-US" dirty="0"/>
              <a:t>Uses 150 point scale and assigns points using a scalar model to fit values table </a:t>
            </a:r>
          </a:p>
          <a:p>
            <a:r>
              <a:rPr lang="en-US" dirty="0"/>
              <a:t>(e.g., -2 = 0; -1.7 = 12.5; -1.3 = 25; -1 = 37.5; -0.3 = 62.5; 0 = 75, etc</a:t>
            </a:r>
            <a:r>
              <a:rPr lang="en-US" dirty="0" smtClean="0"/>
              <a:t>.)</a:t>
            </a:r>
          </a:p>
          <a:p>
            <a:endParaRPr lang="en-US" dirty="0"/>
          </a:p>
          <a:p>
            <a:r>
              <a:rPr lang="en-US" b="1" u="sng" dirty="0"/>
              <a:t>Assumptions</a:t>
            </a:r>
            <a:endParaRPr lang="en-US" dirty="0"/>
          </a:p>
          <a:p>
            <a:r>
              <a:rPr lang="en-US" dirty="0"/>
              <a:t>+2 is valued at a premium, meaning 150 points (built-in bonus)</a:t>
            </a:r>
          </a:p>
          <a:p>
            <a:r>
              <a:rPr lang="en-US" dirty="0"/>
              <a:t>+1 is full points (100)</a:t>
            </a:r>
          </a:p>
          <a:p>
            <a:r>
              <a:rPr lang="en-US" dirty="0"/>
              <a:t>“Neutral” is mediocre—in other words, it is a C (75), except at the very high </a:t>
            </a:r>
            <a:r>
              <a:rPr lang="en-US" dirty="0" smtClean="0"/>
              <a:t>level</a:t>
            </a:r>
          </a:p>
          <a:p>
            <a:endParaRPr lang="en-US" dirty="0"/>
          </a:p>
          <a:p>
            <a:r>
              <a:rPr lang="en-US" b="1" u="sng" dirty="0"/>
              <a:t>Expectations</a:t>
            </a:r>
            <a:endParaRPr lang="en-US" dirty="0"/>
          </a:p>
          <a:p>
            <a:r>
              <a:rPr lang="en-US" dirty="0"/>
              <a:t>This model sets the expectation that in order to receive full points, a student must either:</a:t>
            </a:r>
          </a:p>
          <a:p>
            <a:r>
              <a:rPr lang="en-US" dirty="0"/>
              <a:t>	-move up one level, if at the pass level; OR,</a:t>
            </a:r>
          </a:p>
          <a:p>
            <a:r>
              <a:rPr lang="en-US" dirty="0"/>
              <a:t>	-move up more than one level, if at the did not pass level; OR</a:t>
            </a:r>
          </a:p>
          <a:p>
            <a:r>
              <a:rPr lang="en-US" dirty="0"/>
              <a:t>	- remain at the highest category (Pass Plus 2)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Since neutral (no movement) is a C, that translates into: if a school had all of its students go from Pass 1 to Pass 1 between years, it would get a C for growth</a:t>
            </a:r>
          </a:p>
        </p:txBody>
      </p:sp>
    </p:spTree>
    <p:extLst>
      <p:ext uri="{BB962C8B-B14F-4D97-AF65-F5344CB8AC3E}">
        <p14:creationId xmlns:p14="http://schemas.microsoft.com/office/powerpoint/2010/main" val="1258270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 idx="4294967295"/>
          </p:nvPr>
        </p:nvSpPr>
        <p:spPr>
          <a:xfrm>
            <a:off x="0" y="304800"/>
            <a:ext cx="8229600" cy="609600"/>
          </a:xfrm>
        </p:spPr>
        <p:txBody>
          <a:bodyPr>
            <a:noAutofit/>
          </a:bodyPr>
          <a:lstStyle/>
          <a:p>
            <a:pPr algn="l"/>
            <a:r>
              <a:rPr lang="en-US" sz="3600" dirty="0" smtClean="0">
                <a:latin typeface="Arial" pitchFamily="34" charset="0"/>
                <a:cs typeface="Arial" pitchFamily="34" charset="0"/>
              </a:rPr>
              <a:t>Categorical Growth: Option A(1)</a:t>
            </a:r>
            <a:endParaRPr lang="en-US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ontent Placeholder 4"/>
          <p:cNvSpPr txBox="1">
            <a:spLocks/>
          </p:cNvSpPr>
          <p:nvPr/>
        </p:nvSpPr>
        <p:spPr>
          <a:xfrm>
            <a:off x="5105400" y="1600202"/>
            <a:ext cx="4038600" cy="46783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320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52400" y="914403"/>
            <a:ext cx="883920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u="sng" dirty="0"/>
              <a:t>Pros and </a:t>
            </a:r>
            <a:r>
              <a:rPr lang="en-US" b="1" u="sng" dirty="0" smtClean="0"/>
              <a:t>Cons</a:t>
            </a:r>
          </a:p>
          <a:p>
            <a:endParaRPr lang="en-US" dirty="0"/>
          </a:p>
          <a:p>
            <a:r>
              <a:rPr lang="en-US" b="1" u="sng" dirty="0"/>
              <a:t>PROS:</a:t>
            </a:r>
            <a:endParaRPr lang="en-US" dirty="0"/>
          </a:p>
          <a:p>
            <a:r>
              <a:rPr lang="en-US" dirty="0"/>
              <a:t>-Easy to explain (scalar model)—point values don’t seem arbitrary</a:t>
            </a:r>
          </a:p>
          <a:p>
            <a:r>
              <a:rPr lang="en-US" dirty="0"/>
              <a:t>-Remains 100% true to original value table</a:t>
            </a:r>
          </a:p>
          <a:p>
            <a:r>
              <a:rPr lang="en-US" dirty="0"/>
              <a:t>-Requires growth (in other words, tells schools that in order to receive an A or B, there must be growth, regardless of where a student starts, even at the higher levels)</a:t>
            </a:r>
          </a:p>
          <a:p>
            <a:r>
              <a:rPr lang="en-US" dirty="0"/>
              <a:t>-Highly aspirational</a:t>
            </a:r>
          </a:p>
          <a:p>
            <a:r>
              <a:rPr lang="en-US" dirty="0"/>
              <a:t> </a:t>
            </a:r>
          </a:p>
          <a:p>
            <a:r>
              <a:rPr lang="en-US" b="1" u="sng" dirty="0"/>
              <a:t>CONS</a:t>
            </a:r>
            <a:r>
              <a:rPr lang="en-US" b="1" u="sng" dirty="0" smtClean="0"/>
              <a:t>:</a:t>
            </a:r>
            <a:endParaRPr lang="en-US" dirty="0"/>
          </a:p>
          <a:p>
            <a:r>
              <a:rPr lang="en-US" dirty="0"/>
              <a:t>-Does not fully reward growth across the did not pass categories </a:t>
            </a:r>
          </a:p>
          <a:p>
            <a:r>
              <a:rPr lang="en-US" dirty="0"/>
              <a:t>-Requires growth, but in essence, sets up the expectation that all students can get to Pass Plus (for example: a student who starts 3</a:t>
            </a:r>
            <a:r>
              <a:rPr lang="en-US" baseline="30000" dirty="0"/>
              <a:t>rd</a:t>
            </a:r>
            <a:r>
              <a:rPr lang="en-US" dirty="0"/>
              <a:t> grade as a Did Not Pass 1 would need to be a Pass Plus by 8</a:t>
            </a:r>
            <a:r>
              <a:rPr lang="en-US" baseline="30000" dirty="0"/>
              <a:t>th</a:t>
            </a:r>
            <a:r>
              <a:rPr lang="en-US" dirty="0"/>
              <a:t> grade, moving up a category each year, in order for the school to get full points)</a:t>
            </a:r>
          </a:p>
          <a:p>
            <a:r>
              <a:rPr lang="en-US" dirty="0"/>
              <a:t>-Devalues staying at high levels (e.g., Pass 2, Pass Plus 1, Pass Plus 2)</a:t>
            </a:r>
          </a:p>
          <a:p>
            <a:r>
              <a:rPr lang="en-US" dirty="0"/>
              <a:t>-May be more aspirational than feasible (very difficult to achieve an A)</a:t>
            </a:r>
          </a:p>
          <a:p>
            <a:r>
              <a:rPr lang="en-US" dirty="0"/>
              <a:t>-Inclusion of growth tends to have a negative impact on schools, especially when doing 60/40 weighting</a:t>
            </a:r>
          </a:p>
        </p:txBody>
      </p:sp>
    </p:spTree>
    <p:extLst>
      <p:ext uri="{BB962C8B-B14F-4D97-AF65-F5344CB8AC3E}">
        <p14:creationId xmlns:p14="http://schemas.microsoft.com/office/powerpoint/2010/main" val="575671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 idx="4294967295"/>
          </p:nvPr>
        </p:nvSpPr>
        <p:spPr>
          <a:xfrm>
            <a:off x="0" y="304800"/>
            <a:ext cx="8229600" cy="609600"/>
          </a:xfrm>
        </p:spPr>
        <p:txBody>
          <a:bodyPr>
            <a:noAutofit/>
          </a:bodyPr>
          <a:lstStyle/>
          <a:p>
            <a:pPr algn="l"/>
            <a:r>
              <a:rPr lang="en-US" sz="3600" dirty="0" smtClean="0">
                <a:latin typeface="Arial" pitchFamily="34" charset="0"/>
                <a:cs typeface="Arial" pitchFamily="34" charset="0"/>
              </a:rPr>
              <a:t>Categorical Growth: Option A(1)</a:t>
            </a:r>
            <a:endParaRPr lang="en-US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ontent Placeholder 4"/>
          <p:cNvSpPr txBox="1">
            <a:spLocks/>
          </p:cNvSpPr>
          <p:nvPr/>
        </p:nvSpPr>
        <p:spPr>
          <a:xfrm>
            <a:off x="5105400" y="1600202"/>
            <a:ext cx="4038600" cy="46783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320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2540429"/>
              </p:ext>
            </p:extLst>
          </p:nvPr>
        </p:nvGraphicFramePr>
        <p:xfrm>
          <a:off x="152402" y="1066802"/>
          <a:ext cx="8839197" cy="3865565"/>
        </p:xfrm>
        <a:graphic>
          <a:graphicData uri="http://schemas.openxmlformats.org/drawingml/2006/table">
            <a:tbl>
              <a:tblPr/>
              <a:tblGrid>
                <a:gridCol w="1789869"/>
                <a:gridCol w="881166"/>
                <a:gridCol w="881166"/>
                <a:gridCol w="881166"/>
                <a:gridCol w="881166"/>
                <a:gridCol w="881166"/>
                <a:gridCol w="881166"/>
                <a:gridCol w="881166"/>
                <a:gridCol w="881166"/>
              </a:tblGrid>
              <a:tr h="327313">
                <a:tc gridSpan="9"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Option A1 Points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27313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Opt A1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8"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Current Year Level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9243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Previous Year Level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Did Not Pass-1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Did Not Pass-2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Did Not Pass-3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Pass-1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Pass-2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Pass Plus-1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Pass Plus-2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Pass Plus-3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7313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Pass Plus-3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</a:tr>
              <a:tr h="327313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Pass Plus-2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12.5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37.5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D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</a:tr>
              <a:tr h="327313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Pass Plus -1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12.5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D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</a:tr>
              <a:tr h="327313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Pass-2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37.5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D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137.5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</a:tr>
              <a:tr h="327313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Pass-1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D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137.5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</a:tr>
              <a:tr h="327313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Did Not Pass-3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D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137.5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</a:tr>
              <a:tr h="327313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Did Not Pass-2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D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87.5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112.5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</a:tr>
              <a:tr h="327313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Did Not Pass-1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37.5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D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87.5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39266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</a:rPr>
              <a:t>CASE STUDIES: Option A(1)</a:t>
            </a:r>
            <a:endParaRPr lang="en-US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Performance + Categorical Growth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7290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 rot="10800000" flipV="1">
            <a:off x="628650" y="309093"/>
            <a:ext cx="7886700" cy="656822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chemeClr val="accent5">
                    <a:lumMod val="75000"/>
                  </a:schemeClr>
                </a:solidFill>
              </a:rPr>
              <a:t>SAMPLE SCHOOL A: OPTION A(1)</a:t>
            </a:r>
            <a:endParaRPr lang="en-US" sz="32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965916"/>
            <a:ext cx="7886700" cy="5756856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JAMES T. KIRK ELEMENTARY SCHOOL</a:t>
            </a:r>
          </a:p>
          <a:p>
            <a:pPr marL="0" indent="0">
              <a:spcBef>
                <a:spcPts val="0"/>
              </a:spcBef>
              <a:buNone/>
            </a:pPr>
            <a:endParaRPr lang="en-US" sz="2000" b="1" dirty="0" smtClean="0"/>
          </a:p>
          <a:p>
            <a:pPr marL="0" indent="0">
              <a:spcBef>
                <a:spcPts val="0"/>
              </a:spcBef>
              <a:buNone/>
            </a:pPr>
            <a:r>
              <a:rPr lang="en-US" sz="1800" b="1" dirty="0" smtClean="0"/>
              <a:t>Grade Span</a:t>
            </a:r>
            <a:r>
              <a:rPr lang="en-US" sz="1800" dirty="0" smtClean="0"/>
              <a:t>: 	PK-5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b="1" dirty="0" smtClean="0"/>
              <a:t>Location</a:t>
            </a:r>
            <a:r>
              <a:rPr lang="en-US" sz="1800" dirty="0" smtClean="0"/>
              <a:t>: 	Urban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b="1" dirty="0" smtClean="0"/>
              <a:t>Demographics</a:t>
            </a:r>
            <a:r>
              <a:rPr lang="en-US" sz="1800" dirty="0" smtClean="0"/>
              <a:t>: 	26% White; 36% Black; 21% Hispanic; 17% Other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 smtClean="0"/>
              <a:t>		91.1% Free/Reduced Price Lunch </a:t>
            </a:r>
            <a:r>
              <a:rPr lang="en-US" sz="1800" dirty="0"/>
              <a:t>	</a:t>
            </a:r>
            <a:endParaRPr lang="en-US" sz="18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en-US" sz="1800" b="1" dirty="0" smtClean="0"/>
              <a:t>2013 Grade:</a:t>
            </a:r>
            <a:r>
              <a:rPr lang="en-US" sz="1800" dirty="0" smtClean="0"/>
              <a:t>	D</a:t>
            </a:r>
          </a:p>
          <a:p>
            <a:pPr marL="0" indent="0">
              <a:buNone/>
            </a:pPr>
            <a:r>
              <a:rPr lang="en-US" sz="2000" dirty="0" smtClean="0"/>
              <a:t>	</a:t>
            </a:r>
            <a:endParaRPr lang="en-US" sz="2000" dirty="0"/>
          </a:p>
        </p:txBody>
      </p:sp>
      <p:sp>
        <p:nvSpPr>
          <p:cNvPr id="6" name="AutoShape 4" descr="http://compass.doe.in.gov/ChartImg.axd?i=chart_43bac50070e041b8bb9588cd5c20be75_9.png&amp;g=ee1379fc915a41628fffe0d8821c7f0f"/>
          <p:cNvSpPr>
            <a:spLocks noChangeAspect="1" noChangeArrowheads="1"/>
          </p:cNvSpPr>
          <p:nvPr/>
        </p:nvSpPr>
        <p:spPr bwMode="auto">
          <a:xfrm>
            <a:off x="116681" y="-144463"/>
            <a:ext cx="2286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7495496"/>
              </p:ext>
            </p:extLst>
          </p:nvPr>
        </p:nvGraphicFramePr>
        <p:xfrm>
          <a:off x="230981" y="3168201"/>
          <a:ext cx="4341019" cy="15044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69219"/>
                <a:gridCol w="990600"/>
                <a:gridCol w="1120297"/>
                <a:gridCol w="860903"/>
              </a:tblGrid>
              <a:tr h="399247">
                <a:tc gridSpan="4">
                  <a:txBody>
                    <a:bodyPr/>
                    <a:lstStyle/>
                    <a:p>
                      <a:r>
                        <a:rPr lang="en-US" sz="1600" dirty="0" smtClean="0"/>
                        <a:t>Performance</a:t>
                      </a:r>
                      <a:endParaRPr lang="en-US" sz="1600" dirty="0"/>
                    </a:p>
                  </a:txBody>
                  <a:tcPr marL="68580" marR="68580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3487"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Subject</a:t>
                      </a:r>
                      <a:endParaRPr lang="en-US" sz="1600" dirty="0"/>
                    </a:p>
                  </a:txBody>
                  <a:tcPr marL="68580" marR="6858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Pass Rate</a:t>
                      </a:r>
                      <a:endParaRPr lang="en-US" sz="1600" dirty="0"/>
                    </a:p>
                  </a:txBody>
                  <a:tcPr marL="68580" marR="6858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Part. Rate</a:t>
                      </a:r>
                      <a:endParaRPr lang="en-US" sz="1600" dirty="0"/>
                    </a:p>
                  </a:txBody>
                  <a:tcPr marL="68580" marR="6858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Points</a:t>
                      </a:r>
                      <a:endParaRPr lang="en-US" sz="1600" dirty="0"/>
                    </a:p>
                  </a:txBody>
                  <a:tcPr marL="68580" marR="68580" anchor="b"/>
                </a:tc>
              </a:tr>
              <a:tr h="36525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E/LA</a:t>
                      </a: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69.9%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99.2%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69.9</a:t>
                      </a:r>
                      <a:endParaRPr lang="en-US" sz="1600" dirty="0"/>
                    </a:p>
                  </a:txBody>
                  <a:tcPr marL="68580" marR="68580"/>
                </a:tc>
              </a:tr>
              <a:tr h="366505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Math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68.0%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99.2%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68.0</a:t>
                      </a:r>
                      <a:endParaRPr lang="en-US" sz="1600" dirty="0"/>
                    </a:p>
                  </a:txBody>
                  <a:tcPr marL="68580" marR="68580"/>
                </a:tc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7770750"/>
              </p:ext>
            </p:extLst>
          </p:nvPr>
        </p:nvGraphicFramePr>
        <p:xfrm>
          <a:off x="4800600" y="3164390"/>
          <a:ext cx="4191000" cy="14950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81334"/>
                <a:gridCol w="899866"/>
                <a:gridCol w="1283043"/>
                <a:gridCol w="926757"/>
              </a:tblGrid>
              <a:tr h="382901">
                <a:tc gridSpan="3">
                  <a:txBody>
                    <a:bodyPr/>
                    <a:lstStyle/>
                    <a:p>
                      <a:r>
                        <a:rPr lang="en-US" sz="1600" dirty="0" smtClean="0"/>
                        <a:t>Categorical Growth</a:t>
                      </a:r>
                      <a:endParaRPr lang="en-US" sz="1600" dirty="0"/>
                    </a:p>
                  </a:txBody>
                  <a:tcPr marL="68580" marR="6858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68580" marR="68580"/>
                </a:tc>
              </a:tr>
              <a:tr h="393647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Subject</a:t>
                      </a:r>
                      <a:endParaRPr lang="en-US" sz="1600" dirty="0"/>
                    </a:p>
                  </a:txBody>
                  <a:tcPr marL="68580" marR="6858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Top 75%</a:t>
                      </a:r>
                      <a:endParaRPr lang="en-US" sz="1600" dirty="0"/>
                    </a:p>
                  </a:txBody>
                  <a:tcPr marL="68580" marR="6858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Bottom 25%</a:t>
                      </a:r>
                      <a:endParaRPr lang="en-US" sz="1600" dirty="0"/>
                    </a:p>
                  </a:txBody>
                  <a:tcPr marL="68580" marR="6858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Points</a:t>
                      </a:r>
                      <a:endParaRPr lang="en-US" sz="1600" dirty="0"/>
                    </a:p>
                  </a:txBody>
                  <a:tcPr marL="68580" marR="68580" anchor="b"/>
                </a:tc>
              </a:tr>
              <a:tr h="370309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E/LA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66.1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82.0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74.1</a:t>
                      </a:r>
                      <a:endParaRPr lang="en-US" sz="1600" dirty="0"/>
                    </a:p>
                  </a:txBody>
                  <a:tcPr marL="68580" marR="68580"/>
                </a:tc>
              </a:tr>
              <a:tr h="3482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Math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75.5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78.9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77.2</a:t>
                      </a:r>
                      <a:endParaRPr lang="en-US" sz="1600" dirty="0"/>
                    </a:p>
                  </a:txBody>
                  <a:tcPr marL="68580" marR="68580"/>
                </a:tc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7098847"/>
              </p:ext>
            </p:extLst>
          </p:nvPr>
        </p:nvGraphicFramePr>
        <p:xfrm>
          <a:off x="230981" y="4854478"/>
          <a:ext cx="8760619" cy="14201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47271"/>
                <a:gridCol w="873636"/>
                <a:gridCol w="811553"/>
                <a:gridCol w="921494"/>
                <a:gridCol w="196230"/>
                <a:gridCol w="1922129"/>
                <a:gridCol w="695466"/>
                <a:gridCol w="796420"/>
                <a:gridCol w="796420"/>
              </a:tblGrid>
              <a:tr h="355027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Combined (50/50)</a:t>
                      </a: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Points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Weight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Score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Combined (60/40)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Points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Weight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Score</a:t>
                      </a:r>
                      <a:endParaRPr lang="en-US" sz="1600" dirty="0"/>
                    </a:p>
                  </a:txBody>
                  <a:tcPr marL="68580" marR="68580"/>
                </a:tc>
              </a:tr>
              <a:tr h="355027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Performance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69.0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.50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34.5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Performance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69.0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.40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27.6</a:t>
                      </a:r>
                      <a:endParaRPr lang="en-US" sz="1600" dirty="0"/>
                    </a:p>
                  </a:txBody>
                  <a:tcPr marL="68580" marR="68580"/>
                </a:tc>
              </a:tr>
              <a:tr h="355027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Growth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75.6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.50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37.8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Growth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75.6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.60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45.4</a:t>
                      </a:r>
                      <a:endParaRPr lang="en-US" sz="1600" dirty="0"/>
                    </a:p>
                  </a:txBody>
                  <a:tcPr marL="68580" marR="68580"/>
                </a:tc>
              </a:tr>
              <a:tr h="355027">
                <a:tc gridSpan="3">
                  <a:txBody>
                    <a:bodyPr/>
                    <a:lstStyle/>
                    <a:p>
                      <a:pPr algn="r"/>
                      <a:r>
                        <a:rPr lang="en-US" sz="1600" b="1" dirty="0" smtClean="0"/>
                        <a:t>FINAL GRADE (</a:t>
                      </a:r>
                      <a:r>
                        <a:rPr lang="en-US" sz="1600" b="1" dirty="0" err="1" smtClean="0"/>
                        <a:t>Perf</a:t>
                      </a:r>
                      <a:r>
                        <a:rPr lang="en-US" sz="1600" b="1" dirty="0" smtClean="0"/>
                        <a:t> + Growth)</a:t>
                      </a:r>
                      <a:endParaRPr lang="en-US" sz="1600" b="1" dirty="0"/>
                    </a:p>
                  </a:txBody>
                  <a:tcPr marL="68580" marR="68580"/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72.3 (C)</a:t>
                      </a:r>
                      <a:endParaRPr lang="en-US" sz="1600" b="1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68580" marR="68580"/>
                </a:tc>
                <a:tc gridSpan="3">
                  <a:txBody>
                    <a:bodyPr/>
                    <a:lstStyle/>
                    <a:p>
                      <a:pPr algn="r"/>
                      <a:r>
                        <a:rPr lang="en-US" sz="1600" b="1" dirty="0" smtClean="0"/>
                        <a:t>FINAL GRADE (</a:t>
                      </a:r>
                      <a:r>
                        <a:rPr lang="en-US" sz="1600" b="1" dirty="0" err="1" smtClean="0"/>
                        <a:t>Perf</a:t>
                      </a:r>
                      <a:r>
                        <a:rPr lang="en-US" sz="1600" b="1" baseline="0" dirty="0" smtClean="0"/>
                        <a:t> + Growth)</a:t>
                      </a:r>
                      <a:endParaRPr lang="en-US" sz="1600" b="1" dirty="0"/>
                    </a:p>
                  </a:txBody>
                  <a:tcPr marL="68580" marR="68580"/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73.0 (C)</a:t>
                      </a:r>
                      <a:endParaRPr lang="en-US" sz="1600" b="1" dirty="0"/>
                    </a:p>
                  </a:txBody>
                  <a:tcPr marL="68580" marR="68580"/>
                </a:tc>
              </a:tr>
            </a:tbl>
          </a:graphicData>
        </a:graphic>
      </p:graphicFrame>
      <p:sp>
        <p:nvSpPr>
          <p:cNvPr id="8" name="Rectangle 7"/>
          <p:cNvSpPr/>
          <p:nvPr/>
        </p:nvSpPr>
        <p:spPr>
          <a:xfrm>
            <a:off x="209372" y="6280919"/>
            <a:ext cx="8795981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800" dirty="0" smtClean="0"/>
              <a:t>*Information </a:t>
            </a:r>
            <a:r>
              <a:rPr lang="en-US" sz="800" dirty="0"/>
              <a:t>evaluated is preliminary. The evaluation has been based on temporary cut scores for sub-categories that will be vetted and altered throughout the process. Final data may </a:t>
            </a:r>
            <a:r>
              <a:rPr lang="en-US" sz="800" dirty="0" smtClean="0"/>
              <a:t>differ. </a:t>
            </a:r>
          </a:p>
          <a:p>
            <a:r>
              <a:rPr lang="en-US" sz="800" dirty="0" smtClean="0"/>
              <a:t>**This </a:t>
            </a:r>
            <a:r>
              <a:rPr lang="en-US" sz="800" dirty="0"/>
              <a:t>analysis contains only Performance and Categorical Growth data. Target Growth data is not included.</a:t>
            </a:r>
          </a:p>
        </p:txBody>
      </p:sp>
    </p:spTree>
    <p:extLst>
      <p:ext uri="{BB962C8B-B14F-4D97-AF65-F5344CB8AC3E}">
        <p14:creationId xmlns:p14="http://schemas.microsoft.com/office/powerpoint/2010/main" val="1046078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 rot="10800000" flipV="1">
            <a:off x="628650" y="309093"/>
            <a:ext cx="7886700" cy="656822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chemeClr val="accent5">
                    <a:lumMod val="75000"/>
                  </a:schemeClr>
                </a:solidFill>
              </a:rPr>
              <a:t>SAMPLE SCHOOL B: OPTION A(1)</a:t>
            </a:r>
            <a:endParaRPr lang="en-US" sz="32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965916"/>
            <a:ext cx="7886700" cy="5756856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MALCOLM REYNOLDS MIDDLE SCHOOL</a:t>
            </a:r>
          </a:p>
          <a:p>
            <a:pPr marL="0" indent="0">
              <a:spcBef>
                <a:spcPts val="0"/>
              </a:spcBef>
              <a:buNone/>
            </a:pPr>
            <a:endParaRPr lang="en-US" sz="2000" b="1" dirty="0" smtClean="0"/>
          </a:p>
          <a:p>
            <a:pPr marL="0" indent="0">
              <a:spcBef>
                <a:spcPts val="0"/>
              </a:spcBef>
              <a:buNone/>
            </a:pPr>
            <a:r>
              <a:rPr lang="en-US" sz="1800" b="1" dirty="0" smtClean="0"/>
              <a:t>Grade Span</a:t>
            </a:r>
            <a:r>
              <a:rPr lang="en-US" sz="1800" dirty="0" smtClean="0"/>
              <a:t>: 	7-8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b="1" dirty="0" smtClean="0"/>
              <a:t>Location</a:t>
            </a:r>
            <a:r>
              <a:rPr lang="en-US" sz="1800" dirty="0" smtClean="0"/>
              <a:t>: 	Rural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b="1" dirty="0" smtClean="0"/>
              <a:t>Demographics</a:t>
            </a:r>
            <a:r>
              <a:rPr lang="en-US" sz="1800" dirty="0" smtClean="0"/>
              <a:t>: 	98% White; 1% Hispanic; 1% Other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 smtClean="0"/>
              <a:t>		40.8% Free/Reduced Price Lunch </a:t>
            </a:r>
            <a:r>
              <a:rPr lang="en-US" sz="1800" dirty="0"/>
              <a:t>	</a:t>
            </a:r>
            <a:endParaRPr lang="en-US" sz="18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en-US" sz="1800" b="1" dirty="0" smtClean="0"/>
              <a:t>2013 Grade:</a:t>
            </a:r>
            <a:r>
              <a:rPr lang="en-US" sz="1800" dirty="0" smtClean="0"/>
              <a:t>	B</a:t>
            </a:r>
          </a:p>
          <a:p>
            <a:pPr marL="0" indent="0">
              <a:buNone/>
            </a:pPr>
            <a:r>
              <a:rPr lang="en-US" sz="2000" dirty="0" smtClean="0"/>
              <a:t>	</a:t>
            </a:r>
            <a:endParaRPr lang="en-US" sz="2000" dirty="0"/>
          </a:p>
        </p:txBody>
      </p:sp>
      <p:sp>
        <p:nvSpPr>
          <p:cNvPr id="6" name="AutoShape 4" descr="http://compass.doe.in.gov/ChartImg.axd?i=chart_43bac50070e041b8bb9588cd5c20be75_9.png&amp;g=ee1379fc915a41628fffe0d8821c7f0f"/>
          <p:cNvSpPr>
            <a:spLocks noChangeAspect="1" noChangeArrowheads="1"/>
          </p:cNvSpPr>
          <p:nvPr/>
        </p:nvSpPr>
        <p:spPr bwMode="auto">
          <a:xfrm>
            <a:off x="116681" y="-144463"/>
            <a:ext cx="2286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3635433"/>
              </p:ext>
            </p:extLst>
          </p:nvPr>
        </p:nvGraphicFramePr>
        <p:xfrm>
          <a:off x="230981" y="3168201"/>
          <a:ext cx="4341019" cy="15044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0619"/>
                <a:gridCol w="1143000"/>
                <a:gridCol w="1196497"/>
                <a:gridCol w="860903"/>
              </a:tblGrid>
              <a:tr h="399247">
                <a:tc gridSpan="4">
                  <a:txBody>
                    <a:bodyPr/>
                    <a:lstStyle/>
                    <a:p>
                      <a:r>
                        <a:rPr lang="en-US" sz="1600" dirty="0" smtClean="0"/>
                        <a:t>Performance</a:t>
                      </a:r>
                      <a:endParaRPr lang="en-US" sz="1600" dirty="0"/>
                    </a:p>
                  </a:txBody>
                  <a:tcPr marL="68580" marR="68580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3487"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Subject</a:t>
                      </a:r>
                      <a:endParaRPr lang="en-US" sz="1600" dirty="0"/>
                    </a:p>
                  </a:txBody>
                  <a:tcPr marL="68580" marR="6858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Pass Rate</a:t>
                      </a:r>
                      <a:endParaRPr lang="en-US" sz="1600" dirty="0"/>
                    </a:p>
                  </a:txBody>
                  <a:tcPr marL="68580" marR="6858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Part. Rate</a:t>
                      </a:r>
                      <a:endParaRPr lang="en-US" sz="1600" dirty="0"/>
                    </a:p>
                  </a:txBody>
                  <a:tcPr marL="68580" marR="6858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Points</a:t>
                      </a:r>
                      <a:endParaRPr lang="en-US" sz="1600" dirty="0"/>
                    </a:p>
                  </a:txBody>
                  <a:tcPr marL="68580" marR="68580" anchor="b"/>
                </a:tc>
              </a:tr>
              <a:tr h="36525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E/LA</a:t>
                      </a: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79.2%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99.4%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79.2</a:t>
                      </a:r>
                      <a:endParaRPr lang="en-US" sz="1600" dirty="0"/>
                    </a:p>
                  </a:txBody>
                  <a:tcPr marL="68580" marR="68580"/>
                </a:tc>
              </a:tr>
              <a:tr h="366505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Math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85.6%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100%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85.6</a:t>
                      </a:r>
                      <a:endParaRPr lang="en-US" sz="1600" dirty="0"/>
                    </a:p>
                  </a:txBody>
                  <a:tcPr marL="68580" marR="68580"/>
                </a:tc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0392688"/>
              </p:ext>
            </p:extLst>
          </p:nvPr>
        </p:nvGraphicFramePr>
        <p:xfrm>
          <a:off x="4800600" y="3164390"/>
          <a:ext cx="4191000" cy="14950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81334"/>
                <a:gridCol w="899866"/>
                <a:gridCol w="1283043"/>
                <a:gridCol w="926757"/>
              </a:tblGrid>
              <a:tr h="382901">
                <a:tc gridSpan="3">
                  <a:txBody>
                    <a:bodyPr/>
                    <a:lstStyle/>
                    <a:p>
                      <a:r>
                        <a:rPr lang="en-US" sz="1600" dirty="0" smtClean="0"/>
                        <a:t>Categorical Growth</a:t>
                      </a:r>
                      <a:endParaRPr lang="en-US" sz="1600" dirty="0"/>
                    </a:p>
                  </a:txBody>
                  <a:tcPr marL="68580" marR="6858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68580" marR="68580"/>
                </a:tc>
              </a:tr>
              <a:tr h="393647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Subject</a:t>
                      </a:r>
                      <a:endParaRPr lang="en-US" sz="1600" dirty="0"/>
                    </a:p>
                  </a:txBody>
                  <a:tcPr marL="68580" marR="6858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Top 75%</a:t>
                      </a:r>
                      <a:endParaRPr lang="en-US" sz="1600" dirty="0"/>
                    </a:p>
                  </a:txBody>
                  <a:tcPr marL="68580" marR="6858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Bottom 25%</a:t>
                      </a:r>
                      <a:endParaRPr lang="en-US" sz="1600" dirty="0"/>
                    </a:p>
                  </a:txBody>
                  <a:tcPr marL="68580" marR="6858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Points</a:t>
                      </a:r>
                      <a:endParaRPr lang="en-US" sz="1600" dirty="0"/>
                    </a:p>
                  </a:txBody>
                  <a:tcPr marL="68580" marR="68580" anchor="b"/>
                </a:tc>
              </a:tr>
              <a:tr h="370309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E/LA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68.8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73.3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71.0</a:t>
                      </a:r>
                      <a:endParaRPr lang="en-US" sz="1600" dirty="0"/>
                    </a:p>
                  </a:txBody>
                  <a:tcPr marL="68580" marR="68580"/>
                </a:tc>
              </a:tr>
              <a:tr h="3482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Math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75.1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77.7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76.4</a:t>
                      </a:r>
                      <a:endParaRPr lang="en-US" sz="1600" dirty="0"/>
                    </a:p>
                  </a:txBody>
                  <a:tcPr marL="68580" marR="68580"/>
                </a:tc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75709889"/>
              </p:ext>
            </p:extLst>
          </p:nvPr>
        </p:nvGraphicFramePr>
        <p:xfrm>
          <a:off x="230981" y="4854481"/>
          <a:ext cx="8760619" cy="140036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47271"/>
                <a:gridCol w="873636"/>
                <a:gridCol w="811553"/>
                <a:gridCol w="921494"/>
                <a:gridCol w="196230"/>
                <a:gridCol w="1922129"/>
                <a:gridCol w="695466"/>
                <a:gridCol w="796420"/>
                <a:gridCol w="796420"/>
              </a:tblGrid>
              <a:tr h="355027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Combined (50/50)</a:t>
                      </a: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Points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Weight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Score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Combined (60/40)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Points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Weight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Score</a:t>
                      </a:r>
                      <a:endParaRPr lang="en-US" sz="1600" dirty="0"/>
                    </a:p>
                  </a:txBody>
                  <a:tcPr marL="68580" marR="68580"/>
                </a:tc>
              </a:tr>
              <a:tr h="355027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Performance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82.4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.50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41.2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Performance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82.4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.40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33.0</a:t>
                      </a:r>
                      <a:endParaRPr lang="en-US" sz="1600" dirty="0"/>
                    </a:p>
                  </a:txBody>
                  <a:tcPr marL="68580" marR="68580"/>
                </a:tc>
              </a:tr>
              <a:tr h="321113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Growth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73.7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.50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36.9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Growth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73.7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.60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44.2</a:t>
                      </a:r>
                      <a:endParaRPr lang="en-US" sz="1600" dirty="0"/>
                    </a:p>
                  </a:txBody>
                  <a:tcPr marL="68580" marR="68580"/>
                </a:tc>
              </a:tr>
              <a:tr h="355027">
                <a:tc gridSpan="3">
                  <a:txBody>
                    <a:bodyPr/>
                    <a:lstStyle/>
                    <a:p>
                      <a:pPr algn="r"/>
                      <a:r>
                        <a:rPr lang="en-US" sz="1600" b="1" dirty="0" smtClean="0"/>
                        <a:t>FINAL GRADE (</a:t>
                      </a:r>
                      <a:r>
                        <a:rPr lang="en-US" sz="1600" b="1" dirty="0" err="1" smtClean="0"/>
                        <a:t>Perf</a:t>
                      </a:r>
                      <a:r>
                        <a:rPr lang="en-US" sz="1600" b="1" dirty="0" smtClean="0"/>
                        <a:t> + Growth)</a:t>
                      </a:r>
                      <a:endParaRPr lang="en-US" sz="1600" b="1" dirty="0"/>
                    </a:p>
                  </a:txBody>
                  <a:tcPr marL="68580" marR="68580"/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78.1 (C)</a:t>
                      </a:r>
                      <a:endParaRPr lang="en-US" sz="1600" b="1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68580" marR="68580"/>
                </a:tc>
                <a:tc gridSpan="3">
                  <a:txBody>
                    <a:bodyPr/>
                    <a:lstStyle/>
                    <a:p>
                      <a:pPr algn="r"/>
                      <a:r>
                        <a:rPr lang="en-US" sz="1600" b="1" dirty="0" smtClean="0"/>
                        <a:t>FINAL GRADE (</a:t>
                      </a:r>
                      <a:r>
                        <a:rPr lang="en-US" sz="1600" b="1" dirty="0" err="1" smtClean="0"/>
                        <a:t>Perf</a:t>
                      </a:r>
                      <a:r>
                        <a:rPr lang="en-US" sz="1600" b="1" baseline="0" dirty="0" smtClean="0"/>
                        <a:t> + Growth)</a:t>
                      </a:r>
                      <a:endParaRPr lang="en-US" sz="1600" b="1" dirty="0"/>
                    </a:p>
                  </a:txBody>
                  <a:tcPr marL="68580" marR="68580"/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77.2 (C)</a:t>
                      </a:r>
                      <a:endParaRPr lang="en-US" sz="1600" b="1" dirty="0"/>
                    </a:p>
                  </a:txBody>
                  <a:tcPr marL="68580" marR="68580"/>
                </a:tc>
              </a:tr>
            </a:tbl>
          </a:graphicData>
        </a:graphic>
      </p:graphicFrame>
      <p:sp>
        <p:nvSpPr>
          <p:cNvPr id="8" name="Rectangle 7"/>
          <p:cNvSpPr/>
          <p:nvPr/>
        </p:nvSpPr>
        <p:spPr>
          <a:xfrm>
            <a:off x="184245" y="6280919"/>
            <a:ext cx="8795981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800" dirty="0" smtClean="0"/>
              <a:t>*Information </a:t>
            </a:r>
            <a:r>
              <a:rPr lang="en-US" sz="800" dirty="0"/>
              <a:t>evaluated is preliminary. The evaluation has been based on temporary cut scores for sub-categories that will be vetted and altered throughout the process. Final data may </a:t>
            </a:r>
            <a:r>
              <a:rPr lang="en-US" sz="800" dirty="0" smtClean="0"/>
              <a:t>differ. </a:t>
            </a:r>
          </a:p>
          <a:p>
            <a:r>
              <a:rPr lang="en-US" sz="800" dirty="0" smtClean="0"/>
              <a:t>**This </a:t>
            </a:r>
            <a:r>
              <a:rPr lang="en-US" sz="800" dirty="0"/>
              <a:t>analysis contains only Performance and Categorical Growth data. Target Growth data is not included.</a:t>
            </a:r>
          </a:p>
        </p:txBody>
      </p:sp>
    </p:spTree>
    <p:extLst>
      <p:ext uri="{BB962C8B-B14F-4D97-AF65-F5344CB8AC3E}">
        <p14:creationId xmlns:p14="http://schemas.microsoft.com/office/powerpoint/2010/main" val="1812177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 rot="10800000" flipV="1">
            <a:off x="628650" y="309093"/>
            <a:ext cx="7886700" cy="656822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chemeClr val="accent5">
                    <a:lumMod val="75000"/>
                  </a:schemeClr>
                </a:solidFill>
              </a:rPr>
              <a:t>SAMPLE SCHOOL C: OPTION A(1)</a:t>
            </a:r>
            <a:endParaRPr lang="en-US" sz="32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965916"/>
            <a:ext cx="7886700" cy="5756856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J.L. PICARD ELEMENTARY SCHOOL</a:t>
            </a:r>
          </a:p>
          <a:p>
            <a:pPr marL="0" indent="0">
              <a:spcBef>
                <a:spcPts val="0"/>
              </a:spcBef>
              <a:buNone/>
            </a:pPr>
            <a:endParaRPr lang="en-US" sz="2000" b="1" dirty="0" smtClean="0"/>
          </a:p>
          <a:p>
            <a:pPr marL="0" indent="0">
              <a:spcBef>
                <a:spcPts val="0"/>
              </a:spcBef>
              <a:buNone/>
            </a:pPr>
            <a:r>
              <a:rPr lang="en-US" sz="1800" b="1" dirty="0" smtClean="0"/>
              <a:t>Grade Span</a:t>
            </a:r>
            <a:r>
              <a:rPr lang="en-US" sz="1800" dirty="0" smtClean="0"/>
              <a:t>: 	PK-4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b="1" dirty="0" smtClean="0"/>
              <a:t>Location</a:t>
            </a:r>
            <a:r>
              <a:rPr lang="en-US" sz="1800" dirty="0" smtClean="0"/>
              <a:t>: 	Suburban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b="1" dirty="0" smtClean="0"/>
              <a:t>Demographics</a:t>
            </a:r>
            <a:r>
              <a:rPr lang="en-US" sz="1800" dirty="0" smtClean="0"/>
              <a:t>: 	76% White; 4% Black; 10% Hispanic; 10% Other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 smtClean="0"/>
              <a:t>		23.4% Free/Reduced Price Lunch </a:t>
            </a:r>
            <a:r>
              <a:rPr lang="en-US" sz="1800" dirty="0"/>
              <a:t>	</a:t>
            </a:r>
            <a:endParaRPr lang="en-US" sz="18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en-US" sz="1800" b="1" dirty="0" smtClean="0"/>
              <a:t>2013 Grade:</a:t>
            </a:r>
            <a:r>
              <a:rPr lang="en-US" sz="1800" dirty="0" smtClean="0"/>
              <a:t>	</a:t>
            </a:r>
            <a:r>
              <a:rPr lang="en-US" sz="1800" dirty="0"/>
              <a:t>A</a:t>
            </a:r>
            <a:endParaRPr lang="en-US" sz="1800" dirty="0" smtClean="0"/>
          </a:p>
          <a:p>
            <a:pPr marL="0" indent="0">
              <a:buNone/>
            </a:pPr>
            <a:r>
              <a:rPr lang="en-US" sz="2000" dirty="0" smtClean="0"/>
              <a:t>	</a:t>
            </a:r>
            <a:endParaRPr lang="en-US" sz="2000" dirty="0"/>
          </a:p>
        </p:txBody>
      </p:sp>
      <p:sp>
        <p:nvSpPr>
          <p:cNvPr id="6" name="AutoShape 4" descr="http://compass.doe.in.gov/ChartImg.axd?i=chart_43bac50070e041b8bb9588cd5c20be75_9.png&amp;g=ee1379fc915a41628fffe0d8821c7f0f"/>
          <p:cNvSpPr>
            <a:spLocks noChangeAspect="1" noChangeArrowheads="1"/>
          </p:cNvSpPr>
          <p:nvPr/>
        </p:nvSpPr>
        <p:spPr bwMode="auto">
          <a:xfrm>
            <a:off x="116681" y="-144463"/>
            <a:ext cx="2286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19539309"/>
              </p:ext>
            </p:extLst>
          </p:nvPr>
        </p:nvGraphicFramePr>
        <p:xfrm>
          <a:off x="230981" y="3168201"/>
          <a:ext cx="4341019" cy="15044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3019"/>
                <a:gridCol w="1066800"/>
                <a:gridCol w="1120297"/>
                <a:gridCol w="860903"/>
              </a:tblGrid>
              <a:tr h="399247">
                <a:tc gridSpan="4">
                  <a:txBody>
                    <a:bodyPr/>
                    <a:lstStyle/>
                    <a:p>
                      <a:r>
                        <a:rPr lang="en-US" sz="1600" dirty="0" smtClean="0"/>
                        <a:t>Performance</a:t>
                      </a:r>
                      <a:endParaRPr lang="en-US" sz="1600" dirty="0"/>
                    </a:p>
                  </a:txBody>
                  <a:tcPr marL="68580" marR="68580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3487"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Subject</a:t>
                      </a:r>
                      <a:endParaRPr lang="en-US" sz="1600" dirty="0"/>
                    </a:p>
                  </a:txBody>
                  <a:tcPr marL="68580" marR="6858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Pass Rate</a:t>
                      </a:r>
                      <a:endParaRPr lang="en-US" sz="1600" dirty="0"/>
                    </a:p>
                  </a:txBody>
                  <a:tcPr marL="68580" marR="6858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Part. Rate</a:t>
                      </a:r>
                      <a:endParaRPr lang="en-US" sz="1600" dirty="0"/>
                    </a:p>
                  </a:txBody>
                  <a:tcPr marL="68580" marR="6858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Points</a:t>
                      </a:r>
                      <a:endParaRPr lang="en-US" sz="1600" dirty="0"/>
                    </a:p>
                  </a:txBody>
                  <a:tcPr marL="68580" marR="68580" anchor="b"/>
                </a:tc>
              </a:tr>
              <a:tr h="36525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E/LA</a:t>
                      </a: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90.6%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100%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90.6</a:t>
                      </a:r>
                      <a:endParaRPr lang="en-US" sz="1600" dirty="0"/>
                    </a:p>
                  </a:txBody>
                  <a:tcPr marL="68580" marR="68580"/>
                </a:tc>
              </a:tr>
              <a:tr h="366505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Math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90.5%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100%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90.5</a:t>
                      </a:r>
                      <a:endParaRPr lang="en-US" sz="1600" dirty="0"/>
                    </a:p>
                  </a:txBody>
                  <a:tcPr marL="68580" marR="68580"/>
                </a:tc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44718830"/>
              </p:ext>
            </p:extLst>
          </p:nvPr>
        </p:nvGraphicFramePr>
        <p:xfrm>
          <a:off x="4800600" y="3164390"/>
          <a:ext cx="4191000" cy="14950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81334"/>
                <a:gridCol w="976066"/>
                <a:gridCol w="1206843"/>
                <a:gridCol w="926757"/>
              </a:tblGrid>
              <a:tr h="382901">
                <a:tc gridSpan="3">
                  <a:txBody>
                    <a:bodyPr/>
                    <a:lstStyle/>
                    <a:p>
                      <a:r>
                        <a:rPr lang="en-US" sz="1600" dirty="0" smtClean="0"/>
                        <a:t>Categorical Growth</a:t>
                      </a:r>
                      <a:endParaRPr lang="en-US" sz="1600" dirty="0"/>
                    </a:p>
                  </a:txBody>
                  <a:tcPr marL="68580" marR="6858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68580" marR="68580"/>
                </a:tc>
              </a:tr>
              <a:tr h="393647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Subject</a:t>
                      </a:r>
                      <a:endParaRPr lang="en-US" sz="1600" dirty="0"/>
                    </a:p>
                  </a:txBody>
                  <a:tcPr marL="68580" marR="6858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Top 75%</a:t>
                      </a:r>
                      <a:endParaRPr lang="en-US" sz="1600" dirty="0"/>
                    </a:p>
                  </a:txBody>
                  <a:tcPr marL="68580" marR="6858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Bottom 25%</a:t>
                      </a:r>
                      <a:endParaRPr lang="en-US" sz="1600" dirty="0"/>
                    </a:p>
                  </a:txBody>
                  <a:tcPr marL="68580" marR="6858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Points</a:t>
                      </a:r>
                      <a:endParaRPr lang="en-US" sz="1600" dirty="0"/>
                    </a:p>
                  </a:txBody>
                  <a:tcPr marL="68580" marR="68580" anchor="b"/>
                </a:tc>
              </a:tr>
              <a:tr h="370309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E/LA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74.3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68.6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71.4</a:t>
                      </a:r>
                      <a:endParaRPr lang="en-US" sz="1600" dirty="0"/>
                    </a:p>
                  </a:txBody>
                  <a:tcPr marL="68580" marR="68580"/>
                </a:tc>
              </a:tr>
              <a:tr h="3482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Math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69.3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70.1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69.7</a:t>
                      </a:r>
                      <a:endParaRPr lang="en-US" sz="1600" dirty="0"/>
                    </a:p>
                  </a:txBody>
                  <a:tcPr marL="68580" marR="68580"/>
                </a:tc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9135928"/>
              </p:ext>
            </p:extLst>
          </p:nvPr>
        </p:nvGraphicFramePr>
        <p:xfrm>
          <a:off x="230981" y="4854478"/>
          <a:ext cx="8760619" cy="14201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47271"/>
                <a:gridCol w="873636"/>
                <a:gridCol w="811553"/>
                <a:gridCol w="921494"/>
                <a:gridCol w="196230"/>
                <a:gridCol w="1922129"/>
                <a:gridCol w="695466"/>
                <a:gridCol w="796420"/>
                <a:gridCol w="796420"/>
              </a:tblGrid>
              <a:tr h="355027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Combined (50/50)</a:t>
                      </a: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Points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Weight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Score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Combined (60/40)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Points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Weight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Score</a:t>
                      </a:r>
                      <a:endParaRPr lang="en-US" sz="1600" dirty="0"/>
                    </a:p>
                  </a:txBody>
                  <a:tcPr marL="68580" marR="68580"/>
                </a:tc>
              </a:tr>
              <a:tr h="355027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Performance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90.6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.50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45.3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Performance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90.6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.40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36.2</a:t>
                      </a:r>
                      <a:endParaRPr lang="en-US" sz="1600" dirty="0"/>
                    </a:p>
                  </a:txBody>
                  <a:tcPr marL="68580" marR="68580"/>
                </a:tc>
              </a:tr>
              <a:tr h="355027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Growth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70.5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.50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35.3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Growth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70.5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.60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42.3</a:t>
                      </a:r>
                      <a:endParaRPr lang="en-US" sz="1600" dirty="0"/>
                    </a:p>
                  </a:txBody>
                  <a:tcPr marL="68580" marR="68580"/>
                </a:tc>
              </a:tr>
              <a:tr h="355027">
                <a:tc gridSpan="3">
                  <a:txBody>
                    <a:bodyPr/>
                    <a:lstStyle/>
                    <a:p>
                      <a:pPr algn="r"/>
                      <a:r>
                        <a:rPr lang="en-US" sz="1600" b="1" dirty="0" smtClean="0"/>
                        <a:t>FINAL GRADE (</a:t>
                      </a:r>
                      <a:r>
                        <a:rPr lang="en-US" sz="1600" b="1" dirty="0" err="1" smtClean="0"/>
                        <a:t>Perf</a:t>
                      </a:r>
                      <a:r>
                        <a:rPr lang="en-US" sz="1600" b="1" dirty="0" smtClean="0"/>
                        <a:t> + Growth)</a:t>
                      </a:r>
                      <a:endParaRPr lang="en-US" sz="1600" b="1" dirty="0"/>
                    </a:p>
                  </a:txBody>
                  <a:tcPr marL="68580" marR="68580"/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80.6 </a:t>
                      </a:r>
                      <a:r>
                        <a:rPr lang="en-US" sz="1600" b="1" dirty="0" smtClean="0"/>
                        <a:t>(B)</a:t>
                      </a:r>
                      <a:endParaRPr lang="en-US" sz="1600" b="1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68580" marR="68580"/>
                </a:tc>
                <a:tc gridSpan="3">
                  <a:txBody>
                    <a:bodyPr/>
                    <a:lstStyle/>
                    <a:p>
                      <a:pPr algn="r"/>
                      <a:r>
                        <a:rPr lang="en-US" sz="1600" b="1" dirty="0" smtClean="0"/>
                        <a:t>FINAL GRADE (</a:t>
                      </a:r>
                      <a:r>
                        <a:rPr lang="en-US" sz="1600" b="1" dirty="0" err="1" smtClean="0"/>
                        <a:t>Perf</a:t>
                      </a:r>
                      <a:r>
                        <a:rPr lang="en-US" sz="1600" b="1" baseline="0" dirty="0" smtClean="0"/>
                        <a:t> + Growth)</a:t>
                      </a:r>
                      <a:endParaRPr lang="en-US" sz="1600" b="1" dirty="0"/>
                    </a:p>
                  </a:txBody>
                  <a:tcPr marL="68580" marR="68580"/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78.5 (C)</a:t>
                      </a:r>
                      <a:endParaRPr lang="en-US" sz="1600" b="1" dirty="0"/>
                    </a:p>
                  </a:txBody>
                  <a:tcPr marL="68580" marR="68580"/>
                </a:tc>
              </a:tr>
            </a:tbl>
          </a:graphicData>
        </a:graphic>
      </p:graphicFrame>
      <p:sp>
        <p:nvSpPr>
          <p:cNvPr id="8" name="Rectangle 7"/>
          <p:cNvSpPr/>
          <p:nvPr/>
        </p:nvSpPr>
        <p:spPr>
          <a:xfrm>
            <a:off x="203685" y="6280919"/>
            <a:ext cx="8795981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800" dirty="0" smtClean="0"/>
              <a:t>*Information </a:t>
            </a:r>
            <a:r>
              <a:rPr lang="en-US" sz="800" dirty="0"/>
              <a:t>evaluated is preliminary. The evaluation has been based on temporary cut scores for sub-categories that will be vetted and altered throughout the process. Final data may </a:t>
            </a:r>
            <a:r>
              <a:rPr lang="en-US" sz="800" dirty="0" smtClean="0"/>
              <a:t>differ. </a:t>
            </a:r>
          </a:p>
          <a:p>
            <a:r>
              <a:rPr lang="en-US" sz="800" dirty="0" smtClean="0"/>
              <a:t>**This </a:t>
            </a:r>
            <a:r>
              <a:rPr lang="en-US" sz="800" dirty="0"/>
              <a:t>analysis contains only Performance and Categorical Growth data. Target Growth data is not included.</a:t>
            </a:r>
          </a:p>
        </p:txBody>
      </p:sp>
    </p:spTree>
    <p:extLst>
      <p:ext uri="{BB962C8B-B14F-4D97-AF65-F5344CB8AC3E}">
        <p14:creationId xmlns:p14="http://schemas.microsoft.com/office/powerpoint/2010/main" val="1811686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 rot="10800000" flipV="1">
            <a:off x="628650" y="309093"/>
            <a:ext cx="7886700" cy="656822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chemeClr val="accent5">
                    <a:lumMod val="75000"/>
                  </a:schemeClr>
                </a:solidFill>
              </a:rPr>
              <a:t>SAMPLE SCHOOL D: OPTION A(1)</a:t>
            </a:r>
            <a:endParaRPr lang="en-US" sz="32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965916"/>
            <a:ext cx="7886700" cy="5756856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TURANGA LEELA CHARTER ACADEMY</a:t>
            </a:r>
          </a:p>
          <a:p>
            <a:pPr marL="0" indent="0">
              <a:spcBef>
                <a:spcPts val="0"/>
              </a:spcBef>
              <a:buNone/>
            </a:pPr>
            <a:endParaRPr lang="en-US" sz="2000" b="1" dirty="0" smtClean="0"/>
          </a:p>
          <a:p>
            <a:pPr marL="0" indent="0">
              <a:spcBef>
                <a:spcPts val="0"/>
              </a:spcBef>
              <a:buNone/>
            </a:pPr>
            <a:r>
              <a:rPr lang="en-US" sz="1800" b="1" dirty="0" smtClean="0"/>
              <a:t>Grade Span</a:t>
            </a:r>
            <a:r>
              <a:rPr lang="en-US" sz="1800" dirty="0" smtClean="0"/>
              <a:t>: 	K-8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b="1" dirty="0" smtClean="0"/>
              <a:t>Location</a:t>
            </a:r>
            <a:r>
              <a:rPr lang="en-US" sz="1800" dirty="0" smtClean="0"/>
              <a:t>: 	Urban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b="1" dirty="0" smtClean="0"/>
              <a:t>Demographics</a:t>
            </a:r>
            <a:r>
              <a:rPr lang="en-US" sz="1800" dirty="0" smtClean="0"/>
              <a:t>: 	2% White; 74% Black; 19% Hispanic; 5% Other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 smtClean="0"/>
              <a:t>		89.4% Free/Reduced Price Lunch </a:t>
            </a:r>
            <a:r>
              <a:rPr lang="en-US" sz="1800" dirty="0"/>
              <a:t>	</a:t>
            </a:r>
            <a:endParaRPr lang="en-US" sz="18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en-US" sz="1800" b="1" dirty="0" smtClean="0"/>
              <a:t>2013 Grade:</a:t>
            </a:r>
            <a:r>
              <a:rPr lang="en-US" sz="1800" dirty="0" smtClean="0"/>
              <a:t>	D</a:t>
            </a:r>
          </a:p>
          <a:p>
            <a:pPr marL="0" indent="0">
              <a:buNone/>
            </a:pPr>
            <a:r>
              <a:rPr lang="en-US" sz="2000" dirty="0" smtClean="0"/>
              <a:t>	</a:t>
            </a:r>
            <a:endParaRPr lang="en-US" sz="2000" dirty="0"/>
          </a:p>
        </p:txBody>
      </p:sp>
      <p:sp>
        <p:nvSpPr>
          <p:cNvPr id="6" name="AutoShape 4" descr="http://compass.doe.in.gov/ChartImg.axd?i=chart_43bac50070e041b8bb9588cd5c20be75_9.png&amp;g=ee1379fc915a41628fffe0d8821c7f0f"/>
          <p:cNvSpPr>
            <a:spLocks noChangeAspect="1" noChangeArrowheads="1"/>
          </p:cNvSpPr>
          <p:nvPr/>
        </p:nvSpPr>
        <p:spPr bwMode="auto">
          <a:xfrm>
            <a:off x="116681" y="-144463"/>
            <a:ext cx="2286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974265"/>
              </p:ext>
            </p:extLst>
          </p:nvPr>
        </p:nvGraphicFramePr>
        <p:xfrm>
          <a:off x="116680" y="3168201"/>
          <a:ext cx="4379120" cy="15044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83520"/>
                <a:gridCol w="1078592"/>
                <a:gridCol w="948548"/>
                <a:gridCol w="868460"/>
              </a:tblGrid>
              <a:tr h="399247">
                <a:tc gridSpan="4">
                  <a:txBody>
                    <a:bodyPr/>
                    <a:lstStyle/>
                    <a:p>
                      <a:r>
                        <a:rPr lang="en-US" sz="1600" dirty="0" smtClean="0"/>
                        <a:t>Performance</a:t>
                      </a:r>
                      <a:endParaRPr lang="en-US" sz="1600" dirty="0"/>
                    </a:p>
                  </a:txBody>
                  <a:tcPr marL="68580" marR="68580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3487"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Subject</a:t>
                      </a:r>
                      <a:endParaRPr lang="en-US" sz="1600" dirty="0"/>
                    </a:p>
                  </a:txBody>
                  <a:tcPr marL="68580" marR="6858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Pass Rate</a:t>
                      </a:r>
                      <a:endParaRPr lang="en-US" sz="1600" dirty="0"/>
                    </a:p>
                  </a:txBody>
                  <a:tcPr marL="68580" marR="6858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Part. Rate</a:t>
                      </a:r>
                      <a:endParaRPr lang="en-US" sz="1600" dirty="0"/>
                    </a:p>
                  </a:txBody>
                  <a:tcPr marL="68580" marR="6858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Points</a:t>
                      </a:r>
                      <a:endParaRPr lang="en-US" sz="1600" dirty="0"/>
                    </a:p>
                  </a:txBody>
                  <a:tcPr marL="68580" marR="68580" anchor="b"/>
                </a:tc>
              </a:tr>
              <a:tr h="36525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E/LA</a:t>
                      </a: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71.0%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100%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71.0</a:t>
                      </a:r>
                      <a:endParaRPr lang="en-US" sz="1600" dirty="0"/>
                    </a:p>
                  </a:txBody>
                  <a:tcPr marL="68580" marR="68580"/>
                </a:tc>
              </a:tr>
              <a:tr h="366505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Math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75.7%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100%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75.7</a:t>
                      </a:r>
                      <a:endParaRPr lang="en-US" sz="1600" dirty="0"/>
                    </a:p>
                  </a:txBody>
                  <a:tcPr marL="68580" marR="68580"/>
                </a:tc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08029069"/>
              </p:ext>
            </p:extLst>
          </p:nvPr>
        </p:nvGraphicFramePr>
        <p:xfrm>
          <a:off x="4724400" y="3164390"/>
          <a:ext cx="4267200" cy="14950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00995"/>
                <a:gridCol w="1032605"/>
                <a:gridCol w="1189993"/>
                <a:gridCol w="943607"/>
              </a:tblGrid>
              <a:tr h="382901">
                <a:tc gridSpan="3">
                  <a:txBody>
                    <a:bodyPr/>
                    <a:lstStyle/>
                    <a:p>
                      <a:r>
                        <a:rPr lang="en-US" sz="1600" dirty="0" smtClean="0"/>
                        <a:t>Categorical Growth</a:t>
                      </a:r>
                      <a:endParaRPr lang="en-US" sz="1600" dirty="0"/>
                    </a:p>
                  </a:txBody>
                  <a:tcPr marL="68580" marR="6858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68580" marR="68580"/>
                </a:tc>
              </a:tr>
              <a:tr h="393647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Subject</a:t>
                      </a:r>
                      <a:endParaRPr lang="en-US" sz="1600" dirty="0"/>
                    </a:p>
                  </a:txBody>
                  <a:tcPr marL="68580" marR="6858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Top 75%</a:t>
                      </a:r>
                      <a:endParaRPr lang="en-US" sz="1600" dirty="0"/>
                    </a:p>
                  </a:txBody>
                  <a:tcPr marL="68580" marR="6858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Bottom 25%</a:t>
                      </a:r>
                      <a:endParaRPr lang="en-US" sz="1600" dirty="0"/>
                    </a:p>
                  </a:txBody>
                  <a:tcPr marL="68580" marR="6858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Points</a:t>
                      </a:r>
                      <a:endParaRPr lang="en-US" sz="1600" dirty="0"/>
                    </a:p>
                  </a:txBody>
                  <a:tcPr marL="68580" marR="68580" anchor="b"/>
                </a:tc>
              </a:tr>
              <a:tr h="370309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E/LA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67.3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75.2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71.3</a:t>
                      </a:r>
                      <a:endParaRPr lang="en-US" sz="1600" dirty="0"/>
                    </a:p>
                  </a:txBody>
                  <a:tcPr marL="68580" marR="68580"/>
                </a:tc>
              </a:tr>
              <a:tr h="3482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Math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65.5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75.8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70.6</a:t>
                      </a:r>
                      <a:endParaRPr lang="en-US" sz="1600" dirty="0"/>
                    </a:p>
                  </a:txBody>
                  <a:tcPr marL="68580" marR="68580"/>
                </a:tc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79821338"/>
              </p:ext>
            </p:extLst>
          </p:nvPr>
        </p:nvGraphicFramePr>
        <p:xfrm>
          <a:off x="116680" y="4854478"/>
          <a:ext cx="8874920" cy="14201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70068"/>
                <a:gridCol w="885035"/>
                <a:gridCol w="822141"/>
                <a:gridCol w="933516"/>
                <a:gridCol w="198791"/>
                <a:gridCol w="1947207"/>
                <a:gridCol w="704540"/>
                <a:gridCol w="806811"/>
                <a:gridCol w="806811"/>
              </a:tblGrid>
              <a:tr h="355027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Combined (50/50)</a:t>
                      </a: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Points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Weight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Score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Combined (60/40)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Points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Weight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Score</a:t>
                      </a:r>
                      <a:endParaRPr lang="en-US" sz="1600" dirty="0"/>
                    </a:p>
                  </a:txBody>
                  <a:tcPr marL="68580" marR="68580"/>
                </a:tc>
              </a:tr>
              <a:tr h="355027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Performance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73.4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.50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36.7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Performance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73.4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.40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29.3</a:t>
                      </a:r>
                      <a:endParaRPr lang="en-US" sz="1600" dirty="0"/>
                    </a:p>
                  </a:txBody>
                  <a:tcPr marL="68580" marR="68580"/>
                </a:tc>
              </a:tr>
              <a:tr h="355027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Growth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70.9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.50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35.5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Growth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75.6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.60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42.6</a:t>
                      </a:r>
                      <a:endParaRPr lang="en-US" sz="1600" dirty="0"/>
                    </a:p>
                  </a:txBody>
                  <a:tcPr marL="68580" marR="68580"/>
                </a:tc>
              </a:tr>
              <a:tr h="355027">
                <a:tc gridSpan="3">
                  <a:txBody>
                    <a:bodyPr/>
                    <a:lstStyle/>
                    <a:p>
                      <a:pPr algn="r"/>
                      <a:r>
                        <a:rPr lang="en-US" sz="1600" b="1" dirty="0" smtClean="0"/>
                        <a:t>FINAL GRADE (</a:t>
                      </a:r>
                      <a:r>
                        <a:rPr lang="en-US" sz="1600" b="1" dirty="0" err="1" smtClean="0"/>
                        <a:t>Perf</a:t>
                      </a:r>
                      <a:r>
                        <a:rPr lang="en-US" sz="1600" b="1" dirty="0" smtClean="0"/>
                        <a:t> + Growth)</a:t>
                      </a:r>
                      <a:endParaRPr lang="en-US" sz="1600" b="1" dirty="0"/>
                    </a:p>
                  </a:txBody>
                  <a:tcPr marL="68580" marR="68580"/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72.1 (C)</a:t>
                      </a:r>
                      <a:endParaRPr lang="en-US" sz="1600" b="1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68580" marR="68580"/>
                </a:tc>
                <a:tc gridSpan="3">
                  <a:txBody>
                    <a:bodyPr/>
                    <a:lstStyle/>
                    <a:p>
                      <a:pPr algn="r"/>
                      <a:r>
                        <a:rPr lang="en-US" sz="1600" b="1" dirty="0" smtClean="0"/>
                        <a:t>FINAL GRADE (</a:t>
                      </a:r>
                      <a:r>
                        <a:rPr lang="en-US" sz="1600" b="1" dirty="0" err="1" smtClean="0"/>
                        <a:t>Perf</a:t>
                      </a:r>
                      <a:r>
                        <a:rPr lang="en-US" sz="1600" b="1" baseline="0" dirty="0" smtClean="0"/>
                        <a:t> + Growth)</a:t>
                      </a:r>
                      <a:endParaRPr lang="en-US" sz="1600" b="1" dirty="0"/>
                    </a:p>
                  </a:txBody>
                  <a:tcPr marL="68580" marR="68580"/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71.9 (C)</a:t>
                      </a:r>
                      <a:endParaRPr lang="en-US" sz="1600" b="1" dirty="0"/>
                    </a:p>
                  </a:txBody>
                  <a:tcPr marL="68580" marR="68580"/>
                </a:tc>
              </a:tr>
            </a:tbl>
          </a:graphicData>
        </a:graphic>
      </p:graphicFrame>
      <p:sp>
        <p:nvSpPr>
          <p:cNvPr id="8" name="Rectangle 7"/>
          <p:cNvSpPr/>
          <p:nvPr/>
        </p:nvSpPr>
        <p:spPr>
          <a:xfrm>
            <a:off x="124642" y="6288880"/>
            <a:ext cx="8795981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800" dirty="0" smtClean="0"/>
              <a:t>*Information </a:t>
            </a:r>
            <a:r>
              <a:rPr lang="en-US" sz="800" dirty="0"/>
              <a:t>evaluated is preliminary. The evaluation has been based on temporary cut scores for sub-categories that will be vetted and altered throughout the process. Final data may </a:t>
            </a:r>
            <a:r>
              <a:rPr lang="en-US" sz="800" dirty="0" smtClean="0"/>
              <a:t>differ. </a:t>
            </a:r>
          </a:p>
          <a:p>
            <a:r>
              <a:rPr lang="en-US" sz="800" dirty="0" smtClean="0"/>
              <a:t>**This </a:t>
            </a:r>
            <a:r>
              <a:rPr lang="en-US" sz="800" dirty="0"/>
              <a:t>analysis contains only Performance and Categorical Growth data. Target Growth data is not included.</a:t>
            </a:r>
          </a:p>
        </p:txBody>
      </p:sp>
    </p:spTree>
    <p:extLst>
      <p:ext uri="{BB962C8B-B14F-4D97-AF65-F5344CB8AC3E}">
        <p14:creationId xmlns:p14="http://schemas.microsoft.com/office/powerpoint/2010/main" val="733080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 idx="4294967295"/>
          </p:nvPr>
        </p:nvSpPr>
        <p:spPr>
          <a:xfrm>
            <a:off x="0" y="304800"/>
            <a:ext cx="8229600" cy="609600"/>
          </a:xfrm>
        </p:spPr>
        <p:txBody>
          <a:bodyPr>
            <a:noAutofit/>
          </a:bodyPr>
          <a:lstStyle/>
          <a:p>
            <a:pPr algn="l"/>
            <a:r>
              <a:rPr lang="en-US" sz="3600" dirty="0" smtClean="0">
                <a:latin typeface="Arial" pitchFamily="34" charset="0"/>
                <a:cs typeface="Arial" pitchFamily="34" charset="0"/>
              </a:rPr>
              <a:t>Categorical Growth: Option A(2)</a:t>
            </a:r>
            <a:endParaRPr lang="en-US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ontent Placeholder 4"/>
          <p:cNvSpPr txBox="1">
            <a:spLocks/>
          </p:cNvSpPr>
          <p:nvPr/>
        </p:nvSpPr>
        <p:spPr>
          <a:xfrm>
            <a:off x="5105400" y="1600202"/>
            <a:ext cx="4038600" cy="46783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320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52400" y="1066799"/>
            <a:ext cx="883920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u="sng" dirty="0"/>
              <a:t>Description</a:t>
            </a:r>
            <a:endParaRPr lang="en-US" dirty="0"/>
          </a:p>
          <a:p>
            <a:r>
              <a:rPr lang="en-US" dirty="0"/>
              <a:t>Makes slight changes to the value table:</a:t>
            </a:r>
          </a:p>
          <a:p>
            <a:pPr lvl="0"/>
            <a:r>
              <a:rPr lang="en-US" dirty="0"/>
              <a:t>Staying at both Pass Plus levels is worth more than staying at Pass levels (in other words, starts to create different levels of “neutral”)</a:t>
            </a:r>
          </a:p>
          <a:p>
            <a:pPr lvl="0"/>
            <a:r>
              <a:rPr lang="en-US" dirty="0"/>
              <a:t>Staying at Did Not Pass 3 category is slightly adjusted; in other words, staying at Did Not Pass 2 is a “worse” neutral than staying at Did Not Pass 3</a:t>
            </a:r>
          </a:p>
          <a:p>
            <a:r>
              <a:rPr lang="en-US" dirty="0"/>
              <a:t>Uses 125 point scale and assigns points using a flattened scalar model to fit modified values table </a:t>
            </a:r>
          </a:p>
          <a:p>
            <a:r>
              <a:rPr lang="en-US" dirty="0"/>
              <a:t>(E.g. -2 = 0; -1.7 and -1.3 = 25; -0.7 = 70; 0 = 85; +0.3 and +0.7 = 100; +1 = 112.5; +1.3, +1.7, and +2 = 125</a:t>
            </a:r>
            <a:r>
              <a:rPr lang="en-US" dirty="0" smtClean="0"/>
              <a:t>)</a:t>
            </a:r>
          </a:p>
          <a:p>
            <a:endParaRPr lang="en-US" dirty="0" smtClean="0"/>
          </a:p>
          <a:p>
            <a:r>
              <a:rPr lang="en-US" b="1" u="sng" dirty="0" smtClean="0"/>
              <a:t>Assumptions</a:t>
            </a:r>
            <a:endParaRPr lang="en-US" dirty="0" smtClean="0"/>
          </a:p>
          <a:p>
            <a:r>
              <a:rPr lang="en-US" dirty="0" smtClean="0"/>
              <a:t>Any positive movement is full points (100)</a:t>
            </a:r>
          </a:p>
          <a:p>
            <a:r>
              <a:rPr lang="en-US" dirty="0" smtClean="0"/>
              <a:t>Two category or more movement in the lower performance categories, and one category or more movement in the higher performance categories, are valued at a premium (more than 100 points)</a:t>
            </a:r>
          </a:p>
          <a:p>
            <a:r>
              <a:rPr lang="en-US" dirty="0" smtClean="0"/>
              <a:t>“Neutral” is not an A, but it’s better than mediocre—in other words, it is a B (85), except at the very high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6860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 idx="4294967295"/>
          </p:nvPr>
        </p:nvSpPr>
        <p:spPr>
          <a:xfrm>
            <a:off x="0" y="304800"/>
            <a:ext cx="8229600" cy="609600"/>
          </a:xfrm>
        </p:spPr>
        <p:txBody>
          <a:bodyPr>
            <a:noAutofit/>
          </a:bodyPr>
          <a:lstStyle/>
          <a:p>
            <a:pPr algn="l"/>
            <a:r>
              <a:rPr lang="en-US" sz="3600" dirty="0" smtClean="0">
                <a:latin typeface="Arial" pitchFamily="34" charset="0"/>
                <a:cs typeface="Arial" pitchFamily="34" charset="0"/>
              </a:rPr>
              <a:t>Categorical Growth: Option A(2)</a:t>
            </a:r>
            <a:endParaRPr lang="en-US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ontent Placeholder 4"/>
          <p:cNvSpPr txBox="1">
            <a:spLocks/>
          </p:cNvSpPr>
          <p:nvPr/>
        </p:nvSpPr>
        <p:spPr>
          <a:xfrm>
            <a:off x="5105400" y="1600202"/>
            <a:ext cx="4038600" cy="46783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320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52400" y="1066799"/>
            <a:ext cx="883920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u="sng" dirty="0" smtClean="0"/>
              <a:t>Expectations</a:t>
            </a:r>
            <a:endParaRPr lang="en-US" dirty="0"/>
          </a:p>
          <a:p>
            <a:r>
              <a:rPr lang="en-US" dirty="0"/>
              <a:t>This model sets the expectation that in order to receive full points, a student must either:</a:t>
            </a:r>
          </a:p>
          <a:p>
            <a:r>
              <a:rPr lang="en-US" dirty="0"/>
              <a:t>	-move up one level, OR</a:t>
            </a:r>
          </a:p>
          <a:p>
            <a:r>
              <a:rPr lang="en-US" dirty="0"/>
              <a:t>	- remain at the highest category (Pass Plus 2)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Since neutral (no movement) is a B, that translates into: if a school had all of its students go from Pass 1 to Pass 1 between years, it would get a B for growth</a:t>
            </a:r>
          </a:p>
        </p:txBody>
      </p:sp>
    </p:spTree>
    <p:extLst>
      <p:ext uri="{BB962C8B-B14F-4D97-AF65-F5344CB8AC3E}">
        <p14:creationId xmlns:p14="http://schemas.microsoft.com/office/powerpoint/2010/main" val="836709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304800" y="2362200"/>
            <a:ext cx="8534400" cy="3124200"/>
          </a:xfrm>
        </p:spPr>
        <p:txBody>
          <a:bodyPr>
            <a:normAutofit/>
          </a:bodyPr>
          <a:lstStyle/>
          <a:p>
            <a:r>
              <a:rPr lang="en-US" dirty="0" smtClean="0"/>
              <a:t>Values Table and Frequency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506029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 idx="4294967295"/>
          </p:nvPr>
        </p:nvSpPr>
        <p:spPr>
          <a:xfrm>
            <a:off x="0" y="304800"/>
            <a:ext cx="8229600" cy="609600"/>
          </a:xfrm>
        </p:spPr>
        <p:txBody>
          <a:bodyPr>
            <a:noAutofit/>
          </a:bodyPr>
          <a:lstStyle/>
          <a:p>
            <a:pPr algn="l"/>
            <a:r>
              <a:rPr lang="en-US" sz="3600" dirty="0" smtClean="0">
                <a:latin typeface="Arial" pitchFamily="34" charset="0"/>
                <a:cs typeface="Arial" pitchFamily="34" charset="0"/>
              </a:rPr>
              <a:t>Categorical Growth: Option A(2)</a:t>
            </a:r>
            <a:endParaRPr lang="en-US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ontent Placeholder 4"/>
          <p:cNvSpPr txBox="1">
            <a:spLocks/>
          </p:cNvSpPr>
          <p:nvPr/>
        </p:nvSpPr>
        <p:spPr>
          <a:xfrm>
            <a:off x="5105400" y="1600202"/>
            <a:ext cx="4038600" cy="46783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320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52400" y="1066800"/>
            <a:ext cx="891540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u="sng" dirty="0"/>
              <a:t>Pros and Cons</a:t>
            </a:r>
            <a:endParaRPr lang="en-US" dirty="0"/>
          </a:p>
          <a:p>
            <a:r>
              <a:rPr lang="en-US" b="1" u="sng" dirty="0"/>
              <a:t>PROS:</a:t>
            </a:r>
            <a:endParaRPr lang="en-US" dirty="0"/>
          </a:p>
          <a:p>
            <a:r>
              <a:rPr lang="en-US" dirty="0"/>
              <a:t>-Remains fairly true to original value table</a:t>
            </a:r>
          </a:p>
          <a:p>
            <a:r>
              <a:rPr lang="en-US" dirty="0"/>
              <a:t>-Recognizes growth across all categories</a:t>
            </a:r>
          </a:p>
          <a:p>
            <a:r>
              <a:rPr lang="en-US" dirty="0"/>
              <a:t>-Requires growth (in other words, tells schools that in order to receive an A or B, there must be growth, regardless of where a student starts, even at the higher levels)</a:t>
            </a:r>
          </a:p>
          <a:p>
            <a:r>
              <a:rPr lang="en-US" dirty="0"/>
              <a:t>-Can have a slight positive impact on mid-level performing schools (i.e., schools that would be C or D schools based on performance)</a:t>
            </a:r>
          </a:p>
          <a:p>
            <a:r>
              <a:rPr lang="en-US" dirty="0"/>
              <a:t> </a:t>
            </a:r>
          </a:p>
          <a:p>
            <a:r>
              <a:rPr lang="en-US" b="1" u="sng" dirty="0"/>
              <a:t>CONS</a:t>
            </a:r>
            <a:r>
              <a:rPr lang="en-US" b="1" u="sng" dirty="0" smtClean="0"/>
              <a:t>:</a:t>
            </a:r>
            <a:endParaRPr lang="en-US" dirty="0"/>
          </a:p>
          <a:p>
            <a:r>
              <a:rPr lang="en-US" dirty="0"/>
              <a:t>-Can depress grades for higher performing schools </a:t>
            </a:r>
          </a:p>
          <a:p>
            <a:r>
              <a:rPr lang="en-US" dirty="0"/>
              <a:t>-Requires growth, but still sets up the expectation that all students can get to Pass Plus (for example: a student who starts 3</a:t>
            </a:r>
            <a:r>
              <a:rPr lang="en-US" baseline="30000" dirty="0"/>
              <a:t>rd</a:t>
            </a:r>
            <a:r>
              <a:rPr lang="en-US" dirty="0"/>
              <a:t> grade as a Did Not Pass 1 would need to be a Pass Plus by 8</a:t>
            </a:r>
            <a:r>
              <a:rPr lang="en-US" baseline="30000" dirty="0"/>
              <a:t>th</a:t>
            </a:r>
            <a:r>
              <a:rPr lang="en-US" dirty="0"/>
              <a:t> grade, moving up a category each year, in order for the school to get full points)</a:t>
            </a:r>
          </a:p>
          <a:p>
            <a:r>
              <a:rPr lang="en-US" dirty="0"/>
              <a:t>-Still somewhat devalues staying at high levels (e.g., Pass 2, Pass Plus 1, Pass Plus 2)</a:t>
            </a:r>
          </a:p>
          <a:p>
            <a:r>
              <a:rPr lang="en-US" dirty="0"/>
              <a:t>-Impact of growth is primarily neutral, even with weighting (in other words, schools’ grades don’t really change when including growth), ALTHOUGH can have a slight negative impact for higher performing schools</a:t>
            </a:r>
          </a:p>
        </p:txBody>
      </p:sp>
    </p:spTree>
    <p:extLst>
      <p:ext uri="{BB962C8B-B14F-4D97-AF65-F5344CB8AC3E}">
        <p14:creationId xmlns:p14="http://schemas.microsoft.com/office/powerpoint/2010/main" val="2295401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 idx="4294967295"/>
          </p:nvPr>
        </p:nvSpPr>
        <p:spPr>
          <a:xfrm>
            <a:off x="0" y="304800"/>
            <a:ext cx="8229600" cy="609600"/>
          </a:xfrm>
        </p:spPr>
        <p:txBody>
          <a:bodyPr>
            <a:noAutofit/>
          </a:bodyPr>
          <a:lstStyle/>
          <a:p>
            <a:pPr algn="l"/>
            <a:r>
              <a:rPr lang="en-US" sz="3600" dirty="0" smtClean="0">
                <a:latin typeface="Arial" pitchFamily="34" charset="0"/>
                <a:cs typeface="Arial" pitchFamily="34" charset="0"/>
              </a:rPr>
              <a:t>Categorical Growth: Option A(2)</a:t>
            </a:r>
            <a:endParaRPr lang="en-US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ontent Placeholder 4"/>
          <p:cNvSpPr txBox="1">
            <a:spLocks/>
          </p:cNvSpPr>
          <p:nvPr/>
        </p:nvSpPr>
        <p:spPr>
          <a:xfrm>
            <a:off x="5105400" y="1600202"/>
            <a:ext cx="4038600" cy="46783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320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5420255"/>
              </p:ext>
            </p:extLst>
          </p:nvPr>
        </p:nvGraphicFramePr>
        <p:xfrm>
          <a:off x="228600" y="1143000"/>
          <a:ext cx="8763000" cy="4419602"/>
        </p:xfrm>
        <a:graphic>
          <a:graphicData uri="http://schemas.openxmlformats.org/drawingml/2006/table">
            <a:tbl>
              <a:tblPr/>
              <a:tblGrid>
                <a:gridCol w="1224936"/>
                <a:gridCol w="942258"/>
                <a:gridCol w="942258"/>
                <a:gridCol w="942258"/>
                <a:gridCol w="942258"/>
                <a:gridCol w="942258"/>
                <a:gridCol w="942258"/>
                <a:gridCol w="942258"/>
                <a:gridCol w="942258"/>
              </a:tblGrid>
              <a:tr h="401782">
                <a:tc gridSpan="9"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Option A2 Points</a:t>
                      </a:r>
                    </a:p>
                  </a:txBody>
                  <a:tcPr marL="8843" marR="8843" marT="88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01782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Opt A2</a:t>
                      </a:r>
                    </a:p>
                  </a:txBody>
                  <a:tcPr marL="8843" marR="8843" marT="88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8"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Current Year Level</a:t>
                      </a:r>
                    </a:p>
                  </a:txBody>
                  <a:tcPr marL="8843" marR="8843" marT="88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01782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Previous Year Level</a:t>
                      </a:r>
                    </a:p>
                  </a:txBody>
                  <a:tcPr marL="8843" marR="8843" marT="88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Did Not Pass-1</a:t>
                      </a:r>
                    </a:p>
                  </a:txBody>
                  <a:tcPr marL="8843" marR="8843" marT="88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Did Not Pass-2</a:t>
                      </a:r>
                    </a:p>
                  </a:txBody>
                  <a:tcPr marL="8843" marR="8843" marT="88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Did Not Pass-3</a:t>
                      </a:r>
                    </a:p>
                  </a:txBody>
                  <a:tcPr marL="8843" marR="8843" marT="88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Pass-1</a:t>
                      </a:r>
                    </a:p>
                  </a:txBody>
                  <a:tcPr marL="8843" marR="8843" marT="88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Pass-2</a:t>
                      </a:r>
                    </a:p>
                  </a:txBody>
                  <a:tcPr marL="8843" marR="8843" marT="88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Pass Plus-1</a:t>
                      </a:r>
                    </a:p>
                  </a:txBody>
                  <a:tcPr marL="8843" marR="8843" marT="88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Pass Plus-2</a:t>
                      </a:r>
                    </a:p>
                  </a:txBody>
                  <a:tcPr marL="8843" marR="8843" marT="88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Pass Plus-3</a:t>
                      </a:r>
                    </a:p>
                  </a:txBody>
                  <a:tcPr marL="8843" marR="8843" marT="88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1782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Pass Plus-3</a:t>
                      </a:r>
                    </a:p>
                  </a:txBody>
                  <a:tcPr marL="8843" marR="8843" marT="88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843" marR="8843" marT="88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843" marR="8843" marT="88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843" marR="8843" marT="88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843" marR="8843" marT="88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843" marR="8843" marT="88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843" marR="8843" marT="88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843" marR="8843" marT="88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843" marR="8843" marT="88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</a:tr>
              <a:tr h="401782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Pass Plus-2</a:t>
                      </a:r>
                    </a:p>
                  </a:txBody>
                  <a:tcPr marL="8843" marR="8843" marT="88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8843" marR="8843" marT="88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8843" marR="8843" marT="88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8843" marR="8843" marT="88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50</a:t>
                      </a:r>
                    </a:p>
                  </a:txBody>
                  <a:tcPr marL="8843" marR="8843" marT="88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</a:t>
                      </a:r>
                    </a:p>
                  </a:txBody>
                  <a:tcPr marL="8843" marR="8843" marT="88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</a:t>
                      </a:r>
                    </a:p>
                  </a:txBody>
                  <a:tcPr marL="8843" marR="8843" marT="88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</a:t>
                      </a:r>
                    </a:p>
                  </a:txBody>
                  <a:tcPr marL="8843" marR="8843" marT="88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D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843" marR="8843" marT="88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</a:tr>
              <a:tr h="401782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Pass Plus -1</a:t>
                      </a:r>
                    </a:p>
                  </a:txBody>
                  <a:tcPr marL="8843" marR="8843" marT="88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8843" marR="8843" marT="88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8843" marR="8843" marT="88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8843" marR="8843" marT="88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50</a:t>
                      </a:r>
                    </a:p>
                  </a:txBody>
                  <a:tcPr marL="8843" marR="8843" marT="88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</a:t>
                      </a:r>
                    </a:p>
                  </a:txBody>
                  <a:tcPr marL="8843" marR="8843" marT="88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</a:t>
                      </a:r>
                    </a:p>
                  </a:txBody>
                  <a:tcPr marL="8843" marR="8843" marT="88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D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112.5</a:t>
                      </a:r>
                    </a:p>
                  </a:txBody>
                  <a:tcPr marL="8843" marR="8843" marT="88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843" marR="8843" marT="88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</a:tr>
              <a:tr h="401782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Pass-2</a:t>
                      </a:r>
                    </a:p>
                  </a:txBody>
                  <a:tcPr marL="8843" marR="8843" marT="88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8843" marR="8843" marT="88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8843" marR="8843" marT="88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8843" marR="8843" marT="88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</a:t>
                      </a:r>
                    </a:p>
                  </a:txBody>
                  <a:tcPr marL="8843" marR="8843" marT="88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</a:t>
                      </a:r>
                    </a:p>
                  </a:txBody>
                  <a:tcPr marL="8843" marR="8843" marT="88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D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</a:t>
                      </a:r>
                    </a:p>
                  </a:txBody>
                  <a:tcPr marL="8843" marR="8843" marT="88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112.5</a:t>
                      </a:r>
                    </a:p>
                  </a:txBody>
                  <a:tcPr marL="8843" marR="8843" marT="88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843" marR="8843" marT="88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</a:tr>
              <a:tr h="401782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Pass-1</a:t>
                      </a:r>
                    </a:p>
                  </a:txBody>
                  <a:tcPr marL="8843" marR="8843" marT="88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8843" marR="8843" marT="88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8843" marR="8843" marT="88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</a:t>
                      </a:r>
                    </a:p>
                  </a:txBody>
                  <a:tcPr marL="8843" marR="8843" marT="88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</a:t>
                      </a:r>
                    </a:p>
                  </a:txBody>
                  <a:tcPr marL="8843" marR="8843" marT="88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D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</a:t>
                      </a:r>
                    </a:p>
                  </a:txBody>
                  <a:tcPr marL="8843" marR="8843" marT="88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112.5</a:t>
                      </a:r>
                    </a:p>
                  </a:txBody>
                  <a:tcPr marL="8843" marR="8843" marT="88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125</a:t>
                      </a:r>
                    </a:p>
                  </a:txBody>
                  <a:tcPr marL="8843" marR="8843" marT="88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843" marR="8843" marT="88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</a:tr>
              <a:tr h="401782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Did Not Pass-3</a:t>
                      </a:r>
                    </a:p>
                  </a:txBody>
                  <a:tcPr marL="8843" marR="8843" marT="88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8843" marR="8843" marT="88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50</a:t>
                      </a:r>
                    </a:p>
                  </a:txBody>
                  <a:tcPr marL="8843" marR="8843" marT="88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</a:t>
                      </a:r>
                    </a:p>
                  </a:txBody>
                  <a:tcPr marL="8843" marR="8843" marT="88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D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</a:t>
                      </a:r>
                    </a:p>
                  </a:txBody>
                  <a:tcPr marL="8843" marR="8843" marT="88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125</a:t>
                      </a:r>
                    </a:p>
                  </a:txBody>
                  <a:tcPr marL="8843" marR="8843" marT="88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125</a:t>
                      </a:r>
                    </a:p>
                  </a:txBody>
                  <a:tcPr marL="8843" marR="8843" marT="88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125</a:t>
                      </a:r>
                    </a:p>
                  </a:txBody>
                  <a:tcPr marL="8843" marR="8843" marT="88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843" marR="8843" marT="88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</a:tr>
              <a:tr h="401782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Did Not Pass-2</a:t>
                      </a:r>
                    </a:p>
                  </a:txBody>
                  <a:tcPr marL="8843" marR="8843" marT="88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25</a:t>
                      </a:r>
                    </a:p>
                  </a:txBody>
                  <a:tcPr marL="8843" marR="8843" marT="88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50</a:t>
                      </a:r>
                    </a:p>
                  </a:txBody>
                  <a:tcPr marL="8843" marR="8843" marT="88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D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</a:t>
                      </a:r>
                    </a:p>
                  </a:txBody>
                  <a:tcPr marL="8843" marR="8843" marT="88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125</a:t>
                      </a:r>
                    </a:p>
                  </a:txBody>
                  <a:tcPr marL="8843" marR="8843" marT="88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125</a:t>
                      </a:r>
                    </a:p>
                  </a:txBody>
                  <a:tcPr marL="8843" marR="8843" marT="88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125</a:t>
                      </a:r>
                    </a:p>
                  </a:txBody>
                  <a:tcPr marL="8843" marR="8843" marT="88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125</a:t>
                      </a:r>
                    </a:p>
                  </a:txBody>
                  <a:tcPr marL="8843" marR="8843" marT="88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843" marR="8843" marT="88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</a:tr>
              <a:tr h="401782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Did Not Pass-1</a:t>
                      </a:r>
                    </a:p>
                  </a:txBody>
                  <a:tcPr marL="8843" marR="8843" marT="88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50</a:t>
                      </a:r>
                    </a:p>
                  </a:txBody>
                  <a:tcPr marL="8843" marR="8843" marT="88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D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</a:t>
                      </a:r>
                    </a:p>
                  </a:txBody>
                  <a:tcPr marL="8843" marR="8843" marT="88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112.5</a:t>
                      </a:r>
                    </a:p>
                  </a:txBody>
                  <a:tcPr marL="8843" marR="8843" marT="88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125</a:t>
                      </a:r>
                    </a:p>
                  </a:txBody>
                  <a:tcPr marL="8843" marR="8843" marT="88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125</a:t>
                      </a:r>
                    </a:p>
                  </a:txBody>
                  <a:tcPr marL="8843" marR="8843" marT="88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125</a:t>
                      </a:r>
                    </a:p>
                  </a:txBody>
                  <a:tcPr marL="8843" marR="8843" marT="88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125</a:t>
                      </a:r>
                    </a:p>
                  </a:txBody>
                  <a:tcPr marL="8843" marR="8843" marT="88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843" marR="8843" marT="88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75482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</a:rPr>
              <a:t>CASE STUDIES: Option A(2)</a:t>
            </a:r>
            <a:endParaRPr lang="en-US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Performance + Categorical Growth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5775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 rot="10800000" flipV="1">
            <a:off x="628650" y="309093"/>
            <a:ext cx="7886700" cy="656822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chemeClr val="accent5">
                    <a:lumMod val="75000"/>
                  </a:schemeClr>
                </a:solidFill>
              </a:rPr>
              <a:t>SAMPLE SCHOOL A: OPTION A(2)</a:t>
            </a:r>
            <a:endParaRPr lang="en-US" sz="32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965916"/>
            <a:ext cx="7886700" cy="5756856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JAMES T. KIRK ELEMENTARY SCHOOL</a:t>
            </a:r>
          </a:p>
          <a:p>
            <a:pPr marL="0" indent="0">
              <a:spcBef>
                <a:spcPts val="0"/>
              </a:spcBef>
              <a:buNone/>
            </a:pPr>
            <a:endParaRPr lang="en-US" sz="2000" b="1" dirty="0" smtClean="0"/>
          </a:p>
          <a:p>
            <a:pPr marL="0" indent="0">
              <a:spcBef>
                <a:spcPts val="0"/>
              </a:spcBef>
              <a:buNone/>
            </a:pPr>
            <a:r>
              <a:rPr lang="en-US" sz="1800" b="1" dirty="0" smtClean="0"/>
              <a:t>Grade Span</a:t>
            </a:r>
            <a:r>
              <a:rPr lang="en-US" sz="1800" dirty="0" smtClean="0"/>
              <a:t>: 	PK-5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b="1" dirty="0" smtClean="0"/>
              <a:t>Location</a:t>
            </a:r>
            <a:r>
              <a:rPr lang="en-US" sz="1800" dirty="0" smtClean="0"/>
              <a:t>: 	Urban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b="1" dirty="0" smtClean="0"/>
              <a:t>Demographics</a:t>
            </a:r>
            <a:r>
              <a:rPr lang="en-US" sz="1800" dirty="0" smtClean="0"/>
              <a:t>: 	26% White; 36% Black; 21% Hispanic; 17% Other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 smtClean="0"/>
              <a:t>		91.1% Free/Reduced Price Lunch </a:t>
            </a:r>
            <a:r>
              <a:rPr lang="en-US" sz="1800" dirty="0"/>
              <a:t>	</a:t>
            </a:r>
            <a:endParaRPr lang="en-US" sz="18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en-US" sz="1800" b="1" dirty="0" smtClean="0"/>
              <a:t>2013 Grade:</a:t>
            </a:r>
            <a:r>
              <a:rPr lang="en-US" sz="1800" dirty="0" smtClean="0"/>
              <a:t>	D</a:t>
            </a:r>
          </a:p>
          <a:p>
            <a:pPr marL="0" indent="0">
              <a:buNone/>
            </a:pPr>
            <a:r>
              <a:rPr lang="en-US" sz="2000" dirty="0" smtClean="0"/>
              <a:t>	</a:t>
            </a:r>
            <a:endParaRPr lang="en-US" sz="2000" dirty="0"/>
          </a:p>
        </p:txBody>
      </p:sp>
      <p:sp>
        <p:nvSpPr>
          <p:cNvPr id="6" name="AutoShape 4" descr="http://compass.doe.in.gov/ChartImg.axd?i=chart_43bac50070e041b8bb9588cd5c20be75_9.png&amp;g=ee1379fc915a41628fffe0d8821c7f0f"/>
          <p:cNvSpPr>
            <a:spLocks noChangeAspect="1" noChangeArrowheads="1"/>
          </p:cNvSpPr>
          <p:nvPr/>
        </p:nvSpPr>
        <p:spPr bwMode="auto">
          <a:xfrm>
            <a:off x="116681" y="-144463"/>
            <a:ext cx="2286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78506139"/>
              </p:ext>
            </p:extLst>
          </p:nvPr>
        </p:nvGraphicFramePr>
        <p:xfrm>
          <a:off x="230982" y="3168201"/>
          <a:ext cx="4341018" cy="15044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5418"/>
                <a:gridCol w="914400"/>
                <a:gridCol w="1120297"/>
                <a:gridCol w="860903"/>
              </a:tblGrid>
              <a:tr h="399247">
                <a:tc gridSpan="4">
                  <a:txBody>
                    <a:bodyPr/>
                    <a:lstStyle/>
                    <a:p>
                      <a:r>
                        <a:rPr lang="en-US" sz="1600" dirty="0" smtClean="0"/>
                        <a:t>Performance</a:t>
                      </a:r>
                      <a:endParaRPr lang="en-US" sz="1600" dirty="0"/>
                    </a:p>
                  </a:txBody>
                  <a:tcPr marL="68580" marR="68580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3487"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Subject</a:t>
                      </a:r>
                      <a:endParaRPr lang="en-US" sz="1600" dirty="0"/>
                    </a:p>
                  </a:txBody>
                  <a:tcPr marL="68580" marR="6858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Pass Rate</a:t>
                      </a:r>
                      <a:endParaRPr lang="en-US" sz="1600" dirty="0"/>
                    </a:p>
                  </a:txBody>
                  <a:tcPr marL="68580" marR="6858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Part. Rate</a:t>
                      </a:r>
                      <a:endParaRPr lang="en-US" sz="1600" dirty="0"/>
                    </a:p>
                  </a:txBody>
                  <a:tcPr marL="68580" marR="6858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Points</a:t>
                      </a:r>
                      <a:endParaRPr lang="en-US" sz="1600" dirty="0"/>
                    </a:p>
                  </a:txBody>
                  <a:tcPr marL="68580" marR="68580" anchor="b"/>
                </a:tc>
              </a:tr>
              <a:tr h="36525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E/LA</a:t>
                      </a: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69.9%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99.2%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69.9</a:t>
                      </a:r>
                      <a:endParaRPr lang="en-US" sz="1600" dirty="0"/>
                    </a:p>
                  </a:txBody>
                  <a:tcPr marL="68580" marR="68580"/>
                </a:tc>
              </a:tr>
              <a:tr h="366505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Math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68.0%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99.2%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68.0</a:t>
                      </a:r>
                      <a:endParaRPr lang="en-US" sz="1600" dirty="0"/>
                    </a:p>
                  </a:txBody>
                  <a:tcPr marL="68580" marR="68580"/>
                </a:tc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503474"/>
              </p:ext>
            </p:extLst>
          </p:nvPr>
        </p:nvGraphicFramePr>
        <p:xfrm>
          <a:off x="4800600" y="3164388"/>
          <a:ext cx="4190999" cy="14950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81334"/>
                <a:gridCol w="899866"/>
                <a:gridCol w="1283042"/>
                <a:gridCol w="926757"/>
              </a:tblGrid>
              <a:tr h="382901">
                <a:tc gridSpan="3">
                  <a:txBody>
                    <a:bodyPr/>
                    <a:lstStyle/>
                    <a:p>
                      <a:r>
                        <a:rPr lang="en-US" sz="1600" dirty="0" smtClean="0"/>
                        <a:t>Categorical Growth</a:t>
                      </a:r>
                      <a:endParaRPr lang="en-US" sz="1600" dirty="0"/>
                    </a:p>
                  </a:txBody>
                  <a:tcPr marL="68580" marR="6858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68580" marR="68580"/>
                </a:tc>
              </a:tr>
              <a:tr h="393647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Subject</a:t>
                      </a:r>
                      <a:endParaRPr lang="en-US" sz="1600" dirty="0"/>
                    </a:p>
                  </a:txBody>
                  <a:tcPr marL="68580" marR="6858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Top 75%</a:t>
                      </a:r>
                      <a:endParaRPr lang="en-US" sz="1600" dirty="0"/>
                    </a:p>
                  </a:txBody>
                  <a:tcPr marL="68580" marR="6858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Bottom 25%</a:t>
                      </a:r>
                      <a:endParaRPr lang="en-US" sz="1600" dirty="0"/>
                    </a:p>
                  </a:txBody>
                  <a:tcPr marL="68580" marR="6858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Points</a:t>
                      </a:r>
                      <a:endParaRPr lang="en-US" sz="1600" dirty="0"/>
                    </a:p>
                  </a:txBody>
                  <a:tcPr marL="68580" marR="68580" anchor="b"/>
                </a:tc>
              </a:tr>
              <a:tr h="370309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E/LA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83.6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80.3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82.0</a:t>
                      </a:r>
                      <a:endParaRPr lang="en-US" sz="1600" dirty="0"/>
                    </a:p>
                  </a:txBody>
                  <a:tcPr marL="68580" marR="68580"/>
                </a:tc>
              </a:tr>
              <a:tr h="3482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Math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85.9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80.6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83.2</a:t>
                      </a:r>
                      <a:endParaRPr lang="en-US" sz="1600" dirty="0"/>
                    </a:p>
                  </a:txBody>
                  <a:tcPr marL="68580" marR="68580"/>
                </a:tc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7125210"/>
              </p:ext>
            </p:extLst>
          </p:nvPr>
        </p:nvGraphicFramePr>
        <p:xfrm>
          <a:off x="230980" y="4854478"/>
          <a:ext cx="8760620" cy="14201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47271"/>
                <a:gridCol w="873636"/>
                <a:gridCol w="811553"/>
                <a:gridCol w="921495"/>
                <a:gridCol w="196230"/>
                <a:gridCol w="1922129"/>
                <a:gridCol w="695466"/>
                <a:gridCol w="796420"/>
                <a:gridCol w="796420"/>
              </a:tblGrid>
              <a:tr h="355027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Combined (50/50)</a:t>
                      </a: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Points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Weight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Score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Combined (60/40)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Points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Weight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Score</a:t>
                      </a:r>
                      <a:endParaRPr lang="en-US" sz="1600" dirty="0"/>
                    </a:p>
                  </a:txBody>
                  <a:tcPr marL="68580" marR="68580"/>
                </a:tc>
              </a:tr>
              <a:tr h="355027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Performance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69.0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.50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34.5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Performance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69.0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.40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27.6</a:t>
                      </a:r>
                      <a:endParaRPr lang="en-US" sz="1600" dirty="0"/>
                    </a:p>
                  </a:txBody>
                  <a:tcPr marL="68580" marR="68580"/>
                </a:tc>
              </a:tr>
              <a:tr h="355027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Growth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82.6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.50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41.3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Growth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82.6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.60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49.6</a:t>
                      </a:r>
                      <a:endParaRPr lang="en-US" sz="1600" dirty="0"/>
                    </a:p>
                  </a:txBody>
                  <a:tcPr marL="68580" marR="68580"/>
                </a:tc>
              </a:tr>
              <a:tr h="355027">
                <a:tc gridSpan="3">
                  <a:txBody>
                    <a:bodyPr/>
                    <a:lstStyle/>
                    <a:p>
                      <a:pPr algn="r"/>
                      <a:r>
                        <a:rPr lang="en-US" sz="1600" b="1" dirty="0" smtClean="0"/>
                        <a:t>FINAL GRADE (</a:t>
                      </a:r>
                      <a:r>
                        <a:rPr lang="en-US" sz="1600" b="1" dirty="0" err="1" smtClean="0"/>
                        <a:t>Perf</a:t>
                      </a:r>
                      <a:r>
                        <a:rPr lang="en-US" sz="1600" b="1" dirty="0" smtClean="0"/>
                        <a:t> + Growth)</a:t>
                      </a:r>
                      <a:endParaRPr lang="en-US" sz="1600" b="1" dirty="0"/>
                    </a:p>
                  </a:txBody>
                  <a:tcPr marL="68580" marR="68580"/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75.8 (C)</a:t>
                      </a:r>
                      <a:endParaRPr lang="en-US" sz="1600" b="1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68580" marR="68580"/>
                </a:tc>
                <a:tc gridSpan="3">
                  <a:txBody>
                    <a:bodyPr/>
                    <a:lstStyle/>
                    <a:p>
                      <a:pPr algn="r"/>
                      <a:r>
                        <a:rPr lang="en-US" sz="1600" b="1" dirty="0" smtClean="0"/>
                        <a:t>FINAL GRADE (</a:t>
                      </a:r>
                      <a:r>
                        <a:rPr lang="en-US" sz="1600" b="1" dirty="0" err="1" smtClean="0"/>
                        <a:t>Perf</a:t>
                      </a:r>
                      <a:r>
                        <a:rPr lang="en-US" sz="1600" b="1" baseline="0" dirty="0" smtClean="0"/>
                        <a:t> + Growth)</a:t>
                      </a:r>
                      <a:endParaRPr lang="en-US" sz="1600" b="1" dirty="0"/>
                    </a:p>
                  </a:txBody>
                  <a:tcPr marL="68580" marR="68580"/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77.2 (C)</a:t>
                      </a:r>
                      <a:endParaRPr lang="en-US" sz="1600" b="1" dirty="0"/>
                    </a:p>
                  </a:txBody>
                  <a:tcPr marL="68580" marR="68580"/>
                </a:tc>
              </a:tr>
            </a:tbl>
          </a:graphicData>
        </a:graphic>
      </p:graphicFrame>
      <p:sp>
        <p:nvSpPr>
          <p:cNvPr id="8" name="Rectangle 7"/>
          <p:cNvSpPr/>
          <p:nvPr/>
        </p:nvSpPr>
        <p:spPr>
          <a:xfrm>
            <a:off x="195618" y="6288880"/>
            <a:ext cx="8795981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800" dirty="0" smtClean="0"/>
              <a:t>*Information </a:t>
            </a:r>
            <a:r>
              <a:rPr lang="en-US" sz="800" dirty="0"/>
              <a:t>evaluated is preliminary. The evaluation has been based on temporary cut scores for sub-categories that will be vetted and altered throughout the process. Final data may </a:t>
            </a:r>
            <a:r>
              <a:rPr lang="en-US" sz="800" dirty="0" smtClean="0"/>
              <a:t>differ. </a:t>
            </a:r>
          </a:p>
          <a:p>
            <a:r>
              <a:rPr lang="en-US" sz="800" dirty="0" smtClean="0"/>
              <a:t>**This </a:t>
            </a:r>
            <a:r>
              <a:rPr lang="en-US" sz="800" dirty="0"/>
              <a:t>analysis contains only Performance and Categorical Growth data. Target Growth data is not included.</a:t>
            </a:r>
          </a:p>
        </p:txBody>
      </p:sp>
    </p:spTree>
    <p:extLst>
      <p:ext uri="{BB962C8B-B14F-4D97-AF65-F5344CB8AC3E}">
        <p14:creationId xmlns:p14="http://schemas.microsoft.com/office/powerpoint/2010/main" val="2595193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 rot="10800000" flipV="1">
            <a:off x="628650" y="309093"/>
            <a:ext cx="7886700" cy="656822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chemeClr val="accent5">
                    <a:lumMod val="75000"/>
                  </a:schemeClr>
                </a:solidFill>
              </a:rPr>
              <a:t>SAMPLE SCHOOL B: OPTION A(2)</a:t>
            </a:r>
            <a:endParaRPr lang="en-US" sz="32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965916"/>
            <a:ext cx="7886700" cy="5756856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MALCOLM REYNOLDS MIDDLE SCHOOL</a:t>
            </a:r>
          </a:p>
          <a:p>
            <a:pPr marL="0" indent="0">
              <a:spcBef>
                <a:spcPts val="0"/>
              </a:spcBef>
              <a:buNone/>
            </a:pPr>
            <a:endParaRPr lang="en-US" sz="2000" b="1" dirty="0" smtClean="0"/>
          </a:p>
          <a:p>
            <a:pPr marL="0" indent="0">
              <a:spcBef>
                <a:spcPts val="0"/>
              </a:spcBef>
              <a:buNone/>
            </a:pPr>
            <a:r>
              <a:rPr lang="en-US" sz="1800" b="1" dirty="0" smtClean="0"/>
              <a:t>Grade Span</a:t>
            </a:r>
            <a:r>
              <a:rPr lang="en-US" sz="1800" dirty="0" smtClean="0"/>
              <a:t>: 	7-8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b="1" dirty="0" smtClean="0"/>
              <a:t>Location</a:t>
            </a:r>
            <a:r>
              <a:rPr lang="en-US" sz="1800" dirty="0" smtClean="0"/>
              <a:t>: 	Rural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b="1" dirty="0" smtClean="0"/>
              <a:t>Demographics</a:t>
            </a:r>
            <a:r>
              <a:rPr lang="en-US" sz="1800" dirty="0" smtClean="0"/>
              <a:t>: 	98% White; 1% Hispanic; 1% Other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 smtClean="0"/>
              <a:t>		40.8% Free/Reduced Price Lunch </a:t>
            </a:r>
            <a:r>
              <a:rPr lang="en-US" sz="1800" dirty="0"/>
              <a:t>	</a:t>
            </a:r>
            <a:endParaRPr lang="en-US" sz="18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en-US" sz="1800" b="1" dirty="0" smtClean="0"/>
              <a:t>2013 Grade:</a:t>
            </a:r>
            <a:r>
              <a:rPr lang="en-US" sz="1800" dirty="0" smtClean="0"/>
              <a:t>	B</a:t>
            </a:r>
          </a:p>
          <a:p>
            <a:pPr marL="0" indent="0">
              <a:buNone/>
            </a:pPr>
            <a:r>
              <a:rPr lang="en-US" sz="2000" dirty="0" smtClean="0"/>
              <a:t>	</a:t>
            </a:r>
            <a:endParaRPr lang="en-US" sz="2000" dirty="0"/>
          </a:p>
        </p:txBody>
      </p:sp>
      <p:sp>
        <p:nvSpPr>
          <p:cNvPr id="6" name="AutoShape 4" descr="http://compass.doe.in.gov/ChartImg.axd?i=chart_43bac50070e041b8bb9588cd5c20be75_9.png&amp;g=ee1379fc915a41628fffe0d8821c7f0f"/>
          <p:cNvSpPr>
            <a:spLocks noChangeAspect="1" noChangeArrowheads="1"/>
          </p:cNvSpPr>
          <p:nvPr/>
        </p:nvSpPr>
        <p:spPr bwMode="auto">
          <a:xfrm>
            <a:off x="116681" y="-144463"/>
            <a:ext cx="2286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5336224"/>
              </p:ext>
            </p:extLst>
          </p:nvPr>
        </p:nvGraphicFramePr>
        <p:xfrm>
          <a:off x="230982" y="3168201"/>
          <a:ext cx="4341018" cy="15044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69218"/>
                <a:gridCol w="990600"/>
                <a:gridCol w="1120297"/>
                <a:gridCol w="860903"/>
              </a:tblGrid>
              <a:tr h="399247">
                <a:tc gridSpan="4">
                  <a:txBody>
                    <a:bodyPr/>
                    <a:lstStyle/>
                    <a:p>
                      <a:r>
                        <a:rPr lang="en-US" sz="1600" dirty="0" smtClean="0"/>
                        <a:t>Performance</a:t>
                      </a:r>
                      <a:endParaRPr lang="en-US" sz="1600" dirty="0"/>
                    </a:p>
                  </a:txBody>
                  <a:tcPr marL="68580" marR="68580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3487"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Subject</a:t>
                      </a:r>
                      <a:endParaRPr lang="en-US" sz="1600" dirty="0"/>
                    </a:p>
                  </a:txBody>
                  <a:tcPr marL="68580" marR="6858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Pass Rate</a:t>
                      </a:r>
                      <a:endParaRPr lang="en-US" sz="1600" dirty="0"/>
                    </a:p>
                  </a:txBody>
                  <a:tcPr marL="68580" marR="6858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Part. Rate</a:t>
                      </a:r>
                      <a:endParaRPr lang="en-US" sz="1600" dirty="0"/>
                    </a:p>
                  </a:txBody>
                  <a:tcPr marL="68580" marR="6858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Points</a:t>
                      </a:r>
                      <a:endParaRPr lang="en-US" sz="1600" dirty="0"/>
                    </a:p>
                  </a:txBody>
                  <a:tcPr marL="68580" marR="68580" anchor="b"/>
                </a:tc>
              </a:tr>
              <a:tr h="36525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E/LA</a:t>
                      </a: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79.2%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99.4%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79.2</a:t>
                      </a:r>
                      <a:endParaRPr lang="en-US" sz="1600" dirty="0"/>
                    </a:p>
                  </a:txBody>
                  <a:tcPr marL="68580" marR="68580"/>
                </a:tc>
              </a:tr>
              <a:tr h="366505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Math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85.6%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100%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85.6</a:t>
                      </a:r>
                      <a:endParaRPr lang="en-US" sz="1600" dirty="0"/>
                    </a:p>
                  </a:txBody>
                  <a:tcPr marL="68580" marR="68580"/>
                </a:tc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0906876"/>
              </p:ext>
            </p:extLst>
          </p:nvPr>
        </p:nvGraphicFramePr>
        <p:xfrm>
          <a:off x="4800600" y="3164388"/>
          <a:ext cx="4190999" cy="14950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81334"/>
                <a:gridCol w="976066"/>
                <a:gridCol w="1206842"/>
                <a:gridCol w="926757"/>
              </a:tblGrid>
              <a:tr h="382901">
                <a:tc gridSpan="3">
                  <a:txBody>
                    <a:bodyPr/>
                    <a:lstStyle/>
                    <a:p>
                      <a:r>
                        <a:rPr lang="en-US" sz="1600" dirty="0" smtClean="0"/>
                        <a:t>Categorical Growth</a:t>
                      </a:r>
                      <a:endParaRPr lang="en-US" sz="1600" dirty="0"/>
                    </a:p>
                  </a:txBody>
                  <a:tcPr marL="68580" marR="6858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68580" marR="68580"/>
                </a:tc>
              </a:tr>
              <a:tr h="393647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Subject</a:t>
                      </a:r>
                      <a:endParaRPr lang="en-US" sz="1600" dirty="0"/>
                    </a:p>
                  </a:txBody>
                  <a:tcPr marL="68580" marR="6858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Top 75%</a:t>
                      </a:r>
                      <a:endParaRPr lang="en-US" sz="1600" dirty="0"/>
                    </a:p>
                  </a:txBody>
                  <a:tcPr marL="68580" marR="6858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Bottom 25%</a:t>
                      </a:r>
                      <a:endParaRPr lang="en-US" sz="1600" dirty="0"/>
                    </a:p>
                  </a:txBody>
                  <a:tcPr marL="68580" marR="6858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Points</a:t>
                      </a:r>
                      <a:endParaRPr lang="en-US" sz="1600" dirty="0"/>
                    </a:p>
                  </a:txBody>
                  <a:tcPr marL="68580" marR="68580" anchor="b"/>
                </a:tc>
              </a:tr>
              <a:tr h="370309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E/LA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84.6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80.1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82.4</a:t>
                      </a:r>
                      <a:endParaRPr lang="en-US" sz="1600" dirty="0"/>
                    </a:p>
                  </a:txBody>
                  <a:tcPr marL="68580" marR="68580"/>
                </a:tc>
              </a:tr>
              <a:tr h="3482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Math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90.8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86.4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88.6</a:t>
                      </a:r>
                      <a:endParaRPr lang="en-US" sz="1600" dirty="0"/>
                    </a:p>
                  </a:txBody>
                  <a:tcPr marL="68580" marR="68580"/>
                </a:tc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39666265"/>
              </p:ext>
            </p:extLst>
          </p:nvPr>
        </p:nvGraphicFramePr>
        <p:xfrm>
          <a:off x="230980" y="4854479"/>
          <a:ext cx="8760620" cy="140036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47271"/>
                <a:gridCol w="873636"/>
                <a:gridCol w="811553"/>
                <a:gridCol w="921495"/>
                <a:gridCol w="196230"/>
                <a:gridCol w="1922129"/>
                <a:gridCol w="695466"/>
                <a:gridCol w="796420"/>
                <a:gridCol w="796420"/>
              </a:tblGrid>
              <a:tr h="355027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Combined (50/50)</a:t>
                      </a: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Points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Weight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Score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Combined (60/40)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Points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Weight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Score</a:t>
                      </a:r>
                      <a:endParaRPr lang="en-US" sz="1600" dirty="0"/>
                    </a:p>
                  </a:txBody>
                  <a:tcPr marL="68580" marR="68580"/>
                </a:tc>
              </a:tr>
              <a:tr h="355027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Performance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82.4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.50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41.2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Performance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82.4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.40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33.0</a:t>
                      </a:r>
                      <a:endParaRPr lang="en-US" sz="1600" dirty="0"/>
                    </a:p>
                  </a:txBody>
                  <a:tcPr marL="68580" marR="68580"/>
                </a:tc>
              </a:tr>
              <a:tr h="321113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Growth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85.5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.50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42.7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Growth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85.5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.60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51.3</a:t>
                      </a:r>
                      <a:endParaRPr lang="en-US" sz="1600" dirty="0"/>
                    </a:p>
                  </a:txBody>
                  <a:tcPr marL="68580" marR="68580"/>
                </a:tc>
              </a:tr>
              <a:tr h="355027">
                <a:tc gridSpan="3">
                  <a:txBody>
                    <a:bodyPr/>
                    <a:lstStyle/>
                    <a:p>
                      <a:pPr algn="r"/>
                      <a:r>
                        <a:rPr lang="en-US" sz="1600" b="1" dirty="0" smtClean="0"/>
                        <a:t>FINAL GRADE (</a:t>
                      </a:r>
                      <a:r>
                        <a:rPr lang="en-US" sz="1600" b="1" dirty="0" err="1" smtClean="0"/>
                        <a:t>Perf</a:t>
                      </a:r>
                      <a:r>
                        <a:rPr lang="en-US" sz="1600" b="1" dirty="0" smtClean="0"/>
                        <a:t> + Growth)</a:t>
                      </a:r>
                      <a:endParaRPr lang="en-US" sz="1600" b="1" dirty="0"/>
                    </a:p>
                  </a:txBody>
                  <a:tcPr marL="68580" marR="68580"/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83.9 (B)</a:t>
                      </a:r>
                      <a:endParaRPr lang="en-US" sz="1600" b="1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68580" marR="68580"/>
                </a:tc>
                <a:tc gridSpan="3">
                  <a:txBody>
                    <a:bodyPr/>
                    <a:lstStyle/>
                    <a:p>
                      <a:pPr algn="r"/>
                      <a:r>
                        <a:rPr lang="en-US" sz="1600" b="1" dirty="0" smtClean="0"/>
                        <a:t>FINAL GRADE (</a:t>
                      </a:r>
                      <a:r>
                        <a:rPr lang="en-US" sz="1600" b="1" dirty="0" err="1" smtClean="0"/>
                        <a:t>Perf</a:t>
                      </a:r>
                      <a:r>
                        <a:rPr lang="en-US" sz="1600" b="1" baseline="0" dirty="0" smtClean="0"/>
                        <a:t> + Growth)</a:t>
                      </a:r>
                      <a:endParaRPr lang="en-US" sz="1600" b="1" dirty="0"/>
                    </a:p>
                  </a:txBody>
                  <a:tcPr marL="68580" marR="68580"/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84.3 (B)</a:t>
                      </a:r>
                      <a:endParaRPr lang="en-US" sz="1600" b="1" dirty="0"/>
                    </a:p>
                  </a:txBody>
                  <a:tcPr marL="68580" marR="68580"/>
                </a:tc>
              </a:tr>
            </a:tbl>
          </a:graphicData>
        </a:graphic>
      </p:graphicFrame>
      <p:sp>
        <p:nvSpPr>
          <p:cNvPr id="8" name="Rectangle 7"/>
          <p:cNvSpPr/>
          <p:nvPr/>
        </p:nvSpPr>
        <p:spPr>
          <a:xfrm>
            <a:off x="233256" y="6275232"/>
            <a:ext cx="8795981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800" dirty="0" smtClean="0"/>
              <a:t>*Information </a:t>
            </a:r>
            <a:r>
              <a:rPr lang="en-US" sz="800" dirty="0"/>
              <a:t>evaluated is preliminary. The evaluation has been based on temporary cut scores for sub-categories that will be vetted and altered throughout the process. Final data may </a:t>
            </a:r>
            <a:r>
              <a:rPr lang="en-US" sz="800" dirty="0" smtClean="0"/>
              <a:t>differ. </a:t>
            </a:r>
          </a:p>
          <a:p>
            <a:r>
              <a:rPr lang="en-US" sz="800" dirty="0" smtClean="0"/>
              <a:t>**This </a:t>
            </a:r>
            <a:r>
              <a:rPr lang="en-US" sz="800" dirty="0"/>
              <a:t>analysis contains only Performance and Categorical Growth data. Target Growth data is not included.</a:t>
            </a:r>
          </a:p>
        </p:txBody>
      </p:sp>
    </p:spTree>
    <p:extLst>
      <p:ext uri="{BB962C8B-B14F-4D97-AF65-F5344CB8AC3E}">
        <p14:creationId xmlns:p14="http://schemas.microsoft.com/office/powerpoint/2010/main" val="2641879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 rot="10800000" flipV="1">
            <a:off x="628650" y="309093"/>
            <a:ext cx="7886700" cy="656822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chemeClr val="accent5">
                    <a:lumMod val="75000"/>
                  </a:schemeClr>
                </a:solidFill>
              </a:rPr>
              <a:t>SAMPLE SCHOOL C: OPTION A(2)</a:t>
            </a:r>
            <a:endParaRPr lang="en-US" sz="32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965916"/>
            <a:ext cx="7886700" cy="5756856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J.L. PICARD ELEMENTARY SCHOOL</a:t>
            </a:r>
          </a:p>
          <a:p>
            <a:pPr marL="0" indent="0">
              <a:spcBef>
                <a:spcPts val="0"/>
              </a:spcBef>
              <a:buNone/>
            </a:pPr>
            <a:endParaRPr lang="en-US" sz="2000" b="1" dirty="0" smtClean="0"/>
          </a:p>
          <a:p>
            <a:pPr marL="0" indent="0">
              <a:spcBef>
                <a:spcPts val="0"/>
              </a:spcBef>
              <a:buNone/>
            </a:pPr>
            <a:r>
              <a:rPr lang="en-US" sz="1800" b="1" dirty="0"/>
              <a:t>Grade Span</a:t>
            </a:r>
            <a:r>
              <a:rPr lang="en-US" sz="1800" dirty="0"/>
              <a:t>: 	PK-4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b="1" dirty="0"/>
              <a:t>Location</a:t>
            </a:r>
            <a:r>
              <a:rPr lang="en-US" sz="1800" dirty="0"/>
              <a:t>: 	Suburban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b="1" dirty="0"/>
              <a:t>Demographics</a:t>
            </a:r>
            <a:r>
              <a:rPr lang="en-US" sz="1800" dirty="0"/>
              <a:t>: 	76% White; 4% Black; 10% Hispanic; 10% Other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/>
              <a:t>		23.4% Free/Reduced Price Lunch 	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b="1" dirty="0"/>
              <a:t>2013 Grade:</a:t>
            </a:r>
            <a:r>
              <a:rPr lang="en-US" sz="1800" dirty="0"/>
              <a:t>	A</a:t>
            </a:r>
          </a:p>
          <a:p>
            <a:pPr marL="0" indent="0">
              <a:buNone/>
            </a:pPr>
            <a:r>
              <a:rPr lang="en-US" sz="2000" dirty="0" smtClean="0"/>
              <a:t>	</a:t>
            </a:r>
            <a:endParaRPr lang="en-US" sz="2000" dirty="0"/>
          </a:p>
        </p:txBody>
      </p:sp>
      <p:sp>
        <p:nvSpPr>
          <p:cNvPr id="6" name="AutoShape 4" descr="http://compass.doe.in.gov/ChartImg.axd?i=chart_43bac50070e041b8bb9588cd5c20be75_9.png&amp;g=ee1379fc915a41628fffe0d8821c7f0f"/>
          <p:cNvSpPr>
            <a:spLocks noChangeAspect="1" noChangeArrowheads="1"/>
          </p:cNvSpPr>
          <p:nvPr/>
        </p:nvSpPr>
        <p:spPr bwMode="auto">
          <a:xfrm>
            <a:off x="116681" y="-144463"/>
            <a:ext cx="2286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3326723"/>
              </p:ext>
            </p:extLst>
          </p:nvPr>
        </p:nvGraphicFramePr>
        <p:xfrm>
          <a:off x="116682" y="3168201"/>
          <a:ext cx="4379118" cy="15044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07318"/>
                <a:gridCol w="1154793"/>
                <a:gridCol w="948548"/>
                <a:gridCol w="868459"/>
              </a:tblGrid>
              <a:tr h="399247">
                <a:tc gridSpan="4">
                  <a:txBody>
                    <a:bodyPr/>
                    <a:lstStyle/>
                    <a:p>
                      <a:r>
                        <a:rPr lang="en-US" sz="1600" dirty="0" smtClean="0"/>
                        <a:t>Performance</a:t>
                      </a:r>
                      <a:endParaRPr lang="en-US" sz="1600" dirty="0"/>
                    </a:p>
                  </a:txBody>
                  <a:tcPr marL="68580" marR="68580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3487"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Subject</a:t>
                      </a:r>
                      <a:endParaRPr lang="en-US" sz="1600" dirty="0"/>
                    </a:p>
                  </a:txBody>
                  <a:tcPr marL="68580" marR="6858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Pass Rate</a:t>
                      </a:r>
                      <a:endParaRPr lang="en-US" sz="1600" dirty="0"/>
                    </a:p>
                  </a:txBody>
                  <a:tcPr marL="68580" marR="6858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Part. Rate</a:t>
                      </a:r>
                      <a:endParaRPr lang="en-US" sz="1600" dirty="0"/>
                    </a:p>
                  </a:txBody>
                  <a:tcPr marL="68580" marR="6858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Points</a:t>
                      </a:r>
                      <a:endParaRPr lang="en-US" sz="1600" dirty="0"/>
                    </a:p>
                  </a:txBody>
                  <a:tcPr marL="68580" marR="68580" anchor="b"/>
                </a:tc>
              </a:tr>
              <a:tr h="36525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E/LA</a:t>
                      </a: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90.6%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100%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90.6</a:t>
                      </a:r>
                      <a:endParaRPr lang="en-US" sz="1600" dirty="0"/>
                    </a:p>
                  </a:txBody>
                  <a:tcPr marL="68580" marR="68580"/>
                </a:tc>
              </a:tr>
              <a:tr h="366505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Math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90.5%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100%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90.5</a:t>
                      </a:r>
                      <a:endParaRPr lang="en-US" sz="1600" dirty="0"/>
                    </a:p>
                  </a:txBody>
                  <a:tcPr marL="68580" marR="68580"/>
                </a:tc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4778699"/>
              </p:ext>
            </p:extLst>
          </p:nvPr>
        </p:nvGraphicFramePr>
        <p:xfrm>
          <a:off x="4724399" y="3164388"/>
          <a:ext cx="4267200" cy="14950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00995"/>
                <a:gridCol w="1032606"/>
                <a:gridCol w="1189992"/>
                <a:gridCol w="943607"/>
              </a:tblGrid>
              <a:tr h="382901">
                <a:tc gridSpan="3">
                  <a:txBody>
                    <a:bodyPr/>
                    <a:lstStyle/>
                    <a:p>
                      <a:r>
                        <a:rPr lang="en-US" sz="1600" dirty="0" smtClean="0"/>
                        <a:t>Categorical Growth</a:t>
                      </a:r>
                      <a:endParaRPr lang="en-US" sz="1600" dirty="0"/>
                    </a:p>
                  </a:txBody>
                  <a:tcPr marL="68580" marR="6858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68580" marR="68580"/>
                </a:tc>
              </a:tr>
              <a:tr h="393647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Subject</a:t>
                      </a:r>
                      <a:endParaRPr lang="en-US" sz="1600" dirty="0"/>
                    </a:p>
                  </a:txBody>
                  <a:tcPr marL="68580" marR="6858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Top 75%</a:t>
                      </a:r>
                      <a:endParaRPr lang="en-US" sz="1600" dirty="0"/>
                    </a:p>
                  </a:txBody>
                  <a:tcPr marL="68580" marR="6858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Bottom 25%</a:t>
                      </a:r>
                      <a:endParaRPr lang="en-US" sz="1600" dirty="0"/>
                    </a:p>
                  </a:txBody>
                  <a:tcPr marL="68580" marR="6858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Points</a:t>
                      </a:r>
                      <a:endParaRPr lang="en-US" sz="1600" dirty="0"/>
                    </a:p>
                  </a:txBody>
                  <a:tcPr marL="68580" marR="68580" anchor="b"/>
                </a:tc>
              </a:tr>
              <a:tr h="370309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E/LA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86.0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81.8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83.9</a:t>
                      </a:r>
                      <a:endParaRPr lang="en-US" sz="1600" dirty="0"/>
                    </a:p>
                  </a:txBody>
                  <a:tcPr marL="68580" marR="68580"/>
                </a:tc>
              </a:tr>
              <a:tr h="3482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Math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89.2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79.6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84.4</a:t>
                      </a:r>
                      <a:endParaRPr lang="en-US" sz="1600" dirty="0"/>
                    </a:p>
                  </a:txBody>
                  <a:tcPr marL="68580" marR="68580"/>
                </a:tc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9824181"/>
              </p:ext>
            </p:extLst>
          </p:nvPr>
        </p:nvGraphicFramePr>
        <p:xfrm>
          <a:off x="116680" y="4854478"/>
          <a:ext cx="8874919" cy="14201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70068"/>
                <a:gridCol w="885034"/>
                <a:gridCol w="822141"/>
                <a:gridCol w="933516"/>
                <a:gridCol w="198791"/>
                <a:gridCol w="1947207"/>
                <a:gridCol w="704540"/>
                <a:gridCol w="806811"/>
                <a:gridCol w="806811"/>
              </a:tblGrid>
              <a:tr h="355027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Combined (50/50)</a:t>
                      </a: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Points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Weight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Score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Combined (60/40)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Points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Weight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Score</a:t>
                      </a:r>
                      <a:endParaRPr lang="en-US" sz="1600" dirty="0"/>
                    </a:p>
                  </a:txBody>
                  <a:tcPr marL="68580" marR="68580"/>
                </a:tc>
              </a:tr>
              <a:tr h="355027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Performance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90.6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.50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45.3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Performance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90.6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.40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36.2</a:t>
                      </a:r>
                      <a:endParaRPr lang="en-US" sz="1600" dirty="0"/>
                    </a:p>
                  </a:txBody>
                  <a:tcPr marL="68580" marR="68580"/>
                </a:tc>
              </a:tr>
              <a:tr h="355027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Growth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84.2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.50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42.1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Growth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84.2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.60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50.5</a:t>
                      </a:r>
                      <a:endParaRPr lang="en-US" sz="1600" dirty="0"/>
                    </a:p>
                  </a:txBody>
                  <a:tcPr marL="68580" marR="68580"/>
                </a:tc>
              </a:tr>
              <a:tr h="355027">
                <a:tc gridSpan="3">
                  <a:txBody>
                    <a:bodyPr/>
                    <a:lstStyle/>
                    <a:p>
                      <a:pPr algn="r"/>
                      <a:r>
                        <a:rPr lang="en-US" sz="1600" b="1" dirty="0" smtClean="0"/>
                        <a:t>FINAL GRADE (</a:t>
                      </a:r>
                      <a:r>
                        <a:rPr lang="en-US" sz="1600" b="1" dirty="0" err="1" smtClean="0"/>
                        <a:t>Perf</a:t>
                      </a:r>
                      <a:r>
                        <a:rPr lang="en-US" sz="1600" b="1" dirty="0" smtClean="0"/>
                        <a:t> + Growth)</a:t>
                      </a:r>
                      <a:endParaRPr lang="en-US" sz="1600" b="1" dirty="0"/>
                    </a:p>
                  </a:txBody>
                  <a:tcPr marL="68580" marR="68580"/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87.4 (B)</a:t>
                      </a:r>
                      <a:endParaRPr lang="en-US" sz="1600" b="1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68580" marR="68580"/>
                </a:tc>
                <a:tc gridSpan="3">
                  <a:txBody>
                    <a:bodyPr/>
                    <a:lstStyle/>
                    <a:p>
                      <a:pPr algn="r"/>
                      <a:r>
                        <a:rPr lang="en-US" sz="1600" b="1" dirty="0" smtClean="0"/>
                        <a:t>FINAL GRADE (</a:t>
                      </a:r>
                      <a:r>
                        <a:rPr lang="en-US" sz="1600" b="1" dirty="0" err="1" smtClean="0"/>
                        <a:t>Perf</a:t>
                      </a:r>
                      <a:r>
                        <a:rPr lang="en-US" sz="1600" b="1" baseline="0" dirty="0" smtClean="0"/>
                        <a:t> + Growth)</a:t>
                      </a:r>
                      <a:endParaRPr lang="en-US" sz="1600" b="1" dirty="0"/>
                    </a:p>
                  </a:txBody>
                  <a:tcPr marL="68580" marR="68580"/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86.7 (B)</a:t>
                      </a:r>
                      <a:endParaRPr lang="en-US" sz="1600" b="1" dirty="0"/>
                    </a:p>
                  </a:txBody>
                  <a:tcPr marL="68580" marR="68580"/>
                </a:tc>
              </a:tr>
            </a:tbl>
          </a:graphicData>
        </a:graphic>
      </p:graphicFrame>
      <p:sp>
        <p:nvSpPr>
          <p:cNvPr id="8" name="Rectangle 7"/>
          <p:cNvSpPr/>
          <p:nvPr/>
        </p:nvSpPr>
        <p:spPr>
          <a:xfrm>
            <a:off x="116681" y="6280919"/>
            <a:ext cx="8795981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800" dirty="0" smtClean="0"/>
              <a:t>*Information </a:t>
            </a:r>
            <a:r>
              <a:rPr lang="en-US" sz="800" dirty="0"/>
              <a:t>evaluated is preliminary. The evaluation has been based on temporary cut scores for sub-categories that will be vetted and altered throughout the process. Final data may </a:t>
            </a:r>
            <a:r>
              <a:rPr lang="en-US" sz="800" dirty="0" smtClean="0"/>
              <a:t>differ. </a:t>
            </a:r>
          </a:p>
          <a:p>
            <a:r>
              <a:rPr lang="en-US" sz="800" dirty="0" smtClean="0"/>
              <a:t>**This </a:t>
            </a:r>
            <a:r>
              <a:rPr lang="en-US" sz="800" dirty="0"/>
              <a:t>analysis contains only Performance and Categorical Growth data. Target Growth data is not included.</a:t>
            </a:r>
          </a:p>
        </p:txBody>
      </p:sp>
    </p:spTree>
    <p:extLst>
      <p:ext uri="{BB962C8B-B14F-4D97-AF65-F5344CB8AC3E}">
        <p14:creationId xmlns:p14="http://schemas.microsoft.com/office/powerpoint/2010/main" val="3040519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 rot="10800000" flipV="1">
            <a:off x="628650" y="309093"/>
            <a:ext cx="7886700" cy="656822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chemeClr val="accent5">
                    <a:lumMod val="75000"/>
                  </a:schemeClr>
                </a:solidFill>
              </a:rPr>
              <a:t>SAMPLE SCHOOL D: OPTION A(2)</a:t>
            </a:r>
            <a:endParaRPr lang="en-US" sz="32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965916"/>
            <a:ext cx="7886700" cy="5756856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TURANGA LEELA CHARTER ACADEMY</a:t>
            </a:r>
          </a:p>
          <a:p>
            <a:pPr marL="0" indent="0">
              <a:spcBef>
                <a:spcPts val="0"/>
              </a:spcBef>
              <a:buNone/>
            </a:pPr>
            <a:endParaRPr lang="en-US" sz="2000" b="1" dirty="0" smtClean="0"/>
          </a:p>
          <a:p>
            <a:pPr marL="0" indent="0">
              <a:spcBef>
                <a:spcPts val="0"/>
              </a:spcBef>
              <a:buNone/>
            </a:pPr>
            <a:r>
              <a:rPr lang="en-US" sz="1800" b="1" dirty="0" smtClean="0"/>
              <a:t>Grade Span</a:t>
            </a:r>
            <a:r>
              <a:rPr lang="en-US" sz="1800" dirty="0" smtClean="0"/>
              <a:t>: 	K-8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b="1" dirty="0" smtClean="0"/>
              <a:t>Location</a:t>
            </a:r>
            <a:r>
              <a:rPr lang="en-US" sz="1800" dirty="0" smtClean="0"/>
              <a:t>: 	Urban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b="1" dirty="0" smtClean="0"/>
              <a:t>Demographics</a:t>
            </a:r>
            <a:r>
              <a:rPr lang="en-US" sz="1800" dirty="0" smtClean="0"/>
              <a:t>: 	2% White; 74% Black; 19% Hispanic; 5% Other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 smtClean="0"/>
              <a:t>		89.4% Free/Reduced Price Lunch </a:t>
            </a:r>
            <a:r>
              <a:rPr lang="en-US" sz="1800" dirty="0"/>
              <a:t>	</a:t>
            </a:r>
            <a:endParaRPr lang="en-US" sz="18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en-US" sz="1800" b="1" dirty="0" smtClean="0"/>
              <a:t>2013 Grade:</a:t>
            </a:r>
            <a:r>
              <a:rPr lang="en-US" sz="1800" dirty="0" smtClean="0"/>
              <a:t>	D</a:t>
            </a:r>
          </a:p>
          <a:p>
            <a:pPr marL="0" indent="0">
              <a:buNone/>
            </a:pPr>
            <a:r>
              <a:rPr lang="en-US" sz="2000" dirty="0" smtClean="0"/>
              <a:t>	</a:t>
            </a:r>
            <a:endParaRPr lang="en-US" sz="2000" dirty="0"/>
          </a:p>
        </p:txBody>
      </p:sp>
      <p:sp>
        <p:nvSpPr>
          <p:cNvPr id="6" name="AutoShape 4" descr="http://compass.doe.in.gov/ChartImg.axd?i=chart_43bac50070e041b8bb9588cd5c20be75_9.png&amp;g=ee1379fc915a41628fffe0d8821c7f0f"/>
          <p:cNvSpPr>
            <a:spLocks noChangeAspect="1" noChangeArrowheads="1"/>
          </p:cNvSpPr>
          <p:nvPr/>
        </p:nvSpPr>
        <p:spPr bwMode="auto">
          <a:xfrm>
            <a:off x="116681" y="-144463"/>
            <a:ext cx="2286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42967945"/>
              </p:ext>
            </p:extLst>
          </p:nvPr>
        </p:nvGraphicFramePr>
        <p:xfrm>
          <a:off x="116682" y="3168201"/>
          <a:ext cx="4455318" cy="15044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83518"/>
                <a:gridCol w="1123176"/>
                <a:gridCol w="965053"/>
                <a:gridCol w="883571"/>
              </a:tblGrid>
              <a:tr h="399247">
                <a:tc gridSpan="4">
                  <a:txBody>
                    <a:bodyPr/>
                    <a:lstStyle/>
                    <a:p>
                      <a:r>
                        <a:rPr lang="en-US" sz="1600" dirty="0" smtClean="0"/>
                        <a:t>Performance</a:t>
                      </a:r>
                      <a:endParaRPr lang="en-US" sz="1600" dirty="0"/>
                    </a:p>
                  </a:txBody>
                  <a:tcPr marL="68580" marR="68580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3487"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Subject</a:t>
                      </a:r>
                      <a:endParaRPr lang="en-US" sz="1600" dirty="0"/>
                    </a:p>
                  </a:txBody>
                  <a:tcPr marL="68580" marR="6858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Pass Rate</a:t>
                      </a:r>
                      <a:endParaRPr lang="en-US" sz="1600" dirty="0"/>
                    </a:p>
                  </a:txBody>
                  <a:tcPr marL="68580" marR="6858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Part. Rate</a:t>
                      </a:r>
                      <a:endParaRPr lang="en-US" sz="1600" dirty="0"/>
                    </a:p>
                  </a:txBody>
                  <a:tcPr marL="68580" marR="6858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Points</a:t>
                      </a:r>
                      <a:endParaRPr lang="en-US" sz="1600" dirty="0"/>
                    </a:p>
                  </a:txBody>
                  <a:tcPr marL="68580" marR="68580" anchor="b"/>
                </a:tc>
              </a:tr>
              <a:tr h="36525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E/LA</a:t>
                      </a: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71.0%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100%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71.0</a:t>
                      </a:r>
                      <a:endParaRPr lang="en-US" sz="1600" dirty="0"/>
                    </a:p>
                  </a:txBody>
                  <a:tcPr marL="68580" marR="68580"/>
                </a:tc>
              </a:tr>
              <a:tr h="366505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Math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75.7%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100%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75.7</a:t>
                      </a:r>
                      <a:endParaRPr lang="en-US" sz="1600" dirty="0"/>
                    </a:p>
                  </a:txBody>
                  <a:tcPr marL="68580" marR="68580"/>
                </a:tc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5628183"/>
              </p:ext>
            </p:extLst>
          </p:nvPr>
        </p:nvGraphicFramePr>
        <p:xfrm>
          <a:off x="4724399" y="3164388"/>
          <a:ext cx="4267200" cy="14950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00995"/>
                <a:gridCol w="956406"/>
                <a:gridCol w="1266192"/>
                <a:gridCol w="943607"/>
              </a:tblGrid>
              <a:tr h="382901">
                <a:tc gridSpan="3">
                  <a:txBody>
                    <a:bodyPr/>
                    <a:lstStyle/>
                    <a:p>
                      <a:r>
                        <a:rPr lang="en-US" sz="1600" dirty="0" smtClean="0"/>
                        <a:t>Categorical Growth</a:t>
                      </a:r>
                      <a:endParaRPr lang="en-US" sz="1600" dirty="0"/>
                    </a:p>
                  </a:txBody>
                  <a:tcPr marL="68580" marR="6858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68580" marR="68580"/>
                </a:tc>
              </a:tr>
              <a:tr h="393647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Subject</a:t>
                      </a:r>
                      <a:endParaRPr lang="en-US" sz="1600" dirty="0"/>
                    </a:p>
                  </a:txBody>
                  <a:tcPr marL="68580" marR="6858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Top 75%</a:t>
                      </a:r>
                      <a:endParaRPr lang="en-US" sz="1600" dirty="0"/>
                    </a:p>
                  </a:txBody>
                  <a:tcPr marL="68580" marR="6858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Bottom 25%</a:t>
                      </a:r>
                      <a:endParaRPr lang="en-US" sz="1600" dirty="0"/>
                    </a:p>
                  </a:txBody>
                  <a:tcPr marL="68580" marR="6858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Points</a:t>
                      </a:r>
                      <a:endParaRPr lang="en-US" sz="1600" dirty="0"/>
                    </a:p>
                  </a:txBody>
                  <a:tcPr marL="68580" marR="68580" anchor="b"/>
                </a:tc>
              </a:tr>
              <a:tr h="370309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E/LA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83.4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77.5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80.5</a:t>
                      </a:r>
                      <a:endParaRPr lang="en-US" sz="1600" dirty="0"/>
                    </a:p>
                  </a:txBody>
                  <a:tcPr marL="68580" marR="68580"/>
                </a:tc>
              </a:tr>
              <a:tr h="3482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Math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81.7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79.3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80.5</a:t>
                      </a:r>
                      <a:endParaRPr lang="en-US" sz="1600" dirty="0"/>
                    </a:p>
                  </a:txBody>
                  <a:tcPr marL="68580" marR="68580"/>
                </a:tc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68786107"/>
              </p:ext>
            </p:extLst>
          </p:nvPr>
        </p:nvGraphicFramePr>
        <p:xfrm>
          <a:off x="116680" y="4854478"/>
          <a:ext cx="8874919" cy="14201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70068"/>
                <a:gridCol w="885034"/>
                <a:gridCol w="822141"/>
                <a:gridCol w="933516"/>
                <a:gridCol w="198791"/>
                <a:gridCol w="1947207"/>
                <a:gridCol w="704540"/>
                <a:gridCol w="806811"/>
                <a:gridCol w="806811"/>
              </a:tblGrid>
              <a:tr h="355027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Combined (50/50)</a:t>
                      </a: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Points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Weight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Score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Combined (60/40)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Points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Weight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Score</a:t>
                      </a:r>
                      <a:endParaRPr lang="en-US" sz="1600" dirty="0"/>
                    </a:p>
                  </a:txBody>
                  <a:tcPr marL="68580" marR="68580"/>
                </a:tc>
              </a:tr>
              <a:tr h="355027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Performance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73.4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.50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36.7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Performance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73.4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.40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29.3</a:t>
                      </a:r>
                      <a:endParaRPr lang="en-US" sz="1600" dirty="0"/>
                    </a:p>
                  </a:txBody>
                  <a:tcPr marL="68580" marR="68580"/>
                </a:tc>
              </a:tr>
              <a:tr h="355027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Growth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80.5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.50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40.2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Growth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80.5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.60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48.3</a:t>
                      </a:r>
                      <a:endParaRPr lang="en-US" sz="1600" dirty="0"/>
                    </a:p>
                  </a:txBody>
                  <a:tcPr marL="68580" marR="68580"/>
                </a:tc>
              </a:tr>
              <a:tr h="355027">
                <a:tc gridSpan="3">
                  <a:txBody>
                    <a:bodyPr/>
                    <a:lstStyle/>
                    <a:p>
                      <a:pPr algn="r"/>
                      <a:r>
                        <a:rPr lang="en-US" sz="1600" b="1" dirty="0" smtClean="0"/>
                        <a:t>FINAL GRADE (</a:t>
                      </a:r>
                      <a:r>
                        <a:rPr lang="en-US" sz="1600" b="1" dirty="0" err="1" smtClean="0"/>
                        <a:t>Perf</a:t>
                      </a:r>
                      <a:r>
                        <a:rPr lang="en-US" sz="1600" b="1" dirty="0" smtClean="0"/>
                        <a:t> + Growth)</a:t>
                      </a:r>
                      <a:endParaRPr lang="en-US" sz="1600" b="1" dirty="0"/>
                    </a:p>
                  </a:txBody>
                  <a:tcPr marL="68580" marR="68580"/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76.9 (C)</a:t>
                      </a:r>
                      <a:endParaRPr lang="en-US" sz="1600" b="1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68580" marR="68580"/>
                </a:tc>
                <a:tc gridSpan="3">
                  <a:txBody>
                    <a:bodyPr/>
                    <a:lstStyle/>
                    <a:p>
                      <a:pPr algn="r"/>
                      <a:r>
                        <a:rPr lang="en-US" sz="1600" b="1" dirty="0" smtClean="0"/>
                        <a:t>FINAL GRADE (</a:t>
                      </a:r>
                      <a:r>
                        <a:rPr lang="en-US" sz="1600" b="1" dirty="0" err="1" smtClean="0"/>
                        <a:t>Perf</a:t>
                      </a:r>
                      <a:r>
                        <a:rPr lang="en-US" sz="1600" b="1" baseline="0" dirty="0" smtClean="0"/>
                        <a:t> + Growth)</a:t>
                      </a:r>
                      <a:endParaRPr lang="en-US" sz="1600" b="1" dirty="0"/>
                    </a:p>
                  </a:txBody>
                  <a:tcPr marL="68580" marR="68580"/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77.6 (C)</a:t>
                      </a:r>
                      <a:endParaRPr lang="en-US" sz="1600" b="1" dirty="0"/>
                    </a:p>
                  </a:txBody>
                  <a:tcPr marL="68580" marR="68580"/>
                </a:tc>
              </a:tr>
            </a:tbl>
          </a:graphicData>
        </a:graphic>
      </p:graphicFrame>
      <p:sp>
        <p:nvSpPr>
          <p:cNvPr id="8" name="Rectangle 7"/>
          <p:cNvSpPr/>
          <p:nvPr/>
        </p:nvSpPr>
        <p:spPr>
          <a:xfrm>
            <a:off x="116681" y="6280919"/>
            <a:ext cx="8795981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800" dirty="0" smtClean="0"/>
              <a:t>*Information </a:t>
            </a:r>
            <a:r>
              <a:rPr lang="en-US" sz="800" dirty="0"/>
              <a:t>evaluated is preliminary. The evaluation has been based on temporary cut scores for sub-categories that will be vetted and altered throughout the process. Final data may </a:t>
            </a:r>
            <a:r>
              <a:rPr lang="en-US" sz="800" dirty="0" smtClean="0"/>
              <a:t>differ. </a:t>
            </a:r>
          </a:p>
          <a:p>
            <a:r>
              <a:rPr lang="en-US" sz="800" dirty="0" smtClean="0"/>
              <a:t>**This </a:t>
            </a:r>
            <a:r>
              <a:rPr lang="en-US" sz="800" dirty="0"/>
              <a:t>analysis contains only Performance and Categorical Growth data. Target Growth data is not included.</a:t>
            </a:r>
          </a:p>
        </p:txBody>
      </p:sp>
    </p:spTree>
    <p:extLst>
      <p:ext uri="{BB962C8B-B14F-4D97-AF65-F5344CB8AC3E}">
        <p14:creationId xmlns:p14="http://schemas.microsoft.com/office/powerpoint/2010/main" val="156601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 idx="4294967295"/>
          </p:nvPr>
        </p:nvSpPr>
        <p:spPr>
          <a:xfrm>
            <a:off x="0" y="304800"/>
            <a:ext cx="8229600" cy="609600"/>
          </a:xfrm>
        </p:spPr>
        <p:txBody>
          <a:bodyPr>
            <a:noAutofit/>
          </a:bodyPr>
          <a:lstStyle/>
          <a:p>
            <a:pPr algn="l"/>
            <a:r>
              <a:rPr lang="en-US" sz="3600" dirty="0" smtClean="0">
                <a:latin typeface="Arial" pitchFamily="34" charset="0"/>
                <a:cs typeface="Arial" pitchFamily="34" charset="0"/>
              </a:rPr>
              <a:t>Categorical Growth: Option B(1)</a:t>
            </a:r>
            <a:endParaRPr lang="en-US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ontent Placeholder 4"/>
          <p:cNvSpPr txBox="1">
            <a:spLocks/>
          </p:cNvSpPr>
          <p:nvPr/>
        </p:nvSpPr>
        <p:spPr>
          <a:xfrm>
            <a:off x="5105400" y="1600202"/>
            <a:ext cx="4038600" cy="46783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320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52400" y="1066804"/>
            <a:ext cx="88392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u="sng" dirty="0"/>
              <a:t>Description</a:t>
            </a:r>
            <a:endParaRPr lang="en-US" dirty="0"/>
          </a:p>
          <a:p>
            <a:r>
              <a:rPr lang="en-US" dirty="0"/>
              <a:t>Slightly adjusts values table and increases scale</a:t>
            </a:r>
          </a:p>
          <a:p>
            <a:pPr lvl="0"/>
            <a:r>
              <a:rPr lang="en-US" dirty="0"/>
              <a:t>Established intervals of increasing points across the pass proficiency levels (e.g., Pass 1 to Pass 1 is 0; Pass 2 to Pass 2 is .1; Pass Plus 1 to Pass Plus 1 is .2; Pass Plus 2 to Pass Plus 2 is .3)</a:t>
            </a:r>
          </a:p>
          <a:p>
            <a:pPr lvl="0"/>
            <a:r>
              <a:rPr lang="en-US" dirty="0"/>
              <a:t>Established intervals of decreasing points across the did not pass proficiency levels (e.g., Did Not Pass 3 to Did Not Pass 3 is -.7; Did Not Pass 2 to Did Not Pass 2 is -1; Did Not Pass 1 to Did Not Pass 1 is -1.3)</a:t>
            </a:r>
          </a:p>
          <a:p>
            <a:r>
              <a:rPr lang="en-US" dirty="0"/>
              <a:t>Uses 190 point scale and assigns points using a formula:</a:t>
            </a:r>
          </a:p>
          <a:p>
            <a:r>
              <a:rPr lang="en-US" dirty="0"/>
              <a:t>(Value + 2) * adjustment rate = points, where value = adjusted value on values table; adjustment rate = 47.5; therefore, “neutral” (0) is 95 </a:t>
            </a:r>
          </a:p>
          <a:p>
            <a:endParaRPr lang="en-US" b="1" u="sng" dirty="0" smtClean="0"/>
          </a:p>
          <a:p>
            <a:r>
              <a:rPr lang="en-US" b="1" u="sng" dirty="0" smtClean="0"/>
              <a:t>Assumptions</a:t>
            </a:r>
            <a:endParaRPr lang="en-US" dirty="0"/>
          </a:p>
          <a:p>
            <a:r>
              <a:rPr lang="en-US" dirty="0"/>
              <a:t>Any positive movement is worth full points or a premium (100 or higher)</a:t>
            </a:r>
          </a:p>
          <a:p>
            <a:r>
              <a:rPr lang="en-US" dirty="0"/>
              <a:t>Two category or more movement is considered exceptional; staying proficient is not only acceptable, but it is valued</a:t>
            </a:r>
          </a:p>
          <a:p>
            <a:r>
              <a:rPr lang="en-US" dirty="0"/>
              <a:t>“Neutral” is an </a:t>
            </a:r>
            <a:r>
              <a:rPr lang="en-US" dirty="0" smtClean="0"/>
              <a:t>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7509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 idx="4294967295"/>
          </p:nvPr>
        </p:nvSpPr>
        <p:spPr>
          <a:xfrm>
            <a:off x="0" y="304800"/>
            <a:ext cx="8229600" cy="609600"/>
          </a:xfrm>
        </p:spPr>
        <p:txBody>
          <a:bodyPr>
            <a:noAutofit/>
          </a:bodyPr>
          <a:lstStyle/>
          <a:p>
            <a:pPr algn="l"/>
            <a:r>
              <a:rPr lang="en-US" sz="3600" dirty="0" smtClean="0">
                <a:latin typeface="Arial" pitchFamily="34" charset="0"/>
                <a:cs typeface="Arial" pitchFamily="34" charset="0"/>
              </a:rPr>
              <a:t>Categorical Growth: Option B(1)</a:t>
            </a:r>
            <a:endParaRPr lang="en-US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ontent Placeholder 4"/>
          <p:cNvSpPr txBox="1">
            <a:spLocks/>
          </p:cNvSpPr>
          <p:nvPr/>
        </p:nvSpPr>
        <p:spPr>
          <a:xfrm>
            <a:off x="5105400" y="1600202"/>
            <a:ext cx="4038600" cy="46783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320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52400" y="1066804"/>
            <a:ext cx="88392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u="sng" dirty="0" smtClean="0"/>
              <a:t>Expectations</a:t>
            </a:r>
            <a:endParaRPr lang="en-US" dirty="0"/>
          </a:p>
          <a:p>
            <a:r>
              <a:rPr lang="en-US" dirty="0"/>
              <a:t>This model sets the expectation that in order to receive 95 or more points (“A” level), a student must either:</a:t>
            </a:r>
          </a:p>
          <a:p>
            <a:r>
              <a:rPr lang="en-US" dirty="0"/>
              <a:t>	- stay at a passing level (i.e., Pass 1 or higher), OR</a:t>
            </a:r>
          </a:p>
          <a:p>
            <a:r>
              <a:rPr lang="en-US" dirty="0"/>
              <a:t>	- increase one level in the Did Not Pass categories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Since neutral (no movement) is an A, that translates into: if a school had all of its students go from Pass 1 to Pass 1 between years, it would get an A for growth</a:t>
            </a:r>
          </a:p>
        </p:txBody>
      </p:sp>
    </p:spTree>
    <p:extLst>
      <p:ext uri="{BB962C8B-B14F-4D97-AF65-F5344CB8AC3E}">
        <p14:creationId xmlns:p14="http://schemas.microsoft.com/office/powerpoint/2010/main" val="1566587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 idx="4294967295"/>
          </p:nvPr>
        </p:nvSpPr>
        <p:spPr>
          <a:xfrm>
            <a:off x="0" y="304800"/>
            <a:ext cx="8229600" cy="609600"/>
          </a:xfrm>
        </p:spPr>
        <p:txBody>
          <a:bodyPr>
            <a:noAutofit/>
          </a:bodyPr>
          <a:lstStyle/>
          <a:p>
            <a:pPr algn="l"/>
            <a:r>
              <a:rPr lang="en-US" sz="3600" dirty="0" smtClean="0">
                <a:latin typeface="Arial" pitchFamily="34" charset="0"/>
                <a:cs typeface="Arial" pitchFamily="34" charset="0"/>
              </a:rPr>
              <a:t>Categorical Growth: Option B(1)</a:t>
            </a:r>
            <a:endParaRPr lang="en-US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ontent Placeholder 4"/>
          <p:cNvSpPr txBox="1">
            <a:spLocks/>
          </p:cNvSpPr>
          <p:nvPr/>
        </p:nvSpPr>
        <p:spPr>
          <a:xfrm>
            <a:off x="5105400" y="1600202"/>
            <a:ext cx="4038600" cy="46783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320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52400" y="1066804"/>
            <a:ext cx="883920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u="sng" dirty="0"/>
              <a:t>Pros and Cons</a:t>
            </a:r>
            <a:endParaRPr lang="en-US" dirty="0"/>
          </a:p>
          <a:p>
            <a:r>
              <a:rPr lang="en-US" b="1" u="sng" dirty="0"/>
              <a:t>PROS:</a:t>
            </a:r>
            <a:endParaRPr lang="en-US" dirty="0"/>
          </a:p>
          <a:p>
            <a:r>
              <a:rPr lang="en-US" dirty="0"/>
              <a:t>-Highly rewards growth that occurs infrequently (i.e., movement across more than one category)</a:t>
            </a:r>
          </a:p>
          <a:p>
            <a:r>
              <a:rPr lang="en-US" dirty="0"/>
              <a:t>-Provides more than full points for staying at high levels of proficiency</a:t>
            </a:r>
          </a:p>
          <a:p>
            <a:r>
              <a:rPr lang="en-US" dirty="0"/>
              <a:t>-Recognizes the difficulty of bringing students up through the Did Not Pass categories (rewards more than full points for one category of improvement in the DNP categories)</a:t>
            </a:r>
          </a:p>
          <a:p>
            <a:r>
              <a:rPr lang="en-US" dirty="0"/>
              <a:t>-Highly </a:t>
            </a:r>
            <a:r>
              <a:rPr lang="en-US" dirty="0" err="1"/>
              <a:t>deincentivizes</a:t>
            </a:r>
            <a:r>
              <a:rPr lang="en-US" dirty="0"/>
              <a:t> “negative” growth (dropping one or more category)</a:t>
            </a:r>
          </a:p>
          <a:p>
            <a:r>
              <a:rPr lang="en-US" dirty="0"/>
              <a:t>-Growth is still somewhat neutral, but starts to have a positive impact (in other words, schools can increase by one or two letter grades after growth is added to performance)</a:t>
            </a:r>
          </a:p>
          <a:p>
            <a:r>
              <a:rPr lang="en-US" dirty="0"/>
              <a:t> </a:t>
            </a:r>
          </a:p>
          <a:p>
            <a:r>
              <a:rPr lang="en-US" b="1" u="sng" dirty="0"/>
              <a:t>CONS</a:t>
            </a:r>
            <a:r>
              <a:rPr lang="en-US" b="1" u="sng" dirty="0" smtClean="0"/>
              <a:t>:</a:t>
            </a:r>
            <a:endParaRPr lang="en-US" dirty="0"/>
          </a:p>
          <a:p>
            <a:r>
              <a:rPr lang="en-US" dirty="0"/>
              <a:t>-190-point scale could be perceived as too many “bonus” points </a:t>
            </a:r>
          </a:p>
          <a:p>
            <a:r>
              <a:rPr lang="en-US" dirty="0"/>
              <a:t>-Adjustments to values table could be considered arbitrary</a:t>
            </a:r>
          </a:p>
          <a:p>
            <a:r>
              <a:rPr lang="en-US" dirty="0"/>
              <a:t>-Formula could be difficult to understand for the public </a:t>
            </a:r>
          </a:p>
        </p:txBody>
      </p:sp>
    </p:spTree>
    <p:extLst>
      <p:ext uri="{BB962C8B-B14F-4D97-AF65-F5344CB8AC3E}">
        <p14:creationId xmlns:p14="http://schemas.microsoft.com/office/powerpoint/2010/main" val="419079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 idx="4294967295"/>
          </p:nvPr>
        </p:nvSpPr>
        <p:spPr>
          <a:xfrm>
            <a:off x="0" y="304800"/>
            <a:ext cx="8229600" cy="609600"/>
          </a:xfrm>
        </p:spPr>
        <p:txBody>
          <a:bodyPr>
            <a:normAutofit fontScale="90000"/>
          </a:bodyPr>
          <a:lstStyle/>
          <a:p>
            <a:pPr algn="l"/>
            <a:r>
              <a:rPr lang="en-US" sz="4000" dirty="0" smtClean="0">
                <a:latin typeface="Arial" pitchFamily="34" charset="0"/>
                <a:cs typeface="Arial" pitchFamily="34" charset="0"/>
              </a:rPr>
              <a:t>Categorical Growth: Values Table</a:t>
            </a:r>
            <a:endParaRPr lang="en-US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half" idx="4294967295"/>
          </p:nvPr>
        </p:nvSpPr>
        <p:spPr>
          <a:xfrm>
            <a:off x="152400" y="1066800"/>
            <a:ext cx="8839200" cy="4953000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sz="2400" b="1" u="sng" dirty="0" smtClean="0"/>
              <a:t>Overview</a:t>
            </a:r>
          </a:p>
          <a:p>
            <a:r>
              <a:rPr lang="en-US" sz="2400" dirty="0" smtClean="0"/>
              <a:t>Accountability </a:t>
            </a:r>
            <a:r>
              <a:rPr lang="en-US" sz="2400" dirty="0"/>
              <a:t>Panel subgroups defined the significance of categorical status changes by applying a rating of -2 to +2 </a:t>
            </a:r>
            <a:r>
              <a:rPr lang="en-US" sz="2400" dirty="0" smtClean="0"/>
              <a:t>for </a:t>
            </a:r>
            <a:r>
              <a:rPr lang="en-US" sz="2400" dirty="0"/>
              <a:t>each possible status change outcome. </a:t>
            </a:r>
            <a:endParaRPr lang="en-US" sz="2400" dirty="0" smtClean="0"/>
          </a:p>
          <a:p>
            <a:r>
              <a:rPr lang="en-US" sz="2400" dirty="0" smtClean="0"/>
              <a:t>These </a:t>
            </a:r>
            <a:r>
              <a:rPr lang="en-US" sz="2400" dirty="0"/>
              <a:t>ratings have been averaged to determine the value for each status change </a:t>
            </a:r>
            <a:r>
              <a:rPr lang="en-US" sz="2400" dirty="0" smtClean="0"/>
              <a:t>outcome.</a:t>
            </a:r>
          </a:p>
          <a:p>
            <a:r>
              <a:rPr lang="en-US" sz="2400" dirty="0" smtClean="0"/>
              <a:t>The </a:t>
            </a:r>
            <a:r>
              <a:rPr lang="en-US" sz="2400" dirty="0"/>
              <a:t>status improvement </a:t>
            </a:r>
            <a:r>
              <a:rPr lang="en-US" sz="2400" dirty="0" smtClean="0"/>
              <a:t>values </a:t>
            </a:r>
            <a:r>
              <a:rPr lang="en-US" sz="2400" dirty="0"/>
              <a:t>table was then used to create and evaluate various scenarios of points applied to each value.</a:t>
            </a:r>
          </a:p>
          <a:p>
            <a:pPr marL="0" indent="0">
              <a:buNone/>
            </a:pPr>
            <a:r>
              <a:rPr lang="en-US" sz="2400" b="1" dirty="0"/>
              <a:t> </a:t>
            </a:r>
            <a:endParaRPr lang="en-US" sz="2400" dirty="0"/>
          </a:p>
          <a:p>
            <a:pPr marL="0" indent="0">
              <a:buNone/>
            </a:pPr>
            <a:r>
              <a:rPr lang="en-US" sz="2400" b="1" u="sng" dirty="0"/>
              <a:t>Details</a:t>
            </a:r>
            <a:endParaRPr lang="en-US" sz="2400" dirty="0"/>
          </a:p>
          <a:p>
            <a:r>
              <a:rPr lang="en-US" sz="2400" dirty="0"/>
              <a:t>Information evaluated is preliminary. The evaluation has been based on temporary cut scores for sub-categories that will be vetted and altered throughout the process. Final data may differ</a:t>
            </a:r>
            <a:r>
              <a:rPr lang="en-US" sz="2400" dirty="0" smtClean="0"/>
              <a:t>.</a:t>
            </a:r>
          </a:p>
          <a:p>
            <a:r>
              <a:rPr lang="en-US" sz="2400" dirty="0" smtClean="0"/>
              <a:t>This analysis contains only Performance and Categorical Growth data. Target Growth data is not included.</a:t>
            </a:r>
            <a:endParaRPr lang="en-US" sz="2400" dirty="0"/>
          </a:p>
          <a:p>
            <a:r>
              <a:rPr lang="en-US" sz="2400" dirty="0"/>
              <a:t>After further review of the Pass Plus category band, the determination was made that Pass Plus could only be -divided into 2 sub-groups rather than 3. Therefore, please note the data and analysis does not contain the “PP3” </a:t>
            </a:r>
            <a:r>
              <a:rPr lang="en-US" sz="2400" dirty="0" smtClean="0"/>
              <a:t>subgroup.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ontent Placeholder 4"/>
          <p:cNvSpPr txBox="1">
            <a:spLocks/>
          </p:cNvSpPr>
          <p:nvPr/>
        </p:nvSpPr>
        <p:spPr>
          <a:xfrm>
            <a:off x="5105400" y="1600202"/>
            <a:ext cx="4038600" cy="46783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320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 idx="4294967295"/>
          </p:nvPr>
        </p:nvSpPr>
        <p:spPr>
          <a:xfrm>
            <a:off x="0" y="304800"/>
            <a:ext cx="8229600" cy="609600"/>
          </a:xfrm>
        </p:spPr>
        <p:txBody>
          <a:bodyPr>
            <a:noAutofit/>
          </a:bodyPr>
          <a:lstStyle/>
          <a:p>
            <a:pPr algn="l"/>
            <a:r>
              <a:rPr lang="en-US" sz="3600" dirty="0" smtClean="0">
                <a:latin typeface="Arial" pitchFamily="34" charset="0"/>
                <a:cs typeface="Arial" pitchFamily="34" charset="0"/>
              </a:rPr>
              <a:t>Categorical Growth: Option B(1)</a:t>
            </a:r>
            <a:endParaRPr lang="en-US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ontent Placeholder 4"/>
          <p:cNvSpPr txBox="1">
            <a:spLocks/>
          </p:cNvSpPr>
          <p:nvPr/>
        </p:nvSpPr>
        <p:spPr>
          <a:xfrm>
            <a:off x="5105400" y="1600202"/>
            <a:ext cx="4038600" cy="46783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320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84689234"/>
              </p:ext>
            </p:extLst>
          </p:nvPr>
        </p:nvGraphicFramePr>
        <p:xfrm>
          <a:off x="152403" y="914406"/>
          <a:ext cx="8762999" cy="2695481"/>
        </p:xfrm>
        <a:graphic>
          <a:graphicData uri="http://schemas.openxmlformats.org/drawingml/2006/table">
            <a:tbl>
              <a:tblPr/>
              <a:tblGrid>
                <a:gridCol w="1219197"/>
                <a:gridCol w="990600"/>
                <a:gridCol w="914400"/>
                <a:gridCol w="990600"/>
                <a:gridCol w="914400"/>
                <a:gridCol w="914400"/>
                <a:gridCol w="865556"/>
                <a:gridCol w="976923"/>
                <a:gridCol w="976923"/>
              </a:tblGrid>
              <a:tr h="224535">
                <a:tc gridSpan="9"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Option B1 Values</a:t>
                      </a:r>
                    </a:p>
                  </a:txBody>
                  <a:tcPr marL="9171" marR="9171" marT="91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2453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Opt B1</a:t>
                      </a:r>
                    </a:p>
                  </a:txBody>
                  <a:tcPr marL="9171" marR="9171" marT="91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8"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Current Year Level</a:t>
                      </a:r>
                    </a:p>
                  </a:txBody>
                  <a:tcPr marL="9171" marR="9171" marT="91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2165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Previous Year Level</a:t>
                      </a:r>
                    </a:p>
                  </a:txBody>
                  <a:tcPr marL="9171" marR="9171" marT="91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Did Not Pass-1</a:t>
                      </a:r>
                    </a:p>
                  </a:txBody>
                  <a:tcPr marL="9171" marR="9171" marT="91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Did Not Pass-2</a:t>
                      </a:r>
                    </a:p>
                  </a:txBody>
                  <a:tcPr marL="9171" marR="9171" marT="91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Did Not Pass-3</a:t>
                      </a:r>
                    </a:p>
                  </a:txBody>
                  <a:tcPr marL="9171" marR="9171" marT="91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Pass-1</a:t>
                      </a:r>
                    </a:p>
                  </a:txBody>
                  <a:tcPr marL="9171" marR="9171" marT="91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Pass-2</a:t>
                      </a:r>
                    </a:p>
                  </a:txBody>
                  <a:tcPr marL="9171" marR="9171" marT="91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Pass Plus-1</a:t>
                      </a:r>
                    </a:p>
                  </a:txBody>
                  <a:tcPr marL="9171" marR="9171" marT="91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Pass Plus-2</a:t>
                      </a:r>
                    </a:p>
                  </a:txBody>
                  <a:tcPr marL="9171" marR="9171" marT="91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Pass Plus-3</a:t>
                      </a:r>
                    </a:p>
                  </a:txBody>
                  <a:tcPr marL="9171" marR="9171" marT="91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453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Pass Plus-3</a:t>
                      </a:r>
                    </a:p>
                  </a:txBody>
                  <a:tcPr marL="9171" marR="9171" marT="91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171" marR="9171" marT="91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171" marR="9171" marT="91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171" marR="9171" marT="91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171" marR="9171" marT="91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171" marR="9171" marT="91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171" marR="9171" marT="91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171" marR="9171" marT="91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171" marR="9171" marT="91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</a:tr>
              <a:tr h="22453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Pass Plus-2</a:t>
                      </a:r>
                    </a:p>
                  </a:txBody>
                  <a:tcPr marL="9171" marR="9171" marT="91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-2</a:t>
                      </a:r>
                    </a:p>
                  </a:txBody>
                  <a:tcPr marL="9171" marR="9171" marT="91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-2</a:t>
                      </a:r>
                    </a:p>
                  </a:txBody>
                  <a:tcPr marL="9171" marR="9171" marT="91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-2</a:t>
                      </a:r>
                    </a:p>
                  </a:txBody>
                  <a:tcPr marL="9171" marR="9171" marT="91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-1.3</a:t>
                      </a:r>
                    </a:p>
                  </a:txBody>
                  <a:tcPr marL="9171" marR="9171" marT="91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-.7</a:t>
                      </a:r>
                    </a:p>
                  </a:txBody>
                  <a:tcPr marL="9171" marR="9171" marT="91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-.3</a:t>
                      </a:r>
                    </a:p>
                  </a:txBody>
                  <a:tcPr marL="9171" marR="9171" marT="91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.3</a:t>
                      </a:r>
                    </a:p>
                  </a:txBody>
                  <a:tcPr marL="9171" marR="9171" marT="91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D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171" marR="9171" marT="91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</a:tr>
              <a:tr h="22453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Pass Plus -1</a:t>
                      </a:r>
                    </a:p>
                  </a:txBody>
                  <a:tcPr marL="9171" marR="9171" marT="91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-2</a:t>
                      </a:r>
                    </a:p>
                  </a:txBody>
                  <a:tcPr marL="9171" marR="9171" marT="91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-2</a:t>
                      </a:r>
                    </a:p>
                  </a:txBody>
                  <a:tcPr marL="9171" marR="9171" marT="91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-2</a:t>
                      </a:r>
                    </a:p>
                  </a:txBody>
                  <a:tcPr marL="9171" marR="9171" marT="91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</a:t>
                      </a:r>
                    </a:p>
                  </a:txBody>
                  <a:tcPr marL="9171" marR="9171" marT="91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-.5</a:t>
                      </a:r>
                    </a:p>
                  </a:txBody>
                  <a:tcPr marL="9171" marR="9171" marT="91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.2</a:t>
                      </a:r>
                    </a:p>
                  </a:txBody>
                  <a:tcPr marL="9171" marR="9171" marT="91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D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.7</a:t>
                      </a:r>
                    </a:p>
                  </a:txBody>
                  <a:tcPr marL="9171" marR="9171" marT="91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171" marR="9171" marT="91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</a:tr>
              <a:tr h="22453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Pass-2</a:t>
                      </a:r>
                    </a:p>
                  </a:txBody>
                  <a:tcPr marL="9171" marR="9171" marT="91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-2</a:t>
                      </a:r>
                    </a:p>
                  </a:txBody>
                  <a:tcPr marL="9171" marR="9171" marT="91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-2</a:t>
                      </a:r>
                    </a:p>
                  </a:txBody>
                  <a:tcPr marL="9171" marR="9171" marT="91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-2</a:t>
                      </a:r>
                    </a:p>
                  </a:txBody>
                  <a:tcPr marL="9171" marR="9171" marT="91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-.7</a:t>
                      </a:r>
                    </a:p>
                  </a:txBody>
                  <a:tcPr marL="9171" marR="9171" marT="91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.1</a:t>
                      </a:r>
                    </a:p>
                  </a:txBody>
                  <a:tcPr marL="9171" marR="9171" marT="91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D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.7</a:t>
                      </a:r>
                    </a:p>
                  </a:txBody>
                  <a:tcPr marL="9171" marR="9171" marT="91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1.7</a:t>
                      </a:r>
                    </a:p>
                  </a:txBody>
                  <a:tcPr marL="9171" marR="9171" marT="91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171" marR="9171" marT="91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</a:tr>
              <a:tr h="22453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Pass-1</a:t>
                      </a:r>
                    </a:p>
                  </a:txBody>
                  <a:tcPr marL="9171" marR="9171" marT="91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-2</a:t>
                      </a:r>
                    </a:p>
                  </a:txBody>
                  <a:tcPr marL="9171" marR="9171" marT="91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-2</a:t>
                      </a:r>
                    </a:p>
                  </a:txBody>
                  <a:tcPr marL="9171" marR="9171" marT="91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</a:t>
                      </a:r>
                    </a:p>
                  </a:txBody>
                  <a:tcPr marL="9171" marR="9171" marT="91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171" marR="9171" marT="91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D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.7</a:t>
                      </a:r>
                    </a:p>
                  </a:txBody>
                  <a:tcPr marL="9171" marR="9171" marT="91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1.7</a:t>
                      </a:r>
                    </a:p>
                  </a:txBody>
                  <a:tcPr marL="9171" marR="9171" marT="91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9171" marR="9171" marT="91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171" marR="9171" marT="91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</a:tr>
              <a:tr h="22453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Did Not Pass-3</a:t>
                      </a:r>
                    </a:p>
                  </a:txBody>
                  <a:tcPr marL="9171" marR="9171" marT="91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-2</a:t>
                      </a:r>
                    </a:p>
                  </a:txBody>
                  <a:tcPr marL="9171" marR="9171" marT="91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-1.5</a:t>
                      </a:r>
                    </a:p>
                  </a:txBody>
                  <a:tcPr marL="9171" marR="9171" marT="91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-.7</a:t>
                      </a:r>
                    </a:p>
                  </a:txBody>
                  <a:tcPr marL="9171" marR="9171" marT="91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D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.3</a:t>
                      </a:r>
                    </a:p>
                  </a:txBody>
                  <a:tcPr marL="9171" marR="9171" marT="91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1.7</a:t>
                      </a:r>
                    </a:p>
                  </a:txBody>
                  <a:tcPr marL="9171" marR="9171" marT="91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9171" marR="9171" marT="91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9171" marR="9171" marT="91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171" marR="9171" marT="91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</a:tr>
              <a:tr h="22453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Did Not Pass-2</a:t>
                      </a:r>
                    </a:p>
                  </a:txBody>
                  <a:tcPr marL="9171" marR="9171" marT="91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-1.7</a:t>
                      </a:r>
                    </a:p>
                  </a:txBody>
                  <a:tcPr marL="9171" marR="9171" marT="91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</a:t>
                      </a:r>
                    </a:p>
                  </a:txBody>
                  <a:tcPr marL="9171" marR="9171" marT="91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D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.3</a:t>
                      </a:r>
                    </a:p>
                  </a:txBody>
                  <a:tcPr marL="9171" marR="9171" marT="91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1.3</a:t>
                      </a:r>
                    </a:p>
                  </a:txBody>
                  <a:tcPr marL="9171" marR="9171" marT="91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9171" marR="9171" marT="91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9171" marR="9171" marT="91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9171" marR="9171" marT="91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171" marR="9171" marT="91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</a:tr>
              <a:tr h="22453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Did Not Pass-1</a:t>
                      </a:r>
                    </a:p>
                  </a:txBody>
                  <a:tcPr marL="9171" marR="9171" marT="91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-1.3</a:t>
                      </a:r>
                    </a:p>
                  </a:txBody>
                  <a:tcPr marL="9171" marR="9171" marT="91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D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.3</a:t>
                      </a:r>
                    </a:p>
                  </a:txBody>
                  <a:tcPr marL="9171" marR="9171" marT="91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1.3</a:t>
                      </a:r>
                    </a:p>
                  </a:txBody>
                  <a:tcPr marL="9171" marR="9171" marT="91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9171" marR="9171" marT="91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9171" marR="9171" marT="91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9171" marR="9171" marT="91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9171" marR="9171" marT="91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171" marR="9171" marT="91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6931149"/>
              </p:ext>
            </p:extLst>
          </p:nvPr>
        </p:nvGraphicFramePr>
        <p:xfrm>
          <a:off x="152400" y="3733806"/>
          <a:ext cx="8763000" cy="2229043"/>
        </p:xfrm>
        <a:graphic>
          <a:graphicData uri="http://schemas.openxmlformats.org/drawingml/2006/table">
            <a:tbl>
              <a:tblPr/>
              <a:tblGrid>
                <a:gridCol w="1224936"/>
                <a:gridCol w="942258"/>
                <a:gridCol w="942258"/>
                <a:gridCol w="942258"/>
                <a:gridCol w="942258"/>
                <a:gridCol w="942258"/>
                <a:gridCol w="942258"/>
                <a:gridCol w="942258"/>
                <a:gridCol w="942258"/>
              </a:tblGrid>
              <a:tr h="197636">
                <a:tc gridSpan="9"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Option B1 Points</a:t>
                      </a:r>
                    </a:p>
                  </a:txBody>
                  <a:tcPr marL="8843" marR="8843" marT="88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97636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Opt B1</a:t>
                      </a:r>
                    </a:p>
                  </a:txBody>
                  <a:tcPr marL="8843" marR="8843" marT="88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8"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Current Year Level</a:t>
                      </a:r>
                    </a:p>
                  </a:txBody>
                  <a:tcPr marL="8843" marR="8843" marT="88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97636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Previous Year Level</a:t>
                      </a:r>
                    </a:p>
                  </a:txBody>
                  <a:tcPr marL="8843" marR="8843" marT="88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Did Not Pass-1</a:t>
                      </a:r>
                    </a:p>
                  </a:txBody>
                  <a:tcPr marL="8843" marR="8843" marT="88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Did Not Pass-2</a:t>
                      </a:r>
                    </a:p>
                  </a:txBody>
                  <a:tcPr marL="8843" marR="8843" marT="88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Did Not Pass-3</a:t>
                      </a:r>
                    </a:p>
                  </a:txBody>
                  <a:tcPr marL="8843" marR="8843" marT="88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Pass-1</a:t>
                      </a:r>
                    </a:p>
                  </a:txBody>
                  <a:tcPr marL="8843" marR="8843" marT="88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Pass-2</a:t>
                      </a:r>
                    </a:p>
                  </a:txBody>
                  <a:tcPr marL="8843" marR="8843" marT="88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Pass Plus-1</a:t>
                      </a:r>
                    </a:p>
                  </a:txBody>
                  <a:tcPr marL="8843" marR="8843" marT="88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Pass Plus-2</a:t>
                      </a:r>
                    </a:p>
                  </a:txBody>
                  <a:tcPr marL="8843" marR="8843" marT="88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Pass Plus-3</a:t>
                      </a:r>
                    </a:p>
                  </a:txBody>
                  <a:tcPr marL="8843" marR="8843" marT="88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7636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Pass Plus-3</a:t>
                      </a:r>
                    </a:p>
                  </a:txBody>
                  <a:tcPr marL="8843" marR="8843" marT="88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843" marR="8843" marT="88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843" marR="8843" marT="88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843" marR="8843" marT="88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843" marR="8843" marT="88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843" marR="8843" marT="88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843" marR="8843" marT="88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843" marR="8843" marT="88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843" marR="8843" marT="88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</a:tr>
              <a:tr h="197636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Pass Plus-2</a:t>
                      </a:r>
                    </a:p>
                  </a:txBody>
                  <a:tcPr marL="8843" marR="8843" marT="88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8843" marR="8843" marT="884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8843" marR="8843" marT="884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8843" marR="8843" marT="884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33.25</a:t>
                      </a:r>
                    </a:p>
                  </a:txBody>
                  <a:tcPr marL="8843" marR="8843" marT="884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61.75</a:t>
                      </a:r>
                    </a:p>
                  </a:txBody>
                  <a:tcPr marL="8843" marR="8843" marT="884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80.75</a:t>
                      </a:r>
                    </a:p>
                  </a:txBody>
                  <a:tcPr marL="8843" marR="8843" marT="884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109.25</a:t>
                      </a:r>
                    </a:p>
                  </a:txBody>
                  <a:tcPr marL="8843" marR="8843" marT="884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D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843" marR="8843" marT="884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</a:tr>
              <a:tr h="197636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Pass Plus -1</a:t>
                      </a:r>
                    </a:p>
                  </a:txBody>
                  <a:tcPr marL="8843" marR="8843" marT="88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8843" marR="8843" marT="884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8843" marR="8843" marT="884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8843" marR="8843" marT="884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47.5</a:t>
                      </a:r>
                    </a:p>
                  </a:txBody>
                  <a:tcPr marL="8843" marR="8843" marT="884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71.25</a:t>
                      </a:r>
                    </a:p>
                  </a:txBody>
                  <a:tcPr marL="8843" marR="8843" marT="884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104.5</a:t>
                      </a:r>
                    </a:p>
                  </a:txBody>
                  <a:tcPr marL="8843" marR="8843" marT="884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D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128.25</a:t>
                      </a:r>
                    </a:p>
                  </a:txBody>
                  <a:tcPr marL="8843" marR="8843" marT="884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843" marR="8843" marT="884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</a:tr>
              <a:tr h="197636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Pass-2</a:t>
                      </a:r>
                    </a:p>
                  </a:txBody>
                  <a:tcPr marL="8843" marR="8843" marT="88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8843" marR="8843" marT="884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8843" marR="8843" marT="884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8843" marR="8843" marT="884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61.75</a:t>
                      </a:r>
                    </a:p>
                  </a:txBody>
                  <a:tcPr marL="8843" marR="8843" marT="884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99.75</a:t>
                      </a:r>
                    </a:p>
                  </a:txBody>
                  <a:tcPr marL="8843" marR="8843" marT="884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D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128.25</a:t>
                      </a:r>
                    </a:p>
                  </a:txBody>
                  <a:tcPr marL="8843" marR="8843" marT="884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175.75</a:t>
                      </a:r>
                    </a:p>
                  </a:txBody>
                  <a:tcPr marL="8843" marR="8843" marT="884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843" marR="8843" marT="884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</a:tr>
              <a:tr h="197636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Pass-1</a:t>
                      </a:r>
                    </a:p>
                  </a:txBody>
                  <a:tcPr marL="8843" marR="8843" marT="88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8843" marR="8843" marT="884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8843" marR="8843" marT="884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47.5</a:t>
                      </a:r>
                    </a:p>
                  </a:txBody>
                  <a:tcPr marL="8843" marR="8843" marT="884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95</a:t>
                      </a:r>
                    </a:p>
                  </a:txBody>
                  <a:tcPr marL="8843" marR="8843" marT="884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D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128.25</a:t>
                      </a:r>
                    </a:p>
                  </a:txBody>
                  <a:tcPr marL="8843" marR="8843" marT="884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175.75</a:t>
                      </a:r>
                    </a:p>
                  </a:txBody>
                  <a:tcPr marL="8843" marR="8843" marT="884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190</a:t>
                      </a:r>
                    </a:p>
                  </a:txBody>
                  <a:tcPr marL="8843" marR="8843" marT="884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843" marR="8843" marT="884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</a:tr>
              <a:tr h="197636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Did Not Pass-3</a:t>
                      </a:r>
                    </a:p>
                  </a:txBody>
                  <a:tcPr marL="8843" marR="8843" marT="88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8843" marR="8843" marT="884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23.75</a:t>
                      </a:r>
                    </a:p>
                  </a:txBody>
                  <a:tcPr marL="8843" marR="8843" marT="884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61.75</a:t>
                      </a:r>
                    </a:p>
                  </a:txBody>
                  <a:tcPr marL="8843" marR="8843" marT="884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D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109.25</a:t>
                      </a:r>
                    </a:p>
                  </a:txBody>
                  <a:tcPr marL="8843" marR="8843" marT="884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175.75</a:t>
                      </a:r>
                    </a:p>
                  </a:txBody>
                  <a:tcPr marL="8843" marR="8843" marT="884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190</a:t>
                      </a:r>
                    </a:p>
                  </a:txBody>
                  <a:tcPr marL="8843" marR="8843" marT="884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190</a:t>
                      </a:r>
                    </a:p>
                  </a:txBody>
                  <a:tcPr marL="8843" marR="8843" marT="884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843" marR="8843" marT="884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</a:tr>
              <a:tr h="197636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Did Not Pass-2</a:t>
                      </a:r>
                    </a:p>
                  </a:txBody>
                  <a:tcPr marL="8843" marR="8843" marT="88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14.25</a:t>
                      </a:r>
                    </a:p>
                  </a:txBody>
                  <a:tcPr marL="8843" marR="8843" marT="884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47.5</a:t>
                      </a:r>
                    </a:p>
                  </a:txBody>
                  <a:tcPr marL="8843" marR="8843" marT="884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D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109.25</a:t>
                      </a:r>
                    </a:p>
                  </a:txBody>
                  <a:tcPr marL="8843" marR="8843" marT="884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156.75</a:t>
                      </a:r>
                    </a:p>
                  </a:txBody>
                  <a:tcPr marL="8843" marR="8843" marT="884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190</a:t>
                      </a:r>
                    </a:p>
                  </a:txBody>
                  <a:tcPr marL="8843" marR="8843" marT="884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190</a:t>
                      </a:r>
                    </a:p>
                  </a:txBody>
                  <a:tcPr marL="8843" marR="8843" marT="884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190</a:t>
                      </a:r>
                    </a:p>
                  </a:txBody>
                  <a:tcPr marL="8843" marR="8843" marT="884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843" marR="8843" marT="884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</a:tr>
              <a:tr h="197636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Did Not Pass-1</a:t>
                      </a:r>
                    </a:p>
                  </a:txBody>
                  <a:tcPr marL="8843" marR="8843" marT="88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33.25</a:t>
                      </a:r>
                    </a:p>
                  </a:txBody>
                  <a:tcPr marL="8843" marR="8843" marT="884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D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109.25</a:t>
                      </a:r>
                    </a:p>
                  </a:txBody>
                  <a:tcPr marL="8843" marR="8843" marT="884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156.75</a:t>
                      </a:r>
                    </a:p>
                  </a:txBody>
                  <a:tcPr marL="8843" marR="8843" marT="884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190</a:t>
                      </a:r>
                    </a:p>
                  </a:txBody>
                  <a:tcPr marL="8843" marR="8843" marT="884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190</a:t>
                      </a:r>
                    </a:p>
                  </a:txBody>
                  <a:tcPr marL="8843" marR="8843" marT="884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190</a:t>
                      </a:r>
                    </a:p>
                  </a:txBody>
                  <a:tcPr marL="8843" marR="8843" marT="884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190</a:t>
                      </a:r>
                    </a:p>
                  </a:txBody>
                  <a:tcPr marL="8843" marR="8843" marT="884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843" marR="8843" marT="884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55508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</a:rPr>
              <a:t>CASE STUDIES: Option B(1)</a:t>
            </a:r>
            <a:endParaRPr lang="en-US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Performance + Categorical Growth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3683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 rot="10800000" flipV="1">
            <a:off x="628650" y="309093"/>
            <a:ext cx="7886700" cy="656822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chemeClr val="accent5">
                    <a:lumMod val="75000"/>
                  </a:schemeClr>
                </a:solidFill>
              </a:rPr>
              <a:t>SAMPLE SCHOOL A: OPTION B(1)</a:t>
            </a:r>
            <a:endParaRPr lang="en-US" sz="32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965916"/>
            <a:ext cx="7886700" cy="5756856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JAMES T. KIRK ELEMENTARY SCHOOL</a:t>
            </a:r>
          </a:p>
          <a:p>
            <a:pPr marL="0" indent="0">
              <a:spcBef>
                <a:spcPts val="0"/>
              </a:spcBef>
              <a:buNone/>
            </a:pPr>
            <a:endParaRPr lang="en-US" sz="2000" b="1" dirty="0" smtClean="0"/>
          </a:p>
          <a:p>
            <a:pPr marL="0" indent="0">
              <a:spcBef>
                <a:spcPts val="0"/>
              </a:spcBef>
              <a:buNone/>
            </a:pPr>
            <a:r>
              <a:rPr lang="en-US" sz="1800" b="1" dirty="0" smtClean="0"/>
              <a:t>Grade Span</a:t>
            </a:r>
            <a:r>
              <a:rPr lang="en-US" sz="1800" dirty="0" smtClean="0"/>
              <a:t>: 	PK-5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b="1" dirty="0" smtClean="0"/>
              <a:t>Location</a:t>
            </a:r>
            <a:r>
              <a:rPr lang="en-US" sz="1800" dirty="0" smtClean="0"/>
              <a:t>: 	Urban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b="1" dirty="0" smtClean="0"/>
              <a:t>Demographics</a:t>
            </a:r>
            <a:r>
              <a:rPr lang="en-US" sz="1800" dirty="0" smtClean="0"/>
              <a:t>: 	26% White; 36% Black; 21% Hispanic; 17% Other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 smtClean="0"/>
              <a:t>		91.1% Free/Reduced Price Lunch </a:t>
            </a:r>
            <a:r>
              <a:rPr lang="en-US" sz="1800" dirty="0"/>
              <a:t>	</a:t>
            </a:r>
            <a:endParaRPr lang="en-US" sz="18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en-US" sz="1800" b="1" dirty="0" smtClean="0"/>
              <a:t>2013 Grade:</a:t>
            </a:r>
            <a:r>
              <a:rPr lang="en-US" sz="1800" dirty="0" smtClean="0"/>
              <a:t>	D</a:t>
            </a:r>
          </a:p>
          <a:p>
            <a:pPr marL="0" indent="0">
              <a:buNone/>
            </a:pPr>
            <a:r>
              <a:rPr lang="en-US" sz="2000" dirty="0" smtClean="0"/>
              <a:t>	</a:t>
            </a:r>
            <a:endParaRPr lang="en-US" sz="2000" dirty="0"/>
          </a:p>
        </p:txBody>
      </p:sp>
      <p:sp>
        <p:nvSpPr>
          <p:cNvPr id="6" name="AutoShape 4" descr="http://compass.doe.in.gov/ChartImg.axd?i=chart_43bac50070e041b8bb9588cd5c20be75_9.png&amp;g=ee1379fc915a41628fffe0d8821c7f0f"/>
          <p:cNvSpPr>
            <a:spLocks noChangeAspect="1" noChangeArrowheads="1"/>
          </p:cNvSpPr>
          <p:nvPr/>
        </p:nvSpPr>
        <p:spPr bwMode="auto">
          <a:xfrm>
            <a:off x="116681" y="-144463"/>
            <a:ext cx="2286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4271507"/>
              </p:ext>
            </p:extLst>
          </p:nvPr>
        </p:nvGraphicFramePr>
        <p:xfrm>
          <a:off x="116682" y="3168201"/>
          <a:ext cx="4379118" cy="15044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83518"/>
                <a:gridCol w="1078593"/>
                <a:gridCol w="948548"/>
                <a:gridCol w="868459"/>
              </a:tblGrid>
              <a:tr h="399247">
                <a:tc gridSpan="4">
                  <a:txBody>
                    <a:bodyPr/>
                    <a:lstStyle/>
                    <a:p>
                      <a:r>
                        <a:rPr lang="en-US" sz="1600" dirty="0" smtClean="0"/>
                        <a:t>Performance</a:t>
                      </a:r>
                      <a:endParaRPr lang="en-US" sz="1600" dirty="0"/>
                    </a:p>
                  </a:txBody>
                  <a:tcPr marL="68580" marR="68580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3487"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Subject</a:t>
                      </a:r>
                      <a:endParaRPr lang="en-US" sz="1600" dirty="0"/>
                    </a:p>
                  </a:txBody>
                  <a:tcPr marL="68580" marR="6858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Pass Rate</a:t>
                      </a:r>
                      <a:endParaRPr lang="en-US" sz="1600" dirty="0"/>
                    </a:p>
                  </a:txBody>
                  <a:tcPr marL="68580" marR="6858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Part. Rate</a:t>
                      </a:r>
                      <a:endParaRPr lang="en-US" sz="1600" dirty="0"/>
                    </a:p>
                  </a:txBody>
                  <a:tcPr marL="68580" marR="6858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Points</a:t>
                      </a:r>
                      <a:endParaRPr lang="en-US" sz="1600" dirty="0"/>
                    </a:p>
                  </a:txBody>
                  <a:tcPr marL="68580" marR="68580" anchor="b"/>
                </a:tc>
              </a:tr>
              <a:tr h="36525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E/LA</a:t>
                      </a: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69.9%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99.2%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69.9</a:t>
                      </a:r>
                      <a:endParaRPr lang="en-US" sz="1600" dirty="0"/>
                    </a:p>
                  </a:txBody>
                  <a:tcPr marL="68580" marR="68580"/>
                </a:tc>
              </a:tr>
              <a:tr h="366505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Math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68.0%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99.2%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68.0</a:t>
                      </a:r>
                      <a:endParaRPr lang="en-US" sz="1600" dirty="0"/>
                    </a:p>
                  </a:txBody>
                  <a:tcPr marL="68580" marR="68580"/>
                </a:tc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43397582"/>
              </p:ext>
            </p:extLst>
          </p:nvPr>
        </p:nvGraphicFramePr>
        <p:xfrm>
          <a:off x="4724399" y="3164388"/>
          <a:ext cx="4267200" cy="14950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00995"/>
                <a:gridCol w="1032606"/>
                <a:gridCol w="1189992"/>
                <a:gridCol w="943607"/>
              </a:tblGrid>
              <a:tr h="382901">
                <a:tc gridSpan="3">
                  <a:txBody>
                    <a:bodyPr/>
                    <a:lstStyle/>
                    <a:p>
                      <a:r>
                        <a:rPr lang="en-US" sz="1600" dirty="0" smtClean="0"/>
                        <a:t>Categorical Growth</a:t>
                      </a:r>
                      <a:endParaRPr lang="en-US" sz="1600" dirty="0"/>
                    </a:p>
                  </a:txBody>
                  <a:tcPr marL="68580" marR="6858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68580" marR="68580"/>
                </a:tc>
              </a:tr>
              <a:tr h="393647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Subject</a:t>
                      </a:r>
                      <a:endParaRPr lang="en-US" sz="1600" dirty="0"/>
                    </a:p>
                  </a:txBody>
                  <a:tcPr marL="68580" marR="6858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Top 75%</a:t>
                      </a:r>
                      <a:endParaRPr lang="en-US" sz="1600" dirty="0"/>
                    </a:p>
                  </a:txBody>
                  <a:tcPr marL="68580" marR="6858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Bottom 25%</a:t>
                      </a:r>
                      <a:endParaRPr lang="en-US" sz="1600" dirty="0"/>
                    </a:p>
                  </a:txBody>
                  <a:tcPr marL="68580" marR="6858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Points</a:t>
                      </a:r>
                      <a:endParaRPr lang="en-US" sz="1600" dirty="0"/>
                    </a:p>
                  </a:txBody>
                  <a:tcPr marL="68580" marR="68580" anchor="b"/>
                </a:tc>
              </a:tr>
              <a:tr h="370309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E/LA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96.6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81.6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89.1</a:t>
                      </a:r>
                      <a:endParaRPr lang="en-US" sz="1600" dirty="0"/>
                    </a:p>
                  </a:txBody>
                  <a:tcPr marL="68580" marR="68580"/>
                </a:tc>
              </a:tr>
              <a:tr h="3482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Math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91.7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78.7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85.2</a:t>
                      </a:r>
                      <a:endParaRPr lang="en-US" sz="1600" dirty="0"/>
                    </a:p>
                  </a:txBody>
                  <a:tcPr marL="68580" marR="68580"/>
                </a:tc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043104"/>
              </p:ext>
            </p:extLst>
          </p:nvPr>
        </p:nvGraphicFramePr>
        <p:xfrm>
          <a:off x="116680" y="4854478"/>
          <a:ext cx="8874919" cy="14201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70068"/>
                <a:gridCol w="885034"/>
                <a:gridCol w="822141"/>
                <a:gridCol w="933516"/>
                <a:gridCol w="198791"/>
                <a:gridCol w="1947207"/>
                <a:gridCol w="704540"/>
                <a:gridCol w="806811"/>
                <a:gridCol w="806811"/>
              </a:tblGrid>
              <a:tr h="355027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Combined (50/50)</a:t>
                      </a: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Points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Weight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Score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Combined (60/40)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Points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Weight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Score</a:t>
                      </a:r>
                      <a:endParaRPr lang="en-US" sz="1600" dirty="0"/>
                    </a:p>
                  </a:txBody>
                  <a:tcPr marL="68580" marR="68580"/>
                </a:tc>
              </a:tr>
              <a:tr h="355027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Performance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69.0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.50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34.5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Performance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69.0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.40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27.6</a:t>
                      </a:r>
                      <a:endParaRPr lang="en-US" sz="1600" dirty="0"/>
                    </a:p>
                  </a:txBody>
                  <a:tcPr marL="68580" marR="68580"/>
                </a:tc>
              </a:tr>
              <a:tr h="355027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Growth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87.2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.50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43.6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Growth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87.2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.60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52.3</a:t>
                      </a:r>
                      <a:endParaRPr lang="en-US" sz="1600" dirty="0"/>
                    </a:p>
                  </a:txBody>
                  <a:tcPr marL="68580" marR="68580"/>
                </a:tc>
              </a:tr>
              <a:tr h="355027">
                <a:tc gridSpan="3">
                  <a:txBody>
                    <a:bodyPr/>
                    <a:lstStyle/>
                    <a:p>
                      <a:pPr algn="r"/>
                      <a:r>
                        <a:rPr lang="en-US" sz="1600" b="1" dirty="0" smtClean="0"/>
                        <a:t>FINAL GRADE (</a:t>
                      </a:r>
                      <a:r>
                        <a:rPr lang="en-US" sz="1600" b="1" dirty="0" err="1" smtClean="0"/>
                        <a:t>Perf</a:t>
                      </a:r>
                      <a:r>
                        <a:rPr lang="en-US" sz="1600" b="1" dirty="0" smtClean="0"/>
                        <a:t> + Growth)</a:t>
                      </a:r>
                      <a:endParaRPr lang="en-US" sz="1600" b="1" dirty="0"/>
                    </a:p>
                  </a:txBody>
                  <a:tcPr marL="68580" marR="68580"/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78.1 (C)</a:t>
                      </a:r>
                      <a:endParaRPr lang="en-US" sz="1600" b="1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68580" marR="68580"/>
                </a:tc>
                <a:tc gridSpan="3">
                  <a:txBody>
                    <a:bodyPr/>
                    <a:lstStyle/>
                    <a:p>
                      <a:pPr algn="r"/>
                      <a:r>
                        <a:rPr lang="en-US" sz="1600" b="1" dirty="0" smtClean="0"/>
                        <a:t>FINAL GRADE (</a:t>
                      </a:r>
                      <a:r>
                        <a:rPr lang="en-US" sz="1600" b="1" dirty="0" err="1" smtClean="0"/>
                        <a:t>Perf</a:t>
                      </a:r>
                      <a:r>
                        <a:rPr lang="en-US" sz="1600" b="1" baseline="0" dirty="0" smtClean="0"/>
                        <a:t> + Growth)</a:t>
                      </a:r>
                      <a:endParaRPr lang="en-US" sz="1600" b="1" dirty="0"/>
                    </a:p>
                  </a:txBody>
                  <a:tcPr marL="68580" marR="68580"/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79.9 (C)</a:t>
                      </a:r>
                      <a:endParaRPr lang="en-US" sz="1600" b="1" dirty="0"/>
                    </a:p>
                  </a:txBody>
                  <a:tcPr marL="68580" marR="68580"/>
                </a:tc>
              </a:tr>
            </a:tbl>
          </a:graphicData>
        </a:graphic>
      </p:graphicFrame>
      <p:sp>
        <p:nvSpPr>
          <p:cNvPr id="8" name="Rectangle 7"/>
          <p:cNvSpPr/>
          <p:nvPr/>
        </p:nvSpPr>
        <p:spPr>
          <a:xfrm>
            <a:off x="150800" y="6275232"/>
            <a:ext cx="8795981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800" dirty="0" smtClean="0"/>
              <a:t>*Information </a:t>
            </a:r>
            <a:r>
              <a:rPr lang="en-US" sz="800" dirty="0"/>
              <a:t>evaluated is preliminary. The evaluation has been based on temporary cut scores for sub-categories that will be vetted and altered throughout the process. Final data may </a:t>
            </a:r>
            <a:r>
              <a:rPr lang="en-US" sz="800" dirty="0" smtClean="0"/>
              <a:t>differ. </a:t>
            </a:r>
          </a:p>
          <a:p>
            <a:r>
              <a:rPr lang="en-US" sz="800" dirty="0" smtClean="0"/>
              <a:t>**This </a:t>
            </a:r>
            <a:r>
              <a:rPr lang="en-US" sz="800" dirty="0"/>
              <a:t>analysis contains only Performance and Categorical Growth data. Target Growth data is not included.</a:t>
            </a:r>
          </a:p>
        </p:txBody>
      </p:sp>
    </p:spTree>
    <p:extLst>
      <p:ext uri="{BB962C8B-B14F-4D97-AF65-F5344CB8AC3E}">
        <p14:creationId xmlns:p14="http://schemas.microsoft.com/office/powerpoint/2010/main" val="2745889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 rot="10800000" flipV="1">
            <a:off x="628650" y="309093"/>
            <a:ext cx="7886700" cy="656822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chemeClr val="accent5">
                    <a:lumMod val="75000"/>
                  </a:schemeClr>
                </a:solidFill>
              </a:rPr>
              <a:t>SAMPLE SCHOOL B: OPTION B(1)</a:t>
            </a:r>
            <a:endParaRPr lang="en-US" sz="32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965916"/>
            <a:ext cx="7886700" cy="5756856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MALCOLM REYNOLDS MIDDLE SCHOOL</a:t>
            </a:r>
          </a:p>
          <a:p>
            <a:pPr marL="0" indent="0">
              <a:spcBef>
                <a:spcPts val="0"/>
              </a:spcBef>
              <a:buNone/>
            </a:pPr>
            <a:endParaRPr lang="en-US" sz="2000" b="1" dirty="0" smtClean="0"/>
          </a:p>
          <a:p>
            <a:pPr marL="0" indent="0">
              <a:spcBef>
                <a:spcPts val="0"/>
              </a:spcBef>
              <a:buNone/>
            </a:pPr>
            <a:r>
              <a:rPr lang="en-US" sz="1800" b="1" dirty="0" smtClean="0"/>
              <a:t>Grade Span</a:t>
            </a:r>
            <a:r>
              <a:rPr lang="en-US" sz="1800" dirty="0" smtClean="0"/>
              <a:t>: 	7-8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b="1" dirty="0" smtClean="0"/>
              <a:t>Location</a:t>
            </a:r>
            <a:r>
              <a:rPr lang="en-US" sz="1800" dirty="0" smtClean="0"/>
              <a:t>: 	Rural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b="1" dirty="0" smtClean="0"/>
              <a:t>Demographics</a:t>
            </a:r>
            <a:r>
              <a:rPr lang="en-US" sz="1800" dirty="0" smtClean="0"/>
              <a:t>: 	98% White; 1% Hispanic; 1% Other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 smtClean="0"/>
              <a:t>		40.8% Free/Reduced Price Lunch </a:t>
            </a:r>
            <a:r>
              <a:rPr lang="en-US" sz="1800" dirty="0"/>
              <a:t>	</a:t>
            </a:r>
            <a:endParaRPr lang="en-US" sz="18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en-US" sz="1800" b="1" dirty="0" smtClean="0"/>
              <a:t>2013 Grade:</a:t>
            </a:r>
            <a:r>
              <a:rPr lang="en-US" sz="1800" dirty="0" smtClean="0"/>
              <a:t>	B</a:t>
            </a:r>
          </a:p>
          <a:p>
            <a:pPr marL="0" indent="0">
              <a:buNone/>
            </a:pPr>
            <a:r>
              <a:rPr lang="en-US" sz="2000" dirty="0" smtClean="0"/>
              <a:t>	</a:t>
            </a:r>
            <a:endParaRPr lang="en-US" sz="2000" dirty="0"/>
          </a:p>
        </p:txBody>
      </p:sp>
      <p:sp>
        <p:nvSpPr>
          <p:cNvPr id="6" name="AutoShape 4" descr="http://compass.doe.in.gov/ChartImg.axd?i=chart_43bac50070e041b8bb9588cd5c20be75_9.png&amp;g=ee1379fc915a41628fffe0d8821c7f0f"/>
          <p:cNvSpPr>
            <a:spLocks noChangeAspect="1" noChangeArrowheads="1"/>
          </p:cNvSpPr>
          <p:nvPr/>
        </p:nvSpPr>
        <p:spPr bwMode="auto">
          <a:xfrm>
            <a:off x="116681" y="-144463"/>
            <a:ext cx="2286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25030404"/>
              </p:ext>
            </p:extLst>
          </p:nvPr>
        </p:nvGraphicFramePr>
        <p:xfrm>
          <a:off x="116682" y="3168201"/>
          <a:ext cx="4379118" cy="15044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78718"/>
                <a:gridCol w="1383393"/>
                <a:gridCol w="948548"/>
                <a:gridCol w="868459"/>
              </a:tblGrid>
              <a:tr h="399247">
                <a:tc gridSpan="4">
                  <a:txBody>
                    <a:bodyPr/>
                    <a:lstStyle/>
                    <a:p>
                      <a:r>
                        <a:rPr lang="en-US" sz="1600" dirty="0" smtClean="0"/>
                        <a:t>Performance</a:t>
                      </a:r>
                      <a:endParaRPr lang="en-US" sz="1600" dirty="0"/>
                    </a:p>
                  </a:txBody>
                  <a:tcPr marL="68580" marR="68580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3487"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Subject</a:t>
                      </a:r>
                      <a:endParaRPr lang="en-US" sz="1600" dirty="0"/>
                    </a:p>
                  </a:txBody>
                  <a:tcPr marL="68580" marR="6858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Pass Rate</a:t>
                      </a:r>
                      <a:endParaRPr lang="en-US" sz="1600" dirty="0"/>
                    </a:p>
                  </a:txBody>
                  <a:tcPr marL="68580" marR="6858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Part. Rate</a:t>
                      </a:r>
                      <a:endParaRPr lang="en-US" sz="1600" dirty="0"/>
                    </a:p>
                  </a:txBody>
                  <a:tcPr marL="68580" marR="6858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Points</a:t>
                      </a:r>
                      <a:endParaRPr lang="en-US" sz="1600" dirty="0"/>
                    </a:p>
                  </a:txBody>
                  <a:tcPr marL="68580" marR="68580" anchor="b"/>
                </a:tc>
              </a:tr>
              <a:tr h="36525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E/LA</a:t>
                      </a: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79.2%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99.4%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79.2</a:t>
                      </a:r>
                      <a:endParaRPr lang="en-US" sz="1600" dirty="0"/>
                    </a:p>
                  </a:txBody>
                  <a:tcPr marL="68580" marR="68580"/>
                </a:tc>
              </a:tr>
              <a:tr h="366505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Math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85.6%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100%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85.6</a:t>
                      </a:r>
                      <a:endParaRPr lang="en-US" sz="1600" dirty="0"/>
                    </a:p>
                  </a:txBody>
                  <a:tcPr marL="68580" marR="68580"/>
                </a:tc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04842879"/>
              </p:ext>
            </p:extLst>
          </p:nvPr>
        </p:nvGraphicFramePr>
        <p:xfrm>
          <a:off x="4724399" y="3164388"/>
          <a:ext cx="4267200" cy="14950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00995"/>
                <a:gridCol w="956406"/>
                <a:gridCol w="1266192"/>
                <a:gridCol w="943607"/>
              </a:tblGrid>
              <a:tr h="382901">
                <a:tc gridSpan="3">
                  <a:txBody>
                    <a:bodyPr/>
                    <a:lstStyle/>
                    <a:p>
                      <a:r>
                        <a:rPr lang="en-US" sz="1600" dirty="0" smtClean="0"/>
                        <a:t>Categorical Growth</a:t>
                      </a:r>
                      <a:endParaRPr lang="en-US" sz="1600" dirty="0"/>
                    </a:p>
                  </a:txBody>
                  <a:tcPr marL="68580" marR="6858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68580" marR="68580"/>
                </a:tc>
              </a:tr>
              <a:tr h="393647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Subject</a:t>
                      </a:r>
                      <a:endParaRPr lang="en-US" sz="1600" dirty="0"/>
                    </a:p>
                  </a:txBody>
                  <a:tcPr marL="68580" marR="6858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Top 75%</a:t>
                      </a:r>
                      <a:endParaRPr lang="en-US" sz="1600" dirty="0"/>
                    </a:p>
                  </a:txBody>
                  <a:tcPr marL="68580" marR="6858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Bottom 25%</a:t>
                      </a:r>
                      <a:endParaRPr lang="en-US" sz="1600" dirty="0"/>
                    </a:p>
                  </a:txBody>
                  <a:tcPr marL="68580" marR="6858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Points</a:t>
                      </a:r>
                      <a:endParaRPr lang="en-US" sz="1600" dirty="0"/>
                    </a:p>
                  </a:txBody>
                  <a:tcPr marL="68580" marR="68580" anchor="b"/>
                </a:tc>
              </a:tr>
              <a:tr h="370309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E/LA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93.7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79.6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86.6</a:t>
                      </a:r>
                      <a:endParaRPr lang="en-US" sz="1600" dirty="0"/>
                    </a:p>
                  </a:txBody>
                  <a:tcPr marL="68580" marR="68580"/>
                </a:tc>
              </a:tr>
              <a:tr h="3482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Math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100.5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89.9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95.2</a:t>
                      </a:r>
                      <a:endParaRPr lang="en-US" sz="1600" dirty="0"/>
                    </a:p>
                  </a:txBody>
                  <a:tcPr marL="68580" marR="68580"/>
                </a:tc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86767487"/>
              </p:ext>
            </p:extLst>
          </p:nvPr>
        </p:nvGraphicFramePr>
        <p:xfrm>
          <a:off x="116680" y="4854479"/>
          <a:ext cx="8874919" cy="140036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70068"/>
                <a:gridCol w="885034"/>
                <a:gridCol w="822141"/>
                <a:gridCol w="933516"/>
                <a:gridCol w="198791"/>
                <a:gridCol w="1947207"/>
                <a:gridCol w="704540"/>
                <a:gridCol w="806811"/>
                <a:gridCol w="806811"/>
              </a:tblGrid>
              <a:tr h="355027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Combined (50/50)</a:t>
                      </a: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Points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Weight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Score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Combined (60/40)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Points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Weight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Score</a:t>
                      </a:r>
                      <a:endParaRPr lang="en-US" sz="1600" dirty="0"/>
                    </a:p>
                  </a:txBody>
                  <a:tcPr marL="68580" marR="68580"/>
                </a:tc>
              </a:tr>
              <a:tr h="355027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Performance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82.4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.50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41.2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Performance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82.4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.40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33.0</a:t>
                      </a:r>
                      <a:endParaRPr lang="en-US" sz="1600" dirty="0"/>
                    </a:p>
                  </a:txBody>
                  <a:tcPr marL="68580" marR="68580"/>
                </a:tc>
              </a:tr>
              <a:tr h="321113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Growth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90.9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.50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45.5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Growth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90.9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.60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54.5</a:t>
                      </a:r>
                      <a:endParaRPr lang="en-US" sz="1600" dirty="0"/>
                    </a:p>
                  </a:txBody>
                  <a:tcPr marL="68580" marR="68580"/>
                </a:tc>
              </a:tr>
              <a:tr h="355027">
                <a:tc gridSpan="3">
                  <a:txBody>
                    <a:bodyPr/>
                    <a:lstStyle/>
                    <a:p>
                      <a:pPr algn="r"/>
                      <a:r>
                        <a:rPr lang="en-US" sz="1600" b="1" dirty="0" smtClean="0"/>
                        <a:t>FINAL GRADE (</a:t>
                      </a:r>
                      <a:r>
                        <a:rPr lang="en-US" sz="1600" b="1" dirty="0" err="1" smtClean="0"/>
                        <a:t>Perf</a:t>
                      </a:r>
                      <a:r>
                        <a:rPr lang="en-US" sz="1600" b="1" dirty="0" smtClean="0"/>
                        <a:t> + Growth)</a:t>
                      </a:r>
                      <a:endParaRPr lang="en-US" sz="1600" b="1" dirty="0"/>
                    </a:p>
                  </a:txBody>
                  <a:tcPr marL="68580" marR="68580"/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86.7 (B)</a:t>
                      </a:r>
                      <a:endParaRPr lang="en-US" sz="1600" b="1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68580" marR="68580"/>
                </a:tc>
                <a:tc gridSpan="3">
                  <a:txBody>
                    <a:bodyPr/>
                    <a:lstStyle/>
                    <a:p>
                      <a:pPr algn="r"/>
                      <a:r>
                        <a:rPr lang="en-US" sz="1600" b="1" dirty="0" smtClean="0"/>
                        <a:t>FINAL GRADE (</a:t>
                      </a:r>
                      <a:r>
                        <a:rPr lang="en-US" sz="1600" b="1" dirty="0" err="1" smtClean="0"/>
                        <a:t>Perf</a:t>
                      </a:r>
                      <a:r>
                        <a:rPr lang="en-US" sz="1600" b="1" baseline="0" dirty="0" smtClean="0"/>
                        <a:t> + Growth)</a:t>
                      </a:r>
                      <a:endParaRPr lang="en-US" sz="1600" b="1" dirty="0"/>
                    </a:p>
                  </a:txBody>
                  <a:tcPr marL="68580" marR="68580"/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87.5 (B)</a:t>
                      </a:r>
                      <a:endParaRPr lang="en-US" sz="1600" b="1" dirty="0"/>
                    </a:p>
                  </a:txBody>
                  <a:tcPr marL="68580" marR="68580"/>
                </a:tc>
              </a:tr>
            </a:tbl>
          </a:graphicData>
        </a:graphic>
      </p:graphicFrame>
      <p:sp>
        <p:nvSpPr>
          <p:cNvPr id="8" name="Rectangle 7"/>
          <p:cNvSpPr/>
          <p:nvPr/>
        </p:nvSpPr>
        <p:spPr>
          <a:xfrm>
            <a:off x="116681" y="6280919"/>
            <a:ext cx="8795981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800" dirty="0" smtClean="0"/>
              <a:t>*Information </a:t>
            </a:r>
            <a:r>
              <a:rPr lang="en-US" sz="800" dirty="0"/>
              <a:t>evaluated is preliminary. The evaluation has been based on temporary cut scores for sub-categories that will be vetted and altered throughout the process. Final data may </a:t>
            </a:r>
            <a:r>
              <a:rPr lang="en-US" sz="800" dirty="0" smtClean="0"/>
              <a:t>differ. </a:t>
            </a:r>
          </a:p>
          <a:p>
            <a:r>
              <a:rPr lang="en-US" sz="800" dirty="0" smtClean="0"/>
              <a:t>**This </a:t>
            </a:r>
            <a:r>
              <a:rPr lang="en-US" sz="800" dirty="0"/>
              <a:t>analysis contains only Performance and Categorical Growth data. Target Growth data is not included.</a:t>
            </a:r>
          </a:p>
        </p:txBody>
      </p:sp>
    </p:spTree>
    <p:extLst>
      <p:ext uri="{BB962C8B-B14F-4D97-AF65-F5344CB8AC3E}">
        <p14:creationId xmlns:p14="http://schemas.microsoft.com/office/powerpoint/2010/main" val="682743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 rot="10800000" flipV="1">
            <a:off x="628650" y="309093"/>
            <a:ext cx="7886700" cy="656822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chemeClr val="accent5">
                    <a:lumMod val="75000"/>
                  </a:schemeClr>
                </a:solidFill>
              </a:rPr>
              <a:t>SAMPLE SCHOOL C: OPTION B(1)</a:t>
            </a:r>
            <a:endParaRPr lang="en-US" sz="32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965916"/>
            <a:ext cx="7886700" cy="5756856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J.L. PICARD ELEMENTARY SCHOOL</a:t>
            </a:r>
          </a:p>
          <a:p>
            <a:pPr marL="0" indent="0">
              <a:spcBef>
                <a:spcPts val="0"/>
              </a:spcBef>
              <a:buNone/>
            </a:pPr>
            <a:endParaRPr lang="en-US" sz="2000" b="1" dirty="0" smtClean="0"/>
          </a:p>
          <a:p>
            <a:pPr marL="0" indent="0">
              <a:spcBef>
                <a:spcPts val="0"/>
              </a:spcBef>
              <a:buNone/>
            </a:pPr>
            <a:r>
              <a:rPr lang="en-US" sz="1800" b="1" dirty="0"/>
              <a:t>Grade Span</a:t>
            </a:r>
            <a:r>
              <a:rPr lang="en-US" sz="1800" dirty="0"/>
              <a:t>: 	PK-4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b="1" dirty="0"/>
              <a:t>Location</a:t>
            </a:r>
            <a:r>
              <a:rPr lang="en-US" sz="1800" dirty="0"/>
              <a:t>: 	Suburban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b="1" dirty="0"/>
              <a:t>Demographics</a:t>
            </a:r>
            <a:r>
              <a:rPr lang="en-US" sz="1800" dirty="0"/>
              <a:t>: 	76% White; 4% Black; 10% Hispanic; 10% Other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/>
              <a:t>		23.4% Free/Reduced Price Lunch 	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b="1" dirty="0"/>
              <a:t>2013 Grade:</a:t>
            </a:r>
            <a:r>
              <a:rPr lang="en-US" sz="1800" dirty="0"/>
              <a:t>	A</a:t>
            </a:r>
          </a:p>
          <a:p>
            <a:pPr marL="0" indent="0">
              <a:buNone/>
            </a:pPr>
            <a:r>
              <a:rPr lang="en-US" sz="2000" dirty="0" smtClean="0"/>
              <a:t>	</a:t>
            </a:r>
            <a:endParaRPr lang="en-US" sz="2000" dirty="0"/>
          </a:p>
        </p:txBody>
      </p:sp>
      <p:sp>
        <p:nvSpPr>
          <p:cNvPr id="6" name="AutoShape 4" descr="http://compass.doe.in.gov/ChartImg.axd?i=chart_43bac50070e041b8bb9588cd5c20be75_9.png&amp;g=ee1379fc915a41628fffe0d8821c7f0f"/>
          <p:cNvSpPr>
            <a:spLocks noChangeAspect="1" noChangeArrowheads="1"/>
          </p:cNvSpPr>
          <p:nvPr/>
        </p:nvSpPr>
        <p:spPr bwMode="auto">
          <a:xfrm>
            <a:off x="116681" y="-144463"/>
            <a:ext cx="2286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9990414"/>
              </p:ext>
            </p:extLst>
          </p:nvPr>
        </p:nvGraphicFramePr>
        <p:xfrm>
          <a:off x="116680" y="3168201"/>
          <a:ext cx="4379119" cy="15044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83520"/>
                <a:gridCol w="1078591"/>
                <a:gridCol w="948549"/>
                <a:gridCol w="868459"/>
              </a:tblGrid>
              <a:tr h="399247">
                <a:tc gridSpan="4">
                  <a:txBody>
                    <a:bodyPr/>
                    <a:lstStyle/>
                    <a:p>
                      <a:r>
                        <a:rPr lang="en-US" sz="1600" dirty="0" smtClean="0"/>
                        <a:t>Performance</a:t>
                      </a:r>
                      <a:endParaRPr lang="en-US" sz="1600" dirty="0"/>
                    </a:p>
                  </a:txBody>
                  <a:tcPr marL="68580" marR="68580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3487"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Subject</a:t>
                      </a:r>
                      <a:endParaRPr lang="en-US" sz="1600" dirty="0"/>
                    </a:p>
                  </a:txBody>
                  <a:tcPr marL="68580" marR="6858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Pass Rate</a:t>
                      </a:r>
                      <a:endParaRPr lang="en-US" sz="1600" dirty="0"/>
                    </a:p>
                  </a:txBody>
                  <a:tcPr marL="68580" marR="6858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Part. Rate</a:t>
                      </a:r>
                      <a:endParaRPr lang="en-US" sz="1600" dirty="0"/>
                    </a:p>
                  </a:txBody>
                  <a:tcPr marL="68580" marR="6858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Points</a:t>
                      </a:r>
                      <a:endParaRPr lang="en-US" sz="1600" dirty="0"/>
                    </a:p>
                  </a:txBody>
                  <a:tcPr marL="68580" marR="68580" anchor="b"/>
                </a:tc>
              </a:tr>
              <a:tr h="36525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E/LA</a:t>
                      </a: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90.6%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100%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90.6</a:t>
                      </a:r>
                      <a:endParaRPr lang="en-US" sz="1600" dirty="0"/>
                    </a:p>
                  </a:txBody>
                  <a:tcPr marL="68580" marR="68580"/>
                </a:tc>
              </a:tr>
              <a:tr h="366505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Math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90.5%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100%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90.5</a:t>
                      </a:r>
                      <a:endParaRPr lang="en-US" sz="1600" dirty="0"/>
                    </a:p>
                  </a:txBody>
                  <a:tcPr marL="68580" marR="68580"/>
                </a:tc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6624804"/>
              </p:ext>
            </p:extLst>
          </p:nvPr>
        </p:nvGraphicFramePr>
        <p:xfrm>
          <a:off x="4724399" y="3164388"/>
          <a:ext cx="4267200" cy="14950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00995"/>
                <a:gridCol w="1032606"/>
                <a:gridCol w="1189992"/>
                <a:gridCol w="943607"/>
              </a:tblGrid>
              <a:tr h="382901">
                <a:tc gridSpan="3">
                  <a:txBody>
                    <a:bodyPr/>
                    <a:lstStyle/>
                    <a:p>
                      <a:r>
                        <a:rPr lang="en-US" sz="1600" dirty="0" smtClean="0"/>
                        <a:t>Categorical Growth</a:t>
                      </a:r>
                      <a:endParaRPr lang="en-US" sz="1600" dirty="0"/>
                    </a:p>
                  </a:txBody>
                  <a:tcPr marL="68580" marR="6858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68580" marR="68580"/>
                </a:tc>
              </a:tr>
              <a:tr h="393647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Subject</a:t>
                      </a:r>
                      <a:endParaRPr lang="en-US" sz="1600" dirty="0"/>
                    </a:p>
                  </a:txBody>
                  <a:tcPr marL="68580" marR="6858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Top 75%</a:t>
                      </a:r>
                      <a:endParaRPr lang="en-US" sz="1600" dirty="0"/>
                    </a:p>
                  </a:txBody>
                  <a:tcPr marL="68580" marR="6858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Bottom 25%</a:t>
                      </a:r>
                      <a:endParaRPr lang="en-US" sz="1600" dirty="0"/>
                    </a:p>
                  </a:txBody>
                  <a:tcPr marL="68580" marR="6858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Points</a:t>
                      </a:r>
                      <a:endParaRPr lang="en-US" sz="1600" dirty="0"/>
                    </a:p>
                  </a:txBody>
                  <a:tcPr marL="68580" marR="68580" anchor="b"/>
                </a:tc>
              </a:tr>
              <a:tr h="370309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E/LA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92.1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85.4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88.7</a:t>
                      </a:r>
                      <a:endParaRPr lang="en-US" sz="1600" dirty="0"/>
                    </a:p>
                  </a:txBody>
                  <a:tcPr marL="68580" marR="68580"/>
                </a:tc>
              </a:tr>
              <a:tr h="3482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Math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100.0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81.9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90.9</a:t>
                      </a:r>
                      <a:endParaRPr lang="en-US" sz="1600" dirty="0"/>
                    </a:p>
                  </a:txBody>
                  <a:tcPr marL="68580" marR="68580"/>
                </a:tc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8477575"/>
              </p:ext>
            </p:extLst>
          </p:nvPr>
        </p:nvGraphicFramePr>
        <p:xfrm>
          <a:off x="116680" y="4854478"/>
          <a:ext cx="8874919" cy="14201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70068"/>
                <a:gridCol w="885034"/>
                <a:gridCol w="822141"/>
                <a:gridCol w="933516"/>
                <a:gridCol w="198791"/>
                <a:gridCol w="1947207"/>
                <a:gridCol w="704540"/>
                <a:gridCol w="806811"/>
                <a:gridCol w="806811"/>
              </a:tblGrid>
              <a:tr h="355027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Combined (50/50)</a:t>
                      </a: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Points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Weight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Score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Combined (60/40)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Points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Weight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Score</a:t>
                      </a:r>
                      <a:endParaRPr lang="en-US" sz="1600" dirty="0"/>
                    </a:p>
                  </a:txBody>
                  <a:tcPr marL="68580" marR="68580"/>
                </a:tc>
              </a:tr>
              <a:tr h="355027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Performance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90.6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.50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45.3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Performance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90.6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.40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36.2</a:t>
                      </a:r>
                      <a:endParaRPr lang="en-US" sz="1600" dirty="0"/>
                    </a:p>
                  </a:txBody>
                  <a:tcPr marL="68580" marR="68580"/>
                </a:tc>
              </a:tr>
              <a:tr h="355027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Growth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89.8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.50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44.9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Growth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89.8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.60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53.9</a:t>
                      </a:r>
                      <a:endParaRPr lang="en-US" sz="1600" dirty="0"/>
                    </a:p>
                  </a:txBody>
                  <a:tcPr marL="68580" marR="68580"/>
                </a:tc>
              </a:tr>
              <a:tr h="355027">
                <a:tc gridSpan="3">
                  <a:txBody>
                    <a:bodyPr/>
                    <a:lstStyle/>
                    <a:p>
                      <a:pPr algn="r"/>
                      <a:r>
                        <a:rPr lang="en-US" sz="1600" b="1" dirty="0" smtClean="0"/>
                        <a:t>FINAL GRADE (</a:t>
                      </a:r>
                      <a:r>
                        <a:rPr lang="en-US" sz="1600" b="1" dirty="0" err="1" smtClean="0"/>
                        <a:t>Perf</a:t>
                      </a:r>
                      <a:r>
                        <a:rPr lang="en-US" sz="1600" b="1" dirty="0" smtClean="0"/>
                        <a:t> + Growth)</a:t>
                      </a:r>
                      <a:endParaRPr lang="en-US" sz="1600" b="1" dirty="0"/>
                    </a:p>
                  </a:txBody>
                  <a:tcPr marL="68580" marR="68580"/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90.2 (A)</a:t>
                      </a:r>
                      <a:endParaRPr lang="en-US" sz="1600" b="1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68580" marR="68580"/>
                </a:tc>
                <a:tc gridSpan="3">
                  <a:txBody>
                    <a:bodyPr/>
                    <a:lstStyle/>
                    <a:p>
                      <a:pPr algn="r"/>
                      <a:r>
                        <a:rPr lang="en-US" sz="1600" b="1" dirty="0" smtClean="0"/>
                        <a:t>FINAL GRADE (</a:t>
                      </a:r>
                      <a:r>
                        <a:rPr lang="en-US" sz="1600" b="1" dirty="0" err="1" smtClean="0"/>
                        <a:t>Perf</a:t>
                      </a:r>
                      <a:r>
                        <a:rPr lang="en-US" sz="1600" b="1" baseline="0" dirty="0" smtClean="0"/>
                        <a:t> + Growth)</a:t>
                      </a:r>
                      <a:endParaRPr lang="en-US" sz="1600" b="1" dirty="0"/>
                    </a:p>
                  </a:txBody>
                  <a:tcPr marL="68580" marR="68580"/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90.1 (A)</a:t>
                      </a:r>
                      <a:endParaRPr lang="en-US" sz="1600" b="1" dirty="0"/>
                    </a:p>
                  </a:txBody>
                  <a:tcPr marL="68580" marR="68580"/>
                </a:tc>
              </a:tr>
            </a:tbl>
          </a:graphicData>
        </a:graphic>
      </p:graphicFrame>
      <p:sp>
        <p:nvSpPr>
          <p:cNvPr id="8" name="Rectangle 7"/>
          <p:cNvSpPr/>
          <p:nvPr/>
        </p:nvSpPr>
        <p:spPr>
          <a:xfrm>
            <a:off x="133741" y="6280919"/>
            <a:ext cx="8795981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800" dirty="0" smtClean="0"/>
              <a:t>*Information </a:t>
            </a:r>
            <a:r>
              <a:rPr lang="en-US" sz="800" dirty="0"/>
              <a:t>evaluated is preliminary. The evaluation has been based on temporary cut scores for sub-categories that will be vetted and altered throughout the process. Final data may </a:t>
            </a:r>
            <a:r>
              <a:rPr lang="en-US" sz="800" dirty="0" smtClean="0"/>
              <a:t>differ. </a:t>
            </a:r>
          </a:p>
          <a:p>
            <a:r>
              <a:rPr lang="en-US" sz="800" dirty="0" smtClean="0"/>
              <a:t>**This </a:t>
            </a:r>
            <a:r>
              <a:rPr lang="en-US" sz="800" dirty="0"/>
              <a:t>analysis contains only Performance and Categorical Growth data. Target Growth data is not included.</a:t>
            </a:r>
          </a:p>
        </p:txBody>
      </p:sp>
    </p:spTree>
    <p:extLst>
      <p:ext uri="{BB962C8B-B14F-4D97-AF65-F5344CB8AC3E}">
        <p14:creationId xmlns:p14="http://schemas.microsoft.com/office/powerpoint/2010/main" val="4097322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 rot="10800000" flipV="1">
            <a:off x="628650" y="309093"/>
            <a:ext cx="7886700" cy="656822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chemeClr val="accent5">
                    <a:lumMod val="75000"/>
                  </a:schemeClr>
                </a:solidFill>
              </a:rPr>
              <a:t>SAMPLE SCHOOL D: OPTION B(1)</a:t>
            </a:r>
            <a:endParaRPr lang="en-US" sz="32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965916"/>
            <a:ext cx="7886700" cy="5756856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TURANGA LEELA CHARTER ACADEMY</a:t>
            </a:r>
          </a:p>
          <a:p>
            <a:pPr marL="0" indent="0">
              <a:spcBef>
                <a:spcPts val="0"/>
              </a:spcBef>
              <a:buNone/>
            </a:pPr>
            <a:endParaRPr lang="en-US" sz="2000" b="1" dirty="0" smtClean="0"/>
          </a:p>
          <a:p>
            <a:pPr marL="0" indent="0">
              <a:spcBef>
                <a:spcPts val="0"/>
              </a:spcBef>
              <a:buNone/>
            </a:pPr>
            <a:r>
              <a:rPr lang="en-US" sz="1800" b="1" dirty="0" smtClean="0"/>
              <a:t>Grade Span</a:t>
            </a:r>
            <a:r>
              <a:rPr lang="en-US" sz="1800" dirty="0" smtClean="0"/>
              <a:t>: 	K-8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b="1" dirty="0" smtClean="0"/>
              <a:t>Location</a:t>
            </a:r>
            <a:r>
              <a:rPr lang="en-US" sz="1800" dirty="0" smtClean="0"/>
              <a:t>: 	Urban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b="1" dirty="0" smtClean="0"/>
              <a:t>Demographics</a:t>
            </a:r>
            <a:r>
              <a:rPr lang="en-US" sz="1800" dirty="0" smtClean="0"/>
              <a:t>: 	2% White; 74% Black; 19% Hispanic; 5% Other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 smtClean="0"/>
              <a:t>		89.4% Free/Reduced Price Lunch </a:t>
            </a:r>
            <a:r>
              <a:rPr lang="en-US" sz="1800" dirty="0"/>
              <a:t>	</a:t>
            </a:r>
            <a:endParaRPr lang="en-US" sz="18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en-US" sz="1800" b="1" dirty="0" smtClean="0"/>
              <a:t>2013 Grade:</a:t>
            </a:r>
            <a:r>
              <a:rPr lang="en-US" sz="1800" dirty="0" smtClean="0"/>
              <a:t>	D</a:t>
            </a:r>
          </a:p>
          <a:p>
            <a:pPr marL="0" indent="0">
              <a:buNone/>
            </a:pPr>
            <a:r>
              <a:rPr lang="en-US" sz="2000" dirty="0" smtClean="0"/>
              <a:t>	</a:t>
            </a:r>
            <a:endParaRPr lang="en-US" sz="2000" dirty="0"/>
          </a:p>
        </p:txBody>
      </p:sp>
      <p:sp>
        <p:nvSpPr>
          <p:cNvPr id="6" name="AutoShape 4" descr="http://compass.doe.in.gov/ChartImg.axd?i=chart_43bac50070e041b8bb9588cd5c20be75_9.png&amp;g=ee1379fc915a41628fffe0d8821c7f0f"/>
          <p:cNvSpPr>
            <a:spLocks noChangeAspect="1" noChangeArrowheads="1"/>
          </p:cNvSpPr>
          <p:nvPr/>
        </p:nvSpPr>
        <p:spPr bwMode="auto">
          <a:xfrm>
            <a:off x="116681" y="-144463"/>
            <a:ext cx="2286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44741146"/>
              </p:ext>
            </p:extLst>
          </p:nvPr>
        </p:nvGraphicFramePr>
        <p:xfrm>
          <a:off x="230982" y="3168201"/>
          <a:ext cx="4341018" cy="15044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69218"/>
                <a:gridCol w="990600"/>
                <a:gridCol w="1120297"/>
                <a:gridCol w="860903"/>
              </a:tblGrid>
              <a:tr h="399247">
                <a:tc gridSpan="4">
                  <a:txBody>
                    <a:bodyPr/>
                    <a:lstStyle/>
                    <a:p>
                      <a:r>
                        <a:rPr lang="en-US" sz="1600" dirty="0" smtClean="0"/>
                        <a:t>Performance</a:t>
                      </a:r>
                      <a:endParaRPr lang="en-US" sz="1600" dirty="0"/>
                    </a:p>
                  </a:txBody>
                  <a:tcPr marL="68580" marR="68580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3487"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Subject</a:t>
                      </a:r>
                      <a:endParaRPr lang="en-US" sz="1600" dirty="0"/>
                    </a:p>
                  </a:txBody>
                  <a:tcPr marL="68580" marR="6858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Pass Rate</a:t>
                      </a:r>
                      <a:endParaRPr lang="en-US" sz="1600" dirty="0"/>
                    </a:p>
                  </a:txBody>
                  <a:tcPr marL="68580" marR="6858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Part. Rate</a:t>
                      </a:r>
                      <a:endParaRPr lang="en-US" sz="1600" dirty="0"/>
                    </a:p>
                  </a:txBody>
                  <a:tcPr marL="68580" marR="6858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Points</a:t>
                      </a:r>
                      <a:endParaRPr lang="en-US" sz="1600" dirty="0"/>
                    </a:p>
                  </a:txBody>
                  <a:tcPr marL="68580" marR="68580" anchor="b"/>
                </a:tc>
              </a:tr>
              <a:tr h="36525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E/LA</a:t>
                      </a: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71.0%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100%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71.0</a:t>
                      </a:r>
                      <a:endParaRPr lang="en-US" sz="1600" dirty="0"/>
                    </a:p>
                  </a:txBody>
                  <a:tcPr marL="68580" marR="68580"/>
                </a:tc>
              </a:tr>
              <a:tr h="366505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Math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75.7%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100%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75.7</a:t>
                      </a:r>
                      <a:endParaRPr lang="en-US" sz="1600" dirty="0"/>
                    </a:p>
                  </a:txBody>
                  <a:tcPr marL="68580" marR="68580"/>
                </a:tc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0375614"/>
              </p:ext>
            </p:extLst>
          </p:nvPr>
        </p:nvGraphicFramePr>
        <p:xfrm>
          <a:off x="4800600" y="3164388"/>
          <a:ext cx="4190999" cy="14950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81334"/>
                <a:gridCol w="899866"/>
                <a:gridCol w="1283042"/>
                <a:gridCol w="926757"/>
              </a:tblGrid>
              <a:tr h="382901">
                <a:tc gridSpan="3">
                  <a:txBody>
                    <a:bodyPr/>
                    <a:lstStyle/>
                    <a:p>
                      <a:r>
                        <a:rPr lang="en-US" sz="1600" dirty="0" smtClean="0"/>
                        <a:t>Categorical Growth</a:t>
                      </a:r>
                      <a:endParaRPr lang="en-US" sz="1600" dirty="0"/>
                    </a:p>
                  </a:txBody>
                  <a:tcPr marL="68580" marR="6858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68580" marR="68580"/>
                </a:tc>
              </a:tr>
              <a:tr h="393647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Subject</a:t>
                      </a:r>
                      <a:endParaRPr lang="en-US" sz="1600" dirty="0"/>
                    </a:p>
                  </a:txBody>
                  <a:tcPr marL="68580" marR="6858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Top 75%</a:t>
                      </a:r>
                      <a:endParaRPr lang="en-US" sz="1600" dirty="0"/>
                    </a:p>
                  </a:txBody>
                  <a:tcPr marL="68580" marR="6858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Bottom 25%</a:t>
                      </a:r>
                      <a:endParaRPr lang="en-US" sz="1600" dirty="0"/>
                    </a:p>
                  </a:txBody>
                  <a:tcPr marL="68580" marR="6858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Points</a:t>
                      </a:r>
                      <a:endParaRPr lang="en-US" sz="1600" dirty="0"/>
                    </a:p>
                  </a:txBody>
                  <a:tcPr marL="68580" marR="68580" anchor="b"/>
                </a:tc>
              </a:tr>
              <a:tr h="370309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E/LA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90.8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73.3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82.0</a:t>
                      </a:r>
                      <a:endParaRPr lang="en-US" sz="1600" dirty="0"/>
                    </a:p>
                  </a:txBody>
                  <a:tcPr marL="68580" marR="68580"/>
                </a:tc>
              </a:tr>
              <a:tr h="3482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Math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88.1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80.9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84.5</a:t>
                      </a:r>
                      <a:endParaRPr lang="en-US" sz="1600" dirty="0"/>
                    </a:p>
                  </a:txBody>
                  <a:tcPr marL="68580" marR="68580"/>
                </a:tc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10245027"/>
              </p:ext>
            </p:extLst>
          </p:nvPr>
        </p:nvGraphicFramePr>
        <p:xfrm>
          <a:off x="230980" y="4854478"/>
          <a:ext cx="8760620" cy="14201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47271"/>
                <a:gridCol w="873636"/>
                <a:gridCol w="811553"/>
                <a:gridCol w="921495"/>
                <a:gridCol w="196230"/>
                <a:gridCol w="1922129"/>
                <a:gridCol w="695466"/>
                <a:gridCol w="796420"/>
                <a:gridCol w="796420"/>
              </a:tblGrid>
              <a:tr h="355027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Combined (50/50)</a:t>
                      </a: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Points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Weight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Score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Combined (60/40)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Points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Weight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Score</a:t>
                      </a:r>
                      <a:endParaRPr lang="en-US" sz="1600" dirty="0"/>
                    </a:p>
                  </a:txBody>
                  <a:tcPr marL="68580" marR="68580"/>
                </a:tc>
              </a:tr>
              <a:tr h="355027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Performance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73.4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.50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36.7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Performance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73.4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.40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29.3</a:t>
                      </a:r>
                      <a:endParaRPr lang="en-US" sz="1600" dirty="0"/>
                    </a:p>
                  </a:txBody>
                  <a:tcPr marL="68580" marR="68580"/>
                </a:tc>
              </a:tr>
              <a:tr h="355027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Growth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83.2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.50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41.6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Growth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83.2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.60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49.9</a:t>
                      </a:r>
                      <a:endParaRPr lang="en-US" sz="1600" dirty="0"/>
                    </a:p>
                  </a:txBody>
                  <a:tcPr marL="68580" marR="68580"/>
                </a:tc>
              </a:tr>
              <a:tr h="355027">
                <a:tc gridSpan="3">
                  <a:txBody>
                    <a:bodyPr/>
                    <a:lstStyle/>
                    <a:p>
                      <a:pPr algn="r"/>
                      <a:r>
                        <a:rPr lang="en-US" sz="1600" b="1" dirty="0" smtClean="0"/>
                        <a:t>FINAL GRADE (</a:t>
                      </a:r>
                      <a:r>
                        <a:rPr lang="en-US" sz="1600" b="1" dirty="0" err="1" smtClean="0"/>
                        <a:t>Perf</a:t>
                      </a:r>
                      <a:r>
                        <a:rPr lang="en-US" sz="1600" b="1" dirty="0" smtClean="0"/>
                        <a:t> + Growth)</a:t>
                      </a:r>
                      <a:endParaRPr lang="en-US" sz="1600" b="1" dirty="0"/>
                    </a:p>
                  </a:txBody>
                  <a:tcPr marL="68580" marR="68580"/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78.3 (C)</a:t>
                      </a:r>
                      <a:endParaRPr lang="en-US" sz="1600" b="1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68580" marR="68580"/>
                </a:tc>
                <a:tc gridSpan="3">
                  <a:txBody>
                    <a:bodyPr/>
                    <a:lstStyle/>
                    <a:p>
                      <a:pPr algn="r"/>
                      <a:r>
                        <a:rPr lang="en-US" sz="1600" b="1" dirty="0" smtClean="0"/>
                        <a:t>FINAL GRADE (</a:t>
                      </a:r>
                      <a:r>
                        <a:rPr lang="en-US" sz="1600" b="1" dirty="0" err="1" smtClean="0"/>
                        <a:t>Perf</a:t>
                      </a:r>
                      <a:r>
                        <a:rPr lang="en-US" sz="1600" b="1" baseline="0" dirty="0" smtClean="0"/>
                        <a:t> + Growth)</a:t>
                      </a:r>
                      <a:endParaRPr lang="en-US" sz="1600" b="1" dirty="0"/>
                    </a:p>
                  </a:txBody>
                  <a:tcPr marL="68580" marR="68580"/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79.2 (C)</a:t>
                      </a:r>
                      <a:endParaRPr lang="en-US" sz="1600" b="1" dirty="0"/>
                    </a:p>
                  </a:txBody>
                  <a:tcPr marL="68580" marR="68580"/>
                </a:tc>
              </a:tr>
            </a:tbl>
          </a:graphicData>
        </a:graphic>
      </p:graphicFrame>
      <p:sp>
        <p:nvSpPr>
          <p:cNvPr id="8" name="Rectangle 7"/>
          <p:cNvSpPr/>
          <p:nvPr/>
        </p:nvSpPr>
        <p:spPr>
          <a:xfrm>
            <a:off x="230981" y="6280919"/>
            <a:ext cx="8795981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800" dirty="0" smtClean="0"/>
              <a:t>*Information </a:t>
            </a:r>
            <a:r>
              <a:rPr lang="en-US" sz="800" dirty="0"/>
              <a:t>evaluated is preliminary. The evaluation has been based on temporary cut scores for sub-categories that will be vetted and altered throughout the process. Final data may </a:t>
            </a:r>
            <a:r>
              <a:rPr lang="en-US" sz="800" dirty="0" smtClean="0"/>
              <a:t>differ. </a:t>
            </a:r>
          </a:p>
          <a:p>
            <a:r>
              <a:rPr lang="en-US" sz="800" dirty="0" smtClean="0"/>
              <a:t>**This </a:t>
            </a:r>
            <a:r>
              <a:rPr lang="en-US" sz="800" dirty="0"/>
              <a:t>analysis contains only Performance and Categorical Growth data. Target Growth data is not included.</a:t>
            </a:r>
          </a:p>
        </p:txBody>
      </p:sp>
    </p:spTree>
    <p:extLst>
      <p:ext uri="{BB962C8B-B14F-4D97-AF65-F5344CB8AC3E}">
        <p14:creationId xmlns:p14="http://schemas.microsoft.com/office/powerpoint/2010/main" val="1778018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 idx="4294967295"/>
          </p:nvPr>
        </p:nvSpPr>
        <p:spPr>
          <a:xfrm>
            <a:off x="0" y="304800"/>
            <a:ext cx="8229600" cy="609600"/>
          </a:xfrm>
        </p:spPr>
        <p:txBody>
          <a:bodyPr>
            <a:noAutofit/>
          </a:bodyPr>
          <a:lstStyle/>
          <a:p>
            <a:pPr algn="l"/>
            <a:r>
              <a:rPr lang="en-US" sz="3600" dirty="0" smtClean="0">
                <a:latin typeface="Arial" pitchFamily="34" charset="0"/>
                <a:cs typeface="Arial" pitchFamily="34" charset="0"/>
              </a:rPr>
              <a:t>Categorical Growth: Option B(2)</a:t>
            </a:r>
            <a:endParaRPr lang="en-US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ontent Placeholder 4"/>
          <p:cNvSpPr txBox="1">
            <a:spLocks/>
          </p:cNvSpPr>
          <p:nvPr/>
        </p:nvSpPr>
        <p:spPr>
          <a:xfrm>
            <a:off x="5105400" y="1600202"/>
            <a:ext cx="4038600" cy="46783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320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52400" y="990603"/>
            <a:ext cx="88392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u="sng" dirty="0"/>
              <a:t>Description</a:t>
            </a:r>
            <a:endParaRPr lang="en-US" dirty="0"/>
          </a:p>
          <a:p>
            <a:r>
              <a:rPr lang="en-US" dirty="0"/>
              <a:t>Slightly adjusts values table and increases scale</a:t>
            </a:r>
          </a:p>
          <a:p>
            <a:pPr lvl="0"/>
            <a:r>
              <a:rPr lang="en-US" dirty="0"/>
              <a:t>Established intervals of increasing points across the pass proficiency levels (e.g., Pass 1 to Pass 1 is 0; Pass 2 to Pass 2 is .1; Pass Plus 1 to Pass Plus 1 is .2; Pass Plus 2 to Pass Plus 2 is .3)</a:t>
            </a:r>
          </a:p>
          <a:p>
            <a:pPr lvl="0"/>
            <a:r>
              <a:rPr lang="en-US" dirty="0"/>
              <a:t>Established intervals of decreasing points across the did not pass proficiency levels (e.g., Did Not Pass 3 to Did Not Pass 3 is -.7; Did Not Pass 2 to Did Not Pass 2 is -1; Did Not Pass 1 to Did Not Pass 1 is -1.3)</a:t>
            </a:r>
          </a:p>
          <a:p>
            <a:r>
              <a:rPr lang="en-US" dirty="0"/>
              <a:t>Uses 200 point scale and assigns points using a formula:</a:t>
            </a:r>
          </a:p>
          <a:p>
            <a:r>
              <a:rPr lang="en-US" dirty="0"/>
              <a:t>(Value + 2) * adjustment rate = points, where value = adjusted value on values table; adjustment rate = 45 if below passing, or 50 if at passing; therefore, “neutral” (0) is 100 </a:t>
            </a:r>
            <a:endParaRPr lang="en-US" dirty="0" smtClean="0"/>
          </a:p>
          <a:p>
            <a:endParaRPr lang="en-US" dirty="0"/>
          </a:p>
          <a:p>
            <a:r>
              <a:rPr lang="en-US" b="1" u="sng" dirty="0"/>
              <a:t>Assumptions</a:t>
            </a:r>
            <a:endParaRPr lang="en-US" dirty="0"/>
          </a:p>
          <a:p>
            <a:r>
              <a:rPr lang="en-US" dirty="0"/>
              <a:t>Any positive movement or staying at a passing level is full points or more (100 or more)</a:t>
            </a:r>
          </a:p>
          <a:p>
            <a:r>
              <a:rPr lang="en-US" dirty="0"/>
              <a:t>Two category or more movement is considered exceptional; staying proficient is not only acceptable, but it is valued</a:t>
            </a:r>
          </a:p>
          <a:p>
            <a:r>
              <a:rPr lang="en-US" dirty="0"/>
              <a:t>“Neutral” is an A (full points</a:t>
            </a:r>
            <a:r>
              <a:rPr lang="en-US" dirty="0" smtClean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8548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 idx="4294967295"/>
          </p:nvPr>
        </p:nvSpPr>
        <p:spPr>
          <a:xfrm>
            <a:off x="0" y="304800"/>
            <a:ext cx="8229600" cy="609600"/>
          </a:xfrm>
        </p:spPr>
        <p:txBody>
          <a:bodyPr>
            <a:noAutofit/>
          </a:bodyPr>
          <a:lstStyle/>
          <a:p>
            <a:pPr algn="l"/>
            <a:r>
              <a:rPr lang="en-US" sz="3600" dirty="0" smtClean="0">
                <a:latin typeface="Arial" pitchFamily="34" charset="0"/>
                <a:cs typeface="Arial" pitchFamily="34" charset="0"/>
              </a:rPr>
              <a:t>Categorical Growth: Option B(2)</a:t>
            </a:r>
            <a:endParaRPr lang="en-US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ontent Placeholder 4"/>
          <p:cNvSpPr txBox="1">
            <a:spLocks/>
          </p:cNvSpPr>
          <p:nvPr/>
        </p:nvSpPr>
        <p:spPr>
          <a:xfrm>
            <a:off x="5105400" y="1600202"/>
            <a:ext cx="4038600" cy="46783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320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52400" y="990603"/>
            <a:ext cx="88392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u="sng" dirty="0" smtClean="0"/>
              <a:t>Expectations</a:t>
            </a:r>
            <a:endParaRPr lang="en-US" dirty="0"/>
          </a:p>
          <a:p>
            <a:r>
              <a:rPr lang="en-US" dirty="0"/>
              <a:t>This model sets the expectation that in order to receive 100 or more points (“A” level), a student must either:</a:t>
            </a:r>
          </a:p>
          <a:p>
            <a:r>
              <a:rPr lang="en-US" dirty="0"/>
              <a:t>	- stay at a passing level (i.e., Pass 1 or higher), OR</a:t>
            </a:r>
          </a:p>
          <a:p>
            <a:r>
              <a:rPr lang="en-US" dirty="0"/>
              <a:t>	- increase one level in the Did Not Pass categories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Since neutral (no movement) is full points, that translates into: if a school had all of its students go from Pass 1 to Pass 1 between years, it would get an A for growth</a:t>
            </a:r>
          </a:p>
        </p:txBody>
      </p:sp>
    </p:spTree>
    <p:extLst>
      <p:ext uri="{BB962C8B-B14F-4D97-AF65-F5344CB8AC3E}">
        <p14:creationId xmlns:p14="http://schemas.microsoft.com/office/powerpoint/2010/main" val="2973074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 idx="4294967295"/>
          </p:nvPr>
        </p:nvSpPr>
        <p:spPr>
          <a:xfrm>
            <a:off x="0" y="304800"/>
            <a:ext cx="8229600" cy="609600"/>
          </a:xfrm>
        </p:spPr>
        <p:txBody>
          <a:bodyPr>
            <a:noAutofit/>
          </a:bodyPr>
          <a:lstStyle/>
          <a:p>
            <a:pPr algn="l"/>
            <a:r>
              <a:rPr lang="en-US" sz="3600" dirty="0" smtClean="0">
                <a:latin typeface="Arial" pitchFamily="34" charset="0"/>
                <a:cs typeface="Arial" pitchFamily="34" charset="0"/>
              </a:rPr>
              <a:t>Categorical Growth: Option B(2)</a:t>
            </a:r>
            <a:endParaRPr lang="en-US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ontent Placeholder 4"/>
          <p:cNvSpPr txBox="1">
            <a:spLocks/>
          </p:cNvSpPr>
          <p:nvPr/>
        </p:nvSpPr>
        <p:spPr>
          <a:xfrm>
            <a:off x="5105400" y="1600202"/>
            <a:ext cx="4038600" cy="46783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320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52400" y="990602"/>
            <a:ext cx="88392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u="sng" dirty="0"/>
              <a:t>Pros and Cons</a:t>
            </a:r>
            <a:endParaRPr lang="en-US" dirty="0"/>
          </a:p>
          <a:p>
            <a:r>
              <a:rPr lang="en-US" b="1" u="sng" dirty="0"/>
              <a:t>PROS:</a:t>
            </a:r>
            <a:endParaRPr lang="en-US" dirty="0"/>
          </a:p>
          <a:p>
            <a:r>
              <a:rPr lang="en-US" dirty="0"/>
              <a:t>-Highly rewards growth that occurs infrequently (i.e., movement across more than one category)</a:t>
            </a:r>
          </a:p>
          <a:p>
            <a:r>
              <a:rPr lang="en-US" dirty="0"/>
              <a:t>-Provides more than full points for staying at high levels of proficiency</a:t>
            </a:r>
          </a:p>
          <a:p>
            <a:r>
              <a:rPr lang="en-US" dirty="0"/>
              <a:t>-Recognizes the difficulty of bringing students up through the Did Not Pass categories (rewards more than full points for one category of improvement in the DNP categories)</a:t>
            </a:r>
          </a:p>
          <a:p>
            <a:r>
              <a:rPr lang="en-US" dirty="0"/>
              <a:t>-Highly </a:t>
            </a:r>
            <a:r>
              <a:rPr lang="en-US" dirty="0" err="1"/>
              <a:t>deincentivizes</a:t>
            </a:r>
            <a:r>
              <a:rPr lang="en-US" dirty="0"/>
              <a:t> “negative” growth (dropping one or more category)</a:t>
            </a:r>
          </a:p>
          <a:p>
            <a:r>
              <a:rPr lang="en-US" dirty="0"/>
              <a:t>-Growth has more positive influence, with more schools moving up one or two categories</a:t>
            </a:r>
          </a:p>
          <a:p>
            <a:r>
              <a:rPr lang="en-US" dirty="0"/>
              <a:t> </a:t>
            </a:r>
          </a:p>
          <a:p>
            <a:r>
              <a:rPr lang="en-US" b="1" u="sng" dirty="0"/>
              <a:t>CONS:</a:t>
            </a:r>
            <a:endParaRPr lang="en-US" dirty="0"/>
          </a:p>
          <a:p>
            <a:r>
              <a:rPr lang="en-US" dirty="0"/>
              <a:t> </a:t>
            </a:r>
            <a:r>
              <a:rPr lang="en-US" dirty="0" smtClean="0"/>
              <a:t>-</a:t>
            </a:r>
            <a:r>
              <a:rPr lang="en-US" dirty="0"/>
              <a:t>200-point scale could be perceived as too many “bonus” points </a:t>
            </a:r>
          </a:p>
          <a:p>
            <a:r>
              <a:rPr lang="en-US" dirty="0"/>
              <a:t>-Adjustments to values table could be considered arbitrary</a:t>
            </a:r>
          </a:p>
          <a:p>
            <a:r>
              <a:rPr lang="en-US" dirty="0"/>
              <a:t>-Formula could be difficult to understand for the public </a:t>
            </a:r>
          </a:p>
        </p:txBody>
      </p:sp>
    </p:spTree>
    <p:extLst>
      <p:ext uri="{BB962C8B-B14F-4D97-AF65-F5344CB8AC3E}">
        <p14:creationId xmlns:p14="http://schemas.microsoft.com/office/powerpoint/2010/main" val="1020288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 idx="4294967295"/>
          </p:nvPr>
        </p:nvSpPr>
        <p:spPr>
          <a:xfrm>
            <a:off x="0" y="304800"/>
            <a:ext cx="8229600" cy="609600"/>
          </a:xfrm>
        </p:spPr>
        <p:txBody>
          <a:bodyPr>
            <a:noAutofit/>
          </a:bodyPr>
          <a:lstStyle/>
          <a:p>
            <a:pPr algn="l"/>
            <a:r>
              <a:rPr lang="en-US" sz="3600" dirty="0" smtClean="0">
                <a:latin typeface="Arial" pitchFamily="34" charset="0"/>
                <a:cs typeface="Arial" pitchFamily="34" charset="0"/>
              </a:rPr>
              <a:t>Categorical Growth: Option B(2)</a:t>
            </a:r>
            <a:endParaRPr lang="en-US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ontent Placeholder 4"/>
          <p:cNvSpPr txBox="1">
            <a:spLocks/>
          </p:cNvSpPr>
          <p:nvPr/>
        </p:nvSpPr>
        <p:spPr>
          <a:xfrm>
            <a:off x="5105400" y="1600202"/>
            <a:ext cx="4038600" cy="46783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320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3593154"/>
              </p:ext>
            </p:extLst>
          </p:nvPr>
        </p:nvGraphicFramePr>
        <p:xfrm>
          <a:off x="152403" y="1066800"/>
          <a:ext cx="8610599" cy="2666996"/>
        </p:xfrm>
        <a:graphic>
          <a:graphicData uri="http://schemas.openxmlformats.org/drawingml/2006/table">
            <a:tbl>
              <a:tblPr/>
              <a:tblGrid>
                <a:gridCol w="931135"/>
                <a:gridCol w="959933"/>
                <a:gridCol w="959933"/>
                <a:gridCol w="959933"/>
                <a:gridCol w="959933"/>
                <a:gridCol w="959933"/>
                <a:gridCol w="959933"/>
                <a:gridCol w="959933"/>
                <a:gridCol w="959933"/>
              </a:tblGrid>
              <a:tr h="304108">
                <a:tc gridSpan="9"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Option B2 Values</a:t>
                      </a:r>
                    </a:p>
                  </a:txBody>
                  <a:tcPr marL="9171" marR="9171" marT="91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17219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B2</a:t>
                      </a:r>
                    </a:p>
                  </a:txBody>
                  <a:tcPr marL="9171" marR="9171" marT="91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8"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Current Year Level</a:t>
                      </a:r>
                    </a:p>
                  </a:txBody>
                  <a:tcPr marL="9171" marR="9171" marT="91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0791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Previous Year Level</a:t>
                      </a:r>
                    </a:p>
                  </a:txBody>
                  <a:tcPr marL="9171" marR="9171" marT="91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Did Not Pass-1</a:t>
                      </a:r>
                    </a:p>
                  </a:txBody>
                  <a:tcPr marL="9171" marR="9171" marT="91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Did Not Pass-2</a:t>
                      </a:r>
                    </a:p>
                  </a:txBody>
                  <a:tcPr marL="9171" marR="9171" marT="91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Did Not Pass-3</a:t>
                      </a:r>
                    </a:p>
                  </a:txBody>
                  <a:tcPr marL="9171" marR="9171" marT="91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Pass-1</a:t>
                      </a:r>
                    </a:p>
                  </a:txBody>
                  <a:tcPr marL="9171" marR="9171" marT="91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Pass-2</a:t>
                      </a:r>
                    </a:p>
                  </a:txBody>
                  <a:tcPr marL="9171" marR="9171" marT="91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Pass Plus-1</a:t>
                      </a:r>
                    </a:p>
                  </a:txBody>
                  <a:tcPr marL="9171" marR="9171" marT="91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Pass Plus-2</a:t>
                      </a:r>
                    </a:p>
                  </a:txBody>
                  <a:tcPr marL="9171" marR="9171" marT="91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Pass Plus-3</a:t>
                      </a:r>
                    </a:p>
                  </a:txBody>
                  <a:tcPr marL="9171" marR="9171" marT="91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7219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Pass Plus-3</a:t>
                      </a:r>
                    </a:p>
                  </a:txBody>
                  <a:tcPr marL="9171" marR="9171" marT="91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171" marR="9171" marT="91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171" marR="9171" marT="91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171" marR="9171" marT="91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171" marR="9171" marT="91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171" marR="9171" marT="91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171" marR="9171" marT="91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171" marR="9171" marT="91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171" marR="9171" marT="91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</a:tr>
              <a:tr h="217219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Pass Plus-2</a:t>
                      </a:r>
                    </a:p>
                  </a:txBody>
                  <a:tcPr marL="9171" marR="9171" marT="91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-2</a:t>
                      </a:r>
                    </a:p>
                  </a:txBody>
                  <a:tcPr marL="9171" marR="9171" marT="91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-2</a:t>
                      </a:r>
                    </a:p>
                  </a:txBody>
                  <a:tcPr marL="9171" marR="9171" marT="91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-2</a:t>
                      </a:r>
                    </a:p>
                  </a:txBody>
                  <a:tcPr marL="9171" marR="9171" marT="91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-1.3</a:t>
                      </a:r>
                    </a:p>
                  </a:txBody>
                  <a:tcPr marL="9171" marR="9171" marT="91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-.7</a:t>
                      </a:r>
                    </a:p>
                  </a:txBody>
                  <a:tcPr marL="9171" marR="9171" marT="91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-.3</a:t>
                      </a:r>
                    </a:p>
                  </a:txBody>
                  <a:tcPr marL="9171" marR="9171" marT="91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.3</a:t>
                      </a:r>
                    </a:p>
                  </a:txBody>
                  <a:tcPr marL="9171" marR="9171" marT="91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D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171" marR="9171" marT="91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</a:tr>
              <a:tr h="217219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Pass Plus -1</a:t>
                      </a:r>
                    </a:p>
                  </a:txBody>
                  <a:tcPr marL="9171" marR="9171" marT="91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-2</a:t>
                      </a:r>
                    </a:p>
                  </a:txBody>
                  <a:tcPr marL="9171" marR="9171" marT="91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-2</a:t>
                      </a:r>
                    </a:p>
                  </a:txBody>
                  <a:tcPr marL="9171" marR="9171" marT="91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-2</a:t>
                      </a:r>
                    </a:p>
                  </a:txBody>
                  <a:tcPr marL="9171" marR="9171" marT="91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</a:t>
                      </a:r>
                    </a:p>
                  </a:txBody>
                  <a:tcPr marL="9171" marR="9171" marT="91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-.5</a:t>
                      </a:r>
                    </a:p>
                  </a:txBody>
                  <a:tcPr marL="9171" marR="9171" marT="91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.2</a:t>
                      </a:r>
                    </a:p>
                  </a:txBody>
                  <a:tcPr marL="9171" marR="9171" marT="91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D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.7</a:t>
                      </a:r>
                    </a:p>
                  </a:txBody>
                  <a:tcPr marL="9171" marR="9171" marT="91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171" marR="9171" marT="91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</a:tr>
              <a:tr h="217219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Pass-2</a:t>
                      </a:r>
                    </a:p>
                  </a:txBody>
                  <a:tcPr marL="9171" marR="9171" marT="91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-2</a:t>
                      </a:r>
                    </a:p>
                  </a:txBody>
                  <a:tcPr marL="9171" marR="9171" marT="91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-2</a:t>
                      </a:r>
                    </a:p>
                  </a:txBody>
                  <a:tcPr marL="9171" marR="9171" marT="91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-2</a:t>
                      </a:r>
                    </a:p>
                  </a:txBody>
                  <a:tcPr marL="9171" marR="9171" marT="91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-.7</a:t>
                      </a:r>
                    </a:p>
                  </a:txBody>
                  <a:tcPr marL="9171" marR="9171" marT="91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.1</a:t>
                      </a:r>
                    </a:p>
                  </a:txBody>
                  <a:tcPr marL="9171" marR="9171" marT="91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D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.7</a:t>
                      </a:r>
                    </a:p>
                  </a:txBody>
                  <a:tcPr marL="9171" marR="9171" marT="91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1.7</a:t>
                      </a:r>
                    </a:p>
                  </a:txBody>
                  <a:tcPr marL="9171" marR="9171" marT="91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171" marR="9171" marT="91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</a:tr>
              <a:tr h="217219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Pass-1</a:t>
                      </a:r>
                    </a:p>
                  </a:txBody>
                  <a:tcPr marL="9171" marR="9171" marT="91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-2</a:t>
                      </a:r>
                    </a:p>
                  </a:txBody>
                  <a:tcPr marL="9171" marR="9171" marT="91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-2</a:t>
                      </a:r>
                    </a:p>
                  </a:txBody>
                  <a:tcPr marL="9171" marR="9171" marT="91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</a:t>
                      </a:r>
                    </a:p>
                  </a:txBody>
                  <a:tcPr marL="9171" marR="9171" marT="91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171" marR="9171" marT="91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D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.7</a:t>
                      </a:r>
                    </a:p>
                  </a:txBody>
                  <a:tcPr marL="9171" marR="9171" marT="91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1.7</a:t>
                      </a:r>
                    </a:p>
                  </a:txBody>
                  <a:tcPr marL="9171" marR="9171" marT="91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9171" marR="9171" marT="91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171" marR="9171" marT="91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</a:tr>
              <a:tr h="217219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Did Not Pass-3</a:t>
                      </a:r>
                    </a:p>
                  </a:txBody>
                  <a:tcPr marL="9171" marR="9171" marT="91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-2</a:t>
                      </a:r>
                    </a:p>
                  </a:txBody>
                  <a:tcPr marL="9171" marR="9171" marT="91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-1.5</a:t>
                      </a:r>
                    </a:p>
                  </a:txBody>
                  <a:tcPr marL="9171" marR="9171" marT="91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-.7</a:t>
                      </a:r>
                    </a:p>
                  </a:txBody>
                  <a:tcPr marL="9171" marR="9171" marT="91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D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.3</a:t>
                      </a:r>
                    </a:p>
                  </a:txBody>
                  <a:tcPr marL="9171" marR="9171" marT="91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1.7</a:t>
                      </a:r>
                    </a:p>
                  </a:txBody>
                  <a:tcPr marL="9171" marR="9171" marT="91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9171" marR="9171" marT="91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9171" marR="9171" marT="91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171" marR="9171" marT="91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</a:tr>
              <a:tr h="217219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Did Not Pass-2</a:t>
                      </a:r>
                    </a:p>
                  </a:txBody>
                  <a:tcPr marL="9171" marR="9171" marT="91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-1.7</a:t>
                      </a:r>
                    </a:p>
                  </a:txBody>
                  <a:tcPr marL="9171" marR="9171" marT="91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</a:t>
                      </a:r>
                    </a:p>
                  </a:txBody>
                  <a:tcPr marL="9171" marR="9171" marT="91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D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.3</a:t>
                      </a:r>
                    </a:p>
                  </a:txBody>
                  <a:tcPr marL="9171" marR="9171" marT="91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1.3</a:t>
                      </a:r>
                    </a:p>
                  </a:txBody>
                  <a:tcPr marL="9171" marR="9171" marT="91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9171" marR="9171" marT="91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9171" marR="9171" marT="91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9171" marR="9171" marT="91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171" marR="9171" marT="91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</a:tr>
              <a:tr h="217219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Did Not Pass-1</a:t>
                      </a:r>
                    </a:p>
                  </a:txBody>
                  <a:tcPr marL="9171" marR="9171" marT="91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-1.3</a:t>
                      </a:r>
                    </a:p>
                  </a:txBody>
                  <a:tcPr marL="9171" marR="9171" marT="91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D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.3</a:t>
                      </a:r>
                    </a:p>
                  </a:txBody>
                  <a:tcPr marL="9171" marR="9171" marT="91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1.3</a:t>
                      </a:r>
                    </a:p>
                  </a:txBody>
                  <a:tcPr marL="9171" marR="9171" marT="91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9171" marR="9171" marT="91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9171" marR="9171" marT="91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9171" marR="9171" marT="91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9171" marR="9171" marT="91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171" marR="9171" marT="91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4627403"/>
              </p:ext>
            </p:extLst>
          </p:nvPr>
        </p:nvGraphicFramePr>
        <p:xfrm>
          <a:off x="152400" y="3809999"/>
          <a:ext cx="8610600" cy="2320936"/>
        </p:xfrm>
        <a:graphic>
          <a:graphicData uri="http://schemas.openxmlformats.org/drawingml/2006/table">
            <a:tbl>
              <a:tblPr/>
              <a:tblGrid>
                <a:gridCol w="1203632"/>
                <a:gridCol w="925871"/>
                <a:gridCol w="925871"/>
                <a:gridCol w="925871"/>
                <a:gridCol w="925871"/>
                <a:gridCol w="925871"/>
                <a:gridCol w="925871"/>
                <a:gridCol w="925871"/>
                <a:gridCol w="925871"/>
              </a:tblGrid>
              <a:tr h="285026">
                <a:tc gridSpan="9"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Option B2 Points</a:t>
                      </a:r>
                    </a:p>
                  </a:txBody>
                  <a:tcPr marL="8843" marR="8843" marT="88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03591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B2</a:t>
                      </a:r>
                    </a:p>
                  </a:txBody>
                  <a:tcPr marL="8843" marR="8843" marT="88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8"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Current Year Level</a:t>
                      </a:r>
                    </a:p>
                  </a:txBody>
                  <a:tcPr marL="8843" marR="8843" marT="88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03591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Previous Year Level</a:t>
                      </a:r>
                    </a:p>
                  </a:txBody>
                  <a:tcPr marL="8843" marR="8843" marT="88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Did Not Pass-1</a:t>
                      </a:r>
                    </a:p>
                  </a:txBody>
                  <a:tcPr marL="8843" marR="8843" marT="88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Did Not Pass-2</a:t>
                      </a:r>
                    </a:p>
                  </a:txBody>
                  <a:tcPr marL="8843" marR="8843" marT="88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Did Not Pass-3</a:t>
                      </a:r>
                    </a:p>
                  </a:txBody>
                  <a:tcPr marL="8843" marR="8843" marT="88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Pass-1</a:t>
                      </a:r>
                    </a:p>
                  </a:txBody>
                  <a:tcPr marL="8843" marR="8843" marT="88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Pass-2</a:t>
                      </a:r>
                    </a:p>
                  </a:txBody>
                  <a:tcPr marL="8843" marR="8843" marT="88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Pass Plus-1</a:t>
                      </a:r>
                    </a:p>
                  </a:txBody>
                  <a:tcPr marL="8843" marR="8843" marT="88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Pass Plus-2</a:t>
                      </a:r>
                    </a:p>
                  </a:txBody>
                  <a:tcPr marL="8843" marR="8843" marT="88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Pass Plus-3</a:t>
                      </a:r>
                    </a:p>
                  </a:txBody>
                  <a:tcPr marL="8843" marR="8843" marT="88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3591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Pass Plus-3</a:t>
                      </a:r>
                    </a:p>
                  </a:txBody>
                  <a:tcPr marL="8843" marR="8843" marT="88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843" marR="8843" marT="88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843" marR="8843" marT="88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843" marR="8843" marT="88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843" marR="8843" marT="88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843" marR="8843" marT="88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843" marR="8843" marT="88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843" marR="8843" marT="88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843" marR="8843" marT="88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</a:tr>
              <a:tr h="203591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Pass Plus-2</a:t>
                      </a:r>
                    </a:p>
                  </a:txBody>
                  <a:tcPr marL="8843" marR="8843" marT="88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8843" marR="8843" marT="88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8843" marR="8843" marT="88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8843" marR="8843" marT="88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35</a:t>
                      </a:r>
                    </a:p>
                  </a:txBody>
                  <a:tcPr marL="8843" marR="8843" marT="88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65</a:t>
                      </a:r>
                    </a:p>
                  </a:txBody>
                  <a:tcPr marL="8843" marR="8843" marT="88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</a:t>
                      </a:r>
                    </a:p>
                  </a:txBody>
                  <a:tcPr marL="8843" marR="8843" marT="88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115</a:t>
                      </a:r>
                    </a:p>
                  </a:txBody>
                  <a:tcPr marL="8843" marR="8843" marT="88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843" marR="8843" marT="88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</a:tr>
              <a:tr h="203591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Pass Plus -1</a:t>
                      </a:r>
                    </a:p>
                  </a:txBody>
                  <a:tcPr marL="8843" marR="8843" marT="88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8843" marR="8843" marT="88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8843" marR="8843" marT="88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8843" marR="8843" marT="88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50</a:t>
                      </a:r>
                    </a:p>
                  </a:txBody>
                  <a:tcPr marL="8843" marR="8843" marT="88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</a:t>
                      </a:r>
                    </a:p>
                  </a:txBody>
                  <a:tcPr marL="8843" marR="8843" marT="88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110</a:t>
                      </a:r>
                    </a:p>
                  </a:txBody>
                  <a:tcPr marL="8843" marR="8843" marT="88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135</a:t>
                      </a:r>
                    </a:p>
                  </a:txBody>
                  <a:tcPr marL="8843" marR="8843" marT="88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843" marR="8843" marT="88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</a:tr>
              <a:tr h="203591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Pass-2</a:t>
                      </a:r>
                    </a:p>
                  </a:txBody>
                  <a:tcPr marL="8843" marR="8843" marT="88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8843" marR="8843" marT="88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8843" marR="8843" marT="88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8843" marR="8843" marT="88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65</a:t>
                      </a:r>
                    </a:p>
                  </a:txBody>
                  <a:tcPr marL="8843" marR="8843" marT="88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105</a:t>
                      </a:r>
                    </a:p>
                  </a:txBody>
                  <a:tcPr marL="8843" marR="8843" marT="88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135</a:t>
                      </a:r>
                    </a:p>
                  </a:txBody>
                  <a:tcPr marL="8843" marR="8843" marT="88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185</a:t>
                      </a:r>
                    </a:p>
                  </a:txBody>
                  <a:tcPr marL="8843" marR="8843" marT="88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843" marR="8843" marT="88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</a:tr>
              <a:tr h="203591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Pass-1</a:t>
                      </a:r>
                    </a:p>
                  </a:txBody>
                  <a:tcPr marL="8843" marR="8843" marT="88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8843" marR="8843" marT="88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8843" marR="8843" marT="88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45</a:t>
                      </a:r>
                    </a:p>
                  </a:txBody>
                  <a:tcPr marL="8843" marR="8843" marT="88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</a:t>
                      </a:r>
                    </a:p>
                  </a:txBody>
                  <a:tcPr marL="8843" marR="8843" marT="88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135</a:t>
                      </a:r>
                    </a:p>
                  </a:txBody>
                  <a:tcPr marL="8843" marR="8843" marT="88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185</a:t>
                      </a:r>
                    </a:p>
                  </a:txBody>
                  <a:tcPr marL="8843" marR="8843" marT="88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200</a:t>
                      </a:r>
                    </a:p>
                  </a:txBody>
                  <a:tcPr marL="8843" marR="8843" marT="88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843" marR="8843" marT="88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</a:tr>
              <a:tr h="203591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Did Not Pass-3</a:t>
                      </a:r>
                    </a:p>
                  </a:txBody>
                  <a:tcPr marL="8843" marR="8843" marT="88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8843" marR="8843" marT="88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22.5</a:t>
                      </a:r>
                    </a:p>
                  </a:txBody>
                  <a:tcPr marL="8843" marR="8843" marT="88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58.5</a:t>
                      </a:r>
                    </a:p>
                  </a:txBody>
                  <a:tcPr marL="8843" marR="8843" marT="88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115</a:t>
                      </a:r>
                    </a:p>
                  </a:txBody>
                  <a:tcPr marL="8843" marR="8843" marT="88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185</a:t>
                      </a:r>
                    </a:p>
                  </a:txBody>
                  <a:tcPr marL="8843" marR="8843" marT="88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200</a:t>
                      </a:r>
                    </a:p>
                  </a:txBody>
                  <a:tcPr marL="8843" marR="8843" marT="88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200</a:t>
                      </a:r>
                    </a:p>
                  </a:txBody>
                  <a:tcPr marL="8843" marR="8843" marT="88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843" marR="8843" marT="88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</a:tr>
              <a:tr h="203591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Did Not Pass-2</a:t>
                      </a:r>
                    </a:p>
                  </a:txBody>
                  <a:tcPr marL="8843" marR="8843" marT="88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13.5</a:t>
                      </a:r>
                    </a:p>
                  </a:txBody>
                  <a:tcPr marL="8843" marR="8843" marT="88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45</a:t>
                      </a:r>
                    </a:p>
                  </a:txBody>
                  <a:tcPr marL="8843" marR="8843" marT="88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103.5</a:t>
                      </a:r>
                    </a:p>
                  </a:txBody>
                  <a:tcPr marL="8843" marR="8843" marT="88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165</a:t>
                      </a:r>
                    </a:p>
                  </a:txBody>
                  <a:tcPr marL="8843" marR="8843" marT="88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200</a:t>
                      </a:r>
                    </a:p>
                  </a:txBody>
                  <a:tcPr marL="8843" marR="8843" marT="88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200</a:t>
                      </a:r>
                    </a:p>
                  </a:txBody>
                  <a:tcPr marL="8843" marR="8843" marT="88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200</a:t>
                      </a:r>
                    </a:p>
                  </a:txBody>
                  <a:tcPr marL="8843" marR="8843" marT="88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843" marR="8843" marT="88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</a:tr>
              <a:tr h="203591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Did Not Pass-1</a:t>
                      </a:r>
                    </a:p>
                  </a:txBody>
                  <a:tcPr marL="8843" marR="8843" marT="88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31.5</a:t>
                      </a:r>
                    </a:p>
                  </a:txBody>
                  <a:tcPr marL="8843" marR="8843" marT="88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103.5</a:t>
                      </a:r>
                    </a:p>
                  </a:txBody>
                  <a:tcPr marL="8843" marR="8843" marT="88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148.5</a:t>
                      </a:r>
                    </a:p>
                  </a:txBody>
                  <a:tcPr marL="8843" marR="8843" marT="88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200</a:t>
                      </a:r>
                    </a:p>
                  </a:txBody>
                  <a:tcPr marL="8843" marR="8843" marT="88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200</a:t>
                      </a:r>
                    </a:p>
                  </a:txBody>
                  <a:tcPr marL="8843" marR="8843" marT="88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200</a:t>
                      </a:r>
                    </a:p>
                  </a:txBody>
                  <a:tcPr marL="8843" marR="8843" marT="88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200</a:t>
                      </a:r>
                    </a:p>
                  </a:txBody>
                  <a:tcPr marL="8843" marR="8843" marT="88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843" marR="8843" marT="88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56381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 idx="4294967295"/>
          </p:nvPr>
        </p:nvSpPr>
        <p:spPr>
          <a:xfrm>
            <a:off x="0" y="304800"/>
            <a:ext cx="8229600" cy="609600"/>
          </a:xfrm>
        </p:spPr>
        <p:txBody>
          <a:bodyPr>
            <a:normAutofit fontScale="90000"/>
          </a:bodyPr>
          <a:lstStyle/>
          <a:p>
            <a:pPr algn="l"/>
            <a:r>
              <a:rPr lang="en-US" sz="4000" dirty="0" smtClean="0">
                <a:latin typeface="Arial" pitchFamily="34" charset="0"/>
                <a:cs typeface="Arial" pitchFamily="34" charset="0"/>
              </a:rPr>
              <a:t>Categorical Growth: Values Table</a:t>
            </a:r>
            <a:endParaRPr lang="en-US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ontent Placeholder 4"/>
          <p:cNvSpPr txBox="1">
            <a:spLocks/>
          </p:cNvSpPr>
          <p:nvPr/>
        </p:nvSpPr>
        <p:spPr>
          <a:xfrm>
            <a:off x="5105400" y="1600202"/>
            <a:ext cx="4038600" cy="46783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320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3351937"/>
              </p:ext>
            </p:extLst>
          </p:nvPr>
        </p:nvGraphicFramePr>
        <p:xfrm>
          <a:off x="152400" y="1219200"/>
          <a:ext cx="8839200" cy="4343400"/>
        </p:xfrm>
        <a:graphic>
          <a:graphicData uri="http://schemas.openxmlformats.org/drawingml/2006/table">
            <a:tbl>
              <a:tblPr/>
              <a:tblGrid>
                <a:gridCol w="1246183"/>
                <a:gridCol w="937051"/>
                <a:gridCol w="937051"/>
                <a:gridCol w="937051"/>
                <a:gridCol w="908071"/>
                <a:gridCol w="985354"/>
                <a:gridCol w="917731"/>
                <a:gridCol w="985354"/>
                <a:gridCol w="985354"/>
              </a:tblGrid>
              <a:tr h="388624">
                <a:tc gridSpan="9"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Status Improvement Table:  Accountability Panel Ratings and Average Value</a:t>
                      </a:r>
                    </a:p>
                  </a:txBody>
                  <a:tcPr marL="8958" marR="8958" marT="89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88624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958" marR="8958" marT="89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8"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Current Year Level</a:t>
                      </a:r>
                    </a:p>
                  </a:txBody>
                  <a:tcPr marL="8958" marR="8958" marT="89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88624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Previous Year Level</a:t>
                      </a:r>
                    </a:p>
                  </a:txBody>
                  <a:tcPr marL="8958" marR="8958" marT="89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Did Not Pass-1</a:t>
                      </a:r>
                    </a:p>
                  </a:txBody>
                  <a:tcPr marL="8958" marR="8958" marT="89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Did Not Pass-2</a:t>
                      </a:r>
                    </a:p>
                  </a:txBody>
                  <a:tcPr marL="8958" marR="8958" marT="89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Did Not Pass-3</a:t>
                      </a:r>
                    </a:p>
                  </a:txBody>
                  <a:tcPr marL="8958" marR="8958" marT="89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Pass-1</a:t>
                      </a:r>
                    </a:p>
                  </a:txBody>
                  <a:tcPr marL="8958" marR="8958" marT="89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Pass-2</a:t>
                      </a:r>
                    </a:p>
                  </a:txBody>
                  <a:tcPr marL="8958" marR="8958" marT="89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Pass Plus-1</a:t>
                      </a:r>
                    </a:p>
                  </a:txBody>
                  <a:tcPr marL="8958" marR="8958" marT="89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Pass Plus-2</a:t>
                      </a:r>
                    </a:p>
                  </a:txBody>
                  <a:tcPr marL="8958" marR="8958" marT="89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Pass Plus-3</a:t>
                      </a:r>
                    </a:p>
                  </a:txBody>
                  <a:tcPr marL="8958" marR="8958" marT="89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8624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Pass Plus-3</a:t>
                      </a:r>
                    </a:p>
                  </a:txBody>
                  <a:tcPr marL="8958" marR="8958" marT="89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-2 (-2, -2, -2)</a:t>
                      </a:r>
                    </a:p>
                  </a:txBody>
                  <a:tcPr marL="8958" marR="8958" marT="89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-2 (-2, -2, -2)</a:t>
                      </a:r>
                    </a:p>
                  </a:txBody>
                  <a:tcPr marL="8958" marR="8958" marT="89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-2 (-2, -2, -2)</a:t>
                      </a:r>
                    </a:p>
                  </a:txBody>
                  <a:tcPr marL="8958" marR="8958" marT="89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-1.7 (-2, -2, -1)</a:t>
                      </a:r>
                    </a:p>
                  </a:txBody>
                  <a:tcPr marL="8958" marR="8958" marT="89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-1.7 (-2, -2, -1)</a:t>
                      </a:r>
                    </a:p>
                  </a:txBody>
                  <a:tcPr marL="8958" marR="8958" marT="89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-1.3 (-2, -1, -1)</a:t>
                      </a:r>
                    </a:p>
                  </a:txBody>
                  <a:tcPr marL="8958" marR="8958" marT="89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-0.3 (-1, 0, 0)</a:t>
                      </a:r>
                    </a:p>
                  </a:txBody>
                  <a:tcPr marL="8958" marR="8958" marT="89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+0.7 (0, +1, +1)</a:t>
                      </a:r>
                    </a:p>
                  </a:txBody>
                  <a:tcPr marL="8958" marR="8958" marT="89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</a:tr>
              <a:tr h="388624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Pass Plus-2</a:t>
                      </a:r>
                    </a:p>
                  </a:txBody>
                  <a:tcPr marL="8958" marR="8958" marT="89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-2 (-2, -2, -2)</a:t>
                      </a:r>
                    </a:p>
                  </a:txBody>
                  <a:tcPr marL="8958" marR="8958" marT="89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-2 (-2, -2, -2)</a:t>
                      </a:r>
                    </a:p>
                  </a:txBody>
                  <a:tcPr marL="8958" marR="8958" marT="89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-2 (-2, -2, -2)</a:t>
                      </a:r>
                    </a:p>
                  </a:txBody>
                  <a:tcPr marL="8958" marR="8958" marT="89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-2 (-2, -2, -2)</a:t>
                      </a:r>
                    </a:p>
                  </a:txBody>
                  <a:tcPr marL="8958" marR="8958" marT="89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-1.7 (-2, -2, -1)</a:t>
                      </a:r>
                    </a:p>
                  </a:txBody>
                  <a:tcPr marL="8958" marR="8958" marT="89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 (-1, -1, -1)</a:t>
                      </a:r>
                    </a:p>
                  </a:txBody>
                  <a:tcPr marL="8958" marR="8958" marT="89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 (0, 0, 0)</a:t>
                      </a:r>
                    </a:p>
                  </a:txBody>
                  <a:tcPr marL="8958" marR="8958" marT="89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D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+0.7 (0, +1, +1)</a:t>
                      </a:r>
                    </a:p>
                  </a:txBody>
                  <a:tcPr marL="8958" marR="8958" marT="89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</a:tr>
              <a:tr h="388624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Pass Plus -1</a:t>
                      </a:r>
                    </a:p>
                  </a:txBody>
                  <a:tcPr marL="8958" marR="8958" marT="89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-2 (-2, -2, -2)</a:t>
                      </a:r>
                    </a:p>
                  </a:txBody>
                  <a:tcPr marL="8958" marR="8958" marT="89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-2 (-2, -2, -2)</a:t>
                      </a:r>
                    </a:p>
                  </a:txBody>
                  <a:tcPr marL="8958" marR="8958" marT="89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-2 (-2, -2, -2)</a:t>
                      </a:r>
                    </a:p>
                  </a:txBody>
                  <a:tcPr marL="8958" marR="8958" marT="89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-1.7 (-2, -2, -1)</a:t>
                      </a:r>
                    </a:p>
                  </a:txBody>
                  <a:tcPr marL="8958" marR="8958" marT="89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 (-1, -1, -1)</a:t>
                      </a:r>
                    </a:p>
                  </a:txBody>
                  <a:tcPr marL="8958" marR="8958" marT="89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 (0, 0, 0)</a:t>
                      </a:r>
                    </a:p>
                  </a:txBody>
                  <a:tcPr marL="8958" marR="8958" marT="89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D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+0.7 (0, +1, +1)</a:t>
                      </a:r>
                    </a:p>
                  </a:txBody>
                  <a:tcPr marL="8958" marR="8958" marT="89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+1.3 (+1, +1, +2)</a:t>
                      </a:r>
                    </a:p>
                  </a:txBody>
                  <a:tcPr marL="8958" marR="8958" marT="89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</a:tr>
              <a:tr h="388624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Pass-2</a:t>
                      </a:r>
                    </a:p>
                  </a:txBody>
                  <a:tcPr marL="8958" marR="8958" marT="89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-2 (-2, -2, -2)</a:t>
                      </a:r>
                    </a:p>
                  </a:txBody>
                  <a:tcPr marL="8958" marR="8958" marT="89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-2 (-2, -2, -2)</a:t>
                      </a:r>
                    </a:p>
                  </a:txBody>
                  <a:tcPr marL="8958" marR="8958" marT="89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-2 (-2, -2, -2)</a:t>
                      </a:r>
                    </a:p>
                  </a:txBody>
                  <a:tcPr marL="8958" marR="8958" marT="89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 (-1, -1, -1)</a:t>
                      </a:r>
                    </a:p>
                  </a:txBody>
                  <a:tcPr marL="8958" marR="8958" marT="89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 (0, 0, 0)</a:t>
                      </a:r>
                    </a:p>
                  </a:txBody>
                  <a:tcPr marL="8958" marR="8958" marT="89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D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+0.7 (0, +1, +1)</a:t>
                      </a:r>
                    </a:p>
                  </a:txBody>
                  <a:tcPr marL="8958" marR="8958" marT="89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+1.7 (+1, +2, +2)</a:t>
                      </a:r>
                    </a:p>
                  </a:txBody>
                  <a:tcPr marL="8958" marR="8958" marT="89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+2 (+2, +2, +2)</a:t>
                      </a:r>
                    </a:p>
                  </a:txBody>
                  <a:tcPr marL="8958" marR="8958" marT="89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</a:tr>
              <a:tr h="422892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Pass-1</a:t>
                      </a:r>
                    </a:p>
                  </a:txBody>
                  <a:tcPr marL="8958" marR="8958" marT="89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-2 (-2, -2, -2)</a:t>
                      </a:r>
                    </a:p>
                  </a:txBody>
                  <a:tcPr marL="8958" marR="8958" marT="89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-2 (-2, -2, -2)</a:t>
                      </a:r>
                    </a:p>
                  </a:txBody>
                  <a:tcPr marL="8958" marR="8958" marT="89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-1.3 (-2, -1, -1)</a:t>
                      </a:r>
                    </a:p>
                  </a:txBody>
                  <a:tcPr marL="8958" marR="8958" marT="89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 (0, 0, 0)</a:t>
                      </a:r>
                    </a:p>
                  </a:txBody>
                  <a:tcPr marL="8958" marR="8958" marT="89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D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+0.7 (0, +1, +1)</a:t>
                      </a:r>
                    </a:p>
                  </a:txBody>
                  <a:tcPr marL="8958" marR="8958" marT="89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+1.7 (+1, +2, +2)</a:t>
                      </a:r>
                    </a:p>
                  </a:txBody>
                  <a:tcPr marL="8958" marR="8958" marT="89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+2 (+2, +2, +2)</a:t>
                      </a:r>
                    </a:p>
                  </a:txBody>
                  <a:tcPr marL="8958" marR="8958" marT="89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+2 (+2, +2, +2)</a:t>
                      </a:r>
                    </a:p>
                  </a:txBody>
                  <a:tcPr marL="8958" marR="8958" marT="89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</a:tr>
              <a:tr h="388624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Did Not Pass-3</a:t>
                      </a:r>
                    </a:p>
                  </a:txBody>
                  <a:tcPr marL="8958" marR="8958" marT="89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-2 (-2, -2, -2)</a:t>
                      </a:r>
                    </a:p>
                  </a:txBody>
                  <a:tcPr marL="8958" marR="8958" marT="89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-1.3 (-2, -1, -1)</a:t>
                      </a:r>
                    </a:p>
                  </a:txBody>
                  <a:tcPr marL="8958" marR="8958" marT="89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-0.7 (-1, -1, 0)</a:t>
                      </a:r>
                    </a:p>
                  </a:txBody>
                  <a:tcPr marL="8958" marR="8958" marT="89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D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+0.3 (0, 0, +1)</a:t>
                      </a:r>
                    </a:p>
                  </a:txBody>
                  <a:tcPr marL="8958" marR="8958" marT="89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+1.7 (+1, +2, +2)</a:t>
                      </a:r>
                    </a:p>
                  </a:txBody>
                  <a:tcPr marL="8958" marR="8958" marT="89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+2 (+2, +2, +2)</a:t>
                      </a:r>
                    </a:p>
                  </a:txBody>
                  <a:tcPr marL="8958" marR="8958" marT="89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+2 (+2, +2, +2)</a:t>
                      </a:r>
                    </a:p>
                  </a:txBody>
                  <a:tcPr marL="8958" marR="8958" marT="89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+2 (+2, +2, +2)</a:t>
                      </a:r>
                    </a:p>
                  </a:txBody>
                  <a:tcPr marL="8958" marR="8958" marT="89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</a:tr>
              <a:tr h="388624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Did Not Pass-2</a:t>
                      </a:r>
                    </a:p>
                  </a:txBody>
                  <a:tcPr marL="8958" marR="8958" marT="89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-1.3 (-2, -1, -1)</a:t>
                      </a:r>
                    </a:p>
                  </a:txBody>
                  <a:tcPr marL="8958" marR="8958" marT="89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-0.7 (-1, -1, 0)</a:t>
                      </a:r>
                    </a:p>
                  </a:txBody>
                  <a:tcPr marL="8958" marR="8958" marT="89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D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+0.3 (0, 0, +1)</a:t>
                      </a:r>
                    </a:p>
                  </a:txBody>
                  <a:tcPr marL="8958" marR="8958" marT="89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+1 (+1, +1, +1)</a:t>
                      </a:r>
                    </a:p>
                  </a:txBody>
                  <a:tcPr marL="8958" marR="8958" marT="89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+2 (+2, +2, +2)</a:t>
                      </a:r>
                    </a:p>
                  </a:txBody>
                  <a:tcPr marL="8958" marR="8958" marT="89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+2 (+2, +2, +2)</a:t>
                      </a:r>
                    </a:p>
                  </a:txBody>
                  <a:tcPr marL="8958" marR="8958" marT="89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+2 (+2, +2, +2)</a:t>
                      </a:r>
                    </a:p>
                  </a:txBody>
                  <a:tcPr marL="8958" marR="8958" marT="89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+2 (+2, +2, +2)</a:t>
                      </a:r>
                    </a:p>
                  </a:txBody>
                  <a:tcPr marL="8958" marR="8958" marT="89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</a:tr>
              <a:tr h="422892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Did Not Pass-1</a:t>
                      </a:r>
                    </a:p>
                  </a:txBody>
                  <a:tcPr marL="8958" marR="8958" marT="89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 (-1, -1, -1)</a:t>
                      </a:r>
                    </a:p>
                  </a:txBody>
                  <a:tcPr marL="8958" marR="8958" marT="89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D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+0.3 (0, 0, +1)</a:t>
                      </a:r>
                    </a:p>
                  </a:txBody>
                  <a:tcPr marL="8958" marR="8958" marT="89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+1.3 (+1, +1, +2)</a:t>
                      </a:r>
                    </a:p>
                  </a:txBody>
                  <a:tcPr marL="8958" marR="8958" marT="89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+2 (+2, +2, +2)</a:t>
                      </a:r>
                    </a:p>
                  </a:txBody>
                  <a:tcPr marL="8958" marR="8958" marT="89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+2 (+2, +2, +2)</a:t>
                      </a:r>
                    </a:p>
                  </a:txBody>
                  <a:tcPr marL="8958" marR="8958" marT="89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+2 (+2, +2, +2)</a:t>
                      </a:r>
                    </a:p>
                  </a:txBody>
                  <a:tcPr marL="8958" marR="8958" marT="89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+2 (+2, +2, +2)</a:t>
                      </a:r>
                    </a:p>
                  </a:txBody>
                  <a:tcPr marL="8958" marR="8958" marT="89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+2 (+2, +2, +2)</a:t>
                      </a:r>
                    </a:p>
                  </a:txBody>
                  <a:tcPr marL="8958" marR="8958" marT="89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52400" y="5867406"/>
            <a:ext cx="8839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**Points for consideration: DNP2-P1;  PP1-PP3;  PP3-P1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048365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</a:rPr>
              <a:t>CASE STUDIES: Option B(2)</a:t>
            </a:r>
            <a:endParaRPr lang="en-US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Performance + Categorical Growth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8584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 rot="10800000" flipV="1">
            <a:off x="628650" y="309093"/>
            <a:ext cx="7886700" cy="656822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chemeClr val="accent5">
                    <a:lumMod val="75000"/>
                  </a:schemeClr>
                </a:solidFill>
              </a:rPr>
              <a:t>SAMPLE SCHOOL A: OPTION B(2)</a:t>
            </a:r>
            <a:endParaRPr lang="en-US" sz="32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965916"/>
            <a:ext cx="7886700" cy="5756856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JAMES T. KIRK ELEMENTARY SCHOOL</a:t>
            </a:r>
          </a:p>
          <a:p>
            <a:pPr marL="0" indent="0">
              <a:spcBef>
                <a:spcPts val="0"/>
              </a:spcBef>
              <a:buNone/>
            </a:pPr>
            <a:endParaRPr lang="en-US" sz="2000" b="1" dirty="0" smtClean="0"/>
          </a:p>
          <a:p>
            <a:pPr marL="0" indent="0">
              <a:spcBef>
                <a:spcPts val="0"/>
              </a:spcBef>
              <a:buNone/>
            </a:pPr>
            <a:r>
              <a:rPr lang="en-US" sz="1800" b="1" dirty="0" smtClean="0"/>
              <a:t>Grade Span</a:t>
            </a:r>
            <a:r>
              <a:rPr lang="en-US" sz="1800" dirty="0" smtClean="0"/>
              <a:t>: 	PK-5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b="1" dirty="0" smtClean="0"/>
              <a:t>Location</a:t>
            </a:r>
            <a:r>
              <a:rPr lang="en-US" sz="1800" dirty="0" smtClean="0"/>
              <a:t>: 	Urban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b="1" dirty="0" smtClean="0"/>
              <a:t>Demographics</a:t>
            </a:r>
            <a:r>
              <a:rPr lang="en-US" sz="1800" dirty="0" smtClean="0"/>
              <a:t>: 	26% White; 36% Black; 21% Hispanic; 17% Other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 smtClean="0"/>
              <a:t>		91.1% Free/Reduced Price Lunch </a:t>
            </a:r>
            <a:r>
              <a:rPr lang="en-US" sz="1800" dirty="0"/>
              <a:t>	</a:t>
            </a:r>
            <a:endParaRPr lang="en-US" sz="18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en-US" sz="1800" b="1" dirty="0" smtClean="0"/>
              <a:t>2013 Grade:</a:t>
            </a:r>
            <a:r>
              <a:rPr lang="en-US" sz="1800" dirty="0" smtClean="0"/>
              <a:t>	D</a:t>
            </a:r>
          </a:p>
          <a:p>
            <a:pPr marL="0" indent="0">
              <a:buNone/>
            </a:pPr>
            <a:r>
              <a:rPr lang="en-US" sz="2000" dirty="0" smtClean="0"/>
              <a:t>	</a:t>
            </a:r>
            <a:endParaRPr lang="en-US" sz="2000" dirty="0"/>
          </a:p>
        </p:txBody>
      </p:sp>
      <p:sp>
        <p:nvSpPr>
          <p:cNvPr id="6" name="AutoShape 4" descr="http://compass.doe.in.gov/ChartImg.axd?i=chart_43bac50070e041b8bb9588cd5c20be75_9.png&amp;g=ee1379fc915a41628fffe0d8821c7f0f"/>
          <p:cNvSpPr>
            <a:spLocks noChangeAspect="1" noChangeArrowheads="1"/>
          </p:cNvSpPr>
          <p:nvPr/>
        </p:nvSpPr>
        <p:spPr bwMode="auto">
          <a:xfrm>
            <a:off x="116681" y="-144463"/>
            <a:ext cx="2286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9729769"/>
              </p:ext>
            </p:extLst>
          </p:nvPr>
        </p:nvGraphicFramePr>
        <p:xfrm>
          <a:off x="230980" y="3168201"/>
          <a:ext cx="4341019" cy="15044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5420"/>
                <a:gridCol w="990600"/>
                <a:gridCol w="1044095"/>
                <a:gridCol w="860904"/>
              </a:tblGrid>
              <a:tr h="399247">
                <a:tc gridSpan="4">
                  <a:txBody>
                    <a:bodyPr/>
                    <a:lstStyle/>
                    <a:p>
                      <a:r>
                        <a:rPr lang="en-US" sz="1600" dirty="0" smtClean="0"/>
                        <a:t>Performance</a:t>
                      </a:r>
                      <a:endParaRPr lang="en-US" sz="1600" dirty="0"/>
                    </a:p>
                  </a:txBody>
                  <a:tcPr marL="68580" marR="68580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3487"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Subject</a:t>
                      </a:r>
                      <a:endParaRPr lang="en-US" sz="1600" dirty="0"/>
                    </a:p>
                  </a:txBody>
                  <a:tcPr marL="68580" marR="6858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Pass Rate</a:t>
                      </a:r>
                      <a:endParaRPr lang="en-US" sz="1600" dirty="0"/>
                    </a:p>
                  </a:txBody>
                  <a:tcPr marL="68580" marR="6858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Part. Rate</a:t>
                      </a:r>
                      <a:endParaRPr lang="en-US" sz="1600" dirty="0"/>
                    </a:p>
                  </a:txBody>
                  <a:tcPr marL="68580" marR="6858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Points</a:t>
                      </a:r>
                      <a:endParaRPr lang="en-US" sz="1600" dirty="0"/>
                    </a:p>
                  </a:txBody>
                  <a:tcPr marL="68580" marR="68580" anchor="b"/>
                </a:tc>
              </a:tr>
              <a:tr h="36525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E/LA</a:t>
                      </a: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69.9%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99.2%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69.9</a:t>
                      </a:r>
                      <a:endParaRPr lang="en-US" sz="1600" dirty="0"/>
                    </a:p>
                  </a:txBody>
                  <a:tcPr marL="68580" marR="68580"/>
                </a:tc>
              </a:tr>
              <a:tr h="366505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Math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68.0%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99.2%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68.0</a:t>
                      </a:r>
                      <a:endParaRPr lang="en-US" sz="1600" dirty="0"/>
                    </a:p>
                  </a:txBody>
                  <a:tcPr marL="68580" marR="68580"/>
                </a:tc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640970"/>
              </p:ext>
            </p:extLst>
          </p:nvPr>
        </p:nvGraphicFramePr>
        <p:xfrm>
          <a:off x="4800600" y="3164388"/>
          <a:ext cx="4190999" cy="14950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81334"/>
                <a:gridCol w="976066"/>
                <a:gridCol w="1206842"/>
                <a:gridCol w="926757"/>
              </a:tblGrid>
              <a:tr h="382901">
                <a:tc gridSpan="3">
                  <a:txBody>
                    <a:bodyPr/>
                    <a:lstStyle/>
                    <a:p>
                      <a:r>
                        <a:rPr lang="en-US" sz="1600" dirty="0" smtClean="0"/>
                        <a:t>Categorical Growth</a:t>
                      </a:r>
                      <a:endParaRPr lang="en-US" sz="1600" dirty="0"/>
                    </a:p>
                  </a:txBody>
                  <a:tcPr marL="68580" marR="6858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68580" marR="68580"/>
                </a:tc>
              </a:tr>
              <a:tr h="393647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Subject</a:t>
                      </a:r>
                      <a:endParaRPr lang="en-US" sz="1600" dirty="0"/>
                    </a:p>
                  </a:txBody>
                  <a:tcPr marL="68580" marR="6858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Top 75%</a:t>
                      </a:r>
                      <a:endParaRPr lang="en-US" sz="1600" dirty="0"/>
                    </a:p>
                  </a:txBody>
                  <a:tcPr marL="68580" marR="6858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Bottom 25%</a:t>
                      </a:r>
                      <a:endParaRPr lang="en-US" sz="1600" dirty="0"/>
                    </a:p>
                  </a:txBody>
                  <a:tcPr marL="68580" marR="6858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Points</a:t>
                      </a:r>
                      <a:endParaRPr lang="en-US" sz="1600" dirty="0"/>
                    </a:p>
                  </a:txBody>
                  <a:tcPr marL="68580" marR="68580" anchor="b"/>
                </a:tc>
              </a:tr>
              <a:tr h="370309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E/LA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95.8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78.0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86.9</a:t>
                      </a:r>
                      <a:endParaRPr lang="en-US" sz="1600" dirty="0"/>
                    </a:p>
                  </a:txBody>
                  <a:tcPr marL="68580" marR="68580"/>
                </a:tc>
              </a:tr>
              <a:tr h="3482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Math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101.0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79.5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90.2</a:t>
                      </a:r>
                      <a:endParaRPr lang="en-US" sz="1600" dirty="0"/>
                    </a:p>
                  </a:txBody>
                  <a:tcPr marL="68580" marR="68580"/>
                </a:tc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36418452"/>
              </p:ext>
            </p:extLst>
          </p:nvPr>
        </p:nvGraphicFramePr>
        <p:xfrm>
          <a:off x="230980" y="4854478"/>
          <a:ext cx="8760620" cy="14201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47271"/>
                <a:gridCol w="873636"/>
                <a:gridCol w="811553"/>
                <a:gridCol w="921495"/>
                <a:gridCol w="196230"/>
                <a:gridCol w="1922129"/>
                <a:gridCol w="695466"/>
                <a:gridCol w="796420"/>
                <a:gridCol w="796420"/>
              </a:tblGrid>
              <a:tr h="355027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Combined (50/50)</a:t>
                      </a: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Points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Weight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Score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Combined (60/40)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Points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Weight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Score</a:t>
                      </a:r>
                      <a:endParaRPr lang="en-US" sz="1600" dirty="0"/>
                    </a:p>
                  </a:txBody>
                  <a:tcPr marL="68580" marR="68580"/>
                </a:tc>
              </a:tr>
              <a:tr h="355027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Performance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69.0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.50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34.5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Performance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69.0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.40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27.6</a:t>
                      </a:r>
                      <a:endParaRPr lang="en-US" sz="1600" dirty="0"/>
                    </a:p>
                  </a:txBody>
                  <a:tcPr marL="68580" marR="68580"/>
                </a:tc>
              </a:tr>
              <a:tr h="355027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Growth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88.6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.50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44.3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Growth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88.6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.60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53.2</a:t>
                      </a:r>
                      <a:endParaRPr lang="en-US" sz="1600" dirty="0"/>
                    </a:p>
                  </a:txBody>
                  <a:tcPr marL="68580" marR="68580"/>
                </a:tc>
              </a:tr>
              <a:tr h="355027">
                <a:tc gridSpan="3">
                  <a:txBody>
                    <a:bodyPr/>
                    <a:lstStyle/>
                    <a:p>
                      <a:pPr algn="r"/>
                      <a:r>
                        <a:rPr lang="en-US" sz="1600" b="1" dirty="0" smtClean="0"/>
                        <a:t>FINAL GRADE (</a:t>
                      </a:r>
                      <a:r>
                        <a:rPr lang="en-US" sz="1600" b="1" dirty="0" err="1" smtClean="0"/>
                        <a:t>Perf</a:t>
                      </a:r>
                      <a:r>
                        <a:rPr lang="en-US" sz="1600" b="1" dirty="0" smtClean="0"/>
                        <a:t> + Growth)</a:t>
                      </a:r>
                      <a:endParaRPr lang="en-US" sz="1600" b="1" dirty="0"/>
                    </a:p>
                  </a:txBody>
                  <a:tcPr marL="68580" marR="68580"/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78.8 (C)</a:t>
                      </a:r>
                      <a:endParaRPr lang="en-US" sz="1600" b="1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68580" marR="68580"/>
                </a:tc>
                <a:tc gridSpan="3">
                  <a:txBody>
                    <a:bodyPr/>
                    <a:lstStyle/>
                    <a:p>
                      <a:pPr algn="r"/>
                      <a:r>
                        <a:rPr lang="en-US" sz="1600" b="1" dirty="0" smtClean="0"/>
                        <a:t>FINAL GRADE (</a:t>
                      </a:r>
                      <a:r>
                        <a:rPr lang="en-US" sz="1600" b="1" dirty="0" err="1" smtClean="0"/>
                        <a:t>Perf</a:t>
                      </a:r>
                      <a:r>
                        <a:rPr lang="en-US" sz="1600" b="1" baseline="0" dirty="0" smtClean="0"/>
                        <a:t> + Growth)</a:t>
                      </a:r>
                      <a:endParaRPr lang="en-US" sz="1600" b="1" dirty="0"/>
                    </a:p>
                  </a:txBody>
                  <a:tcPr marL="68580" marR="68580"/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80.8 (B)</a:t>
                      </a:r>
                      <a:endParaRPr lang="en-US" sz="1600" b="1" dirty="0"/>
                    </a:p>
                  </a:txBody>
                  <a:tcPr marL="68580" marR="68580"/>
                </a:tc>
              </a:tr>
            </a:tbl>
          </a:graphicData>
        </a:graphic>
      </p:graphicFrame>
      <p:sp>
        <p:nvSpPr>
          <p:cNvPr id="8" name="Rectangle 7"/>
          <p:cNvSpPr/>
          <p:nvPr/>
        </p:nvSpPr>
        <p:spPr>
          <a:xfrm>
            <a:off x="230981" y="6280919"/>
            <a:ext cx="8795981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800" dirty="0" smtClean="0"/>
              <a:t>*Information </a:t>
            </a:r>
            <a:r>
              <a:rPr lang="en-US" sz="800" dirty="0"/>
              <a:t>evaluated is preliminary. The evaluation has been based on temporary cut scores for sub-categories that will be vetted and altered throughout the process. Final data may </a:t>
            </a:r>
            <a:r>
              <a:rPr lang="en-US" sz="800" dirty="0" smtClean="0"/>
              <a:t>differ. </a:t>
            </a:r>
          </a:p>
          <a:p>
            <a:r>
              <a:rPr lang="en-US" sz="800" dirty="0" smtClean="0"/>
              <a:t>**This </a:t>
            </a:r>
            <a:r>
              <a:rPr lang="en-US" sz="800" dirty="0"/>
              <a:t>analysis contains only Performance and Categorical Growth data. Target Growth data is not included.</a:t>
            </a:r>
          </a:p>
        </p:txBody>
      </p:sp>
    </p:spTree>
    <p:extLst>
      <p:ext uri="{BB962C8B-B14F-4D97-AF65-F5344CB8AC3E}">
        <p14:creationId xmlns:p14="http://schemas.microsoft.com/office/powerpoint/2010/main" val="1006053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 rot="10800000" flipV="1">
            <a:off x="628650" y="309093"/>
            <a:ext cx="7886700" cy="656822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chemeClr val="accent5">
                    <a:lumMod val="75000"/>
                  </a:schemeClr>
                </a:solidFill>
              </a:rPr>
              <a:t>SAMPLE SCHOOL B: OPTION B(2)</a:t>
            </a:r>
            <a:endParaRPr lang="en-US" sz="32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965916"/>
            <a:ext cx="7886700" cy="5756856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MALCOLM REYNOLDS MIDDLE SCHOOL</a:t>
            </a:r>
          </a:p>
          <a:p>
            <a:pPr marL="0" indent="0">
              <a:spcBef>
                <a:spcPts val="0"/>
              </a:spcBef>
              <a:buNone/>
            </a:pPr>
            <a:endParaRPr lang="en-US" sz="2000" b="1" dirty="0" smtClean="0"/>
          </a:p>
          <a:p>
            <a:pPr marL="0" indent="0">
              <a:spcBef>
                <a:spcPts val="0"/>
              </a:spcBef>
              <a:buNone/>
            </a:pPr>
            <a:r>
              <a:rPr lang="en-US" sz="1800" b="1" dirty="0" smtClean="0"/>
              <a:t>Grade Span</a:t>
            </a:r>
            <a:r>
              <a:rPr lang="en-US" sz="1800" dirty="0" smtClean="0"/>
              <a:t>: 	7-8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b="1" dirty="0" smtClean="0"/>
              <a:t>Location</a:t>
            </a:r>
            <a:r>
              <a:rPr lang="en-US" sz="1800" dirty="0" smtClean="0"/>
              <a:t>: 	Rural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b="1" dirty="0" smtClean="0"/>
              <a:t>Demographics</a:t>
            </a:r>
            <a:r>
              <a:rPr lang="en-US" sz="1800" dirty="0" smtClean="0"/>
              <a:t>: 	98% White; 1% Hispanic; 1% Other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 smtClean="0"/>
              <a:t>		40.8% Free/Reduced Price Lunch </a:t>
            </a:r>
            <a:r>
              <a:rPr lang="en-US" sz="1800" dirty="0"/>
              <a:t>	</a:t>
            </a:r>
            <a:endParaRPr lang="en-US" sz="18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en-US" sz="1800" b="1" dirty="0" smtClean="0"/>
              <a:t>2013 Grade:</a:t>
            </a:r>
            <a:r>
              <a:rPr lang="en-US" sz="1800" dirty="0" smtClean="0"/>
              <a:t>	B</a:t>
            </a:r>
          </a:p>
          <a:p>
            <a:pPr marL="0" indent="0">
              <a:buNone/>
            </a:pPr>
            <a:r>
              <a:rPr lang="en-US" sz="2000" dirty="0" smtClean="0"/>
              <a:t>	</a:t>
            </a:r>
            <a:endParaRPr lang="en-US" sz="2000" dirty="0"/>
          </a:p>
        </p:txBody>
      </p:sp>
      <p:sp>
        <p:nvSpPr>
          <p:cNvPr id="6" name="AutoShape 4" descr="http://compass.doe.in.gov/ChartImg.axd?i=chart_43bac50070e041b8bb9588cd5c20be75_9.png&amp;g=ee1379fc915a41628fffe0d8821c7f0f"/>
          <p:cNvSpPr>
            <a:spLocks noChangeAspect="1" noChangeArrowheads="1"/>
          </p:cNvSpPr>
          <p:nvPr/>
        </p:nvSpPr>
        <p:spPr bwMode="auto">
          <a:xfrm>
            <a:off x="116681" y="-144463"/>
            <a:ext cx="2286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9812984"/>
              </p:ext>
            </p:extLst>
          </p:nvPr>
        </p:nvGraphicFramePr>
        <p:xfrm>
          <a:off x="116680" y="3168201"/>
          <a:ext cx="4379119" cy="15044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07320"/>
                <a:gridCol w="1154791"/>
                <a:gridCol w="948549"/>
                <a:gridCol w="868459"/>
              </a:tblGrid>
              <a:tr h="399247">
                <a:tc gridSpan="4">
                  <a:txBody>
                    <a:bodyPr/>
                    <a:lstStyle/>
                    <a:p>
                      <a:r>
                        <a:rPr lang="en-US" sz="1600" dirty="0" smtClean="0"/>
                        <a:t>Performance</a:t>
                      </a:r>
                      <a:endParaRPr lang="en-US" sz="1600" dirty="0"/>
                    </a:p>
                  </a:txBody>
                  <a:tcPr marL="68580" marR="68580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3487"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Subject</a:t>
                      </a:r>
                      <a:endParaRPr lang="en-US" sz="1600" dirty="0"/>
                    </a:p>
                  </a:txBody>
                  <a:tcPr marL="68580" marR="6858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Pass Rate</a:t>
                      </a:r>
                      <a:endParaRPr lang="en-US" sz="1600" dirty="0"/>
                    </a:p>
                  </a:txBody>
                  <a:tcPr marL="68580" marR="6858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Part. Rate</a:t>
                      </a:r>
                      <a:endParaRPr lang="en-US" sz="1600" dirty="0"/>
                    </a:p>
                  </a:txBody>
                  <a:tcPr marL="68580" marR="6858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Points</a:t>
                      </a:r>
                      <a:endParaRPr lang="en-US" sz="1600" dirty="0"/>
                    </a:p>
                  </a:txBody>
                  <a:tcPr marL="68580" marR="68580" anchor="b"/>
                </a:tc>
              </a:tr>
              <a:tr h="36525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E/LA</a:t>
                      </a: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79.2%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99.4%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79.2</a:t>
                      </a:r>
                      <a:endParaRPr lang="en-US" sz="1600" dirty="0"/>
                    </a:p>
                  </a:txBody>
                  <a:tcPr marL="68580" marR="68580"/>
                </a:tc>
              </a:tr>
              <a:tr h="366505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Math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85.6%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100%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85.6</a:t>
                      </a:r>
                      <a:endParaRPr lang="en-US" sz="1600" dirty="0"/>
                    </a:p>
                  </a:txBody>
                  <a:tcPr marL="68580" marR="68580"/>
                </a:tc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5461913"/>
              </p:ext>
            </p:extLst>
          </p:nvPr>
        </p:nvGraphicFramePr>
        <p:xfrm>
          <a:off x="4724399" y="3164388"/>
          <a:ext cx="4267200" cy="14950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00995"/>
                <a:gridCol w="956406"/>
                <a:gridCol w="1266192"/>
                <a:gridCol w="943607"/>
              </a:tblGrid>
              <a:tr h="382901">
                <a:tc gridSpan="3">
                  <a:txBody>
                    <a:bodyPr/>
                    <a:lstStyle/>
                    <a:p>
                      <a:r>
                        <a:rPr lang="en-US" sz="1600" dirty="0" smtClean="0"/>
                        <a:t>Categorical Growth</a:t>
                      </a:r>
                      <a:endParaRPr lang="en-US" sz="1600" dirty="0"/>
                    </a:p>
                  </a:txBody>
                  <a:tcPr marL="68580" marR="6858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68580" marR="68580"/>
                </a:tc>
              </a:tr>
              <a:tr h="393647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Subject</a:t>
                      </a:r>
                      <a:endParaRPr lang="en-US" sz="1600" dirty="0"/>
                    </a:p>
                  </a:txBody>
                  <a:tcPr marL="68580" marR="6858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Top 75%</a:t>
                      </a:r>
                      <a:endParaRPr lang="en-US" sz="1600" dirty="0"/>
                    </a:p>
                  </a:txBody>
                  <a:tcPr marL="68580" marR="6858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Bottom 25%</a:t>
                      </a:r>
                      <a:endParaRPr lang="en-US" sz="1600" dirty="0"/>
                    </a:p>
                  </a:txBody>
                  <a:tcPr marL="68580" marR="6858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Points</a:t>
                      </a:r>
                      <a:endParaRPr lang="en-US" sz="1600" dirty="0"/>
                    </a:p>
                  </a:txBody>
                  <a:tcPr marL="68580" marR="68580" anchor="b"/>
                </a:tc>
              </a:tr>
              <a:tr h="370309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E/LA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98.4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80.5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89.4</a:t>
                      </a:r>
                      <a:endParaRPr lang="en-US" sz="1600" dirty="0"/>
                    </a:p>
                  </a:txBody>
                  <a:tcPr marL="68580" marR="68580"/>
                </a:tc>
              </a:tr>
              <a:tr h="3482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Math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105.7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92.8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99.2</a:t>
                      </a:r>
                      <a:endParaRPr lang="en-US" sz="1600" dirty="0"/>
                    </a:p>
                  </a:txBody>
                  <a:tcPr marL="68580" marR="68580"/>
                </a:tc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8095074"/>
              </p:ext>
            </p:extLst>
          </p:nvPr>
        </p:nvGraphicFramePr>
        <p:xfrm>
          <a:off x="116680" y="4854479"/>
          <a:ext cx="8874919" cy="140036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70068"/>
                <a:gridCol w="885034"/>
                <a:gridCol w="822141"/>
                <a:gridCol w="933516"/>
                <a:gridCol w="198791"/>
                <a:gridCol w="1947207"/>
                <a:gridCol w="704540"/>
                <a:gridCol w="806811"/>
                <a:gridCol w="806811"/>
              </a:tblGrid>
              <a:tr h="355027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Combined (50/50)</a:t>
                      </a: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Points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Weight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Score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Combined (60/40)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Points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Weight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Score</a:t>
                      </a:r>
                      <a:endParaRPr lang="en-US" sz="1600" dirty="0"/>
                    </a:p>
                  </a:txBody>
                  <a:tcPr marL="68580" marR="68580"/>
                </a:tc>
              </a:tr>
              <a:tr h="355027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Performance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82.4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.50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41.2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Performance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82.4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.40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33.0</a:t>
                      </a:r>
                      <a:endParaRPr lang="en-US" sz="1600" dirty="0"/>
                    </a:p>
                  </a:txBody>
                  <a:tcPr marL="68580" marR="68580"/>
                </a:tc>
              </a:tr>
              <a:tr h="321113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Growth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94.3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.50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47.2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Growth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94.3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.60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56.6</a:t>
                      </a:r>
                      <a:endParaRPr lang="en-US" sz="1600" dirty="0"/>
                    </a:p>
                  </a:txBody>
                  <a:tcPr marL="68580" marR="68580"/>
                </a:tc>
              </a:tr>
              <a:tr h="355027">
                <a:tc gridSpan="3">
                  <a:txBody>
                    <a:bodyPr/>
                    <a:lstStyle/>
                    <a:p>
                      <a:pPr algn="r"/>
                      <a:r>
                        <a:rPr lang="en-US" sz="1600" b="1" dirty="0" smtClean="0"/>
                        <a:t>FINAL GRADE (</a:t>
                      </a:r>
                      <a:r>
                        <a:rPr lang="en-US" sz="1600" b="1" dirty="0" err="1" smtClean="0"/>
                        <a:t>Perf</a:t>
                      </a:r>
                      <a:r>
                        <a:rPr lang="en-US" sz="1600" b="1" dirty="0" smtClean="0"/>
                        <a:t> + Growth)</a:t>
                      </a:r>
                      <a:endParaRPr lang="en-US" sz="1600" b="1" dirty="0"/>
                    </a:p>
                  </a:txBody>
                  <a:tcPr marL="68580" marR="68580"/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88.4 (B)</a:t>
                      </a:r>
                      <a:endParaRPr lang="en-US" sz="1600" b="1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68580" marR="68580"/>
                </a:tc>
                <a:tc gridSpan="3">
                  <a:txBody>
                    <a:bodyPr/>
                    <a:lstStyle/>
                    <a:p>
                      <a:pPr algn="r"/>
                      <a:r>
                        <a:rPr lang="en-US" sz="1600" b="1" dirty="0" smtClean="0"/>
                        <a:t>FINAL GRADE (</a:t>
                      </a:r>
                      <a:r>
                        <a:rPr lang="en-US" sz="1600" b="1" dirty="0" err="1" smtClean="0"/>
                        <a:t>Perf</a:t>
                      </a:r>
                      <a:r>
                        <a:rPr lang="en-US" sz="1600" b="1" baseline="0" dirty="0" smtClean="0"/>
                        <a:t> + Growth)</a:t>
                      </a:r>
                      <a:endParaRPr lang="en-US" sz="1600" b="1" dirty="0"/>
                    </a:p>
                  </a:txBody>
                  <a:tcPr marL="68580" marR="68580"/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89.6 (B)</a:t>
                      </a:r>
                      <a:endParaRPr lang="en-US" sz="1600" b="1" dirty="0"/>
                    </a:p>
                  </a:txBody>
                  <a:tcPr marL="68580" marR="68580"/>
                </a:tc>
              </a:tr>
            </a:tbl>
          </a:graphicData>
        </a:graphic>
      </p:graphicFrame>
      <p:sp>
        <p:nvSpPr>
          <p:cNvPr id="8" name="Rectangle 7"/>
          <p:cNvSpPr/>
          <p:nvPr/>
        </p:nvSpPr>
        <p:spPr>
          <a:xfrm>
            <a:off x="167185" y="6275232"/>
            <a:ext cx="8795981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800" dirty="0" smtClean="0"/>
              <a:t>*Information </a:t>
            </a:r>
            <a:r>
              <a:rPr lang="en-US" sz="800" dirty="0"/>
              <a:t>evaluated is preliminary. The evaluation has been based on temporary cut scores for sub-categories that will be vetted and altered throughout the process. Final data may </a:t>
            </a:r>
            <a:r>
              <a:rPr lang="en-US" sz="800" dirty="0" smtClean="0"/>
              <a:t>differ. </a:t>
            </a:r>
          </a:p>
          <a:p>
            <a:r>
              <a:rPr lang="en-US" sz="800" dirty="0" smtClean="0"/>
              <a:t>**This </a:t>
            </a:r>
            <a:r>
              <a:rPr lang="en-US" sz="800" dirty="0"/>
              <a:t>analysis contains only Performance and Categorical Growth data. Target Growth data is not included.</a:t>
            </a:r>
          </a:p>
        </p:txBody>
      </p:sp>
    </p:spTree>
    <p:extLst>
      <p:ext uri="{BB962C8B-B14F-4D97-AF65-F5344CB8AC3E}">
        <p14:creationId xmlns:p14="http://schemas.microsoft.com/office/powerpoint/2010/main" val="1938192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 rot="10800000" flipV="1">
            <a:off x="628650" y="309093"/>
            <a:ext cx="7886700" cy="656822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chemeClr val="accent5">
                    <a:lumMod val="75000"/>
                  </a:schemeClr>
                </a:solidFill>
              </a:rPr>
              <a:t>SAMPLE SCHOOL C: OPTION B(2)</a:t>
            </a:r>
            <a:endParaRPr lang="en-US" sz="32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965916"/>
            <a:ext cx="7886700" cy="5756856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J.L. PICARD ELEMENTARY SCHOOL</a:t>
            </a:r>
          </a:p>
          <a:p>
            <a:pPr marL="0" indent="0">
              <a:spcBef>
                <a:spcPts val="0"/>
              </a:spcBef>
              <a:buNone/>
            </a:pPr>
            <a:endParaRPr lang="en-US" sz="2000" b="1" dirty="0" smtClean="0"/>
          </a:p>
          <a:p>
            <a:pPr marL="0" indent="0">
              <a:spcBef>
                <a:spcPts val="0"/>
              </a:spcBef>
              <a:buNone/>
            </a:pPr>
            <a:r>
              <a:rPr lang="en-US" sz="1800" b="1" dirty="0"/>
              <a:t>Grade Span</a:t>
            </a:r>
            <a:r>
              <a:rPr lang="en-US" sz="1800" dirty="0"/>
              <a:t>: 	PK-4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b="1" dirty="0"/>
              <a:t>Location</a:t>
            </a:r>
            <a:r>
              <a:rPr lang="en-US" sz="1800" dirty="0"/>
              <a:t>: 	Suburban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b="1" dirty="0"/>
              <a:t>Demographics</a:t>
            </a:r>
            <a:r>
              <a:rPr lang="en-US" sz="1800" dirty="0"/>
              <a:t>: 	76% White; 4% Black; 10% Hispanic; 10% Other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/>
              <a:t>		23.4% Free/Reduced Price Lunch 	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b="1" dirty="0"/>
              <a:t>2013 Grade:</a:t>
            </a:r>
            <a:r>
              <a:rPr lang="en-US" sz="1800" dirty="0"/>
              <a:t>	A</a:t>
            </a:r>
          </a:p>
          <a:p>
            <a:pPr marL="0" indent="0">
              <a:buNone/>
            </a:pPr>
            <a:r>
              <a:rPr lang="en-US" sz="2000" dirty="0" smtClean="0"/>
              <a:t>	</a:t>
            </a:r>
            <a:endParaRPr lang="en-US" sz="2000" dirty="0"/>
          </a:p>
        </p:txBody>
      </p:sp>
      <p:sp>
        <p:nvSpPr>
          <p:cNvPr id="6" name="AutoShape 4" descr="http://compass.doe.in.gov/ChartImg.axd?i=chart_43bac50070e041b8bb9588cd5c20be75_9.png&amp;g=ee1379fc915a41628fffe0d8821c7f0f"/>
          <p:cNvSpPr>
            <a:spLocks noChangeAspect="1" noChangeArrowheads="1"/>
          </p:cNvSpPr>
          <p:nvPr/>
        </p:nvSpPr>
        <p:spPr bwMode="auto">
          <a:xfrm>
            <a:off x="116681" y="-144463"/>
            <a:ext cx="2286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6661230"/>
              </p:ext>
            </p:extLst>
          </p:nvPr>
        </p:nvGraphicFramePr>
        <p:xfrm>
          <a:off x="151938" y="2975613"/>
          <a:ext cx="4455318" cy="15044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8262"/>
                <a:gridCol w="1158432"/>
                <a:gridCol w="965053"/>
                <a:gridCol w="883571"/>
              </a:tblGrid>
              <a:tr h="399247">
                <a:tc gridSpan="4">
                  <a:txBody>
                    <a:bodyPr/>
                    <a:lstStyle/>
                    <a:p>
                      <a:r>
                        <a:rPr lang="en-US" sz="1600" dirty="0" smtClean="0"/>
                        <a:t>Performance</a:t>
                      </a:r>
                      <a:endParaRPr lang="en-US" sz="1600" dirty="0"/>
                    </a:p>
                  </a:txBody>
                  <a:tcPr marL="68580" marR="68580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3487"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Subject</a:t>
                      </a:r>
                      <a:endParaRPr lang="en-US" sz="1600" dirty="0"/>
                    </a:p>
                  </a:txBody>
                  <a:tcPr marL="68580" marR="6858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Pass Rate</a:t>
                      </a:r>
                      <a:endParaRPr lang="en-US" sz="1600" dirty="0"/>
                    </a:p>
                  </a:txBody>
                  <a:tcPr marL="68580" marR="6858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Part. Rate</a:t>
                      </a:r>
                      <a:endParaRPr lang="en-US" sz="1600" dirty="0"/>
                    </a:p>
                  </a:txBody>
                  <a:tcPr marL="68580" marR="6858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Points</a:t>
                      </a:r>
                      <a:endParaRPr lang="en-US" sz="1600" dirty="0"/>
                    </a:p>
                  </a:txBody>
                  <a:tcPr marL="68580" marR="68580" anchor="b"/>
                </a:tc>
              </a:tr>
              <a:tr h="36525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E/LA</a:t>
                      </a: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90.6%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100%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90.6</a:t>
                      </a:r>
                      <a:endParaRPr lang="en-US" sz="1600" dirty="0"/>
                    </a:p>
                  </a:txBody>
                  <a:tcPr marL="68580" marR="68580"/>
                </a:tc>
              </a:tr>
              <a:tr h="366505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Math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90.5%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100%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90.5</a:t>
                      </a:r>
                      <a:endParaRPr lang="en-US" sz="1600" dirty="0"/>
                    </a:p>
                  </a:txBody>
                  <a:tcPr marL="68580" marR="68580"/>
                </a:tc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7892487"/>
              </p:ext>
            </p:extLst>
          </p:nvPr>
        </p:nvGraphicFramePr>
        <p:xfrm>
          <a:off x="4835856" y="2971800"/>
          <a:ext cx="4231944" cy="14950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91898"/>
                <a:gridCol w="930246"/>
                <a:gridCol w="1273989"/>
                <a:gridCol w="935811"/>
              </a:tblGrid>
              <a:tr h="382901">
                <a:tc gridSpan="3">
                  <a:txBody>
                    <a:bodyPr/>
                    <a:lstStyle/>
                    <a:p>
                      <a:r>
                        <a:rPr lang="en-US" sz="1600" dirty="0" smtClean="0"/>
                        <a:t>Categorical Growth</a:t>
                      </a:r>
                      <a:endParaRPr lang="en-US" sz="1600" dirty="0"/>
                    </a:p>
                  </a:txBody>
                  <a:tcPr marL="68580" marR="6858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68580" marR="68580"/>
                </a:tc>
              </a:tr>
              <a:tr h="393647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Subject</a:t>
                      </a:r>
                      <a:endParaRPr lang="en-US" sz="1600" dirty="0"/>
                    </a:p>
                  </a:txBody>
                  <a:tcPr marL="68580" marR="6858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Top 75%</a:t>
                      </a:r>
                      <a:endParaRPr lang="en-US" sz="1600" dirty="0"/>
                    </a:p>
                  </a:txBody>
                  <a:tcPr marL="68580" marR="6858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Bottom 25%</a:t>
                      </a:r>
                      <a:endParaRPr lang="en-US" sz="1600" dirty="0"/>
                    </a:p>
                  </a:txBody>
                  <a:tcPr marL="68580" marR="6858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Points</a:t>
                      </a:r>
                      <a:endParaRPr lang="en-US" sz="1600" dirty="0"/>
                    </a:p>
                  </a:txBody>
                  <a:tcPr marL="68580" marR="68580" anchor="b"/>
                </a:tc>
              </a:tr>
              <a:tr h="370309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E/LA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105.2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83.9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94.5</a:t>
                      </a:r>
                      <a:endParaRPr lang="en-US" sz="1600" dirty="0"/>
                    </a:p>
                  </a:txBody>
                  <a:tcPr marL="68580" marR="68580"/>
                </a:tc>
              </a:tr>
              <a:tr h="3482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Math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96.9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87.9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92.4</a:t>
                      </a:r>
                      <a:endParaRPr lang="en-US" sz="1600" dirty="0"/>
                    </a:p>
                  </a:txBody>
                  <a:tcPr marL="68580" marR="68580"/>
                </a:tc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0968727"/>
              </p:ext>
            </p:extLst>
          </p:nvPr>
        </p:nvGraphicFramePr>
        <p:xfrm>
          <a:off x="116680" y="4854478"/>
          <a:ext cx="8951119" cy="14201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85266"/>
                <a:gridCol w="892632"/>
                <a:gridCol w="829200"/>
                <a:gridCol w="941532"/>
                <a:gridCol w="200498"/>
                <a:gridCol w="1963926"/>
                <a:gridCol w="710589"/>
                <a:gridCol w="813738"/>
                <a:gridCol w="813738"/>
              </a:tblGrid>
              <a:tr h="355027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Combined (50/50)</a:t>
                      </a: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Points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Weight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Score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Combined (60/40)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Points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Weight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Score</a:t>
                      </a:r>
                      <a:endParaRPr lang="en-US" sz="1600" dirty="0"/>
                    </a:p>
                  </a:txBody>
                  <a:tcPr marL="68580" marR="68580"/>
                </a:tc>
              </a:tr>
              <a:tr h="355027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Performance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90.6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.50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45.3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Performance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90.6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.40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36.2</a:t>
                      </a:r>
                      <a:endParaRPr lang="en-US" sz="1600" dirty="0"/>
                    </a:p>
                  </a:txBody>
                  <a:tcPr marL="68580" marR="68580"/>
                </a:tc>
              </a:tr>
              <a:tr h="355027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Growth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93.5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.50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46.7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Growth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93.5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.60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56.1</a:t>
                      </a:r>
                      <a:endParaRPr lang="en-US" sz="1600" dirty="0"/>
                    </a:p>
                  </a:txBody>
                  <a:tcPr marL="68580" marR="68580"/>
                </a:tc>
              </a:tr>
              <a:tr h="355027">
                <a:tc gridSpan="3">
                  <a:txBody>
                    <a:bodyPr/>
                    <a:lstStyle/>
                    <a:p>
                      <a:pPr algn="r"/>
                      <a:r>
                        <a:rPr lang="en-US" sz="1600" b="1" dirty="0" smtClean="0"/>
                        <a:t>FINAL GRADE (</a:t>
                      </a:r>
                      <a:r>
                        <a:rPr lang="en-US" sz="1600" b="1" dirty="0" err="1" smtClean="0"/>
                        <a:t>Perf</a:t>
                      </a:r>
                      <a:r>
                        <a:rPr lang="en-US" sz="1600" b="1" dirty="0" smtClean="0"/>
                        <a:t> + Growth)</a:t>
                      </a:r>
                      <a:endParaRPr lang="en-US" sz="1600" b="1" dirty="0"/>
                    </a:p>
                  </a:txBody>
                  <a:tcPr marL="68580" marR="68580"/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92.0 (A)</a:t>
                      </a:r>
                      <a:endParaRPr lang="en-US" sz="1600" b="1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68580" marR="68580"/>
                </a:tc>
                <a:tc gridSpan="3">
                  <a:txBody>
                    <a:bodyPr/>
                    <a:lstStyle/>
                    <a:p>
                      <a:pPr algn="r"/>
                      <a:r>
                        <a:rPr lang="en-US" sz="1600" b="1" dirty="0" smtClean="0"/>
                        <a:t>FINAL GRADE (</a:t>
                      </a:r>
                      <a:r>
                        <a:rPr lang="en-US" sz="1600" b="1" dirty="0" err="1" smtClean="0"/>
                        <a:t>Perf</a:t>
                      </a:r>
                      <a:r>
                        <a:rPr lang="en-US" sz="1600" b="1" baseline="0" dirty="0" smtClean="0"/>
                        <a:t> + Growth)</a:t>
                      </a:r>
                      <a:endParaRPr lang="en-US" sz="1600" b="1" dirty="0"/>
                    </a:p>
                  </a:txBody>
                  <a:tcPr marL="68580" marR="68580"/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92.3 (A)</a:t>
                      </a:r>
                      <a:endParaRPr lang="en-US" sz="1600" b="1" dirty="0"/>
                    </a:p>
                  </a:txBody>
                  <a:tcPr marL="68580" marR="68580"/>
                </a:tc>
              </a:tr>
            </a:tbl>
          </a:graphicData>
        </a:graphic>
      </p:graphicFrame>
      <p:sp>
        <p:nvSpPr>
          <p:cNvPr id="8" name="Rectangle 7"/>
          <p:cNvSpPr/>
          <p:nvPr/>
        </p:nvSpPr>
        <p:spPr>
          <a:xfrm>
            <a:off x="161499" y="6247937"/>
            <a:ext cx="8795981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800" dirty="0" smtClean="0"/>
              <a:t>*Information </a:t>
            </a:r>
            <a:r>
              <a:rPr lang="en-US" sz="800" dirty="0"/>
              <a:t>evaluated is preliminary. The evaluation has been based on temporary cut scores for sub-categories that will be vetted and altered throughout the process. Final data may </a:t>
            </a:r>
            <a:r>
              <a:rPr lang="en-US" sz="800" dirty="0" smtClean="0"/>
              <a:t>differ. </a:t>
            </a:r>
          </a:p>
          <a:p>
            <a:r>
              <a:rPr lang="en-US" sz="800" dirty="0" smtClean="0"/>
              <a:t>**This </a:t>
            </a:r>
            <a:r>
              <a:rPr lang="en-US" sz="800" dirty="0"/>
              <a:t>analysis contains only Performance and Categorical Growth data. Target Growth data is not included.</a:t>
            </a:r>
          </a:p>
        </p:txBody>
      </p:sp>
    </p:spTree>
    <p:extLst>
      <p:ext uri="{BB962C8B-B14F-4D97-AF65-F5344CB8AC3E}">
        <p14:creationId xmlns:p14="http://schemas.microsoft.com/office/powerpoint/2010/main" val="880029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 rot="10800000" flipV="1">
            <a:off x="628650" y="309093"/>
            <a:ext cx="7886700" cy="656822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chemeClr val="accent5">
                    <a:lumMod val="75000"/>
                  </a:schemeClr>
                </a:solidFill>
              </a:rPr>
              <a:t>SAMPLE SCHOOL D: OPTION B(2)</a:t>
            </a:r>
            <a:endParaRPr lang="en-US" sz="32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965916"/>
            <a:ext cx="7886700" cy="5756856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TURANGA LEELA CHARTER ACADEMY</a:t>
            </a:r>
          </a:p>
          <a:p>
            <a:pPr marL="0" indent="0">
              <a:spcBef>
                <a:spcPts val="0"/>
              </a:spcBef>
              <a:buNone/>
            </a:pPr>
            <a:endParaRPr lang="en-US" sz="2000" b="1" dirty="0" smtClean="0"/>
          </a:p>
          <a:p>
            <a:pPr marL="0" indent="0">
              <a:spcBef>
                <a:spcPts val="0"/>
              </a:spcBef>
              <a:buNone/>
            </a:pPr>
            <a:r>
              <a:rPr lang="en-US" sz="1800" b="1" dirty="0" smtClean="0"/>
              <a:t>Grade Span</a:t>
            </a:r>
            <a:r>
              <a:rPr lang="en-US" sz="1800" dirty="0" smtClean="0"/>
              <a:t>: 	K-8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b="1" dirty="0" smtClean="0"/>
              <a:t>Location</a:t>
            </a:r>
            <a:r>
              <a:rPr lang="en-US" sz="1800" dirty="0" smtClean="0"/>
              <a:t>: 	Urban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b="1" dirty="0" smtClean="0"/>
              <a:t>Demographics</a:t>
            </a:r>
            <a:r>
              <a:rPr lang="en-US" sz="1800" dirty="0" smtClean="0"/>
              <a:t>: 	2% White; 74% Black; 19% Hispanic; 5% Other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 smtClean="0"/>
              <a:t>		89.4% Free/Reduced Price Lunch </a:t>
            </a:r>
            <a:r>
              <a:rPr lang="en-US" sz="1800" dirty="0"/>
              <a:t>	</a:t>
            </a:r>
            <a:endParaRPr lang="en-US" sz="18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en-US" sz="1800" b="1" dirty="0" smtClean="0"/>
              <a:t>2013 Grade:</a:t>
            </a:r>
            <a:r>
              <a:rPr lang="en-US" sz="1800" dirty="0" smtClean="0"/>
              <a:t>	D</a:t>
            </a:r>
          </a:p>
          <a:p>
            <a:pPr marL="0" indent="0">
              <a:buNone/>
            </a:pPr>
            <a:r>
              <a:rPr lang="en-US" sz="2000" dirty="0" smtClean="0"/>
              <a:t>	</a:t>
            </a:r>
            <a:endParaRPr lang="en-US" sz="2000" dirty="0"/>
          </a:p>
        </p:txBody>
      </p:sp>
      <p:sp>
        <p:nvSpPr>
          <p:cNvPr id="6" name="AutoShape 4" descr="http://compass.doe.in.gov/ChartImg.axd?i=chart_43bac50070e041b8bb9588cd5c20be75_9.png&amp;g=ee1379fc915a41628fffe0d8821c7f0f"/>
          <p:cNvSpPr>
            <a:spLocks noChangeAspect="1" noChangeArrowheads="1"/>
          </p:cNvSpPr>
          <p:nvPr/>
        </p:nvSpPr>
        <p:spPr bwMode="auto">
          <a:xfrm>
            <a:off x="116681" y="-144463"/>
            <a:ext cx="2286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9513784"/>
              </p:ext>
            </p:extLst>
          </p:nvPr>
        </p:nvGraphicFramePr>
        <p:xfrm>
          <a:off x="230981" y="3048001"/>
          <a:ext cx="4112420" cy="15424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3019"/>
                <a:gridCol w="990600"/>
                <a:gridCol w="1013233"/>
                <a:gridCol w="815568"/>
              </a:tblGrid>
              <a:tr h="355794">
                <a:tc gridSpan="4">
                  <a:txBody>
                    <a:bodyPr/>
                    <a:lstStyle/>
                    <a:p>
                      <a:r>
                        <a:rPr lang="en-US" sz="1600" dirty="0" smtClean="0"/>
                        <a:t>Performance</a:t>
                      </a:r>
                      <a:endParaRPr lang="en-US" sz="1600" dirty="0"/>
                    </a:p>
                  </a:txBody>
                  <a:tcPr marL="68580" marR="68580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516090"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Subject</a:t>
                      </a:r>
                      <a:endParaRPr lang="en-US" sz="1600" dirty="0"/>
                    </a:p>
                  </a:txBody>
                  <a:tcPr marL="68580" marR="6858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Pass Rate</a:t>
                      </a:r>
                      <a:endParaRPr lang="en-US" sz="1600" dirty="0"/>
                    </a:p>
                  </a:txBody>
                  <a:tcPr marL="68580" marR="6858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Part. Rate</a:t>
                      </a:r>
                      <a:endParaRPr lang="en-US" sz="1600" dirty="0"/>
                    </a:p>
                  </a:txBody>
                  <a:tcPr marL="68580" marR="6858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Points</a:t>
                      </a:r>
                      <a:endParaRPr lang="en-US" sz="1600" dirty="0"/>
                    </a:p>
                  </a:txBody>
                  <a:tcPr marL="68580" marR="68580" anchor="b"/>
                </a:tc>
              </a:tr>
              <a:tr h="3255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E/LA</a:t>
                      </a: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71.0%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100%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71.0</a:t>
                      </a:r>
                      <a:endParaRPr lang="en-US" sz="1600" dirty="0"/>
                    </a:p>
                  </a:txBody>
                  <a:tcPr marL="68580" marR="68580"/>
                </a:tc>
              </a:tr>
              <a:tr h="326615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Math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75.7%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100%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75.7</a:t>
                      </a:r>
                      <a:endParaRPr lang="en-US" sz="1600" dirty="0"/>
                    </a:p>
                  </a:txBody>
                  <a:tcPr marL="68580" marR="68580"/>
                </a:tc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12439841"/>
              </p:ext>
            </p:extLst>
          </p:nvPr>
        </p:nvGraphicFramePr>
        <p:xfrm>
          <a:off x="4648200" y="3048000"/>
          <a:ext cx="4188855" cy="154348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80781"/>
                <a:gridCol w="976619"/>
                <a:gridCol w="1205173"/>
                <a:gridCol w="926282"/>
              </a:tblGrid>
              <a:tr h="347228">
                <a:tc gridSpan="3">
                  <a:txBody>
                    <a:bodyPr/>
                    <a:lstStyle/>
                    <a:p>
                      <a:r>
                        <a:rPr lang="en-US" sz="1600" dirty="0" smtClean="0"/>
                        <a:t>Categorical Growth</a:t>
                      </a:r>
                      <a:endParaRPr lang="en-US" sz="1600" dirty="0"/>
                    </a:p>
                  </a:txBody>
                  <a:tcPr marL="68580" marR="6858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68580" marR="68580"/>
                </a:tc>
              </a:tr>
              <a:tr h="525166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Subject</a:t>
                      </a:r>
                      <a:endParaRPr lang="en-US" sz="1600" dirty="0"/>
                    </a:p>
                  </a:txBody>
                  <a:tcPr marL="68580" marR="6858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Top 75%</a:t>
                      </a:r>
                      <a:endParaRPr lang="en-US" sz="1600" dirty="0"/>
                    </a:p>
                  </a:txBody>
                  <a:tcPr marL="68580" marR="6858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Bottom 25%</a:t>
                      </a:r>
                      <a:endParaRPr lang="en-US" sz="1600" dirty="0"/>
                    </a:p>
                  </a:txBody>
                  <a:tcPr marL="68580" marR="6858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Points</a:t>
                      </a:r>
                      <a:endParaRPr lang="en-US" sz="1600" dirty="0"/>
                    </a:p>
                  </a:txBody>
                  <a:tcPr marL="68580" marR="68580" anchor="b"/>
                </a:tc>
              </a:tr>
              <a:tr h="335809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E/LA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94.9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71.9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83.4</a:t>
                      </a:r>
                      <a:endParaRPr lang="en-US" sz="1600" dirty="0"/>
                    </a:p>
                  </a:txBody>
                  <a:tcPr marL="68580" marR="68580"/>
                </a:tc>
              </a:tr>
              <a:tr h="315796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Math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92.2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81.4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86.8</a:t>
                      </a:r>
                      <a:endParaRPr lang="en-US" sz="1600" dirty="0"/>
                    </a:p>
                  </a:txBody>
                  <a:tcPr marL="68580" marR="68580"/>
                </a:tc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94367329"/>
              </p:ext>
            </p:extLst>
          </p:nvPr>
        </p:nvGraphicFramePr>
        <p:xfrm>
          <a:off x="230980" y="4800600"/>
          <a:ext cx="8608220" cy="15035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86480"/>
                <a:gridCol w="843240"/>
                <a:gridCol w="783317"/>
                <a:gridCol w="889434"/>
                <a:gridCol w="189403"/>
                <a:gridCol w="1855255"/>
                <a:gridCol w="671269"/>
                <a:gridCol w="768711"/>
                <a:gridCol w="921111"/>
              </a:tblGrid>
              <a:tr h="416472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Combined (50/50)</a:t>
                      </a: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Points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Weight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Score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Combined (60/40)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Points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Weight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Score</a:t>
                      </a:r>
                      <a:endParaRPr lang="en-US" sz="1600" dirty="0"/>
                    </a:p>
                  </a:txBody>
                  <a:tcPr marL="68580" marR="68580"/>
                </a:tc>
              </a:tr>
              <a:tr h="307428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Performance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73.4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.50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36.7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Performance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73.4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.40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29.3</a:t>
                      </a:r>
                      <a:endParaRPr lang="en-US" sz="1600" dirty="0"/>
                    </a:p>
                  </a:txBody>
                  <a:tcPr marL="68580" marR="68580"/>
                </a:tc>
              </a:tr>
              <a:tr h="307428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Growth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85.1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.50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42.5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Growth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85.1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.60</a:t>
                      </a:r>
                      <a:endParaRPr lang="en-US" sz="16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51.1</a:t>
                      </a:r>
                      <a:endParaRPr lang="en-US" sz="1600" dirty="0"/>
                    </a:p>
                  </a:txBody>
                  <a:tcPr marL="68580" marR="68580"/>
                </a:tc>
              </a:tr>
              <a:tr h="416472">
                <a:tc gridSpan="3">
                  <a:txBody>
                    <a:bodyPr/>
                    <a:lstStyle/>
                    <a:p>
                      <a:pPr algn="r"/>
                      <a:r>
                        <a:rPr lang="en-US" sz="1600" b="1" dirty="0" smtClean="0"/>
                        <a:t>FINAL GRADE (</a:t>
                      </a:r>
                      <a:r>
                        <a:rPr lang="en-US" sz="1600" b="1" dirty="0" err="1" smtClean="0"/>
                        <a:t>Perf</a:t>
                      </a:r>
                      <a:r>
                        <a:rPr lang="en-US" sz="1600" b="1" dirty="0" smtClean="0"/>
                        <a:t> + Growth)</a:t>
                      </a:r>
                      <a:endParaRPr lang="en-US" sz="1600" b="1" dirty="0"/>
                    </a:p>
                  </a:txBody>
                  <a:tcPr marL="68580" marR="68580"/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79.2 (C)</a:t>
                      </a:r>
                      <a:endParaRPr lang="en-US" sz="1600" b="1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68580" marR="68580"/>
                </a:tc>
                <a:tc gridSpan="3">
                  <a:txBody>
                    <a:bodyPr/>
                    <a:lstStyle/>
                    <a:p>
                      <a:pPr algn="r"/>
                      <a:r>
                        <a:rPr lang="en-US" sz="1600" b="1" dirty="0" smtClean="0"/>
                        <a:t>FINAL GRADE (</a:t>
                      </a:r>
                      <a:r>
                        <a:rPr lang="en-US" sz="1600" b="1" dirty="0" err="1" smtClean="0"/>
                        <a:t>Perf</a:t>
                      </a:r>
                      <a:r>
                        <a:rPr lang="en-US" sz="1600" b="1" baseline="0" dirty="0" smtClean="0"/>
                        <a:t> + Growth)</a:t>
                      </a:r>
                      <a:endParaRPr lang="en-US" sz="1600" b="1" dirty="0"/>
                    </a:p>
                  </a:txBody>
                  <a:tcPr marL="68580" marR="68580"/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80.4 (B)</a:t>
                      </a:r>
                      <a:endParaRPr lang="en-US" sz="1600" b="1" dirty="0"/>
                    </a:p>
                  </a:txBody>
                  <a:tcPr marL="68580" marR="68580"/>
                </a:tc>
              </a:tr>
            </a:tbl>
          </a:graphicData>
        </a:graphic>
      </p:graphicFrame>
      <p:sp>
        <p:nvSpPr>
          <p:cNvPr id="8" name="Rectangle 7"/>
          <p:cNvSpPr/>
          <p:nvPr/>
        </p:nvSpPr>
        <p:spPr>
          <a:xfrm>
            <a:off x="230981" y="6275232"/>
            <a:ext cx="8795981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800" dirty="0" smtClean="0"/>
              <a:t>*Information </a:t>
            </a:r>
            <a:r>
              <a:rPr lang="en-US" sz="800" dirty="0"/>
              <a:t>evaluated is preliminary. The evaluation has been based on temporary cut scores for sub-categories that will be vetted and altered throughout the process. Final data may </a:t>
            </a:r>
            <a:r>
              <a:rPr lang="en-US" sz="800" dirty="0" smtClean="0"/>
              <a:t>differ. </a:t>
            </a:r>
          </a:p>
          <a:p>
            <a:r>
              <a:rPr lang="en-US" sz="800" dirty="0" smtClean="0"/>
              <a:t>**This </a:t>
            </a:r>
            <a:r>
              <a:rPr lang="en-US" sz="800" dirty="0"/>
              <a:t>analysis contains only Performance and Categorical Growth data. Target Growth data is not included.</a:t>
            </a:r>
          </a:p>
        </p:txBody>
      </p:sp>
    </p:spTree>
    <p:extLst>
      <p:ext uri="{BB962C8B-B14F-4D97-AF65-F5344CB8AC3E}">
        <p14:creationId xmlns:p14="http://schemas.microsoft.com/office/powerpoint/2010/main" val="4193692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304800" y="2362200"/>
            <a:ext cx="8534400" cy="3124200"/>
          </a:xfrm>
        </p:spPr>
        <p:txBody>
          <a:bodyPr>
            <a:normAutofit/>
          </a:bodyPr>
          <a:lstStyle/>
          <a:p>
            <a:r>
              <a:rPr lang="en-US" dirty="0" smtClean="0"/>
              <a:t>Data Summary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120950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 idx="4294967295"/>
          </p:nvPr>
        </p:nvSpPr>
        <p:spPr>
          <a:xfrm>
            <a:off x="0" y="304800"/>
            <a:ext cx="8229600" cy="609600"/>
          </a:xfrm>
        </p:spPr>
        <p:txBody>
          <a:bodyPr>
            <a:noAutofit/>
          </a:bodyPr>
          <a:lstStyle/>
          <a:p>
            <a:pPr algn="l"/>
            <a:r>
              <a:rPr lang="en-US" sz="3600" dirty="0" smtClean="0">
                <a:latin typeface="Arial" pitchFamily="34" charset="0"/>
                <a:cs typeface="Arial" pitchFamily="34" charset="0"/>
              </a:rPr>
              <a:t>Categorical Growth: Data Analysis</a:t>
            </a:r>
            <a:endParaRPr lang="en-US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ontent Placeholder 4"/>
          <p:cNvSpPr txBox="1">
            <a:spLocks/>
          </p:cNvSpPr>
          <p:nvPr/>
        </p:nvSpPr>
        <p:spPr>
          <a:xfrm>
            <a:off x="5105400" y="1600202"/>
            <a:ext cx="4038600" cy="46783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320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5816018"/>
              </p:ext>
            </p:extLst>
          </p:nvPr>
        </p:nvGraphicFramePr>
        <p:xfrm>
          <a:off x="116001" y="990600"/>
          <a:ext cx="8991605" cy="4727236"/>
        </p:xfrm>
        <a:graphic>
          <a:graphicData uri="http://schemas.openxmlformats.org/drawingml/2006/table">
            <a:tbl>
              <a:tblPr/>
              <a:tblGrid>
                <a:gridCol w="545439"/>
                <a:gridCol w="824264"/>
                <a:gridCol w="545439"/>
                <a:gridCol w="545439"/>
                <a:gridCol w="545439"/>
                <a:gridCol w="543405"/>
                <a:gridCol w="750996"/>
                <a:gridCol w="545439"/>
                <a:gridCol w="390763"/>
                <a:gridCol w="824264"/>
                <a:gridCol w="545439"/>
                <a:gridCol w="545439"/>
                <a:gridCol w="545439"/>
                <a:gridCol w="543405"/>
                <a:gridCol w="750996"/>
              </a:tblGrid>
              <a:tr h="322639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2013 Overall</a:t>
                      </a:r>
                    </a:p>
                  </a:txBody>
                  <a:tcPr marL="5790" marR="5790" marT="57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Perf 40/Growth 60</a:t>
                      </a:r>
                    </a:p>
                  </a:txBody>
                  <a:tcPr marL="5790" marR="5790" marT="57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790" marR="5790" marT="57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2013 Overall</a:t>
                      </a:r>
                    </a:p>
                  </a:txBody>
                  <a:tcPr marL="5790" marR="5790" marT="57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Perf</a:t>
                      </a: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50/Growth 50</a:t>
                      </a:r>
                    </a:p>
                  </a:txBody>
                  <a:tcPr marL="5790" marR="5790" marT="57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22639">
                <a:tc rowSpan="2"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790" marR="5790" marT="57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Performance Only</a:t>
                      </a:r>
                    </a:p>
                  </a:txBody>
                  <a:tcPr marL="5790" marR="5790" marT="57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Performance with Growth</a:t>
                      </a:r>
                    </a:p>
                  </a:txBody>
                  <a:tcPr marL="5790" marR="5790" marT="57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790" marR="5790" marT="57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790" marR="5790" marT="57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790" marR="5790" marT="57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Performance Only</a:t>
                      </a:r>
                    </a:p>
                  </a:txBody>
                  <a:tcPr marL="5790" marR="5790" marT="57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Performance with Growth</a:t>
                      </a:r>
                    </a:p>
                  </a:txBody>
                  <a:tcPr marL="5790" marR="5790" marT="57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790" marR="5790" marT="57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541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Option A(1)</a:t>
                      </a:r>
                    </a:p>
                  </a:txBody>
                  <a:tcPr marL="5790" marR="5790" marT="57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Option A(2)</a:t>
                      </a:r>
                    </a:p>
                  </a:txBody>
                  <a:tcPr marL="5790" marR="5790" marT="57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Option B(1)</a:t>
                      </a:r>
                    </a:p>
                  </a:txBody>
                  <a:tcPr marL="5790" marR="5790" marT="57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Option B(2)</a:t>
                      </a:r>
                    </a:p>
                  </a:txBody>
                  <a:tcPr marL="5790" marR="5790" marT="57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Current A-F Model</a:t>
                      </a:r>
                    </a:p>
                  </a:txBody>
                  <a:tcPr marL="5790" marR="5790" marT="57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790" marR="5790" marT="57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Option A(1)</a:t>
                      </a:r>
                    </a:p>
                  </a:txBody>
                  <a:tcPr marL="5790" marR="5790" marT="57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Option A(2)</a:t>
                      </a:r>
                    </a:p>
                  </a:txBody>
                  <a:tcPr marL="5790" marR="5790" marT="57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Option B(1)</a:t>
                      </a:r>
                    </a:p>
                  </a:txBody>
                  <a:tcPr marL="5790" marR="5790" marT="57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Option B(2)</a:t>
                      </a:r>
                    </a:p>
                  </a:txBody>
                  <a:tcPr marL="5790" marR="5790" marT="57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Current A-F Model</a:t>
                      </a:r>
                    </a:p>
                  </a:txBody>
                  <a:tcPr marL="5790" marR="5790" marT="57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8111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</a:t>
                      </a:r>
                    </a:p>
                  </a:txBody>
                  <a:tcPr marL="5790" marR="5790" marT="57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368</a:t>
                      </a:r>
                    </a:p>
                  </a:txBody>
                  <a:tcPr marL="5790" marR="5790" marT="57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24</a:t>
                      </a:r>
                    </a:p>
                  </a:txBody>
                  <a:tcPr marL="5790" marR="5790" marT="57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218</a:t>
                      </a:r>
                    </a:p>
                  </a:txBody>
                  <a:tcPr marL="5790" marR="5790" marT="57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669</a:t>
                      </a:r>
                    </a:p>
                  </a:txBody>
                  <a:tcPr marL="5790" marR="5790" marT="57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841</a:t>
                      </a:r>
                    </a:p>
                  </a:txBody>
                  <a:tcPr marL="5790" marR="5790" marT="57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672</a:t>
                      </a:r>
                    </a:p>
                  </a:txBody>
                  <a:tcPr marL="5790" marR="5790" marT="57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790" marR="5790" marT="57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</a:t>
                      </a:r>
                    </a:p>
                  </a:txBody>
                  <a:tcPr marL="5790" marR="5790" marT="57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368</a:t>
                      </a:r>
                    </a:p>
                  </a:txBody>
                  <a:tcPr marL="5790" marR="5790" marT="57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37</a:t>
                      </a:r>
                    </a:p>
                  </a:txBody>
                  <a:tcPr marL="5790" marR="5790" marT="57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244</a:t>
                      </a:r>
                    </a:p>
                  </a:txBody>
                  <a:tcPr marL="5790" marR="5790" marT="57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611</a:t>
                      </a:r>
                    </a:p>
                  </a:txBody>
                  <a:tcPr marL="5790" marR="5790" marT="57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752</a:t>
                      </a:r>
                    </a:p>
                  </a:txBody>
                  <a:tcPr marL="5790" marR="5790" marT="57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672</a:t>
                      </a:r>
                    </a:p>
                  </a:txBody>
                  <a:tcPr marL="5790" marR="5790" marT="57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8111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</a:t>
                      </a:r>
                    </a:p>
                  </a:txBody>
                  <a:tcPr marL="5790" marR="5790" marT="57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678</a:t>
                      </a:r>
                    </a:p>
                  </a:txBody>
                  <a:tcPr marL="5790" marR="5790" marT="57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573</a:t>
                      </a:r>
                    </a:p>
                  </a:txBody>
                  <a:tcPr marL="5790" marR="5790" marT="57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988</a:t>
                      </a:r>
                    </a:p>
                  </a:txBody>
                  <a:tcPr marL="5790" marR="5790" marT="57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644</a:t>
                      </a:r>
                    </a:p>
                  </a:txBody>
                  <a:tcPr marL="5790" marR="5790" marT="57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511</a:t>
                      </a:r>
                    </a:p>
                  </a:txBody>
                  <a:tcPr marL="5790" marR="5790" marT="57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321</a:t>
                      </a:r>
                    </a:p>
                  </a:txBody>
                  <a:tcPr marL="5790" marR="5790" marT="57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790" marR="5790" marT="57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</a:t>
                      </a:r>
                    </a:p>
                  </a:txBody>
                  <a:tcPr marL="5790" marR="5790" marT="57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678</a:t>
                      </a:r>
                    </a:p>
                  </a:txBody>
                  <a:tcPr marL="5790" marR="5790" marT="57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695</a:t>
                      </a:r>
                    </a:p>
                  </a:txBody>
                  <a:tcPr marL="5790" marR="5790" marT="57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926</a:t>
                      </a:r>
                    </a:p>
                  </a:txBody>
                  <a:tcPr marL="5790" marR="5790" marT="57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659</a:t>
                      </a:r>
                    </a:p>
                  </a:txBody>
                  <a:tcPr marL="5790" marR="5790" marT="57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559</a:t>
                      </a:r>
                    </a:p>
                  </a:txBody>
                  <a:tcPr marL="5790" marR="5790" marT="57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321</a:t>
                      </a:r>
                    </a:p>
                  </a:txBody>
                  <a:tcPr marL="5790" marR="5790" marT="57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8111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</a:t>
                      </a:r>
                    </a:p>
                  </a:txBody>
                  <a:tcPr marL="5790" marR="5790" marT="57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343</a:t>
                      </a:r>
                    </a:p>
                  </a:txBody>
                  <a:tcPr marL="5790" marR="5790" marT="57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816</a:t>
                      </a:r>
                    </a:p>
                  </a:txBody>
                  <a:tcPr marL="5790" marR="5790" marT="57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308</a:t>
                      </a:r>
                    </a:p>
                  </a:txBody>
                  <a:tcPr marL="5790" marR="5790" marT="57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196</a:t>
                      </a:r>
                    </a:p>
                  </a:txBody>
                  <a:tcPr marL="5790" marR="5790" marT="57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159</a:t>
                      </a:r>
                    </a:p>
                  </a:txBody>
                  <a:tcPr marL="5790" marR="5790" marT="57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277</a:t>
                      </a:r>
                    </a:p>
                  </a:txBody>
                  <a:tcPr marL="5790" marR="5790" marT="57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790" marR="5790" marT="57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</a:t>
                      </a:r>
                    </a:p>
                  </a:txBody>
                  <a:tcPr marL="5790" marR="5790" marT="57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343</a:t>
                      </a:r>
                    </a:p>
                  </a:txBody>
                  <a:tcPr marL="5790" marR="5790" marT="57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687</a:t>
                      </a:r>
                    </a:p>
                  </a:txBody>
                  <a:tcPr marL="5790" marR="5790" marT="57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323</a:t>
                      </a:r>
                    </a:p>
                  </a:txBody>
                  <a:tcPr marL="5790" marR="5790" marT="57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224</a:t>
                      </a:r>
                    </a:p>
                  </a:txBody>
                  <a:tcPr marL="5790" marR="5790" marT="57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190</a:t>
                      </a:r>
                    </a:p>
                  </a:txBody>
                  <a:tcPr marL="5790" marR="5790" marT="57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277</a:t>
                      </a:r>
                    </a:p>
                  </a:txBody>
                  <a:tcPr marL="5790" marR="5790" marT="57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8111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</a:t>
                      </a:r>
                    </a:p>
                  </a:txBody>
                  <a:tcPr marL="5790" marR="5790" marT="57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117</a:t>
                      </a:r>
                    </a:p>
                  </a:txBody>
                  <a:tcPr marL="5790" marR="5790" marT="57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118</a:t>
                      </a:r>
                    </a:p>
                  </a:txBody>
                  <a:tcPr marL="5790" marR="5790" marT="57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30</a:t>
                      </a:r>
                    </a:p>
                  </a:txBody>
                  <a:tcPr marL="5790" marR="5790" marT="57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28</a:t>
                      </a:r>
                    </a:p>
                  </a:txBody>
                  <a:tcPr marL="5790" marR="5790" marT="57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26</a:t>
                      </a:r>
                    </a:p>
                  </a:txBody>
                  <a:tcPr marL="5790" marR="5790" marT="57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182</a:t>
                      </a:r>
                    </a:p>
                  </a:txBody>
                  <a:tcPr marL="5790" marR="5790" marT="57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790" marR="5790" marT="57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</a:t>
                      </a:r>
                    </a:p>
                  </a:txBody>
                  <a:tcPr marL="5790" marR="5790" marT="57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117</a:t>
                      </a:r>
                    </a:p>
                  </a:txBody>
                  <a:tcPr marL="5790" marR="5790" marT="57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110</a:t>
                      </a:r>
                    </a:p>
                  </a:txBody>
                  <a:tcPr marL="5790" marR="5790" marT="57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44</a:t>
                      </a:r>
                    </a:p>
                  </a:txBody>
                  <a:tcPr marL="5790" marR="5790" marT="57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39</a:t>
                      </a:r>
                    </a:p>
                  </a:txBody>
                  <a:tcPr marL="5790" marR="5790" marT="57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32</a:t>
                      </a:r>
                    </a:p>
                  </a:txBody>
                  <a:tcPr marL="5790" marR="5790" marT="57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182</a:t>
                      </a:r>
                    </a:p>
                  </a:txBody>
                  <a:tcPr marL="5790" marR="5790" marT="57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8111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</a:t>
                      </a:r>
                    </a:p>
                  </a:txBody>
                  <a:tcPr marL="5790" marR="5790" marT="57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44</a:t>
                      </a:r>
                    </a:p>
                  </a:txBody>
                  <a:tcPr marL="5790" marR="5790" marT="57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19</a:t>
                      </a:r>
                    </a:p>
                  </a:txBody>
                  <a:tcPr marL="5790" marR="5790" marT="57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</a:t>
                      </a:r>
                    </a:p>
                  </a:txBody>
                  <a:tcPr marL="5790" marR="5790" marT="57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</a:t>
                      </a:r>
                    </a:p>
                  </a:txBody>
                  <a:tcPr marL="5790" marR="5790" marT="57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</a:t>
                      </a:r>
                    </a:p>
                  </a:txBody>
                  <a:tcPr marL="5790" marR="5790" marT="57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98</a:t>
                      </a:r>
                    </a:p>
                  </a:txBody>
                  <a:tcPr marL="5790" marR="5790" marT="57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790" marR="5790" marT="57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</a:t>
                      </a:r>
                    </a:p>
                  </a:txBody>
                  <a:tcPr marL="5790" marR="5790" marT="57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44</a:t>
                      </a:r>
                    </a:p>
                  </a:txBody>
                  <a:tcPr marL="5790" marR="5790" marT="57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21</a:t>
                      </a:r>
                    </a:p>
                  </a:txBody>
                  <a:tcPr marL="5790" marR="5790" marT="57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</a:t>
                      </a:r>
                    </a:p>
                  </a:txBody>
                  <a:tcPr marL="5790" marR="5790" marT="57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</a:t>
                      </a:r>
                    </a:p>
                  </a:txBody>
                  <a:tcPr marL="5790" marR="5790" marT="57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</a:t>
                      </a:r>
                    </a:p>
                  </a:txBody>
                  <a:tcPr marL="5790" marR="5790" marT="57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98</a:t>
                      </a:r>
                    </a:p>
                  </a:txBody>
                  <a:tcPr marL="5790" marR="5790" marT="57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1488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790" marR="5790" marT="579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790" marR="5790" marT="579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790" marR="5790" marT="579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790" marR="5790" marT="579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790" marR="5790" marT="579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790" marR="5790" marT="579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790" marR="5790" marT="579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790" marR="5790" marT="57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790" marR="5790" marT="579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790" marR="5790" marT="579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790" marR="5790" marT="579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790" marR="5790" marT="579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790" marR="5790" marT="579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790" marR="5790" marT="579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790" marR="5790" marT="579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22639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2012 Overall</a:t>
                      </a:r>
                    </a:p>
                  </a:txBody>
                  <a:tcPr marL="5790" marR="5790" marT="57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Perf 40/Growth 60</a:t>
                      </a:r>
                    </a:p>
                  </a:txBody>
                  <a:tcPr marL="5790" marR="5790" marT="57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790" marR="5790" marT="57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2012 Overall</a:t>
                      </a:r>
                    </a:p>
                  </a:txBody>
                  <a:tcPr marL="5790" marR="5790" marT="57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Perf</a:t>
                      </a: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50/Growth 50</a:t>
                      </a:r>
                    </a:p>
                  </a:txBody>
                  <a:tcPr marL="5790" marR="5790" marT="57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22639">
                <a:tc rowSpan="2"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790" marR="5790" marT="57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Performance Only</a:t>
                      </a:r>
                    </a:p>
                  </a:txBody>
                  <a:tcPr marL="5790" marR="5790" marT="57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Performance with Growth</a:t>
                      </a:r>
                    </a:p>
                  </a:txBody>
                  <a:tcPr marL="5790" marR="5790" marT="57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790" marR="5790" marT="57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790" marR="5790" marT="57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790" marR="5790" marT="57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Performance Only</a:t>
                      </a:r>
                    </a:p>
                  </a:txBody>
                  <a:tcPr marL="5790" marR="5790" marT="57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Performance with Growth</a:t>
                      </a:r>
                    </a:p>
                  </a:txBody>
                  <a:tcPr marL="5790" marR="5790" marT="57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790" marR="5790" marT="57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541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Option A(1)</a:t>
                      </a:r>
                    </a:p>
                  </a:txBody>
                  <a:tcPr marL="5790" marR="5790" marT="57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Option A(2)</a:t>
                      </a:r>
                    </a:p>
                  </a:txBody>
                  <a:tcPr marL="5790" marR="5790" marT="57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Option B(1)</a:t>
                      </a:r>
                    </a:p>
                  </a:txBody>
                  <a:tcPr marL="5790" marR="5790" marT="57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Option B(2)</a:t>
                      </a:r>
                    </a:p>
                  </a:txBody>
                  <a:tcPr marL="5790" marR="5790" marT="57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Current A-F Model</a:t>
                      </a:r>
                    </a:p>
                  </a:txBody>
                  <a:tcPr marL="5790" marR="5790" marT="57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790" marR="5790" marT="57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Option A(1)</a:t>
                      </a:r>
                    </a:p>
                  </a:txBody>
                  <a:tcPr marL="5790" marR="5790" marT="57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Option A(2)</a:t>
                      </a:r>
                    </a:p>
                  </a:txBody>
                  <a:tcPr marL="5790" marR="5790" marT="57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Option B(1)</a:t>
                      </a:r>
                    </a:p>
                  </a:txBody>
                  <a:tcPr marL="5790" marR="5790" marT="57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Option B(2)</a:t>
                      </a:r>
                    </a:p>
                  </a:txBody>
                  <a:tcPr marL="5790" marR="5790" marT="57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Current A-F Model</a:t>
                      </a:r>
                    </a:p>
                  </a:txBody>
                  <a:tcPr marL="5790" marR="5790" marT="57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8111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</a:t>
                      </a:r>
                    </a:p>
                  </a:txBody>
                  <a:tcPr marL="5790" marR="5790" marT="57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328</a:t>
                      </a:r>
                    </a:p>
                  </a:txBody>
                  <a:tcPr marL="5790" marR="5790" marT="57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5790" marR="5790" marT="57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175</a:t>
                      </a:r>
                    </a:p>
                  </a:txBody>
                  <a:tcPr marL="5790" marR="5790" marT="57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565</a:t>
                      </a:r>
                    </a:p>
                  </a:txBody>
                  <a:tcPr marL="5790" marR="5790" marT="57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701</a:t>
                      </a:r>
                    </a:p>
                  </a:txBody>
                  <a:tcPr marL="5790" marR="5790" marT="57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620</a:t>
                      </a:r>
                    </a:p>
                  </a:txBody>
                  <a:tcPr marL="5790" marR="5790" marT="57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790" marR="5790" marT="57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</a:t>
                      </a:r>
                    </a:p>
                  </a:txBody>
                  <a:tcPr marL="5790" marR="5790" marT="57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328</a:t>
                      </a:r>
                    </a:p>
                  </a:txBody>
                  <a:tcPr marL="5790" marR="5790" marT="57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</a:t>
                      </a:r>
                    </a:p>
                  </a:txBody>
                  <a:tcPr marL="5790" marR="5790" marT="57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207</a:t>
                      </a:r>
                    </a:p>
                  </a:txBody>
                  <a:tcPr marL="5790" marR="5790" marT="57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520</a:t>
                      </a:r>
                    </a:p>
                  </a:txBody>
                  <a:tcPr marL="5790" marR="5790" marT="57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644</a:t>
                      </a:r>
                    </a:p>
                  </a:txBody>
                  <a:tcPr marL="5790" marR="5790" marT="57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620</a:t>
                      </a:r>
                    </a:p>
                  </a:txBody>
                  <a:tcPr marL="5790" marR="5790" marT="57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8111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</a:t>
                      </a:r>
                    </a:p>
                  </a:txBody>
                  <a:tcPr marL="5790" marR="5790" marT="57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628</a:t>
                      </a:r>
                    </a:p>
                  </a:txBody>
                  <a:tcPr marL="5790" marR="5790" marT="57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503</a:t>
                      </a:r>
                    </a:p>
                  </a:txBody>
                  <a:tcPr marL="5790" marR="5790" marT="57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931</a:t>
                      </a:r>
                    </a:p>
                  </a:txBody>
                  <a:tcPr marL="5790" marR="5790" marT="57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653</a:t>
                      </a:r>
                    </a:p>
                  </a:txBody>
                  <a:tcPr marL="5790" marR="5790" marT="57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575</a:t>
                      </a:r>
                    </a:p>
                  </a:txBody>
                  <a:tcPr marL="5790" marR="5790" marT="57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275</a:t>
                      </a:r>
                    </a:p>
                  </a:txBody>
                  <a:tcPr marL="5790" marR="5790" marT="57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790" marR="5790" marT="57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</a:t>
                      </a:r>
                    </a:p>
                  </a:txBody>
                  <a:tcPr marL="5790" marR="5790" marT="57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628</a:t>
                      </a:r>
                    </a:p>
                  </a:txBody>
                  <a:tcPr marL="5790" marR="5790" marT="57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610</a:t>
                      </a:r>
                    </a:p>
                  </a:txBody>
                  <a:tcPr marL="5790" marR="5790" marT="57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878</a:t>
                      </a:r>
                    </a:p>
                  </a:txBody>
                  <a:tcPr marL="5790" marR="5790" marT="57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652</a:t>
                      </a:r>
                    </a:p>
                  </a:txBody>
                  <a:tcPr marL="5790" marR="5790" marT="57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581</a:t>
                      </a:r>
                    </a:p>
                  </a:txBody>
                  <a:tcPr marL="5790" marR="5790" marT="57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275</a:t>
                      </a:r>
                    </a:p>
                  </a:txBody>
                  <a:tcPr marL="5790" marR="5790" marT="57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8111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</a:t>
                      </a:r>
                    </a:p>
                  </a:txBody>
                  <a:tcPr marL="5790" marR="5790" marT="57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404</a:t>
                      </a:r>
                    </a:p>
                  </a:txBody>
                  <a:tcPr marL="5790" marR="5790" marT="57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850</a:t>
                      </a:r>
                    </a:p>
                  </a:txBody>
                  <a:tcPr marL="5790" marR="5790" marT="57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380</a:t>
                      </a:r>
                    </a:p>
                  </a:txBody>
                  <a:tcPr marL="5790" marR="5790" marT="57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261</a:t>
                      </a:r>
                    </a:p>
                  </a:txBody>
                  <a:tcPr marL="5790" marR="5790" marT="57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207</a:t>
                      </a:r>
                    </a:p>
                  </a:txBody>
                  <a:tcPr marL="5790" marR="5790" marT="57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315</a:t>
                      </a:r>
                    </a:p>
                  </a:txBody>
                  <a:tcPr marL="5790" marR="5790" marT="57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790" marR="5790" marT="57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</a:t>
                      </a:r>
                    </a:p>
                  </a:txBody>
                  <a:tcPr marL="5790" marR="5790" marT="57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404</a:t>
                      </a:r>
                    </a:p>
                  </a:txBody>
                  <a:tcPr marL="5790" marR="5790" marT="57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746</a:t>
                      </a:r>
                    </a:p>
                  </a:txBody>
                  <a:tcPr marL="5790" marR="5790" marT="57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385</a:t>
                      </a:r>
                    </a:p>
                  </a:txBody>
                  <a:tcPr marL="5790" marR="5790" marT="57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295</a:t>
                      </a:r>
                    </a:p>
                  </a:txBody>
                  <a:tcPr marL="5790" marR="5790" marT="57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246</a:t>
                      </a:r>
                    </a:p>
                  </a:txBody>
                  <a:tcPr marL="5790" marR="5790" marT="57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315</a:t>
                      </a:r>
                    </a:p>
                  </a:txBody>
                  <a:tcPr marL="5790" marR="5790" marT="57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8111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</a:t>
                      </a:r>
                    </a:p>
                  </a:txBody>
                  <a:tcPr marL="5790" marR="5790" marT="57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127</a:t>
                      </a:r>
                    </a:p>
                  </a:txBody>
                  <a:tcPr marL="5790" marR="5790" marT="57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171</a:t>
                      </a:r>
                    </a:p>
                  </a:txBody>
                  <a:tcPr marL="5790" marR="5790" marT="57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55</a:t>
                      </a:r>
                    </a:p>
                  </a:txBody>
                  <a:tcPr marL="5790" marR="5790" marT="57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55</a:t>
                      </a:r>
                    </a:p>
                  </a:txBody>
                  <a:tcPr marL="5790" marR="5790" marT="57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51</a:t>
                      </a:r>
                    </a:p>
                  </a:txBody>
                  <a:tcPr marL="5790" marR="5790" marT="57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211</a:t>
                      </a:r>
                    </a:p>
                  </a:txBody>
                  <a:tcPr marL="5790" marR="5790" marT="57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790" marR="5790" marT="57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</a:t>
                      </a:r>
                    </a:p>
                  </a:txBody>
                  <a:tcPr marL="5790" marR="5790" marT="57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127</a:t>
                      </a:r>
                    </a:p>
                  </a:txBody>
                  <a:tcPr marL="5790" marR="5790" marT="57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158</a:t>
                      </a:r>
                    </a:p>
                  </a:txBody>
                  <a:tcPr marL="5790" marR="5790" marT="57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64</a:t>
                      </a:r>
                    </a:p>
                  </a:txBody>
                  <a:tcPr marL="5790" marR="5790" marT="57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66</a:t>
                      </a:r>
                    </a:p>
                  </a:txBody>
                  <a:tcPr marL="5790" marR="5790" marT="57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61</a:t>
                      </a:r>
                    </a:p>
                  </a:txBody>
                  <a:tcPr marL="5790" marR="5790" marT="57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211</a:t>
                      </a:r>
                    </a:p>
                  </a:txBody>
                  <a:tcPr marL="5790" marR="5790" marT="57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8111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</a:t>
                      </a:r>
                    </a:p>
                  </a:txBody>
                  <a:tcPr marL="5790" marR="5790" marT="57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64</a:t>
                      </a:r>
                    </a:p>
                  </a:txBody>
                  <a:tcPr marL="5790" marR="5790" marT="57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23</a:t>
                      </a:r>
                    </a:p>
                  </a:txBody>
                  <a:tcPr marL="5790" marR="5790" marT="57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</a:t>
                      </a:r>
                    </a:p>
                  </a:txBody>
                  <a:tcPr marL="5790" marR="5790" marT="57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</a:t>
                      </a:r>
                    </a:p>
                  </a:txBody>
                  <a:tcPr marL="5790" marR="5790" marT="57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</a:t>
                      </a:r>
                    </a:p>
                  </a:txBody>
                  <a:tcPr marL="5790" marR="5790" marT="57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130</a:t>
                      </a:r>
                    </a:p>
                  </a:txBody>
                  <a:tcPr marL="5790" marR="5790" marT="57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790" marR="5790" marT="57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</a:t>
                      </a:r>
                    </a:p>
                  </a:txBody>
                  <a:tcPr marL="5790" marR="5790" marT="57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64</a:t>
                      </a:r>
                    </a:p>
                  </a:txBody>
                  <a:tcPr marL="5790" marR="5790" marT="57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29</a:t>
                      </a:r>
                    </a:p>
                  </a:txBody>
                  <a:tcPr marL="5790" marR="5790" marT="57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</a:t>
                      </a:r>
                    </a:p>
                  </a:txBody>
                  <a:tcPr marL="5790" marR="5790" marT="57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</a:t>
                      </a:r>
                    </a:p>
                  </a:txBody>
                  <a:tcPr marL="5790" marR="5790" marT="57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19</a:t>
                      </a:r>
                    </a:p>
                  </a:txBody>
                  <a:tcPr marL="5790" marR="5790" marT="57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130</a:t>
                      </a:r>
                    </a:p>
                  </a:txBody>
                  <a:tcPr marL="5790" marR="5790" marT="57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76200" y="5791200"/>
            <a:ext cx="8920055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800" dirty="0" smtClean="0"/>
              <a:t>*Information </a:t>
            </a:r>
            <a:r>
              <a:rPr lang="en-US" sz="800" dirty="0"/>
              <a:t>evaluated is preliminary. The evaluation has been based on temporary cut scores for sub-categories that will be vetted and altered throughout the process. Final data may </a:t>
            </a:r>
            <a:r>
              <a:rPr lang="en-US" sz="800" dirty="0" smtClean="0"/>
              <a:t>differ. </a:t>
            </a:r>
          </a:p>
          <a:p>
            <a:r>
              <a:rPr lang="en-US" sz="800" dirty="0" smtClean="0"/>
              <a:t>**This </a:t>
            </a:r>
            <a:r>
              <a:rPr lang="en-US" sz="800" dirty="0"/>
              <a:t>analysis contains only Performance and Categorical Growth data. Target Growth data is not included.</a:t>
            </a:r>
          </a:p>
        </p:txBody>
      </p:sp>
    </p:spTree>
    <p:extLst>
      <p:ext uri="{BB962C8B-B14F-4D97-AF65-F5344CB8AC3E}">
        <p14:creationId xmlns:p14="http://schemas.microsoft.com/office/powerpoint/2010/main" val="1356509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 idx="4294967295"/>
          </p:nvPr>
        </p:nvSpPr>
        <p:spPr>
          <a:xfrm>
            <a:off x="0" y="304800"/>
            <a:ext cx="8229600" cy="609600"/>
          </a:xfrm>
        </p:spPr>
        <p:txBody>
          <a:bodyPr>
            <a:noAutofit/>
          </a:bodyPr>
          <a:lstStyle/>
          <a:p>
            <a:pPr algn="l"/>
            <a:r>
              <a:rPr lang="en-US" sz="3600" dirty="0" smtClean="0">
                <a:latin typeface="Arial" pitchFamily="34" charset="0"/>
                <a:cs typeface="Arial" pitchFamily="34" charset="0"/>
              </a:rPr>
              <a:t>Categorical Growth: Data Analysis</a:t>
            </a:r>
            <a:endParaRPr lang="en-US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ontent Placeholder 4"/>
          <p:cNvSpPr txBox="1">
            <a:spLocks/>
          </p:cNvSpPr>
          <p:nvPr/>
        </p:nvSpPr>
        <p:spPr>
          <a:xfrm>
            <a:off x="5105400" y="1600202"/>
            <a:ext cx="4038600" cy="46783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320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1281858"/>
              </p:ext>
            </p:extLst>
          </p:nvPr>
        </p:nvGraphicFramePr>
        <p:xfrm>
          <a:off x="152402" y="1066806"/>
          <a:ext cx="8839203" cy="4195823"/>
        </p:xfrm>
        <a:graphic>
          <a:graphicData uri="http://schemas.openxmlformats.org/drawingml/2006/table">
            <a:tbl>
              <a:tblPr/>
              <a:tblGrid>
                <a:gridCol w="1137914"/>
                <a:gridCol w="752990"/>
                <a:gridCol w="752990"/>
                <a:gridCol w="752990"/>
                <a:gridCol w="752990"/>
                <a:gridCol w="539455"/>
                <a:gridCol w="1137914"/>
                <a:gridCol w="752990"/>
                <a:gridCol w="752990"/>
                <a:gridCol w="752990"/>
                <a:gridCol w="752990"/>
              </a:tblGrid>
              <a:tr h="283029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2013 Overall</a:t>
                      </a:r>
                    </a:p>
                  </a:txBody>
                  <a:tcPr marL="7853" marR="7853" marT="78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Perf 40/Growth 60</a:t>
                      </a:r>
                    </a:p>
                  </a:txBody>
                  <a:tcPr marL="7853" marR="7853" marT="78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53" marR="7853" marT="78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2013 Overall</a:t>
                      </a:r>
                    </a:p>
                  </a:txBody>
                  <a:tcPr marL="7853" marR="7853" marT="78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Perf 50/Growth 50</a:t>
                      </a:r>
                    </a:p>
                  </a:txBody>
                  <a:tcPr marL="7853" marR="7853" marT="78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26423"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Movement with Growth</a:t>
                      </a:r>
                    </a:p>
                  </a:txBody>
                  <a:tcPr marL="7853" marR="7853" marT="78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53" marR="7853" marT="78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Movement with Growth</a:t>
                      </a:r>
                    </a:p>
                  </a:txBody>
                  <a:tcPr marL="7853" marR="7853" marT="78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2642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Category Movement</a:t>
                      </a:r>
                    </a:p>
                  </a:txBody>
                  <a:tcPr marL="7853" marR="7853" marT="78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Option A(1)</a:t>
                      </a:r>
                    </a:p>
                  </a:txBody>
                  <a:tcPr marL="7853" marR="7853" marT="78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Option A(2)</a:t>
                      </a:r>
                    </a:p>
                  </a:txBody>
                  <a:tcPr marL="7853" marR="7853" marT="78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Option B(1)</a:t>
                      </a:r>
                    </a:p>
                  </a:txBody>
                  <a:tcPr marL="7853" marR="7853" marT="78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Option B(2)</a:t>
                      </a:r>
                    </a:p>
                  </a:txBody>
                  <a:tcPr marL="7853" marR="7853" marT="78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53" marR="7853" marT="78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Category Movement</a:t>
                      </a:r>
                    </a:p>
                  </a:txBody>
                  <a:tcPr marL="7853" marR="7853" marT="78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Option A(1)</a:t>
                      </a:r>
                    </a:p>
                  </a:txBody>
                  <a:tcPr marL="7853" marR="7853" marT="78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Option A(2)</a:t>
                      </a:r>
                    </a:p>
                  </a:txBody>
                  <a:tcPr marL="7853" marR="7853" marT="78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Option B(1)</a:t>
                      </a:r>
                    </a:p>
                  </a:txBody>
                  <a:tcPr marL="7853" marR="7853" marT="78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Option B(2)</a:t>
                      </a:r>
                    </a:p>
                  </a:txBody>
                  <a:tcPr marL="7853" marR="7853" marT="78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6423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-2</a:t>
                      </a:r>
                    </a:p>
                  </a:txBody>
                  <a:tcPr marL="7853" marR="7853" marT="78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32</a:t>
                      </a:r>
                    </a:p>
                  </a:txBody>
                  <a:tcPr marL="7853" marR="7853" marT="78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7853" marR="7853" marT="78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7853" marR="7853" marT="78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7853" marR="7853" marT="78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53" marR="7853" marT="78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-2</a:t>
                      </a:r>
                    </a:p>
                  </a:txBody>
                  <a:tcPr marL="7853" marR="7853" marT="78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7853" marR="7853" marT="78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7853" marR="7853" marT="78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7853" marR="7853" marT="78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7853" marR="7853" marT="78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6423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</a:t>
                      </a:r>
                    </a:p>
                  </a:txBody>
                  <a:tcPr marL="7853" marR="7853" marT="78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771</a:t>
                      </a:r>
                    </a:p>
                  </a:txBody>
                  <a:tcPr marL="7853" marR="7853" marT="78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165</a:t>
                      </a:r>
                    </a:p>
                  </a:txBody>
                  <a:tcPr marL="7853" marR="7853" marT="78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</a:t>
                      </a:r>
                    </a:p>
                  </a:txBody>
                  <a:tcPr marL="7853" marR="7853" marT="78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7853" marR="7853" marT="78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53" marR="7853" marT="78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</a:t>
                      </a:r>
                    </a:p>
                  </a:txBody>
                  <a:tcPr marL="7853" marR="7853" marT="78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664</a:t>
                      </a:r>
                    </a:p>
                  </a:txBody>
                  <a:tcPr marL="7853" marR="7853" marT="78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136</a:t>
                      </a:r>
                    </a:p>
                  </a:txBody>
                  <a:tcPr marL="7853" marR="7853" marT="78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</a:t>
                      </a:r>
                    </a:p>
                  </a:txBody>
                  <a:tcPr marL="7853" marR="7853" marT="78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7853" marR="7853" marT="78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6423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7853" marR="7853" marT="78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656</a:t>
                      </a:r>
                    </a:p>
                  </a:txBody>
                  <a:tcPr marL="7853" marR="7853" marT="78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1056</a:t>
                      </a:r>
                    </a:p>
                  </a:txBody>
                  <a:tcPr marL="7853" marR="7853" marT="78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851</a:t>
                      </a:r>
                    </a:p>
                  </a:txBody>
                  <a:tcPr marL="7853" marR="7853" marT="78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668</a:t>
                      </a:r>
                    </a:p>
                  </a:txBody>
                  <a:tcPr marL="7853" marR="7853" marT="78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53" marR="7853" marT="78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7853" marR="7853" marT="78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802</a:t>
                      </a:r>
                    </a:p>
                  </a:txBody>
                  <a:tcPr marL="7853" marR="7853" marT="78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1145</a:t>
                      </a:r>
                    </a:p>
                  </a:txBody>
                  <a:tcPr marL="7853" marR="7853" marT="78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952</a:t>
                      </a:r>
                    </a:p>
                  </a:txBody>
                  <a:tcPr marL="7853" marR="7853" marT="78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780</a:t>
                      </a:r>
                    </a:p>
                  </a:txBody>
                  <a:tcPr marL="7853" marR="7853" marT="78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6423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7853" marR="7853" marT="78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91</a:t>
                      </a:r>
                    </a:p>
                  </a:txBody>
                  <a:tcPr marL="7853" marR="7853" marT="78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320</a:t>
                      </a:r>
                    </a:p>
                  </a:txBody>
                  <a:tcPr marL="7853" marR="7853" marT="78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664</a:t>
                      </a:r>
                    </a:p>
                  </a:txBody>
                  <a:tcPr marL="7853" marR="7853" marT="78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829</a:t>
                      </a:r>
                    </a:p>
                  </a:txBody>
                  <a:tcPr marL="7853" marR="7853" marT="78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53" marR="7853" marT="78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7853" marR="7853" marT="78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</a:t>
                      </a:r>
                    </a:p>
                  </a:txBody>
                  <a:tcPr marL="7853" marR="7853" marT="78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267</a:t>
                      </a:r>
                    </a:p>
                  </a:txBody>
                  <a:tcPr marL="7853" marR="7853" marT="78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582</a:t>
                      </a:r>
                    </a:p>
                  </a:txBody>
                  <a:tcPr marL="7853" marR="7853" marT="78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749</a:t>
                      </a:r>
                    </a:p>
                  </a:txBody>
                  <a:tcPr marL="7853" marR="7853" marT="78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6423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7853" marR="7853" marT="78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7853" marR="7853" marT="78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</a:t>
                      </a:r>
                    </a:p>
                  </a:txBody>
                  <a:tcPr marL="7853" marR="7853" marT="78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30</a:t>
                      </a:r>
                    </a:p>
                  </a:txBody>
                  <a:tcPr marL="7853" marR="7853" marT="78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52</a:t>
                      </a:r>
                    </a:p>
                  </a:txBody>
                  <a:tcPr marL="7853" marR="7853" marT="78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53" marR="7853" marT="78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7853" marR="7853" marT="78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7853" marR="7853" marT="78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7853" marR="7853" marT="78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</a:t>
                      </a:r>
                    </a:p>
                  </a:txBody>
                  <a:tcPr marL="7853" marR="7853" marT="78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</a:t>
                      </a:r>
                    </a:p>
                  </a:txBody>
                  <a:tcPr marL="7853" marR="7853" marT="78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6423"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53" marR="7853" marT="785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53" marR="7853" marT="785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53" marR="7853" marT="785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53" marR="7853" marT="785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53" marR="7853" marT="785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53" marR="7853" marT="78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53" marR="7853" marT="785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53" marR="7853" marT="785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53" marR="7853" marT="785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53" marR="7853" marT="785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53" marR="7853" marT="785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83029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2012 Overall</a:t>
                      </a:r>
                    </a:p>
                  </a:txBody>
                  <a:tcPr marL="7853" marR="7853" marT="78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Perf 40/Growth 60</a:t>
                      </a:r>
                    </a:p>
                  </a:txBody>
                  <a:tcPr marL="7853" marR="7853" marT="78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53" marR="7853" marT="78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2012 Overall</a:t>
                      </a:r>
                    </a:p>
                  </a:txBody>
                  <a:tcPr marL="7853" marR="7853" marT="78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Perf 50/Growth 50</a:t>
                      </a:r>
                    </a:p>
                  </a:txBody>
                  <a:tcPr marL="7853" marR="7853" marT="78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26423"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Movement with Growth</a:t>
                      </a:r>
                    </a:p>
                  </a:txBody>
                  <a:tcPr marL="7853" marR="7853" marT="78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53" marR="7853" marT="78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Movement with Growth</a:t>
                      </a:r>
                    </a:p>
                  </a:txBody>
                  <a:tcPr marL="7853" marR="7853" marT="78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2642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Category Movement</a:t>
                      </a:r>
                    </a:p>
                  </a:txBody>
                  <a:tcPr marL="7853" marR="7853" marT="78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Option A(1)</a:t>
                      </a:r>
                    </a:p>
                  </a:txBody>
                  <a:tcPr marL="7853" marR="7853" marT="78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Option A(2)</a:t>
                      </a:r>
                    </a:p>
                  </a:txBody>
                  <a:tcPr marL="7853" marR="7853" marT="78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Option B(1)</a:t>
                      </a:r>
                    </a:p>
                  </a:txBody>
                  <a:tcPr marL="7853" marR="7853" marT="78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Option B(2)</a:t>
                      </a:r>
                    </a:p>
                  </a:txBody>
                  <a:tcPr marL="7853" marR="7853" marT="78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53" marR="7853" marT="78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Category Movement</a:t>
                      </a:r>
                    </a:p>
                  </a:txBody>
                  <a:tcPr marL="7853" marR="7853" marT="78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Option A(1)</a:t>
                      </a:r>
                    </a:p>
                  </a:txBody>
                  <a:tcPr marL="7853" marR="7853" marT="78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Option A(2)</a:t>
                      </a:r>
                    </a:p>
                  </a:txBody>
                  <a:tcPr marL="7853" marR="7853" marT="78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Option B(1)</a:t>
                      </a:r>
                    </a:p>
                  </a:txBody>
                  <a:tcPr marL="7853" marR="7853" marT="78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Option B(2)</a:t>
                      </a:r>
                    </a:p>
                  </a:txBody>
                  <a:tcPr marL="7853" marR="7853" marT="78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6423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-2</a:t>
                      </a:r>
                    </a:p>
                  </a:txBody>
                  <a:tcPr marL="7853" marR="7853" marT="78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36</a:t>
                      </a:r>
                    </a:p>
                  </a:txBody>
                  <a:tcPr marL="7853" marR="7853" marT="78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7853" marR="7853" marT="78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7853" marR="7853" marT="78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7853" marR="7853" marT="78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53" marR="7853" marT="78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-2</a:t>
                      </a:r>
                    </a:p>
                  </a:txBody>
                  <a:tcPr marL="7853" marR="7853" marT="78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</a:t>
                      </a:r>
                    </a:p>
                  </a:txBody>
                  <a:tcPr marL="7853" marR="7853" marT="78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7853" marR="7853" marT="78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7853" marR="7853" marT="78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7853" marR="7853" marT="78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6423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</a:t>
                      </a:r>
                    </a:p>
                  </a:txBody>
                  <a:tcPr marL="7853" marR="7853" marT="78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751</a:t>
                      </a:r>
                    </a:p>
                  </a:txBody>
                  <a:tcPr marL="7853" marR="7853" marT="78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163</a:t>
                      </a:r>
                    </a:p>
                  </a:txBody>
                  <a:tcPr marL="7853" marR="7853" marT="78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</a:t>
                      </a:r>
                    </a:p>
                  </a:txBody>
                  <a:tcPr marL="7853" marR="7853" marT="78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7853" marR="7853" marT="78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53" marR="7853" marT="78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</a:t>
                      </a:r>
                    </a:p>
                  </a:txBody>
                  <a:tcPr marL="7853" marR="7853" marT="78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682</a:t>
                      </a:r>
                    </a:p>
                  </a:txBody>
                  <a:tcPr marL="7853" marR="7853" marT="78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129</a:t>
                      </a:r>
                    </a:p>
                  </a:txBody>
                  <a:tcPr marL="7853" marR="7853" marT="78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</a:t>
                      </a:r>
                    </a:p>
                  </a:txBody>
                  <a:tcPr marL="7853" marR="7853" marT="78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7853" marR="7853" marT="78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6423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7853" marR="7853" marT="78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676</a:t>
                      </a:r>
                    </a:p>
                  </a:txBody>
                  <a:tcPr marL="7853" marR="7853" marT="78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1055</a:t>
                      </a:r>
                    </a:p>
                  </a:txBody>
                  <a:tcPr marL="7853" marR="7853" marT="78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885</a:t>
                      </a:r>
                    </a:p>
                  </a:txBody>
                  <a:tcPr marL="7853" marR="7853" marT="78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710</a:t>
                      </a:r>
                    </a:p>
                  </a:txBody>
                  <a:tcPr marL="7853" marR="7853" marT="78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53" marR="7853" marT="78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7853" marR="7853" marT="78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791</a:t>
                      </a:r>
                    </a:p>
                  </a:txBody>
                  <a:tcPr marL="7853" marR="7853" marT="78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1132</a:t>
                      </a:r>
                    </a:p>
                  </a:txBody>
                  <a:tcPr marL="7853" marR="7853" marT="78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985</a:t>
                      </a:r>
                    </a:p>
                  </a:txBody>
                  <a:tcPr marL="7853" marR="7853" marT="78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812</a:t>
                      </a:r>
                    </a:p>
                  </a:txBody>
                  <a:tcPr marL="7853" marR="7853" marT="78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6423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7853" marR="7853" marT="78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88</a:t>
                      </a:r>
                    </a:p>
                  </a:txBody>
                  <a:tcPr marL="7853" marR="7853" marT="78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326</a:t>
                      </a:r>
                    </a:p>
                  </a:txBody>
                  <a:tcPr marL="7853" marR="7853" marT="78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646</a:t>
                      </a:r>
                    </a:p>
                  </a:txBody>
                  <a:tcPr marL="7853" marR="7853" marT="78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810</a:t>
                      </a:r>
                    </a:p>
                  </a:txBody>
                  <a:tcPr marL="7853" marR="7853" marT="78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53" marR="7853" marT="78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7853" marR="7853" marT="78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</a:t>
                      </a:r>
                    </a:p>
                  </a:txBody>
                  <a:tcPr marL="7853" marR="7853" marT="78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286</a:t>
                      </a:r>
                    </a:p>
                  </a:txBody>
                  <a:tcPr marL="7853" marR="7853" marT="78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553</a:t>
                      </a:r>
                    </a:p>
                  </a:txBody>
                  <a:tcPr marL="7853" marR="7853" marT="78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728</a:t>
                      </a:r>
                    </a:p>
                  </a:txBody>
                  <a:tcPr marL="7853" marR="7853" marT="78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6423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7853" marR="7853" marT="78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7853" marR="7853" marT="78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</a:t>
                      </a:r>
                    </a:p>
                  </a:txBody>
                  <a:tcPr marL="7853" marR="7853" marT="78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</a:t>
                      </a:r>
                    </a:p>
                  </a:txBody>
                  <a:tcPr marL="7853" marR="7853" marT="78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28</a:t>
                      </a:r>
                    </a:p>
                  </a:txBody>
                  <a:tcPr marL="7853" marR="7853" marT="78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53" marR="7853" marT="78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7853" marR="7853" marT="78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7853" marR="7853" marT="78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7853" marR="7853" marT="78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</a:t>
                      </a:r>
                    </a:p>
                  </a:txBody>
                  <a:tcPr marL="7853" marR="7853" marT="78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</a:t>
                      </a:r>
                    </a:p>
                  </a:txBody>
                  <a:tcPr marL="7853" marR="7853" marT="78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230980" y="5748754"/>
            <a:ext cx="8795981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800" dirty="0" smtClean="0"/>
              <a:t>*Information </a:t>
            </a:r>
            <a:r>
              <a:rPr lang="en-US" sz="800" dirty="0"/>
              <a:t>evaluated is preliminary. The evaluation has been based on temporary cut scores for sub-categories that will be vetted and altered throughout the process. Final data may </a:t>
            </a:r>
            <a:r>
              <a:rPr lang="en-US" sz="800" dirty="0" smtClean="0"/>
              <a:t>differ. </a:t>
            </a:r>
          </a:p>
          <a:p>
            <a:r>
              <a:rPr lang="en-US" sz="800" dirty="0" smtClean="0"/>
              <a:t>**This </a:t>
            </a:r>
            <a:r>
              <a:rPr lang="en-US" sz="800" dirty="0"/>
              <a:t>analysis contains only Performance and Categorical Growth data. Target Growth data is not included.</a:t>
            </a:r>
          </a:p>
        </p:txBody>
      </p:sp>
    </p:spTree>
    <p:extLst>
      <p:ext uri="{BB962C8B-B14F-4D97-AF65-F5344CB8AC3E}">
        <p14:creationId xmlns:p14="http://schemas.microsoft.com/office/powerpoint/2010/main" val="2924558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 idx="4294967295"/>
          </p:nvPr>
        </p:nvSpPr>
        <p:spPr>
          <a:xfrm>
            <a:off x="0" y="304800"/>
            <a:ext cx="8229600" cy="609600"/>
          </a:xfrm>
        </p:spPr>
        <p:txBody>
          <a:bodyPr>
            <a:noAutofit/>
          </a:bodyPr>
          <a:lstStyle/>
          <a:p>
            <a:pPr algn="l"/>
            <a:r>
              <a:rPr lang="en-US" sz="3600" dirty="0" smtClean="0">
                <a:latin typeface="Arial" pitchFamily="34" charset="0"/>
                <a:cs typeface="Arial" pitchFamily="34" charset="0"/>
              </a:rPr>
              <a:t>Categorical Growth: Data Analysis</a:t>
            </a:r>
            <a:endParaRPr lang="en-US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ontent Placeholder 4"/>
          <p:cNvSpPr txBox="1">
            <a:spLocks/>
          </p:cNvSpPr>
          <p:nvPr/>
        </p:nvSpPr>
        <p:spPr>
          <a:xfrm>
            <a:off x="5105400" y="1600202"/>
            <a:ext cx="4038600" cy="46783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320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11522" y="1362671"/>
            <a:ext cx="8305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Grade Distribution with Performance 40%-Growth 60%</a:t>
            </a:r>
            <a:endParaRPr lang="en-US" sz="2400" dirty="0"/>
          </a:p>
        </p:txBody>
      </p:sp>
      <p:sp>
        <p:nvSpPr>
          <p:cNvPr id="2" name="Rectangle 1"/>
          <p:cNvSpPr/>
          <p:nvPr/>
        </p:nvSpPr>
        <p:spPr>
          <a:xfrm>
            <a:off x="195618" y="5707968"/>
            <a:ext cx="8795981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800" dirty="0" smtClean="0"/>
              <a:t>*Information </a:t>
            </a:r>
            <a:r>
              <a:rPr lang="en-US" sz="800" dirty="0"/>
              <a:t>evaluated is preliminary. The evaluation has been based on temporary cut scores for sub-categories that will be vetted and altered throughout the process. Final data may </a:t>
            </a:r>
            <a:r>
              <a:rPr lang="en-US" sz="800" dirty="0" smtClean="0"/>
              <a:t>differ. </a:t>
            </a:r>
          </a:p>
          <a:p>
            <a:r>
              <a:rPr lang="en-US" sz="800" dirty="0" smtClean="0"/>
              <a:t>**This </a:t>
            </a:r>
            <a:r>
              <a:rPr lang="en-US" sz="800" dirty="0"/>
              <a:t>analysis contains only Performance and Categorical Growth data. Target Growth data is not included.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5618" y="1896034"/>
            <a:ext cx="8831672" cy="38176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78791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 idx="4294967295"/>
          </p:nvPr>
        </p:nvSpPr>
        <p:spPr>
          <a:xfrm>
            <a:off x="0" y="304800"/>
            <a:ext cx="8229600" cy="609600"/>
          </a:xfrm>
        </p:spPr>
        <p:txBody>
          <a:bodyPr>
            <a:noAutofit/>
          </a:bodyPr>
          <a:lstStyle/>
          <a:p>
            <a:pPr algn="l"/>
            <a:r>
              <a:rPr lang="en-US" sz="3600" dirty="0" smtClean="0">
                <a:latin typeface="Arial" pitchFamily="34" charset="0"/>
                <a:cs typeface="Arial" pitchFamily="34" charset="0"/>
              </a:rPr>
              <a:t>Categorical Growth: Data Analysis</a:t>
            </a:r>
            <a:endParaRPr lang="en-US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ontent Placeholder 4"/>
          <p:cNvSpPr txBox="1">
            <a:spLocks/>
          </p:cNvSpPr>
          <p:nvPr/>
        </p:nvSpPr>
        <p:spPr>
          <a:xfrm>
            <a:off x="5105400" y="1600202"/>
            <a:ext cx="4038600" cy="46783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320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92596" y="1177248"/>
            <a:ext cx="8305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Grade Distribution with Performance 50%-Growth 50%</a:t>
            </a:r>
            <a:endParaRPr lang="en-US" sz="2400" dirty="0"/>
          </a:p>
        </p:txBody>
      </p:sp>
      <p:sp>
        <p:nvSpPr>
          <p:cNvPr id="8" name="Rectangle 7"/>
          <p:cNvSpPr/>
          <p:nvPr/>
        </p:nvSpPr>
        <p:spPr>
          <a:xfrm>
            <a:off x="147506" y="5889597"/>
            <a:ext cx="8795981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800" dirty="0" smtClean="0"/>
              <a:t>*Information </a:t>
            </a:r>
            <a:r>
              <a:rPr lang="en-US" sz="800" dirty="0"/>
              <a:t>evaluated is preliminary. The evaluation has been based on temporary cut scores for sub-categories that will be vetted and altered throughout the process. Final data may </a:t>
            </a:r>
            <a:r>
              <a:rPr lang="en-US" sz="800" dirty="0" smtClean="0"/>
              <a:t>differ. </a:t>
            </a:r>
          </a:p>
          <a:p>
            <a:r>
              <a:rPr lang="en-US" sz="800" dirty="0" smtClean="0"/>
              <a:t>**This </a:t>
            </a:r>
            <a:r>
              <a:rPr lang="en-US" sz="800" dirty="0"/>
              <a:t>analysis contains only Performance and Categorical Growth data. Target Growth data is not included.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661" y="1875430"/>
            <a:ext cx="8839200" cy="37973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81939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 idx="4294967295"/>
          </p:nvPr>
        </p:nvSpPr>
        <p:spPr>
          <a:xfrm>
            <a:off x="0" y="304800"/>
            <a:ext cx="8229600" cy="609600"/>
          </a:xfrm>
        </p:spPr>
        <p:txBody>
          <a:bodyPr>
            <a:normAutofit fontScale="90000"/>
          </a:bodyPr>
          <a:lstStyle/>
          <a:p>
            <a:pPr algn="l"/>
            <a:r>
              <a:rPr lang="en-US" sz="4000" dirty="0" smtClean="0">
                <a:latin typeface="Arial" pitchFamily="34" charset="0"/>
                <a:cs typeface="Arial" pitchFamily="34" charset="0"/>
              </a:rPr>
              <a:t>Categorical Growth: Values Table</a:t>
            </a:r>
            <a:endParaRPr lang="en-US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ontent Placeholder 4"/>
          <p:cNvSpPr txBox="1">
            <a:spLocks/>
          </p:cNvSpPr>
          <p:nvPr/>
        </p:nvSpPr>
        <p:spPr>
          <a:xfrm>
            <a:off x="5105400" y="1600202"/>
            <a:ext cx="4038600" cy="46783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320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81855478"/>
              </p:ext>
            </p:extLst>
          </p:nvPr>
        </p:nvGraphicFramePr>
        <p:xfrm>
          <a:off x="152400" y="1219206"/>
          <a:ext cx="8839200" cy="4114803"/>
        </p:xfrm>
        <a:graphic>
          <a:graphicData uri="http://schemas.openxmlformats.org/drawingml/2006/table">
            <a:tbl>
              <a:tblPr/>
              <a:tblGrid>
                <a:gridCol w="1246183"/>
                <a:gridCol w="937051"/>
                <a:gridCol w="937051"/>
                <a:gridCol w="937051"/>
                <a:gridCol w="908071"/>
                <a:gridCol w="985354"/>
                <a:gridCol w="917731"/>
                <a:gridCol w="985354"/>
                <a:gridCol w="985354"/>
              </a:tblGrid>
              <a:tr h="374073">
                <a:tc gridSpan="9"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Status Improvement Table: 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Frequency Distribution Based on 2012-13 ISTEP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958" marR="8958" marT="89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4073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958" marR="8958" marT="89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8"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Current Year Level</a:t>
                      </a:r>
                    </a:p>
                  </a:txBody>
                  <a:tcPr marL="8958" marR="8958" marT="89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4073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Previous Year Level</a:t>
                      </a:r>
                    </a:p>
                  </a:txBody>
                  <a:tcPr marL="8958" marR="8958" marT="89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Did Not Pass-1</a:t>
                      </a:r>
                    </a:p>
                  </a:txBody>
                  <a:tcPr marL="8958" marR="8958" marT="89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Did Not Pass-2</a:t>
                      </a:r>
                    </a:p>
                  </a:txBody>
                  <a:tcPr marL="8958" marR="8958" marT="89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Did Not Pass-3</a:t>
                      </a:r>
                    </a:p>
                  </a:txBody>
                  <a:tcPr marL="8958" marR="8958" marT="89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Pass-1</a:t>
                      </a:r>
                    </a:p>
                  </a:txBody>
                  <a:tcPr marL="8958" marR="8958" marT="89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Pass-2</a:t>
                      </a:r>
                    </a:p>
                  </a:txBody>
                  <a:tcPr marL="8958" marR="8958" marT="89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Pass Plus-1</a:t>
                      </a:r>
                    </a:p>
                  </a:txBody>
                  <a:tcPr marL="8958" marR="8958" marT="89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Pass Plus-2</a:t>
                      </a:r>
                    </a:p>
                  </a:txBody>
                  <a:tcPr marL="8958" marR="8958" marT="89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Pass Plus-3</a:t>
                      </a:r>
                    </a:p>
                  </a:txBody>
                  <a:tcPr marL="8958" marR="8958" marT="89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4073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Pass Plus-3</a:t>
                      </a:r>
                    </a:p>
                  </a:txBody>
                  <a:tcPr marL="8958" marR="8958" marT="89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958" marR="8958" marT="89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958" marR="8958" marT="89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958" marR="8958" marT="89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958" marR="8958" marT="89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958" marR="8958" marT="89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958" marR="8958" marT="89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958" marR="8958" marT="89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958" marR="8958" marT="89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</a:tr>
              <a:tr h="374073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Pass Plus-2</a:t>
                      </a:r>
                    </a:p>
                  </a:txBody>
                  <a:tcPr marL="8958" marR="8958" marT="89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8958" marR="8958" marT="89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8958" marR="8958" marT="89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8958" marR="8958" marT="89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0.01%</a:t>
                      </a:r>
                    </a:p>
                  </a:txBody>
                  <a:tcPr marL="8958" marR="8958" marT="89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0.20%</a:t>
                      </a:r>
                    </a:p>
                  </a:txBody>
                  <a:tcPr marL="8958" marR="8958" marT="89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1.08%</a:t>
                      </a:r>
                    </a:p>
                  </a:txBody>
                  <a:tcPr marL="8958" marR="8958" marT="89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0.26%</a:t>
                      </a:r>
                    </a:p>
                  </a:txBody>
                  <a:tcPr marL="8958" marR="8958" marT="89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D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958" marR="8958" marT="89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</a:tr>
              <a:tr h="374073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Pass Plus -1</a:t>
                      </a:r>
                    </a:p>
                  </a:txBody>
                  <a:tcPr marL="8958" marR="8958" marT="89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8958" marR="8958" marT="89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8958" marR="8958" marT="89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0.04%</a:t>
                      </a:r>
                    </a:p>
                  </a:txBody>
                  <a:tcPr marL="8958" marR="8958" marT="89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0.97%</a:t>
                      </a:r>
                    </a:p>
                  </a:txBody>
                  <a:tcPr marL="8958" marR="8958" marT="89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5.92%</a:t>
                      </a:r>
                    </a:p>
                  </a:txBody>
                  <a:tcPr marL="8958" marR="8958" marT="89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8.80%</a:t>
                      </a:r>
                    </a:p>
                  </a:txBody>
                  <a:tcPr marL="8958" marR="8958" marT="89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D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0.99%</a:t>
                      </a:r>
                    </a:p>
                  </a:txBody>
                  <a:tcPr marL="8958" marR="8958" marT="89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958" marR="8958" marT="89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</a:tr>
              <a:tr h="374073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Pass-2</a:t>
                      </a:r>
                    </a:p>
                  </a:txBody>
                  <a:tcPr marL="8958" marR="8958" marT="89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8958" marR="8958" marT="89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0.00%</a:t>
                      </a:r>
                    </a:p>
                  </a:txBody>
                  <a:tcPr marL="8958" marR="8958" marT="89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0.87%</a:t>
                      </a:r>
                    </a:p>
                  </a:txBody>
                  <a:tcPr marL="8958" marR="8958" marT="89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8.54%</a:t>
                      </a:r>
                    </a:p>
                  </a:txBody>
                  <a:tcPr marL="8958" marR="8958" marT="89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15.29%</a:t>
                      </a:r>
                    </a:p>
                  </a:txBody>
                  <a:tcPr marL="8958" marR="8958" marT="89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D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6.35%</a:t>
                      </a:r>
                    </a:p>
                  </a:txBody>
                  <a:tcPr marL="8958" marR="8958" marT="89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0.22%</a:t>
                      </a:r>
                    </a:p>
                  </a:txBody>
                  <a:tcPr marL="8958" marR="8958" marT="89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958" marR="8958" marT="89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</a:tr>
              <a:tr h="374073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Pass-1</a:t>
                      </a:r>
                    </a:p>
                  </a:txBody>
                  <a:tcPr marL="8958" marR="8958" marT="89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0.00%</a:t>
                      </a:r>
                    </a:p>
                  </a:txBody>
                  <a:tcPr marL="8958" marR="8958" marT="89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0.04%</a:t>
                      </a:r>
                    </a:p>
                  </a:txBody>
                  <a:tcPr marL="8958" marR="8958" marT="89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6.93%</a:t>
                      </a:r>
                    </a:p>
                  </a:txBody>
                  <a:tcPr marL="8958" marR="8958" marT="89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16.65%</a:t>
                      </a:r>
                    </a:p>
                  </a:txBody>
                  <a:tcPr marL="8958" marR="8958" marT="89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D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6.98%</a:t>
                      </a:r>
                    </a:p>
                  </a:txBody>
                  <a:tcPr marL="8958" marR="8958" marT="89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0.81%</a:t>
                      </a:r>
                    </a:p>
                  </a:txBody>
                  <a:tcPr marL="8958" marR="8958" marT="89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0.01%</a:t>
                      </a:r>
                    </a:p>
                  </a:txBody>
                  <a:tcPr marL="8958" marR="8958" marT="89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958" marR="8958" marT="89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</a:tr>
              <a:tr h="374073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Did Not Pass-3</a:t>
                      </a:r>
                    </a:p>
                  </a:txBody>
                  <a:tcPr marL="8958" marR="8958" marT="89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0.02%</a:t>
                      </a:r>
                    </a:p>
                  </a:txBody>
                  <a:tcPr marL="8958" marR="8958" marT="89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0.65%</a:t>
                      </a:r>
                    </a:p>
                  </a:txBody>
                  <a:tcPr marL="8958" marR="8958" marT="89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12.06%</a:t>
                      </a:r>
                    </a:p>
                  </a:txBody>
                  <a:tcPr marL="8958" marR="8958" marT="89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D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4.82%</a:t>
                      </a:r>
                    </a:p>
                  </a:txBody>
                  <a:tcPr marL="8958" marR="8958" marT="89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0.59%</a:t>
                      </a:r>
                    </a:p>
                  </a:txBody>
                  <a:tcPr marL="8958" marR="8958" marT="89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0.03%</a:t>
                      </a:r>
                    </a:p>
                  </a:txBody>
                  <a:tcPr marL="8958" marR="8958" marT="89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8958" marR="8958" marT="89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958" marR="8958" marT="89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</a:tr>
              <a:tr h="374073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Did Not Pass-2</a:t>
                      </a:r>
                    </a:p>
                  </a:txBody>
                  <a:tcPr marL="8958" marR="8958" marT="89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0.03%</a:t>
                      </a:r>
                    </a:p>
                  </a:txBody>
                  <a:tcPr marL="8958" marR="8958" marT="89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0.21%</a:t>
                      </a:r>
                    </a:p>
                  </a:txBody>
                  <a:tcPr marL="8958" marR="8958" marT="89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D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0.39%</a:t>
                      </a:r>
                    </a:p>
                  </a:txBody>
                  <a:tcPr marL="8958" marR="8958" marT="89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0.01%</a:t>
                      </a:r>
                    </a:p>
                  </a:txBody>
                  <a:tcPr marL="8958" marR="8958" marT="89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***</a:t>
                      </a:r>
                    </a:p>
                  </a:txBody>
                  <a:tcPr marL="8958" marR="8958" marT="89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8958" marR="8958" marT="89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8958" marR="8958" marT="89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958" marR="8958" marT="89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</a:tr>
              <a:tr h="374073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Did Not Pass-1</a:t>
                      </a:r>
                    </a:p>
                  </a:txBody>
                  <a:tcPr marL="8958" marR="8958" marT="89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0.01%</a:t>
                      </a:r>
                    </a:p>
                  </a:txBody>
                  <a:tcPr marL="8958" marR="8958" marT="89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D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0.02%</a:t>
                      </a:r>
                    </a:p>
                  </a:txBody>
                  <a:tcPr marL="8958" marR="8958" marT="89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0.01%</a:t>
                      </a:r>
                    </a:p>
                  </a:txBody>
                  <a:tcPr marL="8958" marR="8958" marT="89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***</a:t>
                      </a:r>
                    </a:p>
                  </a:txBody>
                  <a:tcPr marL="8958" marR="8958" marT="89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***</a:t>
                      </a:r>
                    </a:p>
                  </a:txBody>
                  <a:tcPr marL="8958" marR="8958" marT="89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8958" marR="8958" marT="89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8958" marR="8958" marT="89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958" marR="8958" marT="89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50891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304800" y="2362200"/>
            <a:ext cx="8534400" cy="3124200"/>
          </a:xfrm>
        </p:spPr>
        <p:txBody>
          <a:bodyPr>
            <a:normAutofit/>
          </a:bodyPr>
          <a:lstStyle/>
          <a:p>
            <a:r>
              <a:rPr lang="en-US" dirty="0" smtClean="0"/>
              <a:t>Recommendations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040317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 idx="4294967295"/>
          </p:nvPr>
        </p:nvSpPr>
        <p:spPr>
          <a:xfrm>
            <a:off x="0" y="304800"/>
            <a:ext cx="8229600" cy="609600"/>
          </a:xfrm>
        </p:spPr>
        <p:txBody>
          <a:bodyPr>
            <a:normAutofit fontScale="90000"/>
          </a:bodyPr>
          <a:lstStyle/>
          <a:p>
            <a:pPr algn="l"/>
            <a:r>
              <a:rPr lang="en-US" sz="4000" dirty="0" smtClean="0">
                <a:latin typeface="Arial" pitchFamily="34" charset="0"/>
                <a:cs typeface="Arial" pitchFamily="34" charset="0"/>
              </a:rPr>
              <a:t>Categorical Growth: Recommendations</a:t>
            </a:r>
            <a:endParaRPr lang="en-US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half" idx="4294967295"/>
          </p:nvPr>
        </p:nvSpPr>
        <p:spPr>
          <a:xfrm>
            <a:off x="152400" y="1219200"/>
            <a:ext cx="8839200" cy="4953000"/>
          </a:xfrm>
        </p:spPr>
        <p:txBody>
          <a:bodyPr>
            <a:noAutofit/>
          </a:bodyPr>
          <a:lstStyle/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Which option best reflects the Panel’s vision of Categorical Growth?</a:t>
            </a:r>
          </a:p>
          <a:p>
            <a:endParaRPr lang="en-US" sz="2800" dirty="0">
              <a:latin typeface="Arial" pitchFamily="34" charset="0"/>
              <a:cs typeface="Arial" pitchFamily="34" charset="0"/>
            </a:endParaRPr>
          </a:p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What modifications, if any, should be applied to the selected option?</a:t>
            </a:r>
          </a:p>
          <a:p>
            <a:endParaRPr lang="en-US" sz="2800" dirty="0">
              <a:latin typeface="Arial" pitchFamily="34" charset="0"/>
              <a:cs typeface="Arial" pitchFamily="34" charset="0"/>
            </a:endParaRPr>
          </a:p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Additional considerations?</a:t>
            </a:r>
          </a:p>
        </p:txBody>
      </p:sp>
      <p:sp>
        <p:nvSpPr>
          <p:cNvPr id="7" name="Content Placeholder 4"/>
          <p:cNvSpPr txBox="1">
            <a:spLocks/>
          </p:cNvSpPr>
          <p:nvPr/>
        </p:nvSpPr>
        <p:spPr>
          <a:xfrm>
            <a:off x="5105400" y="1600202"/>
            <a:ext cx="4038600" cy="46783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320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8157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304800" y="2362200"/>
            <a:ext cx="8534400" cy="3124200"/>
          </a:xfrm>
        </p:spPr>
        <p:txBody>
          <a:bodyPr>
            <a:normAutofit/>
          </a:bodyPr>
          <a:lstStyle/>
          <a:p>
            <a:r>
              <a:rPr lang="en-US" dirty="0" smtClean="0"/>
              <a:t>Options for Point Allocations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951055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 idx="4294967295"/>
          </p:nvPr>
        </p:nvSpPr>
        <p:spPr>
          <a:xfrm>
            <a:off x="0" y="304800"/>
            <a:ext cx="8229600" cy="609600"/>
          </a:xfrm>
        </p:spPr>
        <p:txBody>
          <a:bodyPr>
            <a:noAutofit/>
          </a:bodyPr>
          <a:lstStyle/>
          <a:p>
            <a:pPr algn="l"/>
            <a:r>
              <a:rPr lang="en-US" sz="3600" dirty="0" smtClean="0">
                <a:latin typeface="Arial" pitchFamily="34" charset="0"/>
                <a:cs typeface="Arial" pitchFamily="34" charset="0"/>
              </a:rPr>
              <a:t>Categorical Growth: Data Analysis</a:t>
            </a:r>
            <a:endParaRPr lang="en-US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ontent Placeholder 4"/>
          <p:cNvSpPr txBox="1">
            <a:spLocks/>
          </p:cNvSpPr>
          <p:nvPr/>
        </p:nvSpPr>
        <p:spPr>
          <a:xfrm>
            <a:off x="5105400" y="1600202"/>
            <a:ext cx="4038600" cy="46783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320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11522" y="1362671"/>
            <a:ext cx="8305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Grade Distribution with Performance 40%-Growth 60%</a:t>
            </a:r>
            <a:endParaRPr lang="en-US" sz="2400" dirty="0"/>
          </a:p>
        </p:txBody>
      </p:sp>
      <p:sp>
        <p:nvSpPr>
          <p:cNvPr id="2" name="Rectangle 1"/>
          <p:cNvSpPr/>
          <p:nvPr/>
        </p:nvSpPr>
        <p:spPr>
          <a:xfrm>
            <a:off x="195618" y="5707968"/>
            <a:ext cx="8795981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800" dirty="0" smtClean="0"/>
              <a:t>*Information </a:t>
            </a:r>
            <a:r>
              <a:rPr lang="en-US" sz="800" dirty="0"/>
              <a:t>evaluated is preliminary. The evaluation has been based on temporary cut scores for sub-categories that will be vetted and altered throughout the process. Final data may </a:t>
            </a:r>
            <a:r>
              <a:rPr lang="en-US" sz="800" dirty="0" smtClean="0"/>
              <a:t>differ. </a:t>
            </a:r>
          </a:p>
          <a:p>
            <a:r>
              <a:rPr lang="en-US" sz="800" dirty="0" smtClean="0"/>
              <a:t>**This </a:t>
            </a:r>
            <a:r>
              <a:rPr lang="en-US" sz="800" dirty="0"/>
              <a:t>analysis contains only Performance and Categorical Growth data. Target Growth data is not included.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5618" y="1896034"/>
            <a:ext cx="8831672" cy="38176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94721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 idx="4294967295"/>
          </p:nvPr>
        </p:nvSpPr>
        <p:spPr>
          <a:xfrm>
            <a:off x="0" y="304800"/>
            <a:ext cx="8229600" cy="609600"/>
          </a:xfrm>
        </p:spPr>
        <p:txBody>
          <a:bodyPr>
            <a:noAutofit/>
          </a:bodyPr>
          <a:lstStyle/>
          <a:p>
            <a:pPr algn="l"/>
            <a:r>
              <a:rPr lang="en-US" sz="3600" dirty="0" smtClean="0">
                <a:latin typeface="Arial" pitchFamily="34" charset="0"/>
                <a:cs typeface="Arial" pitchFamily="34" charset="0"/>
              </a:rPr>
              <a:t>Categorical Growth: Data Analysis</a:t>
            </a:r>
            <a:endParaRPr lang="en-US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ontent Placeholder 4"/>
          <p:cNvSpPr txBox="1">
            <a:spLocks/>
          </p:cNvSpPr>
          <p:nvPr/>
        </p:nvSpPr>
        <p:spPr>
          <a:xfrm>
            <a:off x="5105400" y="1600202"/>
            <a:ext cx="4038600" cy="46783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320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92596" y="1177248"/>
            <a:ext cx="8305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Grade Distribution with Performance 50%-Growth 50%</a:t>
            </a:r>
            <a:endParaRPr lang="en-US" sz="2400" dirty="0"/>
          </a:p>
        </p:txBody>
      </p:sp>
      <p:sp>
        <p:nvSpPr>
          <p:cNvPr id="8" name="Rectangle 7"/>
          <p:cNvSpPr/>
          <p:nvPr/>
        </p:nvSpPr>
        <p:spPr>
          <a:xfrm>
            <a:off x="147506" y="5889597"/>
            <a:ext cx="8795981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800" dirty="0" smtClean="0"/>
              <a:t>*Information </a:t>
            </a:r>
            <a:r>
              <a:rPr lang="en-US" sz="800" dirty="0"/>
              <a:t>evaluated is preliminary. The evaluation has been based on temporary cut scores for sub-categories that will be vetted and altered throughout the process. Final data may </a:t>
            </a:r>
            <a:r>
              <a:rPr lang="en-US" sz="800" dirty="0" smtClean="0"/>
              <a:t>differ. </a:t>
            </a:r>
          </a:p>
          <a:p>
            <a:r>
              <a:rPr lang="en-US" sz="800" dirty="0" smtClean="0"/>
              <a:t>**This </a:t>
            </a:r>
            <a:r>
              <a:rPr lang="en-US" sz="800" dirty="0"/>
              <a:t>analysis contains only Performance and Categorical Growth data. Target Growth data is not included.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661" y="1875430"/>
            <a:ext cx="8839200" cy="37973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46029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 idx="4294967295"/>
          </p:nvPr>
        </p:nvSpPr>
        <p:spPr>
          <a:xfrm>
            <a:off x="0" y="304800"/>
            <a:ext cx="8229600" cy="609600"/>
          </a:xfrm>
        </p:spPr>
        <p:txBody>
          <a:bodyPr>
            <a:noAutofit/>
          </a:bodyPr>
          <a:lstStyle/>
          <a:p>
            <a:pPr algn="l"/>
            <a:r>
              <a:rPr lang="en-US" sz="2900" dirty="0" smtClean="0">
                <a:latin typeface="Arial" pitchFamily="34" charset="0"/>
                <a:cs typeface="Arial" pitchFamily="34" charset="0"/>
              </a:rPr>
              <a:t>Categorical Growth: Options for Point Allocations</a:t>
            </a:r>
            <a:endParaRPr lang="en-US" sz="29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ontent Placeholder 4"/>
          <p:cNvSpPr txBox="1">
            <a:spLocks/>
          </p:cNvSpPr>
          <p:nvPr/>
        </p:nvSpPr>
        <p:spPr>
          <a:xfrm>
            <a:off x="5105400" y="1600202"/>
            <a:ext cx="4038600" cy="46783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320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28600" y="1066805"/>
            <a:ext cx="8534400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en-US" sz="2000" dirty="0"/>
              <a:t>Four options have been created for Panel consideration. </a:t>
            </a:r>
            <a:endParaRPr lang="en-US" sz="2000" dirty="0" smtClean="0"/>
          </a:p>
          <a:p>
            <a:endParaRPr lang="en-US" sz="2000" dirty="0" smtClean="0"/>
          </a:p>
          <a:p>
            <a:pPr marL="342900" indent="-342900">
              <a:buFont typeface="Arial" pitchFamily="34" charset="0"/>
              <a:buChar char="•"/>
            </a:pPr>
            <a:r>
              <a:rPr lang="en-US" sz="2000" dirty="0" smtClean="0"/>
              <a:t>Each </a:t>
            </a:r>
            <a:r>
              <a:rPr lang="en-US" sz="2000" dirty="0"/>
              <a:t>option has been evaluated with data from the 2011-12 and 2012-13 school years. </a:t>
            </a:r>
            <a:endParaRPr lang="en-US" sz="2000" dirty="0" smtClean="0"/>
          </a:p>
          <a:p>
            <a:endParaRPr lang="en-US" sz="2000" dirty="0" smtClean="0"/>
          </a:p>
          <a:p>
            <a:pPr marL="342900" indent="-342900">
              <a:buFont typeface="Arial" pitchFamily="34" charset="0"/>
              <a:buChar char="•"/>
            </a:pPr>
            <a:r>
              <a:rPr lang="en-US" sz="2000" dirty="0" smtClean="0"/>
              <a:t>Options </a:t>
            </a:r>
            <a:r>
              <a:rPr lang="en-US" sz="2000" dirty="0"/>
              <a:t>can be categorized by two </a:t>
            </a:r>
            <a:r>
              <a:rPr lang="en-US" sz="2000" dirty="0" smtClean="0"/>
              <a:t>groups:</a:t>
            </a:r>
          </a:p>
          <a:p>
            <a:endParaRPr lang="en-US" sz="2000" dirty="0" smtClean="0"/>
          </a:p>
          <a:p>
            <a:pPr marL="914400" lvl="1" indent="-457200">
              <a:buFont typeface="+mj-lt"/>
              <a:buAutoNum type="alphaUcPeriod"/>
            </a:pPr>
            <a:r>
              <a:rPr lang="en-US" sz="2000" dirty="0" smtClean="0"/>
              <a:t>Application </a:t>
            </a:r>
            <a:r>
              <a:rPr lang="en-US" sz="2000" dirty="0"/>
              <a:t>of the Categorical Status Improvement growth component places focus on a student improving at least one category each </a:t>
            </a:r>
            <a:r>
              <a:rPr lang="en-US" sz="2000" dirty="0" smtClean="0"/>
              <a:t>year.</a:t>
            </a:r>
          </a:p>
          <a:p>
            <a:pPr marL="1371600" lvl="2" indent="-457200">
              <a:buFont typeface="+mj-lt"/>
              <a:buAutoNum type="alphaLcParenR"/>
            </a:pPr>
            <a:r>
              <a:rPr lang="en-US" sz="2000" dirty="0" smtClean="0"/>
              <a:t>See A1</a:t>
            </a:r>
          </a:p>
          <a:p>
            <a:pPr marL="1371600" lvl="2" indent="-457200">
              <a:buFont typeface="+mj-lt"/>
              <a:buAutoNum type="alphaLcParenR"/>
            </a:pPr>
            <a:r>
              <a:rPr lang="en-US" sz="2000" dirty="0" smtClean="0"/>
              <a:t>See A2</a:t>
            </a:r>
          </a:p>
          <a:p>
            <a:pPr marL="914400" lvl="1" indent="-457200">
              <a:buFont typeface="+mj-lt"/>
              <a:buAutoNum type="alphaUcPeriod"/>
            </a:pPr>
            <a:endParaRPr lang="en-US" sz="2000" dirty="0"/>
          </a:p>
          <a:p>
            <a:pPr marL="914400" lvl="1" indent="-457200">
              <a:buFont typeface="+mj-lt"/>
              <a:buAutoNum type="alphaUcPeriod"/>
            </a:pPr>
            <a:r>
              <a:rPr lang="en-US" sz="2000" dirty="0" smtClean="0"/>
              <a:t>Application </a:t>
            </a:r>
            <a:r>
              <a:rPr lang="en-US" sz="2000" dirty="0"/>
              <a:t>of the Categorical Status Improvement growth component places focus on a student maintaining proficiency or improving at least one category each year. </a:t>
            </a:r>
            <a:endParaRPr lang="en-US" sz="2000" dirty="0" smtClean="0"/>
          </a:p>
          <a:p>
            <a:pPr marL="1371600" lvl="2" indent="-457200">
              <a:buFont typeface="+mj-lt"/>
              <a:buAutoNum type="alphaLcParenR"/>
            </a:pPr>
            <a:r>
              <a:rPr lang="en-US" sz="2000" dirty="0" smtClean="0"/>
              <a:t>See B1</a:t>
            </a:r>
          </a:p>
          <a:p>
            <a:pPr marL="1371600" lvl="2" indent="-457200">
              <a:buFont typeface="+mj-lt"/>
              <a:buAutoNum type="alphaLcParenR"/>
            </a:pPr>
            <a:r>
              <a:rPr lang="en-US" sz="2000" dirty="0" smtClean="0"/>
              <a:t>See </a:t>
            </a:r>
            <a:r>
              <a:rPr lang="en-US" sz="2000" dirty="0"/>
              <a:t>B2</a:t>
            </a:r>
          </a:p>
        </p:txBody>
      </p:sp>
    </p:spTree>
    <p:extLst>
      <p:ext uri="{BB962C8B-B14F-4D97-AF65-F5344CB8AC3E}">
        <p14:creationId xmlns:p14="http://schemas.microsoft.com/office/powerpoint/2010/main" val="3857613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Slideshop_Timeline_photos_2003">
  <a:themeElements>
    <a:clrScheme name="Brugerdefineret 6">
      <a:dk1>
        <a:srgbClr val="FFFCF9"/>
      </a:dk1>
      <a:lt1>
        <a:sysClr val="window" lastClr="FFFFFF"/>
      </a:lt1>
      <a:dk2>
        <a:srgbClr val="D7D8D9"/>
      </a:dk2>
      <a:lt2>
        <a:srgbClr val="FFFFFF"/>
      </a:lt2>
      <a:accent1>
        <a:srgbClr val="E6E6E6"/>
      </a:accent1>
      <a:accent2>
        <a:srgbClr val="F9AF18"/>
      </a:accent2>
      <a:accent3>
        <a:srgbClr val="78C5DD"/>
      </a:accent3>
      <a:accent4>
        <a:srgbClr val="0081BE"/>
      </a:accent4>
      <a:accent5>
        <a:srgbClr val="FAB900"/>
      </a:accent5>
      <a:accent6>
        <a:srgbClr val="E7711C"/>
      </a:accent6>
      <a:hlink>
        <a:srgbClr val="7EB220"/>
      </a:hlink>
      <a:folHlink>
        <a:srgbClr val="7EB22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BE67ADC0947824F8E433DF772A3FE41" ma:contentTypeVersion="2" ma:contentTypeDescription="Create a new document." ma:contentTypeScope="" ma:versionID="76db0e8b418da1cb09d70216f17a6689">
  <xsd:schema xmlns:xsd="http://www.w3.org/2001/XMLSchema" xmlns:p="http://schemas.microsoft.com/office/2006/metadata/properties" xmlns:ns1="http://schemas.microsoft.com/sharepoint/v3" targetNamespace="http://schemas.microsoft.com/office/2006/metadata/properties" ma:root="true" ma:fieldsID="949202dcc3c1780e91e58fb2af340b1d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targetNamespace="http://schemas.microsoft.com/sharepoint/v3" elementFormDefault="qualified">
    <xsd:import namespace="http://schemas.microsoft.com/office/2006/documentManagement/types"/>
    <xsd:element name="PublishingStartDate" ma:index="8" nillable="true" ma:displayName="Scheduling Start Date" ma:internalName="PublishingStartDate">
      <xsd:simpleType>
        <xsd:restriction base="dms:Unknown"/>
      </xsd:simpleType>
    </xsd:element>
    <xsd:element name="PublishingExpirationDate" ma:index="9" nillable="true" ma:displayName="Scheduling End Dat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2.xml><?xml version="1.0" encoding="utf-8"?>
<p:properties xmlns:p="http://schemas.microsoft.com/office/2006/metadata/properties" xmlns:xsi="http://www.w3.org/2001/XMLSchema-instance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0173818-40CC-40BE-9EBC-DD92887A73F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customXml/itemProps2.xml><?xml version="1.0" encoding="utf-8"?>
<ds:datastoreItem xmlns:ds="http://schemas.openxmlformats.org/officeDocument/2006/customXml" ds:itemID="{F132F608-CEA0-420D-AE18-DCA4A0F5D365}">
  <ds:schemaRefs>
    <ds:schemaRef ds:uri="http://schemas.microsoft.com/sharepoint/v3"/>
    <ds:schemaRef ds:uri="http://schemas.microsoft.com/office/2006/documentManagement/types"/>
    <ds:schemaRef ds:uri="http://purl.org/dc/elements/1.1/"/>
    <ds:schemaRef ds:uri="http://purl.org/dc/terms/"/>
    <ds:schemaRef ds:uri="http://schemas.microsoft.com/office/2006/metadata/properties"/>
    <ds:schemaRef ds:uri="http://schemas.openxmlformats.org/package/2006/metadata/core-properties"/>
    <ds:schemaRef ds:uri="http://purl.org/dc/dcmitype/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4C66BA9C-5C84-43A1-89AB-BF435B267DB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2841</TotalTime>
  <Words>6391</Words>
  <Application>Microsoft Office PowerPoint</Application>
  <PresentationFormat>On-screen Show (4:3)</PresentationFormat>
  <Paragraphs>2229</Paragraphs>
  <Slides>51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51</vt:i4>
      </vt:variant>
    </vt:vector>
  </HeadingPairs>
  <TitlesOfParts>
    <vt:vector size="54" baseType="lpstr">
      <vt:lpstr>Office Theme</vt:lpstr>
      <vt:lpstr>Slideshop_Timeline_photos_2003</vt:lpstr>
      <vt:lpstr>1_Office Theme</vt:lpstr>
      <vt:lpstr> Accountability Panel: Growth Analysis</vt:lpstr>
      <vt:lpstr>Values Table and Frequency</vt:lpstr>
      <vt:lpstr>Categorical Growth: Values Table</vt:lpstr>
      <vt:lpstr>Categorical Growth: Values Table</vt:lpstr>
      <vt:lpstr>Categorical Growth: Values Table</vt:lpstr>
      <vt:lpstr>Options for Point Allocations</vt:lpstr>
      <vt:lpstr>Categorical Growth: Data Analysis</vt:lpstr>
      <vt:lpstr>Categorical Growth: Data Analysis</vt:lpstr>
      <vt:lpstr>Categorical Growth: Options for Point Allocations</vt:lpstr>
      <vt:lpstr>Categorical Growth: Option A(1)</vt:lpstr>
      <vt:lpstr>Categorical Growth: Option A(1)</vt:lpstr>
      <vt:lpstr>Categorical Growth: Option A(1)</vt:lpstr>
      <vt:lpstr>CASE STUDIES: Option A(1)</vt:lpstr>
      <vt:lpstr>SAMPLE SCHOOL A: OPTION A(1)</vt:lpstr>
      <vt:lpstr>SAMPLE SCHOOL B: OPTION A(1)</vt:lpstr>
      <vt:lpstr>SAMPLE SCHOOL C: OPTION A(1)</vt:lpstr>
      <vt:lpstr>SAMPLE SCHOOL D: OPTION A(1)</vt:lpstr>
      <vt:lpstr>Categorical Growth: Option A(2)</vt:lpstr>
      <vt:lpstr>Categorical Growth: Option A(2)</vt:lpstr>
      <vt:lpstr>Categorical Growth: Option A(2)</vt:lpstr>
      <vt:lpstr>Categorical Growth: Option A(2)</vt:lpstr>
      <vt:lpstr>CASE STUDIES: Option A(2)</vt:lpstr>
      <vt:lpstr>SAMPLE SCHOOL A: OPTION A(2)</vt:lpstr>
      <vt:lpstr>SAMPLE SCHOOL B: OPTION A(2)</vt:lpstr>
      <vt:lpstr>SAMPLE SCHOOL C: OPTION A(2)</vt:lpstr>
      <vt:lpstr>SAMPLE SCHOOL D: OPTION A(2)</vt:lpstr>
      <vt:lpstr>Categorical Growth: Option B(1)</vt:lpstr>
      <vt:lpstr>Categorical Growth: Option B(1)</vt:lpstr>
      <vt:lpstr>Categorical Growth: Option B(1)</vt:lpstr>
      <vt:lpstr>Categorical Growth: Option B(1)</vt:lpstr>
      <vt:lpstr>CASE STUDIES: Option B(1)</vt:lpstr>
      <vt:lpstr>SAMPLE SCHOOL A: OPTION B(1)</vt:lpstr>
      <vt:lpstr>SAMPLE SCHOOL B: OPTION B(1)</vt:lpstr>
      <vt:lpstr>SAMPLE SCHOOL C: OPTION B(1)</vt:lpstr>
      <vt:lpstr>SAMPLE SCHOOL D: OPTION B(1)</vt:lpstr>
      <vt:lpstr>Categorical Growth: Option B(2)</vt:lpstr>
      <vt:lpstr>Categorical Growth: Option B(2)</vt:lpstr>
      <vt:lpstr>Categorical Growth: Option B(2)</vt:lpstr>
      <vt:lpstr>Categorical Growth: Option B(2)</vt:lpstr>
      <vt:lpstr>CASE STUDIES: Option B(2)</vt:lpstr>
      <vt:lpstr>SAMPLE SCHOOL A: OPTION B(2)</vt:lpstr>
      <vt:lpstr>SAMPLE SCHOOL B: OPTION B(2)</vt:lpstr>
      <vt:lpstr>SAMPLE SCHOOL C: OPTION B(2)</vt:lpstr>
      <vt:lpstr>SAMPLE SCHOOL D: OPTION B(2)</vt:lpstr>
      <vt:lpstr>Data Summary</vt:lpstr>
      <vt:lpstr>Categorical Growth: Data Analysis</vt:lpstr>
      <vt:lpstr>Categorical Growth: Data Analysis</vt:lpstr>
      <vt:lpstr>Categorical Growth: Data Analysis</vt:lpstr>
      <vt:lpstr>Categorical Growth: Data Analysis</vt:lpstr>
      <vt:lpstr>Recommendations</vt:lpstr>
      <vt:lpstr>Categorical Growth: Recommendations</vt:lpstr>
    </vt:vector>
  </TitlesOfParts>
  <Company>Indiana Department of Education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Samantha Hart</dc:creator>
  <cp:lastModifiedBy>Debbie Dailey</cp:lastModifiedBy>
  <cp:revision>196</cp:revision>
  <dcterms:created xsi:type="dcterms:W3CDTF">2013-03-08T16:28:47Z</dcterms:created>
  <dcterms:modified xsi:type="dcterms:W3CDTF">2014-02-26T14:50:00Z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0x010100CBE67ADC0947824F8E433DF772A3FE41</vt:lpwstr>
  </property>
</Properties>
</file>