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8" r:id="rId3"/>
    <p:sldId id="259" r:id="rId4"/>
    <p:sldId id="260" r:id="rId5"/>
    <p:sldId id="261" r:id="rId6"/>
    <p:sldId id="262" r:id="rId7"/>
    <p:sldId id="263" r:id="rId8"/>
    <p:sldId id="265" r:id="rId9"/>
    <p:sldId id="264" r:id="rId10"/>
    <p:sldId id="278" r:id="rId11"/>
    <p:sldId id="279" r:id="rId12"/>
    <p:sldId id="266" r:id="rId13"/>
    <p:sldId id="267" r:id="rId14"/>
    <p:sldId id="268" r:id="rId15"/>
    <p:sldId id="269" r:id="rId16"/>
    <p:sldId id="270" r:id="rId17"/>
    <p:sldId id="271" r:id="rId18"/>
    <p:sldId id="276" r:id="rId19"/>
    <p:sldId id="277" r:id="rId20"/>
    <p:sldId id="275"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234" y="138"/>
      </p:cViewPr>
      <p:guideLst>
        <p:guide orient="horz" pos="2160"/>
        <p:guide pos="3840"/>
      </p:guideLst>
    </p:cSldViewPr>
  </p:slideViewPr>
  <p:notesTextViewPr>
    <p:cViewPr>
      <p:scale>
        <a:sx n="1" d="1"/>
        <a:sy n="1" d="1"/>
      </p:scale>
      <p:origin x="0" y="0"/>
    </p:cViewPr>
  </p:notesTextViewPr>
  <p:sorterViewPr>
    <p:cViewPr>
      <p:scale>
        <a:sx n="100" d="100"/>
        <a:sy n="100" d="100"/>
      </p:scale>
      <p:origin x="0" y="-517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C5C594-29F7-4C1C-A1A8-763FFF646EB8}" type="datetimeFigureOut">
              <a:rPr lang="en-US" smtClean="0"/>
              <a:pPr/>
              <a:t>3/7/2014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0EFC2F1-C43F-4C1F-A433-7056D3282879}" type="slidenum">
              <a:rPr lang="en-US" smtClean="0"/>
              <a:pPr/>
              <a:t>‹#›</a:t>
            </a:fld>
            <a:endParaRPr lang="en-US"/>
          </a:p>
        </p:txBody>
      </p:sp>
    </p:spTree>
    <p:extLst>
      <p:ext uri="{BB962C8B-B14F-4D97-AF65-F5344CB8AC3E}">
        <p14:creationId xmlns="" xmlns:p14="http://schemas.microsoft.com/office/powerpoint/2010/main" val="26601496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48F373-5909-4BA3-AE9E-BA4751D5B67D}" type="datetimeFigureOut">
              <a:rPr lang="en-US" smtClean="0"/>
              <a:pPr/>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56288-56AE-4F86-851A-678E36BE6641}" type="slidenum">
              <a:rPr lang="en-US" smtClean="0"/>
              <a:pPr/>
              <a:t>‹#›</a:t>
            </a:fld>
            <a:endParaRPr lang="en-US"/>
          </a:p>
        </p:txBody>
      </p:sp>
    </p:spTree>
    <p:extLst>
      <p:ext uri="{BB962C8B-B14F-4D97-AF65-F5344CB8AC3E}">
        <p14:creationId xmlns="" xmlns:p14="http://schemas.microsoft.com/office/powerpoint/2010/main" val="414536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8F373-5909-4BA3-AE9E-BA4751D5B67D}" type="datetimeFigureOut">
              <a:rPr lang="en-US" smtClean="0"/>
              <a:pPr/>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56288-56AE-4F86-851A-678E36BE6641}" type="slidenum">
              <a:rPr lang="en-US" smtClean="0"/>
              <a:pPr/>
              <a:t>‹#›</a:t>
            </a:fld>
            <a:endParaRPr lang="en-US"/>
          </a:p>
        </p:txBody>
      </p:sp>
    </p:spTree>
    <p:extLst>
      <p:ext uri="{BB962C8B-B14F-4D97-AF65-F5344CB8AC3E}">
        <p14:creationId xmlns="" xmlns:p14="http://schemas.microsoft.com/office/powerpoint/2010/main" val="98780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8F373-5909-4BA3-AE9E-BA4751D5B67D}" type="datetimeFigureOut">
              <a:rPr lang="en-US" smtClean="0"/>
              <a:pPr/>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56288-56AE-4F86-851A-678E36BE6641}" type="slidenum">
              <a:rPr lang="en-US" smtClean="0"/>
              <a:pPr/>
              <a:t>‹#›</a:t>
            </a:fld>
            <a:endParaRPr lang="en-US"/>
          </a:p>
        </p:txBody>
      </p:sp>
    </p:spTree>
    <p:extLst>
      <p:ext uri="{BB962C8B-B14F-4D97-AF65-F5344CB8AC3E}">
        <p14:creationId xmlns="" xmlns:p14="http://schemas.microsoft.com/office/powerpoint/2010/main" val="275799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8F373-5909-4BA3-AE9E-BA4751D5B67D}" type="datetimeFigureOut">
              <a:rPr lang="en-US" smtClean="0"/>
              <a:pPr/>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56288-56AE-4F86-851A-678E36BE6641}" type="slidenum">
              <a:rPr lang="en-US" smtClean="0"/>
              <a:pPr/>
              <a:t>‹#›</a:t>
            </a:fld>
            <a:endParaRPr lang="en-US"/>
          </a:p>
        </p:txBody>
      </p:sp>
    </p:spTree>
    <p:extLst>
      <p:ext uri="{BB962C8B-B14F-4D97-AF65-F5344CB8AC3E}">
        <p14:creationId xmlns="" xmlns:p14="http://schemas.microsoft.com/office/powerpoint/2010/main" val="307227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48F373-5909-4BA3-AE9E-BA4751D5B67D}" type="datetimeFigureOut">
              <a:rPr lang="en-US" smtClean="0"/>
              <a:pPr/>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56288-56AE-4F86-851A-678E36BE6641}" type="slidenum">
              <a:rPr lang="en-US" smtClean="0"/>
              <a:pPr/>
              <a:t>‹#›</a:t>
            </a:fld>
            <a:endParaRPr lang="en-US"/>
          </a:p>
        </p:txBody>
      </p:sp>
    </p:spTree>
    <p:extLst>
      <p:ext uri="{BB962C8B-B14F-4D97-AF65-F5344CB8AC3E}">
        <p14:creationId xmlns="" xmlns:p14="http://schemas.microsoft.com/office/powerpoint/2010/main" val="243123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48F373-5909-4BA3-AE9E-BA4751D5B67D}" type="datetimeFigureOut">
              <a:rPr lang="en-US" smtClean="0"/>
              <a:pPr/>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56288-56AE-4F86-851A-678E36BE6641}" type="slidenum">
              <a:rPr lang="en-US" smtClean="0"/>
              <a:pPr/>
              <a:t>‹#›</a:t>
            </a:fld>
            <a:endParaRPr lang="en-US"/>
          </a:p>
        </p:txBody>
      </p:sp>
    </p:spTree>
    <p:extLst>
      <p:ext uri="{BB962C8B-B14F-4D97-AF65-F5344CB8AC3E}">
        <p14:creationId xmlns="" xmlns:p14="http://schemas.microsoft.com/office/powerpoint/2010/main" val="247853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48F373-5909-4BA3-AE9E-BA4751D5B67D}" type="datetimeFigureOut">
              <a:rPr lang="en-US" smtClean="0"/>
              <a:pPr/>
              <a:t>3/7/2014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56288-56AE-4F86-851A-678E36BE6641}" type="slidenum">
              <a:rPr lang="en-US" smtClean="0"/>
              <a:pPr/>
              <a:t>‹#›</a:t>
            </a:fld>
            <a:endParaRPr lang="en-US"/>
          </a:p>
        </p:txBody>
      </p:sp>
    </p:spTree>
    <p:extLst>
      <p:ext uri="{BB962C8B-B14F-4D97-AF65-F5344CB8AC3E}">
        <p14:creationId xmlns="" xmlns:p14="http://schemas.microsoft.com/office/powerpoint/2010/main" val="6422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48F373-5909-4BA3-AE9E-BA4751D5B67D}" type="datetimeFigureOut">
              <a:rPr lang="en-US" smtClean="0"/>
              <a:pPr/>
              <a:t>3/7/2014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56288-56AE-4F86-851A-678E36BE6641}" type="slidenum">
              <a:rPr lang="en-US" smtClean="0"/>
              <a:pPr/>
              <a:t>‹#›</a:t>
            </a:fld>
            <a:endParaRPr lang="en-US"/>
          </a:p>
        </p:txBody>
      </p:sp>
    </p:spTree>
    <p:extLst>
      <p:ext uri="{BB962C8B-B14F-4D97-AF65-F5344CB8AC3E}">
        <p14:creationId xmlns="" xmlns:p14="http://schemas.microsoft.com/office/powerpoint/2010/main" val="260689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8F373-5909-4BA3-AE9E-BA4751D5B67D}" type="datetimeFigureOut">
              <a:rPr lang="en-US" smtClean="0"/>
              <a:pPr/>
              <a:t>3/7/2014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56288-56AE-4F86-851A-678E36BE6641}" type="slidenum">
              <a:rPr lang="en-US" smtClean="0"/>
              <a:pPr/>
              <a:t>‹#›</a:t>
            </a:fld>
            <a:endParaRPr lang="en-US"/>
          </a:p>
        </p:txBody>
      </p:sp>
    </p:spTree>
    <p:extLst>
      <p:ext uri="{BB962C8B-B14F-4D97-AF65-F5344CB8AC3E}">
        <p14:creationId xmlns="" xmlns:p14="http://schemas.microsoft.com/office/powerpoint/2010/main" val="211958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48F373-5909-4BA3-AE9E-BA4751D5B67D}" type="datetimeFigureOut">
              <a:rPr lang="en-US" smtClean="0"/>
              <a:pPr/>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56288-56AE-4F86-851A-678E36BE6641}" type="slidenum">
              <a:rPr lang="en-US" smtClean="0"/>
              <a:pPr/>
              <a:t>‹#›</a:t>
            </a:fld>
            <a:endParaRPr lang="en-US"/>
          </a:p>
        </p:txBody>
      </p:sp>
    </p:spTree>
    <p:extLst>
      <p:ext uri="{BB962C8B-B14F-4D97-AF65-F5344CB8AC3E}">
        <p14:creationId xmlns="" xmlns:p14="http://schemas.microsoft.com/office/powerpoint/2010/main" val="86252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48F373-5909-4BA3-AE9E-BA4751D5B67D}" type="datetimeFigureOut">
              <a:rPr lang="en-US" smtClean="0"/>
              <a:pPr/>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56288-56AE-4F86-851A-678E36BE6641}" type="slidenum">
              <a:rPr lang="en-US" smtClean="0"/>
              <a:pPr/>
              <a:t>‹#›</a:t>
            </a:fld>
            <a:endParaRPr lang="en-US"/>
          </a:p>
        </p:txBody>
      </p:sp>
    </p:spTree>
    <p:extLst>
      <p:ext uri="{BB962C8B-B14F-4D97-AF65-F5344CB8AC3E}">
        <p14:creationId xmlns="" xmlns:p14="http://schemas.microsoft.com/office/powerpoint/2010/main" val="178003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8F373-5909-4BA3-AE9E-BA4751D5B67D}" type="datetimeFigureOut">
              <a:rPr lang="en-US" smtClean="0"/>
              <a:pPr/>
              <a:t>3/7/2014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56288-56AE-4F86-851A-678E36BE6641}" type="slidenum">
              <a:rPr lang="en-US" smtClean="0"/>
              <a:pPr/>
              <a:t>‹#›</a:t>
            </a:fld>
            <a:endParaRPr lang="en-US"/>
          </a:p>
        </p:txBody>
      </p:sp>
    </p:spTree>
    <p:extLst>
      <p:ext uri="{BB962C8B-B14F-4D97-AF65-F5344CB8AC3E}">
        <p14:creationId xmlns="" xmlns:p14="http://schemas.microsoft.com/office/powerpoint/2010/main" val="2140594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wested.org/project/center-on-standards-and-assessment-implement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8116"/>
            <a:ext cx="9144000" cy="2387600"/>
          </a:xfrm>
        </p:spPr>
        <p:txBody>
          <a:bodyPr>
            <a:normAutofit/>
          </a:bodyPr>
          <a:lstStyle/>
          <a:p>
            <a:r>
              <a:rPr lang="en-US" sz="4000" b="1" dirty="0" smtClean="0">
                <a:latin typeface="Cambria" pitchFamily="18" charset="0"/>
              </a:rPr>
              <a:t>Indiana Academic Standards Evaluation Status Update</a:t>
            </a:r>
            <a:endParaRPr lang="en-US" sz="4000" b="1" dirty="0">
              <a:latin typeface="Cambria" pitchFamily="18" charset="0"/>
            </a:endParaRPr>
          </a:p>
        </p:txBody>
      </p:sp>
      <p:sp>
        <p:nvSpPr>
          <p:cNvPr id="3" name="Subtitle 2"/>
          <p:cNvSpPr>
            <a:spLocks noGrp="1"/>
          </p:cNvSpPr>
          <p:nvPr>
            <p:ph type="subTitle" idx="1"/>
          </p:nvPr>
        </p:nvSpPr>
        <p:spPr>
          <a:xfrm>
            <a:off x="1555531" y="2950396"/>
            <a:ext cx="9144000" cy="1655762"/>
          </a:xfrm>
        </p:spPr>
        <p:txBody>
          <a:bodyPr>
            <a:noAutofit/>
          </a:bodyPr>
          <a:lstStyle/>
          <a:p>
            <a:r>
              <a:rPr lang="en-US" i="1" dirty="0" smtClean="0">
                <a:latin typeface="Cambria" pitchFamily="18" charset="0"/>
              </a:rPr>
              <a:t>March 12, 2014</a:t>
            </a:r>
            <a:endParaRPr lang="en-US" i="1" dirty="0" smtClean="0">
              <a:latin typeface="Cambria" pitchFamily="18" charset="0"/>
            </a:endParaRPr>
          </a:p>
          <a:p>
            <a:endParaRPr lang="en-US" i="1" dirty="0">
              <a:latin typeface="Cambria" pitchFamily="18" charset="0"/>
            </a:endParaRPr>
          </a:p>
          <a:p>
            <a:r>
              <a:rPr lang="en-US" i="1" u="sng" dirty="0" smtClean="0">
                <a:latin typeface="Cambria" pitchFamily="18" charset="0"/>
              </a:rPr>
              <a:t>Evaluation Team Leaders:</a:t>
            </a:r>
          </a:p>
          <a:p>
            <a:r>
              <a:rPr lang="en-US" i="1" dirty="0" smtClean="0">
                <a:latin typeface="Cambria" pitchFamily="18" charset="0"/>
              </a:rPr>
              <a:t>Molly Chamberlin, Ph.D., CECI</a:t>
            </a:r>
          </a:p>
          <a:p>
            <a:r>
              <a:rPr lang="en-US" i="1" dirty="0" smtClean="0">
                <a:latin typeface="Cambria" pitchFamily="18" charset="0"/>
              </a:rPr>
              <a:t>Danielle Shockey, IDOE</a:t>
            </a:r>
          </a:p>
        </p:txBody>
      </p:sp>
      <p:pic>
        <p:nvPicPr>
          <p:cNvPr id="4" name="Picture 3"/>
          <p:cNvPicPr/>
          <p:nvPr/>
        </p:nvPicPr>
        <p:blipFill>
          <a:blip r:embed="rId2" cstate="print">
            <a:extLst>
              <a:ext uri="{28A0092B-C50C-407E-A947-70E740481C1C}">
                <a14:useLocalDpi xmlns="" xmlns:a14="http://schemas.microsoft.com/office/drawing/2010/main" val="0"/>
              </a:ext>
            </a:extLst>
          </a:blip>
          <a:stretch>
            <a:fillRect/>
          </a:stretch>
        </p:blipFill>
        <p:spPr>
          <a:xfrm>
            <a:off x="756634" y="5423542"/>
            <a:ext cx="762000" cy="763270"/>
          </a:xfrm>
          <a:prstGeom prst="rect">
            <a:avLst/>
          </a:prstGeom>
        </p:spPr>
      </p:pic>
      <p:sp>
        <p:nvSpPr>
          <p:cNvPr id="5" name="TextBox 4"/>
          <p:cNvSpPr txBox="1"/>
          <p:nvPr/>
        </p:nvSpPr>
        <p:spPr>
          <a:xfrm>
            <a:off x="1623778" y="5586430"/>
            <a:ext cx="3295063" cy="400110"/>
          </a:xfrm>
          <a:prstGeom prst="rect">
            <a:avLst/>
          </a:prstGeom>
          <a:noFill/>
        </p:spPr>
        <p:txBody>
          <a:bodyPr wrap="square" rtlCol="0">
            <a:spAutoFit/>
          </a:bodyPr>
          <a:lstStyle/>
          <a:p>
            <a:r>
              <a:rPr lang="en-US" sz="2000" b="1" i="1" dirty="0" smtClean="0"/>
              <a:t>STATE BOARD OF EDUCATION</a:t>
            </a:r>
            <a:endParaRPr lang="en-US" sz="2000" b="1" i="1" dirty="0"/>
          </a:p>
        </p:txBody>
      </p:sp>
      <p:pic>
        <p:nvPicPr>
          <p:cNvPr id="6" name="Picture 5" descr="IDOE_Logo.jpg"/>
          <p:cNvPicPr>
            <a:picLocks noChangeAspect="1"/>
          </p:cNvPicPr>
          <p:nvPr/>
        </p:nvPicPr>
        <p:blipFill>
          <a:blip r:embed="rId3" cstate="print"/>
          <a:stretch>
            <a:fillRect/>
          </a:stretch>
        </p:blipFill>
        <p:spPr>
          <a:xfrm>
            <a:off x="7126014" y="5363964"/>
            <a:ext cx="4265257" cy="826629"/>
          </a:xfrm>
          <a:prstGeom prst="rect">
            <a:avLst/>
          </a:prstGeom>
        </p:spPr>
      </p:pic>
    </p:spTree>
    <p:extLst>
      <p:ext uri="{BB962C8B-B14F-4D97-AF65-F5344CB8AC3E}">
        <p14:creationId xmlns="" xmlns:p14="http://schemas.microsoft.com/office/powerpoint/2010/main" val="1146235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0" y="1"/>
            <a:ext cx="12319000" cy="12487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609600" y="0"/>
            <a:ext cx="10668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41"/>
            <a:ext cx="10515600" cy="948520"/>
          </a:xfrm>
        </p:spPr>
        <p:txBody>
          <a:bodyPr>
            <a:normAutofit fontScale="90000"/>
          </a:bodyPr>
          <a:lstStyle/>
          <a:p>
            <a:r>
              <a:rPr lang="en-US" sz="3600" b="1" dirty="0" smtClean="0">
                <a:latin typeface="Cambria" pitchFamily="18" charset="0"/>
              </a:rPr>
              <a:t>Phase II: Articulation – In Process Through March 19</a:t>
            </a:r>
            <a:endParaRPr lang="en-US" sz="3600" b="1" dirty="0">
              <a:latin typeface="Cambria" pitchFamily="18" charset="0"/>
            </a:endParaRPr>
          </a:p>
        </p:txBody>
      </p:sp>
      <p:sp>
        <p:nvSpPr>
          <p:cNvPr id="3" name="Content Placeholder 2"/>
          <p:cNvSpPr>
            <a:spLocks noGrp="1"/>
          </p:cNvSpPr>
          <p:nvPr>
            <p:ph idx="1"/>
          </p:nvPr>
        </p:nvSpPr>
        <p:spPr>
          <a:xfrm>
            <a:off x="838200" y="1481959"/>
            <a:ext cx="10515600" cy="4695004"/>
          </a:xfrm>
        </p:spPr>
        <p:txBody>
          <a:bodyPr>
            <a:normAutofit fontScale="92500" lnSpcReduction="10000"/>
          </a:bodyPr>
          <a:lstStyle/>
          <a:p>
            <a:pPr marL="514350" lvl="0" indent="-514350" algn="ctr">
              <a:buNone/>
            </a:pPr>
            <a:r>
              <a:rPr lang="en-US" dirty="0" smtClean="0">
                <a:latin typeface="Cambria" pitchFamily="18" charset="0"/>
              </a:rPr>
              <a:t>By Grade Level &amp; Content Strand</a:t>
            </a:r>
          </a:p>
          <a:p>
            <a:pPr marL="514350" lvl="0" indent="-514350">
              <a:buFont typeface="+mj-lt"/>
              <a:buAutoNum type="arabicPeriod"/>
            </a:pPr>
            <a:r>
              <a:rPr lang="en-US" dirty="0" smtClean="0">
                <a:latin typeface="Cambria" pitchFamily="18" charset="0"/>
              </a:rPr>
              <a:t>Articulation Step 1:</a:t>
            </a:r>
          </a:p>
          <a:p>
            <a:pPr marL="971550" lvl="1" indent="-514350">
              <a:buNone/>
            </a:pPr>
            <a:r>
              <a:rPr lang="en-US" dirty="0" smtClean="0">
                <a:latin typeface="Cambria" pitchFamily="18" charset="0"/>
              </a:rPr>
              <a:t>-Appropriate balance for depths </a:t>
            </a:r>
            <a:r>
              <a:rPr lang="en-US" dirty="0">
                <a:latin typeface="Cambria" pitchFamily="18" charset="0"/>
              </a:rPr>
              <a:t>of </a:t>
            </a:r>
            <a:r>
              <a:rPr lang="en-US" dirty="0" smtClean="0">
                <a:latin typeface="Cambria" pitchFamily="18" charset="0"/>
              </a:rPr>
              <a:t>knowledge (DOK) represented: Recall, Skill/Concept, Strategic Thinking, Extended Thinking</a:t>
            </a:r>
            <a:endParaRPr lang="en-US" dirty="0" smtClean="0">
              <a:solidFill>
                <a:srgbClr val="FF0000"/>
              </a:solidFill>
              <a:latin typeface="Cambria" pitchFamily="18" charset="0"/>
            </a:endParaRPr>
          </a:p>
          <a:p>
            <a:pPr marL="971550" lvl="1" indent="-514350">
              <a:buNone/>
            </a:pPr>
            <a:r>
              <a:rPr lang="en-US" dirty="0" smtClean="0">
                <a:latin typeface="Cambria" pitchFamily="18" charset="0"/>
              </a:rPr>
              <a:t>-Balance for Skill Acquisition: Introductory Skill, Practice Skill, Mastery of Skill</a:t>
            </a:r>
          </a:p>
          <a:p>
            <a:pPr marL="971550" lvl="1" indent="-514350">
              <a:buNone/>
            </a:pPr>
            <a:r>
              <a:rPr lang="en-US" dirty="0" smtClean="0">
                <a:latin typeface="Cambria" pitchFamily="18" charset="0"/>
              </a:rPr>
              <a:t>-Alignment in both DOK and Skill Acquisition to grade </a:t>
            </a:r>
            <a:r>
              <a:rPr lang="en-US" dirty="0">
                <a:latin typeface="Cambria" pitchFamily="18" charset="0"/>
              </a:rPr>
              <a:t>levels above and </a:t>
            </a:r>
            <a:r>
              <a:rPr lang="en-US" dirty="0" smtClean="0">
                <a:latin typeface="Cambria" pitchFamily="18" charset="0"/>
              </a:rPr>
              <a:t>below</a:t>
            </a:r>
          </a:p>
          <a:p>
            <a:pPr marL="514350" indent="-514350">
              <a:buFont typeface="+mj-lt"/>
              <a:buAutoNum type="arabicPeriod"/>
            </a:pPr>
            <a:r>
              <a:rPr lang="en-US" dirty="0" smtClean="0">
                <a:latin typeface="Cambria" pitchFamily="18" charset="0"/>
              </a:rPr>
              <a:t>Articulation Step 2: Remove any redundancy and make edits for like skills that can be integrated into one standard</a:t>
            </a:r>
          </a:p>
          <a:p>
            <a:pPr marL="514350" indent="-514350">
              <a:buFont typeface="+mj-lt"/>
              <a:buAutoNum type="arabicPeriod"/>
            </a:pPr>
            <a:r>
              <a:rPr lang="en-US" dirty="0" smtClean="0">
                <a:latin typeface="Cambria" pitchFamily="18" charset="0"/>
              </a:rPr>
              <a:t>Articulation Step 3: Incorporation of any outstanding public comments and recommendation from technical teams &amp; advisory teams. </a:t>
            </a:r>
          </a:p>
          <a:p>
            <a:pPr marL="514350" indent="-514350">
              <a:buFont typeface="+mj-lt"/>
              <a:buAutoNum type="arabicPeriod"/>
            </a:pPr>
            <a:r>
              <a:rPr lang="en-US" dirty="0" smtClean="0">
                <a:latin typeface="Cambria" pitchFamily="18" charset="0"/>
              </a:rPr>
              <a:t>Articulation Step 4: Reconvene evaluation panels for final review</a:t>
            </a:r>
            <a:endParaRPr lang="en-US" dirty="0"/>
          </a:p>
        </p:txBody>
      </p:sp>
    </p:spTree>
    <p:extLst>
      <p:ext uri="{BB962C8B-B14F-4D97-AF65-F5344CB8AC3E}">
        <p14:creationId xmlns="" xmlns:p14="http://schemas.microsoft.com/office/powerpoint/2010/main" val="1901285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41"/>
            <a:ext cx="10515600" cy="922762"/>
          </a:xfrm>
        </p:spPr>
        <p:txBody>
          <a:bodyPr>
            <a:normAutofit fontScale="90000"/>
          </a:bodyPr>
          <a:lstStyle/>
          <a:p>
            <a:r>
              <a:rPr lang="en-US" sz="3600" b="1" dirty="0" smtClean="0">
                <a:latin typeface="Cambria" pitchFamily="18" charset="0"/>
              </a:rPr>
              <a:t>Phase II: National Expert Input – through March 24</a:t>
            </a:r>
            <a:endParaRPr lang="en-US" sz="3600" b="1"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Invitations sent to the following national experts to provide input on the next iteration of draft standards:</a:t>
            </a:r>
          </a:p>
          <a:p>
            <a:pPr lvl="1"/>
            <a:r>
              <a:rPr lang="en-US" dirty="0" smtClean="0">
                <a:effectLst/>
                <a:latin typeface="Cambria" pitchFamily="18" charset="0"/>
              </a:rPr>
              <a:t>Dr. Sandra Stotsky (University of Arkansas) – declined to review</a:t>
            </a:r>
          </a:p>
          <a:p>
            <a:pPr lvl="1"/>
            <a:r>
              <a:rPr lang="en-US" dirty="0" smtClean="0">
                <a:latin typeface="Cambria" pitchFamily="18" charset="0"/>
              </a:rPr>
              <a:t>Dr. James Milgram (Stanford University) – will review second draft of standards – requested extension to March 24</a:t>
            </a:r>
          </a:p>
          <a:p>
            <a:pPr lvl="1"/>
            <a:r>
              <a:rPr lang="en-US" dirty="0" smtClean="0">
                <a:effectLst/>
                <a:latin typeface="Cambria" pitchFamily="18" charset="0"/>
              </a:rPr>
              <a:t>Dr. Terrence Moore (Hillsdale College) - TBD</a:t>
            </a:r>
          </a:p>
          <a:p>
            <a:pPr lvl="1"/>
            <a:r>
              <a:rPr lang="en-US" dirty="0" smtClean="0">
                <a:latin typeface="Cambria" pitchFamily="18" charset="0"/>
              </a:rPr>
              <a:t>Dr. Michael Cohen (Achieve) – </a:t>
            </a:r>
            <a:r>
              <a:rPr lang="en-US" smtClean="0">
                <a:latin typeface="Cambria" pitchFamily="18" charset="0"/>
              </a:rPr>
              <a:t>in negotiation, TBD</a:t>
            </a:r>
            <a:endParaRPr lang="en-US" dirty="0" smtClean="0">
              <a:latin typeface="Cambria" pitchFamily="18" charset="0"/>
            </a:endParaRPr>
          </a:p>
          <a:p>
            <a:pPr lvl="1"/>
            <a:r>
              <a:rPr lang="en-US" dirty="0" smtClean="0">
                <a:latin typeface="Cambria" pitchFamily="18" charset="0"/>
              </a:rPr>
              <a:t>Professor Hung-</a:t>
            </a:r>
            <a:r>
              <a:rPr lang="en-US" dirty="0" err="1" smtClean="0">
                <a:latin typeface="Cambria" pitchFamily="18" charset="0"/>
              </a:rPr>
              <a:t>Hsi</a:t>
            </a:r>
            <a:r>
              <a:rPr lang="en-US" dirty="0" smtClean="0">
                <a:latin typeface="Cambria" pitchFamily="18" charset="0"/>
              </a:rPr>
              <a:t> Wu (UC Berkeley) – will review second draft of standards</a:t>
            </a:r>
          </a:p>
          <a:p>
            <a:pPr lvl="1"/>
            <a:r>
              <a:rPr lang="en-US" dirty="0" smtClean="0">
                <a:latin typeface="Cambria" pitchFamily="18" charset="0"/>
              </a:rPr>
              <a:t>Ms. Sujie Shin (</a:t>
            </a:r>
            <a:r>
              <a:rPr lang="en-US" dirty="0" err="1" smtClean="0">
                <a:latin typeface="Cambria" pitchFamily="18" charset="0"/>
              </a:rPr>
              <a:t>WestEd</a:t>
            </a:r>
            <a:r>
              <a:rPr lang="en-US" dirty="0" smtClean="0">
                <a:latin typeface="Cambria" pitchFamily="18" charset="0"/>
              </a:rPr>
              <a:t>)—recommendation TBD</a:t>
            </a:r>
          </a:p>
          <a:p>
            <a:pPr marL="457200" lvl="1" indent="0">
              <a:buNone/>
            </a:pPr>
            <a:endParaRPr lang="en-US" dirty="0" smtClean="0"/>
          </a:p>
        </p:txBody>
      </p:sp>
    </p:spTree>
    <p:extLst>
      <p:ext uri="{BB962C8B-B14F-4D97-AF65-F5344CB8AC3E}">
        <p14:creationId xmlns="" xmlns:p14="http://schemas.microsoft.com/office/powerpoint/2010/main" val="166752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2094"/>
            <a:ext cx="10515600" cy="858368"/>
          </a:xfrm>
        </p:spPr>
        <p:txBody>
          <a:bodyPr>
            <a:normAutofit fontScale="90000"/>
          </a:bodyPr>
          <a:lstStyle/>
          <a:p>
            <a:r>
              <a:rPr lang="en-US" sz="3600" b="1" dirty="0" smtClean="0">
                <a:latin typeface="Cambria" pitchFamily="18" charset="0"/>
              </a:rPr>
              <a:t>Phase III: Architecture – In Process Through April 1</a:t>
            </a:r>
            <a:endParaRPr lang="en-US" sz="3600" b="1" dirty="0">
              <a:latin typeface="Cambria" pitchFamily="18" charset="0"/>
            </a:endParaRPr>
          </a:p>
        </p:txBody>
      </p:sp>
      <p:sp>
        <p:nvSpPr>
          <p:cNvPr id="3" name="Content Placeholder 2"/>
          <p:cNvSpPr>
            <a:spLocks noGrp="1"/>
          </p:cNvSpPr>
          <p:nvPr>
            <p:ph idx="1"/>
          </p:nvPr>
        </p:nvSpPr>
        <p:spPr>
          <a:xfrm>
            <a:off x="838200" y="1374865"/>
            <a:ext cx="10515600" cy="4351338"/>
          </a:xfrm>
        </p:spPr>
        <p:txBody>
          <a:bodyPr>
            <a:noAutofit/>
          </a:bodyPr>
          <a:lstStyle/>
          <a:p>
            <a:pPr marL="0" lvl="0" indent="0">
              <a:buNone/>
            </a:pPr>
            <a:r>
              <a:rPr lang="en-US" sz="2400" dirty="0" smtClean="0">
                <a:latin typeface="Cambria" pitchFamily="18" charset="0"/>
              </a:rPr>
              <a:t>Architecture</a:t>
            </a:r>
          </a:p>
          <a:p>
            <a:pPr marL="514350" indent="-514350">
              <a:buFont typeface="+mj-lt"/>
              <a:buAutoNum type="arabicPeriod"/>
            </a:pPr>
            <a:r>
              <a:rPr lang="en-US" sz="2400" dirty="0" smtClean="0">
                <a:latin typeface="Cambria" pitchFamily="18" charset="0"/>
              </a:rPr>
              <a:t>National expert </a:t>
            </a:r>
            <a:r>
              <a:rPr lang="en-US" sz="2400" dirty="0">
                <a:latin typeface="Cambria" pitchFamily="18" charset="0"/>
              </a:rPr>
              <a:t>to assist in the architecture work</a:t>
            </a:r>
          </a:p>
          <a:p>
            <a:pPr marL="514350" indent="-514350">
              <a:buFont typeface="+mj-lt"/>
              <a:buAutoNum type="arabicPeriod"/>
            </a:pPr>
            <a:r>
              <a:rPr lang="en-US" sz="2400" dirty="0">
                <a:latin typeface="Cambria" pitchFamily="18" charset="0"/>
              </a:rPr>
              <a:t>Identify and articulate guiding principles</a:t>
            </a:r>
          </a:p>
          <a:p>
            <a:pPr marL="514350" indent="-514350">
              <a:buFont typeface="+mj-lt"/>
              <a:buAutoNum type="arabicPeriod"/>
            </a:pPr>
            <a:r>
              <a:rPr lang="en-US" sz="2400" dirty="0">
                <a:latin typeface="Cambria" pitchFamily="18" charset="0"/>
              </a:rPr>
              <a:t>Identify layout of document and components to </a:t>
            </a:r>
            <a:r>
              <a:rPr lang="en-US" sz="2400" dirty="0" smtClean="0">
                <a:latin typeface="Cambria" pitchFamily="18" charset="0"/>
              </a:rPr>
              <a:t>include, e.g., goals </a:t>
            </a:r>
            <a:r>
              <a:rPr lang="en-US" sz="2400" dirty="0">
                <a:latin typeface="Cambria" pitchFamily="18" charset="0"/>
              </a:rPr>
              <a:t>of </a:t>
            </a:r>
            <a:r>
              <a:rPr lang="en-US" sz="2400" dirty="0" smtClean="0">
                <a:latin typeface="Cambria" pitchFamily="18" charset="0"/>
              </a:rPr>
              <a:t>standards, overview </a:t>
            </a:r>
            <a:r>
              <a:rPr lang="en-US" sz="2400" dirty="0">
                <a:latin typeface="Cambria" pitchFamily="18" charset="0"/>
              </a:rPr>
              <a:t>of organization of </a:t>
            </a:r>
            <a:r>
              <a:rPr lang="en-US" sz="2400" dirty="0" smtClean="0">
                <a:latin typeface="Cambria" pitchFamily="18" charset="0"/>
              </a:rPr>
              <a:t>standards, glossary, companion documents including examples </a:t>
            </a:r>
            <a:endParaRPr lang="en-US" sz="2400" dirty="0">
              <a:latin typeface="Cambria" pitchFamily="18" charset="0"/>
            </a:endParaRPr>
          </a:p>
          <a:p>
            <a:pPr marL="514350" indent="-514350">
              <a:buFont typeface="+mj-lt"/>
              <a:buAutoNum type="arabicPeriod"/>
            </a:pPr>
            <a:r>
              <a:rPr lang="en-US" sz="2400" dirty="0" smtClean="0">
                <a:latin typeface="Cambria" pitchFamily="18" charset="0"/>
              </a:rPr>
              <a:t>Identify </a:t>
            </a:r>
            <a:r>
              <a:rPr lang="en-US" sz="2400" dirty="0">
                <a:latin typeface="Cambria" pitchFamily="18" charset="0"/>
              </a:rPr>
              <a:t>whether/how anchor and process standards are incorporated, as well as literacy </a:t>
            </a:r>
            <a:r>
              <a:rPr lang="en-US" sz="2400" dirty="0" smtClean="0">
                <a:latin typeface="Cambria" pitchFamily="18" charset="0"/>
              </a:rPr>
              <a:t>standards</a:t>
            </a:r>
            <a:endParaRPr lang="en-US" sz="2400" dirty="0">
              <a:latin typeface="Cambria" pitchFamily="18" charset="0"/>
            </a:endParaRPr>
          </a:p>
        </p:txBody>
      </p:sp>
    </p:spTree>
    <p:extLst>
      <p:ext uri="{BB962C8B-B14F-4D97-AF65-F5344CB8AC3E}">
        <p14:creationId xmlns="" xmlns:p14="http://schemas.microsoft.com/office/powerpoint/2010/main" val="290944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578"/>
            <a:ext cx="10515600" cy="922762"/>
          </a:xfrm>
        </p:spPr>
        <p:txBody>
          <a:bodyPr>
            <a:normAutofit/>
          </a:bodyPr>
          <a:lstStyle/>
          <a:p>
            <a:r>
              <a:rPr lang="en-US" sz="3600" b="1" dirty="0" smtClean="0">
                <a:latin typeface="Cambria" pitchFamily="18" charset="0"/>
              </a:rPr>
              <a:t>Final Approval, Federal Waiver Update</a:t>
            </a:r>
            <a:endParaRPr lang="en-US" sz="3600" b="1" dirty="0">
              <a:solidFill>
                <a:srgbClr val="FF0000"/>
              </a:solidFill>
              <a:latin typeface="Cambria" pitchFamily="18" charset="0"/>
            </a:endParaRPr>
          </a:p>
        </p:txBody>
      </p:sp>
      <p:sp>
        <p:nvSpPr>
          <p:cNvPr id="3" name="Content Placeholder 2"/>
          <p:cNvSpPr>
            <a:spLocks noGrp="1"/>
          </p:cNvSpPr>
          <p:nvPr>
            <p:ph idx="1"/>
          </p:nvPr>
        </p:nvSpPr>
        <p:spPr>
          <a:xfrm>
            <a:off x="838199" y="1336222"/>
            <a:ext cx="10881575" cy="4770287"/>
          </a:xfrm>
        </p:spPr>
        <p:txBody>
          <a:bodyPr>
            <a:noAutofit/>
          </a:bodyPr>
          <a:lstStyle/>
          <a:p>
            <a:pPr marL="0" indent="0">
              <a:buNone/>
            </a:pPr>
            <a:r>
              <a:rPr lang="en-US" sz="2400" b="1" dirty="0" smtClean="0">
                <a:latin typeface="Cambria" pitchFamily="18" charset="0"/>
              </a:rPr>
              <a:t>FINAL APPROVAL STEPS</a:t>
            </a:r>
          </a:p>
          <a:p>
            <a:pPr marL="0" indent="0">
              <a:buNone/>
            </a:pPr>
            <a:endParaRPr lang="en-US" sz="2400" b="1" dirty="0" smtClean="0">
              <a:latin typeface="Cambria" pitchFamily="18" charset="0"/>
            </a:endParaRPr>
          </a:p>
          <a:p>
            <a:r>
              <a:rPr lang="en-US" sz="2400" dirty="0">
                <a:latin typeface="Cambria" pitchFamily="18" charset="0"/>
              </a:rPr>
              <a:t>LSA working on fiscal impact report required by </a:t>
            </a:r>
            <a:r>
              <a:rPr lang="en-US" sz="2400" dirty="0" smtClean="0">
                <a:latin typeface="Cambria" pitchFamily="18" charset="0"/>
              </a:rPr>
              <a:t>statute</a:t>
            </a:r>
          </a:p>
          <a:p>
            <a:pPr lvl="1"/>
            <a:r>
              <a:rPr lang="en-US" dirty="0" smtClean="0">
                <a:latin typeface="Cambria" pitchFamily="18" charset="0"/>
              </a:rPr>
              <a:t>OMB report indicated the implementation cost differential between a consortium developed test and customized test is minimal. However, Indiana would have to invest, in addition to the budget appropriation for assessment of 30M approximately $9M-10.5M to develop a customized assessment.</a:t>
            </a:r>
          </a:p>
          <a:p>
            <a:pPr lvl="1"/>
            <a:endParaRPr lang="en-US" dirty="0" smtClean="0">
              <a:latin typeface="Cambria" pitchFamily="18" charset="0"/>
            </a:endParaRPr>
          </a:p>
          <a:p>
            <a:r>
              <a:rPr lang="en-US" sz="2400" dirty="0" smtClean="0">
                <a:latin typeface="Cambria" pitchFamily="18" charset="0"/>
              </a:rPr>
              <a:t>March Education Roundtable and April SBOE Meetings </a:t>
            </a:r>
          </a:p>
          <a:p>
            <a:endParaRPr lang="en-US" sz="2400" dirty="0" smtClean="0">
              <a:latin typeface="Cambria" pitchFamily="18" charset="0"/>
            </a:endParaRPr>
          </a:p>
          <a:p>
            <a:r>
              <a:rPr lang="en-US" sz="2400" dirty="0" smtClean="0">
                <a:latin typeface="Cambria" pitchFamily="18" charset="0"/>
              </a:rPr>
              <a:t>USDOE to approve of process by which standards deemed “CCR”</a:t>
            </a:r>
          </a:p>
          <a:p>
            <a:pPr>
              <a:buNone/>
            </a:pPr>
            <a:endParaRPr lang="en-US" sz="2400" dirty="0">
              <a:latin typeface="Cambria" pitchFamily="18" charset="0"/>
            </a:endParaRPr>
          </a:p>
          <a:p>
            <a:endParaRPr lang="en-US" sz="1800" dirty="0" smtClean="0"/>
          </a:p>
        </p:txBody>
      </p:sp>
    </p:spTree>
    <p:extLst>
      <p:ext uri="{BB962C8B-B14F-4D97-AF65-F5344CB8AC3E}">
        <p14:creationId xmlns="" xmlns:p14="http://schemas.microsoft.com/office/powerpoint/2010/main" val="352612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40"/>
            <a:ext cx="10515600" cy="987157"/>
          </a:xfrm>
        </p:spPr>
        <p:txBody>
          <a:bodyPr>
            <a:normAutofit/>
          </a:bodyPr>
          <a:lstStyle/>
          <a:p>
            <a:r>
              <a:rPr lang="en-US" sz="3600" b="1" dirty="0" smtClean="0">
                <a:latin typeface="Cambria" pitchFamily="18" charset="0"/>
              </a:rPr>
              <a:t>Today’s Update</a:t>
            </a:r>
            <a:endParaRPr lang="en-US" sz="3600" b="1" dirty="0">
              <a:latin typeface="Cambria" pitchFamily="18" charset="0"/>
            </a:endParaRPr>
          </a:p>
        </p:txBody>
      </p:sp>
      <p:sp>
        <p:nvSpPr>
          <p:cNvPr id="3" name="Content Placeholder 2"/>
          <p:cNvSpPr>
            <a:spLocks noGrp="1"/>
          </p:cNvSpPr>
          <p:nvPr>
            <p:ph idx="1"/>
          </p:nvPr>
        </p:nvSpPr>
        <p:spPr/>
        <p:txBody>
          <a:bodyPr/>
          <a:lstStyle/>
          <a:p>
            <a:endParaRPr lang="en-US" dirty="0" smtClean="0"/>
          </a:p>
          <a:p>
            <a:r>
              <a:rPr lang="en-US" dirty="0" smtClean="0">
                <a:latin typeface="Cambria" pitchFamily="18" charset="0"/>
              </a:rPr>
              <a:t>HEA 1427 Requirements</a:t>
            </a:r>
          </a:p>
          <a:p>
            <a:r>
              <a:rPr lang="en-US" dirty="0" smtClean="0">
                <a:latin typeface="Cambria" pitchFamily="18" charset="0"/>
              </a:rPr>
              <a:t>Project Plan Overview and Status Update</a:t>
            </a:r>
          </a:p>
          <a:p>
            <a:r>
              <a:rPr lang="en-US" dirty="0" smtClean="0">
                <a:latin typeface="Cambria" pitchFamily="18" charset="0"/>
              </a:rPr>
              <a:t>FAQ on Comments Received To Date</a:t>
            </a:r>
          </a:p>
          <a:p>
            <a:r>
              <a:rPr lang="en-US" dirty="0" smtClean="0">
                <a:latin typeface="Cambria" pitchFamily="18" charset="0"/>
              </a:rPr>
              <a:t>Questions</a:t>
            </a:r>
          </a:p>
          <a:p>
            <a:endParaRPr lang="en-US" dirty="0"/>
          </a:p>
        </p:txBody>
      </p:sp>
      <p:sp>
        <p:nvSpPr>
          <p:cNvPr id="5" name="Rounded Rectangle 4"/>
          <p:cNvSpPr/>
          <p:nvPr/>
        </p:nvSpPr>
        <p:spPr>
          <a:xfrm>
            <a:off x="656823" y="3258351"/>
            <a:ext cx="9839459" cy="5924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4829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425"/>
            <a:ext cx="10515600" cy="639428"/>
          </a:xfrm>
        </p:spPr>
        <p:txBody>
          <a:bodyPr>
            <a:normAutofit/>
          </a:bodyPr>
          <a:lstStyle/>
          <a:p>
            <a:r>
              <a:rPr lang="en-US" sz="3200" b="1" dirty="0" smtClean="0">
                <a:latin typeface="Cambria" pitchFamily="18" charset="0"/>
              </a:rPr>
              <a:t>Team Qualifications and Perceived Bias</a:t>
            </a:r>
            <a:endParaRPr lang="en-US" sz="3200" b="1" dirty="0">
              <a:latin typeface="Cambria" pitchFamily="18"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373445095"/>
              </p:ext>
            </p:extLst>
          </p:nvPr>
        </p:nvGraphicFramePr>
        <p:xfrm>
          <a:off x="945931" y="765643"/>
          <a:ext cx="10188928" cy="5515824"/>
        </p:xfrm>
        <a:graphic>
          <a:graphicData uri="http://schemas.openxmlformats.org/drawingml/2006/table">
            <a:tbl>
              <a:tblPr firstRow="1" bandRow="1">
                <a:tableStyleId>{5C22544A-7EE6-4342-B048-85BDC9FD1C3A}</a:tableStyleId>
              </a:tblPr>
              <a:tblGrid>
                <a:gridCol w="2369930"/>
                <a:gridCol w="7818998"/>
              </a:tblGrid>
              <a:tr h="316927">
                <a:tc>
                  <a:txBody>
                    <a:bodyPr/>
                    <a:lstStyle/>
                    <a:p>
                      <a:pPr algn="ctr"/>
                      <a:r>
                        <a:rPr lang="en-US" dirty="0" smtClean="0">
                          <a:latin typeface="Cambria" pitchFamily="18" charset="0"/>
                        </a:rPr>
                        <a:t>Comment</a:t>
                      </a:r>
                      <a:endParaRPr lang="en-US" dirty="0">
                        <a:latin typeface="Cambria" pitchFamily="18" charset="0"/>
                      </a:endParaRPr>
                    </a:p>
                  </a:txBody>
                  <a:tcPr/>
                </a:tc>
                <a:tc>
                  <a:txBody>
                    <a:bodyPr/>
                    <a:lstStyle/>
                    <a:p>
                      <a:pPr algn="ctr"/>
                      <a:r>
                        <a:rPr lang="en-US" dirty="0" smtClean="0">
                          <a:latin typeface="Cambria" pitchFamily="18" charset="0"/>
                        </a:rPr>
                        <a:t>Analysis</a:t>
                      </a:r>
                      <a:endParaRPr lang="en-US" dirty="0">
                        <a:latin typeface="Cambria" pitchFamily="18" charset="0"/>
                      </a:endParaRPr>
                    </a:p>
                  </a:txBody>
                  <a:tcPr/>
                </a:tc>
              </a:tr>
              <a:tr h="17430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mbria" pitchFamily="18" charset="0"/>
                        </a:rPr>
                        <a:t>Evaluation panel members unqualified</a:t>
                      </a:r>
                    </a:p>
                  </a:txBody>
                  <a:tcPr/>
                </a:tc>
                <a:tc>
                  <a:txBody>
                    <a:bodyPr/>
                    <a:lstStyle/>
                    <a:p>
                      <a:r>
                        <a:rPr lang="en-US" sz="1600" dirty="0" smtClean="0">
                          <a:latin typeface="Cambria" pitchFamily="18" charset="0"/>
                        </a:rPr>
                        <a:t>Evaluation</a:t>
                      </a:r>
                      <a:r>
                        <a:rPr lang="en-US" sz="1600" baseline="0" dirty="0" smtClean="0">
                          <a:latin typeface="Cambria" pitchFamily="18" charset="0"/>
                        </a:rPr>
                        <a:t> teams were made up of classroom teachers, curriculum coaches, administrators, and school district staff with over 447 years of combined experience in English/Language Arts and Mathematics, as well as subject matter experts with earned doctorates in Mathematics, Mathematics Education, Rhetoric and Composition, Language Education, Curriculum and Instruction, and Elementary Education, representing various Indiana institutions of higher education. </a:t>
                      </a:r>
                      <a:endParaRPr lang="en-US" sz="1600" dirty="0">
                        <a:latin typeface="Cambria" pitchFamily="18" charset="0"/>
                      </a:endParaRPr>
                    </a:p>
                  </a:txBody>
                  <a:tcPr/>
                </a:tc>
              </a:tr>
              <a:tr h="3406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mbria" pitchFamily="18" charset="0"/>
                        </a:rPr>
                        <a:t>Evaluation panel members</a:t>
                      </a:r>
                      <a:r>
                        <a:rPr lang="en-US" sz="1600" baseline="0" dirty="0" smtClean="0">
                          <a:latin typeface="Cambria" pitchFamily="18" charset="0"/>
                        </a:rPr>
                        <a:t> </a:t>
                      </a:r>
                      <a:r>
                        <a:rPr lang="en-US" sz="1600" dirty="0" smtClean="0">
                          <a:latin typeface="Cambria" pitchFamily="18" charset="0"/>
                        </a:rPr>
                        <a:t>biased toward Common Core</a:t>
                      </a:r>
                    </a:p>
                    <a:p>
                      <a:endParaRPr lang="en-US" sz="1600" dirty="0">
                        <a:latin typeface="Cambria" pitchFamily="18" charset="0"/>
                      </a:endParaRPr>
                    </a:p>
                  </a:txBody>
                  <a:tcPr/>
                </a:tc>
                <a:tc>
                  <a:txBody>
                    <a:bodyPr/>
                    <a:lstStyle/>
                    <a:p>
                      <a:r>
                        <a:rPr lang="en-US" sz="1600" dirty="0" smtClean="0">
                          <a:latin typeface="Cambria" pitchFamily="18" charset="0"/>
                        </a:rPr>
                        <a:t>While several members of the evaluation team may have worked on PARCC teams, or may have testified against the Common Core pause, that does not make them biased toward</a:t>
                      </a:r>
                      <a:r>
                        <a:rPr lang="en-US" sz="1600" baseline="0" dirty="0" smtClean="0">
                          <a:latin typeface="Cambria" pitchFamily="18" charset="0"/>
                        </a:rPr>
                        <a:t> the Common Core. Many educators were against the Common Core pause, due to real and perceived disruptions in education. Those who served on PARCC teams were selected not because of any Common Core bias, but because of their subject matter expertise, content knowledge, and expert reputations—the same reasons they were selected to serve on College and Career Ready or Advisory panels.  </a:t>
                      </a:r>
                    </a:p>
                    <a:p>
                      <a:endParaRPr lang="en-US" sz="1600" baseline="0" dirty="0" smtClean="0">
                        <a:solidFill>
                          <a:srgbClr val="FF0000"/>
                        </a:solidFill>
                        <a:latin typeface="Cambria" pitchFamily="18" charset="0"/>
                      </a:endParaRPr>
                    </a:p>
                    <a:p>
                      <a:r>
                        <a:rPr lang="en-US" sz="1600" baseline="0" dirty="0" smtClean="0">
                          <a:latin typeface="Cambria" pitchFamily="18" charset="0"/>
                        </a:rPr>
                        <a:t>The evaluation panel teams were selected from previously-identified technical, advisory, and CCR teams. Those teams were created using a variety of methods, including working to ensure that all types of school districts were represented; reaching out to other state agencies and entities for recommendations; and identifying subject matter experts. </a:t>
                      </a:r>
                    </a:p>
                  </a:txBody>
                  <a:tcPr/>
                </a:tc>
              </a:tr>
            </a:tbl>
          </a:graphicData>
        </a:graphic>
      </p:graphicFrame>
    </p:spTree>
    <p:extLst>
      <p:ext uri="{BB962C8B-B14F-4D97-AF65-F5344CB8AC3E}">
        <p14:creationId xmlns="" xmlns:p14="http://schemas.microsoft.com/office/powerpoint/2010/main" val="3282590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425"/>
            <a:ext cx="10515600" cy="639428"/>
          </a:xfrm>
        </p:spPr>
        <p:txBody>
          <a:bodyPr>
            <a:normAutofit fontScale="90000"/>
          </a:bodyPr>
          <a:lstStyle/>
          <a:p>
            <a:r>
              <a:rPr lang="en-US" sz="3600" b="1" dirty="0" smtClean="0">
                <a:latin typeface="Cambria" pitchFamily="18" charset="0"/>
              </a:rPr>
              <a:t>Speed of Process, Lack of Coherence in 2/19 Draft</a:t>
            </a:r>
            <a:endParaRPr lang="en-US" sz="3600" b="1" dirty="0">
              <a:latin typeface="Cambria" pitchFamily="18"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4057664661"/>
              </p:ext>
            </p:extLst>
          </p:nvPr>
        </p:nvGraphicFramePr>
        <p:xfrm>
          <a:off x="838200" y="693912"/>
          <a:ext cx="10515600" cy="5528211"/>
        </p:xfrm>
        <a:graphic>
          <a:graphicData uri="http://schemas.openxmlformats.org/drawingml/2006/table">
            <a:tbl>
              <a:tblPr firstRow="1" bandRow="1">
                <a:tableStyleId>{5C22544A-7EE6-4342-B048-85BDC9FD1C3A}</a:tableStyleId>
              </a:tblPr>
              <a:tblGrid>
                <a:gridCol w="2059546"/>
                <a:gridCol w="8456054"/>
              </a:tblGrid>
              <a:tr h="573216">
                <a:tc>
                  <a:txBody>
                    <a:bodyPr/>
                    <a:lstStyle/>
                    <a:p>
                      <a:pPr algn="ctr"/>
                      <a:r>
                        <a:rPr lang="en-US" dirty="0" smtClean="0">
                          <a:latin typeface="Cambria" pitchFamily="18" charset="0"/>
                        </a:rPr>
                        <a:t>Comment</a:t>
                      </a:r>
                      <a:endParaRPr lang="en-US" dirty="0">
                        <a:latin typeface="Cambria" pitchFamily="18" charset="0"/>
                      </a:endParaRPr>
                    </a:p>
                  </a:txBody>
                  <a:tcPr/>
                </a:tc>
                <a:tc>
                  <a:txBody>
                    <a:bodyPr/>
                    <a:lstStyle/>
                    <a:p>
                      <a:pPr algn="ctr"/>
                      <a:r>
                        <a:rPr lang="en-US" dirty="0" smtClean="0">
                          <a:latin typeface="Cambria" pitchFamily="18" charset="0"/>
                        </a:rPr>
                        <a:t>Analysis</a:t>
                      </a:r>
                      <a:endParaRPr lang="en-US" dirty="0">
                        <a:latin typeface="Cambria" pitchFamily="18" charset="0"/>
                      </a:endParaRPr>
                    </a:p>
                  </a:txBody>
                  <a:tcPr/>
                </a:tc>
              </a:tr>
              <a:tr h="27733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mbria" pitchFamily="18" charset="0"/>
                        </a:rPr>
                        <a:t>Process too rushed</a:t>
                      </a:r>
                    </a:p>
                    <a:p>
                      <a:endParaRPr lang="en-US" sz="1600" dirty="0">
                        <a:latin typeface="Cambria" pitchFamily="18" charset="0"/>
                      </a:endParaRPr>
                    </a:p>
                  </a:txBody>
                  <a:tcPr/>
                </a:tc>
                <a:tc>
                  <a:txBody>
                    <a:bodyPr/>
                    <a:lstStyle/>
                    <a:p>
                      <a:r>
                        <a:rPr lang="en-US" sz="1600" dirty="0" smtClean="0">
                          <a:latin typeface="Cambria" pitchFamily="18" charset="0"/>
                        </a:rPr>
                        <a:t>The process</a:t>
                      </a:r>
                      <a:r>
                        <a:rPr lang="en-US" sz="1600" baseline="0" dirty="0" smtClean="0">
                          <a:latin typeface="Cambria" pitchFamily="18" charset="0"/>
                        </a:rPr>
                        <a:t> of standards review of evaluation began back in August, when IDOE</a:t>
                      </a:r>
                      <a:r>
                        <a:rPr lang="en-US" sz="1600" baseline="0" dirty="0" smtClean="0">
                          <a:solidFill>
                            <a:schemeClr val="tx1"/>
                          </a:solidFill>
                          <a:latin typeface="Cambria" pitchFamily="18" charset="0"/>
                        </a:rPr>
                        <a:t> organized </a:t>
                      </a:r>
                      <a:r>
                        <a:rPr lang="en-US" sz="1600" baseline="0" dirty="0" smtClean="0">
                          <a:latin typeface="Cambria" pitchFamily="18" charset="0"/>
                        </a:rPr>
                        <a:t>technical teams (to review the current academic standards and Indiana “danglers”), as well as the Advisory and College and Career Readiness teams, to review the work of the technical team. Following the State Board resolution of December 20</a:t>
                      </a:r>
                      <a:r>
                        <a:rPr lang="en-US" sz="1600" baseline="30000" dirty="0" smtClean="0">
                          <a:latin typeface="Cambria" pitchFamily="18" charset="0"/>
                        </a:rPr>
                        <a:t>th</a:t>
                      </a:r>
                      <a:r>
                        <a:rPr lang="en-US" sz="1600" baseline="0" dirty="0" smtClean="0">
                          <a:latin typeface="Cambria" pitchFamily="18" charset="0"/>
                        </a:rPr>
                        <a:t>, evaluation panels were created using the pre-existing teams, and the work to evaluate multiple sets of standards began right away.</a:t>
                      </a:r>
                    </a:p>
                    <a:p>
                      <a:r>
                        <a:rPr lang="en-US" sz="1600" baseline="0" dirty="0" smtClean="0">
                          <a:latin typeface="Cambria" pitchFamily="18" charset="0"/>
                        </a:rPr>
                        <a:t>The state must have a sense of urgency to release the new College and Career Ready standards to schools before the summer begins, so that schools may begin planning for </a:t>
                      </a:r>
                      <a:r>
                        <a:rPr lang="en-US" sz="1600" baseline="0" dirty="0" smtClean="0">
                          <a:solidFill>
                            <a:schemeClr val="tx1"/>
                          </a:solidFill>
                          <a:latin typeface="Cambria" pitchFamily="18" charset="0"/>
                        </a:rPr>
                        <a:t>transition to implementation in 2014-2015, and the state may begin plans to adopt its college and career ready assessment in 2015-2016 (with piloting in 2014-2015 by continued use of </a:t>
                      </a:r>
                      <a:r>
                        <a:rPr lang="en-US" sz="1600" baseline="0" dirty="0" err="1" smtClean="0">
                          <a:solidFill>
                            <a:schemeClr val="tx1"/>
                          </a:solidFill>
                          <a:latin typeface="Cambria" pitchFamily="18" charset="0"/>
                        </a:rPr>
                        <a:t>CoreLink</a:t>
                      </a:r>
                      <a:r>
                        <a:rPr lang="en-US" sz="1600" baseline="0" dirty="0" smtClean="0">
                          <a:latin typeface="Cambria" pitchFamily="18" charset="0"/>
                        </a:rPr>
                        <a:t>). </a:t>
                      </a:r>
                      <a:endParaRPr lang="en-US" sz="1600" dirty="0">
                        <a:latin typeface="Cambria" pitchFamily="18" charset="0"/>
                      </a:endParaRPr>
                    </a:p>
                  </a:txBody>
                  <a:tcPr/>
                </a:tc>
              </a:tr>
              <a:tr h="21816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mbria" pitchFamily="18" charset="0"/>
                        </a:rPr>
                        <a:t>Draft standards posted 2/19 not articulated, lacking architecture</a:t>
                      </a:r>
                    </a:p>
                    <a:p>
                      <a:endParaRPr lang="en-US" sz="1600" dirty="0">
                        <a:latin typeface="Cambria" pitchFamily="18" charset="0"/>
                      </a:endParaRPr>
                    </a:p>
                  </a:txBody>
                  <a:tcPr/>
                </a:tc>
                <a:tc>
                  <a:txBody>
                    <a:bodyPr/>
                    <a:lstStyle/>
                    <a:p>
                      <a:r>
                        <a:rPr lang="en-US" sz="1600" dirty="0" smtClean="0">
                          <a:latin typeface="Cambria" pitchFamily="18" charset="0"/>
                        </a:rPr>
                        <a:t>This was done by design, in order to maximize transparency and public input into the standards</a:t>
                      </a:r>
                      <a:r>
                        <a:rPr lang="en-US" sz="1600" baseline="0" dirty="0" smtClean="0">
                          <a:latin typeface="Cambria" pitchFamily="18" charset="0"/>
                        </a:rPr>
                        <a:t> process. Indiana is one of the first early adopter Common Core states that is attempting to substantially revise its standards. The teams felt it important that the public be permitted to weigh in on the “raw ingredients” of the standards—the skills identified by the experts as skills necessary to ensure that students are college and career ready.</a:t>
                      </a:r>
                    </a:p>
                    <a:p>
                      <a:r>
                        <a:rPr lang="en-US" sz="1600" baseline="0" dirty="0" smtClean="0">
                          <a:latin typeface="Cambria" pitchFamily="18" charset="0"/>
                        </a:rPr>
                        <a:t>The team is in the process of working through standards articulation, incorporating public comment, as well as standards architecture, further incorporating public comment.</a:t>
                      </a:r>
                      <a:endParaRPr lang="en-US" sz="1600" dirty="0">
                        <a:latin typeface="Cambria" pitchFamily="18" charset="0"/>
                      </a:endParaRPr>
                    </a:p>
                  </a:txBody>
                  <a:tcPr/>
                </a:tc>
              </a:tr>
            </a:tbl>
          </a:graphicData>
        </a:graphic>
      </p:graphicFrame>
    </p:spTree>
    <p:extLst>
      <p:ext uri="{BB962C8B-B14F-4D97-AF65-F5344CB8AC3E}">
        <p14:creationId xmlns="" xmlns:p14="http://schemas.microsoft.com/office/powerpoint/2010/main" val="3298687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425"/>
            <a:ext cx="10515600" cy="639428"/>
          </a:xfrm>
        </p:spPr>
        <p:txBody>
          <a:bodyPr>
            <a:normAutofit fontScale="90000"/>
          </a:bodyPr>
          <a:lstStyle/>
          <a:p>
            <a:r>
              <a:rPr lang="en-US" sz="3600" b="1" dirty="0" smtClean="0">
                <a:latin typeface="Cambria" pitchFamily="18" charset="0"/>
              </a:rPr>
              <a:t>Educator Concerns About Impact on Students, Schools</a:t>
            </a:r>
            <a:endParaRPr lang="en-US" sz="3600" b="1" dirty="0">
              <a:latin typeface="Cambria" pitchFamily="18"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378836625"/>
              </p:ext>
            </p:extLst>
          </p:nvPr>
        </p:nvGraphicFramePr>
        <p:xfrm>
          <a:off x="838200" y="1518160"/>
          <a:ext cx="10515600" cy="3435865"/>
        </p:xfrm>
        <a:graphic>
          <a:graphicData uri="http://schemas.openxmlformats.org/drawingml/2006/table">
            <a:tbl>
              <a:tblPr firstRow="1" bandRow="1">
                <a:tableStyleId>{5C22544A-7EE6-4342-B048-85BDC9FD1C3A}</a:tableStyleId>
              </a:tblPr>
              <a:tblGrid>
                <a:gridCol w="2677732"/>
                <a:gridCol w="7837868"/>
              </a:tblGrid>
              <a:tr h="472493">
                <a:tc>
                  <a:txBody>
                    <a:bodyPr/>
                    <a:lstStyle/>
                    <a:p>
                      <a:pPr algn="ctr"/>
                      <a:r>
                        <a:rPr lang="en-US" sz="2000" dirty="0" smtClean="0">
                          <a:latin typeface="Cambria" pitchFamily="18" charset="0"/>
                        </a:rPr>
                        <a:t>Comment</a:t>
                      </a:r>
                      <a:endParaRPr lang="en-US" sz="2000" dirty="0">
                        <a:latin typeface="Cambria" pitchFamily="18" charset="0"/>
                      </a:endParaRPr>
                    </a:p>
                  </a:txBody>
                  <a:tcPr/>
                </a:tc>
                <a:tc>
                  <a:txBody>
                    <a:bodyPr/>
                    <a:lstStyle/>
                    <a:p>
                      <a:pPr algn="ctr"/>
                      <a:r>
                        <a:rPr lang="en-US" sz="2000" dirty="0" smtClean="0">
                          <a:latin typeface="Cambria" pitchFamily="18" charset="0"/>
                        </a:rPr>
                        <a:t>Analysis</a:t>
                      </a:r>
                      <a:endParaRPr lang="en-US" sz="2000" dirty="0">
                        <a:latin typeface="Cambria" pitchFamily="18" charset="0"/>
                      </a:endParaRPr>
                    </a:p>
                  </a:txBody>
                  <a:tcPr/>
                </a:tc>
              </a:tr>
              <a:tr h="1165052">
                <a:tc>
                  <a:txBody>
                    <a:bodyPr/>
                    <a:lstStyle/>
                    <a:p>
                      <a:r>
                        <a:rPr lang="en-US" sz="1600" dirty="0" smtClean="0">
                          <a:latin typeface="Cambria" pitchFamily="18" charset="0"/>
                        </a:rPr>
                        <a:t>Teachers frustrated and concerned about changing</a:t>
                      </a:r>
                      <a:r>
                        <a:rPr lang="en-US" sz="1600" baseline="0" dirty="0" smtClean="0">
                          <a:latin typeface="Cambria" pitchFamily="18" charset="0"/>
                        </a:rPr>
                        <a:t> standards, impact upon student outcomes, schools</a:t>
                      </a:r>
                      <a:endParaRPr lang="en-US" sz="1600" dirty="0">
                        <a:latin typeface="Cambria" pitchFamily="18" charset="0"/>
                      </a:endParaRPr>
                    </a:p>
                  </a:txBody>
                  <a:tcPr/>
                </a:tc>
                <a:tc>
                  <a:txBody>
                    <a:bodyPr/>
                    <a:lstStyle/>
                    <a:p>
                      <a:r>
                        <a:rPr lang="en-US" sz="1600" dirty="0" smtClean="0">
                          <a:latin typeface="Cambria" pitchFamily="18" charset="0"/>
                        </a:rPr>
                        <a:t>IDOE and the State Board will work diligently to provide </a:t>
                      </a:r>
                      <a:r>
                        <a:rPr lang="en-US" sz="1600" dirty="0" smtClean="0">
                          <a:solidFill>
                            <a:schemeClr val="tx1"/>
                          </a:solidFill>
                          <a:latin typeface="Cambria" pitchFamily="18" charset="0"/>
                        </a:rPr>
                        <a:t>transition</a:t>
                      </a:r>
                      <a:r>
                        <a:rPr lang="en-US" sz="1600" baseline="0" dirty="0" smtClean="0">
                          <a:solidFill>
                            <a:schemeClr val="tx1"/>
                          </a:solidFill>
                          <a:latin typeface="Cambria" pitchFamily="18" charset="0"/>
                        </a:rPr>
                        <a:t> support that will minimize</a:t>
                      </a:r>
                      <a:r>
                        <a:rPr lang="en-US" sz="1600" baseline="0" dirty="0" smtClean="0">
                          <a:solidFill>
                            <a:srgbClr val="FF0000"/>
                          </a:solidFill>
                          <a:latin typeface="Cambria" pitchFamily="18" charset="0"/>
                        </a:rPr>
                        <a:t> </a:t>
                      </a:r>
                      <a:r>
                        <a:rPr lang="en-US" sz="1600" dirty="0" smtClean="0">
                          <a:latin typeface="Cambria" pitchFamily="18" charset="0"/>
                        </a:rPr>
                        <a:t>the impact of the change in standards</a:t>
                      </a:r>
                      <a:r>
                        <a:rPr lang="en-US" sz="1600" baseline="0" dirty="0" smtClean="0">
                          <a:latin typeface="Cambria" pitchFamily="18" charset="0"/>
                        </a:rPr>
                        <a:t> (much like is done every time standards change). </a:t>
                      </a:r>
                    </a:p>
                    <a:p>
                      <a:endParaRPr lang="en-US" sz="1600" baseline="0" dirty="0" smtClean="0">
                        <a:latin typeface="Cambria" pitchFamily="18" charset="0"/>
                      </a:endParaRPr>
                    </a:p>
                    <a:p>
                      <a:r>
                        <a:rPr lang="en-US" sz="1600" baseline="0" dirty="0" smtClean="0">
                          <a:latin typeface="Cambria" pitchFamily="18" charset="0"/>
                        </a:rPr>
                        <a:t>The professional development will include crosswalks from previous standards to new standards; guidance documents; and other materials to help teachers transition to the new standards. </a:t>
                      </a:r>
                      <a:endParaRPr lang="en-US" sz="1600" dirty="0">
                        <a:latin typeface="Cambria" pitchFamily="18" charset="0"/>
                      </a:endParaRPr>
                    </a:p>
                  </a:txBody>
                  <a:tcPr/>
                </a:tc>
              </a:tr>
              <a:tr h="1165052">
                <a:tc>
                  <a:txBody>
                    <a:bodyPr/>
                    <a:lstStyle/>
                    <a:p>
                      <a:r>
                        <a:rPr lang="en-US" sz="1600" dirty="0" smtClean="0">
                          <a:latin typeface="Cambria" pitchFamily="18" charset="0"/>
                        </a:rPr>
                        <a:t>9-12 Math</a:t>
                      </a:r>
                      <a:r>
                        <a:rPr lang="en-US" sz="1600" baseline="0" dirty="0" smtClean="0">
                          <a:latin typeface="Cambria" pitchFamily="18" charset="0"/>
                        </a:rPr>
                        <a:t> standards provided by strand, not by course</a:t>
                      </a:r>
                      <a:endParaRPr lang="en-US" sz="1600" dirty="0">
                        <a:latin typeface="Cambria" pitchFamily="18" charset="0"/>
                      </a:endParaRPr>
                    </a:p>
                  </a:txBody>
                  <a:tcPr/>
                </a:tc>
                <a:tc>
                  <a:txBody>
                    <a:bodyPr/>
                    <a:lstStyle/>
                    <a:p>
                      <a:r>
                        <a:rPr lang="en-US" sz="1600" dirty="0" smtClean="0">
                          <a:latin typeface="Cambria" pitchFamily="18" charset="0"/>
                        </a:rPr>
                        <a:t>IDOE Mathematics content experts are working on separating</a:t>
                      </a:r>
                      <a:r>
                        <a:rPr lang="en-US" sz="1600" baseline="0" dirty="0" smtClean="0">
                          <a:latin typeface="Cambria" pitchFamily="18" charset="0"/>
                        </a:rPr>
                        <a:t> the 9-12 Math standards into courses. After articulation, the 9-12 Math standards will appear by course, as opposed to strand.</a:t>
                      </a:r>
                      <a:endParaRPr lang="en-US" sz="1600" dirty="0">
                        <a:latin typeface="Cambria" pitchFamily="18" charset="0"/>
                      </a:endParaRPr>
                    </a:p>
                  </a:txBody>
                  <a:tcPr/>
                </a:tc>
              </a:tr>
            </a:tbl>
          </a:graphicData>
        </a:graphic>
      </p:graphicFrame>
    </p:spTree>
    <p:extLst>
      <p:ext uri="{BB962C8B-B14F-4D97-AF65-F5344CB8AC3E}">
        <p14:creationId xmlns="" xmlns:p14="http://schemas.microsoft.com/office/powerpoint/2010/main" val="696842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1844"/>
            <a:ext cx="10515600" cy="948520"/>
          </a:xfrm>
        </p:spPr>
        <p:txBody>
          <a:bodyPr>
            <a:normAutofit/>
          </a:bodyPr>
          <a:lstStyle/>
          <a:p>
            <a:r>
              <a:rPr lang="en-US" sz="3600" b="1" dirty="0" smtClean="0">
                <a:latin typeface="Cambria" pitchFamily="18" charset="0"/>
              </a:rPr>
              <a:t>Today’s Update</a:t>
            </a:r>
            <a:endParaRPr lang="en-US" sz="3600" b="1" dirty="0">
              <a:latin typeface="Cambria" pitchFamily="18" charset="0"/>
            </a:endParaRPr>
          </a:p>
        </p:txBody>
      </p:sp>
      <p:sp>
        <p:nvSpPr>
          <p:cNvPr id="3" name="Content Placeholder 2"/>
          <p:cNvSpPr>
            <a:spLocks noGrp="1"/>
          </p:cNvSpPr>
          <p:nvPr>
            <p:ph idx="1"/>
          </p:nvPr>
        </p:nvSpPr>
        <p:spPr/>
        <p:txBody>
          <a:bodyPr/>
          <a:lstStyle/>
          <a:p>
            <a:endParaRPr lang="en-US" dirty="0" smtClean="0">
              <a:latin typeface="Cambria" pitchFamily="18" charset="0"/>
            </a:endParaRPr>
          </a:p>
          <a:p>
            <a:r>
              <a:rPr lang="en-US" dirty="0" smtClean="0">
                <a:latin typeface="Cambria" pitchFamily="18" charset="0"/>
              </a:rPr>
              <a:t>HEA 1427 Requirements</a:t>
            </a:r>
          </a:p>
          <a:p>
            <a:r>
              <a:rPr lang="en-US" dirty="0" smtClean="0">
                <a:latin typeface="Cambria" pitchFamily="18" charset="0"/>
              </a:rPr>
              <a:t>Project Plan Overview and Status Update</a:t>
            </a:r>
          </a:p>
          <a:p>
            <a:r>
              <a:rPr lang="en-US" dirty="0" smtClean="0">
                <a:latin typeface="Cambria" pitchFamily="18" charset="0"/>
              </a:rPr>
              <a:t>FAQ on Comments Received To Date</a:t>
            </a:r>
          </a:p>
          <a:p>
            <a:r>
              <a:rPr lang="en-US" dirty="0" smtClean="0">
                <a:latin typeface="Cambria" pitchFamily="18" charset="0"/>
              </a:rPr>
              <a:t>Questions</a:t>
            </a:r>
          </a:p>
          <a:p>
            <a:endParaRPr lang="en-US" dirty="0"/>
          </a:p>
        </p:txBody>
      </p:sp>
      <p:sp>
        <p:nvSpPr>
          <p:cNvPr id="5" name="Rounded Rectangle 4"/>
          <p:cNvSpPr/>
          <p:nvPr/>
        </p:nvSpPr>
        <p:spPr>
          <a:xfrm>
            <a:off x="656823" y="2279560"/>
            <a:ext cx="9839459" cy="5924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269781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303"/>
            <a:ext cx="10515600" cy="690943"/>
          </a:xfrm>
        </p:spPr>
        <p:txBody>
          <a:bodyPr>
            <a:normAutofit/>
          </a:bodyPr>
          <a:lstStyle/>
          <a:p>
            <a:r>
              <a:rPr lang="en-US" sz="3600" b="1" dirty="0" smtClean="0">
                <a:latin typeface="Cambria" pitchFamily="18" charset="0"/>
              </a:rPr>
              <a:t>Today’s Update</a:t>
            </a:r>
            <a:endParaRPr lang="en-US" sz="3600" b="1" dirty="0">
              <a:latin typeface="Cambria" pitchFamily="18" charset="0"/>
            </a:endParaRPr>
          </a:p>
        </p:txBody>
      </p:sp>
      <p:sp>
        <p:nvSpPr>
          <p:cNvPr id="3" name="Content Placeholder 2"/>
          <p:cNvSpPr>
            <a:spLocks noGrp="1"/>
          </p:cNvSpPr>
          <p:nvPr>
            <p:ph idx="1"/>
          </p:nvPr>
        </p:nvSpPr>
        <p:spPr/>
        <p:txBody>
          <a:bodyPr/>
          <a:lstStyle/>
          <a:p>
            <a:endParaRPr lang="en-US" dirty="0" smtClean="0"/>
          </a:p>
          <a:p>
            <a:r>
              <a:rPr lang="en-US" dirty="0" smtClean="0">
                <a:latin typeface="Cambria" pitchFamily="18" charset="0"/>
              </a:rPr>
              <a:t>HEA 1427 Requirements</a:t>
            </a:r>
          </a:p>
          <a:p>
            <a:r>
              <a:rPr lang="en-US" dirty="0" smtClean="0">
                <a:latin typeface="Cambria" pitchFamily="18" charset="0"/>
              </a:rPr>
              <a:t>Project Plan Overview and Status Update</a:t>
            </a:r>
          </a:p>
          <a:p>
            <a:r>
              <a:rPr lang="en-US" dirty="0" smtClean="0">
                <a:latin typeface="Cambria" pitchFamily="18" charset="0"/>
              </a:rPr>
              <a:t>FAQ on Comments Received To Date</a:t>
            </a:r>
          </a:p>
          <a:p>
            <a:r>
              <a:rPr lang="en-US" dirty="0" smtClean="0">
                <a:latin typeface="Cambria" pitchFamily="18" charset="0"/>
              </a:rPr>
              <a:t>Questions</a:t>
            </a:r>
          </a:p>
          <a:p>
            <a:endParaRPr lang="en-US" dirty="0"/>
          </a:p>
        </p:txBody>
      </p:sp>
      <p:sp>
        <p:nvSpPr>
          <p:cNvPr id="5" name="Rounded Rectangle 4"/>
          <p:cNvSpPr/>
          <p:nvPr/>
        </p:nvSpPr>
        <p:spPr>
          <a:xfrm>
            <a:off x="656823" y="3850776"/>
            <a:ext cx="9839459" cy="5924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1733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456"/>
            <a:ext cx="10515600" cy="1325563"/>
          </a:xfrm>
        </p:spPr>
        <p:txBody>
          <a:bodyPr>
            <a:normAutofit/>
          </a:bodyPr>
          <a:lstStyle/>
          <a:p>
            <a:r>
              <a:rPr lang="en-US" sz="3600" b="1" dirty="0" smtClean="0">
                <a:latin typeface="Cambria" pitchFamily="18" charset="0"/>
              </a:rPr>
              <a:t>HEA 1427 Requires SBOE To Adopt “College and Career Readiness Standards”</a:t>
            </a:r>
            <a:endParaRPr lang="en-US" sz="3600" b="1" dirty="0">
              <a:latin typeface="Cambria" pitchFamily="18" charset="0"/>
            </a:endParaRPr>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latin typeface="Cambria" pitchFamily="18" charset="0"/>
              </a:rPr>
              <a:t>State Board of Education </a:t>
            </a:r>
            <a:r>
              <a:rPr lang="en-US" dirty="0">
                <a:latin typeface="Cambria" pitchFamily="18" charset="0"/>
              </a:rPr>
              <a:t>required to perform a “</a:t>
            </a:r>
            <a:r>
              <a:rPr lang="en-US" u="sng" dirty="0">
                <a:latin typeface="Cambria" pitchFamily="18" charset="0"/>
              </a:rPr>
              <a:t>comprehensive </a:t>
            </a:r>
            <a:r>
              <a:rPr lang="en-US" u="sng" dirty="0" smtClean="0">
                <a:latin typeface="Cambria" pitchFamily="18" charset="0"/>
              </a:rPr>
              <a:t>evaluation </a:t>
            </a:r>
            <a:r>
              <a:rPr lang="en-US" u="sng" dirty="0">
                <a:latin typeface="Cambria" pitchFamily="18" charset="0"/>
              </a:rPr>
              <a:t>of the </a:t>
            </a:r>
            <a:r>
              <a:rPr lang="en-US" u="sng" dirty="0" smtClean="0">
                <a:latin typeface="Cambria" pitchFamily="18" charset="0"/>
              </a:rPr>
              <a:t>common core standards</a:t>
            </a:r>
            <a:r>
              <a:rPr lang="en-US" dirty="0" smtClean="0">
                <a:latin typeface="Cambria" pitchFamily="18" charset="0"/>
              </a:rPr>
              <a:t>”</a:t>
            </a:r>
          </a:p>
          <a:p>
            <a:r>
              <a:rPr lang="en-US" dirty="0" smtClean="0">
                <a:latin typeface="Cambria" pitchFamily="18" charset="0"/>
              </a:rPr>
              <a:t>State Board of Education required to “</a:t>
            </a:r>
            <a:r>
              <a:rPr lang="en-US" dirty="0" smtClean="0">
                <a:effectLst/>
                <a:latin typeface="Cambria" pitchFamily="18" charset="0"/>
              </a:rPr>
              <a:t>adopt college and career readiness educational standards”</a:t>
            </a:r>
            <a:r>
              <a:rPr lang="en-US" dirty="0" smtClean="0">
                <a:latin typeface="Cambria" pitchFamily="18" charset="0"/>
              </a:rPr>
              <a:t> b</a:t>
            </a:r>
            <a:r>
              <a:rPr lang="en-US" dirty="0">
                <a:latin typeface="Cambria" pitchFamily="18" charset="0"/>
              </a:rPr>
              <a:t>y</a:t>
            </a:r>
            <a:r>
              <a:rPr lang="en-US" dirty="0" smtClean="0">
                <a:effectLst/>
                <a:latin typeface="Cambria" pitchFamily="18" charset="0"/>
              </a:rPr>
              <a:t> July 1, 2014.</a:t>
            </a:r>
          </a:p>
          <a:p>
            <a:r>
              <a:rPr lang="en-US" dirty="0" smtClean="0">
                <a:latin typeface="Cambria" pitchFamily="18" charset="0"/>
              </a:rPr>
              <a:t>“</a:t>
            </a:r>
            <a:r>
              <a:rPr lang="en-US" dirty="0" smtClean="0">
                <a:effectLst/>
                <a:latin typeface="Cambria" pitchFamily="18" charset="0"/>
              </a:rPr>
              <a:t>The educational standards must meet national and international benchmarks for college and career readiness standards and be aligned with postsecondary educational expectations. </a:t>
            </a:r>
            <a:r>
              <a:rPr lang="en-US" u="sng" dirty="0" smtClean="0">
                <a:effectLst/>
                <a:latin typeface="Cambria" pitchFamily="18" charset="0"/>
              </a:rPr>
              <a:t>The state board shall implement educational standards that use the common core standards as the base model for academic standards to the extent necessary to comply with federal standards to receive a flexibility waiver under 20 U.S.C. 7861.”</a:t>
            </a:r>
          </a:p>
          <a:p>
            <a:endParaRPr lang="en-US" dirty="0"/>
          </a:p>
        </p:txBody>
      </p:sp>
    </p:spTree>
    <p:extLst>
      <p:ext uri="{BB962C8B-B14F-4D97-AF65-F5344CB8AC3E}">
        <p14:creationId xmlns="" xmlns:p14="http://schemas.microsoft.com/office/powerpoint/2010/main" val="92727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304"/>
            <a:ext cx="10515600" cy="1325563"/>
          </a:xfrm>
        </p:spPr>
        <p:txBody>
          <a:bodyPr>
            <a:normAutofit fontScale="90000"/>
          </a:bodyPr>
          <a:lstStyle/>
          <a:p>
            <a:r>
              <a:rPr lang="en-US" sz="3600" b="1" dirty="0" smtClean="0">
                <a:latin typeface="Cambria" pitchFamily="18" charset="0"/>
              </a:rPr>
              <a:t>Legislative Study Committee, OMB Fiscal Impact Report, Impact Upon Schools Provided Additional Parameters</a:t>
            </a:r>
            <a:endParaRPr lang="en-US" sz="3600" b="1"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ambria" pitchFamily="18" charset="0"/>
              </a:rPr>
              <a:t>6 members of Legislative Study Committee issued the following guidance:</a:t>
            </a:r>
          </a:p>
          <a:p>
            <a:pPr lvl="1"/>
            <a:r>
              <a:rPr lang="en-US" dirty="0">
                <a:latin typeface="Cambria" pitchFamily="18" charset="0"/>
              </a:rPr>
              <a:t>U</a:t>
            </a:r>
            <a:r>
              <a:rPr lang="en-US" dirty="0" smtClean="0">
                <a:latin typeface="Cambria" pitchFamily="18" charset="0"/>
              </a:rPr>
              <a:t>tilize the highest standards in the United States</a:t>
            </a:r>
          </a:p>
          <a:p>
            <a:pPr lvl="1"/>
            <a:r>
              <a:rPr lang="en-US" dirty="0" smtClean="0">
                <a:latin typeface="Cambria" pitchFamily="18" charset="0"/>
              </a:rPr>
              <a:t>Prepare Hoosier students for college and career success</a:t>
            </a:r>
          </a:p>
          <a:p>
            <a:pPr lvl="1"/>
            <a:r>
              <a:rPr lang="en-US" dirty="0" smtClean="0">
                <a:latin typeface="Cambria" pitchFamily="18" charset="0"/>
              </a:rPr>
              <a:t>Obtain a waiver from No Child Left Behind </a:t>
            </a:r>
          </a:p>
          <a:p>
            <a:pPr lvl="1"/>
            <a:r>
              <a:rPr lang="en-US" dirty="0">
                <a:latin typeface="Cambria" pitchFamily="18" charset="0"/>
              </a:rPr>
              <a:t>M</a:t>
            </a:r>
            <a:r>
              <a:rPr lang="en-US" dirty="0" smtClean="0">
                <a:latin typeface="Cambria" pitchFamily="18" charset="0"/>
              </a:rPr>
              <a:t>aintain Indiana’s sovereignty and independence from the federal government</a:t>
            </a:r>
          </a:p>
          <a:p>
            <a:pPr lvl="1"/>
            <a:r>
              <a:rPr lang="en-US" dirty="0" smtClean="0">
                <a:latin typeface="Cambria" pitchFamily="18" charset="0"/>
              </a:rPr>
              <a:t>Effective testing to match our rigorous standards. </a:t>
            </a:r>
          </a:p>
          <a:p>
            <a:r>
              <a:rPr lang="en-US" dirty="0" smtClean="0">
                <a:latin typeface="Cambria" pitchFamily="18" charset="0"/>
              </a:rPr>
              <a:t>OMB Fiscal Impact report, submitted by September 1, 2013, concluded the cost to Indiana would increase if adoption of standards and selection of an assessment were delayed and urged standards adoption well before the July 1 deadline.</a:t>
            </a:r>
          </a:p>
          <a:p>
            <a:r>
              <a:rPr lang="en-US" dirty="0" smtClean="0">
                <a:latin typeface="Cambria" pitchFamily="18" charset="0"/>
              </a:rPr>
              <a:t>Other factors: balanced calendar/ early August start dates; teachers need sufficient time to consider transitions in curriculum maps and if necessary develop new lessons plans </a:t>
            </a:r>
          </a:p>
          <a:p>
            <a:pPr lvl="1"/>
            <a:endParaRPr lang="en-US" dirty="0" smtClean="0">
              <a:effectLst/>
              <a:latin typeface="Cambria" pitchFamily="18" charset="0"/>
            </a:endParaRPr>
          </a:p>
          <a:p>
            <a:endParaRPr lang="en-US" dirty="0"/>
          </a:p>
        </p:txBody>
      </p:sp>
    </p:spTree>
    <p:extLst>
      <p:ext uri="{BB962C8B-B14F-4D97-AF65-F5344CB8AC3E}">
        <p14:creationId xmlns="" xmlns:p14="http://schemas.microsoft.com/office/powerpoint/2010/main" val="426734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456"/>
            <a:ext cx="10515600" cy="871247"/>
          </a:xfrm>
        </p:spPr>
        <p:txBody>
          <a:bodyPr>
            <a:normAutofit/>
          </a:bodyPr>
          <a:lstStyle/>
          <a:p>
            <a:r>
              <a:rPr lang="en-US" sz="3600" b="1" dirty="0" smtClean="0">
                <a:latin typeface="Cambria" pitchFamily="18" charset="0"/>
              </a:rPr>
              <a:t>Today’s Update</a:t>
            </a:r>
            <a:endParaRPr lang="en-US" sz="3600" b="1" dirty="0">
              <a:latin typeface="Cambria" pitchFamily="18" charset="0"/>
            </a:endParaRPr>
          </a:p>
        </p:txBody>
      </p:sp>
      <p:sp>
        <p:nvSpPr>
          <p:cNvPr id="3" name="Content Placeholder 2"/>
          <p:cNvSpPr>
            <a:spLocks noGrp="1"/>
          </p:cNvSpPr>
          <p:nvPr>
            <p:ph idx="1"/>
          </p:nvPr>
        </p:nvSpPr>
        <p:spPr/>
        <p:txBody>
          <a:bodyPr/>
          <a:lstStyle/>
          <a:p>
            <a:endParaRPr lang="en-US" dirty="0" smtClean="0"/>
          </a:p>
          <a:p>
            <a:r>
              <a:rPr lang="en-US" dirty="0" smtClean="0">
                <a:latin typeface="Cambria" pitchFamily="18" charset="0"/>
              </a:rPr>
              <a:t>HEA 1427 Requirements</a:t>
            </a:r>
          </a:p>
          <a:p>
            <a:r>
              <a:rPr lang="en-US" dirty="0" smtClean="0">
                <a:latin typeface="Cambria" pitchFamily="18" charset="0"/>
              </a:rPr>
              <a:t>Project Plan Overview and Status Update</a:t>
            </a:r>
          </a:p>
          <a:p>
            <a:r>
              <a:rPr lang="en-US" dirty="0" smtClean="0">
                <a:latin typeface="Cambria" pitchFamily="18" charset="0"/>
              </a:rPr>
              <a:t>FAQ on Comments Received To Date</a:t>
            </a:r>
          </a:p>
          <a:p>
            <a:r>
              <a:rPr lang="en-US" dirty="0" smtClean="0">
                <a:latin typeface="Cambria" pitchFamily="18" charset="0"/>
              </a:rPr>
              <a:t>Questions</a:t>
            </a:r>
          </a:p>
          <a:p>
            <a:endParaRPr lang="en-US" dirty="0"/>
          </a:p>
        </p:txBody>
      </p:sp>
      <p:sp>
        <p:nvSpPr>
          <p:cNvPr id="5" name="Rounded Rectangle 4"/>
          <p:cNvSpPr/>
          <p:nvPr/>
        </p:nvSpPr>
        <p:spPr>
          <a:xfrm>
            <a:off x="656823" y="2730320"/>
            <a:ext cx="9839459" cy="5924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40340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61"/>
            <a:ext cx="10515600" cy="961399"/>
          </a:xfrm>
        </p:spPr>
        <p:txBody>
          <a:bodyPr>
            <a:normAutofit/>
          </a:bodyPr>
          <a:lstStyle/>
          <a:p>
            <a:r>
              <a:rPr lang="en-US" sz="3600" b="1" dirty="0" smtClean="0">
                <a:latin typeface="Cambria" pitchFamily="18" charset="0"/>
              </a:rPr>
              <a:t>Evaluation Project Plan Overview: 2014 </a:t>
            </a:r>
            <a:endParaRPr lang="en-US" sz="3600" b="1" dirty="0">
              <a:solidFill>
                <a:srgbClr val="FF0000"/>
              </a:solidFill>
              <a:latin typeface="Cambria" pitchFamily="18"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2442768702"/>
              </p:ext>
            </p:extLst>
          </p:nvPr>
        </p:nvGraphicFramePr>
        <p:xfrm>
          <a:off x="502269" y="1690686"/>
          <a:ext cx="11333415" cy="4710117"/>
        </p:xfrm>
        <a:graphic>
          <a:graphicData uri="http://schemas.openxmlformats.org/drawingml/2006/table">
            <a:tbl>
              <a:tblPr/>
              <a:tblGrid>
                <a:gridCol w="2313754"/>
                <a:gridCol w="897578"/>
                <a:gridCol w="897578"/>
                <a:gridCol w="897578"/>
                <a:gridCol w="897578"/>
                <a:gridCol w="897578"/>
                <a:gridCol w="897578"/>
                <a:gridCol w="941459"/>
                <a:gridCol w="897578"/>
                <a:gridCol w="900741"/>
                <a:gridCol w="894415"/>
              </a:tblGrid>
              <a:tr h="979207">
                <a:tc>
                  <a:txBody>
                    <a:bodyPr/>
                    <a:lstStyle/>
                    <a:p>
                      <a:pPr algn="ctr" fontAlgn="b"/>
                      <a:r>
                        <a:rPr lang="en-US" sz="1600" b="1" i="0" u="none" strike="noStrike" dirty="0">
                          <a:solidFill>
                            <a:srgbClr val="000000"/>
                          </a:solidFill>
                          <a:effectLst/>
                          <a:latin typeface="Calibri" panose="020F0502020204030204" pitchFamily="34" charset="0"/>
                        </a:rPr>
                        <a:t>Task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3 - 9 Feb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10 - 16 Feb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17 - 23 Feb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24 Feb - 2 Mar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3 - 9 Mar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10 - 16 Mar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17 - 23 Mar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24 - 30 Mar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31 Mar - 6 Apr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7 - 13 Apr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901">
                <a:tc>
                  <a:txBody>
                    <a:bodyPr/>
                    <a:lstStyle/>
                    <a:p>
                      <a:pPr algn="l" fontAlgn="b"/>
                      <a:r>
                        <a:rPr lang="en-US" sz="1100" b="0" i="0" u="none" strike="noStrike">
                          <a:solidFill>
                            <a:srgbClr val="000000"/>
                          </a:solidFill>
                          <a:effectLst/>
                          <a:latin typeface="Calibri" panose="020F0502020204030204" pitchFamily="34" charset="0"/>
                        </a:rPr>
                        <a:t>Orientation &amp; Training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FFFFFF"/>
                          </a:solidFill>
                          <a:effectLst/>
                          <a:latin typeface="Calibri" panose="020F0502020204030204" pitchFamily="34" charset="0"/>
                        </a:rPr>
                        <a:t>3 FEB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901">
                <a:tc>
                  <a:txBody>
                    <a:bodyPr/>
                    <a:lstStyle/>
                    <a:p>
                      <a:pPr algn="l" fontAlgn="b"/>
                      <a:r>
                        <a:rPr lang="en-US" sz="1100" b="0" i="0" u="none" strike="noStrike">
                          <a:solidFill>
                            <a:srgbClr val="000000"/>
                          </a:solidFill>
                          <a:effectLst/>
                          <a:latin typeface="Calibri" panose="020F0502020204030204" pitchFamily="34" charset="0"/>
                        </a:rPr>
                        <a:t>EVAL. PAN.: Individual eval.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0" i="0" u="none" strike="noStrike">
                          <a:solidFill>
                            <a:srgbClr val="FFFFFF"/>
                          </a:solidFill>
                          <a:effectLst/>
                          <a:latin typeface="Calibri" panose="020F0502020204030204" pitchFamily="34" charset="0"/>
                        </a:rPr>
                        <a:t>4 - 11 FEB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901">
                <a:tc>
                  <a:txBody>
                    <a:bodyPr/>
                    <a:lstStyle/>
                    <a:p>
                      <a:pPr algn="l" fontAlgn="b"/>
                      <a:r>
                        <a:rPr lang="en-US" sz="1100" b="0" i="0" u="none" strike="noStrike">
                          <a:solidFill>
                            <a:srgbClr val="000000"/>
                          </a:solidFill>
                          <a:effectLst/>
                          <a:latin typeface="Calibri" panose="020F0502020204030204" pitchFamily="34" charset="0"/>
                        </a:rPr>
                        <a:t>EVAL. PAN.: On-site Reconcil.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FFFFFF"/>
                          </a:solidFill>
                          <a:effectLst/>
                          <a:latin typeface="Calibri" panose="020F0502020204030204" pitchFamily="34" charset="0"/>
                        </a:rPr>
                        <a:t>13 - 14 FEB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901">
                <a:tc>
                  <a:txBody>
                    <a:bodyPr/>
                    <a:lstStyle/>
                    <a:p>
                      <a:pPr algn="l" fontAlgn="b"/>
                      <a:r>
                        <a:rPr lang="en-US" sz="1100" b="0" i="0" u="none" strike="noStrike">
                          <a:solidFill>
                            <a:srgbClr val="000000"/>
                          </a:solidFill>
                          <a:effectLst/>
                          <a:latin typeface="Calibri" panose="020F0502020204030204" pitchFamily="34" charset="0"/>
                        </a:rPr>
                        <a:t>Public eReview of Draft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100" b="0" i="0" u="none" strike="noStrike">
                          <a:solidFill>
                            <a:srgbClr val="FFFFFF"/>
                          </a:solidFill>
                          <a:effectLst/>
                          <a:latin typeface="Calibri" panose="020F0502020204030204" pitchFamily="34" charset="0"/>
                        </a:rPr>
                        <a:t>19 FEB - 12 MAR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901">
                <a:tc>
                  <a:txBody>
                    <a:bodyPr/>
                    <a:lstStyle/>
                    <a:p>
                      <a:pPr algn="l" fontAlgn="b"/>
                      <a:r>
                        <a:rPr lang="en-US" sz="1100" b="0" i="0" u="none" strike="noStrike">
                          <a:solidFill>
                            <a:srgbClr val="000000"/>
                          </a:solidFill>
                          <a:effectLst/>
                          <a:latin typeface="Calibri" panose="020F0502020204030204" pitchFamily="34" charset="0"/>
                        </a:rPr>
                        <a:t>Public Hearings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FFFFFF"/>
                          </a:solidFill>
                          <a:effectLst/>
                          <a:latin typeface="Calibri" panose="020F0502020204030204" pitchFamily="34" charset="0"/>
                        </a:rPr>
                        <a:t>24 - 26 FEB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901">
                <a:tc>
                  <a:txBody>
                    <a:bodyPr/>
                    <a:lstStyle/>
                    <a:p>
                      <a:pPr algn="l" fontAlgn="b"/>
                      <a:r>
                        <a:rPr lang="en-US" sz="1100" b="0" i="0" u="none" strike="noStrike">
                          <a:solidFill>
                            <a:srgbClr val="000000"/>
                          </a:solidFill>
                          <a:effectLst/>
                          <a:latin typeface="Calibri" panose="020F0502020204030204" pitchFamily="34" charset="0"/>
                        </a:rPr>
                        <a:t>National Expert Reviews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0" i="0" u="none" strike="noStrike">
                          <a:solidFill>
                            <a:srgbClr val="FFFFFF"/>
                          </a:solidFill>
                          <a:effectLst/>
                          <a:latin typeface="Calibri" panose="020F0502020204030204" pitchFamily="34" charset="0"/>
                        </a:rPr>
                        <a:t>20 - 28 FEB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h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0" i="0" u="none" strike="noStrike">
                          <a:solidFill>
                            <a:srgbClr val="FFFFFF"/>
                          </a:solidFill>
                          <a:effectLst/>
                          <a:latin typeface="Calibri" panose="020F0502020204030204" pitchFamily="34" charset="0"/>
                        </a:rPr>
                        <a:t>14 - 21 MAR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h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901">
                <a:tc>
                  <a:txBody>
                    <a:bodyPr/>
                    <a:lstStyle/>
                    <a:p>
                      <a:pPr algn="l" fontAlgn="b"/>
                      <a:r>
                        <a:rPr lang="en-US" sz="1100" b="0" i="0" u="none" strike="noStrike">
                          <a:solidFill>
                            <a:srgbClr val="000000"/>
                          </a:solidFill>
                          <a:effectLst/>
                          <a:latin typeface="Calibri" panose="020F0502020204030204" pitchFamily="34" charset="0"/>
                        </a:rPr>
                        <a:t>Articulation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100" b="0" i="0" u="none" strike="noStrike">
                          <a:solidFill>
                            <a:srgbClr val="FFFFFF"/>
                          </a:solidFill>
                          <a:effectLst/>
                          <a:latin typeface="Calibri" panose="020F0502020204030204" pitchFamily="34" charset="0"/>
                        </a:rPr>
                        <a:t>3 - 24 MAR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901">
                <a:tc>
                  <a:txBody>
                    <a:bodyPr/>
                    <a:lstStyle/>
                    <a:p>
                      <a:pPr algn="l" fontAlgn="b"/>
                      <a:r>
                        <a:rPr lang="en-US" sz="1100" b="0" i="0" u="none" strike="noStrike">
                          <a:solidFill>
                            <a:srgbClr val="000000"/>
                          </a:solidFill>
                          <a:effectLst/>
                          <a:latin typeface="Calibri" panose="020F0502020204030204" pitchFamily="34" charset="0"/>
                        </a:rPr>
                        <a:t>EVAL. PAN.: Individual Review</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0" i="0" u="none" strike="noStrike">
                          <a:solidFill>
                            <a:srgbClr val="FFFFFF"/>
                          </a:solidFill>
                          <a:effectLst/>
                          <a:latin typeface="Calibri" panose="020F0502020204030204" pitchFamily="34" charset="0"/>
                        </a:rPr>
                        <a:t>14 - 18 MAR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901">
                <a:tc>
                  <a:txBody>
                    <a:bodyPr/>
                    <a:lstStyle/>
                    <a:p>
                      <a:pPr algn="l" fontAlgn="b"/>
                      <a:r>
                        <a:rPr lang="en-US" sz="1100" b="0" i="0" u="none" strike="noStrike">
                          <a:solidFill>
                            <a:srgbClr val="000000"/>
                          </a:solidFill>
                          <a:effectLst/>
                          <a:latin typeface="Calibri" panose="020F0502020204030204" pitchFamily="34" charset="0"/>
                        </a:rPr>
                        <a:t>EVAL. PAN.: On-site Reconcil.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FFFFFF"/>
                          </a:solidFill>
                          <a:effectLst/>
                          <a:latin typeface="Calibri" panose="020F0502020204030204" pitchFamily="34" charset="0"/>
                        </a:rPr>
                        <a:t>19 - 20 MAR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901">
                <a:tc>
                  <a:txBody>
                    <a:bodyPr/>
                    <a:lstStyle/>
                    <a:p>
                      <a:pPr algn="l" fontAlgn="b"/>
                      <a:r>
                        <a:rPr lang="en-US" sz="1100" b="0" i="0" u="none" strike="noStrike">
                          <a:solidFill>
                            <a:srgbClr val="000000"/>
                          </a:solidFill>
                          <a:effectLst/>
                          <a:latin typeface="Calibri" panose="020F0502020204030204" pitchFamily="34" charset="0"/>
                        </a:rPr>
                        <a:t>CCR PAN.: Individual Review</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0" i="0" u="none" strike="noStrike">
                          <a:solidFill>
                            <a:srgbClr val="FFFFFF"/>
                          </a:solidFill>
                          <a:effectLst/>
                          <a:latin typeface="Calibri" panose="020F0502020204030204" pitchFamily="34" charset="0"/>
                        </a:rPr>
                        <a:t>20 - 24 MAR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901">
                <a:tc>
                  <a:txBody>
                    <a:bodyPr/>
                    <a:lstStyle/>
                    <a:p>
                      <a:pPr algn="l" fontAlgn="b"/>
                      <a:r>
                        <a:rPr lang="en-US" sz="1100" b="0" i="0" u="none" strike="noStrike">
                          <a:solidFill>
                            <a:srgbClr val="000000"/>
                          </a:solidFill>
                          <a:effectLst/>
                          <a:latin typeface="Calibri" panose="020F0502020204030204" pitchFamily="34" charset="0"/>
                        </a:rPr>
                        <a:t>CCR PAN.:  On-site Reconcil.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FFFFFF"/>
                          </a:solidFill>
                          <a:effectLst/>
                          <a:latin typeface="Calibri" panose="020F0502020204030204" pitchFamily="34" charset="0"/>
                        </a:rPr>
                        <a:t>24 MAR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901">
                <a:tc>
                  <a:txBody>
                    <a:bodyPr/>
                    <a:lstStyle/>
                    <a:p>
                      <a:pPr algn="l" fontAlgn="b"/>
                      <a:r>
                        <a:rPr lang="en-US" sz="1100" b="0" i="0" u="none" strike="noStrike">
                          <a:solidFill>
                            <a:srgbClr val="000000"/>
                          </a:solidFill>
                          <a:effectLst/>
                          <a:latin typeface="Calibri" panose="020F0502020204030204" pitchFamily="34" charset="0"/>
                        </a:rPr>
                        <a:t>Architecture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FFFFFF"/>
                          </a:solidFill>
                          <a:effectLst/>
                          <a:latin typeface="Calibri" panose="020F0502020204030204" pitchFamily="34" charset="0"/>
                        </a:rPr>
                        <a:t>14-26 MAR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901">
                <a:tc>
                  <a:txBody>
                    <a:bodyPr/>
                    <a:lstStyle/>
                    <a:p>
                      <a:pPr algn="l" fontAlgn="b"/>
                      <a:r>
                        <a:rPr lang="en-US" sz="1100" b="0" i="0" u="none" strike="noStrike">
                          <a:solidFill>
                            <a:srgbClr val="000000"/>
                          </a:solidFill>
                          <a:effectLst/>
                          <a:latin typeface="Calibri" panose="020F0502020204030204" pitchFamily="34" charset="0"/>
                        </a:rPr>
                        <a:t>Final Review</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FFFFFF"/>
                          </a:solidFill>
                          <a:effectLst/>
                          <a:latin typeface="Calibri" panose="020F0502020204030204" pitchFamily="34" charset="0"/>
                        </a:rPr>
                        <a:t>25-30 MAR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901">
                <a:tc>
                  <a:txBody>
                    <a:bodyPr/>
                    <a:lstStyle/>
                    <a:p>
                      <a:pPr algn="l" fontAlgn="b"/>
                      <a:r>
                        <a:rPr lang="en-US" sz="1100" b="0" i="0" u="none" strike="noStrike">
                          <a:solidFill>
                            <a:srgbClr val="000000"/>
                          </a:solidFill>
                          <a:effectLst/>
                          <a:latin typeface="Calibri" panose="020F0502020204030204" pitchFamily="34" charset="0"/>
                        </a:rPr>
                        <a:t>Ed Roundtable Review/Update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FFFFFF"/>
                          </a:solidFill>
                          <a:effectLst/>
                          <a:latin typeface="Calibri" panose="020F0502020204030204" pitchFamily="34" charset="0"/>
                        </a:rPr>
                        <a:t>20 FEB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chemeClr val="tx1"/>
                          </a:solidFill>
                          <a:effectLst/>
                          <a:latin typeface="Calibri" panose="020F0502020204030204" pitchFamily="34" charset="0"/>
                        </a:rPr>
                        <a:t>31 MAR</a:t>
                      </a:r>
                      <a:endParaRPr lang="en-US" sz="11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296">
                <a:tc>
                  <a:txBody>
                    <a:bodyPr/>
                    <a:lstStyle/>
                    <a:p>
                      <a:pPr algn="l" fontAlgn="b"/>
                      <a:r>
                        <a:rPr lang="en-US" sz="1100" b="0" i="0" u="none" strike="noStrike">
                          <a:solidFill>
                            <a:srgbClr val="000000"/>
                          </a:solidFill>
                          <a:effectLst/>
                          <a:latin typeface="Calibri" panose="020F0502020204030204" pitchFamily="34" charset="0"/>
                        </a:rPr>
                        <a:t>SBOE Meeting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 FEB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 MAR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9 APR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r>
            </a:tbl>
          </a:graphicData>
        </a:graphic>
      </p:graphicFrame>
    </p:spTree>
    <p:extLst>
      <p:ext uri="{BB962C8B-B14F-4D97-AF65-F5344CB8AC3E}">
        <p14:creationId xmlns="" xmlns:p14="http://schemas.microsoft.com/office/powerpoint/2010/main" val="65088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426"/>
            <a:ext cx="10515600" cy="948520"/>
          </a:xfrm>
        </p:spPr>
        <p:txBody>
          <a:bodyPr>
            <a:normAutofit/>
          </a:bodyPr>
          <a:lstStyle/>
          <a:p>
            <a:r>
              <a:rPr lang="en-US" sz="3600" b="1" dirty="0" smtClean="0">
                <a:latin typeface="Cambria" pitchFamily="18" charset="0"/>
              </a:rPr>
              <a:t>Phase I: Evaluation – Completed February 19</a:t>
            </a:r>
            <a:endParaRPr lang="en-US" sz="3600" b="1" dirty="0">
              <a:latin typeface="Cambria" pitchFamily="18" charset="0"/>
            </a:endParaRPr>
          </a:p>
        </p:txBody>
      </p:sp>
      <p:sp>
        <p:nvSpPr>
          <p:cNvPr id="6" name="Rectangle 5"/>
          <p:cNvSpPr/>
          <p:nvPr/>
        </p:nvSpPr>
        <p:spPr>
          <a:xfrm>
            <a:off x="838200" y="1515412"/>
            <a:ext cx="10198994" cy="5262979"/>
          </a:xfrm>
          <a:prstGeom prst="rect">
            <a:avLst/>
          </a:prstGeom>
        </p:spPr>
        <p:txBody>
          <a:bodyPr wrap="square">
            <a:spAutoFit/>
          </a:bodyPr>
          <a:lstStyle/>
          <a:p>
            <a:pPr marL="457200" indent="-457200">
              <a:buFont typeface="Arial" panose="020B0604020202020204" pitchFamily="34" charset="0"/>
              <a:buChar char="•"/>
            </a:pPr>
            <a:r>
              <a:rPr lang="en-US" sz="2400" dirty="0" smtClean="0">
                <a:latin typeface="Cambria" pitchFamily="18" charset="0"/>
              </a:rPr>
              <a:t>Consulting, facilitation and orientation: </a:t>
            </a:r>
            <a:r>
              <a:rPr lang="en-US" sz="2400" dirty="0" err="1" smtClean="0">
                <a:latin typeface="Cambria" pitchFamily="18" charset="0"/>
              </a:rPr>
              <a:t>Sujie</a:t>
            </a:r>
            <a:r>
              <a:rPr lang="en-US" sz="2400" dirty="0" smtClean="0">
                <a:latin typeface="Cambria" pitchFamily="18" charset="0"/>
              </a:rPr>
              <a:t> Shin, </a:t>
            </a:r>
            <a:r>
              <a:rPr lang="en-US" sz="2400" dirty="0">
                <a:latin typeface="Cambria" pitchFamily="18" charset="0"/>
              </a:rPr>
              <a:t>Assistant Director of the </a:t>
            </a:r>
            <a:r>
              <a:rPr lang="en-US" sz="2400" dirty="0">
                <a:latin typeface="Cambria" pitchFamily="18" charset="0"/>
                <a:hlinkClick r:id="rId2"/>
              </a:rPr>
              <a:t>Center on Standards and Assessment Implementation</a:t>
            </a:r>
            <a:r>
              <a:rPr lang="en-US" sz="2400" dirty="0">
                <a:latin typeface="Cambria" pitchFamily="18" charset="0"/>
              </a:rPr>
              <a:t> at </a:t>
            </a:r>
            <a:r>
              <a:rPr lang="en-US" sz="2400" dirty="0" err="1">
                <a:latin typeface="Cambria" pitchFamily="18" charset="0"/>
              </a:rPr>
              <a:t>WestEd</a:t>
            </a:r>
            <a:endParaRPr lang="en-US" sz="2400" dirty="0" smtClean="0">
              <a:latin typeface="Cambria" pitchFamily="18" charset="0"/>
            </a:endParaRPr>
          </a:p>
          <a:p>
            <a:pPr marL="457200" indent="-457200">
              <a:buFont typeface="Arial" panose="020B0604020202020204" pitchFamily="34" charset="0"/>
              <a:buChar char="•"/>
            </a:pPr>
            <a:r>
              <a:rPr lang="en-US" sz="2400" dirty="0" smtClean="0">
                <a:latin typeface="Cambria" pitchFamily="18" charset="0"/>
              </a:rPr>
              <a:t>Math and English/Language Arts Evaluation Panel evaluations</a:t>
            </a:r>
            <a:endParaRPr lang="en-US" sz="2400" dirty="0">
              <a:latin typeface="Cambria" pitchFamily="18" charset="0"/>
            </a:endParaRPr>
          </a:p>
          <a:p>
            <a:pPr marL="914400" lvl="1" indent="-457200">
              <a:buFont typeface="Courier New" panose="02070309020205020404" pitchFamily="49" charset="0"/>
              <a:buChar char="o"/>
            </a:pPr>
            <a:r>
              <a:rPr lang="en-US" sz="2400" dirty="0" smtClean="0">
                <a:latin typeface="Cambria" pitchFamily="18" charset="0"/>
              </a:rPr>
              <a:t>Evaluated </a:t>
            </a:r>
            <a:r>
              <a:rPr lang="en-US" sz="2400" dirty="0">
                <a:latin typeface="Cambria" pitchFamily="18" charset="0"/>
              </a:rPr>
              <a:t>m</a:t>
            </a:r>
            <a:r>
              <a:rPr lang="en-US" sz="2400" dirty="0" smtClean="0">
                <a:latin typeface="Cambria" pitchFamily="18" charset="0"/>
              </a:rPr>
              <a:t>ultiple </a:t>
            </a:r>
            <a:r>
              <a:rPr lang="en-US" sz="2400" dirty="0">
                <a:latin typeface="Cambria" pitchFamily="18" charset="0"/>
              </a:rPr>
              <a:t>s</a:t>
            </a:r>
            <a:r>
              <a:rPr lang="en-US" sz="2400" dirty="0" smtClean="0">
                <a:latin typeface="Cambria" pitchFamily="18" charset="0"/>
              </a:rPr>
              <a:t>ets of standards on own merit</a:t>
            </a:r>
          </a:p>
          <a:p>
            <a:pPr marL="1371600" lvl="2" indent="-457200">
              <a:buFont typeface="Courier New" panose="02070309020205020404" pitchFamily="49" charset="0"/>
              <a:buChar char="o"/>
            </a:pPr>
            <a:r>
              <a:rPr lang="en-US" sz="2400" dirty="0" smtClean="0">
                <a:latin typeface="Cambria" pitchFamily="18" charset="0"/>
              </a:rPr>
              <a:t>Math: IAS 2000, IAS 2009, CCSS, NCTM</a:t>
            </a:r>
          </a:p>
          <a:p>
            <a:pPr marL="1371600" lvl="2" indent="-457200">
              <a:buFont typeface="Courier New" panose="02070309020205020404" pitchFamily="49" charset="0"/>
              <a:buChar char="o"/>
            </a:pPr>
            <a:r>
              <a:rPr lang="en-US" sz="2400" dirty="0" smtClean="0">
                <a:latin typeface="Cambria" pitchFamily="18" charset="0"/>
              </a:rPr>
              <a:t>E/LA: IAS 2006, CCSS, NCTE</a:t>
            </a:r>
            <a:r>
              <a:rPr lang="en-US" sz="2400" i="1" dirty="0" smtClean="0">
                <a:latin typeface="Cambria" pitchFamily="18" charset="0"/>
              </a:rPr>
              <a:t>.</a:t>
            </a:r>
          </a:p>
          <a:p>
            <a:pPr marL="914400" lvl="1" indent="-457200">
              <a:buFont typeface="Courier New" panose="02070309020205020404" pitchFamily="49" charset="0"/>
              <a:buChar char="o"/>
            </a:pPr>
            <a:r>
              <a:rPr lang="en-US" sz="2400" dirty="0" smtClean="0">
                <a:latin typeface="Cambria" pitchFamily="18" charset="0"/>
              </a:rPr>
              <a:t>Panels divided into groups of four: Math (K-5, 6-12) and ELA (K-5, 6-12)</a:t>
            </a:r>
          </a:p>
          <a:p>
            <a:pPr marL="914400" lvl="1" indent="-457200">
              <a:buFont typeface="Courier New" panose="02070309020205020404" pitchFamily="49" charset="0"/>
              <a:buChar char="o"/>
            </a:pPr>
            <a:r>
              <a:rPr lang="en-US" sz="2400" dirty="0" smtClean="0">
                <a:latin typeface="Cambria" pitchFamily="18" charset="0"/>
              </a:rPr>
              <a:t>On-site “blind” consensus evaluation process Feb. 13-14</a:t>
            </a:r>
          </a:p>
          <a:p>
            <a:pPr marL="914400" lvl="1" indent="-457200">
              <a:buFont typeface="Courier New" panose="02070309020205020404" pitchFamily="49" charset="0"/>
              <a:buChar char="o"/>
            </a:pPr>
            <a:r>
              <a:rPr lang="en-US" sz="2400" dirty="0" smtClean="0">
                <a:latin typeface="Cambria" pitchFamily="18" charset="0"/>
              </a:rPr>
              <a:t>Other standards used during on-site evaluation: Massachusetts 2010 (</a:t>
            </a:r>
            <a:r>
              <a:rPr lang="en-US" sz="2400" i="1" dirty="0" smtClean="0">
                <a:latin typeface="Cambria" pitchFamily="18" charset="0"/>
              </a:rPr>
              <a:t>Dr. Sandra Stotsky</a:t>
            </a:r>
            <a:r>
              <a:rPr lang="en-US" sz="2400" dirty="0" smtClean="0">
                <a:latin typeface="Cambria" pitchFamily="18" charset="0"/>
              </a:rPr>
              <a:t>)</a:t>
            </a:r>
          </a:p>
          <a:p>
            <a:pPr marL="914400" lvl="1" indent="-457200">
              <a:buFont typeface="Courier New" panose="02070309020205020404" pitchFamily="49" charset="0"/>
              <a:buChar char="o"/>
            </a:pPr>
            <a:r>
              <a:rPr lang="en-US" sz="2400" dirty="0" smtClean="0">
                <a:latin typeface="Cambria" pitchFamily="18" charset="0"/>
              </a:rPr>
              <a:t>Each team either: (1</a:t>
            </a:r>
            <a:r>
              <a:rPr lang="en-US" sz="2400" dirty="0">
                <a:latin typeface="Cambria" pitchFamily="18" charset="0"/>
              </a:rPr>
              <a:t>) selected one of the existing written standards, (2) combined language from two or more versions to achieve maximum clarity, or (3) wrote their own </a:t>
            </a:r>
            <a:r>
              <a:rPr lang="en-US" sz="2400" dirty="0" smtClean="0">
                <a:latin typeface="Cambria" pitchFamily="18" charset="0"/>
              </a:rPr>
              <a:t>standard</a:t>
            </a:r>
            <a:r>
              <a:rPr lang="en-US" sz="2400" dirty="0">
                <a:latin typeface="Cambria" pitchFamily="18" charset="0"/>
              </a:rPr>
              <a:t>.</a:t>
            </a:r>
            <a:endParaRPr lang="en-US" sz="2400" dirty="0" smtClean="0">
              <a:latin typeface="Cambria" pitchFamily="18" charset="0"/>
            </a:endParaRPr>
          </a:p>
        </p:txBody>
      </p:sp>
    </p:spTree>
    <p:extLst>
      <p:ext uri="{BB962C8B-B14F-4D97-AF65-F5344CB8AC3E}">
        <p14:creationId xmlns="" xmlns:p14="http://schemas.microsoft.com/office/powerpoint/2010/main" val="100942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ST2.jpg"/>
          <p:cNvPicPr>
            <a:picLocks noChangeAspect="1"/>
          </p:cNvPicPr>
          <p:nvPr/>
        </p:nvPicPr>
        <p:blipFill>
          <a:blip r:embed="rId2" cstate="print"/>
          <a:stretch>
            <a:fillRect/>
          </a:stretch>
        </p:blipFill>
        <p:spPr>
          <a:xfrm>
            <a:off x="1139410" y="161751"/>
            <a:ext cx="10148550" cy="6480518"/>
          </a:xfrm>
          <a:prstGeom prst="rect">
            <a:avLst/>
          </a:prstGeom>
          <a:ln>
            <a:solidFill>
              <a:schemeClr val="tx1"/>
            </a:solidFill>
          </a:ln>
        </p:spPr>
      </p:pic>
    </p:spTree>
    <p:extLst>
      <p:ext uri="{BB962C8B-B14F-4D97-AF65-F5344CB8AC3E}">
        <p14:creationId xmlns="" xmlns:p14="http://schemas.microsoft.com/office/powerpoint/2010/main" val="79423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698"/>
            <a:ext cx="10515600" cy="909883"/>
          </a:xfrm>
        </p:spPr>
        <p:txBody>
          <a:bodyPr>
            <a:normAutofit fontScale="90000"/>
          </a:bodyPr>
          <a:lstStyle/>
          <a:p>
            <a:r>
              <a:rPr lang="en-US" sz="3600" b="1" dirty="0" smtClean="0">
                <a:latin typeface="Cambria" pitchFamily="18" charset="0"/>
              </a:rPr>
              <a:t>Phase I: Public Comment Period – </a:t>
            </a:r>
            <a:br>
              <a:rPr lang="en-US" sz="3600" b="1" dirty="0" smtClean="0">
                <a:latin typeface="Cambria" pitchFamily="18" charset="0"/>
              </a:rPr>
            </a:br>
            <a:r>
              <a:rPr lang="en-US" sz="3600" b="1" dirty="0" smtClean="0">
                <a:latin typeface="Cambria" pitchFamily="18" charset="0"/>
              </a:rPr>
              <a:t>In Process Through March 12</a:t>
            </a:r>
            <a:endParaRPr lang="en-US" sz="3600" b="1" dirty="0">
              <a:latin typeface="Cambria" pitchFamily="18" charset="0"/>
            </a:endParaRPr>
          </a:p>
        </p:txBody>
      </p:sp>
      <p:sp>
        <p:nvSpPr>
          <p:cNvPr id="3" name="Content Placeholder 2"/>
          <p:cNvSpPr>
            <a:spLocks noGrp="1"/>
          </p:cNvSpPr>
          <p:nvPr>
            <p:ph idx="1"/>
          </p:nvPr>
        </p:nvSpPr>
        <p:spPr>
          <a:xfrm>
            <a:off x="838200" y="1207433"/>
            <a:ext cx="10515600" cy="4351338"/>
          </a:xfrm>
        </p:spPr>
        <p:txBody>
          <a:bodyPr>
            <a:noAutofit/>
          </a:bodyPr>
          <a:lstStyle/>
          <a:p>
            <a:r>
              <a:rPr lang="en-US" sz="2000" dirty="0" smtClean="0">
                <a:latin typeface="Cambria" pitchFamily="18" charset="0"/>
              </a:rPr>
              <a:t>Draft standards posted 2/19</a:t>
            </a:r>
          </a:p>
          <a:p>
            <a:pPr lvl="1"/>
            <a:r>
              <a:rPr lang="en-US" sz="1600" dirty="0" smtClean="0">
                <a:latin typeface="Cambria" pitchFamily="18" charset="0"/>
              </a:rPr>
              <a:t>“Raw ingredients” - no articulation or architecture yet conducted; math standards not placed in courses.</a:t>
            </a:r>
          </a:p>
          <a:p>
            <a:r>
              <a:rPr lang="en-US" sz="2000" dirty="0" smtClean="0">
                <a:latin typeface="Cambria" pitchFamily="18" charset="0"/>
              </a:rPr>
              <a:t>Public hearings in Sellersburg, Indianapolis, Plymouth 2/24-2/26</a:t>
            </a:r>
          </a:p>
          <a:p>
            <a:r>
              <a:rPr lang="en-US" sz="2000" dirty="0" smtClean="0">
                <a:latin typeface="Cambria" pitchFamily="18" charset="0"/>
              </a:rPr>
              <a:t>Approximately 100 individuals in total testified</a:t>
            </a:r>
          </a:p>
          <a:p>
            <a:r>
              <a:rPr lang="en-US" sz="2000" dirty="0" smtClean="0">
                <a:latin typeface="Cambria" pitchFamily="18" charset="0"/>
              </a:rPr>
              <a:t>10 of 11 Board members attended at least one hearing</a:t>
            </a:r>
          </a:p>
          <a:p>
            <a:r>
              <a:rPr lang="en-US" sz="2000" dirty="0" smtClean="0">
                <a:latin typeface="Cambria" pitchFamily="18" charset="0"/>
              </a:rPr>
              <a:t>Content specialists, evaluation panel members, SBOE and IDOE staff also attended all three hearings</a:t>
            </a:r>
          </a:p>
          <a:p>
            <a:r>
              <a:rPr lang="en-US" sz="2000" dirty="0" smtClean="0">
                <a:latin typeface="Cambria" pitchFamily="18" charset="0"/>
              </a:rPr>
              <a:t>Invitations sent to the following local and national experts to provide input on 2/19 version of draft standards:</a:t>
            </a:r>
          </a:p>
          <a:p>
            <a:pPr lvl="1"/>
            <a:r>
              <a:rPr lang="en-US" sz="1600" dirty="0" smtClean="0">
                <a:effectLst/>
                <a:latin typeface="Cambria" pitchFamily="18" charset="0"/>
              </a:rPr>
              <a:t>Dr. Sandra Stotsky (University of Arkansas) – in discussion until 3/3 – declined to participate</a:t>
            </a:r>
          </a:p>
          <a:p>
            <a:pPr lvl="1"/>
            <a:r>
              <a:rPr lang="en-US" sz="1600" dirty="0" smtClean="0">
                <a:latin typeface="Cambria" pitchFamily="18" charset="0"/>
              </a:rPr>
              <a:t>Dr. James Milgram (Stanford University) – will review second draft of standards</a:t>
            </a:r>
          </a:p>
          <a:p>
            <a:pPr lvl="1"/>
            <a:r>
              <a:rPr lang="en-US" sz="1600" dirty="0" smtClean="0">
                <a:effectLst/>
                <a:latin typeface="Cambria" pitchFamily="18" charset="0"/>
              </a:rPr>
              <a:t>Dr. James Davis (IU Bloomington) – declined to review due to lack of standards expertise; possibly on CCR panel</a:t>
            </a:r>
          </a:p>
          <a:p>
            <a:pPr lvl="1"/>
            <a:r>
              <a:rPr lang="en-US" sz="1600" dirty="0" smtClean="0">
                <a:latin typeface="Cambria" pitchFamily="18" charset="0"/>
              </a:rPr>
              <a:t>Dr. Shauna Findlay (Indiana ASCD) – completed review</a:t>
            </a:r>
          </a:p>
          <a:p>
            <a:pPr lvl="1"/>
            <a:r>
              <a:rPr lang="en-US" sz="1600" dirty="0" smtClean="0">
                <a:effectLst/>
                <a:latin typeface="Cambria" pitchFamily="18" charset="0"/>
              </a:rPr>
              <a:t>Ms. Janet </a:t>
            </a:r>
            <a:r>
              <a:rPr lang="en-US" sz="1600" dirty="0" err="1" smtClean="0">
                <a:effectLst/>
                <a:latin typeface="Cambria" pitchFamily="18" charset="0"/>
              </a:rPr>
              <a:t>Rummel</a:t>
            </a:r>
            <a:r>
              <a:rPr lang="en-US" sz="1600" dirty="0" smtClean="0">
                <a:effectLst/>
                <a:latin typeface="Cambria" pitchFamily="18" charset="0"/>
              </a:rPr>
              <a:t> (Indiana Network of Independent Schools) – completed review</a:t>
            </a:r>
          </a:p>
          <a:p>
            <a:pPr lvl="1"/>
            <a:r>
              <a:rPr lang="en-US" sz="1600" dirty="0" smtClean="0">
                <a:latin typeface="Cambria" pitchFamily="18" charset="0"/>
              </a:rPr>
              <a:t>Ms. Kathleen Porter-Magee (Fordham Institute) – completed review</a:t>
            </a:r>
            <a:endParaRPr lang="en-US" sz="1600" dirty="0" smtClean="0">
              <a:effectLst/>
              <a:latin typeface="Cambria" pitchFamily="18" charset="0"/>
            </a:endParaRPr>
          </a:p>
          <a:p>
            <a:r>
              <a:rPr lang="en-US" sz="2000" dirty="0" smtClean="0">
                <a:latin typeface="Cambria" pitchFamily="18" charset="0"/>
              </a:rPr>
              <a:t>Over 600 comments submitted through online portal (open through March 12</a:t>
            </a:r>
            <a:r>
              <a:rPr lang="en-US" sz="2000" baseline="30000" dirty="0" smtClean="0">
                <a:latin typeface="Cambria" pitchFamily="18" charset="0"/>
              </a:rPr>
              <a:t>th</a:t>
            </a:r>
            <a:r>
              <a:rPr lang="en-US" sz="2000" dirty="0" smtClean="0">
                <a:latin typeface="Cambria" pitchFamily="18" charset="0"/>
              </a:rPr>
              <a:t>) </a:t>
            </a:r>
            <a:endParaRPr lang="en-US" sz="2000" dirty="0">
              <a:latin typeface="Cambria" pitchFamily="18" charset="0"/>
            </a:endParaRPr>
          </a:p>
        </p:txBody>
      </p:sp>
    </p:spTree>
    <p:extLst>
      <p:ext uri="{BB962C8B-B14F-4D97-AF65-F5344CB8AC3E}">
        <p14:creationId xmlns="" xmlns:p14="http://schemas.microsoft.com/office/powerpoint/2010/main" val="3740883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5038</TotalTime>
  <Words>1877</Words>
  <Application>Microsoft Office PowerPoint</Application>
  <PresentationFormat>Custom</PresentationFormat>
  <Paragraphs>292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Indiana Academic Standards Evaluation Status Update</vt:lpstr>
      <vt:lpstr>Today’s Update</vt:lpstr>
      <vt:lpstr>HEA 1427 Requires SBOE To Adopt “College and Career Readiness Standards”</vt:lpstr>
      <vt:lpstr>Legislative Study Committee, OMB Fiscal Impact Report, Impact Upon Schools Provided Additional Parameters</vt:lpstr>
      <vt:lpstr>Today’s Update</vt:lpstr>
      <vt:lpstr>Evaluation Project Plan Overview: 2014 </vt:lpstr>
      <vt:lpstr>Phase I: Evaluation – Completed February 19</vt:lpstr>
      <vt:lpstr>Slide 8</vt:lpstr>
      <vt:lpstr>Phase I: Public Comment Period –  In Process Through March 12</vt:lpstr>
      <vt:lpstr>Slide 10</vt:lpstr>
      <vt:lpstr>Slide 11</vt:lpstr>
      <vt:lpstr>Phase II: Articulation – In Process Through March 19</vt:lpstr>
      <vt:lpstr>Phase II: National Expert Input – through March 24</vt:lpstr>
      <vt:lpstr>Phase III: Architecture – In Process Through April 1</vt:lpstr>
      <vt:lpstr>Final Approval, Federal Waiver Update</vt:lpstr>
      <vt:lpstr>Today’s Update</vt:lpstr>
      <vt:lpstr>Team Qualifications and Perceived Bias</vt:lpstr>
      <vt:lpstr>Speed of Process, Lack of Coherence in 2/19 Draft</vt:lpstr>
      <vt:lpstr>Educator Concerns About Impact on Students, Schools</vt:lpstr>
      <vt:lpstr>Today’s Update</vt:lpstr>
    </vt:vector>
  </TitlesOfParts>
  <Company>State of Indiana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Academic Standards Evaluation Process Update</dc:title>
  <dc:creator>Fiddian-Green, Claire</dc:creator>
  <cp:lastModifiedBy>dshockey</cp:lastModifiedBy>
  <cp:revision>35</cp:revision>
  <dcterms:created xsi:type="dcterms:W3CDTF">2014-03-04T21:59:33Z</dcterms:created>
  <dcterms:modified xsi:type="dcterms:W3CDTF">2014-03-10T20:28:01Z</dcterms:modified>
</cp:coreProperties>
</file>