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5" r:id="rId2"/>
    <p:sldId id="268" r:id="rId3"/>
    <p:sldId id="365" r:id="rId4"/>
    <p:sldId id="355" r:id="rId5"/>
    <p:sldId id="327" r:id="rId6"/>
    <p:sldId id="359" r:id="rId7"/>
    <p:sldId id="360" r:id="rId8"/>
    <p:sldId id="361" r:id="rId9"/>
    <p:sldId id="368" r:id="rId10"/>
    <p:sldId id="367" r:id="rId11"/>
    <p:sldId id="369" r:id="rId12"/>
    <p:sldId id="351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2F"/>
    <a:srgbClr val="00B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2" autoAdjust="0"/>
    <p:restoredTop sz="94849" autoAdjust="0"/>
  </p:normalViewPr>
  <p:slideViewPr>
    <p:cSldViewPr snapToGrid="0" snapToObjects="1">
      <p:cViewPr>
        <p:scale>
          <a:sx n="94" d="100"/>
          <a:sy n="94" d="100"/>
        </p:scale>
        <p:origin x="-16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32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A98F-02A1-4858-9206-DD3E007F5E9E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31AE-A85E-48DE-A8C9-760F59E78E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8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94FFE6-90DC-4050-B55A-7F9D1F43CC46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71A102-95DF-467D-941D-4C78923FE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4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8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A102-95DF-467D-941D-4C78923FE2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7724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192" y="5029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aomi\Desktop\2013Marketing\Facebook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578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6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00850" cy="382616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280"/>
            <a:ext cx="8229600" cy="5116883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1400" b="0">
                <a:solidFill>
                  <a:schemeClr val="tx1"/>
                </a:solidFill>
              </a:defRPr>
            </a:lvl2pPr>
            <a:lvl3pPr marL="1200150" indent="-285750">
              <a:buSzPct val="100000"/>
              <a:buFontTx/>
              <a:buBlip>
                <a:blip r:embed="rId2"/>
              </a:buBlip>
              <a:defRPr sz="1400" b="0">
                <a:solidFill>
                  <a:schemeClr val="tx1"/>
                </a:solidFill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822960"/>
            <a:ext cx="8229600" cy="0"/>
          </a:xfrm>
          <a:prstGeom prst="line">
            <a:avLst/>
          </a:prstGeom>
          <a:ln w="31750" cap="rnd">
            <a:solidFill>
              <a:schemeClr val="bg2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9842" y="6356350"/>
            <a:ext cx="2133600" cy="365125"/>
          </a:xfrm>
        </p:spPr>
        <p:txBody>
          <a:bodyPr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1/30/2014</a:t>
            </a:r>
            <a:endParaRPr lang="en-US" dirty="0"/>
          </a:p>
        </p:txBody>
      </p:sp>
      <p:pic>
        <p:nvPicPr>
          <p:cNvPr id="9" name="Picture 8" descr="C:\Users\Naomi\Pictures\Logos\PEN_Logo_HR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6495"/>
            <a:ext cx="2027555" cy="47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72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1/30/2014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25050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Indianapolis Turnaround Academies </a:t>
            </a:r>
          </a:p>
          <a:p>
            <a:r>
              <a:rPr lang="en-US" dirty="0" smtClean="0"/>
              <a:t>SBOE Presentation:</a:t>
            </a:r>
            <a:r>
              <a:rPr lang="en-US" baseline="0" dirty="0" smtClean="0"/>
              <a:t> 2</a:t>
            </a:r>
            <a:r>
              <a:rPr lang="en-US" dirty="0" smtClean="0"/>
              <a:t>/5/14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830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ensarus.com/" TargetMode="External"/><Relationship Id="rId4" Type="http://schemas.openxmlformats.org/officeDocument/2006/relationships/hyperlink" Target="mailto:info@pensaru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840" y="4038600"/>
            <a:ext cx="8209280" cy="9144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Calibri Light" panose="020F0302020204030204" pitchFamily="34" charset="0"/>
              </a:rPr>
              <a:t>Indianapolis Turnaround Academies Review </a:t>
            </a:r>
            <a:endParaRPr lang="en-US" sz="3400" b="1" dirty="0"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192" y="4947920"/>
            <a:ext cx="6400800" cy="10414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 Light" panose="020F0302020204030204" pitchFamily="34" charset="0"/>
              </a:rPr>
              <a:t>State Board of Education </a:t>
            </a:r>
            <a:r>
              <a:rPr lang="en-US" sz="3000" b="1" dirty="0" smtClean="0">
                <a:latin typeface="Calibri Light" panose="020F0302020204030204" pitchFamily="34" charset="0"/>
              </a:rPr>
              <a:t>Presentation</a:t>
            </a:r>
          </a:p>
          <a:p>
            <a:r>
              <a:rPr lang="en-US" sz="1800" b="1" dirty="0" smtClean="0">
                <a:latin typeface="Calibri Light" panose="020F0302020204030204" pitchFamily="34" charset="0"/>
              </a:rPr>
              <a:t>02/05/2014</a:t>
            </a:r>
            <a:endParaRPr lang="en-US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IV. Overall Findings  - Howe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" y="1786289"/>
            <a:ext cx="2887352" cy="1606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5096" y="3874848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Inclusive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Community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Ideas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480" y="6405531"/>
            <a:ext cx="42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4960" y="1046480"/>
            <a:ext cx="47244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Positive developments: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Assessment and data-driven </a:t>
            </a:r>
            <a:r>
              <a:rPr lang="en-US" dirty="0">
                <a:latin typeface="Calibri Light" panose="020F0302020204030204" pitchFamily="34" charset="0"/>
              </a:rPr>
              <a:t>decision </a:t>
            </a:r>
            <a:r>
              <a:rPr lang="en-US" dirty="0" smtClean="0">
                <a:latin typeface="Calibri Light" panose="020F0302020204030204" pitchFamily="34" charset="0"/>
              </a:rPr>
              <a:t>making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Diversity and inclusion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Community engagement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Positive </a:t>
            </a:r>
            <a:r>
              <a:rPr lang="en-US" dirty="0">
                <a:latin typeface="Calibri Light" panose="020F0302020204030204" pitchFamily="34" charset="0"/>
              </a:rPr>
              <a:t>and energetic climate</a:t>
            </a:r>
          </a:p>
          <a:p>
            <a:endParaRPr lang="en-US" sz="1200" dirty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Areas for continued development: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Mission </a:t>
            </a:r>
            <a:r>
              <a:rPr lang="en-US" dirty="0" smtClean="0">
                <a:latin typeface="Calibri Light" panose="020F0302020204030204" pitchFamily="34" charset="0"/>
              </a:rPr>
              <a:t>refinement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Leadership and teambuilding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Culture and discipline – implementation</a:t>
            </a:r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Pedagogy and classroom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College and career readiness programming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Ensuring family satisfaction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 Light" panose="020F0302020204030204" pitchFamily="34" charset="0"/>
              </a:rPr>
              <a:t>Schoolwide</a:t>
            </a:r>
            <a:r>
              <a:rPr lang="en-US" dirty="0">
                <a:latin typeface="Calibri Light" panose="020F0302020204030204" pitchFamily="34" charset="0"/>
              </a:rPr>
              <a:t> planning with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Addressing special needs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Leveraging ESY/summer programs</a:t>
            </a:r>
          </a:p>
        </p:txBody>
      </p:sp>
    </p:spTree>
    <p:extLst>
      <p:ext uri="{BB962C8B-B14F-4D97-AF65-F5344CB8AC3E}">
        <p14:creationId xmlns:p14="http://schemas.microsoft.com/office/powerpoint/2010/main" val="8559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IV. Overall Findings  - Arlington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50892" y="1786289"/>
            <a:ext cx="2866394" cy="1837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1480" y="3989744"/>
            <a:ext cx="141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Focus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Structure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Philosophy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480" y="6405531"/>
            <a:ext cx="42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4960" y="1046480"/>
            <a:ext cx="468376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Positive developments: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Curriculum and related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Assessment and data-driven </a:t>
            </a:r>
            <a:r>
              <a:rPr lang="en-US" dirty="0">
                <a:latin typeface="Calibri Light" panose="020F0302020204030204" pitchFamily="34" charset="0"/>
              </a:rPr>
              <a:t>decision </a:t>
            </a:r>
            <a:r>
              <a:rPr lang="en-US" dirty="0" smtClean="0">
                <a:latin typeface="Calibri Light" panose="020F0302020204030204" pitchFamily="34" charset="0"/>
              </a:rPr>
              <a:t>making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Staff and faculty diversity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Disciplined work environment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Areas for continued development: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Mission </a:t>
            </a:r>
            <a:r>
              <a:rPr lang="en-US" dirty="0" smtClean="0">
                <a:latin typeface="Calibri Light" panose="020F0302020204030204" pitchFamily="34" charset="0"/>
              </a:rPr>
              <a:t>refinement and teambuilding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Positive culture and discipline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College and career readiness </a:t>
            </a:r>
            <a:r>
              <a:rPr lang="en-US" dirty="0" smtClean="0">
                <a:latin typeface="Calibri Light" panose="020F0302020204030204" pitchFamily="34" charset="0"/>
              </a:rPr>
              <a:t>offerings</a:t>
            </a:r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Pedagogy and classroom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Ensuring family satisfaction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Addressing English language learners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Schoolwide</a:t>
            </a:r>
            <a:r>
              <a:rPr lang="en-US" dirty="0" smtClean="0">
                <a:latin typeface="Calibri Light" panose="020F0302020204030204" pitchFamily="34" charset="0"/>
              </a:rPr>
              <a:t> planning with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Leveraging ESY/summer school</a:t>
            </a:r>
          </a:p>
        </p:txBody>
      </p:sp>
    </p:spTree>
    <p:extLst>
      <p:ext uri="{BB962C8B-B14F-4D97-AF65-F5344CB8AC3E}">
        <p14:creationId xmlns:p14="http://schemas.microsoft.com/office/powerpoint/2010/main" val="8559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120942"/>
            <a:ext cx="6797040" cy="379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2320" y="6405531"/>
            <a:ext cx="74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12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720" y="5173392"/>
            <a:ext cx="412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Contact us at: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hlinkClick r:id="rId4"/>
              </a:rPr>
              <a:t>info@pensarus.com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Visit us online at: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hlinkClick r:id="rId5"/>
              </a:rPr>
              <a:t>www.pensarus.com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8261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Presentation Agenda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05840" y="1493520"/>
            <a:ext cx="704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u="sng" dirty="0" smtClean="0">
                <a:latin typeface="Calibri Light" panose="020F0302020204030204" pitchFamily="34" charset="0"/>
              </a:rPr>
              <a:t>Agenda:</a:t>
            </a:r>
          </a:p>
          <a:p>
            <a:pPr marL="1028700" lvl="1" indent="-571500">
              <a:spcBef>
                <a:spcPts val="1200"/>
              </a:spcBef>
              <a:buFont typeface="+mj-lt"/>
              <a:buAutoNum type="romanUcPeriod"/>
            </a:pPr>
            <a:r>
              <a:rPr lang="en-US" sz="2800" dirty="0" smtClean="0">
                <a:latin typeface="Calibri Light" panose="020F0302020204030204" pitchFamily="34" charset="0"/>
              </a:rPr>
              <a:t>About Pensarus</a:t>
            </a:r>
          </a:p>
          <a:p>
            <a:pPr marL="1028700" lvl="1" indent="-571500">
              <a:spcBef>
                <a:spcPts val="1200"/>
              </a:spcBef>
              <a:buFont typeface="+mj-lt"/>
              <a:buAutoNum type="romanUcPeriod"/>
            </a:pPr>
            <a:r>
              <a:rPr lang="en-US" sz="2800" dirty="0" smtClean="0">
                <a:latin typeface="Calibri Light" panose="020F0302020204030204" pitchFamily="34" charset="0"/>
              </a:rPr>
              <a:t>Project Background</a:t>
            </a:r>
          </a:p>
          <a:p>
            <a:pPr marL="1028700" lvl="1" indent="-571500">
              <a:spcBef>
                <a:spcPts val="1200"/>
              </a:spcBef>
              <a:buFont typeface="+mj-lt"/>
              <a:buAutoNum type="romanUcPeriod"/>
            </a:pPr>
            <a:r>
              <a:rPr lang="en-US" sz="2800" dirty="0" smtClean="0">
                <a:latin typeface="Calibri Light" panose="020F0302020204030204" pitchFamily="34" charset="0"/>
              </a:rPr>
              <a:t>Approach</a:t>
            </a:r>
          </a:p>
          <a:p>
            <a:pPr marL="1028700" lvl="1" indent="-571500">
              <a:spcBef>
                <a:spcPts val="1200"/>
              </a:spcBef>
              <a:buFont typeface="+mj-lt"/>
              <a:buAutoNum type="romanUcPeriod"/>
            </a:pPr>
            <a:r>
              <a:rPr lang="en-US" sz="2800" dirty="0" smtClean="0">
                <a:latin typeface="Calibri Light" panose="020F0302020204030204" pitchFamily="34" charset="0"/>
              </a:rPr>
              <a:t>High-Level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9480" y="6405531"/>
            <a:ext cx="29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 About Pensarus, LLC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3200" y="1188718"/>
            <a:ext cx="48209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Facts About Pensarus: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Founded in 2008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Based in Washington, DC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Mission: Improve organizational performance by blending business and education “bests”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Thoughtful educational change and innovation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Clients include: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 Light" panose="020F0302020204030204" pitchFamily="34" charset="0"/>
              </a:rPr>
              <a:t>Federal, state, and local educational agencies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 Light" panose="020F0302020204030204" pitchFamily="34" charset="0"/>
              </a:rPr>
              <a:t>Schools – private/public/charter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 Light" panose="020F0302020204030204" pitchFamily="34" charset="0"/>
              </a:rPr>
              <a:t>Non-profits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 Light" panose="020F0302020204030204" pitchFamily="34" charset="0"/>
              </a:rPr>
              <a:t>Mission-driven for-profits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</p:txBody>
      </p:sp>
      <p:pic>
        <p:nvPicPr>
          <p:cNvPr id="5" name="Picture 4" descr="C:\Users\Naomi\Dropbox\PEN_Pix\Pen_101212\FINAL_Graphs\JPG\Pensarus_Graph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786287"/>
            <a:ext cx="2702560" cy="25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39480" y="6405531"/>
            <a:ext cx="29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Background on the Project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88729"/>
            <a:ext cx="824992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An Independent Audit of Turnaround Academies: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 smtClean="0">
              <a:latin typeface="Calibri Light" panose="020F03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</a:rPr>
              <a:t>Obtain a neutral, 3rd party opinion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</a:rPr>
              <a:t>Evaluate current operating conditions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 Light" panose="020F0302020204030204" pitchFamily="34" charset="0"/>
              </a:rPr>
              <a:t>Address Core Question 4 and </a:t>
            </a:r>
            <a:r>
              <a:rPr lang="en-US" dirty="0" smtClean="0">
                <a:latin typeface="Calibri Light" panose="020F0302020204030204" pitchFamily="34" charset="0"/>
              </a:rPr>
              <a:t>best practices</a:t>
            </a:r>
            <a:endParaRPr lang="en-US" dirty="0">
              <a:latin typeface="Calibri Light" panose="020F0302020204030204" pitchFamily="34" charset="0"/>
            </a:endParaRP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39480" y="6405531"/>
            <a:ext cx="29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5680" y="2814320"/>
            <a:ext cx="7142480" cy="10160"/>
          </a:xfrm>
          <a:prstGeom prst="line">
            <a:avLst/>
          </a:prstGeom>
          <a:ln>
            <a:solidFill>
              <a:srgbClr val="C1D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1800" y="3357364"/>
            <a:ext cx="8275320" cy="2646878"/>
          </a:xfrm>
          <a:prstGeom prst="rect">
            <a:avLst/>
          </a:prstGeom>
          <a:gradFill>
            <a:gsLst>
              <a:gs pos="100000">
                <a:srgbClr val="C1D82F"/>
              </a:gs>
              <a:gs pos="66000">
                <a:srgbClr val="C1D82F">
                  <a:alpha val="0"/>
                </a:srgbClr>
              </a:gs>
              <a:gs pos="100000">
                <a:schemeClr val="bg1"/>
              </a:gs>
            </a:gsLst>
            <a:lin ang="16200000" scaled="0"/>
          </a:gradFill>
          <a:ln>
            <a:solidFill>
              <a:srgbClr val="C1D82F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 Light" panose="020F0302020204030204" pitchFamily="34" charset="0"/>
              </a:rPr>
              <a:t>Why Pensarus:</a:t>
            </a:r>
            <a:endParaRPr lang="en-US" sz="1200" b="1" i="1" dirty="0"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1000" dirty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</a:rPr>
              <a:t>Existing approach to comprehensively reviewing schools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</a:rPr>
              <a:t>Tools and knowledgeable consultants to conduct the reviews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</a:rPr>
              <a:t>Research bases that address educational best practices, change, and innovation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</a:rPr>
              <a:t>Experience with turnaround schools, charter schools, and urban districts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</a:rPr>
              <a:t>Experience with middle and high school levels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</a:rPr>
              <a:t>Experience with school diversity and special needs</a:t>
            </a:r>
          </a:p>
        </p:txBody>
      </p:sp>
    </p:spTree>
    <p:extLst>
      <p:ext uri="{BB962C8B-B14F-4D97-AF65-F5344CB8AC3E}">
        <p14:creationId xmlns:p14="http://schemas.microsoft.com/office/powerpoint/2010/main" val="10636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274639"/>
            <a:ext cx="6800850" cy="382616"/>
          </a:xfrm>
        </p:spPr>
        <p:txBody>
          <a:bodyPr>
            <a:normAutofit/>
          </a:bodyPr>
          <a:lstStyle/>
          <a:p>
            <a:r>
              <a:rPr lang="en-US" dirty="0" smtClean="0"/>
              <a:t>III. Approach - Priorities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121" y="3460858"/>
            <a:ext cx="8274183" cy="209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" pitchFamily="34" charset="0"/>
              </a:rPr>
              <a:t>Pensarus reviewed 11 indicators under OEI’s Core Question 4 to evaluate operating conditions:</a:t>
            </a:r>
            <a:endParaRPr lang="en-US" sz="1600" b="1" dirty="0">
              <a:solidFill>
                <a:schemeClr val="accent6"/>
              </a:solidFill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430" y="1805535"/>
            <a:ext cx="8229600" cy="204341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Core Question </a:t>
            </a:r>
            <a:r>
              <a:rPr lang="en-US" sz="1200" b="1" dirty="0">
                <a:solidFill>
                  <a:schemeClr val="tx1"/>
                </a:solidFill>
              </a:rPr>
              <a:t>2: </a:t>
            </a:r>
            <a:r>
              <a:rPr lang="en-US" sz="1200" b="1" dirty="0" smtClean="0">
                <a:solidFill>
                  <a:schemeClr val="tx1"/>
                </a:solidFill>
              </a:rPr>
              <a:t>Is </a:t>
            </a:r>
            <a:r>
              <a:rPr lang="en-US" sz="1200" b="1" dirty="0">
                <a:solidFill>
                  <a:schemeClr val="tx1"/>
                </a:solidFill>
              </a:rPr>
              <a:t>the organization in sound fiscal health?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376" y="2176370"/>
            <a:ext cx="8236419" cy="211149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Core Question 3: </a:t>
            </a:r>
            <a:r>
              <a:rPr lang="en-US" sz="1200" b="1" dirty="0" smtClean="0">
                <a:solidFill>
                  <a:schemeClr val="tx1"/>
                </a:solidFill>
              </a:rPr>
              <a:t>Is </a:t>
            </a:r>
            <a:r>
              <a:rPr lang="en-US" sz="1200" b="1" dirty="0">
                <a:solidFill>
                  <a:schemeClr val="tx1"/>
                </a:solidFill>
              </a:rPr>
              <a:t>the organization </a:t>
            </a:r>
            <a:r>
              <a:rPr lang="en-US" sz="1200" b="1" dirty="0" smtClean="0">
                <a:solidFill>
                  <a:schemeClr val="tx1"/>
                </a:solidFill>
              </a:rPr>
              <a:t>effective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and well-run?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429" y="2480023"/>
            <a:ext cx="8229598" cy="570023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Core </a:t>
            </a:r>
            <a:r>
              <a:rPr lang="en-US" sz="1400" b="1" dirty="0">
                <a:solidFill>
                  <a:schemeClr val="tx1"/>
                </a:solidFill>
              </a:rPr>
              <a:t>Question </a:t>
            </a:r>
            <a:r>
              <a:rPr lang="en-US" sz="1400" b="1" dirty="0" smtClean="0">
                <a:solidFill>
                  <a:schemeClr val="tx1"/>
                </a:solidFill>
              </a:rPr>
              <a:t>4: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Is the school providing the appropriate conditions for success?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27882"/>
              </p:ext>
            </p:extLst>
          </p:nvPr>
        </p:nvGraphicFramePr>
        <p:xfrm>
          <a:off x="314561" y="3868604"/>
          <a:ext cx="8508048" cy="161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8368"/>
                <a:gridCol w="888100"/>
                <a:gridCol w="896706"/>
                <a:gridCol w="1032254"/>
                <a:gridCol w="1105242"/>
                <a:gridCol w="844572"/>
                <a:gridCol w="813291"/>
                <a:gridCol w="1028897"/>
                <a:gridCol w="535937"/>
                <a:gridCol w="454681"/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4.1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4.2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4.3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4.4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4.6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4.7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4.8 &amp; 4.9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4.10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" dirty="0" smtClean="0">
                          <a:latin typeface="Calibri Light" panose="020F0302020204030204" pitchFamily="34" charset="0"/>
                        </a:rPr>
                        <a:t>4.11</a:t>
                      </a:r>
                      <a:endParaRPr lang="en-US" sz="115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1839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Curriculum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Pedagogy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College &amp; Career Readiness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Assessment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HR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&amp;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Mission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Climate</a:t>
                      </a:r>
                    </a:p>
                    <a:p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Parent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ngagement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SPED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ELL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Developed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Implemented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CRP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ELA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Math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CRP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College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Career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CRP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Data </a:t>
                      </a:r>
                    </a:p>
                    <a:p>
                      <a:r>
                        <a:rPr lang="en-US" sz="1000" dirty="0" err="1" smtClean="0">
                          <a:latin typeface="Calibri Light" panose="020F0302020204030204" pitchFamily="34" charset="0"/>
                        </a:rPr>
                        <a:t>RtI</a:t>
                      </a:r>
                      <a:endParaRPr lang="en-US" sz="10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PLCs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CRP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Leadership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Core</a:t>
                      </a:r>
                      <a:r>
                        <a:rPr lang="en-US" sz="1000" baseline="0" dirty="0" smtClean="0">
                          <a:latin typeface="Calibri Light" panose="020F0302020204030204" pitchFamily="34" charset="0"/>
                        </a:rPr>
                        <a:t> Values</a:t>
                      </a:r>
                    </a:p>
                    <a:p>
                      <a:r>
                        <a:rPr lang="en-US" sz="1000" baseline="0" dirty="0" smtClean="0">
                          <a:latin typeface="Calibri Light" panose="020F0302020204030204" pitchFamily="34" charset="0"/>
                        </a:rPr>
                        <a:t>OD</a:t>
                      </a:r>
                      <a:endParaRPr lang="en-US" sz="10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Discipline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Culture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CRP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Parent/Family/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Community</a:t>
                      </a:r>
                      <a:r>
                        <a:rPr lang="en-US" sz="10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Engagement</a:t>
                      </a:r>
                    </a:p>
                    <a:p>
                      <a:r>
                        <a:rPr lang="en-US" sz="1000" dirty="0" smtClean="0">
                          <a:latin typeface="Calibri Light" panose="020F0302020204030204" pitchFamily="34" charset="0"/>
                        </a:rPr>
                        <a:t>Satisfaction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Calibri Light" panose="020F0302020204030204" pitchFamily="34" charset="0"/>
                        </a:rPr>
                        <a:t>RtI</a:t>
                      </a:r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060101" y="2480023"/>
            <a:ext cx="5044254" cy="649257"/>
          </a:xfrm>
          <a:prstGeom prst="ellipse">
            <a:avLst/>
          </a:prstGeom>
          <a:noFill/>
          <a:ln w="25400">
            <a:solidFill>
              <a:srgbClr val="C1D8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1D82F"/>
              </a:solidFill>
            </a:endParaRPr>
          </a:p>
        </p:txBody>
      </p:sp>
      <p:cxnSp>
        <p:nvCxnSpPr>
          <p:cNvPr id="11" name="Elbow Connector 10"/>
          <p:cNvCxnSpPr>
            <a:stCxn id="5" idx="4"/>
            <a:endCxn id="4" idx="1"/>
          </p:cNvCxnSpPr>
          <p:nvPr/>
        </p:nvCxnSpPr>
        <p:spPr>
          <a:xfrm rot="5400000">
            <a:off x="2362499" y="1345903"/>
            <a:ext cx="436353" cy="4003107"/>
          </a:xfrm>
          <a:prstGeom prst="bentConnector4">
            <a:avLst>
              <a:gd name="adj1" fmla="val 37994"/>
              <a:gd name="adj2" fmla="val 105711"/>
            </a:avLst>
          </a:prstGeom>
          <a:ln>
            <a:solidFill>
              <a:srgbClr val="C1D82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7429" y="1434695"/>
            <a:ext cx="8229600" cy="229741"/>
          </a:xfrm>
          <a:prstGeom prst="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Core Question 1: Is the educational program a success?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9480" y="6405531"/>
            <a:ext cx="29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67429" y="994870"/>
            <a:ext cx="8385874" cy="4191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600" b="1" i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" pitchFamily="34" charset="0"/>
              </a:rPr>
              <a:t>Office of Education Innovation Performance Framework</a:t>
            </a:r>
            <a:endParaRPr lang="en-US" sz="1600" b="1" i="1" dirty="0">
              <a:solidFill>
                <a:schemeClr val="accent6"/>
              </a:solidFill>
              <a:latin typeface="Calibri Light" panose="020F0302020204030204" pitchFamily="34" charset="0"/>
              <a:cs typeface="Calibri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73852" y="5555164"/>
            <a:ext cx="6248757" cy="59163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55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" pitchFamily="34" charset="0"/>
              </a:rPr>
              <a:t>*Also referencing US Department of Education’s WWC Practice Guide Recommendations and Mass Insight Framework for School Turnaround</a:t>
            </a:r>
            <a:endParaRPr lang="en-US" sz="1550" b="1" dirty="0">
              <a:solidFill>
                <a:schemeClr val="accent6"/>
              </a:solidFill>
              <a:latin typeface="Calibri Light" panose="020F03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Approach - Process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2080" y="969153"/>
            <a:ext cx="4439920" cy="594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Grounded theory review process (~8weeks):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Initial document requests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Initiation meetings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Site visits (~2.5days) included:</a:t>
            </a:r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lang="en-US" dirty="0" smtClean="0">
                <a:latin typeface="Calibri Light" panose="020F0302020204030204" pitchFamily="34" charset="0"/>
              </a:rPr>
              <a:t>Leadership interviews</a:t>
            </a:r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lang="en-US" dirty="0" smtClean="0">
                <a:latin typeface="Calibri Light" panose="020F0302020204030204" pitchFamily="34" charset="0"/>
              </a:rPr>
              <a:t>Team interviews</a:t>
            </a:r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lang="en-US" dirty="0" smtClean="0">
                <a:latin typeface="Calibri Light" panose="020F0302020204030204" pitchFamily="34" charset="0"/>
              </a:rPr>
              <a:t>Class observations</a:t>
            </a:r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lang="en-US" dirty="0" smtClean="0">
                <a:latin typeface="Calibri Light" panose="020F0302020204030204" pitchFamily="34" charset="0"/>
              </a:rPr>
              <a:t>General observations</a:t>
            </a:r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lang="en-US" dirty="0" smtClean="0">
                <a:latin typeface="Calibri Light" panose="020F0302020204030204" pitchFamily="34" charset="0"/>
              </a:rPr>
              <a:t>File reviews</a:t>
            </a:r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lang="en-US" dirty="0" smtClean="0">
                <a:latin typeface="Calibri Light" panose="020F0302020204030204" pitchFamily="34" charset="0"/>
              </a:rPr>
              <a:t>Artifact collection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Focus groups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Surveys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Synthesis and report compilation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Calibri Light" panose="020F0302020204030204" pitchFamily="34" charset="0"/>
            </a:endParaRPr>
          </a:p>
          <a:p>
            <a:r>
              <a:rPr lang="en-US" sz="1600" i="1" dirty="0" smtClean="0">
                <a:latin typeface="Calibri Light" panose="020F0302020204030204" pitchFamily="34" charset="0"/>
              </a:rPr>
              <a:t>*In each area, reviewers aimed for 3 data points (i.e. survey + documentation + interview)</a:t>
            </a:r>
          </a:p>
          <a:p>
            <a:endParaRPr lang="en-US" sz="600" i="1" dirty="0" smtClean="0">
              <a:latin typeface="Calibri Light" panose="020F0302020204030204" pitchFamily="34" charset="0"/>
            </a:endParaRPr>
          </a:p>
          <a:p>
            <a:r>
              <a:rPr lang="en-US" sz="1600" i="1" dirty="0" smtClean="0">
                <a:latin typeface="Calibri Light" panose="020F0302020204030204" pitchFamily="34" charset="0"/>
              </a:rPr>
              <a:t>**Timing, access to data and documentation, and confidentiality concerns presented some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 Light" panose="020F03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1" y="1786289"/>
            <a:ext cx="25177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9480" y="6405531"/>
            <a:ext cx="44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IV. Overall Findings - Commonalities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0" y="1046480"/>
            <a:ext cx="60147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Numerous positive developments: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Legitimate curricula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Data-driven decision making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Addressing individual student needs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Communicating with parents, families, and the community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Human resource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Professional development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And areas for continued development: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Pedagogy and classroom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Application of research-based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Strategy across departments based on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Regular course corrections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Leveraging extended school year/summer school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249680" y="1463040"/>
            <a:ext cx="680720" cy="4003040"/>
          </a:xfrm>
          <a:prstGeom prst="upArrow">
            <a:avLst/>
          </a:prstGeom>
          <a:gradFill>
            <a:gsLst>
              <a:gs pos="0">
                <a:srgbClr val="CEDA85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C1D82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39480" y="6405531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IV. Overall Findings  - </a:t>
            </a:r>
            <a:r>
              <a:rPr lang="en-US" dirty="0" err="1" smtClean="0"/>
              <a:t>Donnan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92480" y="1976787"/>
            <a:ext cx="2887352" cy="1927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4336" y="4217737"/>
            <a:ext cx="150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Vision Teamwork</a:t>
            </a: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9480" y="6405531"/>
            <a:ext cx="42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4960" y="1046480"/>
            <a:ext cx="47345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Positive developments: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School leadership – vision and 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Human resource </a:t>
            </a:r>
            <a:r>
              <a:rPr lang="en-US" dirty="0" smtClean="0">
                <a:latin typeface="Calibri Light" panose="020F0302020204030204" pitchFamily="34" charset="0"/>
              </a:rPr>
              <a:t>management – teambuilding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Assessment and data-driven decision making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Addressing individual student needs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Culture and climate – including college/ career readiness and positive behavior</a:t>
            </a:r>
          </a:p>
          <a:p>
            <a:endParaRPr lang="en-US" sz="1200" dirty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Areas for continued development: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Pedagogy and classroom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Ensuring procedures for special needs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Mission refinement/community outreach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Application of research-based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Schoolwide</a:t>
            </a:r>
            <a:r>
              <a:rPr lang="en-US" dirty="0" smtClean="0">
                <a:latin typeface="Calibri Light" panose="020F0302020204030204" pitchFamily="34" charset="0"/>
              </a:rPr>
              <a:t> planning with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Leveraging ESY/summer school</a:t>
            </a:r>
          </a:p>
        </p:txBody>
      </p:sp>
    </p:spTree>
    <p:extLst>
      <p:ext uri="{BB962C8B-B14F-4D97-AF65-F5344CB8AC3E}">
        <p14:creationId xmlns:p14="http://schemas.microsoft.com/office/powerpoint/2010/main" val="20505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IV. Overall Findings  - Manual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948089"/>
            <a:ext cx="82296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040" y="4065337"/>
            <a:ext cx="150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Opportunity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Talent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Inspiration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40103" y="1786289"/>
            <a:ext cx="2866394" cy="19405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39480" y="6405531"/>
            <a:ext cx="42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4960" y="1046480"/>
            <a:ext cx="46837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Positive developments: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Research-based practices – leadership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Assessment and data-driven </a:t>
            </a:r>
            <a:r>
              <a:rPr lang="en-US" dirty="0">
                <a:latin typeface="Calibri Light" panose="020F0302020204030204" pitchFamily="34" charset="0"/>
              </a:rPr>
              <a:t>decision </a:t>
            </a:r>
            <a:r>
              <a:rPr lang="en-US" dirty="0" smtClean="0">
                <a:latin typeface="Calibri Light" panose="020F0302020204030204" pitchFamily="34" charset="0"/>
              </a:rPr>
              <a:t>making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College and career readiness programming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Human resource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Parent</a:t>
            </a:r>
            <a:r>
              <a:rPr lang="en-US" dirty="0">
                <a:latin typeface="Calibri Light" panose="020F0302020204030204" pitchFamily="34" charset="0"/>
              </a:rPr>
              <a:t>, </a:t>
            </a:r>
            <a:r>
              <a:rPr lang="en-US" dirty="0" smtClean="0">
                <a:latin typeface="Calibri Light" panose="020F0302020204030204" pitchFamily="34" charset="0"/>
              </a:rPr>
              <a:t>family</a:t>
            </a:r>
            <a:r>
              <a:rPr lang="en-US" dirty="0">
                <a:latin typeface="Calibri Light" panose="020F0302020204030204" pitchFamily="34" charset="0"/>
              </a:rPr>
              <a:t>, </a:t>
            </a:r>
            <a:r>
              <a:rPr lang="en-US" dirty="0" smtClean="0">
                <a:latin typeface="Calibri Light" panose="020F0302020204030204" pitchFamily="34" charset="0"/>
              </a:rPr>
              <a:t>community engagement</a:t>
            </a:r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Culture </a:t>
            </a:r>
            <a:r>
              <a:rPr lang="en-US" dirty="0">
                <a:latin typeface="Calibri Light" panose="020F0302020204030204" pitchFamily="34" charset="0"/>
              </a:rPr>
              <a:t>and climate – including behavior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Areas for continued development:</a:t>
            </a:r>
          </a:p>
          <a:p>
            <a:endParaRPr lang="en-US" sz="1000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Mission </a:t>
            </a:r>
            <a:r>
              <a:rPr lang="en-US" dirty="0" smtClean="0">
                <a:latin typeface="Calibri Light" panose="020F0302020204030204" pitchFamily="34" charset="0"/>
              </a:rPr>
              <a:t>refinement and teambuilding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Pedagogy and classroom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Diversity and culturally responsive pedagogy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Schoolwide</a:t>
            </a:r>
            <a:r>
              <a:rPr lang="en-US" dirty="0" smtClean="0">
                <a:latin typeface="Calibri Light" panose="020F0302020204030204" pitchFamily="34" charset="0"/>
              </a:rPr>
              <a:t> planning with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Culture, tightening implementation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Leveraging ESY/summer school</a:t>
            </a:r>
          </a:p>
        </p:txBody>
      </p:sp>
    </p:spTree>
    <p:extLst>
      <p:ext uri="{BB962C8B-B14F-4D97-AF65-F5344CB8AC3E}">
        <p14:creationId xmlns:p14="http://schemas.microsoft.com/office/powerpoint/2010/main" val="8559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NEO Palette">
      <a:dk1>
        <a:srgbClr val="191919"/>
      </a:dk1>
      <a:lt1>
        <a:sysClr val="window" lastClr="FFFFFF"/>
      </a:lt1>
      <a:dk2>
        <a:srgbClr val="007CBD"/>
      </a:dk2>
      <a:lt2>
        <a:srgbClr val="E5E5E5"/>
      </a:lt2>
      <a:accent1>
        <a:srgbClr val="E9AC1F"/>
      </a:accent1>
      <a:accent2>
        <a:srgbClr val="D63D25"/>
      </a:accent2>
      <a:accent3>
        <a:srgbClr val="007CBD"/>
      </a:accent3>
      <a:accent4>
        <a:srgbClr val="31A67E"/>
      </a:accent4>
      <a:accent5>
        <a:srgbClr val="931958"/>
      </a:accent5>
      <a:accent6>
        <a:srgbClr val="A5A6A5"/>
      </a:accent6>
      <a:hlink>
        <a:srgbClr val="177B96"/>
      </a:hlink>
      <a:folHlink>
        <a:srgbClr val="0C42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4433</TotalTime>
  <Words>750</Words>
  <Application>Microsoft Office PowerPoint</Application>
  <PresentationFormat>On-screen Show (4:3)</PresentationFormat>
  <Paragraphs>235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Indianapolis Turnaround Academies Review </vt:lpstr>
      <vt:lpstr>Presentation Agenda </vt:lpstr>
      <vt:lpstr>I. About Pensarus, LLC</vt:lpstr>
      <vt:lpstr>II. Background on the Project</vt:lpstr>
      <vt:lpstr>III. Approach - Priorities</vt:lpstr>
      <vt:lpstr>III. Approach - Process</vt:lpstr>
      <vt:lpstr>IV. Overall Findings - Commonalities</vt:lpstr>
      <vt:lpstr>IV. Overall Findings  - Donnan</vt:lpstr>
      <vt:lpstr>IV. Overall Findings  - Manual</vt:lpstr>
      <vt:lpstr>IV. Overall Findings  - Howe</vt:lpstr>
      <vt:lpstr>IV. Overall Findings  - Arlington</vt:lpstr>
      <vt:lpstr>END</vt:lpstr>
    </vt:vector>
  </TitlesOfParts>
  <Company>Teach For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Whitesell</dc:creator>
  <cp:lastModifiedBy>Naomi</cp:lastModifiedBy>
  <cp:revision>1029</cp:revision>
  <cp:lastPrinted>2013-07-11T18:20:09Z</cp:lastPrinted>
  <dcterms:created xsi:type="dcterms:W3CDTF">2013-04-16T12:35:24Z</dcterms:created>
  <dcterms:modified xsi:type="dcterms:W3CDTF">2014-01-31T18:41:04Z</dcterms:modified>
</cp:coreProperties>
</file>