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314" r:id="rId3"/>
    <p:sldId id="746" r:id="rId4"/>
    <p:sldId id="768" r:id="rId5"/>
    <p:sldId id="747" r:id="rId6"/>
    <p:sldId id="750" r:id="rId7"/>
    <p:sldId id="752" r:id="rId8"/>
    <p:sldId id="686" r:id="rId9"/>
    <p:sldId id="743" r:id="rId10"/>
    <p:sldId id="741" r:id="rId11"/>
    <p:sldId id="742" r:id="rId12"/>
    <p:sldId id="740" r:id="rId13"/>
    <p:sldId id="745" r:id="rId14"/>
    <p:sldId id="735" r:id="rId15"/>
    <p:sldId id="765" r:id="rId16"/>
    <p:sldId id="757" r:id="rId17"/>
    <p:sldId id="758" r:id="rId18"/>
    <p:sldId id="761" r:id="rId19"/>
    <p:sldId id="719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00"/>
    <a:srgbClr val="FAF182"/>
    <a:srgbClr val="FAFF29"/>
    <a:srgbClr val="F8ED5E"/>
    <a:srgbClr val="FFFF00"/>
    <a:srgbClr val="CCCCFF"/>
    <a:srgbClr val="0033CC"/>
    <a:srgbClr val="FFCC00"/>
    <a:srgbClr val="EE9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82944" autoAdjust="0"/>
  </p:normalViewPr>
  <p:slideViewPr>
    <p:cSldViewPr>
      <p:cViewPr varScale="1">
        <p:scale>
          <a:sx n="62" d="100"/>
          <a:sy n="62" d="100"/>
        </p:scale>
        <p:origin x="16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8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2" y="7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t" anchorCtr="0" compatLnSpc="1">
            <a:prstTxWarp prst="textNoShape">
              <a:avLst/>
            </a:prstTxWarp>
          </a:bodyPr>
          <a:lstStyle>
            <a:lvl1pPr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t" anchorCtr="0" compatLnSpc="1">
            <a:prstTxWarp prst="textNoShape">
              <a:avLst/>
            </a:prstTxWarp>
          </a:bodyPr>
          <a:lstStyle>
            <a:lvl1pPr algn="r"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1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b" anchorCtr="0" compatLnSpc="1">
            <a:prstTxWarp prst="textNoShape">
              <a:avLst/>
            </a:prstTxWarp>
          </a:bodyPr>
          <a:lstStyle>
            <a:lvl1pPr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0681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b" anchorCtr="0" compatLnSpc="1">
            <a:prstTxWarp prst="textNoShape">
              <a:avLst/>
            </a:prstTxWarp>
          </a:bodyPr>
          <a:lstStyle>
            <a:lvl1pPr algn="r"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4C77840-2874-4551-98ED-89773D05D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4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t" anchorCtr="0" compatLnSpc="1">
            <a:prstTxWarp prst="textNoShape">
              <a:avLst/>
            </a:prstTxWarp>
          </a:bodyPr>
          <a:lstStyle>
            <a:lvl1pPr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t" anchorCtr="0" compatLnSpc="1">
            <a:prstTxWarp prst="textNoShape">
              <a:avLst/>
            </a:prstTxWarp>
          </a:bodyPr>
          <a:lstStyle>
            <a:lvl1pPr algn="r"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3738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340"/>
            <a:ext cx="5140960" cy="41849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1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b" anchorCtr="0" compatLnSpc="1">
            <a:prstTxWarp prst="textNoShape">
              <a:avLst/>
            </a:prstTxWarp>
          </a:bodyPr>
          <a:lstStyle>
            <a:lvl1pPr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0681"/>
            <a:ext cx="3037840" cy="465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71" tIns="45936" rIns="91871" bIns="45936" numCol="1" anchor="b" anchorCtr="0" compatLnSpc="1">
            <a:prstTxWarp prst="textNoShape">
              <a:avLst/>
            </a:prstTxWarp>
          </a:bodyPr>
          <a:lstStyle>
            <a:lvl1pPr algn="r" defTabSz="917324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C641B1-536D-4C36-AC75-2D42D938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90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292"/>
            <a:fld id="{64615D15-EA11-4E09-AE04-85CF44B5E8B7}" type="slidenum">
              <a:rPr lang="en-US" smtClean="0"/>
              <a:pPr defTabSz="912292"/>
              <a:t>1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6214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80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96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8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6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2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4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71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66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1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65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5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9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1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292"/>
            <a:fld id="{DBB5D14D-8367-44C1-8114-99C07F57DD76}" type="slidenum">
              <a:rPr lang="en-US" smtClean="0"/>
              <a:pPr defTabSz="912292"/>
              <a:t>7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" y="4415341"/>
            <a:ext cx="7010400" cy="4881060"/>
          </a:xfrm>
          <a:noFill/>
          <a:ln w="9525"/>
        </p:spPr>
        <p:txBody>
          <a:bodyPr/>
          <a:lstStyle/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25606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8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41B1-536D-4C36-AC75-2D42D93829B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5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marL="342900" indent="-34290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400" b="1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2400" b="1" baseline="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8441D-D52D-4461-BC84-23B3BA94D4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https://ak3.picdn.net/shutterstock/videos/2767646/thumb/1.jpg?i10c=img.resize(height:160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6" r="11551" b="23296"/>
          <a:stretch>
            <a:fillRect/>
          </a:stretch>
        </p:blipFill>
        <p:spPr bwMode="auto">
          <a:xfrm>
            <a:off x="-6626" y="0"/>
            <a:ext cx="915062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 userDrawn="1"/>
        </p:nvSpPr>
        <p:spPr bwMode="auto">
          <a:xfrm>
            <a:off x="13252" y="952500"/>
            <a:ext cx="9130748" cy="8763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0" sy="10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10795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5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Distressed Unit Appeal Board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058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3600"/>
            </a:lvl1pPr>
            <a:lvl2pPr marL="915988" indent="-457200">
              <a:defRPr sz="3200"/>
            </a:lvl2pPr>
            <a:lvl3pPr marL="1371600" indent="-457200">
              <a:defRPr sz="28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1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EA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18288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19400"/>
            <a:ext cx="6705600" cy="1219201"/>
          </a:xfrm>
        </p:spPr>
        <p:txBody>
          <a:bodyPr anchor="t">
            <a:normAutofit/>
          </a:bodyPr>
          <a:lstStyle>
            <a:lvl1pPr mar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000" b="1" kern="120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C055-04C7-4BBA-B8F8-AC305259DB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9878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E05B-74AC-4D06-82B6-63AEEEB456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5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marL="342900" indent="-34290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400" b="1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2400" b="1" baseline="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8441D-D52D-4461-BC84-23B3BA94D4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3200"/>
            </a:lvl1pPr>
            <a:lvl2pPr marL="915988" indent="-457200">
              <a:defRPr sz="3200"/>
            </a:lvl2pPr>
            <a:lvl3pPr marL="1371600" indent="-457200">
              <a:defRPr sz="3200"/>
            </a:lvl3pPr>
            <a:lvl4pPr marL="1828800" indent="-457200">
              <a:defRPr sz="3200"/>
            </a:lvl4pPr>
            <a:lvl5pPr marL="2286000" indent="-457200"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0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EA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18288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19400"/>
            <a:ext cx="6705600" cy="1219201"/>
          </a:xfrm>
        </p:spPr>
        <p:txBody>
          <a:bodyPr anchor="t">
            <a:normAutofit/>
          </a:bodyPr>
          <a:lstStyle>
            <a:lvl1pPr mar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000" b="1" kern="120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C055-04C7-4BBA-B8F8-AC305259DB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E05B-74AC-4D06-82B6-63AEEEB456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8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F0C055-04C7-4BBA-B8F8-AC305259DB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 descr="SEAL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2550"/>
            <a:ext cx="13716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447800" y="1066800"/>
            <a:ext cx="7239000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25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400" kern="1200" dirty="0">
          <a:solidFill>
            <a:srgbClr val="003399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1pPr>
      <a:lvl2pPr marL="915988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2pPr>
      <a:lvl3pPr marL="13716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3pPr>
      <a:lvl4pPr marL="18288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4pPr>
      <a:lvl5pPr marL="22860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F0C055-04C7-4BBA-B8F8-AC305259DB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 descr="SEAL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2550"/>
            <a:ext cx="13716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447800" y="1066800"/>
            <a:ext cx="7239000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4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400" kern="1200" dirty="0">
          <a:solidFill>
            <a:srgbClr val="003399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1pPr>
      <a:lvl2pPr marL="915988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2pPr>
      <a:lvl3pPr marL="13716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3pPr>
      <a:lvl4pPr marL="18288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4pPr>
      <a:lvl5pPr marL="2286000" indent="-457200" algn="l" rtl="0" eaLnBrk="1" fontAlgn="base" hangingPunct="1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duab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dicators@duab.in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schaafsma@duab.in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.gov/dua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1"/>
            <a:ext cx="8458200" cy="2667000"/>
          </a:xfrm>
        </p:spPr>
        <p:txBody>
          <a:bodyPr/>
          <a:lstStyle/>
          <a:p>
            <a:r>
              <a:rPr lang="en-US" dirty="0" smtClean="0"/>
              <a:t>School Corporation Fiscal and Qualitative Indicators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Calibri" pitchFamily="34" charset="0"/>
              </a:rPr>
              <a:t>July 11, 2018</a:t>
            </a:r>
          </a:p>
          <a:p>
            <a:pPr algn="ctr" eaLnBrk="1" hangingPunct="1">
              <a:buFontTx/>
              <a:buNone/>
            </a:pPr>
            <a:endParaRPr lang="en-US" sz="2800" dirty="0"/>
          </a:p>
          <a:p>
            <a:pPr algn="ctr" eaLnBrk="1" hangingPunct="1">
              <a:buFontTx/>
              <a:buNone/>
            </a:pPr>
            <a:endParaRPr lang="en-US" sz="2800" b="1" dirty="0" smtClean="0">
              <a:solidFill>
                <a:srgbClr val="003399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/>
              <a:t>Courtney L. Schaafsma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Calibri" pitchFamily="34" charset="0"/>
              </a:rPr>
              <a:t>Executive Director</a:t>
            </a:r>
          </a:p>
          <a:p>
            <a:pPr algn="ctr" eaLnBrk="1" hangingPunct="1">
              <a:buFontTx/>
              <a:buNone/>
            </a:pPr>
            <a:endParaRPr lang="en-US" b="1" dirty="0" smtClean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6E79F9-4BC0-4CBD-BF37-87FEDD77C0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Anticipated Committee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23, 2018</a:t>
            </a:r>
          </a:p>
          <a:p>
            <a:pPr lvl="1"/>
            <a:r>
              <a:rPr lang="en-US" dirty="0" smtClean="0"/>
              <a:t>Review of preliminary draft of indicators and proposed dashboard presentation</a:t>
            </a:r>
          </a:p>
          <a:p>
            <a:r>
              <a:rPr lang="en-US" dirty="0" smtClean="0"/>
              <a:t>September 6, 2018</a:t>
            </a:r>
          </a:p>
          <a:p>
            <a:pPr lvl="1"/>
            <a:r>
              <a:rPr lang="en-US" dirty="0" smtClean="0"/>
              <a:t>Public comment on preliminary draft</a:t>
            </a:r>
          </a:p>
          <a:p>
            <a:r>
              <a:rPr lang="en-US" dirty="0" smtClean="0"/>
              <a:t>September 27, 2018</a:t>
            </a:r>
          </a:p>
          <a:p>
            <a:pPr lvl="1"/>
            <a:r>
              <a:rPr lang="en-US" dirty="0" smtClean="0"/>
              <a:t>Finalization of indicators and dashboard presentation for submission to the State Budget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1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Time: 2 pm Eastern</a:t>
            </a:r>
          </a:p>
          <a:p>
            <a:r>
              <a:rPr lang="en-US" dirty="0" smtClean="0"/>
              <a:t>Location: One North Capitol Avenue, Suite 900, Large Conference Room</a:t>
            </a:r>
          </a:p>
          <a:p>
            <a:r>
              <a:rPr lang="en-US" dirty="0" smtClean="0"/>
              <a:t>Webcast at </a:t>
            </a:r>
            <a:r>
              <a:rPr lang="en-US" dirty="0" smtClean="0">
                <a:hlinkClick r:id="rId3"/>
              </a:rPr>
              <a:t>www.in.gov/duab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2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91400" cy="838200"/>
          </a:xfrm>
        </p:spPr>
        <p:txBody>
          <a:bodyPr/>
          <a:lstStyle/>
          <a:p>
            <a:r>
              <a:rPr lang="en-US" dirty="0" smtClean="0"/>
              <a:t>Interacting with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Indicators@duab.in.gov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Listserv: DUABSchoolIndicators</a:t>
            </a:r>
          </a:p>
          <a:p>
            <a:pPr lvl="1"/>
            <a:r>
              <a:rPr lang="en-US" dirty="0" smtClean="0"/>
              <a:t>Sign up on the DUAB webpage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08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Assessment, Corrective Action Plan, and Watch List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055-04C7-4BBA-B8F8-AC305259DB8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0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Post-Indicators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Before June 1, 2019: Initial report on school corporations that may require a corrective action plan.</a:t>
            </a:r>
          </a:p>
          <a:p>
            <a:r>
              <a:rPr lang="en-US" dirty="0" smtClean="0"/>
              <a:t>DUAB identifies school corporations to receive an assessment.</a:t>
            </a:r>
          </a:p>
          <a:p>
            <a:r>
              <a:rPr lang="en-US" dirty="0" smtClean="0"/>
              <a:t>DUAB Executive Director conducts assessment and reports back to DUAB.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7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DUAB determines if a corrective action plan is necessary for the school corporation.</a:t>
            </a:r>
          </a:p>
          <a:p>
            <a:r>
              <a:rPr lang="en-US" dirty="0" smtClean="0"/>
              <a:t>School corporation has 90 days to develop corrective action plan.</a:t>
            </a:r>
          </a:p>
          <a:p>
            <a:r>
              <a:rPr lang="en-US" dirty="0" smtClean="0"/>
              <a:t>DUAB and school corporation monitors corrective action plan and modifies as needed.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1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school corporation that does not submit a corrective action plan within 90 days as required by DUAB shall be placed on a watch list.</a:t>
            </a:r>
          </a:p>
          <a:p>
            <a:r>
              <a:rPr lang="en-US" dirty="0" smtClean="0"/>
              <a:t>A school corporation that is not in compliance with the corrective action plan (after advance notice from the DUAB Executive </a:t>
            </a:r>
            <a:r>
              <a:rPr lang="en-US" dirty="0"/>
              <a:t>D</a:t>
            </a:r>
            <a:r>
              <a:rPr lang="en-US" dirty="0" smtClean="0"/>
              <a:t>irector and opportunity to correct) shall </a:t>
            </a:r>
            <a:r>
              <a:rPr lang="en-US" dirty="0"/>
              <a:t>be placed on a watch list.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If DUAB places a school corporation on a watch list, the DUAB Executive Director shall notify:</a:t>
            </a:r>
          </a:p>
          <a:p>
            <a:pPr lvl="1"/>
            <a:r>
              <a:rPr lang="en-US" dirty="0" smtClean="0"/>
              <a:t>The superintendent</a:t>
            </a:r>
          </a:p>
          <a:p>
            <a:pPr lvl="1"/>
            <a:r>
              <a:rPr lang="en-US" dirty="0" smtClean="0"/>
              <a:t>The governing body</a:t>
            </a:r>
          </a:p>
          <a:p>
            <a:pPr lvl="1"/>
            <a:r>
              <a:rPr lang="en-US" dirty="0" smtClean="0"/>
              <a:t>The State Budget Director</a:t>
            </a:r>
          </a:p>
          <a:p>
            <a:r>
              <a:rPr lang="en-US" dirty="0" smtClean="0"/>
              <a:t>The State Budget Committee shall review the school corporation's placement on the watch list.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36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Courtney Schaafsma, Executive Director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cschaafsma@duab.in.gov</a:t>
            </a:r>
            <a:endParaRPr lang="en-US" dirty="0" smtClean="0"/>
          </a:p>
          <a:p>
            <a:r>
              <a:rPr lang="en-US" dirty="0" smtClean="0"/>
              <a:t>Phone: 317.234.2273</a:t>
            </a:r>
          </a:p>
          <a:p>
            <a:endParaRPr lang="en-US" dirty="0" smtClean="0"/>
          </a:p>
          <a:p>
            <a:r>
              <a:rPr lang="en-US" dirty="0" smtClean="0"/>
              <a:t>DUAB Webpage:</a:t>
            </a:r>
          </a:p>
          <a:p>
            <a:pPr lvl="1"/>
            <a:r>
              <a:rPr lang="en-US" dirty="0" smtClean="0">
                <a:hlinkClick r:id="rId4"/>
              </a:rPr>
              <a:t>www.in.gov/duab</a:t>
            </a:r>
            <a:endParaRPr lang="en-US" dirty="0" smtClean="0"/>
          </a:p>
          <a:p>
            <a:pPr marL="45878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91400" cy="83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Fiscal and Qualitative Indicators Committee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HEA 1315(ss) added IC 20-19-7 – School Corporation Financial Condition Analysis.</a:t>
            </a:r>
          </a:p>
          <a:p>
            <a:r>
              <a:rPr lang="en-US" dirty="0" smtClean="0"/>
              <a:t>Section 3 of this chapter establishes the Fiscal and Qualitative Indicators Committee (“Committee”).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Determination of the fiscal and qualitative indicators to be used for evaluating the financial condition of each school corporation</a:t>
            </a:r>
          </a:p>
          <a:p>
            <a:r>
              <a:rPr lang="en-US" dirty="0" smtClean="0"/>
              <a:t>Determination of information that is to be presented on the DUAB webpage</a:t>
            </a:r>
          </a:p>
          <a:p>
            <a:r>
              <a:rPr lang="en-US" dirty="0" smtClean="0"/>
              <a:t>Determination of how frequently to update the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4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Potential Fiscal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Multi-year analysis with trend lines</a:t>
            </a:r>
          </a:p>
          <a:p>
            <a:pPr lvl="1"/>
            <a:r>
              <a:rPr lang="en-US" dirty="0" smtClean="0"/>
              <a:t>7-year trends</a:t>
            </a:r>
          </a:p>
          <a:p>
            <a:endParaRPr lang="en-US" dirty="0"/>
          </a:p>
          <a:p>
            <a:r>
              <a:rPr lang="en-US" dirty="0" smtClean="0"/>
              <a:t>Average daily membership (ADM)</a:t>
            </a:r>
          </a:p>
          <a:p>
            <a:r>
              <a:rPr lang="en-US" dirty="0"/>
              <a:t>Debt to AV </a:t>
            </a:r>
            <a:r>
              <a:rPr lang="en-US" dirty="0" smtClean="0"/>
              <a:t>ratio</a:t>
            </a:r>
          </a:p>
          <a:p>
            <a:r>
              <a:rPr lang="en-US" dirty="0"/>
              <a:t>Gross expenditures per </a:t>
            </a:r>
            <a:r>
              <a:rPr lang="en-US" dirty="0" smtClean="0"/>
              <a:t>ADM</a:t>
            </a:r>
            <a:endParaRPr lang="en-US" dirty="0"/>
          </a:p>
          <a:p>
            <a:r>
              <a:rPr lang="en-US" dirty="0"/>
              <a:t>Operating deficit or surplus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5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67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Sample Potential Qualitative Indicators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Issuance of judgment bonds</a:t>
            </a:r>
          </a:p>
          <a:p>
            <a:r>
              <a:rPr lang="en-US" dirty="0" smtClean="0"/>
              <a:t>Missed debt payments</a:t>
            </a:r>
          </a:p>
          <a:p>
            <a:r>
              <a:rPr lang="en-US" dirty="0" smtClean="0"/>
              <a:t>Missed payroll</a:t>
            </a:r>
          </a:p>
          <a:p>
            <a:r>
              <a:rPr lang="en-US" dirty="0" smtClean="0"/>
              <a:t>Past due vendor payments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June – Sept. 2018: Committee Meetings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Presentation to State Budget Committee</a:t>
            </a:r>
          </a:p>
          <a:p>
            <a:pPr lvl="1"/>
            <a:r>
              <a:rPr lang="en-US" dirty="0" smtClean="0"/>
              <a:t>Anticipated to occur in October 2018</a:t>
            </a:r>
          </a:p>
          <a:p>
            <a:pPr marL="458788" lvl="1" indent="0">
              <a:buNone/>
            </a:pPr>
            <a:endParaRPr lang="en-US" dirty="0" smtClean="0"/>
          </a:p>
          <a:p>
            <a:r>
              <a:rPr lang="en-US" dirty="0" smtClean="0"/>
              <a:t>January 1, 2019: Release of Indicators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1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Members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DUAB – Courtney Schaafsma</a:t>
            </a:r>
          </a:p>
          <a:p>
            <a:pPr lvl="1"/>
            <a:r>
              <a:rPr lang="en-US" sz="3200" dirty="0" smtClean="0"/>
              <a:t>Serves as Chair</a:t>
            </a:r>
          </a:p>
          <a:p>
            <a:r>
              <a:rPr lang="en-US" dirty="0" smtClean="0"/>
              <a:t>DOE – Melissa Ambre</a:t>
            </a:r>
          </a:p>
          <a:p>
            <a:r>
              <a:rPr lang="en-US" sz="3600" dirty="0" smtClean="0"/>
              <a:t>DLGF – Matt Parkinson</a:t>
            </a:r>
          </a:p>
          <a:p>
            <a:r>
              <a:rPr lang="en-US" dirty="0" smtClean="0"/>
              <a:t>SBOA – Chase Lenon</a:t>
            </a:r>
          </a:p>
          <a:p>
            <a:r>
              <a:rPr lang="en-US" sz="3600" dirty="0" smtClean="0"/>
              <a:t>SBA – Neil Broshears</a:t>
            </a:r>
          </a:p>
          <a:p>
            <a:r>
              <a:rPr lang="en-US" dirty="0" smtClean="0"/>
              <a:t>MPH – Josh Martin</a:t>
            </a:r>
          </a:p>
          <a:p>
            <a:r>
              <a:rPr lang="en-US" sz="3600" dirty="0" smtClean="0"/>
              <a:t>IASBO – David Holt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B933-5B86-459B-83C4-2C1C4578B9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Anticipated Committee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28, 2018</a:t>
            </a:r>
          </a:p>
          <a:p>
            <a:pPr lvl="1"/>
            <a:r>
              <a:rPr lang="en-US" dirty="0" smtClean="0"/>
              <a:t>Introductions</a:t>
            </a:r>
          </a:p>
          <a:p>
            <a:pPr lvl="1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Discussion on Available Data</a:t>
            </a:r>
          </a:p>
          <a:p>
            <a:pPr lvl="1"/>
            <a:r>
              <a:rPr lang="en-US" dirty="0" smtClean="0"/>
              <a:t>Examples of Research and Processes Followed in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4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Anticipated Committee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12, 2018</a:t>
            </a:r>
          </a:p>
          <a:p>
            <a:pPr lvl="1"/>
            <a:r>
              <a:rPr lang="en-US" dirty="0" smtClean="0"/>
              <a:t>Public Comment</a:t>
            </a:r>
          </a:p>
          <a:p>
            <a:pPr lvl="1"/>
            <a:r>
              <a:rPr lang="en-US" dirty="0" smtClean="0"/>
              <a:t>Revenue Indicators</a:t>
            </a:r>
          </a:p>
          <a:p>
            <a:pPr lvl="1"/>
            <a:r>
              <a:rPr lang="en-US" dirty="0" smtClean="0"/>
              <a:t>Expenditure Indicators</a:t>
            </a:r>
          </a:p>
          <a:p>
            <a:pPr lvl="1"/>
            <a:r>
              <a:rPr lang="en-US" dirty="0" smtClean="0"/>
              <a:t>Fund Balance Indicators</a:t>
            </a:r>
          </a:p>
          <a:p>
            <a:r>
              <a:rPr lang="en-US" dirty="0" smtClean="0"/>
              <a:t>July 26, 2018</a:t>
            </a:r>
          </a:p>
          <a:p>
            <a:pPr lvl="1"/>
            <a:r>
              <a:rPr lang="en-US" dirty="0" smtClean="0"/>
              <a:t>Debt Indicators</a:t>
            </a:r>
          </a:p>
          <a:p>
            <a:pPr lvl="1"/>
            <a:r>
              <a:rPr lang="en-US" dirty="0" smtClean="0"/>
              <a:t>Qualitative Indicators</a:t>
            </a:r>
          </a:p>
          <a:p>
            <a:pPr lvl="1"/>
            <a:r>
              <a:rPr lang="en-US" dirty="0" smtClean="0"/>
              <a:t>Demographic Indicators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C83B6-0674-4A6C-935F-EBD649FA37D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4518"/>
      </p:ext>
    </p:extLst>
  </p:cSld>
  <p:clrMapOvr>
    <a:masterClrMapping/>
  </p:clrMapOvr>
</p:sld>
</file>

<file path=ppt/theme/theme1.xml><?xml version="1.0" encoding="utf-8"?>
<a:theme xmlns:a="http://schemas.openxmlformats.org/drawingml/2006/main" name="4_DLGF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LGF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19065</TotalTime>
  <Words>582</Words>
  <Application>Microsoft Office PowerPoint</Application>
  <PresentationFormat>On-screen Show (4:3)</PresentationFormat>
  <Paragraphs>158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4_DLGF Template</vt:lpstr>
      <vt:lpstr>5_DLGF Template</vt:lpstr>
      <vt:lpstr>School Corporation Fiscal and Qualitative Indicators</vt:lpstr>
      <vt:lpstr>Fiscal and Qualitative Indicators Committee</vt:lpstr>
      <vt:lpstr>Committee Goals</vt:lpstr>
      <vt:lpstr>Sample Potential Fiscal Indicators</vt:lpstr>
      <vt:lpstr>Sample Potential Qualitative Indicators</vt:lpstr>
      <vt:lpstr>Timeline for Indicators</vt:lpstr>
      <vt:lpstr>Committee Members</vt:lpstr>
      <vt:lpstr>Anticipated Committee Meetings</vt:lpstr>
      <vt:lpstr>Anticipated Committee Meetings</vt:lpstr>
      <vt:lpstr>Anticipated Committee Meetings</vt:lpstr>
      <vt:lpstr>Committee Meetings</vt:lpstr>
      <vt:lpstr>Interacting with the Committee</vt:lpstr>
      <vt:lpstr>Assessment, Corrective Action Plan, and Watch List</vt:lpstr>
      <vt:lpstr>Timeline for Post-Indicators</vt:lpstr>
      <vt:lpstr>Corrective Action Plan</vt:lpstr>
      <vt:lpstr>Watch List</vt:lpstr>
      <vt:lpstr>Watch List</vt:lpstr>
      <vt:lpstr>Contact Information</vt:lpstr>
    </vt:vector>
  </TitlesOfParts>
  <Company>BOARD OF TAX COMMISSIONERS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Indiana Counties Budget &amp; Finance Course</dc:title>
  <dc:creator>CSchaafsma</dc:creator>
  <cp:keywords>budget, finance, counties</cp:keywords>
  <cp:lastModifiedBy>Schaafsma, Courtney L</cp:lastModifiedBy>
  <cp:revision>966</cp:revision>
  <cp:lastPrinted>2017-03-13T16:22:45Z</cp:lastPrinted>
  <dcterms:created xsi:type="dcterms:W3CDTF">1999-07-07T13:59:08Z</dcterms:created>
  <dcterms:modified xsi:type="dcterms:W3CDTF">2018-07-06T14:17:53Z</dcterms:modified>
</cp:coreProperties>
</file>