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74" r:id="rId7"/>
    <p:sldId id="261" r:id="rId8"/>
    <p:sldId id="264" r:id="rId9"/>
    <p:sldId id="270" r:id="rId10"/>
    <p:sldId id="271" r:id="rId11"/>
    <p:sldId id="272" r:id="rId12"/>
    <p:sldId id="263" r:id="rId13"/>
    <p:sldId id="262" r:id="rId14"/>
    <p:sldId id="265" r:id="rId15"/>
    <p:sldId id="273" r:id="rId16"/>
    <p:sldId id="266" r:id="rId17"/>
    <p:sldId id="275" r:id="rId18"/>
    <p:sldId id="276" r:id="rId19"/>
    <p:sldId id="277" r:id="rId20"/>
    <p:sldId id="278" r:id="rId21"/>
    <p:sldId id="282" r:id="rId22"/>
    <p:sldId id="280" r:id="rId23"/>
    <p:sldId id="279" r:id="rId24"/>
    <p:sldId id="281" r:id="rId25"/>
    <p:sldId id="283" r:id="rId26"/>
    <p:sldId id="269" r:id="rId2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A50021"/>
    <a:srgbClr val="0000FF"/>
    <a:srgbClr val="5F5F5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96" autoAdjust="0"/>
    <p:restoredTop sz="66330" autoAdjust="0"/>
  </p:normalViewPr>
  <p:slideViewPr>
    <p:cSldViewPr snapToGrid="0">
      <p:cViewPr varScale="1">
        <p:scale>
          <a:sx n="47" d="100"/>
          <a:sy n="47" d="100"/>
        </p:scale>
        <p:origin x="618" y="3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60B2640-87C3-4493-9C26-65439E0E0DB5}" type="datetimeFigureOut">
              <a:rPr lang="en-US" smtClean="0"/>
              <a:t>2/13/2019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945D644-77EA-4BCE-9B60-7DA63398F1AB}" type="slidenum">
              <a:rPr lang="en-US" smtClean="0"/>
              <a:t>‹#›</a:t>
            </a:fld>
            <a:endParaRPr lang="en-US"/>
          </a:p>
        </p:txBody>
      </p:sp>
    </p:spTree>
    <p:extLst>
      <p:ext uri="{BB962C8B-B14F-4D97-AF65-F5344CB8AC3E}">
        <p14:creationId xmlns:p14="http://schemas.microsoft.com/office/powerpoint/2010/main" val="2385948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45D644-77EA-4BCE-9B60-7DA63398F1AB}" type="slidenum">
              <a:rPr lang="en-US" smtClean="0"/>
              <a:t>1</a:t>
            </a:fld>
            <a:endParaRPr lang="en-US"/>
          </a:p>
        </p:txBody>
      </p:sp>
    </p:spTree>
    <p:extLst>
      <p:ext uri="{BB962C8B-B14F-4D97-AF65-F5344CB8AC3E}">
        <p14:creationId xmlns:p14="http://schemas.microsoft.com/office/powerpoint/2010/main" val="872538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CC06AE-0213-4548-BC49-2C917104867E}" type="slidenum">
              <a:rPr lang="en-US" smtClean="0"/>
              <a:t>10</a:t>
            </a:fld>
            <a:endParaRPr lang="en-US"/>
          </a:p>
        </p:txBody>
      </p:sp>
    </p:spTree>
    <p:extLst>
      <p:ext uri="{BB962C8B-B14F-4D97-AF65-F5344CB8AC3E}">
        <p14:creationId xmlns:p14="http://schemas.microsoft.com/office/powerpoint/2010/main" val="21562913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CC06AE-0213-4548-BC49-2C917104867E}" type="slidenum">
              <a:rPr lang="en-US" smtClean="0"/>
              <a:t>11</a:t>
            </a:fld>
            <a:endParaRPr lang="en-US"/>
          </a:p>
        </p:txBody>
      </p:sp>
    </p:spTree>
    <p:extLst>
      <p:ext uri="{BB962C8B-B14F-4D97-AF65-F5344CB8AC3E}">
        <p14:creationId xmlns:p14="http://schemas.microsoft.com/office/powerpoint/2010/main" val="3331151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ECA or corporation treasurer can be given access to submit the uploads and anyone else in the organization would need to complete the delegation form linked here.</a:t>
            </a:r>
            <a:endParaRPr lang="en-US" dirty="0"/>
          </a:p>
        </p:txBody>
      </p:sp>
      <p:sp>
        <p:nvSpPr>
          <p:cNvPr id="4" name="Slide Number Placeholder 3"/>
          <p:cNvSpPr>
            <a:spLocks noGrp="1"/>
          </p:cNvSpPr>
          <p:nvPr>
            <p:ph type="sldNum" sz="quarter" idx="10"/>
          </p:nvPr>
        </p:nvSpPr>
        <p:spPr/>
        <p:txBody>
          <a:bodyPr/>
          <a:lstStyle/>
          <a:p>
            <a:fld id="{BD4C3D50-D536-49DE-8AA4-3356B74292CC}" type="slidenum">
              <a:rPr lang="en-US" smtClean="0"/>
              <a:t>12</a:t>
            </a:fld>
            <a:endParaRPr lang="en-US"/>
          </a:p>
        </p:txBody>
      </p:sp>
    </p:spTree>
    <p:extLst>
      <p:ext uri="{BB962C8B-B14F-4D97-AF65-F5344CB8AC3E}">
        <p14:creationId xmlns:p14="http://schemas.microsoft.com/office/powerpoint/2010/main" val="1356092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OPEN Gateway and go over how to login, how to upload (in depth, create a file and navigate to it).</a:t>
            </a:r>
          </a:p>
          <a:p>
            <a:pPr defTabSz="931774">
              <a:defRPr/>
            </a:pPr>
            <a:endParaRPr lang="en-US" dirty="0" smtClean="0"/>
          </a:p>
          <a:p>
            <a:pPr defTabSz="931774">
              <a:defRPr/>
            </a:pPr>
            <a:r>
              <a:rPr lang="en-US" dirty="0" smtClean="0"/>
              <a:t>Questions?</a:t>
            </a:r>
          </a:p>
          <a:p>
            <a:endParaRPr lang="en-US" dirty="0"/>
          </a:p>
        </p:txBody>
      </p:sp>
      <p:sp>
        <p:nvSpPr>
          <p:cNvPr id="4" name="Slide Number Placeholder 3"/>
          <p:cNvSpPr>
            <a:spLocks noGrp="1"/>
          </p:cNvSpPr>
          <p:nvPr>
            <p:ph type="sldNum" sz="quarter" idx="10"/>
          </p:nvPr>
        </p:nvSpPr>
        <p:spPr/>
        <p:txBody>
          <a:bodyPr/>
          <a:lstStyle/>
          <a:p>
            <a:fld id="{BD4C3D50-D536-49DE-8AA4-3356B74292CC}" type="slidenum">
              <a:rPr lang="en-US" smtClean="0"/>
              <a:t>13</a:t>
            </a:fld>
            <a:endParaRPr lang="en-US"/>
          </a:p>
        </p:txBody>
      </p:sp>
    </p:spTree>
    <p:extLst>
      <p:ext uri="{BB962C8B-B14F-4D97-AF65-F5344CB8AC3E}">
        <p14:creationId xmlns:p14="http://schemas.microsoft.com/office/powerpoint/2010/main" val="1118679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45D644-77EA-4BCE-9B60-7DA63398F1AB}" type="slidenum">
              <a:rPr lang="en-US" smtClean="0"/>
              <a:t>14</a:t>
            </a:fld>
            <a:endParaRPr lang="en-US"/>
          </a:p>
        </p:txBody>
      </p:sp>
    </p:spTree>
    <p:extLst>
      <p:ext uri="{BB962C8B-B14F-4D97-AF65-F5344CB8AC3E}">
        <p14:creationId xmlns:p14="http://schemas.microsoft.com/office/powerpoint/2010/main" val="1380770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CC06AE-0213-4548-BC49-2C917104867E}" type="slidenum">
              <a:rPr lang="en-US" smtClean="0"/>
              <a:t>15</a:t>
            </a:fld>
            <a:endParaRPr lang="en-US"/>
          </a:p>
        </p:txBody>
      </p:sp>
    </p:spTree>
    <p:extLst>
      <p:ext uri="{BB962C8B-B14F-4D97-AF65-F5344CB8AC3E}">
        <p14:creationId xmlns:p14="http://schemas.microsoft.com/office/powerpoint/2010/main" val="30847439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any ECA records</a:t>
            </a:r>
            <a:r>
              <a:rPr lang="en-US" baseline="0" dirty="0" smtClean="0"/>
              <a:t> prior to 6/30/15</a:t>
            </a:r>
            <a:endParaRPr lang="en-US" dirty="0"/>
          </a:p>
        </p:txBody>
      </p:sp>
      <p:sp>
        <p:nvSpPr>
          <p:cNvPr id="4" name="Slide Number Placeholder 3"/>
          <p:cNvSpPr>
            <a:spLocks noGrp="1"/>
          </p:cNvSpPr>
          <p:nvPr>
            <p:ph type="sldNum" sz="quarter" idx="10"/>
          </p:nvPr>
        </p:nvSpPr>
        <p:spPr/>
        <p:txBody>
          <a:bodyPr/>
          <a:lstStyle/>
          <a:p>
            <a:fld id="{BD4C3D50-D536-49DE-8AA4-3356B74292CC}" type="slidenum">
              <a:rPr lang="en-US" smtClean="0"/>
              <a:t>16</a:t>
            </a:fld>
            <a:endParaRPr lang="en-US"/>
          </a:p>
        </p:txBody>
      </p:sp>
    </p:spTree>
    <p:extLst>
      <p:ext uri="{BB962C8B-B14F-4D97-AF65-F5344CB8AC3E}">
        <p14:creationId xmlns:p14="http://schemas.microsoft.com/office/powerpoint/2010/main" val="27165846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First</a:t>
            </a:r>
            <a:r>
              <a:rPr lang="en-US" baseline="0" dirty="0" smtClean="0"/>
              <a:t> bullet</a:t>
            </a:r>
          </a:p>
          <a:p>
            <a:pPr defTabSz="931774">
              <a:defRPr/>
            </a:pPr>
            <a:r>
              <a:rPr lang="en-US" baseline="0" dirty="0" smtClean="0"/>
              <a:t>-</a:t>
            </a:r>
            <a:r>
              <a:rPr lang="en-US" dirty="0" smtClean="0"/>
              <a:t>staff funds such as ‘jean days’, staff vending machine proceeds, or other funds that are received for the purpose of supporting staff purchases. </a:t>
            </a:r>
          </a:p>
          <a:p>
            <a:pPr defTabSz="931774">
              <a:defRPr/>
            </a:pPr>
            <a:r>
              <a:rPr lang="en-US" dirty="0" smtClean="0"/>
              <a:t>-2</a:t>
            </a:r>
            <a:r>
              <a:rPr lang="en-US" baseline="30000" dirty="0" smtClean="0"/>
              <a:t>nd</a:t>
            </a:r>
            <a:r>
              <a:rPr lang="en-US" dirty="0" smtClean="0"/>
              <a:t> bullet – outside organization funds</a:t>
            </a:r>
          </a:p>
          <a:p>
            <a:pPr defTabSz="931774">
              <a:defRPr/>
            </a:pPr>
            <a:r>
              <a:rPr lang="en-US" dirty="0" smtClean="0"/>
              <a:t>-3</a:t>
            </a:r>
            <a:r>
              <a:rPr lang="en-US" baseline="30000" dirty="0" smtClean="0"/>
              <a:t>rd</a:t>
            </a:r>
            <a:r>
              <a:rPr lang="en-US" dirty="0" smtClean="0"/>
              <a:t> just statute</a:t>
            </a:r>
          </a:p>
          <a:p>
            <a:pPr defTabSz="931774">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06EC5461-CA8A-4184-9E6A-72244A6B6CCC}" type="slidenum">
              <a:rPr lang="en-US" smtClean="0"/>
              <a:t>17</a:t>
            </a:fld>
            <a:endParaRPr lang="en-US"/>
          </a:p>
        </p:txBody>
      </p:sp>
    </p:spTree>
    <p:extLst>
      <p:ext uri="{BB962C8B-B14F-4D97-AF65-F5344CB8AC3E}">
        <p14:creationId xmlns:p14="http://schemas.microsoft.com/office/powerpoint/2010/main" val="18094099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So if anyone other than the ECA Treasurer collects money, this includes parents volunteering in the lunchroom or at a ball game if they collect</a:t>
            </a:r>
            <a:r>
              <a:rPr lang="en-US" baseline="0" dirty="0" smtClean="0"/>
              <a:t> over $5,000 over the course of the year.</a:t>
            </a:r>
            <a:endParaRPr lang="en-US" dirty="0" smtClean="0"/>
          </a:p>
          <a:p>
            <a:endParaRPr lang="en-US" dirty="0"/>
          </a:p>
        </p:txBody>
      </p:sp>
      <p:sp>
        <p:nvSpPr>
          <p:cNvPr id="4" name="Slide Number Placeholder 3"/>
          <p:cNvSpPr>
            <a:spLocks noGrp="1"/>
          </p:cNvSpPr>
          <p:nvPr>
            <p:ph type="sldNum" sz="quarter" idx="10"/>
          </p:nvPr>
        </p:nvSpPr>
        <p:spPr/>
        <p:txBody>
          <a:bodyPr/>
          <a:lstStyle/>
          <a:p>
            <a:fld id="{06EC5461-CA8A-4184-9E6A-72244A6B6CCC}" type="slidenum">
              <a:rPr lang="en-US" smtClean="0"/>
              <a:t>18</a:t>
            </a:fld>
            <a:endParaRPr lang="en-US"/>
          </a:p>
        </p:txBody>
      </p:sp>
    </p:spTree>
    <p:extLst>
      <p:ext uri="{BB962C8B-B14F-4D97-AF65-F5344CB8AC3E}">
        <p14:creationId xmlns:p14="http://schemas.microsoft.com/office/powerpoint/2010/main" val="36491796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Personnel that have access to public funds need to be trained.</a:t>
            </a:r>
            <a:endParaRPr lang="en-US" dirty="0"/>
          </a:p>
        </p:txBody>
      </p:sp>
      <p:sp>
        <p:nvSpPr>
          <p:cNvPr id="4" name="Slide Number Placeholder 3"/>
          <p:cNvSpPr>
            <a:spLocks noGrp="1"/>
          </p:cNvSpPr>
          <p:nvPr>
            <p:ph type="sldNum" sz="quarter" idx="10"/>
          </p:nvPr>
        </p:nvSpPr>
        <p:spPr/>
        <p:txBody>
          <a:bodyPr/>
          <a:lstStyle/>
          <a:p>
            <a:fld id="{06EC5461-CA8A-4184-9E6A-72244A6B6CCC}" type="slidenum">
              <a:rPr lang="en-US" smtClean="0"/>
              <a:t>19</a:t>
            </a:fld>
            <a:endParaRPr lang="en-US"/>
          </a:p>
        </p:txBody>
      </p:sp>
    </p:spTree>
    <p:extLst>
      <p:ext uri="{BB962C8B-B14F-4D97-AF65-F5344CB8AC3E}">
        <p14:creationId xmlns:p14="http://schemas.microsoft.com/office/powerpoint/2010/main" val="1528362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5D644-77EA-4BCE-9B60-7DA63398F1AB}" type="slidenum">
              <a:rPr lang="en-US" smtClean="0"/>
              <a:t>2</a:t>
            </a:fld>
            <a:endParaRPr lang="en-US"/>
          </a:p>
        </p:txBody>
      </p:sp>
    </p:spTree>
    <p:extLst>
      <p:ext uri="{BB962C8B-B14F-4D97-AF65-F5344CB8AC3E}">
        <p14:creationId xmlns:p14="http://schemas.microsoft.com/office/powerpoint/2010/main" val="885227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for questions</a:t>
            </a:r>
            <a:endParaRPr lang="en-US" dirty="0"/>
          </a:p>
        </p:txBody>
      </p:sp>
      <p:sp>
        <p:nvSpPr>
          <p:cNvPr id="4" name="Slide Number Placeholder 3"/>
          <p:cNvSpPr>
            <a:spLocks noGrp="1"/>
          </p:cNvSpPr>
          <p:nvPr>
            <p:ph type="sldNum" sz="quarter" idx="10"/>
          </p:nvPr>
        </p:nvSpPr>
        <p:spPr/>
        <p:txBody>
          <a:bodyPr/>
          <a:lstStyle/>
          <a:p>
            <a:fld id="{9945D644-77EA-4BCE-9B60-7DA63398F1AB}" type="slidenum">
              <a:rPr lang="en-US" smtClean="0"/>
              <a:t>20</a:t>
            </a:fld>
            <a:endParaRPr lang="en-US"/>
          </a:p>
        </p:txBody>
      </p:sp>
    </p:spTree>
    <p:extLst>
      <p:ext uri="{BB962C8B-B14F-4D97-AF65-F5344CB8AC3E}">
        <p14:creationId xmlns:p14="http://schemas.microsoft.com/office/powerpoint/2010/main" val="32198993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not found any statutes that address who has control over fundraising activities. Therefore, we would not take exception to the local school board passing required procedures if the fundraising activity uses school property or is associated with a school event.</a:t>
            </a:r>
            <a:endParaRPr lang="en-US" dirty="0"/>
          </a:p>
        </p:txBody>
      </p:sp>
      <p:sp>
        <p:nvSpPr>
          <p:cNvPr id="4" name="Slide Number Placeholder 3"/>
          <p:cNvSpPr>
            <a:spLocks noGrp="1"/>
          </p:cNvSpPr>
          <p:nvPr>
            <p:ph type="sldNum" sz="quarter" idx="10"/>
          </p:nvPr>
        </p:nvSpPr>
        <p:spPr/>
        <p:txBody>
          <a:bodyPr/>
          <a:lstStyle/>
          <a:p>
            <a:fld id="{9945D644-77EA-4BCE-9B60-7DA63398F1AB}" type="slidenum">
              <a:rPr lang="en-US" smtClean="0"/>
              <a:t>21</a:t>
            </a:fld>
            <a:endParaRPr lang="en-US"/>
          </a:p>
        </p:txBody>
      </p:sp>
    </p:spTree>
    <p:extLst>
      <p:ext uri="{BB962C8B-B14F-4D97-AF65-F5344CB8AC3E}">
        <p14:creationId xmlns:p14="http://schemas.microsoft.com/office/powerpoint/2010/main" val="37116039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45D644-77EA-4BCE-9B60-7DA63398F1AB}" type="slidenum">
              <a:rPr lang="en-US" smtClean="0"/>
              <a:t>22</a:t>
            </a:fld>
            <a:endParaRPr lang="en-US"/>
          </a:p>
        </p:txBody>
      </p:sp>
    </p:spTree>
    <p:extLst>
      <p:ext uri="{BB962C8B-B14F-4D97-AF65-F5344CB8AC3E}">
        <p14:creationId xmlns:p14="http://schemas.microsoft.com/office/powerpoint/2010/main" val="30134397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put cash in the first point because property has to be accepted by the board and be in the school’s name</a:t>
            </a:r>
            <a:endParaRPr lang="en-US" dirty="0"/>
          </a:p>
        </p:txBody>
      </p:sp>
      <p:sp>
        <p:nvSpPr>
          <p:cNvPr id="4" name="Slide Number Placeholder 3"/>
          <p:cNvSpPr>
            <a:spLocks noGrp="1"/>
          </p:cNvSpPr>
          <p:nvPr>
            <p:ph type="sldNum" sz="quarter" idx="10"/>
          </p:nvPr>
        </p:nvSpPr>
        <p:spPr/>
        <p:txBody>
          <a:bodyPr/>
          <a:lstStyle/>
          <a:p>
            <a:fld id="{9945D644-77EA-4BCE-9B60-7DA63398F1AB}" type="slidenum">
              <a:rPr lang="en-US" smtClean="0"/>
              <a:t>23</a:t>
            </a:fld>
            <a:endParaRPr lang="en-US"/>
          </a:p>
        </p:txBody>
      </p:sp>
    </p:spTree>
    <p:extLst>
      <p:ext uri="{BB962C8B-B14F-4D97-AF65-F5344CB8AC3E}">
        <p14:creationId xmlns:p14="http://schemas.microsoft.com/office/powerpoint/2010/main" val="24065900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Majority</a:t>
            </a:r>
            <a:r>
              <a:rPr lang="en-US" baseline="0" dirty="0" smtClean="0"/>
              <a:t> vote,</a:t>
            </a:r>
          </a:p>
          <a:p>
            <a:endParaRPr lang="en-US" baseline="0" dirty="0" smtClean="0"/>
          </a:p>
          <a:p>
            <a:r>
              <a:rPr lang="en-US" baseline="0" dirty="0" smtClean="0"/>
              <a:t>Need documentation of vote – can be class representatives </a:t>
            </a:r>
            <a:r>
              <a:rPr lang="en-US" baseline="0" dirty="0" err="1" smtClean="0"/>
              <a:t>etc</a:t>
            </a:r>
            <a:r>
              <a:rPr lang="en-US" baseline="0" dirty="0" smtClean="0"/>
              <a:t>…</a:t>
            </a:r>
          </a:p>
          <a:p>
            <a:endParaRPr lang="en-US" baseline="0" dirty="0" smtClean="0"/>
          </a:p>
          <a:p>
            <a:r>
              <a:rPr lang="en-US" baseline="0" dirty="0" smtClean="0"/>
              <a:t>Write checks to organizations! Talk about fundraiser for child with burned house</a:t>
            </a:r>
            <a:endParaRPr lang="en-US" dirty="0"/>
          </a:p>
        </p:txBody>
      </p:sp>
      <p:sp>
        <p:nvSpPr>
          <p:cNvPr id="4" name="Slide Number Placeholder 3"/>
          <p:cNvSpPr>
            <a:spLocks noGrp="1"/>
          </p:cNvSpPr>
          <p:nvPr>
            <p:ph type="sldNum" sz="quarter" idx="10"/>
          </p:nvPr>
        </p:nvSpPr>
        <p:spPr/>
        <p:txBody>
          <a:bodyPr/>
          <a:lstStyle/>
          <a:p>
            <a:fld id="{9945D644-77EA-4BCE-9B60-7DA63398F1AB}" type="slidenum">
              <a:rPr lang="en-US" smtClean="0"/>
              <a:t>24</a:t>
            </a:fld>
            <a:endParaRPr lang="en-US"/>
          </a:p>
        </p:txBody>
      </p:sp>
    </p:spTree>
    <p:extLst>
      <p:ext uri="{BB962C8B-B14F-4D97-AF65-F5344CB8AC3E}">
        <p14:creationId xmlns:p14="http://schemas.microsoft.com/office/powerpoint/2010/main" val="15360707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have two fund ranges for Medicaid funds 3250-3259 is the state range and 6460-6469 is the federal range. The MAC specifically are federal funds and should go into that last range.</a:t>
            </a:r>
          </a:p>
          <a:p>
            <a:endParaRPr lang="en-US" dirty="0"/>
          </a:p>
        </p:txBody>
      </p:sp>
      <p:sp>
        <p:nvSpPr>
          <p:cNvPr id="4" name="Slide Number Placeholder 3"/>
          <p:cNvSpPr>
            <a:spLocks noGrp="1"/>
          </p:cNvSpPr>
          <p:nvPr>
            <p:ph type="sldNum" sz="quarter" idx="10"/>
          </p:nvPr>
        </p:nvSpPr>
        <p:spPr/>
        <p:txBody>
          <a:bodyPr/>
          <a:lstStyle/>
          <a:p>
            <a:fld id="{9945D644-77EA-4BCE-9B60-7DA63398F1AB}" type="slidenum">
              <a:rPr lang="en-US" smtClean="0"/>
              <a:t>25</a:t>
            </a:fld>
            <a:endParaRPr lang="en-US"/>
          </a:p>
        </p:txBody>
      </p:sp>
    </p:spTree>
    <p:extLst>
      <p:ext uri="{BB962C8B-B14F-4D97-AF65-F5344CB8AC3E}">
        <p14:creationId xmlns:p14="http://schemas.microsoft.com/office/powerpoint/2010/main" val="38485815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over website – talk about the searching ability, CAPs, </a:t>
            </a:r>
            <a:r>
              <a:rPr lang="en-US" dirty="0" err="1" smtClean="0"/>
              <a:t>etc</a:t>
            </a:r>
            <a:r>
              <a:rPr lang="en-US" dirty="0" smtClean="0"/>
              <a:t>…</a:t>
            </a:r>
            <a:endParaRPr lang="en-US" dirty="0"/>
          </a:p>
        </p:txBody>
      </p:sp>
      <p:sp>
        <p:nvSpPr>
          <p:cNvPr id="4" name="Slide Number Placeholder 3"/>
          <p:cNvSpPr>
            <a:spLocks noGrp="1"/>
          </p:cNvSpPr>
          <p:nvPr>
            <p:ph type="sldNum" sz="quarter" idx="10"/>
          </p:nvPr>
        </p:nvSpPr>
        <p:spPr/>
        <p:txBody>
          <a:bodyPr/>
          <a:lstStyle/>
          <a:p>
            <a:fld id="{BD4C3D50-D536-49DE-8AA4-3356B74292CC}" type="slidenum">
              <a:rPr lang="en-US" smtClean="0"/>
              <a:t>26</a:t>
            </a:fld>
            <a:endParaRPr lang="en-US"/>
          </a:p>
        </p:txBody>
      </p:sp>
    </p:spTree>
    <p:extLst>
      <p:ext uri="{BB962C8B-B14F-4D97-AF65-F5344CB8AC3E}">
        <p14:creationId xmlns:p14="http://schemas.microsoft.com/office/powerpoint/2010/main" val="2450546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State Examiner Directive 2018-1 was released on July 30</a:t>
            </a:r>
            <a:r>
              <a:rPr lang="en-US" baseline="30000" dirty="0" smtClean="0"/>
              <a:t>th</a:t>
            </a:r>
            <a:r>
              <a:rPr lang="en-US" dirty="0" smtClean="0"/>
              <a:t> 2018. This directive…</a:t>
            </a:r>
          </a:p>
          <a:p>
            <a:r>
              <a:rPr lang="en-US" dirty="0"/>
              <a:t>This will allow us to do as much of the audit work as possible remotely which will result in efficiencies and reduced audit costs for you. It is our intent to use the monthly information to more effectively plan our engagements. Additionally, we are required to conduct a risk assessment to plan the priorities of our engagements and the information requested will allow us to more efficiently conduct that risk assessment to better prioritize our engagements. Finally, with monitoring information monthly, we plan to provide better service to you, in which we can identify more quickly when you might need our assistance and we can provide that assistance more timely.</a:t>
            </a:r>
            <a:endParaRPr lang="en-US" dirty="0" smtClean="0"/>
          </a:p>
          <a:p>
            <a:endParaRPr lang="en-US" dirty="0"/>
          </a:p>
        </p:txBody>
      </p:sp>
      <p:sp>
        <p:nvSpPr>
          <p:cNvPr id="4" name="Slide Number Placeholder 3"/>
          <p:cNvSpPr>
            <a:spLocks noGrp="1"/>
          </p:cNvSpPr>
          <p:nvPr>
            <p:ph type="sldNum" sz="quarter" idx="10"/>
          </p:nvPr>
        </p:nvSpPr>
        <p:spPr/>
        <p:txBody>
          <a:bodyPr/>
          <a:lstStyle/>
          <a:p>
            <a:fld id="{BD4C3D50-D536-49DE-8AA4-3356B74292CC}" type="slidenum">
              <a:rPr lang="en-US" smtClean="0"/>
              <a:t>3</a:t>
            </a:fld>
            <a:endParaRPr lang="en-US"/>
          </a:p>
        </p:txBody>
      </p:sp>
    </p:spTree>
    <p:extLst>
      <p:ext uri="{BB962C8B-B14F-4D97-AF65-F5344CB8AC3E}">
        <p14:creationId xmlns:p14="http://schemas.microsoft.com/office/powerpoint/2010/main" val="812795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4C3D50-D536-49DE-8AA4-3356B74292CC}" type="slidenum">
              <a:rPr lang="en-US" smtClean="0"/>
              <a:t>4</a:t>
            </a:fld>
            <a:endParaRPr lang="en-US"/>
          </a:p>
        </p:txBody>
      </p:sp>
    </p:spTree>
    <p:extLst>
      <p:ext uri="{BB962C8B-B14F-4D97-AF65-F5344CB8AC3E}">
        <p14:creationId xmlns:p14="http://schemas.microsoft.com/office/powerpoint/2010/main" val="327480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smtClean="0"/>
          </a:p>
          <a:p>
            <a:pPr defTabSz="931774">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BD4C3D50-D536-49DE-8AA4-3356B74292CC}" type="slidenum">
              <a:rPr lang="en-US" smtClean="0"/>
              <a:t>5</a:t>
            </a:fld>
            <a:endParaRPr lang="en-US"/>
          </a:p>
        </p:txBody>
      </p:sp>
    </p:spTree>
    <p:extLst>
      <p:ext uri="{BB962C8B-B14F-4D97-AF65-F5344CB8AC3E}">
        <p14:creationId xmlns:p14="http://schemas.microsoft.com/office/powerpoint/2010/main" val="1647036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9478">
              <a:defRPr/>
            </a:pPr>
            <a:r>
              <a:rPr lang="en-US" dirty="0" smtClean="0"/>
              <a:t>Open template and explain. We accept pictures,</a:t>
            </a:r>
            <a:r>
              <a:rPr lang="en-US" baseline="0" dirty="0" smtClean="0"/>
              <a:t> scans </a:t>
            </a:r>
            <a:r>
              <a:rPr lang="en-US" baseline="0" dirty="0" err="1" smtClean="0"/>
              <a:t>etc</a:t>
            </a:r>
            <a:r>
              <a:rPr lang="en-US" baseline="0" dirty="0" smtClean="0"/>
              <a:t>… In the future we will try to work toward having file that are machine readable, so please be aware any changes in the future…..</a:t>
            </a:r>
          </a:p>
          <a:p>
            <a:endParaRPr lang="en-US" dirty="0"/>
          </a:p>
        </p:txBody>
      </p:sp>
      <p:sp>
        <p:nvSpPr>
          <p:cNvPr id="4" name="Slide Number Placeholder 3"/>
          <p:cNvSpPr>
            <a:spLocks noGrp="1"/>
          </p:cNvSpPr>
          <p:nvPr>
            <p:ph type="sldNum" sz="quarter" idx="10"/>
          </p:nvPr>
        </p:nvSpPr>
        <p:spPr/>
        <p:txBody>
          <a:bodyPr/>
          <a:lstStyle/>
          <a:p>
            <a:fld id="{20CC06AE-0213-4548-BC49-2C917104867E}" type="slidenum">
              <a:rPr lang="en-US" smtClean="0"/>
              <a:t>6</a:t>
            </a:fld>
            <a:endParaRPr lang="en-US"/>
          </a:p>
        </p:txBody>
      </p:sp>
    </p:spTree>
    <p:extLst>
      <p:ext uri="{BB962C8B-B14F-4D97-AF65-F5344CB8AC3E}">
        <p14:creationId xmlns:p14="http://schemas.microsoft.com/office/powerpoint/2010/main" val="1301665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anywhere you identify we are asking for the same thing twice or multiple times, please let us know. We do</a:t>
            </a:r>
            <a:r>
              <a:rPr lang="en-US" baseline="0" dirty="0" smtClean="0"/>
              <a:t> not want to create more work for you and any suggestions to this portal are welcome. </a:t>
            </a:r>
          </a:p>
        </p:txBody>
      </p:sp>
      <p:sp>
        <p:nvSpPr>
          <p:cNvPr id="4" name="Slide Number Placeholder 3"/>
          <p:cNvSpPr>
            <a:spLocks noGrp="1"/>
          </p:cNvSpPr>
          <p:nvPr>
            <p:ph type="sldNum" sz="quarter" idx="10"/>
          </p:nvPr>
        </p:nvSpPr>
        <p:spPr/>
        <p:txBody>
          <a:bodyPr/>
          <a:lstStyle/>
          <a:p>
            <a:fld id="{BD4C3D50-D536-49DE-8AA4-3356B74292CC}" type="slidenum">
              <a:rPr lang="en-US" smtClean="0"/>
              <a:t>7</a:t>
            </a:fld>
            <a:endParaRPr lang="en-US"/>
          </a:p>
        </p:txBody>
      </p:sp>
    </p:spTree>
    <p:extLst>
      <p:ext uri="{BB962C8B-B14F-4D97-AF65-F5344CB8AC3E}">
        <p14:creationId xmlns:p14="http://schemas.microsoft.com/office/powerpoint/2010/main" val="68202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Direct request probably going to be expanded</a:t>
            </a:r>
            <a:r>
              <a:rPr lang="en-US" baseline="0" dirty="0" smtClean="0"/>
              <a:t> in the future. Talking about ability to provide items in advance to us for items you know we are going to ask for.</a:t>
            </a:r>
            <a:endParaRPr lang="en-US" dirty="0" smtClean="0"/>
          </a:p>
          <a:p>
            <a:pPr defTabSz="931774">
              <a:defRPr/>
            </a:pPr>
            <a:endParaRPr lang="en-US" dirty="0" smtClean="0"/>
          </a:p>
          <a:p>
            <a:pPr defTabSz="931774">
              <a:defRPr/>
            </a:pPr>
            <a:r>
              <a:rPr lang="en-US" dirty="0" smtClean="0"/>
              <a:t>Repercussions:</a:t>
            </a:r>
            <a:r>
              <a:rPr lang="en-US" baseline="0" dirty="0" smtClean="0"/>
              <a:t> may hinder the ability to have a timely audit (may sound good…but it isn’t – no time to fix issues, now you have to write a CAP), audit comment that may require corrective action plan, possibly posting noncompliant units on our webpage for public…</a:t>
            </a:r>
          </a:p>
          <a:p>
            <a:endParaRPr lang="en-US" dirty="0" smtClean="0"/>
          </a:p>
        </p:txBody>
      </p:sp>
      <p:sp>
        <p:nvSpPr>
          <p:cNvPr id="4" name="Slide Number Placeholder 3"/>
          <p:cNvSpPr>
            <a:spLocks noGrp="1"/>
          </p:cNvSpPr>
          <p:nvPr>
            <p:ph type="sldNum" sz="quarter" idx="10"/>
          </p:nvPr>
        </p:nvSpPr>
        <p:spPr/>
        <p:txBody>
          <a:bodyPr/>
          <a:lstStyle/>
          <a:p>
            <a:fld id="{BD4C3D50-D536-49DE-8AA4-3356B74292CC}" type="slidenum">
              <a:rPr lang="en-US" smtClean="0"/>
              <a:t>8</a:t>
            </a:fld>
            <a:endParaRPr lang="en-US"/>
          </a:p>
        </p:txBody>
      </p:sp>
    </p:spTree>
    <p:extLst>
      <p:ext uri="{BB962C8B-B14F-4D97-AF65-F5344CB8AC3E}">
        <p14:creationId xmlns:p14="http://schemas.microsoft.com/office/powerpoint/2010/main" val="2168239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CC06AE-0213-4548-BC49-2C917104867E}" type="slidenum">
              <a:rPr lang="en-US" smtClean="0"/>
              <a:t>9</a:t>
            </a:fld>
            <a:endParaRPr lang="en-US"/>
          </a:p>
        </p:txBody>
      </p:sp>
    </p:spTree>
    <p:extLst>
      <p:ext uri="{BB962C8B-B14F-4D97-AF65-F5344CB8AC3E}">
        <p14:creationId xmlns:p14="http://schemas.microsoft.com/office/powerpoint/2010/main" val="33805133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alphaModFix amt="13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Autofit/>
          </a:bodyPr>
          <a:lstStyle>
            <a:lvl1pPr algn="ctr">
              <a:defRPr sz="10000" b="1">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4000" b="1">
                <a:solidFill>
                  <a:srgbClr val="FF33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2ECAFF7-604B-403A-81E5-113D2C3D8691}"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DE9F13-3C73-430C-8C9C-6C3527E80E44}" type="slidenum">
              <a:rPr lang="en-US" smtClean="0"/>
              <a:t>‹#›</a:t>
            </a:fld>
            <a:endParaRPr lang="en-US"/>
          </a:p>
        </p:txBody>
      </p:sp>
      <p:sp>
        <p:nvSpPr>
          <p:cNvPr id="8" name="Rectangle 7"/>
          <p:cNvSpPr/>
          <p:nvPr/>
        </p:nvSpPr>
        <p:spPr>
          <a:xfrm>
            <a:off x="0" y="6262577"/>
            <a:ext cx="12192000" cy="595423"/>
          </a:xfrm>
          <a:prstGeom prst="rect">
            <a:avLst/>
          </a:prstGeom>
          <a:solidFill>
            <a:srgbClr val="FF3300"/>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541" y="6152633"/>
            <a:ext cx="12192000" cy="113478"/>
          </a:xfrm>
          <a:prstGeom prst="rect">
            <a:avLst/>
          </a:prstGeom>
          <a:solidFill>
            <a:srgbClr val="5F5F5F"/>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897185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ECAFF7-604B-403A-81E5-113D2C3D8691}"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DE9F13-3C73-430C-8C9C-6C3527E80E44}"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91473" y="36576"/>
            <a:ext cx="2650055" cy="2633472"/>
          </a:xfrm>
          <a:prstGeom prst="rect">
            <a:avLst/>
          </a:prstGeom>
        </p:spPr>
      </p:pic>
      <p:cxnSp>
        <p:nvCxnSpPr>
          <p:cNvPr id="9" name="Straight Connector 8"/>
          <p:cNvCxnSpPr/>
          <p:nvPr userDrawn="1"/>
        </p:nvCxnSpPr>
        <p:spPr>
          <a:xfrm>
            <a:off x="0" y="1690688"/>
            <a:ext cx="949436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032870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ECAFF7-604B-403A-81E5-113D2C3D8691}"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DE9F13-3C73-430C-8C9C-6C3527E80E44}"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91473" y="36576"/>
            <a:ext cx="2650055" cy="2633472"/>
          </a:xfrm>
          <a:prstGeom prst="rect">
            <a:avLst/>
          </a:prstGeom>
        </p:spPr>
      </p:pic>
      <p:cxnSp>
        <p:nvCxnSpPr>
          <p:cNvPr id="9" name="Straight Connector 8"/>
          <p:cNvCxnSpPr/>
          <p:nvPr userDrawn="1"/>
        </p:nvCxnSpPr>
        <p:spPr>
          <a:xfrm flipH="1">
            <a:off x="8724900" y="0"/>
            <a:ext cx="1" cy="617696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699503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ECAFF7-604B-403A-81E5-113D2C3D8691}"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DE9F13-3C73-430C-8C9C-6C3527E80E44}"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91473" y="36576"/>
            <a:ext cx="2650055" cy="2633472"/>
          </a:xfrm>
          <a:prstGeom prst="rect">
            <a:avLst/>
          </a:prstGeom>
        </p:spPr>
      </p:pic>
      <p:cxnSp>
        <p:nvCxnSpPr>
          <p:cNvPr id="8" name="Straight Connector 7"/>
          <p:cNvCxnSpPr/>
          <p:nvPr userDrawn="1"/>
        </p:nvCxnSpPr>
        <p:spPr>
          <a:xfrm>
            <a:off x="0" y="1690688"/>
            <a:ext cx="949436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51331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10000" b="1"/>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ECAFF7-604B-403A-81E5-113D2C3D8691}"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DE9F13-3C73-430C-8C9C-6C3527E80E44}"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91473" y="36576"/>
            <a:ext cx="2650055" cy="2633472"/>
          </a:xfrm>
          <a:prstGeom prst="rect">
            <a:avLst/>
          </a:prstGeom>
        </p:spPr>
      </p:pic>
    </p:spTree>
    <p:extLst>
      <p:ext uri="{BB962C8B-B14F-4D97-AF65-F5344CB8AC3E}">
        <p14:creationId xmlns:p14="http://schemas.microsoft.com/office/powerpoint/2010/main" val="17147100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ECAFF7-604B-403A-81E5-113D2C3D8691}"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DE9F13-3C73-430C-8C9C-6C3527E80E44}"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91473" y="36576"/>
            <a:ext cx="2650055" cy="2633472"/>
          </a:xfrm>
          <a:prstGeom prst="rect">
            <a:avLst/>
          </a:prstGeom>
        </p:spPr>
      </p:pic>
      <p:cxnSp>
        <p:nvCxnSpPr>
          <p:cNvPr id="10" name="Straight Connector 9"/>
          <p:cNvCxnSpPr/>
          <p:nvPr userDrawn="1"/>
        </p:nvCxnSpPr>
        <p:spPr>
          <a:xfrm>
            <a:off x="0" y="1690688"/>
            <a:ext cx="949436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506361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ECAFF7-604B-403A-81E5-113D2C3D8691}" type="datetimeFigureOut">
              <a:rPr lang="en-US" smtClean="0"/>
              <a:t>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DE9F13-3C73-430C-8C9C-6C3527E80E44}" type="slidenum">
              <a:rPr lang="en-US" smtClean="0"/>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91473" y="36576"/>
            <a:ext cx="2650055" cy="2633472"/>
          </a:xfrm>
          <a:prstGeom prst="rect">
            <a:avLst/>
          </a:prstGeom>
        </p:spPr>
      </p:pic>
      <p:cxnSp>
        <p:nvCxnSpPr>
          <p:cNvPr id="12" name="Straight Connector 11"/>
          <p:cNvCxnSpPr/>
          <p:nvPr userDrawn="1"/>
        </p:nvCxnSpPr>
        <p:spPr>
          <a:xfrm>
            <a:off x="0" y="1690688"/>
            <a:ext cx="949436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27291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2ECAFF7-604B-403A-81E5-113D2C3D8691}" type="datetimeFigureOut">
              <a:rPr lang="en-US" smtClean="0"/>
              <a:t>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DE9F13-3C73-430C-8C9C-6C3527E80E44}"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91473" y="36576"/>
            <a:ext cx="2650055" cy="2633472"/>
          </a:xfrm>
          <a:prstGeom prst="rect">
            <a:avLst/>
          </a:prstGeom>
        </p:spPr>
      </p:pic>
      <p:cxnSp>
        <p:nvCxnSpPr>
          <p:cNvPr id="8" name="Straight Connector 7"/>
          <p:cNvCxnSpPr/>
          <p:nvPr userDrawn="1"/>
        </p:nvCxnSpPr>
        <p:spPr>
          <a:xfrm>
            <a:off x="0" y="1690688"/>
            <a:ext cx="949436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262822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ECAFF7-604B-403A-81E5-113D2C3D8691}" type="datetimeFigureOut">
              <a:rPr lang="en-US" smtClean="0"/>
              <a:t>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DE9F13-3C73-430C-8C9C-6C3527E80E44}"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91473" y="36576"/>
            <a:ext cx="2650055" cy="2633472"/>
          </a:xfrm>
          <a:prstGeom prst="rect">
            <a:avLst/>
          </a:prstGeom>
        </p:spPr>
      </p:pic>
      <p:cxnSp>
        <p:nvCxnSpPr>
          <p:cNvPr id="7" name="Straight Connector 6"/>
          <p:cNvCxnSpPr/>
          <p:nvPr userDrawn="1"/>
        </p:nvCxnSpPr>
        <p:spPr>
          <a:xfrm>
            <a:off x="0" y="1690688"/>
            <a:ext cx="949436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475731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ECAFF7-604B-403A-81E5-113D2C3D8691}"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DE9F13-3C73-430C-8C9C-6C3527E80E44}"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91473" y="36576"/>
            <a:ext cx="2650055" cy="2633472"/>
          </a:xfrm>
          <a:prstGeom prst="rect">
            <a:avLst/>
          </a:prstGeom>
        </p:spPr>
      </p:pic>
      <p:cxnSp>
        <p:nvCxnSpPr>
          <p:cNvPr id="10" name="Straight Connector 9"/>
          <p:cNvCxnSpPr/>
          <p:nvPr userDrawn="1"/>
        </p:nvCxnSpPr>
        <p:spPr>
          <a:xfrm>
            <a:off x="24843" y="2045412"/>
            <a:ext cx="4747182" cy="119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06846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ECAFF7-604B-403A-81E5-113D2C3D8691}"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DE9F13-3C73-430C-8C9C-6C3527E80E44}"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91473" y="36576"/>
            <a:ext cx="2650055" cy="2633472"/>
          </a:xfrm>
          <a:prstGeom prst="rect">
            <a:avLst/>
          </a:prstGeom>
        </p:spPr>
      </p:pic>
      <p:cxnSp>
        <p:nvCxnSpPr>
          <p:cNvPr id="10" name="Straight Connector 9"/>
          <p:cNvCxnSpPr/>
          <p:nvPr userDrawn="1"/>
        </p:nvCxnSpPr>
        <p:spPr>
          <a:xfrm>
            <a:off x="24843" y="2045412"/>
            <a:ext cx="4747182" cy="119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08382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33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97579" y="365125"/>
            <a:ext cx="6596784"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ECAFF7-604B-403A-81E5-113D2C3D8691}" type="datetimeFigureOut">
              <a:rPr lang="en-US" smtClean="0"/>
              <a:t>2/13/2019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DE9F13-3C73-430C-8C9C-6C3527E80E44}" type="slidenum">
              <a:rPr lang="en-US" smtClean="0"/>
              <a:t>‹#›</a:t>
            </a:fld>
            <a:endParaRPr lang="en-US"/>
          </a:p>
        </p:txBody>
      </p:sp>
      <p:sp>
        <p:nvSpPr>
          <p:cNvPr id="13" name="Rectangle 12"/>
          <p:cNvSpPr/>
          <p:nvPr/>
        </p:nvSpPr>
        <p:spPr>
          <a:xfrm>
            <a:off x="0" y="6262577"/>
            <a:ext cx="12192000" cy="595423"/>
          </a:xfrm>
          <a:prstGeom prst="rect">
            <a:avLst/>
          </a:prstGeom>
          <a:solidFill>
            <a:schemeClr val="tx1"/>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rgbClr val="FF9933"/>
                </a:solidFill>
              </a:rPr>
              <a:t>State Board of Accounts</a:t>
            </a:r>
            <a:endParaRPr lang="en-US" sz="3000" dirty="0">
              <a:solidFill>
                <a:srgbClr val="FF9933"/>
              </a:solidFill>
            </a:endParaRPr>
          </a:p>
        </p:txBody>
      </p:sp>
      <p:sp>
        <p:nvSpPr>
          <p:cNvPr id="14" name="Rectangle 13"/>
          <p:cNvSpPr/>
          <p:nvPr/>
        </p:nvSpPr>
        <p:spPr>
          <a:xfrm>
            <a:off x="3541" y="6152633"/>
            <a:ext cx="12192000" cy="113478"/>
          </a:xfrm>
          <a:prstGeom prst="rect">
            <a:avLst/>
          </a:prstGeom>
          <a:solidFill>
            <a:srgbClr val="5F5F5F"/>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1440887" y="6376055"/>
            <a:ext cx="752884" cy="369332"/>
          </a:xfrm>
          <a:prstGeom prst="rect">
            <a:avLst/>
          </a:prstGeom>
          <a:noFill/>
        </p:spPr>
        <p:txBody>
          <a:bodyPr wrap="square" rtlCol="0">
            <a:spAutoFit/>
          </a:bodyPr>
          <a:lstStyle/>
          <a:p>
            <a:r>
              <a:rPr lang="en-US" smtClean="0">
                <a:solidFill>
                  <a:srgbClr val="FF9933"/>
                </a:solidFill>
              </a:rPr>
              <a:t>2019</a:t>
            </a:r>
            <a:endParaRPr lang="en-US" dirty="0">
              <a:solidFill>
                <a:srgbClr val="FF9933"/>
              </a:solidFill>
            </a:endParaRPr>
          </a:p>
        </p:txBody>
      </p:sp>
    </p:spTree>
    <p:extLst>
      <p:ext uri="{BB962C8B-B14F-4D97-AF65-F5344CB8AC3E}">
        <p14:creationId xmlns:p14="http://schemas.microsoft.com/office/powerpoint/2010/main" val="2168050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lnSpc>
          <a:spcPct val="90000"/>
        </a:lnSpc>
        <a:spcBef>
          <a:spcPct val="0"/>
        </a:spcBef>
        <a:buNone/>
        <a:defRPr sz="30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5000" kern="1200">
          <a:solidFill>
            <a:schemeClr val="bg1"/>
          </a:solidFill>
          <a:latin typeface="+mn-lt"/>
          <a:ea typeface="+mn-ea"/>
          <a:cs typeface="+mn-cs"/>
        </a:defRPr>
      </a:lvl1pPr>
      <a:lvl2pPr marL="463550" indent="-228600" algn="l" defTabSz="914400" rtl="0" eaLnBrk="1" latinLnBrk="0" hangingPunct="1">
        <a:lnSpc>
          <a:spcPct val="90000"/>
        </a:lnSpc>
        <a:spcBef>
          <a:spcPts val="500"/>
        </a:spcBef>
        <a:buFont typeface="Arial" panose="020B0604020202020204" pitchFamily="34" charset="0"/>
        <a:buChar char="•"/>
        <a:defRPr sz="4500" kern="1200">
          <a:solidFill>
            <a:schemeClr val="bg1"/>
          </a:solidFill>
          <a:latin typeface="+mn-lt"/>
          <a:ea typeface="+mn-ea"/>
          <a:cs typeface="+mn-cs"/>
        </a:defRPr>
      </a:lvl2pPr>
      <a:lvl3pPr marL="688975" indent="-228600" algn="l" defTabSz="914400" rtl="0" eaLnBrk="1" latinLnBrk="0" hangingPunct="1">
        <a:lnSpc>
          <a:spcPct val="90000"/>
        </a:lnSpc>
        <a:spcBef>
          <a:spcPts val="500"/>
        </a:spcBef>
        <a:buFont typeface="Arial" panose="020B0604020202020204" pitchFamily="34" charset="0"/>
        <a:buChar char="•"/>
        <a:defRPr sz="4000" kern="1200">
          <a:solidFill>
            <a:schemeClr val="bg1"/>
          </a:solidFill>
          <a:latin typeface="+mn-lt"/>
          <a:ea typeface="+mn-ea"/>
          <a:cs typeface="+mn-cs"/>
        </a:defRPr>
      </a:lvl3pPr>
      <a:lvl4pPr marL="914400" indent="-228600" algn="l" defTabSz="914400" rtl="0" eaLnBrk="1" latinLnBrk="0" hangingPunct="1">
        <a:lnSpc>
          <a:spcPct val="90000"/>
        </a:lnSpc>
        <a:spcBef>
          <a:spcPts val="500"/>
        </a:spcBef>
        <a:buFont typeface="Arial" panose="020B0604020202020204" pitchFamily="34" charset="0"/>
        <a:buChar char="•"/>
        <a:defRPr sz="3500" kern="1200">
          <a:solidFill>
            <a:schemeClr val="bg1"/>
          </a:solidFill>
          <a:latin typeface="+mn-lt"/>
          <a:ea typeface="+mn-ea"/>
          <a:cs typeface="+mn-cs"/>
        </a:defRPr>
      </a:lvl4pPr>
      <a:lvl5pPr marL="1139825"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Monthly Uploads</a:t>
            </a:r>
            <a:endParaRPr lang="en-US" dirty="0"/>
          </a:p>
        </p:txBody>
      </p:sp>
      <p:sp>
        <p:nvSpPr>
          <p:cNvPr id="3" name="Subtitle 2"/>
          <p:cNvSpPr>
            <a:spLocks noGrp="1"/>
          </p:cNvSpPr>
          <p:nvPr>
            <p:ph type="subTitle" idx="1"/>
          </p:nvPr>
        </p:nvSpPr>
        <p:spPr/>
        <p:txBody>
          <a:bodyPr/>
          <a:lstStyle/>
          <a:p>
            <a:r>
              <a:rPr lang="en-US" dirty="0"/>
              <a:t>Chase Lenon, CPA CFE CGFM </a:t>
            </a:r>
            <a:endParaRPr lang="en-US" dirty="0" smtClean="0"/>
          </a:p>
          <a:p>
            <a:r>
              <a:rPr lang="en-US" dirty="0" smtClean="0"/>
              <a:t>Director </a:t>
            </a:r>
            <a:r>
              <a:rPr lang="en-US" dirty="0"/>
              <a:t>of Audit Services</a:t>
            </a:r>
          </a:p>
        </p:txBody>
      </p:sp>
    </p:spTree>
    <p:extLst>
      <p:ext uri="{BB962C8B-B14F-4D97-AF65-F5344CB8AC3E}">
        <p14:creationId xmlns:p14="http://schemas.microsoft.com/office/powerpoint/2010/main" val="22833438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4972" y="128642"/>
            <a:ext cx="6596784" cy="1325563"/>
          </a:xfrm>
        </p:spPr>
        <p:txBody>
          <a:bodyPr/>
          <a:lstStyle/>
          <a:p>
            <a:r>
              <a:rPr lang="en-US" dirty="0" smtClean="0"/>
              <a:t>Login Screen</a:t>
            </a:r>
            <a:endParaRPr lang="en-US" dirty="0"/>
          </a:p>
        </p:txBody>
      </p:sp>
      <p:pic>
        <p:nvPicPr>
          <p:cNvPr id="4" name="Picture 3"/>
          <p:cNvPicPr>
            <a:picLocks noChangeAspect="1"/>
          </p:cNvPicPr>
          <p:nvPr/>
        </p:nvPicPr>
        <p:blipFill>
          <a:blip r:embed="rId3"/>
          <a:stretch>
            <a:fillRect/>
          </a:stretch>
        </p:blipFill>
        <p:spPr>
          <a:xfrm>
            <a:off x="0" y="1323810"/>
            <a:ext cx="12192000" cy="5623824"/>
          </a:xfrm>
          <a:prstGeom prst="rect">
            <a:avLst/>
          </a:prstGeom>
        </p:spPr>
      </p:pic>
      <p:sp>
        <p:nvSpPr>
          <p:cNvPr id="5" name="Oval 4"/>
          <p:cNvSpPr/>
          <p:nvPr/>
        </p:nvSpPr>
        <p:spPr>
          <a:xfrm>
            <a:off x="-121707" y="4135722"/>
            <a:ext cx="2119841" cy="91041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999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stretch>
            <a:fillRect/>
          </a:stretch>
        </p:blipFill>
        <p:spPr>
          <a:xfrm>
            <a:off x="0" y="0"/>
            <a:ext cx="12192000" cy="6858000"/>
          </a:xfrm>
          <a:prstGeom prst="rect">
            <a:avLst/>
          </a:prstGeom>
        </p:spPr>
      </p:pic>
      <p:sp>
        <p:nvSpPr>
          <p:cNvPr id="5" name="Oval 4"/>
          <p:cNvSpPr/>
          <p:nvPr/>
        </p:nvSpPr>
        <p:spPr>
          <a:xfrm>
            <a:off x="5500687" y="1928812"/>
            <a:ext cx="4886325" cy="27241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0887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4951" y="209261"/>
            <a:ext cx="3362098" cy="1325563"/>
          </a:xfrm>
        </p:spPr>
        <p:txBody>
          <a:bodyPr/>
          <a:lstStyle/>
          <a:p>
            <a:r>
              <a:rPr lang="en-US" dirty="0" smtClean="0"/>
              <a:t>Gateway</a:t>
            </a:r>
            <a:endParaRPr lang="en-US" dirty="0"/>
          </a:p>
        </p:txBody>
      </p:sp>
      <p:sp>
        <p:nvSpPr>
          <p:cNvPr id="3" name="Content Placeholder 2"/>
          <p:cNvSpPr>
            <a:spLocks noGrp="1"/>
          </p:cNvSpPr>
          <p:nvPr>
            <p:ph idx="1"/>
          </p:nvPr>
        </p:nvSpPr>
        <p:spPr/>
        <p:txBody>
          <a:bodyPr>
            <a:normAutofit fontScale="92500"/>
          </a:bodyPr>
          <a:lstStyle/>
          <a:p>
            <a:r>
              <a:rPr lang="en-US" dirty="0" smtClean="0">
                <a:solidFill>
                  <a:srgbClr val="FFFF00"/>
                </a:solidFill>
              </a:rPr>
              <a:t>gateway@sboa.in.gov</a:t>
            </a:r>
            <a:endParaRPr lang="en-US" dirty="0">
              <a:solidFill>
                <a:srgbClr val="FFFF00"/>
              </a:solidFill>
            </a:endParaRPr>
          </a:p>
          <a:p>
            <a:endParaRPr lang="en-US" dirty="0"/>
          </a:p>
          <a:p>
            <a:r>
              <a:rPr lang="en-US" dirty="0"/>
              <a:t>Submitter – </a:t>
            </a:r>
            <a:r>
              <a:rPr lang="en-US" dirty="0" smtClean="0"/>
              <a:t>ECA or Corporation Treasurer</a:t>
            </a:r>
            <a:endParaRPr lang="en-US" dirty="0"/>
          </a:p>
          <a:p>
            <a:r>
              <a:rPr lang="en-US" dirty="0"/>
              <a:t>Editor – Complete Delegation form</a:t>
            </a:r>
          </a:p>
          <a:p>
            <a:pPr lvl="2"/>
            <a:r>
              <a:rPr lang="en-US" dirty="0"/>
              <a:t>http://</a:t>
            </a:r>
            <a:r>
              <a:rPr lang="en-US" dirty="0" smtClean="0"/>
              <a:t>www.in.gov/sboa/files/DelegationForm.pdf</a:t>
            </a:r>
            <a:endParaRPr lang="en-US" dirty="0"/>
          </a:p>
          <a:p>
            <a:endParaRPr lang="en-US" dirty="0"/>
          </a:p>
        </p:txBody>
      </p:sp>
    </p:spTree>
    <p:extLst>
      <p:ext uri="{BB962C8B-B14F-4D97-AF65-F5344CB8AC3E}">
        <p14:creationId xmlns:p14="http://schemas.microsoft.com/office/powerpoint/2010/main" val="3043704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Gateway</a:t>
            </a:r>
            <a:endParaRPr lang="en-US" dirty="0"/>
          </a:p>
        </p:txBody>
      </p:sp>
      <p:sp>
        <p:nvSpPr>
          <p:cNvPr id="3" name="Content Placeholder 2"/>
          <p:cNvSpPr>
            <a:spLocks noGrp="1"/>
          </p:cNvSpPr>
          <p:nvPr>
            <p:ph idx="1"/>
          </p:nvPr>
        </p:nvSpPr>
        <p:spPr/>
        <p:txBody>
          <a:bodyPr/>
          <a:lstStyle/>
          <a:p>
            <a:r>
              <a:rPr lang="en-US" dirty="0">
                <a:solidFill>
                  <a:srgbClr val="FFFF00"/>
                </a:solidFill>
              </a:rPr>
              <a:t>https://gateway.ifionline.org/</a:t>
            </a:r>
          </a:p>
          <a:p>
            <a:endParaRPr lang="en-US" dirty="0"/>
          </a:p>
          <a:p>
            <a:r>
              <a:rPr lang="en-US" dirty="0"/>
              <a:t>User Guide: </a:t>
            </a:r>
            <a:r>
              <a:rPr lang="en-US" dirty="0">
                <a:solidFill>
                  <a:srgbClr val="FFFF00"/>
                </a:solidFill>
              </a:rPr>
              <a:t>https://gateway.ifionline.org/userguides/engagementguide</a:t>
            </a:r>
          </a:p>
          <a:p>
            <a:endParaRPr lang="en-US" dirty="0"/>
          </a:p>
        </p:txBody>
      </p:sp>
    </p:spTree>
    <p:extLst>
      <p:ext uri="{BB962C8B-B14F-4D97-AF65-F5344CB8AC3E}">
        <p14:creationId xmlns:p14="http://schemas.microsoft.com/office/powerpoint/2010/main" val="3010294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5327" y="2964634"/>
            <a:ext cx="6596784" cy="1325563"/>
          </a:xfrm>
        </p:spPr>
        <p:txBody>
          <a:bodyPr>
            <a:normAutofit/>
          </a:bodyPr>
          <a:lstStyle/>
          <a:p>
            <a:r>
              <a:rPr lang="en-US" sz="4000" dirty="0" smtClean="0"/>
              <a:t>Monthly Upload Questions?</a:t>
            </a:r>
            <a:endParaRPr lang="en-US" sz="4000" dirty="0"/>
          </a:p>
        </p:txBody>
      </p:sp>
    </p:spTree>
    <p:extLst>
      <p:ext uri="{BB962C8B-B14F-4D97-AF65-F5344CB8AC3E}">
        <p14:creationId xmlns:p14="http://schemas.microsoft.com/office/powerpoint/2010/main" val="810905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and Annual Uploads</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Engagement Strategies</a:t>
            </a:r>
          </a:p>
          <a:p>
            <a:pPr lvl="2"/>
            <a:r>
              <a:rPr lang="en-US" dirty="0" smtClean="0"/>
              <a:t>Same group doing </a:t>
            </a:r>
            <a:r>
              <a:rPr lang="en-US" dirty="0" smtClean="0">
                <a:solidFill>
                  <a:srgbClr val="FFFF00"/>
                </a:solidFill>
              </a:rPr>
              <a:t>remote audits </a:t>
            </a:r>
            <a:r>
              <a:rPr lang="en-US" dirty="0" smtClean="0"/>
              <a:t>responsible for monitoring and requirements for uploads.</a:t>
            </a:r>
          </a:p>
          <a:p>
            <a:pPr marL="0" indent="0">
              <a:buNone/>
            </a:pPr>
            <a:endParaRPr lang="en-US" dirty="0" smtClean="0"/>
          </a:p>
          <a:p>
            <a:endParaRPr lang="en-US" dirty="0"/>
          </a:p>
          <a:p>
            <a:r>
              <a:rPr lang="en-US" dirty="0" smtClean="0"/>
              <a:t>EngagementStrategies@sboa.in.gov</a:t>
            </a:r>
          </a:p>
        </p:txBody>
      </p:sp>
    </p:spTree>
    <p:extLst>
      <p:ext uri="{BB962C8B-B14F-4D97-AF65-F5344CB8AC3E}">
        <p14:creationId xmlns:p14="http://schemas.microsoft.com/office/powerpoint/2010/main" val="881589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ECA Audits</a:t>
            </a:r>
            <a:endParaRPr lang="en-US" dirty="0"/>
          </a:p>
        </p:txBody>
      </p:sp>
      <p:sp>
        <p:nvSpPr>
          <p:cNvPr id="3" name="Content Placeholder 2"/>
          <p:cNvSpPr>
            <a:spLocks noGrp="1"/>
          </p:cNvSpPr>
          <p:nvPr>
            <p:ph idx="1"/>
          </p:nvPr>
        </p:nvSpPr>
        <p:spPr/>
        <p:txBody>
          <a:bodyPr>
            <a:normAutofit lnSpcReduction="10000"/>
          </a:bodyPr>
          <a:lstStyle/>
          <a:p>
            <a:r>
              <a:rPr lang="en-US" dirty="0"/>
              <a:t>SBOA </a:t>
            </a:r>
            <a:r>
              <a:rPr lang="en-US" dirty="0" smtClean="0"/>
              <a:t>plan</a:t>
            </a:r>
            <a:endParaRPr lang="en-US" dirty="0"/>
          </a:p>
          <a:p>
            <a:pPr lvl="1"/>
            <a:r>
              <a:rPr lang="en-US" sz="2000" dirty="0"/>
              <a:t>ECA with receipts greater than $1,000,000 will be examined during the school </a:t>
            </a:r>
          </a:p>
          <a:p>
            <a:pPr marL="201168" lvl="1" indent="0">
              <a:buNone/>
            </a:pPr>
            <a:r>
              <a:rPr lang="en-US" sz="2000" dirty="0"/>
              <a:t>    corporation audit by the assigned field examiners</a:t>
            </a:r>
          </a:p>
          <a:p>
            <a:pPr lvl="2"/>
            <a:r>
              <a:rPr lang="en-US" sz="2000" dirty="0"/>
              <a:t>For 2016 Report 76 ECAs</a:t>
            </a:r>
          </a:p>
          <a:p>
            <a:pPr marL="384048" lvl="2" indent="0">
              <a:buNone/>
            </a:pPr>
            <a:endParaRPr lang="en-US" sz="2000" dirty="0"/>
          </a:p>
          <a:p>
            <a:pPr lvl="1"/>
            <a:r>
              <a:rPr lang="en-US" sz="2000" dirty="0"/>
              <a:t>ECA with receipts between $1,000,000 - $100,000 will be examined by a centralized compliance process</a:t>
            </a:r>
          </a:p>
          <a:p>
            <a:pPr lvl="2"/>
            <a:r>
              <a:rPr lang="en-US" sz="2000" dirty="0"/>
              <a:t>For 2016 Report 682 ECAs</a:t>
            </a:r>
          </a:p>
          <a:p>
            <a:pPr lvl="2"/>
            <a:r>
              <a:rPr lang="en-US" sz="2000" dirty="0"/>
              <a:t>Will be done on a 4 year rotation coinciding with the School Corporation audit</a:t>
            </a:r>
          </a:p>
          <a:p>
            <a:pPr marL="384048" lvl="2" indent="0">
              <a:buNone/>
            </a:pPr>
            <a:endParaRPr lang="en-US" sz="2000" dirty="0"/>
          </a:p>
          <a:p>
            <a:pPr lvl="1"/>
            <a:r>
              <a:rPr lang="en-US" sz="2000" dirty="0"/>
              <a:t>ECA with receipts less than $100,000 and not having a specific risk identified will have </a:t>
            </a:r>
            <a:r>
              <a:rPr lang="en-US" sz="2000" dirty="0">
                <a:solidFill>
                  <a:srgbClr val="FFFF00"/>
                </a:solidFill>
              </a:rPr>
              <a:t>Centralized review process </a:t>
            </a:r>
          </a:p>
          <a:p>
            <a:pPr lvl="2"/>
            <a:r>
              <a:rPr lang="en-US" sz="2000" dirty="0"/>
              <a:t>Approximately 10% of total statewide ECA activity</a:t>
            </a:r>
          </a:p>
          <a:p>
            <a:endParaRPr lang="en-US" dirty="0"/>
          </a:p>
        </p:txBody>
      </p:sp>
    </p:spTree>
    <p:extLst>
      <p:ext uri="{BB962C8B-B14F-4D97-AF65-F5344CB8AC3E}">
        <p14:creationId xmlns:p14="http://schemas.microsoft.com/office/powerpoint/2010/main" val="2516408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Funds</a:t>
            </a:r>
            <a:endParaRPr lang="en-US" dirty="0"/>
          </a:p>
        </p:txBody>
      </p:sp>
      <p:sp>
        <p:nvSpPr>
          <p:cNvPr id="3" name="Content Placeholder 2"/>
          <p:cNvSpPr>
            <a:spLocks noGrp="1"/>
          </p:cNvSpPr>
          <p:nvPr>
            <p:ph idx="1"/>
          </p:nvPr>
        </p:nvSpPr>
        <p:spPr/>
        <p:txBody>
          <a:bodyPr>
            <a:normAutofit fontScale="47500" lnSpcReduction="20000"/>
          </a:bodyPr>
          <a:lstStyle/>
          <a:p>
            <a:pPr>
              <a:spcBef>
                <a:spcPts val="0"/>
              </a:spcBef>
            </a:pPr>
            <a:r>
              <a:rPr lang="en-US" dirty="0"/>
              <a:t>Our prior audit position </a:t>
            </a:r>
            <a:r>
              <a:rPr lang="en-US" dirty="0" smtClean="0"/>
              <a:t>disallowed </a:t>
            </a:r>
            <a:r>
              <a:rPr lang="en-US" dirty="0">
                <a:solidFill>
                  <a:srgbClr val="FFFF00"/>
                </a:solidFill>
              </a:rPr>
              <a:t>staff funds to be </a:t>
            </a:r>
            <a:endParaRPr lang="en-US" dirty="0" smtClean="0">
              <a:solidFill>
                <a:srgbClr val="FFFF00"/>
              </a:solidFill>
            </a:endParaRPr>
          </a:p>
          <a:p>
            <a:pPr marL="0" indent="0">
              <a:spcBef>
                <a:spcPts val="0"/>
              </a:spcBef>
              <a:buNone/>
            </a:pPr>
            <a:r>
              <a:rPr lang="en-US" dirty="0" smtClean="0">
                <a:solidFill>
                  <a:srgbClr val="FFFF00"/>
                </a:solidFill>
              </a:rPr>
              <a:t>   accounted </a:t>
            </a:r>
            <a:r>
              <a:rPr lang="en-US" dirty="0">
                <a:solidFill>
                  <a:srgbClr val="FFFF00"/>
                </a:solidFill>
              </a:rPr>
              <a:t>for in the extracurricular records</a:t>
            </a:r>
            <a:r>
              <a:rPr lang="en-US" dirty="0"/>
              <a:t>. We have </a:t>
            </a:r>
            <a:endParaRPr lang="en-US" dirty="0" smtClean="0"/>
          </a:p>
          <a:p>
            <a:pPr marL="0" indent="0">
              <a:spcBef>
                <a:spcPts val="0"/>
              </a:spcBef>
              <a:buNone/>
            </a:pPr>
            <a:r>
              <a:rPr lang="en-US" dirty="0" smtClean="0"/>
              <a:t>   recently revised </a:t>
            </a:r>
            <a:r>
              <a:rPr lang="en-US" dirty="0"/>
              <a:t>our opinion and we will </a:t>
            </a:r>
            <a:r>
              <a:rPr lang="en-US" dirty="0">
                <a:solidFill>
                  <a:srgbClr val="FFFF00"/>
                </a:solidFill>
              </a:rPr>
              <a:t>not take exception </a:t>
            </a:r>
            <a:r>
              <a:rPr lang="en-US" dirty="0"/>
              <a:t>to </a:t>
            </a:r>
            <a:endParaRPr lang="en-US" dirty="0" smtClean="0"/>
          </a:p>
          <a:p>
            <a:pPr marL="0" indent="0">
              <a:spcBef>
                <a:spcPts val="0"/>
              </a:spcBef>
              <a:buNone/>
            </a:pPr>
            <a:r>
              <a:rPr lang="en-US" dirty="0"/>
              <a:t> </a:t>
            </a:r>
            <a:r>
              <a:rPr lang="en-US" dirty="0" smtClean="0"/>
              <a:t>  an extracurricular </a:t>
            </a:r>
            <a:r>
              <a:rPr lang="en-US" dirty="0"/>
              <a:t>account established for staff </a:t>
            </a:r>
            <a:r>
              <a:rPr lang="en-US" dirty="0" smtClean="0"/>
              <a:t>funds.</a:t>
            </a:r>
          </a:p>
          <a:p>
            <a:pPr marL="0" indent="0">
              <a:spcBef>
                <a:spcPts val="0"/>
              </a:spcBef>
              <a:buNone/>
            </a:pPr>
            <a:endParaRPr lang="en-US" dirty="0"/>
          </a:p>
          <a:p>
            <a:r>
              <a:rPr lang="en-US" dirty="0"/>
              <a:t>This change in position </a:t>
            </a:r>
            <a:r>
              <a:rPr lang="en-US" b="1" dirty="0"/>
              <a:t>does not affect our position on outside organizations</a:t>
            </a:r>
            <a:r>
              <a:rPr lang="en-US" dirty="0"/>
              <a:t>, such as booster groups, parent teacher organizations etc.… There should not be any outside organizations’ funds accounted for in the extracurricular </a:t>
            </a:r>
            <a:r>
              <a:rPr lang="en-US" dirty="0" smtClean="0"/>
              <a:t>records.</a:t>
            </a:r>
          </a:p>
          <a:p>
            <a:endParaRPr lang="en-US" dirty="0"/>
          </a:p>
          <a:p>
            <a:r>
              <a:rPr lang="en-US" dirty="0"/>
              <a:t>IC 20-41-1-7 states in part: "The treasurer has charge of the custody and disbursement of any funds . . . incurred in conducting any athletic, social, or other school function (other than functions conducted solely by any organization of parents and teachers) . . </a:t>
            </a:r>
            <a:r>
              <a:rPr lang="en-US" dirty="0" smtClean="0"/>
              <a:t>."</a:t>
            </a:r>
            <a:endParaRPr lang="en-US" dirty="0"/>
          </a:p>
        </p:txBody>
      </p:sp>
    </p:spTree>
    <p:extLst>
      <p:ext uri="{BB962C8B-B14F-4D97-AF65-F5344CB8AC3E}">
        <p14:creationId xmlns:p14="http://schemas.microsoft.com/office/powerpoint/2010/main" val="38426644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Bonding Requirements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IC 5-4-1-18</a:t>
            </a:r>
          </a:p>
          <a:p>
            <a:endParaRPr lang="en-US" sz="3200" dirty="0" smtClean="0"/>
          </a:p>
          <a:p>
            <a:r>
              <a:rPr lang="en-US" sz="3200" dirty="0" smtClean="0"/>
              <a:t>“…whose </a:t>
            </a:r>
            <a:r>
              <a:rPr lang="en-US" sz="3200" dirty="0"/>
              <a:t>official duties include receiving, processing, depositing, disbursing, or otherwise having access to funds that belong to the federal government, the state, a political subdivision, or another governmental entity” must have a bond of at least $</a:t>
            </a:r>
            <a:r>
              <a:rPr lang="en-US" sz="3200" dirty="0" smtClean="0"/>
              <a:t>5,000. </a:t>
            </a:r>
          </a:p>
          <a:p>
            <a:endParaRPr lang="en-US" altLang="en-US" sz="5400" b="1" u="sng" dirty="0" smtClean="0"/>
          </a:p>
          <a:p>
            <a:r>
              <a:rPr lang="en-US" altLang="en-US" sz="3400" b="1" u="sng" dirty="0" smtClean="0">
                <a:solidFill>
                  <a:srgbClr val="FFFF00"/>
                </a:solidFill>
              </a:rPr>
              <a:t>The </a:t>
            </a:r>
            <a:r>
              <a:rPr lang="en-US" altLang="en-US" sz="3400" b="1" u="sng" dirty="0">
                <a:solidFill>
                  <a:srgbClr val="FFFF00"/>
                </a:solidFill>
              </a:rPr>
              <a:t>statute does not require the individual to be an employee of the school corporation</a:t>
            </a:r>
            <a:r>
              <a:rPr lang="en-US" altLang="en-US" sz="3400" b="1" dirty="0">
                <a:solidFill>
                  <a:srgbClr val="FFFF00"/>
                </a:solidFill>
              </a:rPr>
              <a:t>. </a:t>
            </a:r>
            <a:r>
              <a:rPr lang="en-US" altLang="en-US" sz="3400" dirty="0"/>
              <a:t>So, for example, parents volunteering in the school lunchroom or at an extracurricular sporting event must be bonded if their official volunteer duties include receiving public funds such as lunch money or admission fees assuming they will collect over the </a:t>
            </a:r>
            <a:r>
              <a:rPr lang="en-US" altLang="en-US" sz="3400" i="1" dirty="0"/>
              <a:t>de </a:t>
            </a:r>
            <a:r>
              <a:rPr lang="en-US" altLang="en-US" sz="3400" i="1" dirty="0" err="1"/>
              <a:t>minimis</a:t>
            </a:r>
            <a:r>
              <a:rPr lang="en-US" altLang="en-US" sz="3400" i="1" dirty="0"/>
              <a:t> </a:t>
            </a:r>
            <a:r>
              <a:rPr lang="en-US" altLang="en-US" sz="3400" dirty="0"/>
              <a:t>amount. </a:t>
            </a:r>
          </a:p>
          <a:p>
            <a:endParaRPr lang="en-US" dirty="0"/>
          </a:p>
        </p:txBody>
      </p:sp>
    </p:spTree>
    <p:extLst>
      <p:ext uri="{BB962C8B-B14F-4D97-AF65-F5344CB8AC3E}">
        <p14:creationId xmlns:p14="http://schemas.microsoft.com/office/powerpoint/2010/main" val="27664990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Controls</a:t>
            </a:r>
            <a:endParaRPr lang="en-US" dirty="0"/>
          </a:p>
        </p:txBody>
      </p:sp>
      <p:sp>
        <p:nvSpPr>
          <p:cNvPr id="3" name="Content Placeholder 2"/>
          <p:cNvSpPr>
            <a:spLocks noGrp="1"/>
          </p:cNvSpPr>
          <p:nvPr>
            <p:ph idx="1"/>
          </p:nvPr>
        </p:nvSpPr>
        <p:spPr/>
        <p:txBody>
          <a:bodyPr/>
          <a:lstStyle/>
          <a:p>
            <a:r>
              <a:rPr lang="en-US" dirty="0" smtClean="0"/>
              <a:t>Internal Controls Standards</a:t>
            </a:r>
          </a:p>
          <a:p>
            <a:pPr lvl="2"/>
            <a:r>
              <a:rPr lang="en-US" dirty="0" smtClean="0"/>
              <a:t>Required to be adopted per IC 5-11-1-27</a:t>
            </a:r>
          </a:p>
          <a:p>
            <a:pPr lvl="2"/>
            <a:r>
              <a:rPr lang="en-US" dirty="0" smtClean="0"/>
              <a:t>‘Personnel’ required to be trained.</a:t>
            </a:r>
          </a:p>
          <a:p>
            <a:pPr lvl="2"/>
            <a:endParaRPr lang="en-US" dirty="0"/>
          </a:p>
          <a:p>
            <a:r>
              <a:rPr lang="en-US" dirty="0" smtClean="0"/>
              <a:t>Need to have </a:t>
            </a:r>
            <a:r>
              <a:rPr lang="en-US" dirty="0" smtClean="0">
                <a:solidFill>
                  <a:srgbClr val="FFFF00"/>
                </a:solidFill>
              </a:rPr>
              <a:t>documented procedures </a:t>
            </a:r>
            <a:r>
              <a:rPr lang="en-US" dirty="0" smtClean="0"/>
              <a:t>for the next round of audits.</a:t>
            </a:r>
          </a:p>
          <a:p>
            <a:pPr lvl="2"/>
            <a:endParaRPr lang="en-US" dirty="0"/>
          </a:p>
          <a:p>
            <a:pPr lvl="2"/>
            <a:endParaRPr lang="en-US" dirty="0"/>
          </a:p>
        </p:txBody>
      </p:sp>
    </p:spTree>
    <p:extLst>
      <p:ext uri="{BB962C8B-B14F-4D97-AF65-F5344CB8AC3E}">
        <p14:creationId xmlns:p14="http://schemas.microsoft.com/office/powerpoint/2010/main" val="1506928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3" name="Content Placeholder 2"/>
          <p:cNvSpPr>
            <a:spLocks noGrp="1"/>
          </p:cNvSpPr>
          <p:nvPr>
            <p:ph idx="1"/>
          </p:nvPr>
        </p:nvSpPr>
        <p:spPr/>
        <p:txBody>
          <a:bodyPr>
            <a:normAutofit/>
          </a:bodyPr>
          <a:lstStyle/>
          <a:p>
            <a:r>
              <a:rPr lang="en-US" sz="4800" u="sng" dirty="0"/>
              <a:t>Phone</a:t>
            </a:r>
            <a:r>
              <a:rPr lang="en-US" sz="4800" dirty="0"/>
              <a:t>: 317-232-2512</a:t>
            </a:r>
          </a:p>
          <a:p>
            <a:r>
              <a:rPr lang="en-US" sz="4800" u="sng" dirty="0"/>
              <a:t>Email</a:t>
            </a:r>
            <a:r>
              <a:rPr lang="en-US" sz="4800" dirty="0"/>
              <a:t>: </a:t>
            </a:r>
            <a:r>
              <a:rPr lang="en-US" sz="4800" dirty="0">
                <a:solidFill>
                  <a:srgbClr val="FFFF00"/>
                </a:solidFill>
              </a:rPr>
              <a:t>Schools.Townships@sboa.in.gov</a:t>
            </a:r>
          </a:p>
          <a:p>
            <a:r>
              <a:rPr lang="en-US" sz="4800" u="sng" dirty="0"/>
              <a:t>Website</a:t>
            </a:r>
            <a:r>
              <a:rPr lang="en-US" sz="4800" dirty="0"/>
              <a:t>: https://www.in.gov/sboa/4449.htm </a:t>
            </a:r>
          </a:p>
          <a:p>
            <a:endParaRPr lang="en-US" sz="4800" dirty="0"/>
          </a:p>
        </p:txBody>
      </p:sp>
    </p:spTree>
    <p:extLst>
      <p:ext uri="{BB962C8B-B14F-4D97-AF65-F5344CB8AC3E}">
        <p14:creationId xmlns:p14="http://schemas.microsoft.com/office/powerpoint/2010/main" val="2160315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School Chart of Accounts</a:t>
            </a:r>
            <a:endParaRPr lang="en-US" dirty="0"/>
          </a:p>
        </p:txBody>
      </p:sp>
      <p:sp>
        <p:nvSpPr>
          <p:cNvPr id="3" name="Content Placeholder 2"/>
          <p:cNvSpPr>
            <a:spLocks noGrp="1"/>
          </p:cNvSpPr>
          <p:nvPr>
            <p:ph idx="1"/>
          </p:nvPr>
        </p:nvSpPr>
        <p:spPr/>
        <p:txBody>
          <a:bodyPr>
            <a:normAutofit fontScale="85000" lnSpcReduction="20000"/>
          </a:bodyPr>
          <a:lstStyle/>
          <a:p>
            <a:r>
              <a:rPr lang="en-US" sz="4400" dirty="0" smtClean="0"/>
              <a:t>Effective and on our website</a:t>
            </a:r>
          </a:p>
          <a:p>
            <a:pPr lvl="2"/>
            <a:r>
              <a:rPr lang="en-US" sz="3400" dirty="0" smtClean="0"/>
              <a:t>Have you transferred the General Fund to Education?</a:t>
            </a:r>
          </a:p>
          <a:p>
            <a:pPr lvl="2"/>
            <a:r>
              <a:rPr lang="en-US" sz="3400" dirty="0" smtClean="0"/>
              <a:t>Have you decided how much you plan to transfer from Education to Operations by March 1</a:t>
            </a:r>
            <a:r>
              <a:rPr lang="en-US" sz="3400" baseline="30000" dirty="0" smtClean="0"/>
              <a:t>st</a:t>
            </a:r>
            <a:r>
              <a:rPr lang="en-US" sz="3400" dirty="0" smtClean="0"/>
              <a:t>?</a:t>
            </a:r>
          </a:p>
          <a:p>
            <a:pPr marL="0" indent="0">
              <a:buNone/>
            </a:pPr>
            <a:endParaRPr lang="en-US" sz="4400" dirty="0" smtClean="0"/>
          </a:p>
          <a:p>
            <a:r>
              <a:rPr lang="en-US" sz="4400" dirty="0" smtClean="0"/>
              <a:t>Rainy Day Fund</a:t>
            </a:r>
          </a:p>
          <a:p>
            <a:pPr lvl="2"/>
            <a:r>
              <a:rPr lang="en-US" sz="3400" dirty="0" smtClean="0"/>
              <a:t>IC </a:t>
            </a:r>
            <a:r>
              <a:rPr lang="en-US" sz="3400" dirty="0"/>
              <a:t>20-40-18-4(b) clarified that Operations fund can be transferred to the RDF. </a:t>
            </a:r>
            <a:endParaRPr lang="en-US" sz="3400" dirty="0" smtClean="0"/>
          </a:p>
          <a:p>
            <a:pPr lvl="2"/>
            <a:r>
              <a:rPr lang="en-US" sz="3400" dirty="0" smtClean="0"/>
              <a:t>IC </a:t>
            </a:r>
            <a:r>
              <a:rPr lang="en-US" sz="3400" dirty="0"/>
              <a:t>36-1-8-5.1(h) allows for transfers from the RDF to the Education or Operations Fund. </a:t>
            </a:r>
          </a:p>
        </p:txBody>
      </p:sp>
    </p:spTree>
    <p:extLst>
      <p:ext uri="{BB962C8B-B14F-4D97-AF65-F5344CB8AC3E}">
        <p14:creationId xmlns:p14="http://schemas.microsoft.com/office/powerpoint/2010/main" val="1224691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Fundraisers</a:t>
            </a:r>
            <a:endParaRPr lang="en-US" dirty="0"/>
          </a:p>
        </p:txBody>
      </p:sp>
      <p:sp>
        <p:nvSpPr>
          <p:cNvPr id="3" name="Content Placeholder 2"/>
          <p:cNvSpPr>
            <a:spLocks noGrp="1"/>
          </p:cNvSpPr>
          <p:nvPr>
            <p:ph idx="1"/>
          </p:nvPr>
        </p:nvSpPr>
        <p:spPr/>
        <p:txBody>
          <a:bodyPr>
            <a:normAutofit fontScale="62500" lnSpcReduction="20000"/>
          </a:bodyPr>
          <a:lstStyle/>
          <a:p>
            <a:endParaRPr lang="en-US" dirty="0" smtClean="0"/>
          </a:p>
          <a:p>
            <a:r>
              <a:rPr lang="en-US" sz="5100" dirty="0" smtClean="0"/>
              <a:t>In </a:t>
            </a:r>
            <a:r>
              <a:rPr lang="en-US" sz="5100" dirty="0"/>
              <a:t>the absence of a local policy, our opinion would be that </a:t>
            </a:r>
            <a:r>
              <a:rPr lang="en-US" sz="5100" dirty="0">
                <a:solidFill>
                  <a:srgbClr val="FFFF00"/>
                </a:solidFill>
              </a:rPr>
              <a:t>each fundraising activity needs to be looked at individually </a:t>
            </a:r>
            <a:r>
              <a:rPr lang="en-US" sz="5100" dirty="0"/>
              <a:t>to determine if the school corporation is running the activity or if an outside organization is running the </a:t>
            </a:r>
            <a:r>
              <a:rPr lang="en-US" sz="5100" dirty="0" smtClean="0"/>
              <a:t>activity.</a:t>
            </a:r>
          </a:p>
          <a:p>
            <a:endParaRPr lang="en-US" sz="5100" dirty="0" smtClean="0"/>
          </a:p>
          <a:p>
            <a:r>
              <a:rPr lang="en-US" sz="5100" dirty="0" smtClean="0"/>
              <a:t>Things </a:t>
            </a:r>
            <a:r>
              <a:rPr lang="en-US" sz="5100" dirty="0"/>
              <a:t>to keep in mind would be that if school employees are participating in the fundraising activity on school time, then the fundraiser activity should be accounted for in the school records or you run the risk of </a:t>
            </a:r>
            <a:r>
              <a:rPr lang="en-US" sz="5100" dirty="0">
                <a:solidFill>
                  <a:srgbClr val="FFFF00"/>
                </a:solidFill>
              </a:rPr>
              <a:t>ghost employment </a:t>
            </a:r>
            <a:r>
              <a:rPr lang="en-US" sz="5100" dirty="0"/>
              <a:t>issues.</a:t>
            </a:r>
          </a:p>
        </p:txBody>
      </p:sp>
    </p:spTree>
    <p:extLst>
      <p:ext uri="{BB962C8B-B14F-4D97-AF65-F5344CB8AC3E}">
        <p14:creationId xmlns:p14="http://schemas.microsoft.com/office/powerpoint/2010/main" val="2161528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Fundraisers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Governmental </a:t>
            </a:r>
            <a:r>
              <a:rPr lang="en-US" dirty="0"/>
              <a:t>units which conduct fund raising events </a:t>
            </a:r>
            <a:r>
              <a:rPr lang="en-US" dirty="0">
                <a:solidFill>
                  <a:srgbClr val="FFFF00"/>
                </a:solidFill>
              </a:rPr>
              <a:t>should have the express permission of the governing body</a:t>
            </a:r>
            <a:r>
              <a:rPr lang="en-US" dirty="0"/>
              <a:t> for conducting the </a:t>
            </a:r>
            <a:r>
              <a:rPr lang="en-US" dirty="0" smtClean="0"/>
              <a:t>fundraiser </a:t>
            </a:r>
            <a:r>
              <a:rPr lang="en-US" dirty="0"/>
              <a:t>as well as procedures in place concerning the internal controls and the responsibility of employees or </a:t>
            </a:r>
            <a:r>
              <a:rPr lang="en-US" dirty="0" smtClean="0"/>
              <a:t>officials.</a:t>
            </a:r>
          </a:p>
          <a:p>
            <a:endParaRPr lang="en-US" dirty="0"/>
          </a:p>
          <a:p>
            <a:r>
              <a:rPr lang="en-US" dirty="0" smtClean="0"/>
              <a:t>School </a:t>
            </a:r>
            <a:r>
              <a:rPr lang="en-US" dirty="0"/>
              <a:t>Board would also need to approve/accept donations to be received.</a:t>
            </a:r>
          </a:p>
        </p:txBody>
      </p:sp>
    </p:spTree>
    <p:extLst>
      <p:ext uri="{BB962C8B-B14F-4D97-AF65-F5344CB8AC3E}">
        <p14:creationId xmlns:p14="http://schemas.microsoft.com/office/powerpoint/2010/main" val="3584885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Cash </a:t>
            </a:r>
            <a:r>
              <a:rPr lang="en-US" dirty="0"/>
              <a:t>donations that are </a:t>
            </a:r>
            <a:r>
              <a:rPr lang="en-US" i="1" dirty="0"/>
              <a:t>extra-curricular in nature </a:t>
            </a:r>
            <a:r>
              <a:rPr lang="en-US" dirty="0"/>
              <a:t>may be accounted for in the </a:t>
            </a:r>
            <a:r>
              <a:rPr lang="en-US" u="sng" dirty="0"/>
              <a:t>Extra-Curricular Account. </a:t>
            </a:r>
            <a:endParaRPr lang="en-US" u="sng" dirty="0" smtClean="0"/>
          </a:p>
          <a:p>
            <a:endParaRPr lang="en-US" dirty="0"/>
          </a:p>
          <a:p>
            <a:r>
              <a:rPr lang="en-US" dirty="0" smtClean="0"/>
              <a:t>Any </a:t>
            </a:r>
            <a:r>
              <a:rPr lang="en-US" i="1" dirty="0"/>
              <a:t>School Corporation </a:t>
            </a:r>
            <a:r>
              <a:rPr lang="en-US" dirty="0"/>
              <a:t>donations shall be accounted for in the </a:t>
            </a:r>
            <a:r>
              <a:rPr lang="en-US" u="sng" dirty="0" smtClean="0"/>
              <a:t>School Corporation </a:t>
            </a:r>
            <a:r>
              <a:rPr lang="en-US" u="sng" dirty="0"/>
              <a:t>records. </a:t>
            </a:r>
            <a:endParaRPr lang="en-US" u="sng" dirty="0" smtClean="0"/>
          </a:p>
          <a:p>
            <a:pPr marL="0" indent="0">
              <a:buNone/>
            </a:pPr>
            <a:endParaRPr lang="en-US" dirty="0"/>
          </a:p>
        </p:txBody>
      </p:sp>
    </p:spTree>
    <p:extLst>
      <p:ext uri="{BB962C8B-B14F-4D97-AF65-F5344CB8AC3E}">
        <p14:creationId xmlns:p14="http://schemas.microsoft.com/office/powerpoint/2010/main" val="3082886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Donations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 </a:t>
            </a:r>
            <a:r>
              <a:rPr lang="en-US" dirty="0"/>
              <a:t>will not take exception to club/organizations donating money to an outside organization based on a majority vote of its </a:t>
            </a:r>
            <a:r>
              <a:rPr lang="en-US" dirty="0" smtClean="0"/>
              <a:t>members.</a:t>
            </a:r>
          </a:p>
          <a:p>
            <a:endParaRPr lang="en-US" dirty="0" smtClean="0"/>
          </a:p>
          <a:p>
            <a:r>
              <a:rPr lang="en-US" dirty="0" smtClean="0"/>
              <a:t>Documentation </a:t>
            </a:r>
            <a:r>
              <a:rPr lang="en-US" dirty="0"/>
              <a:t>must be retained to provide approval of a majority of the members. </a:t>
            </a:r>
            <a:endParaRPr lang="en-US" dirty="0" smtClean="0"/>
          </a:p>
          <a:p>
            <a:endParaRPr lang="en-US" dirty="0"/>
          </a:p>
          <a:p>
            <a:r>
              <a:rPr lang="en-US" dirty="0" smtClean="0"/>
              <a:t>The </a:t>
            </a:r>
            <a:r>
              <a:rPr lang="en-US" dirty="0"/>
              <a:t>warrant/check should be written to an organization and </a:t>
            </a:r>
            <a:r>
              <a:rPr lang="en-US" dirty="0">
                <a:solidFill>
                  <a:srgbClr val="FFFF00"/>
                </a:solidFill>
              </a:rPr>
              <a:t>not an individual.</a:t>
            </a:r>
          </a:p>
        </p:txBody>
      </p:sp>
    </p:spTree>
    <p:extLst>
      <p:ext uri="{BB962C8B-B14F-4D97-AF65-F5344CB8AC3E}">
        <p14:creationId xmlns:p14="http://schemas.microsoft.com/office/powerpoint/2010/main" val="3421281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Types of Medicaid Reimbursements for Schools</a:t>
            </a:r>
            <a:endParaRPr lang="en-US" dirty="0"/>
          </a:p>
        </p:txBody>
      </p:sp>
      <p:sp>
        <p:nvSpPr>
          <p:cNvPr id="3" name="Content Placeholder 2"/>
          <p:cNvSpPr>
            <a:spLocks noGrp="1"/>
          </p:cNvSpPr>
          <p:nvPr>
            <p:ph idx="1"/>
          </p:nvPr>
        </p:nvSpPr>
        <p:spPr>
          <a:xfrm>
            <a:off x="5445760" y="1857376"/>
            <a:ext cx="4795520" cy="4351338"/>
          </a:xfrm>
        </p:spPr>
        <p:txBody>
          <a:bodyPr>
            <a:normAutofit fontScale="62500" lnSpcReduction="20000"/>
          </a:bodyPr>
          <a:lstStyle/>
          <a:p>
            <a:r>
              <a:rPr lang="en-US" dirty="0" smtClean="0"/>
              <a:t>Medicaid Administrative Claiming (MAC)</a:t>
            </a:r>
          </a:p>
          <a:p>
            <a:pPr lvl="2"/>
            <a:r>
              <a:rPr lang="en-US" dirty="0" smtClean="0"/>
              <a:t>For expenses incurred by the schools for assisting students in obtaining Medicaid coverage</a:t>
            </a:r>
          </a:p>
          <a:p>
            <a:pPr lvl="2"/>
            <a:r>
              <a:rPr lang="en-US" dirty="0" smtClean="0"/>
              <a:t>Services for these reimbursements are required to be completed by the school staff</a:t>
            </a:r>
          </a:p>
          <a:p>
            <a:pPr lvl="2"/>
            <a:r>
              <a:rPr lang="en-US" dirty="0" smtClean="0"/>
              <a:t>These payments are 100% Federal dollars and should </a:t>
            </a:r>
            <a:r>
              <a:rPr lang="en-US" b="1" u="sng" dirty="0" smtClean="0">
                <a:solidFill>
                  <a:srgbClr val="FFFF00"/>
                </a:solidFill>
              </a:rPr>
              <a:t>always</a:t>
            </a:r>
            <a:r>
              <a:rPr lang="en-US" dirty="0" smtClean="0">
                <a:solidFill>
                  <a:srgbClr val="FFFF00"/>
                </a:solidFill>
              </a:rPr>
              <a:t> be reported on the SEFA</a:t>
            </a:r>
            <a:endParaRPr lang="en-US" dirty="0">
              <a:solidFill>
                <a:srgbClr val="FFFF00"/>
              </a:solidFill>
            </a:endParaRPr>
          </a:p>
        </p:txBody>
      </p:sp>
      <p:sp>
        <p:nvSpPr>
          <p:cNvPr id="4" name="Content Placeholder 2"/>
          <p:cNvSpPr txBox="1">
            <a:spLocks/>
          </p:cNvSpPr>
          <p:nvPr/>
        </p:nvSpPr>
        <p:spPr>
          <a:xfrm>
            <a:off x="916379" y="1873568"/>
            <a:ext cx="4683760" cy="435133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5000" kern="1200">
                <a:solidFill>
                  <a:schemeClr val="bg1"/>
                </a:solidFill>
                <a:latin typeface="+mn-lt"/>
                <a:ea typeface="+mn-ea"/>
                <a:cs typeface="+mn-cs"/>
              </a:defRPr>
            </a:lvl1pPr>
            <a:lvl2pPr marL="463550" indent="-228600" algn="l" defTabSz="914400" rtl="0" eaLnBrk="1" latinLnBrk="0" hangingPunct="1">
              <a:lnSpc>
                <a:spcPct val="90000"/>
              </a:lnSpc>
              <a:spcBef>
                <a:spcPts val="500"/>
              </a:spcBef>
              <a:buFont typeface="Arial" panose="020B0604020202020204" pitchFamily="34" charset="0"/>
              <a:buChar char="•"/>
              <a:defRPr sz="4500" kern="1200">
                <a:solidFill>
                  <a:schemeClr val="bg1"/>
                </a:solidFill>
                <a:latin typeface="+mn-lt"/>
                <a:ea typeface="+mn-ea"/>
                <a:cs typeface="+mn-cs"/>
              </a:defRPr>
            </a:lvl2pPr>
            <a:lvl3pPr marL="688975" indent="-228600" algn="l" defTabSz="914400" rtl="0" eaLnBrk="1" latinLnBrk="0" hangingPunct="1">
              <a:lnSpc>
                <a:spcPct val="90000"/>
              </a:lnSpc>
              <a:spcBef>
                <a:spcPts val="500"/>
              </a:spcBef>
              <a:buFont typeface="Arial" panose="020B0604020202020204" pitchFamily="34" charset="0"/>
              <a:buChar char="•"/>
              <a:defRPr sz="4000" kern="1200">
                <a:solidFill>
                  <a:schemeClr val="bg1"/>
                </a:solidFill>
                <a:latin typeface="+mn-lt"/>
                <a:ea typeface="+mn-ea"/>
                <a:cs typeface="+mn-cs"/>
              </a:defRPr>
            </a:lvl3pPr>
            <a:lvl4pPr marL="914400" indent="-228600" algn="l" defTabSz="914400" rtl="0" eaLnBrk="1" latinLnBrk="0" hangingPunct="1">
              <a:lnSpc>
                <a:spcPct val="90000"/>
              </a:lnSpc>
              <a:spcBef>
                <a:spcPts val="500"/>
              </a:spcBef>
              <a:buFont typeface="Arial" panose="020B0604020202020204" pitchFamily="34" charset="0"/>
              <a:buChar char="•"/>
              <a:defRPr sz="3500" kern="1200">
                <a:solidFill>
                  <a:schemeClr val="bg1"/>
                </a:solidFill>
                <a:latin typeface="+mn-lt"/>
                <a:ea typeface="+mn-ea"/>
                <a:cs typeface="+mn-cs"/>
              </a:defRPr>
            </a:lvl4pPr>
            <a:lvl5pPr marL="1139825"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Individualized Education Programs (IEP)</a:t>
            </a:r>
          </a:p>
          <a:p>
            <a:pPr lvl="2"/>
            <a:r>
              <a:rPr lang="en-US" dirty="0" smtClean="0"/>
              <a:t>Reimbursements of medical services to students</a:t>
            </a:r>
          </a:p>
          <a:p>
            <a:pPr lvl="2"/>
            <a:r>
              <a:rPr lang="en-US" dirty="0" smtClean="0"/>
              <a:t>If the school provides the services with their staff the school is a vendor and the expenditures </a:t>
            </a:r>
            <a:r>
              <a:rPr lang="en-US" dirty="0" smtClean="0">
                <a:solidFill>
                  <a:srgbClr val="FFFF00"/>
                </a:solidFill>
              </a:rPr>
              <a:t>would </a:t>
            </a:r>
            <a:r>
              <a:rPr lang="en-US" b="1" u="sng" dirty="0" smtClean="0">
                <a:solidFill>
                  <a:srgbClr val="FFFF00"/>
                </a:solidFill>
              </a:rPr>
              <a:t>not</a:t>
            </a:r>
            <a:r>
              <a:rPr lang="en-US" dirty="0" smtClean="0">
                <a:solidFill>
                  <a:srgbClr val="FFFF00"/>
                </a:solidFill>
              </a:rPr>
              <a:t> have to be shown on the SEFA</a:t>
            </a:r>
          </a:p>
          <a:p>
            <a:pPr lvl="2"/>
            <a:r>
              <a:rPr lang="en-US" dirty="0" smtClean="0"/>
              <a:t>If the School uses a contractor to provide the services, the expenditures </a:t>
            </a:r>
            <a:r>
              <a:rPr lang="en-US" b="1" u="sng" dirty="0" smtClean="0">
                <a:solidFill>
                  <a:srgbClr val="FFFF00"/>
                </a:solidFill>
              </a:rPr>
              <a:t>should</a:t>
            </a:r>
            <a:r>
              <a:rPr lang="en-US" dirty="0" smtClean="0">
                <a:solidFill>
                  <a:srgbClr val="FFFF00"/>
                </a:solidFill>
              </a:rPr>
              <a:t> appear on the SEFA</a:t>
            </a:r>
            <a:endParaRPr lang="en-US" dirty="0">
              <a:solidFill>
                <a:srgbClr val="FFFF00"/>
              </a:solidFill>
            </a:endParaRPr>
          </a:p>
        </p:txBody>
      </p:sp>
    </p:spTree>
    <p:extLst>
      <p:ext uri="{BB962C8B-B14F-4D97-AF65-F5344CB8AC3E}">
        <p14:creationId xmlns:p14="http://schemas.microsoft.com/office/powerpoint/2010/main" val="11812377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 Overview</a:t>
            </a:r>
            <a:endParaRPr lang="en-US" dirty="0"/>
          </a:p>
        </p:txBody>
      </p:sp>
      <p:sp>
        <p:nvSpPr>
          <p:cNvPr id="3" name="Content Placeholder 2"/>
          <p:cNvSpPr>
            <a:spLocks noGrp="1"/>
          </p:cNvSpPr>
          <p:nvPr>
            <p:ph idx="1"/>
          </p:nvPr>
        </p:nvSpPr>
        <p:spPr/>
        <p:txBody>
          <a:bodyPr/>
          <a:lstStyle/>
          <a:p>
            <a:endParaRPr lang="en-US" sz="5400" dirty="0" smtClean="0"/>
          </a:p>
          <a:p>
            <a:endParaRPr lang="en-US" sz="5400" dirty="0"/>
          </a:p>
          <a:p>
            <a:pPr marL="0" indent="0">
              <a:buNone/>
            </a:pPr>
            <a:r>
              <a:rPr lang="en-US" sz="5400" dirty="0" smtClean="0">
                <a:solidFill>
                  <a:srgbClr val="FFFF00"/>
                </a:solidFill>
              </a:rPr>
              <a:t>https</a:t>
            </a:r>
            <a:r>
              <a:rPr lang="en-US" sz="5400" dirty="0">
                <a:solidFill>
                  <a:srgbClr val="FFFF00"/>
                </a:solidFill>
              </a:rPr>
              <a:t>://www.in.gov/sboa/4449.htm </a:t>
            </a:r>
          </a:p>
          <a:p>
            <a:endParaRPr lang="en-US" dirty="0"/>
          </a:p>
        </p:txBody>
      </p:sp>
    </p:spTree>
    <p:extLst>
      <p:ext uri="{BB962C8B-B14F-4D97-AF65-F5344CB8AC3E}">
        <p14:creationId xmlns:p14="http://schemas.microsoft.com/office/powerpoint/2010/main" val="4235967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Uploads</a:t>
            </a:r>
            <a:endParaRPr lang="en-US" dirty="0"/>
          </a:p>
        </p:txBody>
      </p:sp>
      <p:sp>
        <p:nvSpPr>
          <p:cNvPr id="3" name="Content Placeholder 2"/>
          <p:cNvSpPr>
            <a:spLocks noGrp="1"/>
          </p:cNvSpPr>
          <p:nvPr>
            <p:ph idx="1"/>
          </p:nvPr>
        </p:nvSpPr>
        <p:spPr/>
        <p:txBody>
          <a:bodyPr/>
          <a:lstStyle/>
          <a:p>
            <a:r>
              <a:rPr lang="en-US" dirty="0" smtClean="0"/>
              <a:t>State Examiner Directive 2018-1</a:t>
            </a:r>
          </a:p>
          <a:p>
            <a:pPr lvl="2"/>
            <a:r>
              <a:rPr lang="en-US" sz="3000" dirty="0" smtClean="0">
                <a:solidFill>
                  <a:srgbClr val="FFFF00"/>
                </a:solidFill>
              </a:rPr>
              <a:t>https</a:t>
            </a:r>
            <a:r>
              <a:rPr lang="en-US" sz="3000" dirty="0">
                <a:solidFill>
                  <a:srgbClr val="FFFF00"/>
                </a:solidFill>
              </a:rPr>
              <a:t>://www.in.gov/sboa/files/Directive%202018-1.pdf</a:t>
            </a:r>
          </a:p>
          <a:p>
            <a:endParaRPr lang="en-US" dirty="0" smtClean="0"/>
          </a:p>
          <a:p>
            <a:r>
              <a:rPr lang="en-US" sz="4400" dirty="0"/>
              <a:t>More efficient and less costly audits.</a:t>
            </a:r>
          </a:p>
          <a:p>
            <a:r>
              <a:rPr lang="en-US" sz="4400" dirty="0"/>
              <a:t>Proactively identify problems.</a:t>
            </a:r>
          </a:p>
          <a:p>
            <a:endParaRPr lang="en-US" dirty="0"/>
          </a:p>
        </p:txBody>
      </p:sp>
    </p:spTree>
    <p:extLst>
      <p:ext uri="{BB962C8B-B14F-4D97-AF65-F5344CB8AC3E}">
        <p14:creationId xmlns:p14="http://schemas.microsoft.com/office/powerpoint/2010/main" val="3984510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Dates of Submission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Monthly – by the 15</a:t>
            </a:r>
            <a:r>
              <a:rPr lang="en-US" baseline="30000" dirty="0"/>
              <a:t>th</a:t>
            </a:r>
            <a:r>
              <a:rPr lang="en-US" dirty="0"/>
              <a:t> of each month</a:t>
            </a:r>
          </a:p>
          <a:p>
            <a:pPr lvl="3"/>
            <a:r>
              <a:rPr lang="en-US" dirty="0" smtClean="0"/>
              <a:t>45 days to submit information (January information </a:t>
            </a:r>
            <a:r>
              <a:rPr lang="en-US" dirty="0"/>
              <a:t>in </a:t>
            </a:r>
            <a:r>
              <a:rPr lang="en-US" dirty="0" smtClean="0"/>
              <a:t>March).</a:t>
            </a:r>
            <a:endParaRPr lang="en-US" dirty="0"/>
          </a:p>
          <a:p>
            <a:pPr lvl="3"/>
            <a:endParaRPr lang="en-US" dirty="0"/>
          </a:p>
          <a:p>
            <a:r>
              <a:rPr lang="en-US" dirty="0"/>
              <a:t>1</a:t>
            </a:r>
            <a:r>
              <a:rPr lang="en-US" baseline="30000" dirty="0"/>
              <a:t>st</a:t>
            </a:r>
            <a:r>
              <a:rPr lang="en-US" dirty="0"/>
              <a:t> month required: </a:t>
            </a:r>
            <a:r>
              <a:rPr lang="en-US" dirty="0" smtClean="0"/>
              <a:t>January 2019</a:t>
            </a:r>
          </a:p>
          <a:p>
            <a:endParaRPr lang="en-US" dirty="0"/>
          </a:p>
          <a:p>
            <a:r>
              <a:rPr lang="en-US" dirty="0" smtClean="0"/>
              <a:t>Annual Uploads – After </a:t>
            </a:r>
            <a:r>
              <a:rPr lang="en-US" dirty="0" smtClean="0">
                <a:solidFill>
                  <a:srgbClr val="FFFF00"/>
                </a:solidFill>
              </a:rPr>
              <a:t>Fiscal Year-end</a:t>
            </a:r>
          </a:p>
          <a:p>
            <a:pPr lvl="1"/>
            <a:r>
              <a:rPr lang="en-US" dirty="0" smtClean="0">
                <a:solidFill>
                  <a:srgbClr val="FFFF00"/>
                </a:solidFill>
              </a:rPr>
              <a:t>By August 29</a:t>
            </a:r>
            <a:r>
              <a:rPr lang="en-US" baseline="30000" dirty="0" smtClean="0">
                <a:solidFill>
                  <a:srgbClr val="FFFF00"/>
                </a:solidFill>
              </a:rPr>
              <a:t>th</a:t>
            </a:r>
            <a:r>
              <a:rPr lang="en-US" dirty="0" smtClean="0">
                <a:solidFill>
                  <a:srgbClr val="FFFF00"/>
                </a:solidFill>
              </a:rPr>
              <a:t> </a:t>
            </a:r>
          </a:p>
          <a:p>
            <a:pPr lvl="1"/>
            <a:endParaRPr lang="en-US" dirty="0"/>
          </a:p>
          <a:p>
            <a:endParaRPr lang="en-US" dirty="0"/>
          </a:p>
        </p:txBody>
      </p:sp>
    </p:spTree>
    <p:extLst>
      <p:ext uri="{BB962C8B-B14F-4D97-AF65-F5344CB8AC3E}">
        <p14:creationId xmlns:p14="http://schemas.microsoft.com/office/powerpoint/2010/main" val="307467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Upload Requirements</a:t>
            </a:r>
            <a:endParaRPr lang="en-US" dirty="0"/>
          </a:p>
        </p:txBody>
      </p:sp>
      <p:sp>
        <p:nvSpPr>
          <p:cNvPr id="3" name="Content Placeholder 2"/>
          <p:cNvSpPr>
            <a:spLocks noGrp="1"/>
          </p:cNvSpPr>
          <p:nvPr>
            <p:ph idx="1"/>
          </p:nvPr>
        </p:nvSpPr>
        <p:spPr/>
        <p:txBody>
          <a:bodyPr>
            <a:normAutofit/>
          </a:bodyPr>
          <a:lstStyle/>
          <a:p>
            <a:pPr marL="742950" indent="-742950">
              <a:buAutoNum type="arabicPeriod"/>
            </a:pPr>
            <a:r>
              <a:rPr lang="en-US" sz="4800" dirty="0"/>
              <a:t>Bank reconcilements</a:t>
            </a:r>
          </a:p>
          <a:p>
            <a:pPr marL="742950" indent="-742950">
              <a:buAutoNum type="arabicPeriod"/>
            </a:pPr>
            <a:r>
              <a:rPr lang="en-US" sz="4800" dirty="0"/>
              <a:t>Approved board </a:t>
            </a:r>
            <a:r>
              <a:rPr lang="en-US" sz="4800" dirty="0" smtClean="0"/>
              <a:t>minutes </a:t>
            </a:r>
            <a:r>
              <a:rPr lang="en-US" sz="4800" dirty="0" smtClean="0">
                <a:solidFill>
                  <a:srgbClr val="FFFF00"/>
                </a:solidFill>
              </a:rPr>
              <a:t>– </a:t>
            </a:r>
            <a:r>
              <a:rPr lang="en-US" sz="3300" dirty="0" smtClean="0">
                <a:solidFill>
                  <a:srgbClr val="FFFF00"/>
                </a:solidFill>
              </a:rPr>
              <a:t>N/A for ECAs</a:t>
            </a:r>
            <a:endParaRPr lang="en-US" sz="3300" dirty="0">
              <a:solidFill>
                <a:srgbClr val="FFFF00"/>
              </a:solidFill>
            </a:endParaRPr>
          </a:p>
          <a:p>
            <a:pPr marL="742950" indent="-742950">
              <a:buAutoNum type="arabicPeriod"/>
            </a:pPr>
            <a:r>
              <a:rPr lang="en-US" sz="4800" dirty="0"/>
              <a:t>Funds ledger, summarizing total receipts, disbursements, and balances by fund </a:t>
            </a:r>
          </a:p>
          <a:p>
            <a:endParaRPr lang="en-US" dirty="0"/>
          </a:p>
        </p:txBody>
      </p:sp>
    </p:spTree>
    <p:extLst>
      <p:ext uri="{BB962C8B-B14F-4D97-AF65-F5344CB8AC3E}">
        <p14:creationId xmlns:p14="http://schemas.microsoft.com/office/powerpoint/2010/main" val="4195018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Upload Resources</a:t>
            </a:r>
            <a:endParaRPr lang="en-US" dirty="0"/>
          </a:p>
        </p:txBody>
      </p:sp>
      <p:sp>
        <p:nvSpPr>
          <p:cNvPr id="3" name="Content Placeholder 2"/>
          <p:cNvSpPr>
            <a:spLocks noGrp="1"/>
          </p:cNvSpPr>
          <p:nvPr>
            <p:ph idx="1"/>
          </p:nvPr>
        </p:nvSpPr>
        <p:spPr/>
        <p:txBody>
          <a:bodyPr/>
          <a:lstStyle/>
          <a:p>
            <a:r>
              <a:rPr lang="en-US" dirty="0" smtClean="0"/>
              <a:t>Manual Records template</a:t>
            </a:r>
          </a:p>
          <a:p>
            <a:pPr lvl="2"/>
            <a:r>
              <a:rPr lang="en-US" sz="3600" dirty="0">
                <a:solidFill>
                  <a:srgbClr val="FFFF00"/>
                </a:solidFill>
              </a:rPr>
              <a:t>https://</a:t>
            </a:r>
            <a:r>
              <a:rPr lang="en-US" sz="3600" dirty="0" smtClean="0">
                <a:solidFill>
                  <a:srgbClr val="FFFF00"/>
                </a:solidFill>
              </a:rPr>
              <a:t>www.in.gov/sboa/files/Manual%20Record%20Template.xlsx </a:t>
            </a:r>
          </a:p>
          <a:p>
            <a:pPr lvl="2"/>
            <a:endParaRPr lang="en-US" sz="3600" dirty="0"/>
          </a:p>
          <a:p>
            <a:r>
              <a:rPr lang="en-US" sz="4600" dirty="0" smtClean="0"/>
              <a:t>Website section “Gateway Upload Application”</a:t>
            </a:r>
          </a:p>
          <a:p>
            <a:pPr lvl="2"/>
            <a:r>
              <a:rPr lang="en-US" sz="3600" dirty="0">
                <a:solidFill>
                  <a:srgbClr val="FFFF00"/>
                </a:solidFill>
              </a:rPr>
              <a:t>https://</a:t>
            </a:r>
            <a:r>
              <a:rPr lang="en-US" sz="3600" dirty="0" smtClean="0">
                <a:solidFill>
                  <a:srgbClr val="FFFF00"/>
                </a:solidFill>
              </a:rPr>
              <a:t>www.in.gov/sboa/4445.htm </a:t>
            </a:r>
            <a:endParaRPr lang="en-US" sz="3600" dirty="0">
              <a:solidFill>
                <a:srgbClr val="FFFF00"/>
              </a:solidFill>
            </a:endParaRPr>
          </a:p>
        </p:txBody>
      </p:sp>
    </p:spTree>
    <p:extLst>
      <p:ext uri="{BB962C8B-B14F-4D97-AF65-F5344CB8AC3E}">
        <p14:creationId xmlns:p14="http://schemas.microsoft.com/office/powerpoint/2010/main" val="2135685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Upload Requirements</a:t>
            </a:r>
            <a:endParaRPr lang="en-US" dirty="0"/>
          </a:p>
        </p:txBody>
      </p:sp>
      <p:sp>
        <p:nvSpPr>
          <p:cNvPr id="3" name="Content Placeholder 2"/>
          <p:cNvSpPr>
            <a:spLocks noGrp="1"/>
          </p:cNvSpPr>
          <p:nvPr>
            <p:ph idx="1"/>
          </p:nvPr>
        </p:nvSpPr>
        <p:spPr/>
        <p:txBody>
          <a:bodyPr>
            <a:normAutofit fontScale="62500" lnSpcReduction="20000"/>
          </a:bodyPr>
          <a:lstStyle/>
          <a:p>
            <a:endParaRPr lang="en-US" sz="5400" dirty="0" smtClean="0"/>
          </a:p>
          <a:p>
            <a:r>
              <a:rPr lang="en-US" sz="5400" dirty="0" smtClean="0"/>
              <a:t>Year-end </a:t>
            </a:r>
            <a:r>
              <a:rPr lang="en-US" sz="5400" dirty="0"/>
              <a:t>bank statement</a:t>
            </a:r>
          </a:p>
          <a:p>
            <a:r>
              <a:rPr lang="en-US" sz="5400" dirty="0"/>
              <a:t>Year-end outstanding check list</a:t>
            </a:r>
          </a:p>
          <a:p>
            <a:r>
              <a:rPr lang="en-US" sz="5400" dirty="0"/>
              <a:t>Year-end investment statements</a:t>
            </a:r>
          </a:p>
          <a:p>
            <a:r>
              <a:rPr lang="en-US" sz="5400" dirty="0"/>
              <a:t>Detail of receipt </a:t>
            </a:r>
            <a:r>
              <a:rPr lang="en-US" sz="5400" dirty="0" smtClean="0"/>
              <a:t>activity </a:t>
            </a:r>
            <a:r>
              <a:rPr lang="en-US" sz="5400" dirty="0" smtClean="0">
                <a:solidFill>
                  <a:srgbClr val="FFFF00"/>
                </a:solidFill>
              </a:rPr>
              <a:t>– </a:t>
            </a:r>
            <a:r>
              <a:rPr lang="en-US" sz="5400" dirty="0">
                <a:solidFill>
                  <a:srgbClr val="FFFF00"/>
                </a:solidFill>
              </a:rPr>
              <a:t>N/A for manual </a:t>
            </a:r>
            <a:r>
              <a:rPr lang="en-US" sz="5400" dirty="0" smtClean="0">
                <a:solidFill>
                  <a:srgbClr val="FFFF00"/>
                </a:solidFill>
              </a:rPr>
              <a:t>records</a:t>
            </a:r>
            <a:endParaRPr lang="en-US" sz="5400" dirty="0">
              <a:solidFill>
                <a:srgbClr val="FFFF00"/>
              </a:solidFill>
            </a:endParaRPr>
          </a:p>
          <a:p>
            <a:r>
              <a:rPr lang="en-US" sz="5400" dirty="0"/>
              <a:t>Detail of disbursement </a:t>
            </a:r>
            <a:r>
              <a:rPr lang="en-US" sz="5400" dirty="0" smtClean="0"/>
              <a:t>activity </a:t>
            </a:r>
            <a:r>
              <a:rPr lang="en-US" sz="5400" dirty="0" smtClean="0">
                <a:solidFill>
                  <a:srgbClr val="FFFF00"/>
                </a:solidFill>
              </a:rPr>
              <a:t>– </a:t>
            </a:r>
            <a:r>
              <a:rPr lang="en-US" sz="5400" dirty="0">
                <a:solidFill>
                  <a:srgbClr val="FFFF00"/>
                </a:solidFill>
              </a:rPr>
              <a:t>N/A for manual records</a:t>
            </a:r>
          </a:p>
          <a:p>
            <a:r>
              <a:rPr lang="en-US" sz="5400" dirty="0"/>
              <a:t>Current year salary resolution</a:t>
            </a:r>
          </a:p>
          <a:p>
            <a:r>
              <a:rPr lang="en-US" sz="5400" dirty="0"/>
              <a:t>Annual vendor history report – </a:t>
            </a:r>
            <a:r>
              <a:rPr lang="en-US" sz="5400" dirty="0">
                <a:solidFill>
                  <a:srgbClr val="FFFF00"/>
                </a:solidFill>
              </a:rPr>
              <a:t>N/A </a:t>
            </a:r>
            <a:r>
              <a:rPr lang="en-US" sz="5400" dirty="0" smtClean="0">
                <a:solidFill>
                  <a:srgbClr val="FFFF00"/>
                </a:solidFill>
              </a:rPr>
              <a:t>ECAs</a:t>
            </a:r>
            <a:endParaRPr lang="en-US" sz="5400" dirty="0">
              <a:solidFill>
                <a:srgbClr val="FFFF00"/>
              </a:solidFill>
            </a:endParaRPr>
          </a:p>
          <a:p>
            <a:endParaRPr lang="en-US" dirty="0"/>
          </a:p>
        </p:txBody>
      </p:sp>
    </p:spTree>
    <p:extLst>
      <p:ext uri="{BB962C8B-B14F-4D97-AF65-F5344CB8AC3E}">
        <p14:creationId xmlns:p14="http://schemas.microsoft.com/office/powerpoint/2010/main" val="3449068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Frequently Asked Questions</a:t>
            </a:r>
          </a:p>
        </p:txBody>
      </p:sp>
      <p:sp>
        <p:nvSpPr>
          <p:cNvPr id="3" name="Content Placeholder 2"/>
          <p:cNvSpPr>
            <a:spLocks noGrp="1"/>
          </p:cNvSpPr>
          <p:nvPr>
            <p:ph idx="1"/>
          </p:nvPr>
        </p:nvSpPr>
        <p:spPr/>
        <p:txBody>
          <a:bodyPr>
            <a:normAutofit/>
          </a:bodyPr>
          <a:lstStyle/>
          <a:p>
            <a:r>
              <a:rPr lang="en-US" sz="4400" dirty="0" smtClean="0"/>
              <a:t>Future changes</a:t>
            </a:r>
          </a:p>
          <a:p>
            <a:pPr lvl="3"/>
            <a:r>
              <a:rPr lang="en-US" sz="2800" dirty="0" smtClean="0"/>
              <a:t>Machine Readable format</a:t>
            </a:r>
          </a:p>
          <a:p>
            <a:r>
              <a:rPr lang="en-US" sz="4400" dirty="0" smtClean="0"/>
              <a:t>Direct Requests</a:t>
            </a:r>
          </a:p>
          <a:p>
            <a:r>
              <a:rPr lang="en-US" sz="4400" dirty="0" smtClean="0"/>
              <a:t>Repercussions</a:t>
            </a:r>
          </a:p>
          <a:p>
            <a:r>
              <a:rPr lang="en-US" sz="4400" dirty="0" smtClean="0"/>
              <a:t>Multiple Files</a:t>
            </a:r>
            <a:endParaRPr lang="en-US" sz="4400" dirty="0"/>
          </a:p>
          <a:p>
            <a:pPr marL="685800" lvl="3" indent="0">
              <a:buNone/>
            </a:pPr>
            <a:endParaRPr lang="en-US" dirty="0"/>
          </a:p>
        </p:txBody>
      </p:sp>
    </p:spTree>
    <p:extLst>
      <p:ext uri="{BB962C8B-B14F-4D97-AF65-F5344CB8AC3E}">
        <p14:creationId xmlns:p14="http://schemas.microsoft.com/office/powerpoint/2010/main" val="1882491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Gateway</a:t>
            </a:r>
            <a:r>
              <a:rPr lang="en-US" dirty="0" smtClean="0"/>
              <a:t/>
            </a:r>
            <a:br>
              <a:rPr lang="en-US" dirty="0" smtClean="0"/>
            </a:br>
            <a:r>
              <a:rPr lang="en-US" dirty="0" smtClean="0">
                <a:solidFill>
                  <a:srgbClr val="FFFF00"/>
                </a:solidFill>
              </a:rPr>
              <a:t>https</a:t>
            </a:r>
            <a:r>
              <a:rPr lang="en-US" dirty="0">
                <a:solidFill>
                  <a:srgbClr val="FFFF00"/>
                </a:solidFill>
              </a:rPr>
              <a:t>://gateway.ifionline.org/</a:t>
            </a:r>
            <a:r>
              <a:rPr lang="en-US" dirty="0"/>
              <a:t/>
            </a:r>
            <a:br>
              <a:rPr lang="en-US" dirty="0"/>
            </a:br>
            <a:endParaRPr lang="en-US" dirty="0"/>
          </a:p>
        </p:txBody>
      </p:sp>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740959"/>
            <a:ext cx="12173278" cy="5117041"/>
          </a:xfrm>
          <a:prstGeom prst="rect">
            <a:avLst/>
          </a:prstGeom>
        </p:spPr>
      </p:pic>
      <p:sp>
        <p:nvSpPr>
          <p:cNvPr id="5" name="Oval 4"/>
          <p:cNvSpPr/>
          <p:nvPr/>
        </p:nvSpPr>
        <p:spPr>
          <a:xfrm>
            <a:off x="9344025" y="3291946"/>
            <a:ext cx="2610908" cy="128005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9033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2" id="{7B52EACE-9830-4EFA-A0D8-63D85769EBE5}" vid="{E90B6559-DCB2-4F82-A886-6EF40F6CE8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SBOA Powerpoint Template - Orange</Template>
  <TotalTime>660</TotalTime>
  <Words>1623</Words>
  <Application>Microsoft Office PowerPoint</Application>
  <PresentationFormat>Widescreen</PresentationFormat>
  <Paragraphs>194</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Monthly Uploads</vt:lpstr>
      <vt:lpstr>Contact Information</vt:lpstr>
      <vt:lpstr>Monthly Uploads</vt:lpstr>
      <vt:lpstr>Dates of Submission</vt:lpstr>
      <vt:lpstr>Monthly Upload Requirements</vt:lpstr>
      <vt:lpstr>Upload Resources</vt:lpstr>
      <vt:lpstr>Annual Upload Requirements</vt:lpstr>
      <vt:lpstr>Frequently Asked Questions</vt:lpstr>
      <vt:lpstr>Gateway https://gateway.ifionline.org/ </vt:lpstr>
      <vt:lpstr>Login Screen</vt:lpstr>
      <vt:lpstr>PowerPoint Presentation</vt:lpstr>
      <vt:lpstr>Gateway</vt:lpstr>
      <vt:lpstr>Gateway</vt:lpstr>
      <vt:lpstr>Monthly Upload Questions?</vt:lpstr>
      <vt:lpstr>Monthly and Annual Uploads</vt:lpstr>
      <vt:lpstr>ECA Audits</vt:lpstr>
      <vt:lpstr>Staff Funds</vt:lpstr>
      <vt:lpstr>Bonding Requirements</vt:lpstr>
      <vt:lpstr>Internal Controls</vt:lpstr>
      <vt:lpstr>New School Chart of Accounts</vt:lpstr>
      <vt:lpstr>Fundraisers</vt:lpstr>
      <vt:lpstr>Fundraisers</vt:lpstr>
      <vt:lpstr>Donations</vt:lpstr>
      <vt:lpstr>Donations</vt:lpstr>
      <vt:lpstr>Two Types of Medicaid Reimbursements for Schools</vt:lpstr>
      <vt:lpstr>Website Overview</vt:lpstr>
    </vt:vector>
  </TitlesOfParts>
  <Company>State of Indiana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ECA Monthly Uploads</dc:title>
  <dc:creator>Lenon, Chase</dc:creator>
  <cp:lastModifiedBy>Lenon, Chase</cp:lastModifiedBy>
  <cp:revision>15</cp:revision>
  <cp:lastPrinted>2019-02-12T19:38:18Z</cp:lastPrinted>
  <dcterms:created xsi:type="dcterms:W3CDTF">2019-01-31T16:35:06Z</dcterms:created>
  <dcterms:modified xsi:type="dcterms:W3CDTF">2019-02-13T15:35:39Z</dcterms:modified>
</cp:coreProperties>
</file>