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0" r:id="rId3"/>
    <p:sldId id="259" r:id="rId4"/>
    <p:sldId id="261" r:id="rId5"/>
    <p:sldId id="262" r:id="rId6"/>
    <p:sldId id="263" r:id="rId7"/>
    <p:sldId id="264" r:id="rId8"/>
    <p:sldId id="257"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A50021"/>
    <a:srgbClr val="660066"/>
    <a:srgbClr val="FFFF00"/>
    <a:srgbClr val="008000"/>
    <a:srgbClr val="FF3300"/>
    <a:srgbClr val="0000FF"/>
    <a:srgbClr val="5F5F5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53"/>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D94C2D-4F53-4F31-A268-D5FF34CBA6CD}" type="datetimeFigureOut">
              <a:rPr lang="en-US" smtClean="0"/>
              <a:t>10/4/2019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B37173-2257-46EF-8136-D851D74076DA}" type="slidenum">
              <a:rPr lang="en-US" smtClean="0"/>
              <a:t>‹#›</a:t>
            </a:fld>
            <a:endParaRPr lang="en-US"/>
          </a:p>
        </p:txBody>
      </p:sp>
    </p:spTree>
    <p:extLst>
      <p:ext uri="{BB962C8B-B14F-4D97-AF65-F5344CB8AC3E}">
        <p14:creationId xmlns:p14="http://schemas.microsoft.com/office/powerpoint/2010/main" val="15230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board of accounts</a:t>
            </a:r>
            <a:r>
              <a:rPr lang="en-US" baseline="0" dirty="0" smtClean="0"/>
              <a:t> of was created in 1909 to combat corruption.</a:t>
            </a:r>
          </a:p>
          <a:p>
            <a:r>
              <a:rPr lang="en-US" baseline="0" dirty="0" smtClean="0"/>
              <a:t>- Here is our mission statement…our goal is to provide the citizens of Indiana with confidence that their tax dollars are being used and accounted for properly. </a:t>
            </a:r>
          </a:p>
          <a:p>
            <a:r>
              <a:rPr lang="en-US" baseline="0" dirty="0" smtClean="0"/>
              <a:t>- We are required to examine all accounts and all financial affairs of every public entity. So every governmental unit and even private entities that receive public funds over certain thresholds are required to have an audit. We also prescribe forms and procedures for those units and we also do election recounts, training, </a:t>
            </a:r>
            <a:r>
              <a:rPr lang="en-US" baseline="0" dirty="0" err="1" smtClean="0"/>
              <a:t>etc</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50AD6E7-B668-465F-97DF-D8D9644BA48A}" type="slidenum">
              <a:rPr lang="en-US" smtClean="0"/>
              <a:t>2</a:t>
            </a:fld>
            <a:endParaRPr lang="en-US"/>
          </a:p>
        </p:txBody>
      </p:sp>
    </p:spTree>
    <p:extLst>
      <p:ext uri="{BB962C8B-B14F-4D97-AF65-F5344CB8AC3E}">
        <p14:creationId xmlns:p14="http://schemas.microsoft.com/office/powerpoint/2010/main" val="3804333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 the</a:t>
            </a:r>
            <a:r>
              <a:rPr lang="en-US" baseline="0" dirty="0" smtClean="0"/>
              <a:t> contact slide you saw our website linked. Once you go there and navigate to the schools section, which you would get to by going to the top left </a:t>
            </a:r>
            <a:r>
              <a:rPr lang="en-US" baseline="0" dirty="0" smtClean="0">
                <a:sym typeface="Wingdings" panose="05000000000000000000" pitchFamily="2" charset="2"/>
              </a:rPr>
              <a:t> clicking on ‘Political Subdivisions’  then schools, you have the following resources at your fingertips. 1,2.3.4.5.6.</a:t>
            </a:r>
            <a:endParaRPr lang="en-US" dirty="0"/>
          </a:p>
        </p:txBody>
      </p:sp>
      <p:sp>
        <p:nvSpPr>
          <p:cNvPr id="4" name="Slide Number Placeholder 3"/>
          <p:cNvSpPr>
            <a:spLocks noGrp="1"/>
          </p:cNvSpPr>
          <p:nvPr>
            <p:ph type="sldNum" sz="quarter" idx="10"/>
          </p:nvPr>
        </p:nvSpPr>
        <p:spPr/>
        <p:txBody>
          <a:bodyPr/>
          <a:lstStyle/>
          <a:p>
            <a:fld id="{350AD6E7-B668-465F-97DF-D8D9644BA48A}" type="slidenum">
              <a:rPr lang="en-US" smtClean="0"/>
              <a:t>3</a:t>
            </a:fld>
            <a:endParaRPr lang="en-US"/>
          </a:p>
        </p:txBody>
      </p:sp>
    </p:spTree>
    <p:extLst>
      <p:ext uri="{BB962C8B-B14F-4D97-AF65-F5344CB8AC3E}">
        <p14:creationId xmlns:p14="http://schemas.microsoft.com/office/powerpoint/2010/main" val="3114168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Per IC 5-11-1-27(c), units have to report to us known or suspected fraud. This has always been the case, but we now have a place on our website to do this or you can call or email us. </a:t>
            </a:r>
            <a:r>
              <a:rPr lang="en-US" dirty="0" smtClean="0"/>
              <a:t>This applies not only to fraud related items, but if the school has an</a:t>
            </a:r>
            <a:r>
              <a:rPr lang="en-US" baseline="0" dirty="0" smtClean="0"/>
              <a:t> </a:t>
            </a:r>
            <a:r>
              <a:rPr lang="en-US" sz="1200" b="0" i="0" kern="1200" baseline="0" dirty="0" smtClean="0">
                <a:solidFill>
                  <a:schemeClr val="tx1"/>
                </a:solidFill>
                <a:effectLst/>
                <a:latin typeface="+mn-lt"/>
                <a:ea typeface="+mn-ea"/>
                <a:cs typeface="+mn-cs"/>
              </a:rPr>
              <a:t>e</a:t>
            </a:r>
            <a:r>
              <a:rPr lang="en-US" sz="1200" b="0" i="0" kern="1200" dirty="0" smtClean="0">
                <a:solidFill>
                  <a:schemeClr val="tx1"/>
                </a:solidFill>
                <a:effectLst/>
                <a:latin typeface="+mn-lt"/>
                <a:ea typeface="+mn-ea"/>
                <a:cs typeface="+mn-cs"/>
              </a:rPr>
              <a:t>rroneous or irregular material variance.</a:t>
            </a:r>
            <a:r>
              <a:rPr lang="en-US" sz="1200" b="0" i="0" kern="1200" baseline="0" dirty="0" smtClean="0">
                <a:solidFill>
                  <a:schemeClr val="tx1"/>
                </a:solidFill>
                <a:effectLst/>
                <a:latin typeface="+mn-lt"/>
                <a:ea typeface="+mn-ea"/>
                <a:cs typeface="+mn-cs"/>
              </a:rPr>
              <a:t> The state examiner directive 2015-6 (which is on our website). </a:t>
            </a:r>
            <a:r>
              <a:rPr lang="en-US" sz="1200" b="0" i="0" kern="1200" dirty="0" smtClean="0">
                <a:solidFill>
                  <a:schemeClr val="tx1"/>
                </a:solidFill>
                <a:effectLst/>
                <a:latin typeface="+mn-lt"/>
                <a:ea typeface="+mn-ea"/>
                <a:cs typeface="+mn-cs"/>
              </a:rPr>
              <a:t>Must develop their own policy on</a:t>
            </a:r>
            <a:r>
              <a:rPr lang="en-US" sz="1200" b="0" i="0" kern="1200" baseline="0" dirty="0" smtClean="0">
                <a:solidFill>
                  <a:schemeClr val="tx1"/>
                </a:solidFill>
                <a:effectLst/>
                <a:latin typeface="+mn-lt"/>
                <a:ea typeface="+mn-ea"/>
                <a:cs typeface="+mn-cs"/>
              </a:rPr>
              <a:t> materiality and any variance over that amount must be reported to us. If we come to your school and find during an a</a:t>
            </a:r>
            <a:r>
              <a:rPr lang="en-US" dirty="0" smtClean="0"/>
              <a:t>udit</a:t>
            </a:r>
            <a:r>
              <a:rPr lang="en-US" baseline="0" dirty="0" smtClean="0"/>
              <a:t> that something wasn’t reported to us, that is an automatic finding in the audit report. So as superintendents you can make sure that your school has a materiality policy and be aware that things like that should be reported to us.</a:t>
            </a:r>
            <a:endParaRPr lang="en-US" dirty="0"/>
          </a:p>
        </p:txBody>
      </p:sp>
      <p:sp>
        <p:nvSpPr>
          <p:cNvPr id="4" name="Slide Number Placeholder 3"/>
          <p:cNvSpPr>
            <a:spLocks noGrp="1"/>
          </p:cNvSpPr>
          <p:nvPr>
            <p:ph type="sldNum" sz="quarter" idx="10"/>
          </p:nvPr>
        </p:nvSpPr>
        <p:spPr/>
        <p:txBody>
          <a:bodyPr/>
          <a:lstStyle/>
          <a:p>
            <a:fld id="{350AD6E7-B668-465F-97DF-D8D9644BA48A}" type="slidenum">
              <a:rPr lang="en-US" smtClean="0"/>
              <a:t>4</a:t>
            </a:fld>
            <a:endParaRPr lang="en-US"/>
          </a:p>
        </p:txBody>
      </p:sp>
    </p:spTree>
    <p:extLst>
      <p:ext uri="{BB962C8B-B14F-4D97-AF65-F5344CB8AC3E}">
        <p14:creationId xmlns:p14="http://schemas.microsoft.com/office/powerpoint/2010/main" val="16842748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alphaModFix amt="13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577971"/>
            <a:ext cx="9144000" cy="3821502"/>
          </a:xfrm>
        </p:spPr>
        <p:txBody>
          <a:bodyPr anchor="b">
            <a:noAutofit/>
          </a:bodyPr>
          <a:lstStyle>
            <a:lvl1pPr algn="ctr">
              <a:defRPr sz="7200" b="1">
                <a:solidFill>
                  <a:schemeClr val="tx1"/>
                </a:solidFill>
              </a:defRPr>
            </a:lvl1pPr>
          </a:lstStyle>
          <a:p>
            <a:r>
              <a:rPr lang="en-US" dirty="0" smtClean="0"/>
              <a:t>State Board of Accounts</a:t>
            </a:r>
            <a:br>
              <a:rPr lang="en-US" dirty="0" smtClean="0"/>
            </a:br>
            <a:r>
              <a:rPr lang="en-US" dirty="0" smtClean="0"/>
              <a:t>Resources for Superintendents</a:t>
            </a:r>
            <a:endParaRPr lang="en-US" dirty="0"/>
          </a:p>
        </p:txBody>
      </p:sp>
      <p:sp>
        <p:nvSpPr>
          <p:cNvPr id="3" name="Subtitle 2"/>
          <p:cNvSpPr>
            <a:spLocks noGrp="1"/>
          </p:cNvSpPr>
          <p:nvPr>
            <p:ph type="subTitle" idx="1" hasCustomPrompt="1"/>
          </p:nvPr>
        </p:nvSpPr>
        <p:spPr>
          <a:xfrm>
            <a:off x="1524000" y="5063705"/>
            <a:ext cx="9144000" cy="797943"/>
          </a:xfrm>
        </p:spPr>
        <p:txBody>
          <a:bodyPr>
            <a:normAutofit/>
          </a:bodyPr>
          <a:lstStyle>
            <a:lvl1pPr marL="0" indent="0" algn="ctr">
              <a:buNone/>
              <a:defRPr sz="4000" b="1">
                <a:solidFill>
                  <a:srgbClr val="00006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October 16, 2019</a:t>
            </a:r>
            <a:endParaRPr lang="en-US" dirty="0"/>
          </a:p>
        </p:txBody>
      </p:sp>
      <p:sp>
        <p:nvSpPr>
          <p:cNvPr id="4" name="Date Placeholder 3"/>
          <p:cNvSpPr>
            <a:spLocks noGrp="1"/>
          </p:cNvSpPr>
          <p:nvPr>
            <p:ph type="dt" sz="half" idx="10"/>
          </p:nvPr>
        </p:nvSpPr>
        <p:spPr/>
        <p:txBody>
          <a:bodyPr/>
          <a:lstStyle/>
          <a:p>
            <a:fld id="{92ECAFF7-604B-403A-81E5-113D2C3D8691}" type="datetimeFigureOut">
              <a:rPr lang="en-US" smtClean="0"/>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DE9F13-3C73-430C-8C9C-6C3527E80E44}" type="slidenum">
              <a:rPr lang="en-US" smtClean="0"/>
              <a:t>‹#›</a:t>
            </a:fld>
            <a:endParaRPr lang="en-US"/>
          </a:p>
        </p:txBody>
      </p:sp>
      <p:sp>
        <p:nvSpPr>
          <p:cNvPr id="8" name="Rectangle 7"/>
          <p:cNvSpPr/>
          <p:nvPr/>
        </p:nvSpPr>
        <p:spPr>
          <a:xfrm>
            <a:off x="0" y="6262577"/>
            <a:ext cx="12192000" cy="595423"/>
          </a:xfrm>
          <a:prstGeom prst="rect">
            <a:avLst/>
          </a:prstGeom>
          <a:solidFill>
            <a:srgbClr val="000066"/>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541" y="6152633"/>
            <a:ext cx="12192000" cy="113478"/>
          </a:xfrm>
          <a:prstGeom prst="rect">
            <a:avLst/>
          </a:prstGeom>
          <a:solidFill>
            <a:srgbClr val="5F5F5F"/>
          </a:solidFill>
          <a:ln>
            <a:solidFill>
              <a:srgbClr val="5F5F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897185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ECAFF7-604B-403A-81E5-113D2C3D8691}" type="datetimeFigureOut">
              <a:rPr lang="en-US" smtClean="0"/>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DE9F13-3C73-430C-8C9C-6C3527E80E44}" type="slidenum">
              <a:rPr lang="en-US" smtClean="0"/>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91472" y="36576"/>
            <a:ext cx="2650055" cy="2633472"/>
          </a:xfrm>
          <a:prstGeom prst="rect">
            <a:avLst/>
          </a:prstGeom>
        </p:spPr>
      </p:pic>
      <p:cxnSp>
        <p:nvCxnSpPr>
          <p:cNvPr id="8" name="Straight Connector 7"/>
          <p:cNvCxnSpPr/>
          <p:nvPr userDrawn="1"/>
        </p:nvCxnSpPr>
        <p:spPr>
          <a:xfrm>
            <a:off x="0" y="1690688"/>
            <a:ext cx="949436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032870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ECAFF7-604B-403A-81E5-113D2C3D8691}" type="datetimeFigureOut">
              <a:rPr lang="en-US" smtClean="0"/>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DE9F13-3C73-430C-8C9C-6C3527E80E44}" type="slidenum">
              <a:rPr lang="en-US" smtClean="0"/>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91472" y="36576"/>
            <a:ext cx="2650055" cy="2633472"/>
          </a:xfrm>
          <a:prstGeom prst="rect">
            <a:avLst/>
          </a:prstGeom>
        </p:spPr>
      </p:pic>
      <p:cxnSp>
        <p:nvCxnSpPr>
          <p:cNvPr id="8" name="Straight Connector 7"/>
          <p:cNvCxnSpPr/>
          <p:nvPr userDrawn="1"/>
        </p:nvCxnSpPr>
        <p:spPr>
          <a:xfrm flipH="1">
            <a:off x="8724900" y="0"/>
            <a:ext cx="1" cy="6176963"/>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699503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ECAFF7-604B-403A-81E5-113D2C3D8691}" type="datetimeFigureOut">
              <a:rPr lang="en-US" smtClean="0"/>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DE9F13-3C73-430C-8C9C-6C3527E80E44}" type="slidenum">
              <a:rPr lang="en-US" smtClean="0"/>
              <a:t>‹#›</a:t>
            </a:fld>
            <a:endParaRPr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91472" y="36576"/>
            <a:ext cx="2650055" cy="2633472"/>
          </a:xfrm>
          <a:prstGeom prst="rect">
            <a:avLst/>
          </a:prstGeom>
        </p:spPr>
      </p:pic>
      <p:cxnSp>
        <p:nvCxnSpPr>
          <p:cNvPr id="8" name="Straight Connector 7"/>
          <p:cNvCxnSpPr/>
          <p:nvPr userDrawn="1"/>
        </p:nvCxnSpPr>
        <p:spPr>
          <a:xfrm>
            <a:off x="0" y="1690688"/>
            <a:ext cx="949436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51331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defRPr sz="10000" b="1"/>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ECAFF7-604B-403A-81E5-113D2C3D8691}" type="datetimeFigureOut">
              <a:rPr lang="en-US" smtClean="0"/>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DE9F13-3C73-430C-8C9C-6C3527E80E44}" type="slidenum">
              <a:rPr lang="en-US" smtClean="0"/>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91472" y="36576"/>
            <a:ext cx="2650055" cy="2633472"/>
          </a:xfrm>
          <a:prstGeom prst="rect">
            <a:avLst/>
          </a:prstGeom>
        </p:spPr>
      </p:pic>
    </p:spTree>
    <p:extLst>
      <p:ext uri="{BB962C8B-B14F-4D97-AF65-F5344CB8AC3E}">
        <p14:creationId xmlns:p14="http://schemas.microsoft.com/office/powerpoint/2010/main" val="171471008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ECAFF7-604B-403A-81E5-113D2C3D8691}" type="datetimeFigureOut">
              <a:rPr lang="en-US" smtClean="0"/>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DE9F13-3C73-430C-8C9C-6C3527E80E44}" type="slidenum">
              <a:rPr lang="en-US" smtClean="0"/>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91472" y="36576"/>
            <a:ext cx="2650055" cy="2633472"/>
          </a:xfrm>
          <a:prstGeom prst="rect">
            <a:avLst/>
          </a:prstGeom>
        </p:spPr>
      </p:pic>
      <p:cxnSp>
        <p:nvCxnSpPr>
          <p:cNvPr id="9" name="Straight Connector 8"/>
          <p:cNvCxnSpPr/>
          <p:nvPr userDrawn="1"/>
        </p:nvCxnSpPr>
        <p:spPr>
          <a:xfrm>
            <a:off x="0" y="1690688"/>
            <a:ext cx="949436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506361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ECAFF7-604B-403A-81E5-113D2C3D8691}" type="datetimeFigureOut">
              <a:rPr lang="en-US" smtClean="0"/>
              <a:t>10/4/2019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DE9F13-3C73-430C-8C9C-6C3527E80E44}" type="slidenum">
              <a:rPr lang="en-US" smtClean="0"/>
              <a:t>‹#›</a:t>
            </a:fld>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91472" y="36576"/>
            <a:ext cx="2650055" cy="2633472"/>
          </a:xfrm>
          <a:prstGeom prst="rect">
            <a:avLst/>
          </a:prstGeom>
        </p:spPr>
      </p:pic>
      <p:cxnSp>
        <p:nvCxnSpPr>
          <p:cNvPr id="11" name="Straight Connector 10"/>
          <p:cNvCxnSpPr/>
          <p:nvPr userDrawn="1"/>
        </p:nvCxnSpPr>
        <p:spPr>
          <a:xfrm>
            <a:off x="0" y="1690688"/>
            <a:ext cx="949436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272918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2ECAFF7-604B-403A-81E5-113D2C3D8691}" type="datetimeFigureOut">
              <a:rPr lang="en-US" smtClean="0"/>
              <a:t>10/4/2019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DE9F13-3C73-430C-8C9C-6C3527E80E44}"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91472" y="36576"/>
            <a:ext cx="2650055" cy="2633472"/>
          </a:xfrm>
          <a:prstGeom prst="rect">
            <a:avLst/>
          </a:prstGeom>
        </p:spPr>
      </p:pic>
      <p:cxnSp>
        <p:nvCxnSpPr>
          <p:cNvPr id="7" name="Straight Connector 6"/>
          <p:cNvCxnSpPr/>
          <p:nvPr userDrawn="1"/>
        </p:nvCxnSpPr>
        <p:spPr>
          <a:xfrm>
            <a:off x="0" y="1690688"/>
            <a:ext cx="949436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262822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ECAFF7-604B-403A-81E5-113D2C3D8691}" type="datetimeFigureOut">
              <a:rPr lang="en-US" smtClean="0"/>
              <a:t>10/4/2019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DE9F13-3C73-430C-8C9C-6C3527E80E44}"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91472" y="36576"/>
            <a:ext cx="2650055" cy="2633472"/>
          </a:xfrm>
          <a:prstGeom prst="rect">
            <a:avLst/>
          </a:prstGeom>
        </p:spPr>
      </p:pic>
      <p:cxnSp>
        <p:nvCxnSpPr>
          <p:cNvPr id="6" name="Straight Connector 5"/>
          <p:cNvCxnSpPr/>
          <p:nvPr userDrawn="1"/>
        </p:nvCxnSpPr>
        <p:spPr>
          <a:xfrm>
            <a:off x="0" y="1690688"/>
            <a:ext cx="949436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475731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ECAFF7-604B-403A-81E5-113D2C3D8691}" type="datetimeFigureOut">
              <a:rPr lang="en-US" smtClean="0"/>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DE9F13-3C73-430C-8C9C-6C3527E80E44}" type="slidenum">
              <a:rPr lang="en-US" smtClean="0"/>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91472" y="36576"/>
            <a:ext cx="2650055" cy="2633472"/>
          </a:xfrm>
          <a:prstGeom prst="rect">
            <a:avLst/>
          </a:prstGeom>
        </p:spPr>
      </p:pic>
      <p:cxnSp>
        <p:nvCxnSpPr>
          <p:cNvPr id="9" name="Straight Connector 8"/>
          <p:cNvCxnSpPr/>
          <p:nvPr userDrawn="1"/>
        </p:nvCxnSpPr>
        <p:spPr>
          <a:xfrm>
            <a:off x="-2891" y="2034902"/>
            <a:ext cx="4774916" cy="22498"/>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068467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ECAFF7-604B-403A-81E5-113D2C3D8691}" type="datetimeFigureOut">
              <a:rPr lang="en-US" smtClean="0"/>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DE9F13-3C73-430C-8C9C-6C3527E80E44}" type="slidenum">
              <a:rPr lang="en-US" smtClean="0"/>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91472" y="36576"/>
            <a:ext cx="2650055" cy="2633472"/>
          </a:xfrm>
          <a:prstGeom prst="rect">
            <a:avLst/>
          </a:prstGeom>
        </p:spPr>
      </p:pic>
      <p:cxnSp>
        <p:nvCxnSpPr>
          <p:cNvPr id="9" name="Straight Connector 8"/>
          <p:cNvCxnSpPr/>
          <p:nvPr userDrawn="1"/>
        </p:nvCxnSpPr>
        <p:spPr>
          <a:xfrm>
            <a:off x="-2891" y="2034902"/>
            <a:ext cx="4774916" cy="22498"/>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08382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97579" y="365125"/>
            <a:ext cx="6596784"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CAFF7-604B-403A-81E5-113D2C3D8691}" type="datetimeFigureOut">
              <a:rPr lang="en-US" smtClean="0"/>
              <a:t>10/4/2019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DE9F13-3C73-430C-8C9C-6C3527E80E44}" type="slidenum">
              <a:rPr lang="en-US" smtClean="0"/>
              <a:t>‹#›</a:t>
            </a:fld>
            <a:endParaRPr lang="en-US"/>
          </a:p>
        </p:txBody>
      </p:sp>
      <p:sp>
        <p:nvSpPr>
          <p:cNvPr id="13" name="Rectangle 12"/>
          <p:cNvSpPr/>
          <p:nvPr/>
        </p:nvSpPr>
        <p:spPr>
          <a:xfrm>
            <a:off x="0" y="6262577"/>
            <a:ext cx="12192000" cy="595423"/>
          </a:xfrm>
          <a:prstGeom prst="rect">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smtClean="0">
                <a:solidFill>
                  <a:srgbClr val="FF9933"/>
                </a:solidFill>
              </a:rPr>
              <a:t>State Board of Accounts</a:t>
            </a:r>
            <a:endParaRPr lang="en-US" sz="3000" dirty="0">
              <a:solidFill>
                <a:srgbClr val="FF9933"/>
              </a:solidFill>
            </a:endParaRPr>
          </a:p>
        </p:txBody>
      </p:sp>
      <p:sp>
        <p:nvSpPr>
          <p:cNvPr id="14" name="Rectangle 13"/>
          <p:cNvSpPr/>
          <p:nvPr/>
        </p:nvSpPr>
        <p:spPr>
          <a:xfrm>
            <a:off x="3541" y="6152633"/>
            <a:ext cx="12192000" cy="113478"/>
          </a:xfrm>
          <a:prstGeom prst="rect">
            <a:avLst/>
          </a:prstGeom>
          <a:solidFill>
            <a:srgbClr val="5F5F5F"/>
          </a:solidFill>
          <a:ln>
            <a:solidFill>
              <a:srgbClr val="5F5F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1440887" y="6376055"/>
            <a:ext cx="752884" cy="369332"/>
          </a:xfrm>
          <a:prstGeom prst="rect">
            <a:avLst/>
          </a:prstGeom>
          <a:noFill/>
        </p:spPr>
        <p:txBody>
          <a:bodyPr wrap="square" rtlCol="0">
            <a:spAutoFit/>
          </a:bodyPr>
          <a:lstStyle/>
          <a:p>
            <a:r>
              <a:rPr lang="en-US" smtClean="0">
                <a:solidFill>
                  <a:srgbClr val="FF9933"/>
                </a:solidFill>
              </a:rPr>
              <a:t>2019</a:t>
            </a:r>
            <a:endParaRPr lang="en-US" dirty="0">
              <a:solidFill>
                <a:srgbClr val="FF9933"/>
              </a:solidFill>
            </a:endParaRPr>
          </a:p>
        </p:txBody>
      </p:sp>
    </p:spTree>
    <p:extLst>
      <p:ext uri="{BB962C8B-B14F-4D97-AF65-F5344CB8AC3E}">
        <p14:creationId xmlns:p14="http://schemas.microsoft.com/office/powerpoint/2010/main" val="2168050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lnSpc>
          <a:spcPct val="90000"/>
        </a:lnSpc>
        <a:spcBef>
          <a:spcPct val="0"/>
        </a:spcBef>
        <a:buNone/>
        <a:defRPr sz="30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5000" kern="1200">
          <a:solidFill>
            <a:schemeClr val="bg1"/>
          </a:solidFill>
          <a:latin typeface="+mn-lt"/>
          <a:ea typeface="+mn-ea"/>
          <a:cs typeface="+mn-cs"/>
        </a:defRPr>
      </a:lvl1pPr>
      <a:lvl2pPr marL="463550" indent="-228600" algn="l" defTabSz="914400" rtl="0" eaLnBrk="1" latinLnBrk="0" hangingPunct="1">
        <a:lnSpc>
          <a:spcPct val="90000"/>
        </a:lnSpc>
        <a:spcBef>
          <a:spcPts val="500"/>
        </a:spcBef>
        <a:buFont typeface="Arial" panose="020B0604020202020204" pitchFamily="34" charset="0"/>
        <a:buChar char="•"/>
        <a:defRPr sz="4500" kern="1200">
          <a:solidFill>
            <a:schemeClr val="bg1"/>
          </a:solidFill>
          <a:latin typeface="+mn-lt"/>
          <a:ea typeface="+mn-ea"/>
          <a:cs typeface="+mn-cs"/>
        </a:defRPr>
      </a:lvl2pPr>
      <a:lvl3pPr marL="688975" indent="-228600" algn="l" defTabSz="914400" rtl="0" eaLnBrk="1" latinLnBrk="0" hangingPunct="1">
        <a:lnSpc>
          <a:spcPct val="90000"/>
        </a:lnSpc>
        <a:spcBef>
          <a:spcPts val="500"/>
        </a:spcBef>
        <a:buFont typeface="Arial" panose="020B0604020202020204" pitchFamily="34" charset="0"/>
        <a:buChar char="•"/>
        <a:defRPr sz="4000" kern="1200">
          <a:solidFill>
            <a:schemeClr val="bg1"/>
          </a:solidFill>
          <a:latin typeface="+mn-lt"/>
          <a:ea typeface="+mn-ea"/>
          <a:cs typeface="+mn-cs"/>
        </a:defRPr>
      </a:lvl3pPr>
      <a:lvl4pPr marL="914400" indent="-228600" algn="l" defTabSz="914400" rtl="0" eaLnBrk="1" latinLnBrk="0" hangingPunct="1">
        <a:lnSpc>
          <a:spcPct val="90000"/>
        </a:lnSpc>
        <a:spcBef>
          <a:spcPts val="500"/>
        </a:spcBef>
        <a:buFont typeface="Arial" panose="020B0604020202020204" pitchFamily="34" charset="0"/>
        <a:buChar char="•"/>
        <a:defRPr sz="3500" kern="1200">
          <a:solidFill>
            <a:schemeClr val="bg1"/>
          </a:solidFill>
          <a:latin typeface="+mn-lt"/>
          <a:ea typeface="+mn-ea"/>
          <a:cs typeface="+mn-cs"/>
        </a:defRPr>
      </a:lvl4pPr>
      <a:lvl5pPr marL="1139825"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State Board of Accounts</a:t>
            </a:r>
            <a:br>
              <a:rPr lang="en-US" dirty="0" smtClean="0"/>
            </a:br>
            <a:r>
              <a:rPr lang="en-US" dirty="0" smtClean="0"/>
              <a:t>Resources for Superintendents</a:t>
            </a:r>
            <a:endParaRPr lang="en-US" dirty="0"/>
          </a:p>
        </p:txBody>
      </p:sp>
      <p:sp>
        <p:nvSpPr>
          <p:cNvPr id="3" name="Subtitle 2"/>
          <p:cNvSpPr>
            <a:spLocks noGrp="1"/>
          </p:cNvSpPr>
          <p:nvPr>
            <p:ph type="subTitle" idx="1"/>
          </p:nvPr>
        </p:nvSpPr>
        <p:spPr>
          <a:xfrm>
            <a:off x="1524000" y="4666891"/>
            <a:ext cx="9144000" cy="1406105"/>
          </a:xfrm>
        </p:spPr>
        <p:txBody>
          <a:bodyPr>
            <a:normAutofit fontScale="77500" lnSpcReduction="20000"/>
          </a:bodyPr>
          <a:lstStyle/>
          <a:p>
            <a:r>
              <a:rPr lang="en-US" dirty="0" smtClean="0"/>
              <a:t>Paul D. Joyce, State Examiner</a:t>
            </a:r>
          </a:p>
          <a:p>
            <a:r>
              <a:rPr lang="en-US" dirty="0" smtClean="0"/>
              <a:t>Tammy White, Deputy State Examiner</a:t>
            </a:r>
            <a:endParaRPr lang="en-US" dirty="0" smtClean="0"/>
          </a:p>
          <a:p>
            <a:r>
              <a:rPr lang="en-US" dirty="0" smtClean="0"/>
              <a:t>October 2019</a:t>
            </a:r>
          </a:p>
          <a:p>
            <a:endParaRPr lang="en-US" dirty="0"/>
          </a:p>
        </p:txBody>
      </p:sp>
    </p:spTree>
    <p:extLst>
      <p:ext uri="{BB962C8B-B14F-4D97-AF65-F5344CB8AC3E}">
        <p14:creationId xmlns:p14="http://schemas.microsoft.com/office/powerpoint/2010/main" val="22833438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656163" cy="1325563"/>
          </a:xfrm>
        </p:spPr>
        <p:txBody>
          <a:bodyPr>
            <a:normAutofit/>
          </a:bodyPr>
          <a:lstStyle/>
          <a:p>
            <a:r>
              <a:rPr lang="en-US" sz="3200" cap="all" dirty="0"/>
              <a:t>State Board of Accounts</a:t>
            </a:r>
            <a:endParaRPr lang="en-US" sz="3200" dirty="0"/>
          </a:p>
        </p:txBody>
      </p:sp>
      <p:sp>
        <p:nvSpPr>
          <p:cNvPr id="3" name="Content Placeholder 2"/>
          <p:cNvSpPr>
            <a:spLocks noGrp="1"/>
          </p:cNvSpPr>
          <p:nvPr>
            <p:ph idx="1"/>
          </p:nvPr>
        </p:nvSpPr>
        <p:spPr/>
        <p:txBody>
          <a:bodyPr>
            <a:normAutofit fontScale="55000" lnSpcReduction="20000"/>
          </a:bodyPr>
          <a:lstStyle/>
          <a:p>
            <a:pPr marL="274320" indent="-274320">
              <a:buFont typeface="Wingdings" pitchFamily="2" charset="2"/>
              <a:buChar char="§"/>
              <a:defRPr/>
            </a:pPr>
            <a:endParaRPr lang="en-US" dirty="0"/>
          </a:p>
          <a:p>
            <a:pPr marL="274320" indent="-274320">
              <a:buFont typeface="Wingdings" pitchFamily="2" charset="2"/>
              <a:buChar char="§"/>
              <a:defRPr/>
            </a:pPr>
            <a:r>
              <a:rPr lang="en-US" dirty="0"/>
              <a:t>Created in 1909 in response to widespread </a:t>
            </a:r>
            <a:r>
              <a:rPr lang="en-US" dirty="0" smtClean="0"/>
              <a:t>public </a:t>
            </a:r>
            <a:r>
              <a:rPr lang="en-US" dirty="0"/>
              <a:t>corruption</a:t>
            </a:r>
          </a:p>
          <a:p>
            <a:pPr marL="274320" indent="-274320">
              <a:buFont typeface="Wingdings" pitchFamily="2" charset="2"/>
              <a:buChar char="§"/>
              <a:defRPr/>
            </a:pPr>
            <a:endParaRPr lang="en-US" sz="2000" dirty="0"/>
          </a:p>
          <a:p>
            <a:pPr marL="274320" indent="-274320">
              <a:buFont typeface="Wingdings" pitchFamily="2" charset="2"/>
              <a:buChar char="§"/>
              <a:defRPr/>
            </a:pPr>
            <a:r>
              <a:rPr lang="en-US" dirty="0"/>
              <a:t>Mission Statement</a:t>
            </a:r>
          </a:p>
          <a:p>
            <a:pPr marL="500063" lvl="2" indent="0">
              <a:buClr>
                <a:schemeClr val="bg1"/>
              </a:buClr>
              <a:buNone/>
              <a:defRPr/>
            </a:pPr>
            <a:r>
              <a:rPr lang="en-US" sz="4500" dirty="0"/>
              <a:t>We are dedicated to providing the citizens of the State of Indiana with complete confidence in the integrity and financial accountability of state and local government.</a:t>
            </a:r>
          </a:p>
          <a:p>
            <a:pPr marL="274320" indent="-274320">
              <a:buClr>
                <a:schemeClr val="bg1"/>
              </a:buClr>
              <a:buFont typeface="Wingdings" pitchFamily="2" charset="2"/>
              <a:buChar char="§"/>
              <a:defRPr/>
            </a:pPr>
            <a:endParaRPr lang="en-US" sz="2000" dirty="0"/>
          </a:p>
          <a:p>
            <a:pPr marL="274320" indent="-274320">
              <a:buClr>
                <a:schemeClr val="bg1"/>
              </a:buClr>
              <a:buFont typeface="Wingdings" pitchFamily="2" charset="2"/>
              <a:buChar char="§"/>
              <a:defRPr/>
            </a:pPr>
            <a:r>
              <a:rPr lang="en-US" dirty="0"/>
              <a:t>Responsibilities</a:t>
            </a:r>
          </a:p>
          <a:p>
            <a:pPr marL="548640" lvl="1" indent="-274320">
              <a:buClr>
                <a:schemeClr val="bg1"/>
              </a:buClr>
              <a:buFont typeface="Wingdings" panose="05000000000000000000" pitchFamily="2" charset="2"/>
              <a:buChar char="§"/>
              <a:defRPr/>
            </a:pPr>
            <a:r>
              <a:rPr lang="en-US" dirty="0"/>
              <a:t>Perform </a:t>
            </a:r>
            <a:r>
              <a:rPr lang="en-US" dirty="0" smtClean="0"/>
              <a:t>examinations </a:t>
            </a:r>
            <a:r>
              <a:rPr lang="en-US" dirty="0"/>
              <a:t>of </a:t>
            </a:r>
            <a:r>
              <a:rPr lang="en-US" dirty="0" smtClean="0"/>
              <a:t>governments, political subdivisions, and other entities receiving public funds</a:t>
            </a:r>
            <a:endParaRPr lang="en-US" dirty="0"/>
          </a:p>
          <a:p>
            <a:pPr marL="548640" lvl="1" indent="-274320">
              <a:buClr>
                <a:schemeClr val="bg1"/>
              </a:buClr>
              <a:buFont typeface="Wingdings" panose="05000000000000000000" pitchFamily="2" charset="2"/>
              <a:buChar char="§"/>
              <a:defRPr/>
            </a:pPr>
            <a:r>
              <a:rPr lang="en-US" dirty="0" smtClean="0"/>
              <a:t>Various </a:t>
            </a:r>
            <a:r>
              <a:rPr lang="en-US" dirty="0"/>
              <a:t>other duties including </a:t>
            </a:r>
            <a:r>
              <a:rPr lang="en-US" dirty="0" smtClean="0"/>
              <a:t>providing uniform guidelines, training, and consulting </a:t>
            </a:r>
            <a:r>
              <a:rPr lang="en-US" dirty="0"/>
              <a:t>for </a:t>
            </a:r>
            <a:r>
              <a:rPr lang="en-US" dirty="0" smtClean="0"/>
              <a:t>officials</a:t>
            </a:r>
            <a:endParaRPr lang="en-US" dirty="0"/>
          </a:p>
          <a:p>
            <a:endParaRPr lang="en-US" dirty="0"/>
          </a:p>
        </p:txBody>
      </p:sp>
    </p:spTree>
    <p:extLst>
      <p:ext uri="{BB962C8B-B14F-4D97-AF65-F5344CB8AC3E}">
        <p14:creationId xmlns:p14="http://schemas.microsoft.com/office/powerpoint/2010/main" val="3287998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C0C0C0"/>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rgbClr val="C0C0C0"/>
                                      </p:to>
                                    </p:animClr>
                                  </p:subTnLst>
                                </p:cTn>
                              </p:par>
                              <p:par>
                                <p:cTn id="13" presetID="10"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subTnLst>
                                    <p:animClr clrSpc="rgb" dir="cw">
                                      <p:cBhvr override="childStyle">
                                        <p:cTn dur="1" fill="hold" display="0" masterRel="nextClick" afterEffect="1"/>
                                        <p:tgtEl>
                                          <p:spTgt spid="3">
                                            <p:txEl>
                                              <p:pRg st="4" end="4"/>
                                            </p:txEl>
                                          </p:spTgt>
                                        </p:tgtEl>
                                        <p:attrNameLst>
                                          <p:attrName>ppt_c</p:attrName>
                                        </p:attrNameLst>
                                      </p:cBhvr>
                                      <p:to>
                                        <a:srgbClr val="C0C0C0"/>
                                      </p:to>
                                    </p:animClr>
                                  </p:sub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500"/>
                                        <p:tgtEl>
                                          <p:spTgt spid="3">
                                            <p:txEl>
                                              <p:pRg st="6" end="6"/>
                                            </p:txEl>
                                          </p:spTgt>
                                        </p:tgtEl>
                                      </p:cBhvr>
                                    </p:animEffect>
                                  </p:childTnLst>
                                  <p:subTnLst>
                                    <p:animClr clrSpc="rgb" dir="cw">
                                      <p:cBhvr override="childStyle">
                                        <p:cTn dur="1" fill="hold" display="0" masterRel="nextClick" afterEffect="1"/>
                                        <p:tgtEl>
                                          <p:spTgt spid="3">
                                            <p:txEl>
                                              <p:pRg st="6" end="6"/>
                                            </p:txEl>
                                          </p:spTgt>
                                        </p:tgtEl>
                                        <p:attrNameLst>
                                          <p:attrName>ppt_c</p:attrName>
                                        </p:attrNameLst>
                                      </p:cBhvr>
                                      <p:to>
                                        <a:srgbClr val="C0C0C0"/>
                                      </p:to>
                                    </p:animClr>
                                  </p:subTnLst>
                                </p:cTn>
                              </p:par>
                              <p:par>
                                <p:cTn id="21" presetID="10"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fade">
                                      <p:cBhvr>
                                        <p:cTn id="23" dur="500"/>
                                        <p:tgtEl>
                                          <p:spTgt spid="3">
                                            <p:txEl>
                                              <p:pRg st="7" end="7"/>
                                            </p:txEl>
                                          </p:spTgt>
                                        </p:tgtEl>
                                      </p:cBhvr>
                                    </p:animEffect>
                                  </p:childTnLst>
                                  <p:subTnLst>
                                    <p:animClr clrSpc="rgb" dir="cw">
                                      <p:cBhvr override="childStyle">
                                        <p:cTn dur="1" fill="hold" display="0" masterRel="nextClick" afterEffect="1"/>
                                        <p:tgtEl>
                                          <p:spTgt spid="3">
                                            <p:txEl>
                                              <p:pRg st="7" end="7"/>
                                            </p:txEl>
                                          </p:spTgt>
                                        </p:tgtEl>
                                        <p:attrNameLst>
                                          <p:attrName>ppt_c</p:attrName>
                                        </p:attrNameLst>
                                      </p:cBhvr>
                                      <p:to>
                                        <a:srgbClr val="C0C0C0"/>
                                      </p:to>
                                    </p:animClr>
                                  </p:subTnLst>
                                </p:cTn>
                              </p:par>
                              <p:par>
                                <p:cTn id="24" presetID="10" presetClass="entr" presetSubtype="0" fill="hold" grpId="0" nodeType="with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fade">
                                      <p:cBhvr>
                                        <p:cTn id="26" dur="500"/>
                                        <p:tgtEl>
                                          <p:spTgt spid="3">
                                            <p:txEl>
                                              <p:pRg st="8" end="8"/>
                                            </p:txEl>
                                          </p:spTgt>
                                        </p:tgtEl>
                                      </p:cBhvr>
                                    </p:animEffect>
                                  </p:childTnLst>
                                  <p:subTnLst>
                                    <p:animClr clrSpc="rgb" dir="cw">
                                      <p:cBhvr override="childStyle">
                                        <p:cTn dur="1" fill="hold" display="0" masterRel="nextClick" afterEffect="1"/>
                                        <p:tgtEl>
                                          <p:spTgt spid="3">
                                            <p:txEl>
                                              <p:pRg st="8" end="8"/>
                                            </p:txEl>
                                          </p:spTgt>
                                        </p:tgtEl>
                                        <p:attrNameLst>
                                          <p:attrName>ppt_c</p:attrName>
                                        </p:attrNameLst>
                                      </p:cBhvr>
                                      <p:to>
                                        <a:srgbClr val="C0C0C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4566" y="365125"/>
            <a:ext cx="8329797" cy="1325563"/>
          </a:xfrm>
        </p:spPr>
        <p:txBody>
          <a:bodyPr>
            <a:normAutofit/>
          </a:bodyPr>
          <a:lstStyle/>
          <a:p>
            <a:r>
              <a:rPr lang="en-US" sz="3200" cap="all" dirty="0"/>
              <a:t>Website Resources</a:t>
            </a:r>
            <a:endParaRPr lang="en-US" sz="3200" dirty="0"/>
          </a:p>
        </p:txBody>
      </p:sp>
      <p:sp>
        <p:nvSpPr>
          <p:cNvPr id="3" name="Content Placeholder 2"/>
          <p:cNvSpPr>
            <a:spLocks noGrp="1"/>
          </p:cNvSpPr>
          <p:nvPr>
            <p:ph idx="1"/>
          </p:nvPr>
        </p:nvSpPr>
        <p:spPr/>
        <p:txBody>
          <a:bodyPr>
            <a:normAutofit/>
          </a:bodyPr>
          <a:lstStyle/>
          <a:p>
            <a:pPr lvl="1">
              <a:buFont typeface="Wingdings" panose="05000000000000000000" pitchFamily="2" charset="2"/>
              <a:buChar char="§"/>
            </a:pPr>
            <a:r>
              <a:rPr lang="en-US" sz="4400" dirty="0" smtClean="0"/>
              <a:t> Public </a:t>
            </a:r>
            <a:r>
              <a:rPr lang="en-US" sz="4400" dirty="0"/>
              <a:t>School Corporations Manual</a:t>
            </a:r>
          </a:p>
          <a:p>
            <a:pPr lvl="1">
              <a:buFont typeface="Wingdings" panose="05000000000000000000" pitchFamily="2" charset="2"/>
              <a:buChar char="§"/>
            </a:pPr>
            <a:r>
              <a:rPr lang="en-US" sz="4400" dirty="0" smtClean="0"/>
              <a:t> Extra-Curricular </a:t>
            </a:r>
            <a:r>
              <a:rPr lang="en-US" sz="4400" dirty="0"/>
              <a:t>Accounts Manual</a:t>
            </a:r>
          </a:p>
          <a:p>
            <a:pPr lvl="1">
              <a:buFont typeface="Wingdings" panose="05000000000000000000" pitchFamily="2" charset="2"/>
              <a:buChar char="§"/>
            </a:pPr>
            <a:r>
              <a:rPr lang="en-US" sz="4400" dirty="0" smtClean="0"/>
              <a:t> School Administrator (Bulletins)</a:t>
            </a:r>
            <a:endParaRPr lang="en-US" sz="4400" dirty="0"/>
          </a:p>
          <a:p>
            <a:pPr lvl="1">
              <a:buFont typeface="Wingdings" panose="05000000000000000000" pitchFamily="2" charset="2"/>
              <a:buChar char="§"/>
            </a:pPr>
            <a:r>
              <a:rPr lang="en-US" sz="4400" dirty="0" smtClean="0"/>
              <a:t> Filed </a:t>
            </a:r>
            <a:r>
              <a:rPr lang="en-US" sz="4400" dirty="0"/>
              <a:t>Audit Reports</a:t>
            </a:r>
          </a:p>
          <a:p>
            <a:pPr lvl="1">
              <a:buFont typeface="Wingdings" panose="05000000000000000000" pitchFamily="2" charset="2"/>
              <a:buChar char="§"/>
            </a:pPr>
            <a:r>
              <a:rPr lang="en-US" sz="4400" dirty="0" smtClean="0"/>
              <a:t> Meeting Materials</a:t>
            </a:r>
          </a:p>
          <a:p>
            <a:pPr lvl="1">
              <a:buFont typeface="Wingdings" panose="05000000000000000000" pitchFamily="2" charset="2"/>
              <a:buChar char="§"/>
            </a:pPr>
            <a:r>
              <a:rPr lang="en-US" sz="4400" dirty="0" smtClean="0"/>
              <a:t> Indiana Code Summaries</a:t>
            </a:r>
            <a:endParaRPr lang="en-US" sz="4400" dirty="0"/>
          </a:p>
          <a:p>
            <a:pPr marL="0" indent="0">
              <a:buNone/>
            </a:pPr>
            <a:endParaRPr lang="en-US" dirty="0"/>
          </a:p>
        </p:txBody>
      </p:sp>
    </p:spTree>
    <p:extLst>
      <p:ext uri="{BB962C8B-B14F-4D97-AF65-F5344CB8AC3E}">
        <p14:creationId xmlns:p14="http://schemas.microsoft.com/office/powerpoint/2010/main" val="144315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C0C0C0"/>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C0C0C0"/>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rgbClr val="C0C0C0"/>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rgbClr val="C0C0C0"/>
                                      </p:to>
                                    </p:animClr>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subTnLst>
                                    <p:animClr clrSpc="rgb" dir="cw">
                                      <p:cBhvr override="childStyle">
                                        <p:cTn dur="1" fill="hold" display="0" masterRel="nextClick" afterEffect="1"/>
                                        <p:tgtEl>
                                          <p:spTgt spid="3">
                                            <p:txEl>
                                              <p:pRg st="4" end="4"/>
                                            </p:txEl>
                                          </p:spTgt>
                                        </p:tgtEl>
                                        <p:attrNameLst>
                                          <p:attrName>ppt_c</p:attrName>
                                        </p:attrNameLst>
                                      </p:cBhvr>
                                      <p:to>
                                        <a:srgbClr val="C0C0C0"/>
                                      </p:to>
                                    </p:animClr>
                                  </p:sub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subTnLst>
                                    <p:animClr clrSpc="rgb" dir="cw">
                                      <p:cBhvr override="childStyle">
                                        <p:cTn dur="1" fill="hold" display="0" masterRel="nextClick" afterEffect="1"/>
                                        <p:tgtEl>
                                          <p:spTgt spid="3">
                                            <p:txEl>
                                              <p:pRg st="5" end="5"/>
                                            </p:txEl>
                                          </p:spTgt>
                                        </p:tgtEl>
                                        <p:attrNameLst>
                                          <p:attrName>ppt_c</p:attrName>
                                        </p:attrNameLst>
                                      </p:cBhvr>
                                      <p:to>
                                        <a:srgbClr val="C0C0C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656163" cy="1325563"/>
          </a:xfrm>
        </p:spPr>
        <p:txBody>
          <a:bodyPr>
            <a:normAutofit/>
          </a:bodyPr>
          <a:lstStyle/>
          <a:p>
            <a:r>
              <a:rPr lang="en-US" sz="3600" dirty="0" smtClean="0"/>
              <a:t>Reporting Losses and Frauds</a:t>
            </a:r>
            <a:br>
              <a:rPr lang="en-US" sz="3600" dirty="0" smtClean="0"/>
            </a:br>
            <a:r>
              <a:rPr lang="en-US" sz="3600" dirty="0" smtClean="0"/>
              <a:t>State </a:t>
            </a:r>
            <a:r>
              <a:rPr lang="en-US" sz="3600" dirty="0" smtClean="0"/>
              <a:t>Examiner Directive 2015-6</a:t>
            </a:r>
            <a:endParaRPr lang="en-US" sz="3600" dirty="0"/>
          </a:p>
        </p:txBody>
      </p:sp>
      <p:sp>
        <p:nvSpPr>
          <p:cNvPr id="3" name="Content Placeholder 2"/>
          <p:cNvSpPr>
            <a:spLocks noGrp="1"/>
          </p:cNvSpPr>
          <p:nvPr>
            <p:ph idx="1"/>
          </p:nvPr>
        </p:nvSpPr>
        <p:spPr>
          <a:xfrm>
            <a:off x="829573" y="1880559"/>
            <a:ext cx="6209581" cy="4296404"/>
          </a:xfrm>
        </p:spPr>
        <p:txBody>
          <a:bodyPr>
            <a:normAutofit fontScale="92500" lnSpcReduction="20000"/>
          </a:bodyPr>
          <a:lstStyle/>
          <a:p>
            <a:pPr marL="0" indent="0" algn="ctr">
              <a:buNone/>
            </a:pPr>
            <a:r>
              <a:rPr lang="en-US" sz="3200" dirty="0" smtClean="0"/>
              <a:t>IC </a:t>
            </a:r>
            <a:r>
              <a:rPr lang="en-US" sz="3200" dirty="0" smtClean="0"/>
              <a:t>5-11-1-27(j)</a:t>
            </a:r>
            <a:endParaRPr lang="en-US" sz="3200" dirty="0" smtClean="0"/>
          </a:p>
          <a:p>
            <a:pPr marL="0" indent="0">
              <a:buNone/>
            </a:pPr>
            <a:r>
              <a:rPr lang="en-US" sz="3200" dirty="0" smtClean="0"/>
              <a:t>Report to </a:t>
            </a:r>
            <a:r>
              <a:rPr lang="en-US" sz="3200" dirty="0" smtClean="0"/>
              <a:t>SBOA </a:t>
            </a:r>
            <a:r>
              <a:rPr lang="en-US" sz="3200" b="1" dirty="0" smtClean="0"/>
              <a:t>immediately</a:t>
            </a:r>
            <a:r>
              <a:rPr lang="en-US" sz="3200" dirty="0" smtClean="0"/>
              <a:t> all material:</a:t>
            </a:r>
          </a:p>
          <a:p>
            <a:pPr lvl="1"/>
            <a:r>
              <a:rPr lang="en-US" sz="2900" dirty="0" smtClean="0"/>
              <a:t>Variances,</a:t>
            </a:r>
          </a:p>
          <a:p>
            <a:pPr lvl="1"/>
            <a:r>
              <a:rPr lang="en-US" sz="2900" dirty="0" smtClean="0"/>
              <a:t>Losses,</a:t>
            </a:r>
          </a:p>
          <a:p>
            <a:pPr lvl="1"/>
            <a:r>
              <a:rPr lang="en-US" sz="2900" dirty="0" smtClean="0"/>
              <a:t>Shortages, or</a:t>
            </a:r>
          </a:p>
          <a:p>
            <a:pPr lvl="1"/>
            <a:r>
              <a:rPr lang="en-US" sz="2900" dirty="0" smtClean="0"/>
              <a:t>Thefts </a:t>
            </a:r>
          </a:p>
          <a:p>
            <a:pPr marL="0" indent="0">
              <a:buNone/>
            </a:pPr>
            <a:r>
              <a:rPr lang="en-US" sz="3200" dirty="0" smtClean="0"/>
              <a:t>of </a:t>
            </a:r>
            <a:r>
              <a:rPr lang="en-US" sz="3200" u="sng" dirty="0" smtClean="0"/>
              <a:t>funds</a:t>
            </a:r>
            <a:r>
              <a:rPr lang="en-US" sz="3200" dirty="0" smtClean="0"/>
              <a:t> or </a:t>
            </a:r>
            <a:r>
              <a:rPr lang="en-US" sz="3200" u="sng" dirty="0" smtClean="0"/>
              <a:t>property</a:t>
            </a:r>
            <a:endParaRPr lang="en-US" sz="3200" u="sng" dirty="0" smtClean="0"/>
          </a:p>
          <a:p>
            <a:pPr marL="0" indent="0">
              <a:buNone/>
            </a:pPr>
            <a:endParaRPr lang="en-US" sz="3200" dirty="0" smtClean="0"/>
          </a:p>
          <a:p>
            <a:pPr marL="0" indent="0">
              <a:buNone/>
            </a:pPr>
            <a:r>
              <a:rPr lang="en-US" sz="3200" dirty="0" smtClean="0"/>
              <a:t>(Any suspected </a:t>
            </a:r>
            <a:r>
              <a:rPr lang="en-US" sz="3200" dirty="0"/>
              <a:t>theft or </a:t>
            </a:r>
            <a:r>
              <a:rPr lang="en-US" sz="3200" dirty="0" smtClean="0"/>
              <a:t>fraud should be reported)</a:t>
            </a:r>
            <a:endParaRPr lang="en-US" sz="2700" dirty="0"/>
          </a:p>
          <a:p>
            <a:endParaRPr lang="en-US" sz="3200" dirty="0"/>
          </a:p>
        </p:txBody>
      </p:sp>
      <p:pic>
        <p:nvPicPr>
          <p:cNvPr id="6" name="Picture 5"/>
          <p:cNvPicPr>
            <a:picLocks noChangeAspect="1"/>
          </p:cNvPicPr>
          <p:nvPr/>
        </p:nvPicPr>
        <p:blipFill>
          <a:blip r:embed="rId3"/>
          <a:stretch>
            <a:fillRect/>
          </a:stretch>
        </p:blipFill>
        <p:spPr>
          <a:xfrm>
            <a:off x="7986452" y="3407779"/>
            <a:ext cx="3265437" cy="2201418"/>
          </a:xfrm>
          <a:prstGeom prst="rect">
            <a:avLst/>
          </a:prstGeom>
        </p:spPr>
      </p:pic>
    </p:spTree>
    <p:extLst>
      <p:ext uri="{BB962C8B-B14F-4D97-AF65-F5344CB8AC3E}">
        <p14:creationId xmlns:p14="http://schemas.microsoft.com/office/powerpoint/2010/main" val="15889544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3026" y="365125"/>
            <a:ext cx="8571337" cy="1325563"/>
          </a:xfrm>
        </p:spPr>
        <p:txBody>
          <a:bodyPr>
            <a:normAutofit/>
          </a:bodyPr>
          <a:lstStyle/>
          <a:p>
            <a:r>
              <a:rPr lang="en-US" sz="3200" dirty="0" smtClean="0"/>
              <a:t>Financial Reporting</a:t>
            </a:r>
            <a:endParaRPr lang="en-US" sz="3200" dirty="0"/>
          </a:p>
        </p:txBody>
      </p:sp>
      <p:sp>
        <p:nvSpPr>
          <p:cNvPr id="3" name="Content Placeholder 2"/>
          <p:cNvSpPr>
            <a:spLocks noGrp="1"/>
          </p:cNvSpPr>
          <p:nvPr>
            <p:ph idx="1"/>
          </p:nvPr>
        </p:nvSpPr>
        <p:spPr/>
        <p:txBody>
          <a:bodyPr>
            <a:normAutofit/>
          </a:bodyPr>
          <a:lstStyle/>
          <a:p>
            <a:endParaRPr lang="en-US" sz="4000" dirty="0" smtClean="0"/>
          </a:p>
          <a:p>
            <a:r>
              <a:rPr lang="en-US" sz="4000" dirty="0" smtClean="0"/>
              <a:t>Gateway AFR-August 29</a:t>
            </a:r>
            <a:r>
              <a:rPr lang="en-US" sz="4000" baseline="30000" dirty="0" smtClean="0"/>
              <a:t>th</a:t>
            </a:r>
            <a:endParaRPr lang="en-US" sz="4000" dirty="0" smtClean="0"/>
          </a:p>
          <a:p>
            <a:r>
              <a:rPr lang="en-US" sz="4000" dirty="0" smtClean="0"/>
              <a:t>Gateway ECA-August 29</a:t>
            </a:r>
            <a:r>
              <a:rPr lang="en-US" sz="4000" baseline="30000" dirty="0" smtClean="0"/>
              <a:t>th</a:t>
            </a:r>
            <a:endParaRPr lang="en-US" sz="4000" dirty="0" smtClean="0"/>
          </a:p>
          <a:p>
            <a:r>
              <a:rPr lang="en-US" sz="4000" dirty="0" smtClean="0"/>
              <a:t>Monthly Uploads-Due 15</a:t>
            </a:r>
            <a:r>
              <a:rPr lang="en-US" sz="4000" baseline="30000" dirty="0" smtClean="0"/>
              <a:t>th</a:t>
            </a:r>
            <a:r>
              <a:rPr lang="en-US" sz="4000" dirty="0" smtClean="0"/>
              <a:t> of the 2</a:t>
            </a:r>
            <a:r>
              <a:rPr lang="en-US" sz="4000" baseline="30000" dirty="0" smtClean="0"/>
              <a:t>nd</a:t>
            </a:r>
            <a:r>
              <a:rPr lang="en-US" sz="4000" dirty="0" smtClean="0"/>
              <a:t> 						succeeding month</a:t>
            </a:r>
          </a:p>
          <a:p>
            <a:r>
              <a:rPr lang="en-US" sz="4000" dirty="0" smtClean="0"/>
              <a:t>Annual Uploads-Due March 1</a:t>
            </a:r>
          </a:p>
          <a:p>
            <a:endParaRPr lang="en-US" dirty="0"/>
          </a:p>
        </p:txBody>
      </p:sp>
    </p:spTree>
    <p:extLst>
      <p:ext uri="{BB962C8B-B14F-4D97-AF65-F5344CB8AC3E}">
        <p14:creationId xmlns:p14="http://schemas.microsoft.com/office/powerpoint/2010/main" val="978072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656163" cy="1325563"/>
          </a:xfrm>
        </p:spPr>
        <p:txBody>
          <a:bodyPr>
            <a:normAutofit/>
          </a:bodyPr>
          <a:lstStyle/>
          <a:p>
            <a:r>
              <a:rPr lang="en-US" sz="3200" dirty="0" smtClean="0"/>
              <a:t>Enhanced Regulatory Financial Statements</a:t>
            </a:r>
            <a:endParaRPr lang="en-US" sz="3200" dirty="0"/>
          </a:p>
        </p:txBody>
      </p:sp>
      <p:sp>
        <p:nvSpPr>
          <p:cNvPr id="3" name="Content Placeholder 2"/>
          <p:cNvSpPr>
            <a:spLocks noGrp="1"/>
          </p:cNvSpPr>
          <p:nvPr>
            <p:ph idx="1"/>
          </p:nvPr>
        </p:nvSpPr>
        <p:spPr/>
        <p:txBody>
          <a:bodyPr>
            <a:normAutofit fontScale="70000" lnSpcReduction="20000"/>
          </a:bodyPr>
          <a:lstStyle/>
          <a:p>
            <a:r>
              <a:rPr lang="en-US" sz="4600" dirty="0" smtClean="0"/>
              <a:t>Beginning 2019</a:t>
            </a:r>
          </a:p>
          <a:p>
            <a:r>
              <a:rPr lang="en-US" sz="4600" dirty="0" smtClean="0"/>
              <a:t>Bi-annual funds statement</a:t>
            </a:r>
          </a:p>
          <a:p>
            <a:r>
              <a:rPr lang="en-US" sz="4600" dirty="0" smtClean="0"/>
              <a:t>Detailed Notes</a:t>
            </a:r>
          </a:p>
          <a:p>
            <a:pPr marL="685800" lvl="3" indent="0">
              <a:buNone/>
            </a:pPr>
            <a:r>
              <a:rPr lang="en-US" sz="3600" dirty="0" smtClean="0"/>
              <a:t>Cash and Investments</a:t>
            </a:r>
          </a:p>
          <a:p>
            <a:pPr marL="685800" lvl="3" indent="0">
              <a:buNone/>
            </a:pPr>
            <a:r>
              <a:rPr lang="en-US" dirty="0" smtClean="0"/>
              <a:t>Debt</a:t>
            </a:r>
          </a:p>
          <a:p>
            <a:pPr marL="685800" lvl="3" indent="0">
              <a:buNone/>
            </a:pPr>
            <a:r>
              <a:rPr lang="en-US" dirty="0" smtClean="0"/>
              <a:t>Leases</a:t>
            </a:r>
          </a:p>
          <a:p>
            <a:pPr marL="685800" lvl="3" indent="0">
              <a:buNone/>
            </a:pPr>
            <a:r>
              <a:rPr lang="en-US" dirty="0" smtClean="0"/>
              <a:t>Pensions</a:t>
            </a:r>
          </a:p>
          <a:p>
            <a:pPr marL="685800" lvl="3" indent="0">
              <a:buNone/>
            </a:pPr>
            <a:r>
              <a:rPr lang="en-US" dirty="0" smtClean="0"/>
              <a:t>Other Post Employment Benefits (OPEB)</a:t>
            </a:r>
          </a:p>
          <a:p>
            <a:r>
              <a:rPr lang="en-US" sz="4600" dirty="0" smtClean="0"/>
              <a:t>Capital Assets</a:t>
            </a:r>
          </a:p>
          <a:p>
            <a:pPr marL="460375" lvl="2" indent="0">
              <a:buNone/>
            </a:pPr>
            <a:r>
              <a:rPr lang="en-US" dirty="0"/>
              <a:t>	</a:t>
            </a:r>
            <a:r>
              <a:rPr lang="en-US" sz="3500" dirty="0" smtClean="0"/>
              <a:t>Supplementary Information</a:t>
            </a:r>
          </a:p>
          <a:p>
            <a:pPr marL="460375" lvl="2" indent="0">
              <a:buNone/>
            </a:pPr>
            <a:r>
              <a:rPr lang="en-US" sz="3500" dirty="0"/>
              <a:t>	</a:t>
            </a:r>
            <a:r>
              <a:rPr lang="en-US" sz="3500" dirty="0" smtClean="0"/>
              <a:t>Moving to Note in 2020</a:t>
            </a:r>
          </a:p>
          <a:p>
            <a:pPr lvl="1"/>
            <a:endParaRPr lang="en-US" dirty="0" smtClean="0"/>
          </a:p>
          <a:p>
            <a:pPr lvl="1"/>
            <a:endParaRPr lang="en-US" dirty="0"/>
          </a:p>
        </p:txBody>
      </p:sp>
    </p:spTree>
    <p:extLst>
      <p:ext uri="{BB962C8B-B14F-4D97-AF65-F5344CB8AC3E}">
        <p14:creationId xmlns:p14="http://schemas.microsoft.com/office/powerpoint/2010/main" val="3945325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475" y="365125"/>
            <a:ext cx="8881888" cy="1325563"/>
          </a:xfrm>
        </p:spPr>
        <p:txBody>
          <a:bodyPr>
            <a:normAutofit/>
          </a:bodyPr>
          <a:lstStyle/>
          <a:p>
            <a:r>
              <a:rPr lang="en-US" sz="3200" dirty="0" smtClean="0"/>
              <a:t>GAAP Reporting Under</a:t>
            </a:r>
            <a:br>
              <a:rPr lang="en-US" sz="3200" dirty="0" smtClean="0"/>
            </a:br>
            <a:r>
              <a:rPr lang="en-US" sz="3200" dirty="0" smtClean="0"/>
              <a:t>State Examiner Directive 2016-1</a:t>
            </a:r>
            <a:endParaRPr lang="en-US" sz="3200" dirty="0"/>
          </a:p>
        </p:txBody>
      </p:sp>
      <p:sp>
        <p:nvSpPr>
          <p:cNvPr id="3" name="Content Placeholder 2"/>
          <p:cNvSpPr>
            <a:spLocks noGrp="1"/>
          </p:cNvSpPr>
          <p:nvPr>
            <p:ph sz="half" idx="1"/>
          </p:nvPr>
        </p:nvSpPr>
        <p:spPr>
          <a:xfrm>
            <a:off x="539692" y="1825625"/>
            <a:ext cx="5181600" cy="4351338"/>
          </a:xfrm>
        </p:spPr>
        <p:txBody>
          <a:bodyPr>
            <a:normAutofit/>
          </a:bodyPr>
          <a:lstStyle/>
          <a:p>
            <a:pPr marL="0" indent="0">
              <a:buNone/>
            </a:pPr>
            <a:endParaRPr lang="en-US" sz="3600" dirty="0" smtClean="0"/>
          </a:p>
          <a:p>
            <a:pPr marL="0" indent="0">
              <a:buNone/>
            </a:pPr>
            <a:r>
              <a:rPr lang="en-US" sz="3600" dirty="0" smtClean="0"/>
              <a:t>Required if: </a:t>
            </a:r>
          </a:p>
          <a:p>
            <a:r>
              <a:rPr lang="en-US" sz="3600" dirty="0" smtClean="0"/>
              <a:t>ADM &gt; 15,000; and</a:t>
            </a:r>
          </a:p>
          <a:p>
            <a:r>
              <a:rPr lang="en-US" sz="3600" dirty="0" smtClean="0"/>
              <a:t>Issuing bonds after August 15, 2020</a:t>
            </a:r>
          </a:p>
          <a:p>
            <a:endParaRPr lang="en-US" dirty="0"/>
          </a:p>
        </p:txBody>
      </p:sp>
      <p:sp>
        <p:nvSpPr>
          <p:cNvPr id="4" name="Content Placeholder 3"/>
          <p:cNvSpPr>
            <a:spLocks noGrp="1"/>
          </p:cNvSpPr>
          <p:nvPr>
            <p:ph sz="half" idx="2"/>
          </p:nvPr>
        </p:nvSpPr>
        <p:spPr/>
        <p:txBody>
          <a:bodyPr>
            <a:normAutofit/>
          </a:bodyPr>
          <a:lstStyle/>
          <a:p>
            <a:pPr lvl="1"/>
            <a:endParaRPr lang="en-US" sz="3400" dirty="0" smtClean="0"/>
          </a:p>
          <a:p>
            <a:pPr lvl="1"/>
            <a:r>
              <a:rPr lang="en-US" sz="3400" dirty="0" smtClean="0"/>
              <a:t>Gateway </a:t>
            </a:r>
            <a:r>
              <a:rPr lang="en-US" sz="3400" dirty="0"/>
              <a:t>AFR</a:t>
            </a:r>
          </a:p>
          <a:p>
            <a:pPr lvl="1"/>
            <a:r>
              <a:rPr lang="en-US" sz="3400" dirty="0"/>
              <a:t>Automatic 90 day extension to upload GAAP financial statements (Nov. 28)</a:t>
            </a:r>
          </a:p>
          <a:p>
            <a:pPr lvl="1"/>
            <a:r>
              <a:rPr lang="en-US" sz="3400" dirty="0"/>
              <a:t>Annual Audit</a:t>
            </a:r>
          </a:p>
          <a:p>
            <a:endParaRPr lang="en-US" dirty="0"/>
          </a:p>
        </p:txBody>
      </p:sp>
    </p:spTree>
    <p:extLst>
      <p:ext uri="{BB962C8B-B14F-4D97-AF65-F5344CB8AC3E}">
        <p14:creationId xmlns:p14="http://schemas.microsoft.com/office/powerpoint/2010/main" val="2571919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656163" cy="1325563"/>
          </a:xfrm>
        </p:spPr>
        <p:txBody>
          <a:bodyPr>
            <a:normAutofit/>
          </a:bodyPr>
          <a:lstStyle/>
          <a:p>
            <a:r>
              <a:rPr lang="en-US" sz="3200" cap="all" dirty="0"/>
              <a:t>Contact information</a:t>
            </a:r>
            <a:endParaRPr lang="en-US" sz="3200" dirty="0"/>
          </a:p>
        </p:txBody>
      </p:sp>
      <p:sp>
        <p:nvSpPr>
          <p:cNvPr id="3" name="Content Placeholder 2"/>
          <p:cNvSpPr>
            <a:spLocks noGrp="1"/>
          </p:cNvSpPr>
          <p:nvPr>
            <p:ph idx="1"/>
          </p:nvPr>
        </p:nvSpPr>
        <p:spPr/>
        <p:txBody>
          <a:bodyPr>
            <a:normAutofit/>
          </a:bodyPr>
          <a:lstStyle/>
          <a:p>
            <a:pPr marL="0" indent="0">
              <a:buNone/>
            </a:pPr>
            <a:r>
              <a:rPr lang="en-US" altLang="en-US" sz="4300" u="sng" dirty="0" smtClean="0"/>
              <a:t>Chase Lenon</a:t>
            </a:r>
            <a:r>
              <a:rPr lang="en-US" altLang="en-US" sz="4300" dirty="0" smtClean="0"/>
              <a:t> and </a:t>
            </a:r>
            <a:r>
              <a:rPr lang="en-US" altLang="en-US" sz="4300" u="sng" dirty="0" smtClean="0"/>
              <a:t>Jonathon Wineinger</a:t>
            </a:r>
          </a:p>
          <a:p>
            <a:pPr>
              <a:buFont typeface="Wingdings" panose="05000000000000000000" pitchFamily="2" charset="2"/>
              <a:buChar char="§"/>
            </a:pPr>
            <a:endParaRPr lang="en-US" altLang="en-US" sz="3800" dirty="0"/>
          </a:p>
          <a:p>
            <a:pPr>
              <a:buFont typeface="Wingdings" panose="05000000000000000000" pitchFamily="2" charset="2"/>
              <a:buChar char="§"/>
            </a:pPr>
            <a:r>
              <a:rPr lang="en-US" altLang="en-US" sz="3800" dirty="0" smtClean="0"/>
              <a:t>Phone </a:t>
            </a:r>
            <a:r>
              <a:rPr lang="en-US" altLang="en-US" sz="3800" dirty="0"/>
              <a:t>number – (317) 232-2513</a:t>
            </a:r>
          </a:p>
          <a:p>
            <a:pPr>
              <a:buFont typeface="Wingdings" panose="05000000000000000000" pitchFamily="2" charset="2"/>
              <a:buChar char="§"/>
            </a:pPr>
            <a:r>
              <a:rPr lang="en-US" altLang="en-US" sz="3800" dirty="0" smtClean="0"/>
              <a:t>Email – schools.townships@sboa.in.gov </a:t>
            </a:r>
            <a:r>
              <a:rPr lang="en-US" altLang="en-US" sz="3800" dirty="0"/>
              <a:t>	</a:t>
            </a:r>
          </a:p>
          <a:p>
            <a:pPr>
              <a:buFont typeface="Wingdings" panose="05000000000000000000" pitchFamily="2" charset="2"/>
              <a:buChar char="§"/>
            </a:pPr>
            <a:r>
              <a:rPr lang="en-US" altLang="en-US" sz="3800" dirty="0" smtClean="0"/>
              <a:t>Website </a:t>
            </a:r>
            <a:r>
              <a:rPr lang="en-US" altLang="en-US" sz="3800" dirty="0"/>
              <a:t>– www.in.gov/sboa</a:t>
            </a:r>
          </a:p>
          <a:p>
            <a:endParaRPr lang="en-US" dirty="0"/>
          </a:p>
        </p:txBody>
      </p:sp>
    </p:spTree>
    <p:extLst>
      <p:ext uri="{BB962C8B-B14F-4D97-AF65-F5344CB8AC3E}">
        <p14:creationId xmlns:p14="http://schemas.microsoft.com/office/powerpoint/2010/main" val="4197635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smtClean="0"/>
          </a:p>
          <a:p>
            <a:pPr marL="0" indent="0" algn="ctr">
              <a:buNone/>
            </a:pPr>
            <a:r>
              <a:rPr lang="en-US" sz="6000" dirty="0" smtClean="0"/>
              <a:t>Questions?</a:t>
            </a:r>
            <a:endParaRPr lang="en-US" sz="6000" dirty="0"/>
          </a:p>
        </p:txBody>
      </p:sp>
    </p:spTree>
    <p:extLst>
      <p:ext uri="{BB962C8B-B14F-4D97-AF65-F5344CB8AC3E}">
        <p14:creationId xmlns:p14="http://schemas.microsoft.com/office/powerpoint/2010/main" val="5266808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1" id="{21B78C2B-E1A7-429C-87BB-2C358FA6BA73}" vid="{6051F32C-F772-4EC3-8B14-BB54F768906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SBOA Powerpoint Template - Navy</Template>
  <TotalTime>250</TotalTime>
  <Words>556</Words>
  <Application>Microsoft Office PowerPoint</Application>
  <PresentationFormat>Widescreen</PresentationFormat>
  <Paragraphs>75</Paragraphs>
  <Slides>9</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State Board of Accounts Resources for Superintendents</vt:lpstr>
      <vt:lpstr>State Board of Accounts</vt:lpstr>
      <vt:lpstr>Website Resources</vt:lpstr>
      <vt:lpstr>Reporting Losses and Frauds State Examiner Directive 2015-6</vt:lpstr>
      <vt:lpstr>Financial Reporting</vt:lpstr>
      <vt:lpstr>Enhanced Regulatory Financial Statements</vt:lpstr>
      <vt:lpstr>GAAP Reporting Under State Examiner Directive 2016-1</vt:lpstr>
      <vt:lpstr>Contact information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White, Tammy</dc:creator>
  <cp:lastModifiedBy>White, Tammy</cp:lastModifiedBy>
  <cp:revision>22</cp:revision>
  <dcterms:created xsi:type="dcterms:W3CDTF">2019-10-03T18:28:54Z</dcterms:created>
  <dcterms:modified xsi:type="dcterms:W3CDTF">2019-10-04T15:13:53Z</dcterms:modified>
</cp:coreProperties>
</file>