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53"/>
  </p:notesMasterIdLst>
  <p:handoutMasterIdLst>
    <p:handoutMasterId r:id="rId54"/>
  </p:handoutMasterIdLst>
  <p:sldIdLst>
    <p:sldId id="314" r:id="rId2"/>
    <p:sldId id="367" r:id="rId3"/>
    <p:sldId id="366" r:id="rId4"/>
    <p:sldId id="413" r:id="rId5"/>
    <p:sldId id="403" r:id="rId6"/>
    <p:sldId id="404" r:id="rId7"/>
    <p:sldId id="372" r:id="rId8"/>
    <p:sldId id="409" r:id="rId9"/>
    <p:sldId id="373" r:id="rId10"/>
    <p:sldId id="363" r:id="rId11"/>
    <p:sldId id="374" r:id="rId12"/>
    <p:sldId id="375" r:id="rId13"/>
    <p:sldId id="376" r:id="rId14"/>
    <p:sldId id="401" r:id="rId15"/>
    <p:sldId id="377" r:id="rId16"/>
    <p:sldId id="400" r:id="rId17"/>
    <p:sldId id="382" r:id="rId18"/>
    <p:sldId id="414" r:id="rId19"/>
    <p:sldId id="402" r:id="rId20"/>
    <p:sldId id="378" r:id="rId21"/>
    <p:sldId id="380" r:id="rId22"/>
    <p:sldId id="381" r:id="rId23"/>
    <p:sldId id="405" r:id="rId24"/>
    <p:sldId id="406" r:id="rId25"/>
    <p:sldId id="407" r:id="rId26"/>
    <p:sldId id="408" r:id="rId27"/>
    <p:sldId id="370" r:id="rId28"/>
    <p:sldId id="383" r:id="rId29"/>
    <p:sldId id="369" r:id="rId30"/>
    <p:sldId id="415" r:id="rId31"/>
    <p:sldId id="411" r:id="rId32"/>
    <p:sldId id="410" r:id="rId33"/>
    <p:sldId id="412" r:id="rId34"/>
    <p:sldId id="385" r:id="rId35"/>
    <p:sldId id="387" r:id="rId36"/>
    <p:sldId id="388" r:id="rId37"/>
    <p:sldId id="386" r:id="rId38"/>
    <p:sldId id="390" r:id="rId39"/>
    <p:sldId id="392" r:id="rId40"/>
    <p:sldId id="391" r:id="rId41"/>
    <p:sldId id="389" r:id="rId42"/>
    <p:sldId id="393" r:id="rId43"/>
    <p:sldId id="394" r:id="rId44"/>
    <p:sldId id="395" r:id="rId45"/>
    <p:sldId id="396" r:id="rId46"/>
    <p:sldId id="397" r:id="rId47"/>
    <p:sldId id="398" r:id="rId48"/>
    <p:sldId id="384" r:id="rId49"/>
    <p:sldId id="416" r:id="rId50"/>
    <p:sldId id="368" r:id="rId51"/>
    <p:sldId id="362" r:id="rId52"/>
  </p:sldIdLst>
  <p:sldSz cx="9144000" cy="6858000" type="screen4x3"/>
  <p:notesSz cx="6858000" cy="9031288"/>
  <p:defaultTextStyle>
    <a:defPPr>
      <a:defRPr lang="en-US"/>
    </a:defPPr>
    <a:lvl1pPr algn="l" rtl="0" fontAlgn="base">
      <a:spcBef>
        <a:spcPct val="0"/>
      </a:spcBef>
      <a:spcAft>
        <a:spcPct val="0"/>
      </a:spcAft>
      <a:defRPr kern="1200">
        <a:solidFill>
          <a:schemeClr val="tx1"/>
        </a:solidFill>
        <a:latin typeface="Georgia" pitchFamily="18" charset="0"/>
        <a:ea typeface="+mn-ea"/>
        <a:cs typeface="+mn-cs"/>
      </a:defRPr>
    </a:lvl1pPr>
    <a:lvl2pPr marL="457200" algn="l" rtl="0" fontAlgn="base">
      <a:spcBef>
        <a:spcPct val="0"/>
      </a:spcBef>
      <a:spcAft>
        <a:spcPct val="0"/>
      </a:spcAft>
      <a:defRPr kern="1200">
        <a:solidFill>
          <a:schemeClr val="tx1"/>
        </a:solidFill>
        <a:latin typeface="Georgia" pitchFamily="18" charset="0"/>
        <a:ea typeface="+mn-ea"/>
        <a:cs typeface="+mn-cs"/>
      </a:defRPr>
    </a:lvl2pPr>
    <a:lvl3pPr marL="914400" algn="l" rtl="0" fontAlgn="base">
      <a:spcBef>
        <a:spcPct val="0"/>
      </a:spcBef>
      <a:spcAft>
        <a:spcPct val="0"/>
      </a:spcAft>
      <a:defRPr kern="1200">
        <a:solidFill>
          <a:schemeClr val="tx1"/>
        </a:solidFill>
        <a:latin typeface="Georgia" pitchFamily="18" charset="0"/>
        <a:ea typeface="+mn-ea"/>
        <a:cs typeface="+mn-cs"/>
      </a:defRPr>
    </a:lvl3pPr>
    <a:lvl4pPr marL="1371600" algn="l" rtl="0" fontAlgn="base">
      <a:spcBef>
        <a:spcPct val="0"/>
      </a:spcBef>
      <a:spcAft>
        <a:spcPct val="0"/>
      </a:spcAft>
      <a:defRPr kern="1200">
        <a:solidFill>
          <a:schemeClr val="tx1"/>
        </a:solidFill>
        <a:latin typeface="Georgia" pitchFamily="18" charset="0"/>
        <a:ea typeface="+mn-ea"/>
        <a:cs typeface="+mn-cs"/>
      </a:defRPr>
    </a:lvl4pPr>
    <a:lvl5pPr marL="1828800" algn="l" rtl="0" fontAlgn="base">
      <a:spcBef>
        <a:spcPct val="0"/>
      </a:spcBef>
      <a:spcAft>
        <a:spcPct val="0"/>
      </a:spcAft>
      <a:defRPr kern="1200">
        <a:solidFill>
          <a:schemeClr val="tx1"/>
        </a:solidFill>
        <a:latin typeface="Georgia" pitchFamily="18" charset="0"/>
        <a:ea typeface="+mn-ea"/>
        <a:cs typeface="+mn-cs"/>
      </a:defRPr>
    </a:lvl5pPr>
    <a:lvl6pPr marL="2286000" algn="l" defTabSz="914400" rtl="0" eaLnBrk="1" latinLnBrk="0" hangingPunct="1">
      <a:defRPr kern="1200">
        <a:solidFill>
          <a:schemeClr val="tx1"/>
        </a:solidFill>
        <a:latin typeface="Georgia" pitchFamily="18" charset="0"/>
        <a:ea typeface="+mn-ea"/>
        <a:cs typeface="+mn-cs"/>
      </a:defRPr>
    </a:lvl6pPr>
    <a:lvl7pPr marL="2743200" algn="l" defTabSz="914400" rtl="0" eaLnBrk="1" latinLnBrk="0" hangingPunct="1">
      <a:defRPr kern="1200">
        <a:solidFill>
          <a:schemeClr val="tx1"/>
        </a:solidFill>
        <a:latin typeface="Georgia" pitchFamily="18" charset="0"/>
        <a:ea typeface="+mn-ea"/>
        <a:cs typeface="+mn-cs"/>
      </a:defRPr>
    </a:lvl7pPr>
    <a:lvl8pPr marL="3200400" algn="l" defTabSz="914400" rtl="0" eaLnBrk="1" latinLnBrk="0" hangingPunct="1">
      <a:defRPr kern="1200">
        <a:solidFill>
          <a:schemeClr val="tx1"/>
        </a:solidFill>
        <a:latin typeface="Georgia" pitchFamily="18" charset="0"/>
        <a:ea typeface="+mn-ea"/>
        <a:cs typeface="+mn-cs"/>
      </a:defRPr>
    </a:lvl8pPr>
    <a:lvl9pPr marL="3657600" algn="l" defTabSz="914400" rtl="0" eaLnBrk="1" latinLnBrk="0" hangingPunct="1">
      <a:defRPr kern="1200">
        <a:solidFill>
          <a:schemeClr val="tx1"/>
        </a:solidFill>
        <a:latin typeface="Georgi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CC"/>
    <a:srgbClr val="99CCFF"/>
    <a:srgbClr val="003399"/>
    <a:srgbClr val="007033"/>
    <a:srgbClr val="CC0000"/>
    <a:srgbClr val="00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3" autoAdjust="0"/>
    <p:restoredTop sz="81941" autoAdjust="0"/>
  </p:normalViewPr>
  <p:slideViewPr>
    <p:cSldViewPr>
      <p:cViewPr varScale="1">
        <p:scale>
          <a:sx n="57" d="100"/>
          <a:sy n="57" d="100"/>
        </p:scale>
        <p:origin x="-69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76"/>
    </p:cViewPr>
  </p:sorterViewPr>
  <p:notesViewPr>
    <p:cSldViewPr>
      <p:cViewPr varScale="1">
        <p:scale>
          <a:sx n="56" d="100"/>
          <a:sy n="56" d="100"/>
        </p:scale>
        <p:origin x="-1812" y="-84"/>
      </p:cViewPr>
      <p:guideLst>
        <p:guide orient="horz" pos="2844"/>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18435" name="Rectangle 3"/>
          <p:cNvSpPr>
            <a:spLocks noGrp="1" noChangeArrowheads="1"/>
          </p:cNvSpPr>
          <p:nvPr>
            <p:ph type="dt" sz="quarter" idx="1"/>
          </p:nvPr>
        </p:nvSpPr>
        <p:spPr bwMode="auto">
          <a:xfrm>
            <a:off x="388620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algn="r" defTabSz="893904" eaLnBrk="0" hangingPunct="0">
              <a:defRPr sz="1200">
                <a:latin typeface="Times New Roman" pitchFamily="18" charset="0"/>
              </a:defRPr>
            </a:lvl1pPr>
          </a:lstStyle>
          <a:p>
            <a:pPr>
              <a:defRPr/>
            </a:pPr>
            <a:endParaRPr lang="en-US"/>
          </a:p>
        </p:txBody>
      </p:sp>
      <p:sp>
        <p:nvSpPr>
          <p:cNvPr id="18436" name="Rectangle 4"/>
          <p:cNvSpPr>
            <a:spLocks noGrp="1" noChangeArrowheads="1"/>
          </p:cNvSpPr>
          <p:nvPr>
            <p:ph type="ftr" sz="quarter" idx="2"/>
          </p:nvPr>
        </p:nvSpPr>
        <p:spPr bwMode="auto">
          <a:xfrm>
            <a:off x="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18437" name="Rectangle 5"/>
          <p:cNvSpPr>
            <a:spLocks noGrp="1" noChangeArrowheads="1"/>
          </p:cNvSpPr>
          <p:nvPr>
            <p:ph type="sldNum" sz="quarter" idx="3"/>
          </p:nvPr>
        </p:nvSpPr>
        <p:spPr bwMode="auto">
          <a:xfrm>
            <a:off x="388620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algn="r" defTabSz="893904" eaLnBrk="0" hangingPunct="0">
              <a:defRPr sz="1200">
                <a:latin typeface="Times New Roman" pitchFamily="18" charset="0"/>
              </a:defRPr>
            </a:lvl1pPr>
          </a:lstStyle>
          <a:p>
            <a:pPr>
              <a:defRPr/>
            </a:pPr>
            <a:fld id="{EE04E7F4-CDA2-4130-B79F-0251647270F4}" type="slidenum">
              <a:rPr lang="en-US"/>
              <a:pPr>
                <a:defRPr/>
              </a:pPr>
              <a:t>‹#›</a:t>
            </a:fld>
            <a:endParaRPr lang="en-US"/>
          </a:p>
        </p:txBody>
      </p:sp>
    </p:spTree>
    <p:extLst>
      <p:ext uri="{BB962C8B-B14F-4D97-AF65-F5344CB8AC3E}">
        <p14:creationId xmlns:p14="http://schemas.microsoft.com/office/powerpoint/2010/main" val="31046884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1026"/>
          <p:cNvSpPr>
            <a:spLocks noGrp="1" noChangeArrowheads="1"/>
          </p:cNvSpPr>
          <p:nvPr>
            <p:ph type="hdr" sz="quarter"/>
          </p:nvPr>
        </p:nvSpPr>
        <p:spPr bwMode="auto">
          <a:xfrm>
            <a:off x="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23555" name="Rectangle 1027"/>
          <p:cNvSpPr>
            <a:spLocks noGrp="1" noChangeArrowheads="1"/>
          </p:cNvSpPr>
          <p:nvPr>
            <p:ph type="dt" idx="1"/>
          </p:nvPr>
        </p:nvSpPr>
        <p:spPr bwMode="auto">
          <a:xfrm>
            <a:off x="388620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algn="r" defTabSz="893904" eaLnBrk="0" hangingPunct="0">
              <a:defRPr sz="1200">
                <a:latin typeface="Times New Roman" pitchFamily="18" charset="0"/>
              </a:defRPr>
            </a:lvl1pPr>
          </a:lstStyle>
          <a:p>
            <a:pPr>
              <a:defRPr/>
            </a:pPr>
            <a:endParaRPr lang="en-US"/>
          </a:p>
        </p:txBody>
      </p:sp>
      <p:sp>
        <p:nvSpPr>
          <p:cNvPr id="5124" name="Rectangle 1028"/>
          <p:cNvSpPr>
            <a:spLocks noGrp="1" noRot="1" noChangeAspect="1" noChangeArrowheads="1" noTextEdit="1"/>
          </p:cNvSpPr>
          <p:nvPr>
            <p:ph type="sldImg" idx="2"/>
          </p:nvPr>
        </p:nvSpPr>
        <p:spPr bwMode="auto">
          <a:xfrm>
            <a:off x="1169988" y="674688"/>
            <a:ext cx="4519612" cy="3389312"/>
          </a:xfrm>
          <a:prstGeom prst="rect">
            <a:avLst/>
          </a:prstGeom>
          <a:noFill/>
          <a:ln w="9525">
            <a:solidFill>
              <a:srgbClr val="000000"/>
            </a:solidFill>
            <a:miter lim="800000"/>
            <a:headEnd/>
            <a:tailEnd/>
          </a:ln>
        </p:spPr>
      </p:sp>
      <p:sp>
        <p:nvSpPr>
          <p:cNvPr id="23557" name="Rectangle 1029"/>
          <p:cNvSpPr>
            <a:spLocks noGrp="1" noChangeArrowheads="1"/>
          </p:cNvSpPr>
          <p:nvPr>
            <p:ph type="body" sz="quarter" idx="3"/>
          </p:nvPr>
        </p:nvSpPr>
        <p:spPr bwMode="auto">
          <a:xfrm>
            <a:off x="914400" y="4289425"/>
            <a:ext cx="5029200" cy="406558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1030"/>
          <p:cNvSpPr>
            <a:spLocks noGrp="1" noChangeArrowheads="1"/>
          </p:cNvSpPr>
          <p:nvPr>
            <p:ph type="ftr" sz="quarter" idx="4"/>
          </p:nvPr>
        </p:nvSpPr>
        <p:spPr bwMode="auto">
          <a:xfrm>
            <a:off x="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23559" name="Rectangle 1031"/>
          <p:cNvSpPr>
            <a:spLocks noGrp="1" noChangeArrowheads="1"/>
          </p:cNvSpPr>
          <p:nvPr>
            <p:ph type="sldNum" sz="quarter" idx="5"/>
          </p:nvPr>
        </p:nvSpPr>
        <p:spPr bwMode="auto">
          <a:xfrm>
            <a:off x="388620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algn="r" defTabSz="893904" eaLnBrk="0" hangingPunct="0">
              <a:defRPr sz="1200">
                <a:latin typeface="Times New Roman" pitchFamily="18" charset="0"/>
              </a:defRPr>
            </a:lvl1pPr>
          </a:lstStyle>
          <a:p>
            <a:pPr>
              <a:defRPr/>
            </a:pPr>
            <a:fld id="{2AA2CC54-9775-497D-94AA-5837518D31D7}" type="slidenum">
              <a:rPr lang="en-US"/>
              <a:pPr>
                <a:defRPr/>
              </a:pPr>
              <a:t>‹#›</a:t>
            </a:fld>
            <a:endParaRPr lang="en-US"/>
          </a:p>
        </p:txBody>
      </p:sp>
    </p:spTree>
    <p:extLst>
      <p:ext uri="{BB962C8B-B14F-4D97-AF65-F5344CB8AC3E}">
        <p14:creationId xmlns:p14="http://schemas.microsoft.com/office/powerpoint/2010/main" val="2251927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31"/>
          <p:cNvSpPr>
            <a:spLocks noGrp="1" noChangeArrowheads="1"/>
          </p:cNvSpPr>
          <p:nvPr>
            <p:ph type="sldNum" sz="quarter" idx="5"/>
          </p:nvPr>
        </p:nvSpPr>
        <p:spPr>
          <a:noFill/>
        </p:spPr>
        <p:txBody>
          <a:bodyPr/>
          <a:lstStyle/>
          <a:p>
            <a:pPr defTabSz="889000"/>
            <a:fld id="{58750D25-E318-4DD6-90A8-D58B6BA46868}" type="slidenum">
              <a:rPr lang="en-US" smtClean="0"/>
              <a:pPr defTabSz="889000"/>
              <a:t>1</a:t>
            </a:fld>
            <a:endParaRPr 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w="9525"/>
        </p:spPr>
        <p:txBody>
          <a:bodyPr/>
          <a:lstStyle/>
          <a:p>
            <a:pPr>
              <a:buFontTx/>
              <a:buChar char="•"/>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11</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18</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19</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21</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29</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38</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39</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41</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48</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49</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50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31"/>
          <p:cNvSpPr>
            <a:spLocks noGrp="1" noChangeArrowheads="1"/>
          </p:cNvSpPr>
          <p:nvPr>
            <p:ph type="sldNum" sz="quarter" idx="5"/>
          </p:nvPr>
        </p:nvSpPr>
        <p:spPr>
          <a:noFill/>
        </p:spPr>
        <p:txBody>
          <a:bodyPr/>
          <a:lstStyle/>
          <a:p>
            <a:pPr defTabSz="889000"/>
            <a:fld id="{5DB8E360-045F-40FC-9B95-8E3FE3C715F0}" type="slidenum">
              <a:rPr lang="en-US" smtClean="0"/>
              <a:pPr defTabSz="889000"/>
              <a:t>51</a:t>
            </a:fld>
            <a:endParaRPr 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xfrm>
            <a:off x="76200" y="4289425"/>
            <a:ext cx="6858000" cy="4741863"/>
          </a:xfrm>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8</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6" name="Rectangle 6"/>
          <p:cNvSpPr>
            <a:spLocks noGrp="1" noChangeArrowheads="1"/>
          </p:cNvSpPr>
          <p:nvPr>
            <p:ph type="sldNum" sz="quarter" idx="12"/>
          </p:nvPr>
        </p:nvSpPr>
        <p:spPr>
          <a:ln/>
        </p:spPr>
        <p:txBody>
          <a:bodyPr/>
          <a:lstStyle>
            <a:lvl1pPr>
              <a:defRPr/>
            </a:lvl1pPr>
          </a:lstStyle>
          <a:p>
            <a:pPr>
              <a:defRPr/>
            </a:pPr>
            <a:fld id="{808607B1-F92D-46F7-8F40-ECBD188134A8}" type="slidenum">
              <a:rPr lang="en-US"/>
              <a:pPr>
                <a:defRPr/>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6" name="Rectangle 6"/>
          <p:cNvSpPr>
            <a:spLocks noGrp="1" noChangeArrowheads="1"/>
          </p:cNvSpPr>
          <p:nvPr>
            <p:ph type="sldNum" sz="quarter" idx="12"/>
          </p:nvPr>
        </p:nvSpPr>
        <p:spPr>
          <a:ln/>
        </p:spPr>
        <p:txBody>
          <a:bodyPr/>
          <a:lstStyle>
            <a:lvl1pPr>
              <a:defRPr/>
            </a:lvl1pPr>
          </a:lstStyle>
          <a:p>
            <a:pPr>
              <a:defRPr/>
            </a:pPr>
            <a:fld id="{BC117F20-79D6-469B-99B5-CFF585EF5B37}" type="slidenum">
              <a:rPr lang="en-US"/>
              <a:pPr>
                <a:defRPr/>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6" name="Rectangle 6"/>
          <p:cNvSpPr>
            <a:spLocks noGrp="1" noChangeArrowheads="1"/>
          </p:cNvSpPr>
          <p:nvPr>
            <p:ph type="sldNum" sz="quarter" idx="12"/>
          </p:nvPr>
        </p:nvSpPr>
        <p:spPr>
          <a:ln/>
        </p:spPr>
        <p:txBody>
          <a:bodyPr/>
          <a:lstStyle>
            <a:lvl1pPr>
              <a:defRPr/>
            </a:lvl1pPr>
          </a:lstStyle>
          <a:p>
            <a:pPr>
              <a:defRPr/>
            </a:pPr>
            <a:fld id="{6095A64B-F8E4-4AC2-B6AB-15FFF31C68A9}" type="slidenum">
              <a:rPr lang="en-US"/>
              <a:pPr>
                <a:defRPr/>
              </a:pPr>
              <a:t>‹#›</a:t>
            </a:fld>
            <a:endParaRPr lang="en-US"/>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6" name="Rectangle 6"/>
          <p:cNvSpPr>
            <a:spLocks noGrp="1" noChangeArrowheads="1"/>
          </p:cNvSpPr>
          <p:nvPr>
            <p:ph type="sldNum" sz="quarter" idx="12"/>
          </p:nvPr>
        </p:nvSpPr>
        <p:spPr>
          <a:ln/>
        </p:spPr>
        <p:txBody>
          <a:bodyPr/>
          <a:lstStyle>
            <a:lvl1pPr>
              <a:defRPr/>
            </a:lvl1pPr>
          </a:lstStyle>
          <a:p>
            <a:pPr>
              <a:defRPr/>
            </a:pPr>
            <a:fld id="{8F1A739D-E7B5-4159-B04C-510D405EAFFA}" type="slidenum">
              <a:rPr lang="en-US"/>
              <a:pPr>
                <a:defRPr/>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6" name="Rectangle 6"/>
          <p:cNvSpPr>
            <a:spLocks noGrp="1" noChangeArrowheads="1"/>
          </p:cNvSpPr>
          <p:nvPr>
            <p:ph type="sldNum" sz="quarter" idx="12"/>
          </p:nvPr>
        </p:nvSpPr>
        <p:spPr>
          <a:ln/>
        </p:spPr>
        <p:txBody>
          <a:bodyPr/>
          <a:lstStyle>
            <a:lvl1pPr>
              <a:defRPr/>
            </a:lvl1pPr>
          </a:lstStyle>
          <a:p>
            <a:pPr>
              <a:defRPr/>
            </a:pPr>
            <a:fld id="{72008BCB-7DAF-4F9C-AC63-BD97DC541276}" type="slidenum">
              <a:rPr lang="en-US"/>
              <a:pPr>
                <a:defRPr/>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6" name="Rectangle 6"/>
          <p:cNvSpPr>
            <a:spLocks noGrp="1" noChangeArrowheads="1"/>
          </p:cNvSpPr>
          <p:nvPr>
            <p:ph type="sldNum" sz="quarter" idx="12"/>
          </p:nvPr>
        </p:nvSpPr>
        <p:spPr>
          <a:ln/>
        </p:spPr>
        <p:txBody>
          <a:bodyPr/>
          <a:lstStyle>
            <a:lvl1pPr>
              <a:defRPr/>
            </a:lvl1pPr>
          </a:lstStyle>
          <a:p>
            <a:pPr>
              <a:defRPr/>
            </a:pPr>
            <a:fld id="{03B63858-32F2-4196-AF39-33B5C8C03218}" type="slidenum">
              <a:rPr lang="en-US"/>
              <a:pPr>
                <a:defRPr/>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7" name="Rectangle 6"/>
          <p:cNvSpPr>
            <a:spLocks noGrp="1" noChangeArrowheads="1"/>
          </p:cNvSpPr>
          <p:nvPr>
            <p:ph type="sldNum" sz="quarter" idx="12"/>
          </p:nvPr>
        </p:nvSpPr>
        <p:spPr>
          <a:ln/>
        </p:spPr>
        <p:txBody>
          <a:bodyPr/>
          <a:lstStyle>
            <a:lvl1pPr>
              <a:defRPr/>
            </a:lvl1pPr>
          </a:lstStyle>
          <a:p>
            <a:pPr>
              <a:defRPr/>
            </a:pPr>
            <a:fld id="{8D9704E3-17D2-402C-9D76-171EBF0872A3}" type="slidenum">
              <a:rPr lang="en-US"/>
              <a:pPr>
                <a:defRPr/>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9" name="Rectangle 6"/>
          <p:cNvSpPr>
            <a:spLocks noGrp="1" noChangeArrowheads="1"/>
          </p:cNvSpPr>
          <p:nvPr>
            <p:ph type="sldNum" sz="quarter" idx="12"/>
          </p:nvPr>
        </p:nvSpPr>
        <p:spPr>
          <a:ln/>
        </p:spPr>
        <p:txBody>
          <a:bodyPr/>
          <a:lstStyle>
            <a:lvl1pPr>
              <a:defRPr/>
            </a:lvl1pPr>
          </a:lstStyle>
          <a:p>
            <a:pPr>
              <a:defRPr/>
            </a:pPr>
            <a:fld id="{3232DACC-FC4F-4C58-B7EB-3A4BE6C3745D}" type="slidenum">
              <a:rPr lang="en-US"/>
              <a:pPr>
                <a:defRPr/>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5" name="Rectangle 6"/>
          <p:cNvSpPr>
            <a:spLocks noGrp="1" noChangeArrowheads="1"/>
          </p:cNvSpPr>
          <p:nvPr>
            <p:ph type="sldNum" sz="quarter" idx="12"/>
          </p:nvPr>
        </p:nvSpPr>
        <p:spPr>
          <a:ln/>
        </p:spPr>
        <p:txBody>
          <a:bodyPr/>
          <a:lstStyle>
            <a:lvl1pPr>
              <a:defRPr/>
            </a:lvl1pPr>
          </a:lstStyle>
          <a:p>
            <a:pPr>
              <a:defRPr/>
            </a:pPr>
            <a:fld id="{FFFF62F1-EF94-41F0-A5CA-14481EB7F031}" type="slidenum">
              <a:rPr lang="en-US"/>
              <a:pPr>
                <a:defRPr/>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4" name="Rectangle 6"/>
          <p:cNvSpPr>
            <a:spLocks noGrp="1" noChangeArrowheads="1"/>
          </p:cNvSpPr>
          <p:nvPr>
            <p:ph type="sldNum" sz="quarter" idx="12"/>
          </p:nvPr>
        </p:nvSpPr>
        <p:spPr>
          <a:ln/>
        </p:spPr>
        <p:txBody>
          <a:bodyPr/>
          <a:lstStyle>
            <a:lvl1pPr>
              <a:defRPr/>
            </a:lvl1pPr>
          </a:lstStyle>
          <a:p>
            <a:pPr>
              <a:defRPr/>
            </a:pPr>
            <a:fld id="{7FA54DA2-CCEE-4940-8033-C53142F2EA71}" type="slidenum">
              <a:rPr lang="en-US"/>
              <a:pPr>
                <a:defRPr/>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7" name="Rectangle 6"/>
          <p:cNvSpPr>
            <a:spLocks noGrp="1" noChangeArrowheads="1"/>
          </p:cNvSpPr>
          <p:nvPr>
            <p:ph type="sldNum" sz="quarter" idx="12"/>
          </p:nvPr>
        </p:nvSpPr>
        <p:spPr>
          <a:ln/>
        </p:spPr>
        <p:txBody>
          <a:bodyPr/>
          <a:lstStyle>
            <a:lvl1pPr>
              <a:defRPr/>
            </a:lvl1pPr>
          </a:lstStyle>
          <a:p>
            <a:pPr>
              <a:defRPr/>
            </a:pPr>
            <a:fld id="{3A7DC220-1194-443B-94E2-2F8A72D5133A}" type="slidenum">
              <a:rPr lang="en-US"/>
              <a:pPr>
                <a:defRPr/>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DLGF May 2004</a:t>
            </a:r>
          </a:p>
        </p:txBody>
      </p:sp>
      <p:sp>
        <p:nvSpPr>
          <p:cNvPr id="7" name="Rectangle 6"/>
          <p:cNvSpPr>
            <a:spLocks noGrp="1" noChangeArrowheads="1"/>
          </p:cNvSpPr>
          <p:nvPr>
            <p:ph type="sldNum" sz="quarter" idx="12"/>
          </p:nvPr>
        </p:nvSpPr>
        <p:spPr>
          <a:ln/>
        </p:spPr>
        <p:txBody>
          <a:bodyPr/>
          <a:lstStyle>
            <a:lvl1pPr>
              <a:defRPr/>
            </a:lvl1pPr>
          </a:lstStyle>
          <a:p>
            <a:pPr>
              <a:defRPr/>
            </a:pPr>
            <a:fld id="{7CCEE0FE-98CA-4C3F-BFE3-6F5F54D67F42}" type="slidenum">
              <a:rPr lang="en-US"/>
              <a:pPr>
                <a:defRPr/>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9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239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r>
              <a:rPr lang="en-US"/>
              <a:t>DLGF May 2004</a:t>
            </a:r>
          </a:p>
        </p:txBody>
      </p:sp>
      <p:sp>
        <p:nvSpPr>
          <p:cNvPr id="1239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95BDBBB0-C0EF-49A5-BEBD-56E1817210D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ransition spd="med"/>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www.in.gov/dlgf/2338.htm"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hyperlink" Target="http://www.in.gov/dlgf" TargetMode="External"/><Relationship Id="rId5" Type="http://schemas.openxmlformats.org/officeDocument/2006/relationships/hyperlink" Target="mailto:cmusgrave@dlgf.in.gov" TargetMode="External"/><Relationship Id="rId4" Type="http://schemas.openxmlformats.org/officeDocument/2006/relationships/hyperlink" Target="mailto:cschaafsma@dlgf.in.gov"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gateway.ifionline.org/login.asp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0" y="2286000"/>
            <a:ext cx="8610600" cy="4038600"/>
          </a:xfrm>
        </p:spPr>
        <p:txBody>
          <a:bodyPr/>
          <a:lstStyle/>
          <a:p>
            <a:pPr algn="ctr" eaLnBrk="1" hangingPunct="1">
              <a:buFontTx/>
              <a:buNone/>
            </a:pPr>
            <a:r>
              <a:rPr lang="en-US" sz="4000" b="1" dirty="0" smtClean="0">
                <a:solidFill>
                  <a:srgbClr val="003399"/>
                </a:solidFill>
                <a:latin typeface="Calibri" pitchFamily="34" charset="0"/>
              </a:rPr>
              <a:t>2014 Clerk-Treasurer’s Conference</a:t>
            </a:r>
          </a:p>
          <a:p>
            <a:pPr algn="ctr" eaLnBrk="1" hangingPunct="1">
              <a:buFontTx/>
              <a:buNone/>
            </a:pPr>
            <a:endParaRPr lang="en-US" b="1" dirty="0" smtClean="0">
              <a:solidFill>
                <a:srgbClr val="003399"/>
              </a:solidFill>
              <a:latin typeface="Calibri" pitchFamily="34" charset="0"/>
            </a:endParaRPr>
          </a:p>
          <a:p>
            <a:pPr algn="ctr" eaLnBrk="1" hangingPunct="1">
              <a:buFontTx/>
              <a:buNone/>
            </a:pPr>
            <a:r>
              <a:rPr lang="en-US" sz="2800" b="1" dirty="0" smtClean="0">
                <a:solidFill>
                  <a:srgbClr val="003399"/>
                </a:solidFill>
                <a:latin typeface="Calibri" pitchFamily="34" charset="0"/>
              </a:rPr>
              <a:t>Dan Jones</a:t>
            </a:r>
          </a:p>
          <a:p>
            <a:pPr algn="ctr" eaLnBrk="1" hangingPunct="1">
              <a:buFontTx/>
              <a:buNone/>
            </a:pPr>
            <a:r>
              <a:rPr lang="en-US" sz="2800" b="1" dirty="0" smtClean="0">
                <a:solidFill>
                  <a:srgbClr val="003399"/>
                </a:solidFill>
                <a:latin typeface="Calibri" pitchFamily="34" charset="0"/>
              </a:rPr>
              <a:t>Budget Div. Asst. Dir., DLGF </a:t>
            </a:r>
          </a:p>
          <a:p>
            <a:pPr algn="ctr" eaLnBrk="1" hangingPunct="1">
              <a:buFontTx/>
              <a:buNone/>
            </a:pPr>
            <a:r>
              <a:rPr lang="en-US" sz="2800" b="1" dirty="0" smtClean="0">
                <a:solidFill>
                  <a:srgbClr val="003399"/>
                </a:solidFill>
                <a:latin typeface="Calibri" pitchFamily="34" charset="0"/>
              </a:rPr>
              <a:t>June 2014</a:t>
            </a:r>
          </a:p>
          <a:p>
            <a:pPr algn="ctr" eaLnBrk="1" hangingPunct="1">
              <a:buFontTx/>
              <a:buNone/>
            </a:pPr>
            <a:endParaRPr lang="en-US" b="1" dirty="0" smtClean="0">
              <a:latin typeface="Georgia" pitchFamily="18" charset="0"/>
            </a:endParaRPr>
          </a:p>
        </p:txBody>
      </p:sp>
      <p:pic>
        <p:nvPicPr>
          <p:cNvPr id="2051" name="Picture 5" descr="Header"/>
          <p:cNvPicPr>
            <a:picLocks noChangeAspect="1" noChangeArrowheads="1"/>
          </p:cNvPicPr>
          <p:nvPr/>
        </p:nvPicPr>
        <p:blipFill>
          <a:blip r:embed="rId3" cstate="print"/>
          <a:srcRect/>
          <a:stretch>
            <a:fillRect/>
          </a:stretch>
        </p:blipFill>
        <p:spPr bwMode="auto">
          <a:xfrm>
            <a:off x="0" y="0"/>
            <a:ext cx="9144000" cy="16764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a:defRPr/>
            </a:pPr>
            <a:fld id="{85B022B0-E147-4EE6-A187-9396C897D358}" type="slidenum">
              <a:rPr lang="en-US" smtClean="0"/>
              <a:pPr>
                <a:defRPr/>
              </a:pPr>
              <a:t>1</a:t>
            </a:fld>
            <a:endParaRPr lang="en-US"/>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1096962"/>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Most Common Reasons for Budget Denials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endParaRPr lang="en-US" sz="3000" dirty="0" smtClean="0">
              <a:solidFill>
                <a:srgbClr val="003399"/>
              </a:solidFill>
              <a:latin typeface="Calibri" pitchFamily="34" charset="0"/>
            </a:endParaRPr>
          </a:p>
          <a:p>
            <a:pPr marL="514350" indent="-457200" eaLnBrk="1" hangingPunct="1"/>
            <a:r>
              <a:rPr lang="en-US" sz="3000" dirty="0" smtClean="0">
                <a:solidFill>
                  <a:srgbClr val="003399"/>
                </a:solidFill>
                <a:latin typeface="Calibri" pitchFamily="34" charset="0"/>
              </a:rPr>
              <a:t>Error with Budget Advertisement</a:t>
            </a:r>
          </a:p>
          <a:p>
            <a:pPr marL="914400" lvl="1" indent="-457200" eaLnBrk="1" hangingPunct="1"/>
            <a:r>
              <a:rPr lang="en-US" sz="2600" dirty="0" smtClean="0">
                <a:solidFill>
                  <a:srgbClr val="003399"/>
                </a:solidFill>
                <a:latin typeface="Calibri" pitchFamily="34" charset="0"/>
              </a:rPr>
              <a:t>Not advertised by deadline </a:t>
            </a:r>
            <a:r>
              <a:rPr lang="en-US" sz="2600" i="1" dirty="0" smtClean="0">
                <a:solidFill>
                  <a:srgbClr val="003399"/>
                </a:solidFill>
                <a:latin typeface="Calibri" pitchFamily="34" charset="0"/>
              </a:rPr>
              <a:t>(and online for 2015)</a:t>
            </a:r>
          </a:p>
          <a:p>
            <a:pPr marL="914400" lvl="1" indent="-457200" eaLnBrk="1" hangingPunct="1"/>
            <a:r>
              <a:rPr lang="en-US" sz="2600" dirty="0" smtClean="0">
                <a:solidFill>
                  <a:srgbClr val="003399"/>
                </a:solidFill>
                <a:latin typeface="Calibri" pitchFamily="34" charset="0"/>
              </a:rPr>
              <a:t>Not advertised at least </a:t>
            </a:r>
            <a:r>
              <a:rPr lang="en-US" sz="2600" dirty="0" smtClean="0">
                <a:solidFill>
                  <a:srgbClr val="FF0000"/>
                </a:solidFill>
                <a:latin typeface="Calibri" pitchFamily="34" charset="0"/>
              </a:rPr>
              <a:t>10 days </a:t>
            </a:r>
            <a:r>
              <a:rPr lang="en-US" sz="2600" dirty="0" smtClean="0">
                <a:solidFill>
                  <a:srgbClr val="003399"/>
                </a:solidFill>
                <a:latin typeface="Calibri" pitchFamily="34" charset="0"/>
              </a:rPr>
              <a:t>before meeting</a:t>
            </a:r>
          </a:p>
          <a:p>
            <a:pPr marL="914400" lvl="1" indent="-457200" eaLnBrk="1" hangingPunct="1"/>
            <a:r>
              <a:rPr lang="en-US" sz="2600" dirty="0" smtClean="0">
                <a:solidFill>
                  <a:srgbClr val="003399"/>
                </a:solidFill>
                <a:latin typeface="Calibri" pitchFamily="34" charset="0"/>
              </a:rPr>
              <a:t>Did not allow </a:t>
            </a:r>
            <a:r>
              <a:rPr lang="en-US" sz="2600" dirty="0" smtClean="0">
                <a:solidFill>
                  <a:srgbClr val="FF0000"/>
                </a:solidFill>
                <a:latin typeface="Calibri" pitchFamily="34" charset="0"/>
              </a:rPr>
              <a:t>7 days </a:t>
            </a:r>
            <a:r>
              <a:rPr lang="en-US" sz="2600" dirty="0" smtClean="0">
                <a:solidFill>
                  <a:srgbClr val="003399"/>
                </a:solidFill>
                <a:latin typeface="Calibri" pitchFamily="34" charset="0"/>
              </a:rPr>
              <a:t>between public notices</a:t>
            </a:r>
          </a:p>
          <a:p>
            <a:pPr marL="914400" lvl="1" indent="-457200" eaLnBrk="1" hangingPunct="1"/>
            <a:r>
              <a:rPr lang="en-US" sz="2600" dirty="0" smtClean="0">
                <a:solidFill>
                  <a:srgbClr val="003399"/>
                </a:solidFill>
                <a:latin typeface="Calibri" pitchFamily="34" charset="0"/>
              </a:rPr>
              <a:t>1st publication must be </a:t>
            </a:r>
            <a:r>
              <a:rPr lang="en-US" sz="2600" dirty="0" smtClean="0">
                <a:solidFill>
                  <a:srgbClr val="FF0000"/>
                </a:solidFill>
                <a:latin typeface="Calibri" pitchFamily="34" charset="0"/>
              </a:rPr>
              <a:t>before</a:t>
            </a:r>
            <a:r>
              <a:rPr lang="en-US" sz="2600" dirty="0" smtClean="0">
                <a:solidFill>
                  <a:srgbClr val="003399"/>
                </a:solidFill>
                <a:latin typeface="Calibri" pitchFamily="34" charset="0"/>
              </a:rPr>
              <a:t> September 14</a:t>
            </a:r>
          </a:p>
          <a:p>
            <a:pPr marL="914400" lvl="1" indent="-457200" eaLnBrk="1" hangingPunct="1"/>
            <a:r>
              <a:rPr lang="en-US" sz="2600" dirty="0" smtClean="0">
                <a:solidFill>
                  <a:srgbClr val="003399"/>
                </a:solidFill>
                <a:latin typeface="Calibri" pitchFamily="34" charset="0"/>
              </a:rPr>
              <a:t>2</a:t>
            </a:r>
            <a:r>
              <a:rPr lang="en-US" sz="2600" baseline="30000" dirty="0" smtClean="0">
                <a:solidFill>
                  <a:srgbClr val="003399"/>
                </a:solidFill>
                <a:latin typeface="Calibri" pitchFamily="34" charset="0"/>
              </a:rPr>
              <a:t>nd</a:t>
            </a:r>
            <a:r>
              <a:rPr lang="en-US" sz="2600" dirty="0" smtClean="0">
                <a:solidFill>
                  <a:srgbClr val="003399"/>
                </a:solidFill>
                <a:latin typeface="Calibri" pitchFamily="34" charset="0"/>
              </a:rPr>
              <a:t> publication must be </a:t>
            </a:r>
            <a:r>
              <a:rPr lang="en-US" sz="2600" dirty="0" smtClean="0">
                <a:solidFill>
                  <a:srgbClr val="FF0000"/>
                </a:solidFill>
                <a:latin typeface="Calibri" pitchFamily="34" charset="0"/>
              </a:rPr>
              <a:t>before</a:t>
            </a:r>
            <a:r>
              <a:rPr lang="en-US" sz="2600" dirty="0" smtClean="0">
                <a:solidFill>
                  <a:srgbClr val="003399"/>
                </a:solidFill>
                <a:latin typeface="Calibri" pitchFamily="34" charset="0"/>
              </a:rPr>
              <a:t> September 21</a:t>
            </a:r>
          </a:p>
          <a:p>
            <a:pPr marL="914400" lvl="1" indent="-457200" eaLnBrk="1" hangingPunct="1"/>
            <a:r>
              <a:rPr lang="en-US" sz="2600" dirty="0" smtClean="0">
                <a:solidFill>
                  <a:srgbClr val="003399"/>
                </a:solidFill>
                <a:latin typeface="Calibri" pitchFamily="34" charset="0"/>
              </a:rPr>
              <a:t>Did not allow 10 days between public hearing and adoption meeting.</a:t>
            </a:r>
          </a:p>
          <a:p>
            <a:pPr marL="914400" lvl="1" indent="-457200" algn="ctr" eaLnBrk="1" hangingPunct="1">
              <a:buNone/>
            </a:pPr>
            <a:endParaRPr lang="en-US" sz="2400" b="1" dirty="0" smtClean="0">
              <a:solidFill>
                <a:srgbClr val="003399"/>
              </a:solidFill>
              <a:latin typeface="Calibri" pitchFamily="34" charset="0"/>
            </a:endParaRPr>
          </a:p>
          <a:p>
            <a:pPr marL="914400" lvl="1" indent="-457200" algn="ctr" eaLnBrk="1" hangingPunct="1">
              <a:buNone/>
            </a:pPr>
            <a:r>
              <a:rPr lang="en-US" sz="2400" b="1" dirty="0" smtClean="0">
                <a:solidFill>
                  <a:srgbClr val="003399"/>
                </a:solidFill>
                <a:latin typeface="Calibri" pitchFamily="34" charset="0"/>
              </a:rPr>
              <a:t>DO NOT COUNT DAY OF PUBLICATION</a:t>
            </a:r>
          </a:p>
          <a:p>
            <a:pPr marL="514350" indent="-457200" eaLnBrk="1" hangingPunct="1"/>
            <a:endParaRPr lang="en-US" sz="30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10</a:t>
            </a:fld>
            <a:endParaRPr lang="en-US"/>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1096962"/>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Most Common Problems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Errors with Budget </a:t>
            </a:r>
          </a:p>
          <a:p>
            <a:pPr marL="914400" lvl="1" indent="-457200" eaLnBrk="1" hangingPunct="1"/>
            <a:r>
              <a:rPr lang="en-US" sz="2400" dirty="0" smtClean="0">
                <a:solidFill>
                  <a:srgbClr val="003399"/>
                </a:solidFill>
                <a:latin typeface="Calibri" pitchFamily="34" charset="0"/>
              </a:rPr>
              <a:t>Budget hearing or adoption meeting not held on date advertised</a:t>
            </a:r>
          </a:p>
          <a:p>
            <a:pPr marL="1314450" lvl="2" indent="-457200" eaLnBrk="1" hangingPunct="1"/>
            <a:r>
              <a:rPr lang="en-US" sz="2000" dirty="0" smtClean="0">
                <a:solidFill>
                  <a:srgbClr val="003399"/>
                </a:solidFill>
                <a:latin typeface="Calibri" pitchFamily="34" charset="0"/>
              </a:rPr>
              <a:t>Last possible day for public hearing is Oct 24</a:t>
            </a:r>
            <a:r>
              <a:rPr lang="en-US" sz="2000" baseline="30000" dirty="0" smtClean="0">
                <a:solidFill>
                  <a:srgbClr val="003399"/>
                </a:solidFill>
                <a:latin typeface="Calibri" pitchFamily="34" charset="0"/>
              </a:rPr>
              <a:t>th</a:t>
            </a:r>
            <a:endParaRPr lang="en-US" sz="2000" dirty="0" smtClean="0">
              <a:solidFill>
                <a:srgbClr val="003399"/>
              </a:solidFill>
              <a:latin typeface="Calibri" pitchFamily="34" charset="0"/>
            </a:endParaRPr>
          </a:p>
          <a:p>
            <a:pPr marL="1314450" lvl="2" indent="-457200" eaLnBrk="1" hangingPunct="1"/>
            <a:r>
              <a:rPr lang="en-US" sz="2000" dirty="0" smtClean="0">
                <a:solidFill>
                  <a:srgbClr val="003399"/>
                </a:solidFill>
                <a:latin typeface="Calibri" pitchFamily="34" charset="0"/>
              </a:rPr>
              <a:t>Last possible day to adopt budget is Nov. 3</a:t>
            </a:r>
            <a:r>
              <a:rPr lang="en-US" sz="2000" baseline="30000" dirty="0" smtClean="0">
                <a:solidFill>
                  <a:srgbClr val="003399"/>
                </a:solidFill>
                <a:latin typeface="Calibri" pitchFamily="34" charset="0"/>
              </a:rPr>
              <a:t>rd</a:t>
            </a:r>
            <a:endParaRPr lang="en-US" sz="2000" dirty="0" smtClean="0">
              <a:solidFill>
                <a:srgbClr val="003399"/>
              </a:solidFill>
              <a:latin typeface="Calibri" pitchFamily="34" charset="0"/>
            </a:endParaRPr>
          </a:p>
          <a:p>
            <a:pPr marL="914400" lvl="1" indent="-457200" eaLnBrk="1" hangingPunct="1"/>
            <a:r>
              <a:rPr lang="en-US" sz="2600" dirty="0" smtClean="0">
                <a:solidFill>
                  <a:srgbClr val="003399"/>
                </a:solidFill>
                <a:latin typeface="Calibri" pitchFamily="34" charset="0"/>
              </a:rPr>
              <a:t>Rescheduled meetings and revised notices can be published if done timely but rarely ever successful.</a:t>
            </a:r>
          </a:p>
          <a:p>
            <a:pPr marL="914400" lvl="1" indent="-457200" eaLnBrk="1" hangingPunct="1"/>
            <a:r>
              <a:rPr lang="en-US" sz="2600" dirty="0" smtClean="0">
                <a:solidFill>
                  <a:srgbClr val="003399"/>
                </a:solidFill>
                <a:latin typeface="Calibri" pitchFamily="34" charset="0"/>
              </a:rPr>
              <a:t>Budget not submitted to county council for non-binding recommendation by deadline (Sept 2</a:t>
            </a:r>
            <a:r>
              <a:rPr lang="en-US" sz="2600" baseline="30000" dirty="0" smtClean="0">
                <a:solidFill>
                  <a:srgbClr val="003399"/>
                </a:solidFill>
                <a:latin typeface="Calibri" pitchFamily="34" charset="0"/>
              </a:rPr>
              <a:t>nd</a:t>
            </a:r>
            <a:r>
              <a:rPr lang="en-US" sz="2600" dirty="0" smtClean="0">
                <a:solidFill>
                  <a:srgbClr val="003399"/>
                </a:solidFill>
                <a:latin typeface="Calibri" pitchFamily="34" charset="0"/>
              </a:rPr>
              <a:t>)</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11</a:t>
            </a:fld>
            <a:endParaRPr lang="en-US"/>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Most Common Problems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Error(s) with Budget Advertisement:</a:t>
            </a:r>
          </a:p>
          <a:p>
            <a:pPr marL="914400" lvl="1" indent="-457200" eaLnBrk="1" hangingPunct="1"/>
            <a:r>
              <a:rPr lang="en-US" sz="2600" dirty="0" smtClean="0">
                <a:solidFill>
                  <a:srgbClr val="003399"/>
                </a:solidFill>
                <a:latin typeface="Calibri" pitchFamily="34" charset="0"/>
              </a:rPr>
              <a:t>Publication does not include all funds;</a:t>
            </a:r>
          </a:p>
          <a:p>
            <a:pPr marL="914400" lvl="1" indent="-457200" eaLnBrk="1" hangingPunct="1"/>
            <a:r>
              <a:rPr lang="en-US" sz="2600" dirty="0" smtClean="0">
                <a:solidFill>
                  <a:srgbClr val="003399"/>
                </a:solidFill>
                <a:latin typeface="Calibri" pitchFamily="34" charset="0"/>
              </a:rPr>
              <a:t>Publication has incorrect amounts or zeroes;</a:t>
            </a:r>
          </a:p>
          <a:p>
            <a:pPr marL="914400" lvl="1" indent="-457200" eaLnBrk="1" hangingPunct="1"/>
            <a:r>
              <a:rPr lang="en-US" sz="2600" dirty="0" smtClean="0">
                <a:solidFill>
                  <a:srgbClr val="003399"/>
                </a:solidFill>
                <a:latin typeface="Calibri" pitchFamily="34" charset="0"/>
              </a:rPr>
              <a:t>Publication must include amount of excessive levy appeals  (if any) in both the appeal column and included in the total amount of the levy for that fund</a:t>
            </a:r>
          </a:p>
          <a:p>
            <a:pPr marL="914400" lvl="1" indent="-457200" algn="ctr" eaLnBrk="1" hangingPunct="1">
              <a:buNone/>
            </a:pPr>
            <a:r>
              <a:rPr lang="en-US" sz="2600" b="1" u="sng" dirty="0" smtClean="0">
                <a:solidFill>
                  <a:srgbClr val="FF0000"/>
                </a:solidFill>
                <a:latin typeface="Calibri" pitchFamily="34" charset="0"/>
              </a:rPr>
              <a:t>Remember</a:t>
            </a:r>
          </a:p>
          <a:p>
            <a:pPr marL="914400" lvl="1" indent="-457200" eaLnBrk="1" hangingPunct="1">
              <a:buNone/>
            </a:pPr>
            <a:r>
              <a:rPr lang="en-US" sz="2600" dirty="0" smtClean="0">
                <a:solidFill>
                  <a:srgbClr val="003399"/>
                </a:solidFill>
                <a:latin typeface="Calibri" pitchFamily="34" charset="0"/>
              </a:rPr>
              <a:t>1</a:t>
            </a:r>
            <a:r>
              <a:rPr lang="en-US" sz="2600" baseline="30000" dirty="0" smtClean="0">
                <a:solidFill>
                  <a:srgbClr val="003399"/>
                </a:solidFill>
                <a:latin typeface="Calibri" pitchFamily="34" charset="0"/>
              </a:rPr>
              <a:t>st</a:t>
            </a:r>
            <a:r>
              <a:rPr lang="en-US" sz="2600" dirty="0" smtClean="0">
                <a:solidFill>
                  <a:srgbClr val="003399"/>
                </a:solidFill>
                <a:latin typeface="Calibri" pitchFamily="34" charset="0"/>
              </a:rPr>
              <a:t> Notice must be AT LEAST 10 days before public hearing, 2</a:t>
            </a:r>
            <a:r>
              <a:rPr lang="en-US" sz="2600" baseline="30000" dirty="0" smtClean="0">
                <a:solidFill>
                  <a:srgbClr val="003399"/>
                </a:solidFill>
                <a:latin typeface="Calibri" pitchFamily="34" charset="0"/>
              </a:rPr>
              <a:t>nd</a:t>
            </a:r>
            <a:r>
              <a:rPr lang="en-US" sz="2600" dirty="0" smtClean="0">
                <a:solidFill>
                  <a:srgbClr val="003399"/>
                </a:solidFill>
                <a:latin typeface="Calibri" pitchFamily="34" charset="0"/>
              </a:rPr>
              <a:t> Notice at least 3 days before hearing</a:t>
            </a:r>
          </a:p>
          <a:p>
            <a:pPr marL="914400" lvl="1" indent="-457200" eaLnBrk="1" hangingPunct="1">
              <a:buNone/>
            </a:pPr>
            <a:r>
              <a:rPr lang="en-US" sz="2600" dirty="0" smtClean="0">
                <a:solidFill>
                  <a:srgbClr val="003399"/>
                </a:solidFill>
                <a:latin typeface="Calibri" pitchFamily="34" charset="0"/>
              </a:rPr>
              <a:t>Public hearing must be at least 10 days before adoption meeting</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12</a:t>
            </a:fld>
            <a:endParaRPr lang="en-US"/>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More Common Problems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876800"/>
          </a:xfrm>
        </p:spPr>
        <p:txBody>
          <a:bodyPr/>
          <a:lstStyle/>
          <a:p>
            <a:pPr marL="514350" indent="-457200" eaLnBrk="1" hangingPunct="1"/>
            <a:r>
              <a:rPr lang="en-US" sz="2600" dirty="0" smtClean="0">
                <a:solidFill>
                  <a:srgbClr val="003399"/>
                </a:solidFill>
                <a:latin typeface="Calibri" pitchFamily="34" charset="0"/>
              </a:rPr>
              <a:t>Fiscal body does not have a quorum at adoption meeting.</a:t>
            </a:r>
          </a:p>
          <a:p>
            <a:pPr marL="914400" lvl="1" indent="-457200" eaLnBrk="1" hangingPunct="1"/>
            <a:r>
              <a:rPr lang="en-US" sz="2200" dirty="0" smtClean="0">
                <a:solidFill>
                  <a:srgbClr val="003399"/>
                </a:solidFill>
                <a:latin typeface="Calibri" pitchFamily="34" charset="0"/>
              </a:rPr>
              <a:t>Action: Postpone action on the budget to a new date and time specified during the advertised meeting.</a:t>
            </a:r>
          </a:p>
          <a:p>
            <a:pPr marL="514350" indent="-457200" eaLnBrk="1" hangingPunct="1"/>
            <a:r>
              <a:rPr lang="en-US" sz="2600" dirty="0" smtClean="0">
                <a:solidFill>
                  <a:srgbClr val="003399"/>
                </a:solidFill>
                <a:latin typeface="Calibri" pitchFamily="34" charset="0"/>
              </a:rPr>
              <a:t>No budget amounts in Gateway “Adopted” budget columns. Amounts are only in the “Published” column.</a:t>
            </a:r>
          </a:p>
          <a:p>
            <a:pPr marL="914400" lvl="1" indent="-457200" eaLnBrk="1" hangingPunct="1"/>
            <a:r>
              <a:rPr lang="en-US" sz="2200" dirty="0" smtClean="0">
                <a:solidFill>
                  <a:srgbClr val="003399"/>
                </a:solidFill>
                <a:latin typeface="Calibri" pitchFamily="34" charset="0"/>
              </a:rPr>
              <a:t>Action: Copy amounts to the Adopted column and have fiscal body sign Form 4. Remember the deadlines.</a:t>
            </a:r>
          </a:p>
          <a:p>
            <a:pPr marL="514350" indent="-457200" eaLnBrk="1" hangingPunct="1"/>
            <a:r>
              <a:rPr lang="en-US" sz="2600" dirty="0" smtClean="0">
                <a:solidFill>
                  <a:srgbClr val="003399"/>
                </a:solidFill>
                <a:latin typeface="Calibri" pitchFamily="34" charset="0"/>
              </a:rPr>
              <a:t>Council did not sign Form 4 at adoption meeting.</a:t>
            </a:r>
          </a:p>
          <a:p>
            <a:pPr marL="914400" lvl="1" indent="-457200" eaLnBrk="1" hangingPunct="1"/>
            <a:r>
              <a:rPr lang="en-US" sz="2200" dirty="0" smtClean="0">
                <a:solidFill>
                  <a:srgbClr val="003399"/>
                </a:solidFill>
                <a:latin typeface="Calibri" pitchFamily="34" charset="0"/>
              </a:rPr>
              <a:t>Action: Schedule a special meeting of the fiscal body giving at least 48 hours notice and re-adopt budget and sign form(s).</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13</a:t>
            </a:fld>
            <a:endParaRPr lang="en-US"/>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More Common Problems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572000"/>
          </a:xfrm>
        </p:spPr>
        <p:txBody>
          <a:bodyPr/>
          <a:lstStyle/>
          <a:p>
            <a:pPr marL="914400" lvl="1" indent="-457200" eaLnBrk="1" hangingPunct="1">
              <a:buFont typeface="Arial" pitchFamily="34" charset="0"/>
              <a:buChar char="•"/>
            </a:pPr>
            <a:r>
              <a:rPr lang="en-US" sz="3000" dirty="0" smtClean="0">
                <a:solidFill>
                  <a:srgbClr val="003399"/>
                </a:solidFill>
                <a:latin typeface="Calibri" pitchFamily="34" charset="0"/>
                <a:ea typeface="+mn-ea"/>
                <a:cs typeface="+mn-cs"/>
              </a:rPr>
              <a:t>DLGF cannot approve an appropriation or debt service levy for debt not reported in Gateway (IC 5-1-18-7)</a:t>
            </a:r>
          </a:p>
          <a:p>
            <a:pPr marL="914400" lvl="1" indent="-457200" eaLnBrk="1" hangingPunct="1">
              <a:buFont typeface="Arial" pitchFamily="34" charset="0"/>
              <a:buChar char="•"/>
            </a:pPr>
            <a:r>
              <a:rPr lang="en-US" sz="3000" dirty="0" smtClean="0">
                <a:solidFill>
                  <a:srgbClr val="003399"/>
                </a:solidFill>
                <a:latin typeface="Calibri" pitchFamily="34" charset="0"/>
                <a:ea typeface="+mn-ea"/>
                <a:cs typeface="+mn-cs"/>
              </a:rPr>
              <a:t>Required Reports to be filed with the Board of Accounts before budget is certified</a:t>
            </a:r>
            <a:r>
              <a:rPr lang="en-US" sz="2600" dirty="0" smtClean="0">
                <a:solidFill>
                  <a:srgbClr val="003399"/>
                </a:solidFill>
                <a:latin typeface="Calibri" pitchFamily="34" charset="0"/>
              </a:rPr>
              <a:t>:</a:t>
            </a:r>
          </a:p>
          <a:p>
            <a:pPr marL="1771650" lvl="3" indent="-457200" eaLnBrk="1" hangingPunct="1">
              <a:buFont typeface="Arial" pitchFamily="34" charset="0"/>
              <a:buChar char="•"/>
            </a:pPr>
            <a:r>
              <a:rPr lang="en-US" sz="2600" dirty="0" smtClean="0">
                <a:solidFill>
                  <a:srgbClr val="003399"/>
                </a:solidFill>
                <a:latin typeface="Calibri" pitchFamily="34" charset="0"/>
              </a:rPr>
              <a:t>Annual Financial Report (IC 6-1.1-17-16.2)</a:t>
            </a:r>
          </a:p>
          <a:p>
            <a:pPr marL="1771650" lvl="3" indent="-457200" eaLnBrk="1" hangingPunct="1">
              <a:buFont typeface="Arial" pitchFamily="34" charset="0"/>
              <a:buChar char="•"/>
            </a:pPr>
            <a:r>
              <a:rPr lang="en-US" sz="2600" dirty="0" smtClean="0">
                <a:solidFill>
                  <a:srgbClr val="003399"/>
                </a:solidFill>
                <a:latin typeface="Calibri" pitchFamily="34" charset="0"/>
              </a:rPr>
              <a:t>Personnel Report (5-11-13-1)</a:t>
            </a:r>
          </a:p>
          <a:p>
            <a:pPr marL="2228850" lvl="4" indent="-457200" eaLnBrk="1" hangingPunct="1">
              <a:buFont typeface="Arial" pitchFamily="34" charset="0"/>
              <a:buChar char="•"/>
            </a:pPr>
            <a:r>
              <a:rPr lang="en-US" sz="1800" dirty="0" smtClean="0">
                <a:solidFill>
                  <a:srgbClr val="003399"/>
                </a:solidFill>
                <a:latin typeface="Calibri" pitchFamily="34" charset="0"/>
              </a:rPr>
              <a:t>Includes an indication if unit provides a health plan, pension &amp; other benefits to full and part-time employees</a:t>
            </a:r>
          </a:p>
          <a:p>
            <a:pPr marL="1771650" lvl="3" indent="-457200" eaLnBrk="1" hangingPunct="1">
              <a:buFont typeface="Arial" pitchFamily="34" charset="0"/>
              <a:buChar char="•"/>
            </a:pPr>
            <a:r>
              <a:rPr lang="en-US" sz="2600" dirty="0" smtClean="0">
                <a:solidFill>
                  <a:srgbClr val="003399"/>
                </a:solidFill>
                <a:latin typeface="Calibri" pitchFamily="34" charset="0"/>
              </a:rPr>
              <a:t>Anti-nepotism Policy Statement (IC 36-1-20.2)</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14</a:t>
            </a:fld>
            <a:endParaRPr lang="en-US"/>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The 1782 Requirement</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b="1" dirty="0" smtClean="0">
                <a:solidFill>
                  <a:srgbClr val="3366CC"/>
                </a:solidFill>
                <a:latin typeface="Calibri" pitchFamily="34" charset="0"/>
                <a:ea typeface="+mn-ea"/>
                <a:cs typeface="+mn-cs"/>
              </a:rPr>
              <a:t>1782 Notice:</a:t>
            </a:r>
          </a:p>
          <a:p>
            <a:pPr marL="514350" indent="-457200" eaLnBrk="1" hangingPunct="1"/>
            <a:r>
              <a:rPr lang="en-US" sz="3000" dirty="0" smtClean="0">
                <a:solidFill>
                  <a:srgbClr val="003399"/>
                </a:solidFill>
                <a:latin typeface="Calibri" pitchFamily="34" charset="0"/>
              </a:rPr>
              <a:t>What is it?</a:t>
            </a:r>
          </a:p>
          <a:p>
            <a:pPr marL="914400" lvl="1" indent="-457200" eaLnBrk="1" hangingPunct="1"/>
            <a:r>
              <a:rPr lang="en-US" sz="2600" dirty="0" smtClean="0">
                <a:solidFill>
                  <a:srgbClr val="003399"/>
                </a:solidFill>
                <a:latin typeface="Calibri" pitchFamily="34" charset="0"/>
              </a:rPr>
              <a:t>After the DLGF has processed an annual budget, tax rates, and levies, they are required to notify the political subdivision of the actions taken. </a:t>
            </a:r>
            <a:r>
              <a:rPr lang="en-US" sz="2000" dirty="0" smtClean="0">
                <a:solidFill>
                  <a:srgbClr val="003399"/>
                </a:solidFill>
                <a:latin typeface="Calibri" pitchFamily="34" charset="0"/>
              </a:rPr>
              <a:t>IC 6-1.1-17-16</a:t>
            </a:r>
          </a:p>
          <a:p>
            <a:pPr marL="514350" indent="-457200" eaLnBrk="1" hangingPunct="1"/>
            <a:r>
              <a:rPr lang="en-US" sz="3000" dirty="0" smtClean="0">
                <a:solidFill>
                  <a:srgbClr val="003399"/>
                </a:solidFill>
                <a:latin typeface="Calibri" pitchFamily="34" charset="0"/>
                <a:ea typeface="+mn-ea"/>
                <a:cs typeface="+mn-cs"/>
              </a:rPr>
              <a:t>What should you do with it?</a:t>
            </a:r>
          </a:p>
          <a:p>
            <a:pPr marL="914400" lvl="1" indent="-457200" eaLnBrk="1" hangingPunct="1"/>
            <a:r>
              <a:rPr lang="en-US" sz="2600" dirty="0" smtClean="0">
                <a:solidFill>
                  <a:srgbClr val="003399"/>
                </a:solidFill>
                <a:latin typeface="Calibri" pitchFamily="34" charset="0"/>
                <a:ea typeface="+mn-ea"/>
                <a:cs typeface="+mn-cs"/>
              </a:rPr>
              <a:t>Review the 1782 and compare the budget amounts, tax levies and rates to those adopted by the fiscal body. You may send a request to the DLGF in writing to make an adjustment or correction to amounts on the Notice.</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15</a:t>
            </a:fld>
            <a:endParaRPr lang="en-US"/>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800600"/>
          </a:xfrm>
        </p:spPr>
        <p:txBody>
          <a:bodyPr/>
          <a:lstStyle/>
          <a:p>
            <a:pPr marL="514350" indent="-457200" eaLnBrk="1" hangingPunct="1"/>
            <a:r>
              <a:rPr lang="en-US" sz="3000" b="1" dirty="0" smtClean="0">
                <a:solidFill>
                  <a:srgbClr val="3366CC"/>
                </a:solidFill>
                <a:latin typeface="Calibri" pitchFamily="34" charset="0"/>
                <a:ea typeface="+mn-ea"/>
                <a:cs typeface="+mn-cs"/>
              </a:rPr>
              <a:t>1782 Notice:</a:t>
            </a:r>
          </a:p>
          <a:p>
            <a:pPr marL="914400" lvl="1" indent="-457200" eaLnBrk="1" hangingPunct="1"/>
            <a:r>
              <a:rPr lang="en-US" sz="2600" dirty="0" smtClean="0">
                <a:solidFill>
                  <a:srgbClr val="3366CC"/>
                </a:solidFill>
                <a:latin typeface="Calibri" pitchFamily="34" charset="0"/>
                <a:ea typeface="+mn-ea"/>
                <a:cs typeface="+mn-cs"/>
              </a:rPr>
              <a:t>Contains instructions  </a:t>
            </a:r>
          </a:p>
          <a:p>
            <a:pPr marL="914400" lvl="1" indent="-457200" eaLnBrk="1" hangingPunct="1">
              <a:buNone/>
            </a:pPr>
            <a:r>
              <a:rPr lang="en-US" sz="2600" dirty="0" smtClean="0">
                <a:solidFill>
                  <a:srgbClr val="3366CC"/>
                </a:solidFill>
                <a:latin typeface="Calibri" pitchFamily="34" charset="0"/>
                <a:ea typeface="+mn-ea"/>
                <a:cs typeface="+mn-cs"/>
              </a:rPr>
              <a:t>	for responding</a:t>
            </a:r>
          </a:p>
          <a:p>
            <a:pPr marL="914400" lvl="1" indent="-457200" eaLnBrk="1" hangingPunct="1">
              <a:buNone/>
            </a:pPr>
            <a:r>
              <a:rPr lang="en-US" sz="2600" dirty="0" smtClean="0">
                <a:solidFill>
                  <a:srgbClr val="3366CC"/>
                </a:solidFill>
                <a:latin typeface="Calibri" pitchFamily="34" charset="0"/>
                <a:ea typeface="+mn-ea"/>
                <a:cs typeface="+mn-cs"/>
              </a:rPr>
              <a:t>_	Box to check for</a:t>
            </a:r>
          </a:p>
          <a:p>
            <a:pPr marL="914400" lvl="1" indent="-457200" eaLnBrk="1" hangingPunct="1">
              <a:buNone/>
            </a:pPr>
            <a:r>
              <a:rPr lang="en-US" sz="2600" dirty="0" smtClean="0">
                <a:solidFill>
                  <a:srgbClr val="3366CC"/>
                </a:solidFill>
                <a:latin typeface="Calibri" pitchFamily="34" charset="0"/>
                <a:ea typeface="+mn-ea"/>
                <a:cs typeface="+mn-cs"/>
              </a:rPr>
              <a:t>	indicating changes</a:t>
            </a:r>
          </a:p>
          <a:p>
            <a:pPr marL="914400" lvl="1" indent="-457200" eaLnBrk="1" hangingPunct="1">
              <a:buNone/>
            </a:pPr>
            <a:r>
              <a:rPr lang="en-US" sz="2600" dirty="0" smtClean="0">
                <a:solidFill>
                  <a:srgbClr val="3366CC"/>
                </a:solidFill>
                <a:latin typeface="Calibri" pitchFamily="34" charset="0"/>
                <a:ea typeface="+mn-ea"/>
                <a:cs typeface="+mn-cs"/>
              </a:rPr>
              <a:t>_	Signature lines</a:t>
            </a:r>
          </a:p>
          <a:p>
            <a:pPr marL="914400" lvl="1" indent="-457200" eaLnBrk="1" hangingPunct="1">
              <a:buNone/>
            </a:pPr>
            <a:r>
              <a:rPr lang="en-US" sz="2600" dirty="0" smtClean="0">
                <a:solidFill>
                  <a:srgbClr val="3366CC"/>
                </a:solidFill>
                <a:latin typeface="Calibri" pitchFamily="34" charset="0"/>
                <a:ea typeface="+mn-ea"/>
                <a:cs typeface="+mn-cs"/>
              </a:rPr>
              <a:t>_	Email address for </a:t>
            </a:r>
          </a:p>
          <a:p>
            <a:pPr marL="914400" lvl="1" indent="-457200" eaLnBrk="1" hangingPunct="1">
              <a:buNone/>
            </a:pPr>
            <a:r>
              <a:rPr lang="en-US" sz="2600" dirty="0" smtClean="0">
                <a:solidFill>
                  <a:srgbClr val="3366CC"/>
                </a:solidFill>
                <a:latin typeface="Calibri" pitchFamily="34" charset="0"/>
                <a:ea typeface="+mn-ea"/>
                <a:cs typeface="+mn-cs"/>
              </a:rPr>
              <a:t>	sending response</a:t>
            </a:r>
          </a:p>
          <a:p>
            <a:pPr marL="514350" indent="-457200" eaLnBrk="1" hangingPunct="1">
              <a:buNone/>
            </a:pPr>
            <a:r>
              <a:rPr lang="en-US" sz="3000" b="1" dirty="0" smtClean="0">
                <a:solidFill>
                  <a:srgbClr val="3366CC"/>
                </a:solidFill>
                <a:latin typeface="Calibri" pitchFamily="34" charset="0"/>
              </a:rPr>
              <a:t>				</a:t>
            </a:r>
            <a:endParaRPr lang="en-US" sz="3000" b="1" dirty="0" smtClean="0">
              <a:solidFill>
                <a:srgbClr val="3366CC"/>
              </a:solidFill>
              <a:latin typeface="Calibri" pitchFamily="34" charset="0"/>
              <a:ea typeface="+mn-ea"/>
              <a:cs typeface="+mn-cs"/>
            </a:endParaRPr>
          </a:p>
          <a:p>
            <a:pPr marL="2686050" lvl="5" indent="-457200">
              <a:buNone/>
            </a:pPr>
            <a:endParaRPr lang="en-US" sz="1800" b="1" dirty="0" smtClean="0">
              <a:solidFill>
                <a:srgbClr val="3366CC"/>
              </a:solidFill>
              <a:latin typeface="Calibri" pitchFamily="34" charset="0"/>
              <a:ea typeface="+mn-ea"/>
              <a:cs typeface="+mn-cs"/>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16</a:t>
            </a:fld>
            <a:endParaRPr lang="en-US"/>
          </a:p>
        </p:txBody>
      </p:sp>
      <p:pic>
        <p:nvPicPr>
          <p:cNvPr id="46084" name="Picture 4"/>
          <p:cNvPicPr>
            <a:picLocks noChangeAspect="1" noChangeArrowheads="1"/>
          </p:cNvPicPr>
          <p:nvPr/>
        </p:nvPicPr>
        <p:blipFill>
          <a:blip r:embed="rId4" cstate="print"/>
          <a:srcRect/>
          <a:stretch>
            <a:fillRect/>
          </a:stretch>
        </p:blipFill>
        <p:spPr bwMode="auto">
          <a:xfrm>
            <a:off x="4800600" y="1143000"/>
            <a:ext cx="3732197" cy="551688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b="1" dirty="0" smtClean="0">
                <a:solidFill>
                  <a:srgbClr val="3366CC"/>
                </a:solidFill>
                <a:latin typeface="Calibri" pitchFamily="34" charset="0"/>
                <a:ea typeface="+mn-ea"/>
                <a:cs typeface="+mn-cs"/>
              </a:rPr>
              <a:t>1782 Notice Notes Report:</a:t>
            </a:r>
          </a:p>
          <a:p>
            <a:pPr marL="514350" indent="-457200" eaLnBrk="1" hangingPunct="1"/>
            <a:r>
              <a:rPr lang="en-US" sz="2800" dirty="0" smtClean="0">
                <a:solidFill>
                  <a:srgbClr val="3366CC"/>
                </a:solidFill>
                <a:latin typeface="Calibri" pitchFamily="34" charset="0"/>
              </a:rPr>
              <a:t>Messages describing DLGF actions:</a:t>
            </a:r>
          </a:p>
          <a:p>
            <a:pPr marL="914400" lvl="1" indent="-457200" eaLnBrk="1" hangingPunct="1"/>
            <a:r>
              <a:rPr lang="en-US" sz="2400" dirty="0" smtClean="0">
                <a:solidFill>
                  <a:srgbClr val="3366CC"/>
                </a:solidFill>
                <a:latin typeface="Calibri" pitchFamily="34" charset="0"/>
              </a:rPr>
              <a:t>Budget Approved for Displayed Amount</a:t>
            </a:r>
          </a:p>
          <a:p>
            <a:pPr marL="914400" lvl="1" indent="-457200" eaLnBrk="1" hangingPunct="1"/>
            <a:r>
              <a:rPr lang="en-US" sz="2400" dirty="0" smtClean="0">
                <a:solidFill>
                  <a:srgbClr val="3366CC"/>
                </a:solidFill>
                <a:latin typeface="Calibri" pitchFamily="34" charset="0"/>
              </a:rPr>
              <a:t>Lesser of Unit adopted or prior year budget because not properly advertised</a:t>
            </a:r>
          </a:p>
          <a:p>
            <a:pPr marL="914400" lvl="1" indent="-457200" eaLnBrk="1" hangingPunct="1"/>
            <a:r>
              <a:rPr lang="en-US" sz="2400" dirty="0" smtClean="0">
                <a:solidFill>
                  <a:srgbClr val="3366CC"/>
                </a:solidFill>
                <a:latin typeface="Calibri" pitchFamily="34" charset="0"/>
              </a:rPr>
              <a:t>Lesser of Unit adopted or prior year budget because not properly appropriated</a:t>
            </a:r>
          </a:p>
          <a:p>
            <a:pPr marL="914400" lvl="1" indent="-457200" eaLnBrk="1" hangingPunct="1"/>
            <a:r>
              <a:rPr lang="en-US" sz="2400" dirty="0" smtClean="0">
                <a:solidFill>
                  <a:srgbClr val="3366CC"/>
                </a:solidFill>
                <a:latin typeface="Calibri" pitchFamily="34" charset="0"/>
              </a:rPr>
              <a:t>Budget has been reduced due to advertising constraints</a:t>
            </a:r>
          </a:p>
          <a:p>
            <a:pPr marL="914400" lvl="1" indent="-457200" eaLnBrk="1" hangingPunct="1"/>
            <a:r>
              <a:rPr lang="en-US" sz="2400" dirty="0" smtClean="0">
                <a:solidFill>
                  <a:srgbClr val="3366CC"/>
                </a:solidFill>
                <a:latin typeface="Calibri" pitchFamily="34" charset="0"/>
              </a:rPr>
              <a:t>Budget has been decreased because projected revenues are insufficient to fund the adopted budget</a:t>
            </a:r>
          </a:p>
          <a:p>
            <a:pPr marL="914400" lvl="1" indent="-457200" eaLnBrk="1" hangingPunct="1"/>
            <a:r>
              <a:rPr lang="en-US" sz="2400" dirty="0" smtClean="0">
                <a:solidFill>
                  <a:srgbClr val="3366CC"/>
                </a:solidFill>
                <a:latin typeface="Calibri" pitchFamily="34" charset="0"/>
              </a:rPr>
              <a:t>Tax rate reduced due to increased assessed value</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17</a:t>
            </a:fld>
            <a:endParaRPr lang="en-US"/>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495800"/>
          </a:xfrm>
        </p:spPr>
        <p:txBody>
          <a:bodyPr/>
          <a:lstStyle/>
          <a:p>
            <a:pPr marL="514350" indent="-457200" eaLnBrk="1" hangingPunct="1"/>
            <a:r>
              <a:rPr lang="en-US" sz="3000" b="1" dirty="0" smtClean="0">
                <a:solidFill>
                  <a:srgbClr val="3366CC"/>
                </a:solidFill>
                <a:latin typeface="Calibri" pitchFamily="34" charset="0"/>
                <a:ea typeface="+mn-ea"/>
                <a:cs typeface="+mn-cs"/>
              </a:rPr>
              <a:t>1782 Notice:</a:t>
            </a:r>
          </a:p>
          <a:p>
            <a:pPr marL="514350" indent="-457200" eaLnBrk="1" hangingPunct="1"/>
            <a:r>
              <a:rPr lang="en-US" sz="3000" dirty="0" smtClean="0">
                <a:solidFill>
                  <a:srgbClr val="3366CC"/>
                </a:solidFill>
                <a:latin typeface="Calibri" pitchFamily="34" charset="0"/>
              </a:rPr>
              <a:t>Check the assessed value on the Notice.</a:t>
            </a:r>
          </a:p>
          <a:p>
            <a:pPr marL="514350" indent="-457200" eaLnBrk="1" hangingPunct="1"/>
            <a:r>
              <a:rPr lang="en-US" sz="3000" dirty="0" smtClean="0">
                <a:solidFill>
                  <a:srgbClr val="3366CC"/>
                </a:solidFill>
                <a:latin typeface="Calibri" pitchFamily="34" charset="0"/>
                <a:ea typeface="+mn-ea"/>
                <a:cs typeface="+mn-cs"/>
              </a:rPr>
              <a:t>Compare the assessed value on the Notice to the Auditor’s Certificate. </a:t>
            </a:r>
          </a:p>
          <a:p>
            <a:pPr marL="914400" lvl="1" indent="-457200" eaLnBrk="1" hangingPunct="1"/>
            <a:r>
              <a:rPr lang="en-US" sz="2600" dirty="0" smtClean="0">
                <a:solidFill>
                  <a:srgbClr val="3366CC"/>
                </a:solidFill>
                <a:latin typeface="Calibri" pitchFamily="34" charset="0"/>
                <a:ea typeface="+mn-ea"/>
                <a:cs typeface="+mn-cs"/>
              </a:rPr>
              <a:t>Is the tax levy on the 1782 Notice similar to the levy adopted by your fiscal body? How does the tax rate compare to the adopted rate?</a:t>
            </a:r>
          </a:p>
          <a:p>
            <a:pPr marL="914400" lvl="1" indent="-457200" eaLnBrk="1" hangingPunct="1"/>
            <a:r>
              <a:rPr lang="en-US" sz="2600" dirty="0" smtClean="0">
                <a:solidFill>
                  <a:srgbClr val="3366CC"/>
                </a:solidFill>
                <a:latin typeface="Calibri" pitchFamily="34" charset="0"/>
                <a:ea typeface="+mn-ea"/>
                <a:cs typeface="+mn-cs"/>
              </a:rPr>
              <a:t>Compare to the tax rates, tax levies, and the appropriations to those advertised.</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18</a:t>
            </a:fld>
            <a:endParaRPr lang="en-US"/>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b="1" dirty="0" smtClean="0">
                <a:solidFill>
                  <a:srgbClr val="3366CC"/>
                </a:solidFill>
                <a:latin typeface="Calibri" pitchFamily="34" charset="0"/>
                <a:ea typeface="+mn-ea"/>
                <a:cs typeface="+mn-cs"/>
              </a:rPr>
              <a:t>1782 Notice:</a:t>
            </a:r>
          </a:p>
          <a:p>
            <a:pPr marL="914400" lvl="1" indent="-457200" eaLnBrk="1" hangingPunct="1"/>
            <a:r>
              <a:rPr lang="en-US" sz="2600" dirty="0" smtClean="0">
                <a:solidFill>
                  <a:srgbClr val="3366CC"/>
                </a:solidFill>
                <a:latin typeface="Calibri" pitchFamily="34" charset="0"/>
                <a:ea typeface="+mn-ea"/>
                <a:cs typeface="+mn-cs"/>
              </a:rPr>
              <a:t>Fund Report</a:t>
            </a:r>
          </a:p>
          <a:p>
            <a:pPr marL="914400" lvl="1" indent="-457200" eaLnBrk="1" hangingPunct="1">
              <a:buNone/>
            </a:pPr>
            <a:r>
              <a:rPr lang="en-US" sz="2600" dirty="0" smtClean="0">
                <a:solidFill>
                  <a:srgbClr val="3366CC"/>
                </a:solidFill>
                <a:latin typeface="Calibri" pitchFamily="34" charset="0"/>
                <a:ea typeface="+mn-ea"/>
                <a:cs typeface="+mn-cs"/>
              </a:rPr>
              <a:t>-	Shows all property</a:t>
            </a:r>
          </a:p>
          <a:p>
            <a:pPr marL="914400" lvl="1" indent="-457200" eaLnBrk="1" hangingPunct="1">
              <a:buNone/>
            </a:pPr>
            <a:r>
              <a:rPr lang="en-US" sz="2600" dirty="0" smtClean="0">
                <a:solidFill>
                  <a:srgbClr val="3366CC"/>
                </a:solidFill>
                <a:latin typeface="Calibri" pitchFamily="34" charset="0"/>
                <a:ea typeface="+mn-ea"/>
                <a:cs typeface="+mn-cs"/>
              </a:rPr>
              <a:t>	tax supported funds</a:t>
            </a:r>
          </a:p>
          <a:p>
            <a:pPr marL="914400" lvl="1" indent="-457200" eaLnBrk="1" hangingPunct="1">
              <a:buFontTx/>
              <a:buChar char="-"/>
            </a:pPr>
            <a:r>
              <a:rPr lang="en-US" sz="2600" dirty="0" smtClean="0">
                <a:solidFill>
                  <a:srgbClr val="3366CC"/>
                </a:solidFill>
                <a:latin typeface="Calibri" pitchFamily="34" charset="0"/>
                <a:ea typeface="+mn-ea"/>
                <a:cs typeface="+mn-cs"/>
              </a:rPr>
              <a:t>Shows property</a:t>
            </a:r>
          </a:p>
          <a:p>
            <a:pPr marL="914400" lvl="1" indent="-457200" eaLnBrk="1" hangingPunct="1">
              <a:buNone/>
            </a:pPr>
            <a:r>
              <a:rPr lang="en-US" sz="2600" dirty="0" smtClean="0">
                <a:solidFill>
                  <a:srgbClr val="3366CC"/>
                </a:solidFill>
                <a:latin typeface="Calibri" pitchFamily="34" charset="0"/>
                <a:ea typeface="+mn-ea"/>
                <a:cs typeface="+mn-cs"/>
              </a:rPr>
              <a:t>	Tax levy and rate</a:t>
            </a:r>
          </a:p>
          <a:p>
            <a:pPr marL="914400" lvl="1" indent="-457200" eaLnBrk="1" hangingPunct="1">
              <a:buFontTx/>
              <a:buChar char="-"/>
            </a:pPr>
            <a:r>
              <a:rPr lang="en-US" sz="2600" dirty="0" smtClean="0">
                <a:solidFill>
                  <a:srgbClr val="3366CC"/>
                </a:solidFill>
                <a:latin typeface="Calibri" pitchFamily="34" charset="0"/>
                <a:ea typeface="+mn-ea"/>
                <a:cs typeface="+mn-cs"/>
              </a:rPr>
              <a:t>Calculates ending</a:t>
            </a:r>
          </a:p>
          <a:p>
            <a:pPr marL="914400" lvl="1" indent="-457200" eaLnBrk="1" hangingPunct="1">
              <a:buNone/>
            </a:pPr>
            <a:r>
              <a:rPr lang="en-US" sz="2600" dirty="0" smtClean="0">
                <a:solidFill>
                  <a:srgbClr val="3366CC"/>
                </a:solidFill>
                <a:latin typeface="Calibri" pitchFamily="34" charset="0"/>
                <a:ea typeface="+mn-ea"/>
                <a:cs typeface="+mn-cs"/>
              </a:rPr>
              <a:t>	fund balance</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19</a:t>
            </a:fld>
            <a:endParaRPr lang="en-US"/>
          </a:p>
        </p:txBody>
      </p:sp>
      <p:pic>
        <p:nvPicPr>
          <p:cNvPr id="47106" name="Picture 2"/>
          <p:cNvPicPr>
            <a:picLocks noChangeAspect="1" noChangeArrowheads="1"/>
          </p:cNvPicPr>
          <p:nvPr/>
        </p:nvPicPr>
        <p:blipFill>
          <a:blip r:embed="rId4" cstate="print"/>
          <a:srcRect/>
          <a:stretch>
            <a:fillRect/>
          </a:stretch>
        </p:blipFill>
        <p:spPr bwMode="auto">
          <a:xfrm>
            <a:off x="4572000" y="1143000"/>
            <a:ext cx="3962400" cy="51054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Topics</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Preparing for 2015 Budget </a:t>
            </a:r>
          </a:p>
          <a:p>
            <a:pPr marL="514350" indent="-457200" eaLnBrk="1" hangingPunct="1"/>
            <a:r>
              <a:rPr lang="en-US" sz="3000" dirty="0" smtClean="0">
                <a:solidFill>
                  <a:srgbClr val="003399"/>
                </a:solidFill>
                <a:latin typeface="Calibri" pitchFamily="34" charset="0"/>
              </a:rPr>
              <a:t>Gateway </a:t>
            </a:r>
          </a:p>
          <a:p>
            <a:pPr marL="514350" indent="-457200" eaLnBrk="1" hangingPunct="1"/>
            <a:r>
              <a:rPr lang="en-US" sz="3000" dirty="0" smtClean="0">
                <a:solidFill>
                  <a:srgbClr val="003399"/>
                </a:solidFill>
                <a:latin typeface="Calibri" pitchFamily="34" charset="0"/>
              </a:rPr>
              <a:t>Problem Areas</a:t>
            </a:r>
          </a:p>
          <a:p>
            <a:pPr marL="914400" lvl="1" indent="-457200" eaLnBrk="1" hangingPunct="1"/>
            <a:r>
              <a:rPr lang="en-US" sz="2600" dirty="0" smtClean="0">
                <a:solidFill>
                  <a:srgbClr val="003399"/>
                </a:solidFill>
                <a:latin typeface="Calibri" pitchFamily="34" charset="0"/>
              </a:rPr>
              <a:t>Most Common Reasons for Budget Problems</a:t>
            </a:r>
          </a:p>
          <a:p>
            <a:pPr marL="914400" lvl="1" indent="-457200" eaLnBrk="1" hangingPunct="1"/>
            <a:r>
              <a:rPr lang="en-US" sz="2600" dirty="0" smtClean="0">
                <a:solidFill>
                  <a:srgbClr val="003399"/>
                </a:solidFill>
                <a:latin typeface="Calibri" pitchFamily="34" charset="0"/>
              </a:rPr>
              <a:t>1782 Requirement: How to use it</a:t>
            </a:r>
          </a:p>
          <a:p>
            <a:pPr marL="514350" indent="-457200" eaLnBrk="1" hangingPunct="1"/>
            <a:r>
              <a:rPr lang="en-US" sz="3000" dirty="0" smtClean="0">
                <a:solidFill>
                  <a:srgbClr val="003399"/>
                </a:solidFill>
                <a:latin typeface="Calibri" pitchFamily="34" charset="0"/>
              </a:rPr>
              <a:t>New for 2015 (Legislation)</a:t>
            </a:r>
          </a:p>
          <a:p>
            <a:pPr marL="914400" lvl="1" indent="-457200" eaLnBrk="1" hangingPunct="1"/>
            <a:r>
              <a:rPr lang="en-US" sz="2600" dirty="0" smtClean="0">
                <a:solidFill>
                  <a:srgbClr val="003399"/>
                </a:solidFill>
                <a:latin typeface="Calibri" pitchFamily="34" charset="0"/>
              </a:rPr>
              <a:t>Online Advertising</a:t>
            </a:r>
          </a:p>
          <a:p>
            <a:pPr marL="914400" lvl="1" indent="-457200" eaLnBrk="1" hangingPunct="1"/>
            <a:r>
              <a:rPr lang="en-US" sz="2600" dirty="0" smtClean="0">
                <a:solidFill>
                  <a:srgbClr val="003399"/>
                </a:solidFill>
                <a:latin typeface="Calibri" pitchFamily="34" charset="0"/>
              </a:rPr>
              <a:t>Protected Taxes</a:t>
            </a:r>
          </a:p>
          <a:p>
            <a:pPr marL="914400" lvl="1" indent="-457200" eaLnBrk="1" hangingPunct="1"/>
            <a:r>
              <a:rPr lang="en-US" sz="2600" dirty="0" smtClean="0">
                <a:solidFill>
                  <a:srgbClr val="003399"/>
                </a:solidFill>
                <a:latin typeface="Calibri" pitchFamily="34" charset="0"/>
              </a:rPr>
              <a:t>OPEB</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a:t>
            </a:fld>
            <a:endParaRPr lang="en-US"/>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How to read </a:t>
            </a:r>
            <a:r>
              <a:rPr lang="en-US" sz="3000" b="1" dirty="0" smtClean="0">
                <a:solidFill>
                  <a:srgbClr val="3366CC"/>
                </a:solidFill>
                <a:latin typeface="Calibri" pitchFamily="34" charset="0"/>
                <a:ea typeface="+mn-ea"/>
                <a:cs typeface="+mn-cs"/>
              </a:rPr>
              <a:t>1782 Notice Fund Report:</a:t>
            </a:r>
          </a:p>
          <a:p>
            <a:pPr marL="914400" lvl="1" indent="-457200" eaLnBrk="1" hangingPunct="1"/>
            <a:r>
              <a:rPr lang="en-US" sz="2600" dirty="0" smtClean="0">
                <a:solidFill>
                  <a:srgbClr val="003399"/>
                </a:solidFill>
                <a:latin typeface="Calibri" pitchFamily="34" charset="0"/>
                <a:ea typeface="+mn-ea"/>
                <a:cs typeface="+mn-cs"/>
              </a:rPr>
              <a:t>Line 1 is the proposed budget for the ensuing year</a:t>
            </a:r>
          </a:p>
          <a:p>
            <a:pPr marL="914400" lvl="1" indent="-457200" eaLnBrk="1" hangingPunct="1"/>
            <a:r>
              <a:rPr lang="en-US" sz="2600" dirty="0" smtClean="0">
                <a:solidFill>
                  <a:srgbClr val="003399"/>
                </a:solidFill>
                <a:latin typeface="Calibri" pitchFamily="34" charset="0"/>
                <a:ea typeface="+mn-ea"/>
                <a:cs typeface="+mn-cs"/>
              </a:rPr>
              <a:t>Line 2 is the remaining appropriations for reminder of the current year. Passing an ordinance or resolution to reduce this amount increases available funding for next years budget.</a:t>
            </a:r>
          </a:p>
          <a:p>
            <a:pPr marL="914400" lvl="1" indent="-457200" eaLnBrk="1" hangingPunct="1"/>
            <a:r>
              <a:rPr lang="en-US" sz="2600" dirty="0" smtClean="0">
                <a:solidFill>
                  <a:srgbClr val="003399"/>
                </a:solidFill>
                <a:latin typeface="Calibri" pitchFamily="34" charset="0"/>
                <a:ea typeface="+mn-ea"/>
                <a:cs typeface="+mn-cs"/>
              </a:rPr>
              <a:t>Line 8a is the estimated misc. revenues for the 2</a:t>
            </a:r>
            <a:r>
              <a:rPr lang="en-US" sz="2600" baseline="30000" dirty="0" smtClean="0">
                <a:solidFill>
                  <a:srgbClr val="003399"/>
                </a:solidFill>
                <a:latin typeface="Calibri" pitchFamily="34" charset="0"/>
                <a:ea typeface="+mn-ea"/>
                <a:cs typeface="+mn-cs"/>
              </a:rPr>
              <a:t>nd</a:t>
            </a:r>
            <a:r>
              <a:rPr lang="en-US" sz="2600" dirty="0" smtClean="0">
                <a:solidFill>
                  <a:srgbClr val="003399"/>
                </a:solidFill>
                <a:latin typeface="Calibri" pitchFamily="34" charset="0"/>
                <a:ea typeface="+mn-ea"/>
                <a:cs typeface="+mn-cs"/>
              </a:rPr>
              <a:t> half of the current year. Does this amounts need to be adjusted?</a:t>
            </a:r>
          </a:p>
          <a:p>
            <a:pPr marL="914400" lvl="1" indent="-457200" eaLnBrk="1" hangingPunct="1"/>
            <a:r>
              <a:rPr lang="en-US" sz="2600" dirty="0" smtClean="0">
                <a:solidFill>
                  <a:srgbClr val="003399"/>
                </a:solidFill>
                <a:latin typeface="Calibri" pitchFamily="34" charset="0"/>
                <a:ea typeface="+mn-ea"/>
                <a:cs typeface="+mn-cs"/>
              </a:rPr>
              <a:t>Line 8b is estimated misc. revenues for the budget year. Do you agree with this amount? </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20</a:t>
            </a:fld>
            <a:endParaRPr lang="en-US"/>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724400"/>
          </a:xfrm>
        </p:spPr>
        <p:txBody>
          <a:bodyPr/>
          <a:lstStyle/>
          <a:p>
            <a:pPr marL="514350" indent="-457200" eaLnBrk="1" hangingPunct="1"/>
            <a:r>
              <a:rPr lang="en-US" sz="3000" dirty="0" smtClean="0">
                <a:solidFill>
                  <a:srgbClr val="003399"/>
                </a:solidFill>
                <a:latin typeface="Calibri" pitchFamily="34" charset="0"/>
              </a:rPr>
              <a:t>How to respond to the </a:t>
            </a:r>
            <a:r>
              <a:rPr lang="en-US" sz="3000" b="1" dirty="0" smtClean="0">
                <a:solidFill>
                  <a:srgbClr val="3366CC"/>
                </a:solidFill>
                <a:latin typeface="Calibri" pitchFamily="34" charset="0"/>
                <a:ea typeface="+mn-ea"/>
                <a:cs typeface="+mn-cs"/>
              </a:rPr>
              <a:t>1782 Notice:</a:t>
            </a:r>
          </a:p>
          <a:p>
            <a:pPr marL="914400" lvl="1" indent="-457200" eaLnBrk="1" hangingPunct="1"/>
            <a:r>
              <a:rPr lang="en-US" sz="2600" dirty="0" smtClean="0">
                <a:solidFill>
                  <a:srgbClr val="003399"/>
                </a:solidFill>
                <a:latin typeface="Calibri" pitchFamily="34" charset="0"/>
                <a:ea typeface="+mn-ea"/>
                <a:cs typeface="+mn-cs"/>
              </a:rPr>
              <a:t>Line 11 is the estimated available balance at the end of the budget cycle. If this amount is zero, line 1 is maximum amount that can be funded.</a:t>
            </a:r>
          </a:p>
          <a:p>
            <a:pPr marL="914400" lvl="1" indent="-457200" eaLnBrk="1" hangingPunct="1"/>
            <a:r>
              <a:rPr lang="en-US" sz="2600" dirty="0" smtClean="0">
                <a:solidFill>
                  <a:srgbClr val="003399"/>
                </a:solidFill>
                <a:latin typeface="Calibri" pitchFamily="34" charset="0"/>
                <a:ea typeface="+mn-ea"/>
                <a:cs typeface="+mn-cs"/>
              </a:rPr>
              <a:t>Line 16 is the property tax levy for the following year. This should be relatively close to the amount approved by the fiscal body. If it is not, try to understand why it’s different.</a:t>
            </a:r>
          </a:p>
          <a:p>
            <a:pPr marL="914400" lvl="1" indent="-457200" eaLnBrk="1" hangingPunct="1"/>
            <a:r>
              <a:rPr lang="en-US" sz="2600" dirty="0" smtClean="0">
                <a:solidFill>
                  <a:srgbClr val="003399"/>
                </a:solidFill>
                <a:latin typeface="Calibri" pitchFamily="34" charset="0"/>
                <a:ea typeface="+mn-ea"/>
                <a:cs typeface="+mn-cs"/>
              </a:rPr>
              <a:t>Line 17 is the property tax rate for the budget year. This should be close to the rate approved by the fiscal body</a:t>
            </a:r>
            <a:r>
              <a:rPr lang="en-US" sz="2600" dirty="0" smtClean="0">
                <a:solidFill>
                  <a:srgbClr val="003399"/>
                </a:solidFill>
                <a:latin typeface="Calibri" pitchFamily="34" charset="0"/>
              </a:rPr>
              <a:t> and close to last years rate</a:t>
            </a:r>
            <a:r>
              <a:rPr lang="en-US" sz="2600" dirty="0" smtClean="0">
                <a:solidFill>
                  <a:srgbClr val="003399"/>
                </a:solidFill>
                <a:latin typeface="Calibri" pitchFamily="34" charset="0"/>
                <a:ea typeface="+mn-ea"/>
                <a:cs typeface="+mn-cs"/>
              </a:rPr>
              <a:t>.</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21</a:t>
            </a:fld>
            <a:endParaRPr lang="en-US"/>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 The 1782 Requirement </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572000"/>
          </a:xfrm>
        </p:spPr>
        <p:txBody>
          <a:bodyPr/>
          <a:lstStyle/>
          <a:p>
            <a:pPr marL="514350" indent="-457200" eaLnBrk="1" hangingPunct="1"/>
            <a:r>
              <a:rPr lang="en-US" sz="3000" dirty="0" smtClean="0">
                <a:solidFill>
                  <a:srgbClr val="003399"/>
                </a:solidFill>
                <a:latin typeface="Calibri" pitchFamily="34" charset="0"/>
              </a:rPr>
              <a:t>How to respond to the </a:t>
            </a:r>
            <a:r>
              <a:rPr lang="en-US" sz="3000" b="1" dirty="0" smtClean="0">
                <a:solidFill>
                  <a:srgbClr val="3366CC"/>
                </a:solidFill>
                <a:latin typeface="Calibri" pitchFamily="34" charset="0"/>
                <a:ea typeface="+mn-ea"/>
                <a:cs typeface="+mn-cs"/>
              </a:rPr>
              <a:t>1782 Notice:</a:t>
            </a:r>
          </a:p>
          <a:p>
            <a:pPr marL="914400" lvl="1" indent="-457200" eaLnBrk="1" hangingPunct="1"/>
            <a:r>
              <a:rPr lang="en-US" sz="2600" dirty="0" smtClean="0">
                <a:solidFill>
                  <a:srgbClr val="3366CC"/>
                </a:solidFill>
                <a:latin typeface="Calibri" pitchFamily="34" charset="0"/>
              </a:rPr>
              <a:t>After you receive the 1782, you may request changes by responding in writing within 10 days of receiving the notice. Send your response to the email address on the Notice. You may need to provide documentation to support your request.</a:t>
            </a:r>
          </a:p>
          <a:p>
            <a:pPr marL="914400" lvl="1" indent="-457200" eaLnBrk="1" hangingPunct="1"/>
            <a:r>
              <a:rPr lang="en-US" sz="2600" dirty="0" smtClean="0">
                <a:solidFill>
                  <a:srgbClr val="3366CC"/>
                </a:solidFill>
                <a:latin typeface="Calibri" pitchFamily="34" charset="0"/>
              </a:rPr>
              <a:t>This is your last opportunity to make corrections to budget, tax rates, or tax levies for the budget.</a:t>
            </a:r>
          </a:p>
          <a:p>
            <a:pPr marL="914400" lvl="1" indent="-457200" eaLnBrk="1" hangingPunct="1"/>
            <a:endParaRPr lang="en-US" sz="2600" b="1" dirty="0" smtClean="0">
              <a:solidFill>
                <a:srgbClr val="3366CC"/>
              </a:solidFill>
              <a:latin typeface="Calibri" pitchFamily="34" charset="0"/>
              <a:ea typeface="+mn-ea"/>
              <a:cs typeface="+mn-cs"/>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22</a:t>
            </a:fld>
            <a:endParaRPr lang="en-US"/>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Transfers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953000"/>
          </a:xfrm>
        </p:spPr>
        <p:txBody>
          <a:bodyPr/>
          <a:lstStyle/>
          <a:p>
            <a:pPr marL="514350" indent="-457200" eaLnBrk="1" hangingPunct="1"/>
            <a:r>
              <a:rPr lang="en-US" sz="3000" b="1" dirty="0" smtClean="0">
                <a:solidFill>
                  <a:srgbClr val="3366CC"/>
                </a:solidFill>
                <a:latin typeface="Calibri" pitchFamily="34" charset="0"/>
                <a:ea typeface="+mn-ea"/>
                <a:cs typeface="+mn-cs"/>
              </a:rPr>
              <a:t>Two Types of Transfers:</a:t>
            </a:r>
          </a:p>
          <a:p>
            <a:pPr marL="914400" lvl="1" indent="-457200" eaLnBrk="1" hangingPunct="1"/>
            <a:r>
              <a:rPr lang="en-US" sz="2600" dirty="0" smtClean="0">
                <a:solidFill>
                  <a:srgbClr val="3366CC"/>
                </a:solidFill>
                <a:latin typeface="Calibri" pitchFamily="34" charset="0"/>
              </a:rPr>
              <a:t>Transfer of </a:t>
            </a:r>
            <a:r>
              <a:rPr lang="en-US" sz="2600" b="1" i="1" dirty="0" smtClean="0">
                <a:solidFill>
                  <a:srgbClr val="3366CC"/>
                </a:solidFill>
                <a:latin typeface="Calibri" pitchFamily="34" charset="0"/>
              </a:rPr>
              <a:t>Appropriations </a:t>
            </a:r>
            <a:r>
              <a:rPr lang="en-US" sz="2600" dirty="0" smtClean="0">
                <a:solidFill>
                  <a:srgbClr val="3366CC"/>
                </a:solidFill>
                <a:latin typeface="Calibri" pitchFamily="34" charset="0"/>
              </a:rPr>
              <a:t>or</a:t>
            </a:r>
            <a:r>
              <a:rPr lang="en-US" sz="2600" b="1" i="1" dirty="0" smtClean="0">
                <a:solidFill>
                  <a:srgbClr val="3366CC"/>
                </a:solidFill>
                <a:latin typeface="Calibri" pitchFamily="34" charset="0"/>
              </a:rPr>
              <a:t> </a:t>
            </a:r>
            <a:r>
              <a:rPr lang="en-US" sz="2600" dirty="0" smtClean="0">
                <a:solidFill>
                  <a:srgbClr val="3366CC"/>
                </a:solidFill>
                <a:latin typeface="Calibri" pitchFamily="34" charset="0"/>
              </a:rPr>
              <a:t>transfer of </a:t>
            </a:r>
            <a:r>
              <a:rPr lang="en-US" sz="2600" b="1" i="1" dirty="0" smtClean="0">
                <a:solidFill>
                  <a:srgbClr val="3366CC"/>
                </a:solidFill>
                <a:latin typeface="Calibri" pitchFamily="34" charset="0"/>
              </a:rPr>
              <a:t>Funds</a:t>
            </a:r>
            <a:r>
              <a:rPr lang="en-US" sz="2600" dirty="0" smtClean="0">
                <a:solidFill>
                  <a:srgbClr val="3366CC"/>
                </a:solidFill>
                <a:latin typeface="Calibri" pitchFamily="34" charset="0"/>
              </a:rPr>
              <a:t>:</a:t>
            </a:r>
          </a:p>
          <a:p>
            <a:pPr marL="914400" lvl="1" indent="-457200" eaLnBrk="1" hangingPunct="1">
              <a:buNone/>
            </a:pPr>
            <a:r>
              <a:rPr lang="en-US" sz="2600" dirty="0" smtClean="0">
                <a:solidFill>
                  <a:srgbClr val="3366CC"/>
                </a:solidFill>
                <a:latin typeface="Calibri" pitchFamily="34" charset="0"/>
              </a:rPr>
              <a:t>	1. Transfer of appropriations (budget) from one line-item to another within the same fund.</a:t>
            </a:r>
          </a:p>
          <a:p>
            <a:pPr marL="914400" lvl="1" indent="-457200" eaLnBrk="1" hangingPunct="1">
              <a:buNone/>
            </a:pPr>
            <a:r>
              <a:rPr lang="en-US" sz="2600" dirty="0" smtClean="0">
                <a:solidFill>
                  <a:srgbClr val="3366CC"/>
                </a:solidFill>
                <a:latin typeface="Calibri" pitchFamily="34" charset="0"/>
              </a:rPr>
              <a:t>	- Requires fiscal body approval if the transfer crosses major classification of appropriation,</a:t>
            </a:r>
          </a:p>
          <a:p>
            <a:pPr marL="914400" lvl="1" indent="-457200" eaLnBrk="1" hangingPunct="1">
              <a:buNone/>
            </a:pPr>
            <a:r>
              <a:rPr lang="en-US" sz="2600" dirty="0" smtClean="0">
                <a:solidFill>
                  <a:srgbClr val="3366CC"/>
                </a:solidFill>
                <a:latin typeface="Calibri" pitchFamily="34" charset="0"/>
              </a:rPr>
              <a:t>	- Requires approval of DLGF only if it changes the total amount appropriated to the fund.</a:t>
            </a:r>
          </a:p>
          <a:p>
            <a:pPr marL="914400" lvl="1" indent="-457200" eaLnBrk="1" hangingPunct="1">
              <a:buNone/>
            </a:pPr>
            <a:r>
              <a:rPr lang="en-US" sz="2600" dirty="0" smtClean="0">
                <a:solidFill>
                  <a:srgbClr val="3366CC"/>
                </a:solidFill>
                <a:latin typeface="Calibri" pitchFamily="34" charset="0"/>
              </a:rPr>
              <a:t>	2. Transfer of budget from one department to another;</a:t>
            </a:r>
          </a:p>
          <a:p>
            <a:pPr marL="1314450" lvl="2" indent="-457200" eaLnBrk="1" hangingPunct="1">
              <a:buNone/>
            </a:pPr>
            <a:r>
              <a:rPr lang="en-US" sz="2200" dirty="0" smtClean="0">
                <a:solidFill>
                  <a:srgbClr val="3366CC"/>
                </a:solidFill>
                <a:latin typeface="Calibri" pitchFamily="34" charset="0"/>
              </a:rPr>
              <a:t>- </a:t>
            </a:r>
            <a:r>
              <a:rPr lang="en-US" sz="2600" dirty="0" smtClean="0">
                <a:solidFill>
                  <a:srgbClr val="3366CC"/>
                </a:solidFill>
                <a:latin typeface="Calibri" pitchFamily="34" charset="0"/>
              </a:rPr>
              <a:t>This requires an ordinance or resolution increasing and decreasing the budgets in both departments.</a:t>
            </a:r>
          </a:p>
          <a:p>
            <a:pPr marL="914400" lvl="1" indent="-457200" eaLnBrk="1" hangingPunct="1"/>
            <a:endParaRPr lang="en-US" sz="2600" b="1" dirty="0" smtClean="0">
              <a:solidFill>
                <a:srgbClr val="3366CC"/>
              </a:solidFill>
              <a:latin typeface="Calibri" pitchFamily="34" charset="0"/>
              <a:ea typeface="+mn-ea"/>
              <a:cs typeface="+mn-cs"/>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23</a:t>
            </a:fld>
            <a:endParaRPr lang="en-US"/>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Transfers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b="1" dirty="0" smtClean="0">
                <a:solidFill>
                  <a:srgbClr val="3366CC"/>
                </a:solidFill>
                <a:latin typeface="Calibri" pitchFamily="34" charset="0"/>
                <a:ea typeface="+mn-ea"/>
                <a:cs typeface="+mn-cs"/>
              </a:rPr>
              <a:t>Two Types of Transfers:</a:t>
            </a:r>
          </a:p>
          <a:p>
            <a:pPr marL="914400" lvl="1" indent="-457200" eaLnBrk="1" hangingPunct="1"/>
            <a:r>
              <a:rPr lang="en-US" sz="2600" dirty="0" smtClean="0">
                <a:solidFill>
                  <a:srgbClr val="3366CC"/>
                </a:solidFill>
                <a:latin typeface="Calibri" pitchFamily="34" charset="0"/>
              </a:rPr>
              <a:t>Transfer of </a:t>
            </a:r>
            <a:r>
              <a:rPr lang="en-US" sz="2600" b="1" i="1" dirty="0" smtClean="0">
                <a:solidFill>
                  <a:srgbClr val="3366CC"/>
                </a:solidFill>
                <a:latin typeface="Calibri" pitchFamily="34" charset="0"/>
              </a:rPr>
              <a:t>funds</a:t>
            </a:r>
            <a:r>
              <a:rPr lang="en-US" sz="2600" dirty="0" smtClean="0">
                <a:solidFill>
                  <a:srgbClr val="3366CC"/>
                </a:solidFill>
                <a:latin typeface="Calibri" pitchFamily="34" charset="0"/>
              </a:rPr>
              <a:t>:</a:t>
            </a:r>
          </a:p>
          <a:p>
            <a:pPr marL="914400" lvl="1" indent="-457200" eaLnBrk="1" hangingPunct="1">
              <a:buNone/>
            </a:pPr>
            <a:r>
              <a:rPr lang="en-US" sz="2600" dirty="0" smtClean="0">
                <a:solidFill>
                  <a:srgbClr val="3366CC"/>
                </a:solidFill>
                <a:latin typeface="Calibri" pitchFamily="34" charset="0"/>
              </a:rPr>
              <a:t>	1. Transfer of money from one fund to another</a:t>
            </a:r>
          </a:p>
          <a:p>
            <a:pPr marL="914400" lvl="1" indent="-457200" eaLnBrk="1" hangingPunct="1">
              <a:buNone/>
            </a:pPr>
            <a:r>
              <a:rPr lang="en-US" sz="2600" dirty="0" smtClean="0">
                <a:solidFill>
                  <a:srgbClr val="3366CC"/>
                </a:solidFill>
                <a:latin typeface="Calibri" pitchFamily="34" charset="0"/>
              </a:rPr>
              <a:t>	- Requires fiscal body approval of ordinance or resolution allowing the transfer.</a:t>
            </a:r>
          </a:p>
          <a:p>
            <a:pPr marL="914400" lvl="1" indent="-457200" eaLnBrk="1" hangingPunct="1">
              <a:buNone/>
            </a:pPr>
            <a:r>
              <a:rPr lang="en-US" sz="2600" dirty="0" smtClean="0">
                <a:solidFill>
                  <a:srgbClr val="3366CC"/>
                </a:solidFill>
                <a:latin typeface="Calibri" pitchFamily="34" charset="0"/>
              </a:rPr>
              <a:t>	- Does not require approval of DLGF. However, DLGF approval is required when appropriated (certain funds).</a:t>
            </a:r>
          </a:p>
          <a:p>
            <a:pPr marL="914400" lvl="1" indent="-457200" eaLnBrk="1" hangingPunct="1">
              <a:buNone/>
            </a:pPr>
            <a:r>
              <a:rPr lang="en-US" sz="2600" dirty="0" smtClean="0">
                <a:solidFill>
                  <a:srgbClr val="3366CC"/>
                </a:solidFill>
                <a:latin typeface="Calibri" pitchFamily="34" charset="0"/>
              </a:rPr>
              <a:t>-    Very few transfer of funds allowed under Indiana Code</a:t>
            </a:r>
          </a:p>
          <a:p>
            <a:pPr marL="914400" lvl="1" indent="-457200" eaLnBrk="1" hangingPunct="1">
              <a:buNone/>
            </a:pPr>
            <a:r>
              <a:rPr lang="en-US" sz="2600" dirty="0" smtClean="0">
                <a:solidFill>
                  <a:srgbClr val="3366CC"/>
                </a:solidFill>
                <a:latin typeface="Calibri" pitchFamily="34" charset="0"/>
              </a:rPr>
              <a:t>	</a:t>
            </a:r>
          </a:p>
          <a:p>
            <a:pPr marL="1314450" lvl="2" indent="-457200" eaLnBrk="1" hangingPunct="1">
              <a:buNone/>
            </a:pPr>
            <a:endParaRPr lang="en-US" sz="2600" dirty="0" smtClean="0">
              <a:solidFill>
                <a:srgbClr val="3366CC"/>
              </a:solidFill>
              <a:latin typeface="Calibri" pitchFamily="34" charset="0"/>
            </a:endParaRPr>
          </a:p>
          <a:p>
            <a:pPr marL="914400" lvl="1" indent="-457200" eaLnBrk="1" hangingPunct="1"/>
            <a:endParaRPr lang="en-US" sz="2600" b="1" dirty="0" smtClean="0">
              <a:solidFill>
                <a:srgbClr val="3366CC"/>
              </a:solidFill>
              <a:latin typeface="Calibri" pitchFamily="34" charset="0"/>
              <a:ea typeface="+mn-ea"/>
              <a:cs typeface="+mn-cs"/>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24</a:t>
            </a:fld>
            <a:endParaRPr lang="en-US"/>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Transfers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648200"/>
          </a:xfrm>
        </p:spPr>
        <p:txBody>
          <a:bodyPr/>
          <a:lstStyle/>
          <a:p>
            <a:pPr marL="514350" indent="-457200" eaLnBrk="1" hangingPunct="1"/>
            <a:r>
              <a:rPr lang="en-US" sz="3000" b="1" dirty="0" smtClean="0">
                <a:solidFill>
                  <a:srgbClr val="3366CC"/>
                </a:solidFill>
                <a:latin typeface="Calibri" pitchFamily="34" charset="0"/>
                <a:ea typeface="+mn-ea"/>
                <a:cs typeface="+mn-cs"/>
              </a:rPr>
              <a:t>Rainy Day Fund Transfers:</a:t>
            </a:r>
          </a:p>
          <a:p>
            <a:pPr marL="914400" lvl="1" indent="-457200" eaLnBrk="1" hangingPunct="1"/>
            <a:r>
              <a:rPr lang="en-US" sz="2600" dirty="0" smtClean="0">
                <a:solidFill>
                  <a:srgbClr val="3366CC"/>
                </a:solidFill>
                <a:latin typeface="Calibri" pitchFamily="34" charset="0"/>
              </a:rPr>
              <a:t>Transfer </a:t>
            </a:r>
            <a:r>
              <a:rPr lang="en-US" sz="2600" b="1" dirty="0" smtClean="0">
                <a:solidFill>
                  <a:srgbClr val="3366CC"/>
                </a:solidFill>
                <a:latin typeface="Calibri" pitchFamily="34" charset="0"/>
              </a:rPr>
              <a:t>to</a:t>
            </a:r>
            <a:r>
              <a:rPr lang="en-US" sz="2600" dirty="0" smtClean="0">
                <a:solidFill>
                  <a:srgbClr val="3366CC"/>
                </a:solidFill>
                <a:latin typeface="Calibri" pitchFamily="34" charset="0"/>
              </a:rPr>
              <a:t> rainy day fund:</a:t>
            </a:r>
          </a:p>
          <a:p>
            <a:pPr marL="914400" lvl="1" indent="-457200" eaLnBrk="1" hangingPunct="1">
              <a:buNone/>
            </a:pPr>
            <a:r>
              <a:rPr lang="en-US" sz="2600" dirty="0" smtClean="0">
                <a:solidFill>
                  <a:srgbClr val="3366CC"/>
                </a:solidFill>
                <a:latin typeface="Calibri" pitchFamily="34" charset="0"/>
              </a:rPr>
              <a:t>	- Requires fiscal body approval of ordinance or resolution allowing the transfer (IC 36-1-8-5.1).</a:t>
            </a:r>
          </a:p>
          <a:p>
            <a:pPr marL="914400" lvl="1" indent="-457200" eaLnBrk="1" hangingPunct="1">
              <a:buNone/>
            </a:pPr>
            <a:r>
              <a:rPr lang="en-US" sz="2600" dirty="0" smtClean="0">
                <a:solidFill>
                  <a:srgbClr val="3366CC"/>
                </a:solidFill>
                <a:latin typeface="Calibri" pitchFamily="34" charset="0"/>
              </a:rPr>
              <a:t>	- Transfer does not require approval of DLGF. However, DLGF approval is required when appropriated.</a:t>
            </a:r>
          </a:p>
          <a:p>
            <a:pPr marL="914400" lvl="1" indent="-457200" eaLnBrk="1" hangingPunct="1">
              <a:buNone/>
            </a:pPr>
            <a:r>
              <a:rPr lang="en-US" sz="2600" dirty="0" smtClean="0">
                <a:solidFill>
                  <a:srgbClr val="3366CC"/>
                </a:solidFill>
                <a:latin typeface="Calibri" pitchFamily="34" charset="0"/>
              </a:rPr>
              <a:t>	- Transfer is limited to 10% of total annual budget for </a:t>
            </a:r>
            <a:r>
              <a:rPr lang="en-US" sz="2600" b="1" dirty="0" smtClean="0">
                <a:solidFill>
                  <a:srgbClr val="3366CC"/>
                </a:solidFill>
                <a:latin typeface="Calibri" pitchFamily="34" charset="0"/>
              </a:rPr>
              <a:t>that</a:t>
            </a:r>
            <a:r>
              <a:rPr lang="en-US" sz="2600" dirty="0" smtClean="0">
                <a:solidFill>
                  <a:srgbClr val="3366CC"/>
                </a:solidFill>
                <a:latin typeface="Calibri" pitchFamily="34" charset="0"/>
              </a:rPr>
              <a:t> fiscal year.</a:t>
            </a:r>
          </a:p>
          <a:p>
            <a:pPr marL="914400" lvl="1" indent="-457200" eaLnBrk="1" hangingPunct="1">
              <a:buNone/>
            </a:pPr>
            <a:r>
              <a:rPr lang="en-US" sz="2600" dirty="0" smtClean="0">
                <a:solidFill>
                  <a:srgbClr val="3366CC"/>
                </a:solidFill>
                <a:latin typeface="Calibri" pitchFamily="34" charset="0"/>
              </a:rPr>
              <a:t>	- Transfer cannot be made from a debt service fund.</a:t>
            </a:r>
          </a:p>
          <a:p>
            <a:pPr marL="914400" lvl="1" indent="-457200" eaLnBrk="1" hangingPunct="1">
              <a:buNone/>
            </a:pPr>
            <a:endParaRPr lang="en-US" sz="2600" dirty="0" smtClean="0">
              <a:solidFill>
                <a:srgbClr val="3366CC"/>
              </a:solidFill>
              <a:latin typeface="Calibri" pitchFamily="34" charset="0"/>
            </a:endParaRPr>
          </a:p>
          <a:p>
            <a:pPr marL="1314450" lvl="2" indent="-457200" eaLnBrk="1" hangingPunct="1">
              <a:buNone/>
            </a:pPr>
            <a:endParaRPr lang="en-US" sz="2600" dirty="0" smtClean="0">
              <a:solidFill>
                <a:srgbClr val="3366CC"/>
              </a:solidFill>
              <a:latin typeface="Calibri" pitchFamily="34" charset="0"/>
            </a:endParaRPr>
          </a:p>
          <a:p>
            <a:pPr marL="914400" lvl="1" indent="-457200" eaLnBrk="1" hangingPunct="1"/>
            <a:endParaRPr lang="en-US" sz="2600" b="1" dirty="0" smtClean="0">
              <a:solidFill>
                <a:srgbClr val="3366CC"/>
              </a:solidFill>
              <a:latin typeface="Calibri" pitchFamily="34" charset="0"/>
              <a:ea typeface="+mn-ea"/>
              <a:cs typeface="+mn-cs"/>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25</a:t>
            </a:fld>
            <a:endParaRPr lang="en-US"/>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152400"/>
            <a:ext cx="7543800" cy="1219200"/>
          </a:xfrm>
        </p:spPr>
        <p:txBody>
          <a:bodyPr/>
          <a:lstStyle/>
          <a:p>
            <a:pPr algn="l" eaLnBrk="1" hangingPunct="1"/>
            <a:r>
              <a:rPr lang="en-US" b="1" i="1" dirty="0" smtClean="0">
                <a:solidFill>
                  <a:srgbClr val="003399"/>
                </a:solidFill>
                <a:latin typeface="Calibri" pitchFamily="34" charset="0"/>
              </a:rPr>
              <a:t/>
            </a:r>
            <a:br>
              <a:rPr lang="en-US" b="1" i="1" dirty="0" smtClean="0">
                <a:solidFill>
                  <a:srgbClr val="003399"/>
                </a:solidFill>
                <a:latin typeface="Calibri" pitchFamily="34" charset="0"/>
              </a:rPr>
            </a:br>
            <a:r>
              <a:rPr lang="en-US" b="1" i="1" dirty="0" smtClean="0">
                <a:solidFill>
                  <a:srgbClr val="003399"/>
                </a:solidFill>
                <a:latin typeface="Calibri" pitchFamily="34" charset="0"/>
              </a:rPr>
              <a:t>Transfers</a:t>
            </a:r>
            <a:r>
              <a:rPr lang="en-US" dirty="0" smtClean="0">
                <a:solidFill>
                  <a:srgbClr val="003399"/>
                </a:solidFill>
                <a:latin typeface="Calibri" pitchFamily="34" charset="0"/>
              </a:rPr>
              <a:t/>
            </a:r>
            <a:br>
              <a:rPr lang="en-US"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4114800"/>
          </a:xfrm>
        </p:spPr>
        <p:txBody>
          <a:bodyPr/>
          <a:lstStyle/>
          <a:p>
            <a:pPr marL="514350" indent="-457200" eaLnBrk="1" hangingPunct="1"/>
            <a:r>
              <a:rPr lang="en-US" sz="3000" b="1" dirty="0" smtClean="0">
                <a:solidFill>
                  <a:srgbClr val="3366CC"/>
                </a:solidFill>
                <a:latin typeface="Calibri" pitchFamily="34" charset="0"/>
                <a:ea typeface="+mn-ea"/>
                <a:cs typeface="+mn-cs"/>
              </a:rPr>
              <a:t>Rainy Day Fund Transfers:</a:t>
            </a:r>
          </a:p>
          <a:p>
            <a:pPr marL="914400" lvl="1" indent="-457200" eaLnBrk="1" hangingPunct="1"/>
            <a:r>
              <a:rPr lang="en-US" sz="2600" dirty="0" smtClean="0">
                <a:solidFill>
                  <a:srgbClr val="3366CC"/>
                </a:solidFill>
                <a:latin typeface="Calibri" pitchFamily="34" charset="0"/>
              </a:rPr>
              <a:t>Transfer </a:t>
            </a:r>
            <a:r>
              <a:rPr lang="en-US" sz="2600" b="1" dirty="0" smtClean="0">
                <a:solidFill>
                  <a:srgbClr val="3366CC"/>
                </a:solidFill>
                <a:latin typeface="Calibri" pitchFamily="34" charset="0"/>
              </a:rPr>
              <a:t>from</a:t>
            </a:r>
            <a:r>
              <a:rPr lang="en-US" sz="2600" dirty="0" smtClean="0">
                <a:solidFill>
                  <a:srgbClr val="3366CC"/>
                </a:solidFill>
                <a:latin typeface="Calibri" pitchFamily="34" charset="0"/>
              </a:rPr>
              <a:t> rainy day fund:</a:t>
            </a:r>
          </a:p>
          <a:p>
            <a:pPr marL="914400" lvl="1" indent="-457200" eaLnBrk="1" hangingPunct="1">
              <a:buNone/>
            </a:pPr>
            <a:r>
              <a:rPr lang="en-US" sz="2600" dirty="0" smtClean="0">
                <a:solidFill>
                  <a:srgbClr val="3366CC"/>
                </a:solidFill>
                <a:latin typeface="Calibri" pitchFamily="34" charset="0"/>
              </a:rPr>
              <a:t>	- A county, city, or town may at any time, </a:t>
            </a:r>
            <a:r>
              <a:rPr lang="en-US" sz="2600" b="1" i="1" dirty="0" smtClean="0">
                <a:solidFill>
                  <a:srgbClr val="3366CC"/>
                </a:solidFill>
                <a:latin typeface="Calibri" pitchFamily="34" charset="0"/>
              </a:rPr>
              <a:t>by ordinance or resolution</a:t>
            </a:r>
            <a:r>
              <a:rPr lang="en-US" sz="2600" dirty="0" smtClean="0">
                <a:solidFill>
                  <a:srgbClr val="3366CC"/>
                </a:solidFill>
                <a:latin typeface="Calibri" pitchFamily="34" charset="0"/>
              </a:rPr>
              <a:t>, transfer to: </a:t>
            </a:r>
          </a:p>
          <a:p>
            <a:pPr marL="914400" lvl="1" indent="-457200" eaLnBrk="1" hangingPunct="1">
              <a:buNone/>
            </a:pPr>
            <a:r>
              <a:rPr lang="en-US" sz="2600" dirty="0" smtClean="0">
                <a:solidFill>
                  <a:srgbClr val="3366CC"/>
                </a:solidFill>
                <a:latin typeface="Calibri" pitchFamily="34" charset="0"/>
              </a:rPr>
              <a:t> 	1. It’s general fund, or</a:t>
            </a:r>
          </a:p>
          <a:p>
            <a:pPr marL="914400" lvl="1" indent="-457200" eaLnBrk="1" hangingPunct="1">
              <a:buNone/>
            </a:pPr>
            <a:r>
              <a:rPr lang="en-US" sz="2600" dirty="0" smtClean="0">
                <a:solidFill>
                  <a:srgbClr val="3366CC"/>
                </a:solidFill>
                <a:latin typeface="Calibri" pitchFamily="34" charset="0"/>
              </a:rPr>
              <a:t>	2. Any other appropriated funds of the county, city, or town, money that has been deposited into the rainy day fund.</a:t>
            </a:r>
          </a:p>
          <a:p>
            <a:pPr marL="914400" lvl="1" indent="-457200" eaLnBrk="1" hangingPunct="1">
              <a:buNone/>
            </a:pPr>
            <a:endParaRPr lang="en-US" sz="2600" dirty="0" smtClean="0">
              <a:solidFill>
                <a:srgbClr val="3366CC"/>
              </a:solidFill>
              <a:latin typeface="Calibri" pitchFamily="34" charset="0"/>
            </a:endParaRPr>
          </a:p>
          <a:p>
            <a:pPr marL="914400" lvl="1" indent="-457200" eaLnBrk="1" hangingPunct="1">
              <a:buNone/>
            </a:pPr>
            <a:r>
              <a:rPr lang="en-US" sz="2600" dirty="0" smtClean="0">
                <a:solidFill>
                  <a:srgbClr val="3366CC"/>
                </a:solidFill>
                <a:latin typeface="Calibri" pitchFamily="34" charset="0"/>
              </a:rPr>
              <a:t>See IC 36-1-8-5.1 </a:t>
            </a:r>
          </a:p>
          <a:p>
            <a:pPr marL="1314450" lvl="2" indent="-457200" eaLnBrk="1" hangingPunct="1">
              <a:buNone/>
            </a:pPr>
            <a:endParaRPr lang="en-US" sz="2600" dirty="0" smtClean="0">
              <a:solidFill>
                <a:srgbClr val="3366CC"/>
              </a:solidFill>
              <a:latin typeface="Calibri" pitchFamily="34" charset="0"/>
            </a:endParaRPr>
          </a:p>
          <a:p>
            <a:pPr marL="914400" lvl="1" indent="-457200" eaLnBrk="1" hangingPunct="1"/>
            <a:endParaRPr lang="en-US" sz="2600" b="1" dirty="0" smtClean="0">
              <a:solidFill>
                <a:srgbClr val="3366CC"/>
              </a:solidFill>
              <a:latin typeface="Calibri" pitchFamily="34" charset="0"/>
              <a:ea typeface="+mn-ea"/>
              <a:cs typeface="+mn-cs"/>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26</a:t>
            </a:fld>
            <a:endParaRPr lang="en-US"/>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304800"/>
            <a:ext cx="7543800" cy="639762"/>
          </a:xfrm>
        </p:spPr>
        <p:txBody>
          <a:bodyPr/>
          <a:lstStyle/>
          <a:p>
            <a:pPr algn="l" eaLnBrk="1" hangingPunct="1"/>
            <a:r>
              <a:rPr lang="en-US" b="1" i="1" dirty="0" smtClean="0">
                <a:solidFill>
                  <a:srgbClr val="003399"/>
                </a:solidFill>
                <a:latin typeface="Calibri" pitchFamily="34" charset="0"/>
              </a:rPr>
              <a:t>New for 2015</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Protected taxes effective for 2014 levies</a:t>
            </a:r>
          </a:p>
          <a:p>
            <a:pPr marL="914400" lvl="1" indent="-457200" eaLnBrk="1" hangingPunct="1"/>
            <a:r>
              <a:rPr lang="en-US" sz="2600" dirty="0" smtClean="0">
                <a:solidFill>
                  <a:srgbClr val="003399"/>
                </a:solidFill>
                <a:latin typeface="Calibri" pitchFamily="34" charset="0"/>
              </a:rPr>
              <a:t>Protected taxes were enacted in 2013 but postponed until 2014.</a:t>
            </a:r>
          </a:p>
          <a:p>
            <a:pPr marL="914400" lvl="1" indent="-457200" eaLnBrk="1" hangingPunct="1"/>
            <a:r>
              <a:rPr lang="en-US" sz="2600" dirty="0" smtClean="0">
                <a:solidFill>
                  <a:srgbClr val="003399"/>
                </a:solidFill>
                <a:latin typeface="Calibri" pitchFamily="34" charset="0"/>
              </a:rPr>
              <a:t>Protected taxes are property tax levies exempt from circuit breaker credits: voter approved referendum funds and debt service funds.</a:t>
            </a:r>
          </a:p>
          <a:p>
            <a:pPr marL="914400" lvl="1" indent="-457200" eaLnBrk="1" hangingPunct="1"/>
            <a:r>
              <a:rPr lang="en-US" sz="2600" dirty="0" smtClean="0">
                <a:solidFill>
                  <a:srgbClr val="003399"/>
                </a:solidFill>
                <a:latin typeface="Calibri" pitchFamily="34" charset="0"/>
              </a:rPr>
              <a:t>Those funds will receive tax distributions first and revenues lost to circuit breaker credits are allocated to other property tax supported funds.</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27</a:t>
            </a:fld>
            <a:endParaRPr lang="en-US"/>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944562"/>
          </a:xfrm>
        </p:spPr>
        <p:txBody>
          <a:bodyPr/>
          <a:lstStyle/>
          <a:p>
            <a:pPr algn="l"/>
            <a:r>
              <a:rPr lang="en-US" b="1" i="1" dirty="0" smtClean="0">
                <a:solidFill>
                  <a:srgbClr val="003399"/>
                </a:solidFill>
                <a:latin typeface="Calibri" pitchFamily="34" charset="0"/>
              </a:rPr>
              <a:t>Protected Taxes: Example</a:t>
            </a:r>
          </a:p>
        </p:txBody>
      </p:sp>
      <p:sp>
        <p:nvSpPr>
          <p:cNvPr id="3" name="Content Placeholder 2"/>
          <p:cNvSpPr>
            <a:spLocks noGrp="1"/>
          </p:cNvSpPr>
          <p:nvPr>
            <p:ph idx="1"/>
          </p:nvPr>
        </p:nvSpPr>
        <p:spPr/>
        <p:txBody>
          <a:bodyPr/>
          <a:lstStyle/>
          <a:p>
            <a:endParaRPr lang="en-US" sz="800" dirty="0"/>
          </a:p>
        </p:txBody>
      </p:sp>
      <p:sp>
        <p:nvSpPr>
          <p:cNvPr id="4" name="Slide Number Placeholder 3"/>
          <p:cNvSpPr>
            <a:spLocks noGrp="1"/>
          </p:cNvSpPr>
          <p:nvPr>
            <p:ph type="sldNum" sz="quarter" idx="12"/>
          </p:nvPr>
        </p:nvSpPr>
        <p:spPr/>
        <p:txBody>
          <a:bodyPr/>
          <a:lstStyle/>
          <a:p>
            <a:pPr>
              <a:defRPr/>
            </a:pPr>
            <a:fld id="{72008BCB-7DAF-4F9C-AC63-BD97DC541276}" type="slidenum">
              <a:rPr lang="en-US" smtClean="0"/>
              <a:pPr>
                <a:defRPr/>
              </a:pPr>
              <a:t>28</a:t>
            </a:fld>
            <a:endParaRPr lang="en-US"/>
          </a:p>
        </p:txBody>
      </p:sp>
      <p:pic>
        <p:nvPicPr>
          <p:cNvPr id="5" name="Picture 12" descr="SEAL2"/>
          <p:cNvPicPr>
            <a:picLocks noChangeAspect="1" noChangeArrowheads="1"/>
          </p:cNvPicPr>
          <p:nvPr/>
        </p:nvPicPr>
        <p:blipFill>
          <a:blip r:embed="rId2" cstate="print"/>
          <a:srcRect/>
          <a:stretch>
            <a:fillRect/>
          </a:stretch>
        </p:blipFill>
        <p:spPr bwMode="auto">
          <a:xfrm>
            <a:off x="152400" y="152400"/>
            <a:ext cx="1371600" cy="1365250"/>
          </a:xfrm>
          <a:prstGeom prst="rect">
            <a:avLst/>
          </a:prstGeom>
          <a:noFill/>
          <a:ln w="9525">
            <a:noFill/>
            <a:miter lim="800000"/>
            <a:headEnd/>
            <a:tailEnd/>
          </a:ln>
        </p:spPr>
      </p:pic>
      <p:graphicFrame>
        <p:nvGraphicFramePr>
          <p:cNvPr id="7" name="Table 6"/>
          <p:cNvGraphicFramePr>
            <a:graphicFrameLocks noGrp="1"/>
          </p:cNvGraphicFramePr>
          <p:nvPr/>
        </p:nvGraphicFramePr>
        <p:xfrm>
          <a:off x="457200" y="1600197"/>
          <a:ext cx="8229600" cy="4495808"/>
        </p:xfrm>
        <a:graphic>
          <a:graphicData uri="http://schemas.openxmlformats.org/drawingml/2006/table">
            <a:tbl>
              <a:tblPr firstRow="1" bandRow="1">
                <a:tableStyleId>{5C22544A-7EE6-4342-B048-85BDC9FD1C3A}</a:tableStyleId>
              </a:tblPr>
              <a:tblGrid>
                <a:gridCol w="2057400"/>
                <a:gridCol w="2057400"/>
                <a:gridCol w="2057400"/>
                <a:gridCol w="2057400"/>
              </a:tblGrid>
              <a:tr h="572192">
                <a:tc>
                  <a:txBody>
                    <a:bodyPr/>
                    <a:lstStyle/>
                    <a:p>
                      <a:r>
                        <a:rPr lang="en-US" sz="1500" baseline="0" dirty="0" smtClean="0"/>
                        <a:t>201 4(Not protected)</a:t>
                      </a:r>
                      <a:endParaRPr lang="en-US" sz="1500" baseline="0" dirty="0"/>
                    </a:p>
                  </a:txBody>
                  <a:tcPr/>
                </a:tc>
                <a:tc>
                  <a:txBody>
                    <a:bodyPr/>
                    <a:lstStyle/>
                    <a:p>
                      <a:pPr algn="r"/>
                      <a:r>
                        <a:rPr lang="en-US" sz="1500" baseline="0" dirty="0" smtClean="0"/>
                        <a:t>Levy</a:t>
                      </a:r>
                      <a:endParaRPr lang="en-US" sz="1500" baseline="0" dirty="0"/>
                    </a:p>
                  </a:txBody>
                  <a:tcPr/>
                </a:tc>
                <a:tc>
                  <a:txBody>
                    <a:bodyPr/>
                    <a:lstStyle/>
                    <a:p>
                      <a:pPr algn="r"/>
                      <a:r>
                        <a:rPr lang="en-US" sz="1500" baseline="0" dirty="0" smtClean="0"/>
                        <a:t>Circuit Breaker Credits</a:t>
                      </a:r>
                      <a:endParaRPr lang="en-US" sz="1500" baseline="0" dirty="0"/>
                    </a:p>
                  </a:txBody>
                  <a:tcPr/>
                </a:tc>
                <a:tc>
                  <a:txBody>
                    <a:bodyPr/>
                    <a:lstStyle/>
                    <a:p>
                      <a:pPr algn="r"/>
                      <a:r>
                        <a:rPr lang="en-US" sz="1500" baseline="0" dirty="0" smtClean="0"/>
                        <a:t>Percent of Levy Lost to Circuit Breakers</a:t>
                      </a:r>
                      <a:endParaRPr lang="en-US" sz="1500" baseline="0" dirty="0"/>
                    </a:p>
                  </a:txBody>
                  <a:tcPr/>
                </a:tc>
              </a:tr>
              <a:tr h="326968">
                <a:tc>
                  <a:txBody>
                    <a:bodyPr/>
                    <a:lstStyle/>
                    <a:p>
                      <a:r>
                        <a:rPr lang="en-US" sz="1500" baseline="0" dirty="0" smtClean="0"/>
                        <a:t>General</a:t>
                      </a:r>
                    </a:p>
                  </a:txBody>
                  <a:tcPr/>
                </a:tc>
                <a:tc>
                  <a:txBody>
                    <a:bodyPr/>
                    <a:lstStyle/>
                    <a:p>
                      <a:pPr algn="r"/>
                      <a:r>
                        <a:rPr lang="en-US" sz="1500" baseline="0" dirty="0" smtClean="0"/>
                        <a:t>615,638</a:t>
                      </a:r>
                      <a:endParaRPr lang="en-US" sz="1500" baseline="0" dirty="0"/>
                    </a:p>
                  </a:txBody>
                  <a:tcPr/>
                </a:tc>
                <a:tc>
                  <a:txBody>
                    <a:bodyPr/>
                    <a:lstStyle/>
                    <a:p>
                      <a:pPr algn="r"/>
                      <a:r>
                        <a:rPr lang="en-US" sz="1500" baseline="0" dirty="0" smtClean="0"/>
                        <a:t>187,733</a:t>
                      </a:r>
                      <a:endParaRPr lang="en-US" sz="1500" baseline="0" dirty="0"/>
                    </a:p>
                  </a:txBody>
                  <a:tcPr/>
                </a:tc>
                <a:tc>
                  <a:txBody>
                    <a:bodyPr/>
                    <a:lstStyle/>
                    <a:p>
                      <a:pPr algn="r"/>
                      <a:r>
                        <a:rPr lang="en-US" sz="1500" baseline="0" dirty="0" smtClean="0"/>
                        <a:t>30.49%</a:t>
                      </a:r>
                    </a:p>
                  </a:txBody>
                  <a:tcPr/>
                </a:tc>
              </a:tr>
              <a:tr h="326968">
                <a:tc>
                  <a:txBody>
                    <a:bodyPr/>
                    <a:lstStyle/>
                    <a:p>
                      <a:r>
                        <a:rPr lang="en-US" sz="1500" baseline="0" dirty="0" smtClean="0"/>
                        <a:t>Park</a:t>
                      </a:r>
                      <a:endParaRPr lang="en-US" sz="1500" baseline="0" dirty="0"/>
                    </a:p>
                  </a:txBody>
                  <a:tcPr/>
                </a:tc>
                <a:tc>
                  <a:txBody>
                    <a:bodyPr/>
                    <a:lstStyle/>
                    <a:p>
                      <a:pPr algn="r"/>
                      <a:r>
                        <a:rPr lang="en-US" sz="1500" baseline="0" dirty="0" smtClean="0"/>
                        <a:t>147,913</a:t>
                      </a:r>
                      <a:endParaRPr lang="en-US" sz="1500" baseline="0" dirty="0"/>
                    </a:p>
                  </a:txBody>
                  <a:tcPr/>
                </a:tc>
                <a:tc>
                  <a:txBody>
                    <a:bodyPr/>
                    <a:lstStyle/>
                    <a:p>
                      <a:pPr algn="r"/>
                      <a:r>
                        <a:rPr lang="en-US" sz="1500" baseline="0" dirty="0" smtClean="0"/>
                        <a:t>45,105</a:t>
                      </a:r>
                      <a:endParaRPr lang="en-US" sz="1500" baseline="0" dirty="0"/>
                    </a:p>
                  </a:txBody>
                  <a:tcPr/>
                </a:tc>
                <a:tc>
                  <a:txBody>
                    <a:bodyPr/>
                    <a:lstStyle/>
                    <a:p>
                      <a:pPr algn="r"/>
                      <a:r>
                        <a:rPr lang="en-US" sz="1500" baseline="0" smtClean="0"/>
                        <a:t>30.49%</a:t>
                      </a:r>
                      <a:endParaRPr lang="en-US" sz="1500" baseline="0" dirty="0"/>
                    </a:p>
                  </a:txBody>
                  <a:tcPr/>
                </a:tc>
              </a:tr>
              <a:tr h="326968">
                <a:tc>
                  <a:txBody>
                    <a:bodyPr/>
                    <a:lstStyle/>
                    <a:p>
                      <a:r>
                        <a:rPr lang="en-US" sz="1500" baseline="0" dirty="0" smtClean="0"/>
                        <a:t>MVH</a:t>
                      </a:r>
                      <a:endParaRPr lang="en-US" sz="1500" baseline="0" dirty="0"/>
                    </a:p>
                  </a:txBody>
                  <a:tcPr/>
                </a:tc>
                <a:tc>
                  <a:txBody>
                    <a:bodyPr/>
                    <a:lstStyle/>
                    <a:p>
                      <a:pPr algn="r"/>
                      <a:r>
                        <a:rPr lang="en-US" sz="1500" baseline="0" dirty="0" smtClean="0"/>
                        <a:t>156,208</a:t>
                      </a:r>
                      <a:endParaRPr lang="en-US" sz="1500" baseline="0" dirty="0"/>
                    </a:p>
                  </a:txBody>
                  <a:tcPr/>
                </a:tc>
                <a:tc>
                  <a:txBody>
                    <a:bodyPr/>
                    <a:lstStyle/>
                    <a:p>
                      <a:pPr algn="r"/>
                      <a:r>
                        <a:rPr lang="en-US" sz="1500" baseline="0" dirty="0" smtClean="0"/>
                        <a:t>47,634</a:t>
                      </a:r>
                      <a:endParaRPr lang="en-US" sz="1500" baseline="0" dirty="0"/>
                    </a:p>
                  </a:txBody>
                  <a:tcPr/>
                </a:tc>
                <a:tc>
                  <a:txBody>
                    <a:bodyPr/>
                    <a:lstStyle/>
                    <a:p>
                      <a:pPr algn="r"/>
                      <a:r>
                        <a:rPr lang="en-US" sz="1500" baseline="0" smtClean="0"/>
                        <a:t>30.49%</a:t>
                      </a:r>
                      <a:endParaRPr lang="en-US" sz="1500" baseline="0" dirty="0"/>
                    </a:p>
                  </a:txBody>
                  <a:tcPr/>
                </a:tc>
              </a:tr>
              <a:tr h="326968">
                <a:tc>
                  <a:txBody>
                    <a:bodyPr/>
                    <a:lstStyle/>
                    <a:p>
                      <a:r>
                        <a:rPr lang="en-US" sz="1500" baseline="0" dirty="0" smtClean="0"/>
                        <a:t>Bond #1</a:t>
                      </a:r>
                      <a:endParaRPr lang="en-US" sz="1500" baseline="0" dirty="0"/>
                    </a:p>
                  </a:txBody>
                  <a:tcPr/>
                </a:tc>
                <a:tc>
                  <a:txBody>
                    <a:bodyPr/>
                    <a:lstStyle/>
                    <a:p>
                      <a:pPr algn="r"/>
                      <a:r>
                        <a:rPr lang="en-US" sz="1500" baseline="0" dirty="0" smtClean="0"/>
                        <a:t>91,246</a:t>
                      </a:r>
                      <a:endParaRPr lang="en-US" sz="1500" baseline="0" dirty="0"/>
                    </a:p>
                  </a:txBody>
                  <a:tcPr/>
                </a:tc>
                <a:tc>
                  <a:txBody>
                    <a:bodyPr/>
                    <a:lstStyle/>
                    <a:p>
                      <a:pPr algn="r"/>
                      <a:r>
                        <a:rPr lang="en-US" sz="1500" baseline="0" dirty="0" smtClean="0"/>
                        <a:t>27,824</a:t>
                      </a:r>
                      <a:endParaRPr lang="en-US" sz="1500" baseline="0" dirty="0"/>
                    </a:p>
                  </a:txBody>
                  <a:tcPr/>
                </a:tc>
                <a:tc>
                  <a:txBody>
                    <a:bodyPr/>
                    <a:lstStyle/>
                    <a:p>
                      <a:pPr algn="r"/>
                      <a:r>
                        <a:rPr lang="en-US" sz="1500" baseline="0" smtClean="0"/>
                        <a:t>30.49%</a:t>
                      </a:r>
                      <a:endParaRPr lang="en-US" sz="1500" baseline="0" dirty="0"/>
                    </a:p>
                  </a:txBody>
                  <a:tcPr/>
                </a:tc>
              </a:tr>
              <a:tr h="326968">
                <a:tc>
                  <a:txBody>
                    <a:bodyPr/>
                    <a:lstStyle/>
                    <a:p>
                      <a:r>
                        <a:rPr lang="en-US" sz="1500" baseline="0" dirty="0" smtClean="0"/>
                        <a:t>Bond #2</a:t>
                      </a:r>
                      <a:endParaRPr lang="en-US" sz="1500" baseline="0" dirty="0"/>
                    </a:p>
                  </a:txBody>
                  <a:tcPr/>
                </a:tc>
                <a:tc>
                  <a:txBody>
                    <a:bodyPr/>
                    <a:lstStyle/>
                    <a:p>
                      <a:pPr algn="r"/>
                      <a:r>
                        <a:rPr lang="en-US" sz="1500" baseline="0" dirty="0" smtClean="0"/>
                        <a:t>24,885</a:t>
                      </a:r>
                      <a:endParaRPr lang="en-US" sz="1500" baseline="0" dirty="0"/>
                    </a:p>
                  </a:txBody>
                  <a:tcPr/>
                </a:tc>
                <a:tc>
                  <a:txBody>
                    <a:bodyPr/>
                    <a:lstStyle/>
                    <a:p>
                      <a:pPr algn="r"/>
                      <a:r>
                        <a:rPr lang="en-US" sz="1500" baseline="0" dirty="0" smtClean="0"/>
                        <a:t>7,589</a:t>
                      </a:r>
                      <a:endParaRPr lang="en-US" sz="1500" baseline="0" dirty="0"/>
                    </a:p>
                  </a:txBody>
                  <a:tcPr/>
                </a:tc>
                <a:tc>
                  <a:txBody>
                    <a:bodyPr/>
                    <a:lstStyle/>
                    <a:p>
                      <a:pPr algn="r"/>
                      <a:r>
                        <a:rPr lang="en-US" sz="1500" baseline="0" dirty="0" smtClean="0"/>
                        <a:t>30.49%</a:t>
                      </a:r>
                      <a:endParaRPr lang="en-US" sz="1500" baseline="0" dirty="0"/>
                    </a:p>
                  </a:txBody>
                  <a:tcPr/>
                </a:tc>
              </a:tr>
              <a:tr h="326968">
                <a:tc>
                  <a:txBody>
                    <a:bodyPr/>
                    <a:lstStyle/>
                    <a:p>
                      <a:endParaRPr lang="en-US" sz="1500" baseline="0" dirty="0"/>
                    </a:p>
                  </a:txBody>
                  <a:tcPr/>
                </a:tc>
                <a:tc>
                  <a:txBody>
                    <a:bodyPr/>
                    <a:lstStyle/>
                    <a:p>
                      <a:pPr algn="r"/>
                      <a:endParaRPr lang="en-US" sz="1500" baseline="0" dirty="0"/>
                    </a:p>
                  </a:txBody>
                  <a:tcPr/>
                </a:tc>
                <a:tc>
                  <a:txBody>
                    <a:bodyPr/>
                    <a:lstStyle/>
                    <a:p>
                      <a:pPr algn="r"/>
                      <a:endParaRPr lang="en-US" sz="1500" baseline="0" dirty="0"/>
                    </a:p>
                  </a:txBody>
                  <a:tcPr/>
                </a:tc>
                <a:tc>
                  <a:txBody>
                    <a:bodyPr/>
                    <a:lstStyle/>
                    <a:p>
                      <a:pPr algn="r"/>
                      <a:endParaRPr lang="en-US" sz="1500" baseline="0" dirty="0"/>
                    </a:p>
                  </a:txBody>
                  <a:tcPr/>
                </a:tc>
              </a:tr>
              <a:tr h="326968">
                <a:tc>
                  <a:txBody>
                    <a:bodyPr/>
                    <a:lstStyle/>
                    <a:p>
                      <a:r>
                        <a:rPr lang="en-US" sz="1500" baseline="0" dirty="0" smtClean="0"/>
                        <a:t>2014 (Protected)</a:t>
                      </a:r>
                      <a:endParaRPr lang="en-US" sz="1500" baseline="0" dirty="0"/>
                    </a:p>
                  </a:txBody>
                  <a:tcPr/>
                </a:tc>
                <a:tc>
                  <a:txBody>
                    <a:bodyPr/>
                    <a:lstStyle/>
                    <a:p>
                      <a:pPr algn="r"/>
                      <a:endParaRPr lang="en-US" sz="1500" baseline="0" dirty="0"/>
                    </a:p>
                  </a:txBody>
                  <a:tcPr/>
                </a:tc>
                <a:tc>
                  <a:txBody>
                    <a:bodyPr/>
                    <a:lstStyle/>
                    <a:p>
                      <a:pPr algn="r"/>
                      <a:endParaRPr lang="en-US" sz="1500" baseline="0" dirty="0"/>
                    </a:p>
                  </a:txBody>
                  <a:tcPr/>
                </a:tc>
                <a:tc>
                  <a:txBody>
                    <a:bodyPr/>
                    <a:lstStyle/>
                    <a:p>
                      <a:pPr algn="r"/>
                      <a:endParaRPr lang="en-US" sz="1500" baseline="0" dirty="0"/>
                    </a:p>
                  </a:txBody>
                  <a:tcPr/>
                </a:tc>
              </a:tr>
              <a:tr h="326968">
                <a:tc>
                  <a:txBody>
                    <a:bodyPr/>
                    <a:lstStyle/>
                    <a:p>
                      <a:r>
                        <a:rPr lang="en-US" sz="1500" baseline="0" dirty="0" smtClean="0"/>
                        <a:t>General</a:t>
                      </a:r>
                      <a:endParaRPr lang="en-US" sz="1500" baseline="0" dirty="0"/>
                    </a:p>
                  </a:txBody>
                  <a:tcPr/>
                </a:tc>
                <a:tc>
                  <a:txBody>
                    <a:bodyPr/>
                    <a:lstStyle/>
                    <a:p>
                      <a:pPr algn="r"/>
                      <a:r>
                        <a:rPr lang="en-US" sz="1500" baseline="0" dirty="0" smtClean="0"/>
                        <a:t>615,638</a:t>
                      </a:r>
                      <a:endParaRPr lang="en-US" sz="1500" baseline="0" dirty="0"/>
                    </a:p>
                  </a:txBody>
                  <a:tcPr/>
                </a:tc>
                <a:tc>
                  <a:txBody>
                    <a:bodyPr/>
                    <a:lstStyle/>
                    <a:p>
                      <a:pPr algn="r"/>
                      <a:r>
                        <a:rPr lang="en-US" sz="1500" baseline="0" dirty="0" smtClean="0"/>
                        <a:t>211,288</a:t>
                      </a:r>
                      <a:endParaRPr lang="en-US" sz="1500" baseline="0" dirty="0"/>
                    </a:p>
                  </a:txBody>
                  <a:tcPr/>
                </a:tc>
                <a:tc>
                  <a:txBody>
                    <a:bodyPr/>
                    <a:lstStyle/>
                    <a:p>
                      <a:pPr algn="r"/>
                      <a:r>
                        <a:rPr lang="en-US" sz="1500" baseline="0" dirty="0" smtClean="0"/>
                        <a:t>34.32%</a:t>
                      </a:r>
                      <a:endParaRPr lang="en-US" sz="1500" baseline="0" dirty="0"/>
                    </a:p>
                  </a:txBody>
                  <a:tcPr/>
                </a:tc>
              </a:tr>
              <a:tr h="326968">
                <a:tc>
                  <a:txBody>
                    <a:bodyPr/>
                    <a:lstStyle/>
                    <a:p>
                      <a:r>
                        <a:rPr lang="en-US" sz="1500" baseline="0" dirty="0" smtClean="0"/>
                        <a:t>Park</a:t>
                      </a:r>
                      <a:endParaRPr lang="en-US" sz="1500" baseline="0" dirty="0"/>
                    </a:p>
                  </a:txBody>
                  <a:tcPr/>
                </a:tc>
                <a:tc>
                  <a:txBody>
                    <a:bodyPr/>
                    <a:lstStyle/>
                    <a:p>
                      <a:pPr algn="r"/>
                      <a:r>
                        <a:rPr lang="en-US" sz="1500" baseline="0" dirty="0" smtClean="0"/>
                        <a:t>147,913</a:t>
                      </a:r>
                      <a:endParaRPr lang="en-US" sz="1500" baseline="0" dirty="0"/>
                    </a:p>
                  </a:txBody>
                  <a:tcPr/>
                </a:tc>
                <a:tc>
                  <a:txBody>
                    <a:bodyPr/>
                    <a:lstStyle/>
                    <a:p>
                      <a:pPr algn="r"/>
                      <a:r>
                        <a:rPr lang="en-US" sz="1500" baseline="0" dirty="0" smtClean="0"/>
                        <a:t>50,764</a:t>
                      </a:r>
                      <a:endParaRPr lang="en-US" sz="1500" baseline="0" dirty="0"/>
                    </a:p>
                  </a:txBody>
                  <a:tcPr/>
                </a:tc>
                <a:tc>
                  <a:txBody>
                    <a:bodyPr/>
                    <a:lstStyle/>
                    <a:p>
                      <a:pPr algn="r"/>
                      <a:r>
                        <a:rPr lang="en-US" sz="1500" baseline="0" dirty="0" smtClean="0"/>
                        <a:t>34.32%</a:t>
                      </a:r>
                      <a:endParaRPr lang="en-US" sz="1500" baseline="0" dirty="0"/>
                    </a:p>
                  </a:txBody>
                  <a:tcPr/>
                </a:tc>
              </a:tr>
              <a:tr h="326968">
                <a:tc>
                  <a:txBody>
                    <a:bodyPr/>
                    <a:lstStyle/>
                    <a:p>
                      <a:r>
                        <a:rPr lang="en-US" sz="1500" baseline="0" dirty="0" smtClean="0"/>
                        <a:t>MVH</a:t>
                      </a:r>
                      <a:endParaRPr lang="en-US" sz="1500" baseline="0" dirty="0"/>
                    </a:p>
                  </a:txBody>
                  <a:tcPr/>
                </a:tc>
                <a:tc>
                  <a:txBody>
                    <a:bodyPr/>
                    <a:lstStyle/>
                    <a:p>
                      <a:pPr algn="r"/>
                      <a:r>
                        <a:rPr lang="en-US" sz="1500" baseline="0" dirty="0" smtClean="0"/>
                        <a:t>156,208</a:t>
                      </a:r>
                      <a:endParaRPr lang="en-US" sz="1500" baseline="0" dirty="0"/>
                    </a:p>
                  </a:txBody>
                  <a:tcPr/>
                </a:tc>
                <a:tc>
                  <a:txBody>
                    <a:bodyPr/>
                    <a:lstStyle/>
                    <a:p>
                      <a:pPr algn="r"/>
                      <a:r>
                        <a:rPr lang="en-US" sz="1500" baseline="0" dirty="0" smtClean="0"/>
                        <a:t>53,610</a:t>
                      </a:r>
                      <a:endParaRPr lang="en-US" sz="1500" baseline="0" dirty="0"/>
                    </a:p>
                  </a:txBody>
                  <a:tcPr/>
                </a:tc>
                <a:tc>
                  <a:txBody>
                    <a:bodyPr/>
                    <a:lstStyle/>
                    <a:p>
                      <a:pPr algn="r"/>
                      <a:r>
                        <a:rPr lang="en-US" sz="1500" baseline="0" dirty="0" smtClean="0"/>
                        <a:t>34.32%</a:t>
                      </a:r>
                      <a:endParaRPr lang="en-US" sz="1500" baseline="0" dirty="0"/>
                    </a:p>
                  </a:txBody>
                  <a:tcPr/>
                </a:tc>
              </a:tr>
              <a:tr h="326968">
                <a:tc>
                  <a:txBody>
                    <a:bodyPr/>
                    <a:lstStyle/>
                    <a:p>
                      <a:r>
                        <a:rPr lang="en-US" sz="1500" baseline="0" dirty="0" smtClean="0"/>
                        <a:t>Bond #1</a:t>
                      </a:r>
                      <a:endParaRPr lang="en-US" sz="1500" baseline="0" dirty="0"/>
                    </a:p>
                  </a:txBody>
                  <a:tcPr/>
                </a:tc>
                <a:tc>
                  <a:txBody>
                    <a:bodyPr/>
                    <a:lstStyle/>
                    <a:p>
                      <a:pPr algn="r"/>
                      <a:r>
                        <a:rPr lang="en-US" sz="1500" baseline="0" dirty="0" smtClean="0"/>
                        <a:t>91,246</a:t>
                      </a:r>
                      <a:endParaRPr lang="en-US" sz="1500" baseline="0" dirty="0"/>
                    </a:p>
                  </a:txBody>
                  <a:tcPr/>
                </a:tc>
                <a:tc>
                  <a:txBody>
                    <a:bodyPr/>
                    <a:lstStyle/>
                    <a:p>
                      <a:pPr algn="r"/>
                      <a:r>
                        <a:rPr lang="en-US" sz="1500" baseline="0" dirty="0" smtClean="0"/>
                        <a:t>175</a:t>
                      </a:r>
                      <a:endParaRPr lang="en-US" sz="1500" baseline="0" dirty="0"/>
                    </a:p>
                  </a:txBody>
                  <a:tcPr/>
                </a:tc>
                <a:tc>
                  <a:txBody>
                    <a:bodyPr/>
                    <a:lstStyle/>
                    <a:p>
                      <a:pPr algn="r"/>
                      <a:r>
                        <a:rPr lang="en-US" sz="1500" baseline="0" dirty="0" smtClean="0"/>
                        <a:t>0.19%</a:t>
                      </a:r>
                      <a:endParaRPr lang="en-US" sz="1500" baseline="0" dirty="0"/>
                    </a:p>
                  </a:txBody>
                  <a:tcPr/>
                </a:tc>
              </a:tr>
              <a:tr h="326968">
                <a:tc>
                  <a:txBody>
                    <a:bodyPr/>
                    <a:lstStyle/>
                    <a:p>
                      <a:r>
                        <a:rPr lang="en-US" sz="1500" baseline="0" dirty="0" smtClean="0"/>
                        <a:t>Bond #2</a:t>
                      </a:r>
                      <a:endParaRPr lang="en-US" sz="1500" baseline="0" dirty="0"/>
                    </a:p>
                  </a:txBody>
                  <a:tcPr/>
                </a:tc>
                <a:tc>
                  <a:txBody>
                    <a:bodyPr/>
                    <a:lstStyle/>
                    <a:p>
                      <a:pPr algn="r"/>
                      <a:r>
                        <a:rPr lang="en-US" sz="1500" baseline="0" dirty="0" smtClean="0"/>
                        <a:t>24,885</a:t>
                      </a:r>
                      <a:endParaRPr lang="en-US" sz="1500" baseline="0" dirty="0"/>
                    </a:p>
                  </a:txBody>
                  <a:tcPr/>
                </a:tc>
                <a:tc>
                  <a:txBody>
                    <a:bodyPr/>
                    <a:lstStyle/>
                    <a:p>
                      <a:pPr algn="r"/>
                      <a:r>
                        <a:rPr lang="en-US" sz="1500" baseline="0" dirty="0" smtClean="0"/>
                        <a:t>48</a:t>
                      </a:r>
                      <a:endParaRPr lang="en-US" sz="1500" baseline="0" dirty="0"/>
                    </a:p>
                  </a:txBody>
                  <a:tcPr/>
                </a:tc>
                <a:tc>
                  <a:txBody>
                    <a:bodyPr/>
                    <a:lstStyle/>
                    <a:p>
                      <a:pPr algn="r"/>
                      <a:r>
                        <a:rPr lang="en-US" sz="1500" baseline="0" dirty="0" smtClean="0"/>
                        <a:t>0.19%</a:t>
                      </a:r>
                      <a:endParaRPr lang="en-US" sz="1500" baseline="0" dirty="0"/>
                    </a:p>
                  </a:txBody>
                  <a:tcPr/>
                </a:tc>
              </a:tr>
            </a:tbl>
          </a:graphicData>
        </a:graphic>
      </p:graphicFrame>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New for 2015</a:t>
            </a:r>
          </a:p>
        </p:txBody>
      </p:sp>
      <p:sp>
        <p:nvSpPr>
          <p:cNvPr id="3075" name="Rectangle 3"/>
          <p:cNvSpPr>
            <a:spLocks noGrp="1" noChangeArrowheads="1"/>
          </p:cNvSpPr>
          <p:nvPr>
            <p:ph type="body" idx="1"/>
          </p:nvPr>
        </p:nvSpPr>
        <p:spPr>
          <a:xfrm>
            <a:off x="609600" y="1371600"/>
            <a:ext cx="8305800" cy="5105400"/>
          </a:xfrm>
        </p:spPr>
        <p:txBody>
          <a:bodyPr/>
          <a:lstStyle/>
          <a:p>
            <a:pPr marL="514350" indent="-457200" eaLnBrk="1" hangingPunct="1"/>
            <a:r>
              <a:rPr lang="en-US" sz="3000" dirty="0" smtClean="0">
                <a:solidFill>
                  <a:srgbClr val="003399"/>
                </a:solidFill>
                <a:latin typeface="Calibri" pitchFamily="34" charset="0"/>
              </a:rPr>
              <a:t>Units have the ability to reallocate circuit breaker credits among “unprotected” taxes.</a:t>
            </a:r>
          </a:p>
          <a:p>
            <a:pPr marL="914400" lvl="1" indent="-457200" eaLnBrk="1" hangingPunct="1"/>
            <a:r>
              <a:rPr lang="en-US" sz="2600" dirty="0" smtClean="0">
                <a:solidFill>
                  <a:srgbClr val="003399"/>
                </a:solidFill>
                <a:latin typeface="Calibri" pitchFamily="34" charset="0"/>
              </a:rPr>
              <a:t>DLGF will calculate the minimum amount of circuit breaker required for each fund.</a:t>
            </a:r>
          </a:p>
          <a:p>
            <a:pPr marL="1314450" lvl="2" indent="-457200" eaLnBrk="1" hangingPunct="1"/>
            <a:r>
              <a:rPr lang="en-US" sz="2200" dirty="0" smtClean="0">
                <a:solidFill>
                  <a:srgbClr val="003399"/>
                </a:solidFill>
                <a:latin typeface="Calibri" pitchFamily="34" charset="0"/>
              </a:rPr>
              <a:t>This is needed to keep Over 65 circuit breaker with each appropriate fund and to control allocations of circuit breaker credits within the appropriate taxing districts</a:t>
            </a:r>
          </a:p>
          <a:p>
            <a:pPr marL="914400" lvl="1" indent="-457200" eaLnBrk="1" hangingPunct="1"/>
            <a:r>
              <a:rPr lang="en-US" sz="2600" dirty="0" smtClean="0">
                <a:solidFill>
                  <a:srgbClr val="003399"/>
                </a:solidFill>
                <a:latin typeface="Calibri" pitchFamily="34" charset="0"/>
              </a:rPr>
              <a:t>DLGF is creating a form to complete and submit to the DLGF legal division to show how you would like the circuit breaker credits allocated.</a:t>
            </a:r>
          </a:p>
          <a:p>
            <a:pPr marL="914400" lvl="1" indent="-457200" eaLnBrk="1" hangingPunct="1"/>
            <a:r>
              <a:rPr lang="en-US" sz="2600" dirty="0" smtClean="0">
                <a:solidFill>
                  <a:srgbClr val="003399"/>
                </a:solidFill>
                <a:latin typeface="Calibri" pitchFamily="34" charset="0"/>
              </a:rPr>
              <a:t>Legal will issue a certification approving the reallocation of credits.</a:t>
            </a: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29</a:t>
            </a:fld>
            <a:endParaRPr lang="en-US"/>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1401762"/>
          </a:xfrm>
        </p:spPr>
        <p:txBody>
          <a:bodyPr/>
          <a:lstStyle/>
          <a:p>
            <a:pPr algn="l" eaLnBrk="1" hangingPunct="1"/>
            <a:r>
              <a:rPr lang="en-US" b="1" i="1" dirty="0" smtClean="0">
                <a:solidFill>
                  <a:srgbClr val="003399"/>
                </a:solidFill>
                <a:latin typeface="Calibri" pitchFamily="34" charset="0"/>
              </a:rPr>
              <a:t>Preparing for 2015 Budget </a:t>
            </a:r>
            <a:br>
              <a:rPr lang="en-US" b="1" i="1"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Review Y-T-D revenues and expenditures</a:t>
            </a:r>
          </a:p>
          <a:p>
            <a:pPr marL="914400" lvl="1" indent="-457200" eaLnBrk="1" hangingPunct="1"/>
            <a:r>
              <a:rPr lang="en-US" sz="2600" dirty="0" smtClean="0">
                <a:solidFill>
                  <a:srgbClr val="003399"/>
                </a:solidFill>
                <a:latin typeface="Calibri" pitchFamily="34" charset="0"/>
              </a:rPr>
              <a:t>Find where you are over or below projections</a:t>
            </a:r>
          </a:p>
          <a:p>
            <a:pPr marL="514350" indent="-457200" eaLnBrk="1" hangingPunct="1"/>
            <a:r>
              <a:rPr lang="en-US" sz="3000" dirty="0" smtClean="0">
                <a:solidFill>
                  <a:srgbClr val="003399"/>
                </a:solidFill>
                <a:latin typeface="Calibri" pitchFamily="34" charset="0"/>
              </a:rPr>
              <a:t>Count your pay periods</a:t>
            </a:r>
          </a:p>
          <a:p>
            <a:pPr marL="514350" indent="-457200" eaLnBrk="1" hangingPunct="1"/>
            <a:r>
              <a:rPr lang="en-US" sz="3000" dirty="0" smtClean="0">
                <a:solidFill>
                  <a:srgbClr val="003399"/>
                </a:solidFill>
                <a:latin typeface="Calibri" pitchFamily="34" charset="0"/>
              </a:rPr>
              <a:t>Review the Budget Manuals and Instructions</a:t>
            </a:r>
          </a:p>
          <a:p>
            <a:pPr marL="514350" indent="-457200" eaLnBrk="1" hangingPunct="1"/>
            <a:r>
              <a:rPr lang="en-US" sz="3000" dirty="0" smtClean="0">
                <a:solidFill>
                  <a:srgbClr val="003399"/>
                </a:solidFill>
                <a:latin typeface="Calibri" pitchFamily="34" charset="0"/>
              </a:rPr>
              <a:t>Review the Budget Calendar &amp; other memo’s</a:t>
            </a:r>
          </a:p>
          <a:p>
            <a:pPr marL="514350" indent="-457200" eaLnBrk="1" hangingPunct="1"/>
            <a:r>
              <a:rPr lang="en-US" sz="3000" dirty="0" smtClean="0">
                <a:solidFill>
                  <a:srgbClr val="003399"/>
                </a:solidFill>
                <a:latin typeface="Calibri" pitchFamily="34" charset="0"/>
              </a:rPr>
              <a:t>Plan dates for budget hearing and adoption meetings</a:t>
            </a:r>
          </a:p>
          <a:p>
            <a:pPr marL="514350" indent="-457200" eaLnBrk="1" hangingPunct="1"/>
            <a:r>
              <a:rPr lang="en-US" sz="3000" dirty="0" smtClean="0">
                <a:solidFill>
                  <a:srgbClr val="003399"/>
                </a:solidFill>
                <a:latin typeface="Calibri" pitchFamily="34" charset="0"/>
              </a:rPr>
              <a:t>Go to Summer Budget Workshops with your DLGF field representatives</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a:xfrm>
            <a:off x="6553200" y="6172200"/>
            <a:ext cx="2133600" cy="476250"/>
          </a:xfrm>
        </p:spPr>
        <p:txBody>
          <a:bodyPr/>
          <a:lstStyle/>
          <a:p>
            <a:pPr>
              <a:defRPr/>
            </a:pPr>
            <a:fld id="{31FD088F-DE66-4ECA-8A27-4E2D96854377}" type="slidenum">
              <a:rPr lang="en-US" smtClean="0"/>
              <a:pPr>
                <a:defRPr/>
              </a:pPr>
              <a:t>3</a:t>
            </a:fld>
            <a:endParaRPr lang="en-US"/>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New for 2015</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On-line budget Advertisements in addition to newspaper public notices.</a:t>
            </a:r>
          </a:p>
          <a:p>
            <a:pPr marL="914400" lvl="1" indent="-457200" eaLnBrk="1" hangingPunct="1"/>
            <a:r>
              <a:rPr lang="en-US" sz="2600" dirty="0" smtClean="0">
                <a:solidFill>
                  <a:srgbClr val="003399"/>
                </a:solidFill>
                <a:latin typeface="Calibri" pitchFamily="34" charset="0"/>
              </a:rPr>
              <a:t>Form 3 in Gateway has been modified to notify taxpayers of this new on-line feature.</a:t>
            </a:r>
          </a:p>
          <a:p>
            <a:pPr marL="514350" indent="-457200" eaLnBrk="1" hangingPunct="1"/>
            <a:r>
              <a:rPr lang="en-US" sz="3000" dirty="0" smtClean="0">
                <a:solidFill>
                  <a:srgbClr val="003399"/>
                </a:solidFill>
                <a:latin typeface="Calibri" pitchFamily="34" charset="0"/>
              </a:rPr>
              <a:t>County advertises to taxpayers the internet address where they may request copies of the political subdivisions budget information.</a:t>
            </a:r>
          </a:p>
          <a:p>
            <a:pPr marL="514350" indent="-457200" eaLnBrk="1" hangingPunct="1"/>
            <a:r>
              <a:rPr lang="en-US" sz="3000" dirty="0" smtClean="0">
                <a:solidFill>
                  <a:srgbClr val="003399"/>
                </a:solidFill>
                <a:latin typeface="Calibri" pitchFamily="34" charset="0"/>
              </a:rPr>
              <a:t>2014 is the last year for newspaper advertisement (for 2015 budgets).</a:t>
            </a:r>
          </a:p>
          <a:p>
            <a:pPr marL="514350" indent="-457200" eaLnBrk="1" hangingPunct="1"/>
            <a:r>
              <a:rPr lang="en-US" sz="3000" dirty="0" smtClean="0">
                <a:solidFill>
                  <a:srgbClr val="003399"/>
                </a:solidFill>
                <a:latin typeface="Calibri" pitchFamily="34" charset="0"/>
              </a:rPr>
              <a:t>New maximum fund balances allowed for debt service funds.</a:t>
            </a: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30</a:t>
            </a:fld>
            <a:endParaRPr lang="en-US"/>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pPr algn="ctr">
              <a:buNone/>
            </a:pPr>
            <a:r>
              <a:rPr lang="en-US" sz="3600" b="1" i="1" dirty="0" smtClean="0">
                <a:solidFill>
                  <a:srgbClr val="3366CC"/>
                </a:solidFill>
              </a:rPr>
              <a:t>LEGISLATION</a:t>
            </a:r>
          </a:p>
          <a:p>
            <a:pPr algn="ctr">
              <a:buNone/>
            </a:pPr>
            <a:endParaRPr lang="en-US" sz="3600" b="1" i="1" dirty="0" smtClean="0"/>
          </a:p>
          <a:p>
            <a:pPr algn="ctr">
              <a:buNone/>
            </a:pPr>
            <a:r>
              <a:rPr lang="en-US" sz="2400" b="1" dirty="0" smtClean="0">
                <a:solidFill>
                  <a:srgbClr val="3366CC"/>
                </a:solidFill>
              </a:rPr>
              <a:t>Please note that this presentation is intended to be informative but it is not a substitute for reading the law.</a:t>
            </a:r>
          </a:p>
        </p:txBody>
      </p:sp>
      <p:sp>
        <p:nvSpPr>
          <p:cNvPr id="4" name="Slide Number Placeholder 3"/>
          <p:cNvSpPr>
            <a:spLocks noGrp="1"/>
          </p:cNvSpPr>
          <p:nvPr>
            <p:ph type="sldNum" sz="quarter" idx="12"/>
          </p:nvPr>
        </p:nvSpPr>
        <p:spPr/>
        <p:txBody>
          <a:bodyPr/>
          <a:lstStyle/>
          <a:p>
            <a:pPr>
              <a:defRPr/>
            </a:pPr>
            <a:fld id="{72008BCB-7DAF-4F9C-AC63-BD97DC541276}" type="slidenum">
              <a:rPr lang="en-US" smtClean="0"/>
              <a:pPr>
                <a:defRPr/>
              </a:pPr>
              <a:t>31</a:t>
            </a:fld>
            <a:endParaRPr lang="en-US"/>
          </a:p>
        </p:txBody>
      </p:sp>
      <p:pic>
        <p:nvPicPr>
          <p:cNvPr id="5" name="Picture 12" descr="SEAL2"/>
          <p:cNvPicPr>
            <a:picLocks noChangeAspect="1" noChangeArrowheads="1"/>
          </p:cNvPicPr>
          <p:nvPr/>
        </p:nvPicPr>
        <p:blipFill>
          <a:blip r:embed="rId2" cstate="print"/>
          <a:srcRect/>
          <a:stretch>
            <a:fillRect/>
          </a:stretch>
        </p:blipFill>
        <p:spPr bwMode="auto">
          <a:xfrm>
            <a:off x="76200" y="82550"/>
            <a:ext cx="1371600" cy="1365250"/>
          </a:xfrm>
          <a:prstGeom prst="rect">
            <a:avLst/>
          </a:prstGeom>
          <a:noFill/>
          <a:ln w="9525">
            <a:noFill/>
            <a:miter lim="800000"/>
            <a:headEnd/>
            <a:tailEnd/>
          </a:ln>
        </p:spPr>
      </p:pic>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 – State and Local Taxation- </a:t>
            </a:r>
          </a:p>
          <a:p>
            <a:pPr marL="914400" lvl="1" indent="-457200" eaLnBrk="1" hangingPunct="1"/>
            <a:r>
              <a:rPr lang="en-US" sz="2600" dirty="0" smtClean="0">
                <a:solidFill>
                  <a:srgbClr val="003399"/>
                </a:solidFill>
                <a:latin typeface="Calibri" pitchFamily="34" charset="0"/>
              </a:rPr>
              <a:t>Effective July 1, 2015 - Allows a county income tax council to adopt an exemption for business personal property for property with acquisition cost less than $20,000.</a:t>
            </a:r>
          </a:p>
          <a:p>
            <a:pPr marL="914400" lvl="1" indent="-457200" eaLnBrk="1" hangingPunct="1"/>
            <a:r>
              <a:rPr lang="en-US" sz="2600" dirty="0" smtClean="0">
                <a:solidFill>
                  <a:srgbClr val="003399"/>
                </a:solidFill>
                <a:latin typeface="Calibri" pitchFamily="34" charset="0"/>
              </a:rPr>
              <a:t>Sec. 9, effective July 1, 2014, amends IC 6-3-2-1 to lower the corporate income tax by 0.25% each year from 2016 through 2021.</a:t>
            </a:r>
          </a:p>
          <a:p>
            <a:pPr marL="914400" lvl="1" indent="-457200" eaLnBrk="1" hangingPunct="1"/>
            <a:endParaRPr lang="en-US" sz="2600" dirty="0" smtClean="0">
              <a:solidFill>
                <a:srgbClr val="003399"/>
              </a:solidFill>
              <a:latin typeface="Calibri" pitchFamily="34" charset="0"/>
            </a:endParaRP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32</a:t>
            </a:fld>
            <a:endParaRPr lang="en-US"/>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106 – Transparency</a:t>
            </a:r>
          </a:p>
          <a:p>
            <a:pPr marL="914400" lvl="1" indent="-457200" eaLnBrk="1" hangingPunct="1"/>
            <a:r>
              <a:rPr lang="en-US" sz="2600" dirty="0" smtClean="0">
                <a:solidFill>
                  <a:srgbClr val="003399"/>
                </a:solidFill>
                <a:latin typeface="Calibri" pitchFamily="34" charset="0"/>
              </a:rPr>
              <a:t>Requires the DLGF to develop indicators of fiscal health for political subdivisions and post on Gateway beginning in 2015.</a:t>
            </a:r>
          </a:p>
          <a:p>
            <a:pPr marL="514350" indent="-457200" eaLnBrk="1" hangingPunct="1"/>
            <a:r>
              <a:rPr lang="en-US" sz="3000" dirty="0" smtClean="0">
                <a:solidFill>
                  <a:srgbClr val="003399"/>
                </a:solidFill>
                <a:latin typeface="Calibri" pitchFamily="34" charset="0"/>
              </a:rPr>
              <a:t>SEA 118 – Redevelopment Commissions</a:t>
            </a:r>
          </a:p>
          <a:p>
            <a:pPr marL="914400" lvl="1" indent="-457200" eaLnBrk="1" hangingPunct="1"/>
            <a:r>
              <a:rPr lang="en-US" sz="2600" dirty="0" smtClean="0">
                <a:solidFill>
                  <a:srgbClr val="003399"/>
                </a:solidFill>
                <a:latin typeface="Calibri" pitchFamily="34" charset="0"/>
              </a:rPr>
              <a:t>Sec 1, effective July 1, 2014, amends IC 36-7-14-0.5. Defines “obligations” as bonds, notes, warrants, leases, or other instruments under which money is borrowed. Defines public funds as fees, payments, tax receipts, and funds coming into possession of a redevelopment commission.</a:t>
            </a: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33</a:t>
            </a:fld>
            <a:endParaRPr lang="en-US"/>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118 – Redevelopment Commissions</a:t>
            </a:r>
          </a:p>
          <a:p>
            <a:pPr marL="914400" lvl="1" indent="-457200" eaLnBrk="1" hangingPunct="1"/>
            <a:r>
              <a:rPr lang="en-US" sz="2600" dirty="0" smtClean="0">
                <a:solidFill>
                  <a:srgbClr val="003399"/>
                </a:solidFill>
                <a:latin typeface="Calibri" pitchFamily="34" charset="0"/>
              </a:rPr>
              <a:t>Section 2, effective July 1, 2014 amending IC 36-7-14-2.5 prohibiting a redevelopment commission from entering into an obligation without approval by ordinance or resolution by the legislative body of the unit. The approving ordinance must include the maximum amount of the obligation, maximum interest rate, and any provisions for redemption before maturity, provisions for capitalized interest, and maximum term of the obligation. There is an exception for acquiring real property financed for three years or less or a cost less than $5M.</a:t>
            </a:r>
          </a:p>
          <a:p>
            <a:pPr marL="514350" indent="-457200" eaLnBrk="1" hangingPunct="1"/>
            <a:endParaRPr lang="en-US" sz="3000" dirty="0" smtClean="0">
              <a:solidFill>
                <a:srgbClr val="003399"/>
              </a:solidFill>
              <a:latin typeface="Calibri" pitchFamily="34" charset="0"/>
            </a:endParaRP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34</a:t>
            </a:fld>
            <a:endParaRPr lang="en-US"/>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118 – Redevelopment Commissions</a:t>
            </a:r>
          </a:p>
          <a:p>
            <a:pPr marL="914400" lvl="1" indent="-457200" eaLnBrk="1" hangingPunct="1"/>
            <a:r>
              <a:rPr lang="en-US" sz="2600" dirty="0" smtClean="0">
                <a:solidFill>
                  <a:srgbClr val="003399"/>
                </a:solidFill>
                <a:latin typeface="Calibri" pitchFamily="34" charset="0"/>
              </a:rPr>
              <a:t>Section 3, effective July 1, 2014 amending IC 36-7-14-3 bringing a redevelopment commission under the oversight of the legislative body including review of the annual budget. Commission is now subject to same laws, rules, and ordinances as other units and subject to audit by board of accounts, covered by public meeting laws and public records laws. The fiscal officer of the unit is now the fiscal officer of the commission. Treasurer shall report annually to the fiscal body before July 1.   </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35</a:t>
            </a:fld>
            <a:endParaRPr lang="en-US"/>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118 – Redevelopment Commissions</a:t>
            </a:r>
          </a:p>
          <a:p>
            <a:pPr marL="914400" lvl="1" indent="-457200" eaLnBrk="1" hangingPunct="1"/>
            <a:r>
              <a:rPr lang="en-US" sz="2600" dirty="0" smtClean="0">
                <a:solidFill>
                  <a:srgbClr val="003399"/>
                </a:solidFill>
                <a:latin typeface="Calibri" pitchFamily="34" charset="0"/>
              </a:rPr>
              <a:t>Sec. 5, effective July 1, 2014 amends IC 36-7-14-12.2 by removing the power of eminent domain from redevelopment commissions. The legislative body must adopt a resolution specifying the public purpose of bonds, use of the proceeds, maximum principal amount, term of the bonds (not to exceed 25 years), any provision for redemption before maturity and provision for payment of capitalized interest.</a:t>
            </a:r>
          </a:p>
          <a:p>
            <a:pPr marL="514350" indent="-457200" eaLnBrk="1" hangingPunct="1">
              <a:buNone/>
            </a:pPr>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36</a:t>
            </a:fld>
            <a:endParaRPr lang="en-US"/>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118 – Redevelopment Commissions</a:t>
            </a:r>
          </a:p>
          <a:p>
            <a:pPr marL="914400" lvl="1" indent="-457200" eaLnBrk="1" hangingPunct="1"/>
            <a:r>
              <a:rPr lang="en-US" sz="2600" dirty="0" smtClean="0">
                <a:solidFill>
                  <a:srgbClr val="003399"/>
                </a:solidFill>
                <a:latin typeface="Calibri" pitchFamily="34" charset="0"/>
              </a:rPr>
              <a:t>Section 14, effective July 1. 2014, amends IC 36-7-14-25.2 requiring the legislative body to approve by ordinance or resolution the maximum annual lease rental, maximum interest rates and provisions for paying capitalized interest rates and provisions for redemption before maturity. </a:t>
            </a:r>
          </a:p>
          <a:p>
            <a:pPr marL="914400" lvl="1" indent="-457200" eaLnBrk="1" hangingPunct="1"/>
            <a:r>
              <a:rPr lang="en-US" sz="2600" dirty="0" smtClean="0">
                <a:solidFill>
                  <a:srgbClr val="003399"/>
                </a:solidFill>
                <a:latin typeface="Calibri" pitchFamily="34" charset="0"/>
              </a:rPr>
              <a:t>Section 18, effective July 1, 2014 amends IC 36-7-14-39 so that commissions determine before July 15</a:t>
            </a:r>
            <a:r>
              <a:rPr lang="en-US" sz="2600" baseline="30000" dirty="0" smtClean="0">
                <a:solidFill>
                  <a:srgbClr val="003399"/>
                </a:solidFill>
                <a:latin typeface="Calibri" pitchFamily="34" charset="0"/>
              </a:rPr>
              <a:t>th</a:t>
            </a:r>
            <a:r>
              <a:rPr lang="en-US" sz="2600" dirty="0" smtClean="0">
                <a:solidFill>
                  <a:srgbClr val="003399"/>
                </a:solidFill>
                <a:latin typeface="Calibri" pitchFamily="34" charset="0"/>
              </a:rPr>
              <a:t> of each year if the captured AV in an allocation area exceeds 200% of the AV required for debt service payments and appropriate uses (IC 36-7-14-39).</a:t>
            </a: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37</a:t>
            </a:fld>
            <a:endParaRPr lang="en-US"/>
          </a:p>
        </p:txBody>
      </p:sp>
    </p:spTree>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118 – Redevelopment Commissions</a:t>
            </a:r>
          </a:p>
          <a:p>
            <a:pPr marL="914400" lvl="1" indent="-457200" eaLnBrk="1" hangingPunct="1"/>
            <a:r>
              <a:rPr lang="en-US" sz="2600" dirty="0" smtClean="0">
                <a:solidFill>
                  <a:srgbClr val="003399"/>
                </a:solidFill>
                <a:latin typeface="Calibri" pitchFamily="34" charset="0"/>
              </a:rPr>
              <a:t>Section 18 (continued) states the commission shall submit to the legislative body its determination of the excess and its proposal to allocate assessed value to the respective taxing units.</a:t>
            </a:r>
          </a:p>
          <a:p>
            <a:pPr marL="914400" lvl="1" indent="-457200" eaLnBrk="1" hangingPunct="1"/>
            <a:r>
              <a:rPr lang="en-US" sz="2600" dirty="0" smtClean="0">
                <a:solidFill>
                  <a:srgbClr val="003399"/>
                </a:solidFill>
                <a:latin typeface="Calibri" pitchFamily="34" charset="0"/>
              </a:rPr>
              <a:t>Section 23, effective July 1, 2014 amends IC 36-7-14.5-9  requires the board to meet to elect officers immediately after January 15. The board may elect an assistant secretary-treasurer. Before July 1, the secretary-treasurer shall annually report to the fiscal body . </a:t>
            </a:r>
          </a:p>
          <a:p>
            <a:pPr marL="514350" indent="-457200" eaLnBrk="1" hangingPunct="1">
              <a:buNone/>
            </a:pPr>
            <a:endParaRPr lang="en-US" sz="3000" dirty="0" smtClean="0">
              <a:solidFill>
                <a:srgbClr val="003399"/>
              </a:solidFill>
              <a:latin typeface="Calibri" pitchFamily="34" charset="0"/>
            </a:endParaRP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38</a:t>
            </a:fld>
            <a:endParaRPr lang="en-US"/>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367- Various Tax Matters </a:t>
            </a:r>
          </a:p>
          <a:p>
            <a:pPr marL="914400" lvl="1" indent="-457200" eaLnBrk="1" hangingPunct="1"/>
            <a:r>
              <a:rPr lang="en-US" sz="2600" dirty="0" smtClean="0">
                <a:solidFill>
                  <a:srgbClr val="003399"/>
                </a:solidFill>
                <a:latin typeface="Calibri" pitchFamily="34" charset="0"/>
              </a:rPr>
              <a:t>Section 1, effective July 1, 2014 amends IC 5-13-6-3 to require a county auditor rather than the county treasurer to make advance distributions of taxes collected to units that have requested tax advances in writing to the treasurer.</a:t>
            </a:r>
          </a:p>
          <a:p>
            <a:pPr marL="914400" lvl="1" indent="-457200" eaLnBrk="1" hangingPunct="1"/>
            <a:r>
              <a:rPr lang="en-US" sz="2600" dirty="0" smtClean="0">
                <a:solidFill>
                  <a:srgbClr val="003399"/>
                </a:solidFill>
                <a:latin typeface="Calibri" pitchFamily="34" charset="0"/>
              </a:rPr>
              <a:t>Section 37, effective upon passage, amends IC 8-22-3-11 reestablishing the maximum property tax rates airport authorities may charge.  </a:t>
            </a:r>
          </a:p>
          <a:p>
            <a:pPr marL="514350" indent="-457200" eaLnBrk="1" hangingPunct="1"/>
            <a:r>
              <a:rPr lang="en-US" sz="3000" dirty="0" smtClean="0">
                <a:solidFill>
                  <a:srgbClr val="003399"/>
                </a:solidFill>
                <a:latin typeface="Calibri" pitchFamily="34" charset="0"/>
              </a:rPr>
              <a:t>SEA 420- Property Assessment Dates</a:t>
            </a:r>
          </a:p>
          <a:p>
            <a:pPr marL="914400" lvl="1" indent="-457200" eaLnBrk="1" hangingPunct="1"/>
            <a:r>
              <a:rPr lang="en-US" sz="2400" dirty="0" smtClean="0">
                <a:solidFill>
                  <a:srgbClr val="003399"/>
                </a:solidFill>
                <a:latin typeface="Calibri" pitchFamily="34" charset="0"/>
              </a:rPr>
              <a:t>Changes for property assessment purposes the assessment and valuation date to January 1. (in 2016)</a:t>
            </a: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39</a:t>
            </a:fld>
            <a:endParaRPr lang="en-US"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1401762"/>
          </a:xfrm>
        </p:spPr>
        <p:txBody>
          <a:bodyPr/>
          <a:lstStyle/>
          <a:p>
            <a:pPr algn="l" eaLnBrk="1" hangingPunct="1"/>
            <a:r>
              <a:rPr lang="en-US" b="1" i="1" dirty="0" smtClean="0">
                <a:solidFill>
                  <a:srgbClr val="003399"/>
                </a:solidFill>
                <a:latin typeface="Calibri" pitchFamily="34" charset="0"/>
              </a:rPr>
              <a:t>Preparing for 2015 Budget </a:t>
            </a:r>
            <a:br>
              <a:rPr lang="en-US" b="1" i="1" dirty="0" smtClean="0">
                <a:solidFill>
                  <a:srgbClr val="003399"/>
                </a:solidFill>
                <a:latin typeface="Calibri" pitchFamily="34" charset="0"/>
              </a:rPr>
            </a:b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dirty="0" smtClean="0">
                <a:solidFill>
                  <a:srgbClr val="003399"/>
                </a:solidFill>
                <a:latin typeface="Calibri" pitchFamily="34" charset="0"/>
              </a:rPr>
              <a:t>Budget Workshops</a:t>
            </a:r>
          </a:p>
          <a:p>
            <a:pPr marL="914400" lvl="1" indent="-457200" eaLnBrk="1" hangingPunct="1"/>
            <a:r>
              <a:rPr lang="en-US" sz="2400" dirty="0" smtClean="0">
                <a:solidFill>
                  <a:srgbClr val="003399"/>
                </a:solidFill>
                <a:latin typeface="Calibri" pitchFamily="34" charset="0"/>
              </a:rPr>
              <a:t>Scheduled early July through mid August</a:t>
            </a:r>
          </a:p>
          <a:p>
            <a:pPr marL="914400" lvl="1" indent="-457200" eaLnBrk="1" hangingPunct="1"/>
            <a:r>
              <a:rPr lang="en-US" sz="2400" dirty="0" smtClean="0">
                <a:solidFill>
                  <a:srgbClr val="003399"/>
                </a:solidFill>
                <a:latin typeface="Calibri" pitchFamily="34" charset="0"/>
              </a:rPr>
              <a:t>Materials to bring:</a:t>
            </a:r>
          </a:p>
          <a:p>
            <a:pPr marL="1314450" lvl="2" indent="-457200" eaLnBrk="1" hangingPunct="1"/>
            <a:r>
              <a:rPr lang="en-US" dirty="0" smtClean="0">
                <a:solidFill>
                  <a:srgbClr val="003399"/>
                </a:solidFill>
                <a:latin typeface="Calibri" pitchFamily="34" charset="0"/>
              </a:rPr>
              <a:t>June 30 cash &amp; investment balances</a:t>
            </a:r>
          </a:p>
          <a:p>
            <a:pPr marL="1314450" lvl="2" indent="-457200" eaLnBrk="1" hangingPunct="1"/>
            <a:r>
              <a:rPr lang="en-US" dirty="0" smtClean="0">
                <a:solidFill>
                  <a:srgbClr val="003399"/>
                </a:solidFill>
                <a:latin typeface="Calibri" pitchFamily="34" charset="0"/>
              </a:rPr>
              <a:t>Y-T-D expense and revenues</a:t>
            </a:r>
          </a:p>
          <a:p>
            <a:pPr marL="1314450" lvl="2" indent="-457200" eaLnBrk="1" hangingPunct="1"/>
            <a:r>
              <a:rPr lang="en-US" dirty="0" smtClean="0">
                <a:solidFill>
                  <a:srgbClr val="003399"/>
                </a:solidFill>
                <a:latin typeface="Calibri" pitchFamily="34" charset="0"/>
              </a:rPr>
              <a:t>Encumbrances carried over from last year</a:t>
            </a:r>
          </a:p>
          <a:p>
            <a:pPr marL="1314450" lvl="2" indent="-457200" eaLnBrk="1" hangingPunct="1"/>
            <a:r>
              <a:rPr lang="en-US" dirty="0" smtClean="0">
                <a:solidFill>
                  <a:srgbClr val="003399"/>
                </a:solidFill>
                <a:latin typeface="Calibri" pitchFamily="34" charset="0"/>
              </a:rPr>
              <a:t>Debt schedules &amp; debt service worksheet</a:t>
            </a:r>
          </a:p>
          <a:p>
            <a:pPr marL="1314450" lvl="2" indent="-457200" eaLnBrk="1" hangingPunct="1"/>
            <a:r>
              <a:rPr lang="en-US" dirty="0" smtClean="0">
                <a:solidFill>
                  <a:srgbClr val="003399"/>
                </a:solidFill>
                <a:latin typeface="Calibri" pitchFamily="34" charset="0"/>
              </a:rPr>
              <a:t>Dates for public hearing and adoption meeting</a:t>
            </a:r>
          </a:p>
          <a:p>
            <a:pPr marL="1314450" lvl="2" indent="-457200" eaLnBrk="1" hangingPunct="1"/>
            <a:r>
              <a:rPr lang="en-US" dirty="0" smtClean="0">
                <a:solidFill>
                  <a:srgbClr val="003399"/>
                </a:solidFill>
                <a:latin typeface="Calibri" pitchFamily="34" charset="0"/>
              </a:rPr>
              <a:t>Current Year Financial Worksheet (completed in Gateway)</a:t>
            </a:r>
          </a:p>
          <a:p>
            <a:pPr marL="1314450" lvl="2" indent="-457200" eaLnBrk="1" hangingPunct="1"/>
            <a:r>
              <a:rPr lang="en-US" dirty="0" smtClean="0">
                <a:solidFill>
                  <a:srgbClr val="003399"/>
                </a:solidFill>
                <a:latin typeface="Calibri" pitchFamily="34" charset="0"/>
              </a:rPr>
              <a:t>Completed budget form 1; Form 22 (from auditor)</a:t>
            </a:r>
          </a:p>
          <a:p>
            <a:pPr marL="1314450" lvl="2" indent="-457200" eaLnBrk="1" hangingPunct="1"/>
            <a:r>
              <a:rPr lang="en-US" dirty="0" smtClean="0">
                <a:solidFill>
                  <a:srgbClr val="003399"/>
                </a:solidFill>
                <a:latin typeface="Calibri" pitchFamily="34" charset="0"/>
              </a:rPr>
              <a:t>Contact information </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a:t>
            </a:fld>
            <a:endParaRPr lang="en-US"/>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SEA – 420</a:t>
            </a:r>
          </a:p>
          <a:p>
            <a:pPr marL="914400" lvl="1" indent="-457200" eaLnBrk="1" hangingPunct="1"/>
            <a:r>
              <a:rPr lang="en-US" sz="2400" dirty="0" smtClean="0">
                <a:solidFill>
                  <a:srgbClr val="003399"/>
                </a:solidFill>
                <a:latin typeface="Calibri" pitchFamily="34" charset="0"/>
              </a:rPr>
              <a:t>Changes exemption filing deadline to April 1 (in 2016).</a:t>
            </a:r>
          </a:p>
          <a:p>
            <a:pPr marL="914400" lvl="1" indent="-457200" eaLnBrk="1" hangingPunct="1"/>
            <a:r>
              <a:rPr lang="en-US" sz="2400" dirty="0" smtClean="0">
                <a:solidFill>
                  <a:srgbClr val="003399"/>
                </a:solidFill>
                <a:latin typeface="Calibri" pitchFamily="34" charset="0"/>
              </a:rPr>
              <a:t>Changes deadline for meeting to fix the budget for fiscal year schools to April 1.</a:t>
            </a:r>
          </a:p>
          <a:p>
            <a:pPr marL="514350" indent="-457200" eaLnBrk="1" hangingPunct="1"/>
            <a:r>
              <a:rPr lang="en-US" sz="3000" dirty="0" smtClean="0">
                <a:solidFill>
                  <a:srgbClr val="003399"/>
                </a:solidFill>
                <a:latin typeface="Calibri" pitchFamily="34" charset="0"/>
              </a:rPr>
              <a:t>HEA – 1062 Local Government Finance</a:t>
            </a:r>
          </a:p>
          <a:p>
            <a:pPr marL="914400" lvl="1" indent="-457200" eaLnBrk="1" hangingPunct="1"/>
            <a:r>
              <a:rPr lang="en-US" sz="2400" dirty="0" smtClean="0">
                <a:solidFill>
                  <a:srgbClr val="003399"/>
                </a:solidFill>
                <a:latin typeface="Calibri" pitchFamily="34" charset="0"/>
              </a:rPr>
              <a:t>Section 1, effective upon passage, specifies the requirements for a school to be eligible and qualifying to finance debt.</a:t>
            </a:r>
          </a:p>
          <a:p>
            <a:pPr marL="914400" lvl="1" indent="-457200" eaLnBrk="1" hangingPunct="1"/>
            <a:r>
              <a:rPr lang="en-US" sz="2400" dirty="0" smtClean="0">
                <a:solidFill>
                  <a:srgbClr val="003399"/>
                </a:solidFill>
                <a:latin typeface="Calibri" pitchFamily="34" charset="0"/>
              </a:rPr>
              <a:t>Section 2, effective upon passage, amends IC 6-1.1-17-22 setting the maximum balance in a debt service fund at 15% of the budget estimate for debt originally incurred after June 30, 2014 ; plus</a:t>
            </a:r>
          </a:p>
          <a:p>
            <a:pPr marL="514350" indent="-457200" eaLnBrk="1" hangingPunct="1"/>
            <a:endParaRPr lang="en-US" sz="3000" dirty="0" smtClean="0">
              <a:solidFill>
                <a:srgbClr val="003399"/>
              </a:solidFill>
              <a:latin typeface="Calibri" pitchFamily="34" charset="0"/>
            </a:endParaRPr>
          </a:p>
          <a:p>
            <a:pPr marL="914400" lvl="1"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r>
              <a:rPr lang="en-US" dirty="0" smtClean="0"/>
              <a:t> </a:t>
            </a:r>
            <a:fld id="{31FD088F-DE66-4ECA-8A27-4E2D96854377}" type="slidenum">
              <a:rPr lang="en-US" smtClean="0"/>
              <a:pPr>
                <a:defRPr/>
              </a:pPr>
              <a:t>40</a:t>
            </a:fld>
            <a:endParaRPr lang="en-US" dirty="0"/>
          </a:p>
        </p:txBody>
      </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1062 Local Government Finance (Continued):</a:t>
            </a:r>
          </a:p>
          <a:p>
            <a:pPr marL="914400" lvl="1" indent="-457200" eaLnBrk="1" hangingPunct="1"/>
            <a:r>
              <a:rPr lang="en-US" sz="2600" dirty="0" smtClean="0">
                <a:solidFill>
                  <a:srgbClr val="003399"/>
                </a:solidFill>
                <a:latin typeface="Calibri" pitchFamily="34" charset="0"/>
              </a:rPr>
              <a:t>Fifty percent (50%) of the budget estimate for the debt service fund for the ensuing year for debt originally incurred before July, 1, 2014.</a:t>
            </a:r>
          </a:p>
          <a:p>
            <a:pPr marL="1314450" lvl="2" indent="-457200" eaLnBrk="1" hangingPunct="1"/>
            <a:r>
              <a:rPr lang="en-US" sz="2200" dirty="0" smtClean="0">
                <a:solidFill>
                  <a:srgbClr val="003399"/>
                </a:solidFill>
                <a:latin typeface="Calibri" pitchFamily="34" charset="0"/>
              </a:rPr>
              <a:t>If debt is refinanced, the date the refinanced debt was originally incurred, and not the date of the refinancing is closed, is the date to be used. </a:t>
            </a:r>
          </a:p>
          <a:p>
            <a:pPr marL="1314450" lvl="2" indent="-457200" eaLnBrk="1" hangingPunct="1"/>
            <a:r>
              <a:rPr lang="en-US" sz="2200" dirty="0" smtClean="0">
                <a:solidFill>
                  <a:srgbClr val="003399"/>
                </a:solidFill>
                <a:latin typeface="Calibri" pitchFamily="34" charset="0"/>
              </a:rPr>
              <a:t>Property taxes allowed for an operating balance may not be construed as an increase to make up for a reduction due to circuit breaker credits.</a:t>
            </a:r>
          </a:p>
          <a:p>
            <a:pPr marL="1314450" lvl="2" indent="-457200" eaLnBrk="1" hangingPunct="1"/>
            <a:r>
              <a:rPr lang="en-US" sz="2200" dirty="0" smtClean="0">
                <a:solidFill>
                  <a:srgbClr val="003399"/>
                </a:solidFill>
                <a:latin typeface="Calibri" pitchFamily="34" charset="0"/>
              </a:rPr>
              <a:t>Schools are allowed to allocate credits proportionately if credits are at least 10% of transportation fund levy.</a:t>
            </a: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41</a:t>
            </a:fld>
            <a:endParaRPr lang="en-US"/>
          </a:p>
        </p:txBody>
      </p:sp>
    </p:spTree>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1266 Local Government Finance Issues:</a:t>
            </a:r>
          </a:p>
          <a:p>
            <a:pPr marL="914400" lvl="1" indent="-457200" eaLnBrk="1" hangingPunct="1"/>
            <a:r>
              <a:rPr lang="en-US" sz="2600" dirty="0" smtClean="0">
                <a:solidFill>
                  <a:srgbClr val="003399"/>
                </a:solidFill>
                <a:latin typeface="Calibri" pitchFamily="34" charset="0"/>
              </a:rPr>
              <a:t>Sections 1 and 2, effective July 1, 2014 amends IC 5-3-1-2 </a:t>
            </a:r>
            <a:r>
              <a:rPr lang="en-US" sz="2600" dirty="0" err="1" smtClean="0">
                <a:solidFill>
                  <a:srgbClr val="003399"/>
                </a:solidFill>
                <a:latin typeface="Calibri" pitchFamily="34" charset="0"/>
              </a:rPr>
              <a:t>sunseting</a:t>
            </a:r>
            <a:r>
              <a:rPr lang="en-US" sz="2600" dirty="0" smtClean="0">
                <a:solidFill>
                  <a:srgbClr val="003399"/>
                </a:solidFill>
                <a:latin typeface="Calibri" pitchFamily="34" charset="0"/>
              </a:rPr>
              <a:t> provisions where notices of budget estimates were valid even though they contained errors at the fault of the newspaper. That exception now expires on January 1, 2015. </a:t>
            </a:r>
          </a:p>
          <a:p>
            <a:pPr marL="914400" lvl="1" indent="-457200" eaLnBrk="1" hangingPunct="1"/>
            <a:r>
              <a:rPr lang="en-US" sz="2600" dirty="0" smtClean="0">
                <a:solidFill>
                  <a:srgbClr val="003399"/>
                </a:solidFill>
                <a:latin typeface="Calibri" pitchFamily="34" charset="0"/>
              </a:rPr>
              <a:t>Section 3 through 18 make changes to dates public utilities are to file statements of value and property descriptions and changes deadlines to file property deductions to January 5 of the succeeding year.</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42</a:t>
            </a:fld>
            <a:endParaRPr lang="en-US"/>
          </a:p>
        </p:txBody>
      </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1266 Local Government Finance Issues:</a:t>
            </a:r>
          </a:p>
          <a:p>
            <a:pPr marL="914400" lvl="1" indent="-457200" eaLnBrk="1" hangingPunct="1"/>
            <a:r>
              <a:rPr lang="en-US" sz="2600" dirty="0" smtClean="0">
                <a:solidFill>
                  <a:srgbClr val="003399"/>
                </a:solidFill>
                <a:latin typeface="Calibri" pitchFamily="34" charset="0"/>
              </a:rPr>
              <a:t>Section 20, effective July 1, 2014, amends IC 6-1.1-17-3 requiring units to publish the budget notice as required under IC 5-3-1 (1</a:t>
            </a:r>
            <a:r>
              <a:rPr lang="en-US" sz="2600" baseline="30000" dirty="0" smtClean="0">
                <a:solidFill>
                  <a:srgbClr val="003399"/>
                </a:solidFill>
                <a:latin typeface="Calibri" pitchFamily="34" charset="0"/>
              </a:rPr>
              <a:t>st</a:t>
            </a:r>
            <a:r>
              <a:rPr lang="en-US" sz="2600" dirty="0" smtClean="0">
                <a:solidFill>
                  <a:srgbClr val="003399"/>
                </a:solidFill>
                <a:latin typeface="Calibri" pitchFamily="34" charset="0"/>
              </a:rPr>
              <a:t> time before September 14 and 2</a:t>
            </a:r>
            <a:r>
              <a:rPr lang="en-US" sz="2600" baseline="30000" dirty="0" smtClean="0">
                <a:solidFill>
                  <a:srgbClr val="003399"/>
                </a:solidFill>
                <a:latin typeface="Calibri" pitchFamily="34" charset="0"/>
              </a:rPr>
              <a:t>nd</a:t>
            </a:r>
            <a:r>
              <a:rPr lang="en-US" sz="2600" dirty="0" smtClean="0">
                <a:solidFill>
                  <a:srgbClr val="003399"/>
                </a:solidFill>
                <a:latin typeface="Calibri" pitchFamily="34" charset="0"/>
              </a:rPr>
              <a:t> time before September 21) </a:t>
            </a:r>
            <a:r>
              <a:rPr lang="en-US" sz="2600" b="1" u="sng" dirty="0" smtClean="0">
                <a:solidFill>
                  <a:srgbClr val="FF0000"/>
                </a:solidFill>
                <a:latin typeface="Calibri" pitchFamily="34" charset="0"/>
              </a:rPr>
              <a:t>AND</a:t>
            </a:r>
            <a:r>
              <a:rPr lang="en-US" sz="2600" dirty="0" smtClean="0">
                <a:solidFill>
                  <a:srgbClr val="003399"/>
                </a:solidFill>
                <a:latin typeface="Calibri" pitchFamily="34" charset="0"/>
              </a:rPr>
              <a:t> to submit the information to the DLGF’s Gateway before September 14 and at least 10 days before the public hearing. The DLGF shall review ONLY the submission to Gateway for compliance.</a:t>
            </a:r>
          </a:p>
          <a:p>
            <a:pPr marL="1314450" lvl="2" indent="-457200" eaLnBrk="1" hangingPunct="1"/>
            <a:r>
              <a:rPr lang="en-US" sz="2200" dirty="0" smtClean="0">
                <a:solidFill>
                  <a:srgbClr val="003399"/>
                </a:solidFill>
                <a:latin typeface="Calibri" pitchFamily="34" charset="0"/>
              </a:rPr>
              <a:t>For 2015 and 2016 taxes payable, each county shall publish the Internet address where the information is available through which taxpayers may request copies of information.</a:t>
            </a: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43</a:t>
            </a:fld>
            <a:endParaRPr lang="en-US"/>
          </a:p>
        </p:txBody>
      </p:sp>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1266 Local Government Finance Issues:</a:t>
            </a:r>
          </a:p>
          <a:p>
            <a:pPr marL="914400" lvl="1" indent="-457200" eaLnBrk="1" hangingPunct="1"/>
            <a:r>
              <a:rPr lang="en-US" sz="2400" dirty="0" smtClean="0">
                <a:solidFill>
                  <a:srgbClr val="003399"/>
                </a:solidFill>
                <a:latin typeface="Calibri" pitchFamily="34" charset="0"/>
              </a:rPr>
              <a:t>Section 20 (Continued) Counties may seek reimbursement from political subdivisions for the cost of this notice.</a:t>
            </a:r>
          </a:p>
          <a:p>
            <a:pPr marL="914400" lvl="1" indent="-457200" eaLnBrk="1" hangingPunct="1"/>
            <a:r>
              <a:rPr lang="en-US" sz="2400" dirty="0" smtClean="0">
                <a:solidFill>
                  <a:srgbClr val="003399"/>
                </a:solidFill>
                <a:latin typeface="Calibri" pitchFamily="34" charset="0"/>
              </a:rPr>
              <a:t>Budgets and tax levies will be continued for units that do not publish their budget and it is not submitted to Gateway in the prescribed manner.</a:t>
            </a:r>
          </a:p>
          <a:p>
            <a:pPr marL="914400" lvl="1" indent="-457200" eaLnBrk="1" hangingPunct="1"/>
            <a:r>
              <a:rPr lang="en-US" sz="2400" dirty="0" smtClean="0">
                <a:solidFill>
                  <a:srgbClr val="003399"/>
                </a:solidFill>
                <a:latin typeface="Calibri" pitchFamily="34" charset="0"/>
              </a:rPr>
              <a:t>Notices that are published and submitted timely but contain an error, unit may request permission to submit amended information not later than seven days before the public hearing. Acknowledgment of the correction shall be posted on Gateway and communicated to the county fiscal body.</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44</a:t>
            </a:fld>
            <a:endParaRPr lang="en-US"/>
          </a:p>
        </p:txBody>
      </p:sp>
    </p:spTree>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1266 Local Government Finance Issues:</a:t>
            </a:r>
          </a:p>
          <a:p>
            <a:pPr marL="914400" lvl="1" indent="-457200" eaLnBrk="1" hangingPunct="1"/>
            <a:r>
              <a:rPr lang="en-US" sz="2200" dirty="0" smtClean="0">
                <a:solidFill>
                  <a:srgbClr val="003399"/>
                </a:solidFill>
                <a:latin typeface="Calibri" pitchFamily="34" charset="0"/>
              </a:rPr>
              <a:t>Section 21, effective July 1, 2014, amends IC 6-1.1-17-16(</a:t>
            </a:r>
            <a:r>
              <a:rPr lang="en-US" sz="2200" dirty="0" err="1" smtClean="0">
                <a:solidFill>
                  <a:srgbClr val="003399"/>
                </a:solidFill>
                <a:latin typeface="Calibri" pitchFamily="34" charset="0"/>
              </a:rPr>
              <a:t>i</a:t>
            </a:r>
            <a:r>
              <a:rPr lang="en-US" sz="2200" dirty="0" smtClean="0">
                <a:solidFill>
                  <a:srgbClr val="003399"/>
                </a:solidFill>
                <a:latin typeface="Calibri" pitchFamily="34" charset="0"/>
              </a:rPr>
              <a:t>) requiring the DLGF to increase a political subdivision’s tax levy that exceeds the amount originally advertised or adopted if:</a:t>
            </a:r>
          </a:p>
          <a:p>
            <a:pPr marL="1314450" lvl="2" indent="-457200" eaLnBrk="1" hangingPunct="1"/>
            <a:r>
              <a:rPr lang="en-US" sz="1800" dirty="0" smtClean="0">
                <a:solidFill>
                  <a:srgbClr val="003399"/>
                </a:solidFill>
                <a:latin typeface="Calibri" pitchFamily="34" charset="0"/>
              </a:rPr>
              <a:t>The increase is in writing by the officers of the political subdivision</a:t>
            </a:r>
          </a:p>
          <a:p>
            <a:pPr marL="1314450" lvl="2" indent="-457200" eaLnBrk="1" hangingPunct="1"/>
            <a:r>
              <a:rPr lang="en-US" sz="1800" dirty="0" smtClean="0">
                <a:solidFill>
                  <a:srgbClr val="003399"/>
                </a:solidFill>
                <a:latin typeface="Calibri" pitchFamily="34" charset="0"/>
              </a:rPr>
              <a:t>The requested increase is published on the DLGF’s advertising Internet web site and is published by the political subdivision according to a notice provided by the DLGF and,</a:t>
            </a:r>
          </a:p>
          <a:p>
            <a:pPr marL="1314450" lvl="2" indent="-457200" eaLnBrk="1" hangingPunct="1"/>
            <a:r>
              <a:rPr lang="en-US" sz="1800" dirty="0" smtClean="0">
                <a:solidFill>
                  <a:srgbClr val="003399"/>
                </a:solidFill>
                <a:latin typeface="Calibri" pitchFamily="34" charset="0"/>
              </a:rPr>
              <a:t>Notice is given to the county fiscal body of the error and the department’s correction.</a:t>
            </a:r>
          </a:p>
          <a:p>
            <a:pPr marL="1314450" lvl="2" indent="-457200" eaLnBrk="1" hangingPunct="1">
              <a:buNone/>
            </a:pPr>
            <a:r>
              <a:rPr lang="en-US" sz="2000" dirty="0" smtClean="0">
                <a:solidFill>
                  <a:srgbClr val="003399"/>
                </a:solidFill>
                <a:latin typeface="Calibri" pitchFamily="34" charset="0"/>
              </a:rPr>
              <a:t>If the DLGF increases a certified levy beyond the amount advertised or adopted under this subsection, it shall unless the DLGF finds extenuating circumstances , reduce the certified levy by the lesser of five percent (5%) or one hundred thousand ($100,000). </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45</a:t>
            </a:fld>
            <a:endParaRPr lang="en-US"/>
          </a:p>
        </p:txBody>
      </p:sp>
    </p:spTree>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1266 Local Government Finance Issues:</a:t>
            </a:r>
          </a:p>
          <a:p>
            <a:pPr marL="914400" lvl="1" indent="-457200" eaLnBrk="1" hangingPunct="1"/>
            <a:r>
              <a:rPr lang="en-US" sz="2600" dirty="0" smtClean="0">
                <a:solidFill>
                  <a:srgbClr val="003399"/>
                </a:solidFill>
                <a:latin typeface="Calibri" pitchFamily="34" charset="0"/>
              </a:rPr>
              <a:t>Section 24, effective July 1, 2014, amends IC 36-1-8-17.5 deleting references to OPEB or “Other Post Retirement Benefits” and deletes requirement to report obligations to the DLGF by February 1.</a:t>
            </a:r>
          </a:p>
          <a:p>
            <a:pPr marL="914400" lvl="1" indent="-457200" eaLnBrk="1" hangingPunct="1"/>
            <a:r>
              <a:rPr lang="en-US" sz="2600" dirty="0" smtClean="0">
                <a:solidFill>
                  <a:srgbClr val="003399"/>
                </a:solidFill>
                <a:latin typeface="Calibri" pitchFamily="34" charset="0"/>
              </a:rPr>
              <a:t>Replaces OPEB with the requirement to report to the DLGF in a manner specified by the DLGF “information and data on its retiree benefits and expenditures by March 1 of each year.” </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46</a:t>
            </a:fld>
            <a:endParaRPr lang="en-US"/>
          </a:p>
        </p:txBody>
      </p:sp>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Legislation</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HEA – 1266 Local Government Finance Issues:</a:t>
            </a:r>
          </a:p>
          <a:p>
            <a:pPr marL="914400" lvl="1" indent="-457200" eaLnBrk="1" hangingPunct="1"/>
            <a:r>
              <a:rPr lang="en-US" sz="2600" dirty="0" smtClean="0">
                <a:solidFill>
                  <a:srgbClr val="003399"/>
                </a:solidFill>
                <a:latin typeface="Calibri" pitchFamily="34" charset="0"/>
              </a:rPr>
              <a:t>Section 25, effective July 1, 2014, amends IC 36-4-7-6</a:t>
            </a:r>
          </a:p>
          <a:p>
            <a:pPr marL="914400" lvl="1" indent="-457200" eaLnBrk="1" hangingPunct="1"/>
            <a:r>
              <a:rPr lang="en-US" sz="2600" dirty="0" smtClean="0">
                <a:solidFill>
                  <a:srgbClr val="003399"/>
                </a:solidFill>
                <a:latin typeface="Calibri" pitchFamily="34" charset="0"/>
              </a:rPr>
              <a:t>Replaces “his” with “the department heads” and “he” with “the department head”.</a:t>
            </a:r>
          </a:p>
          <a:p>
            <a:pPr marL="914400" lvl="1" indent="-457200" eaLnBrk="1" hangingPunct="1"/>
            <a:r>
              <a:rPr lang="en-US" sz="2600" dirty="0" smtClean="0">
                <a:solidFill>
                  <a:srgbClr val="003399"/>
                </a:solidFill>
                <a:latin typeface="Calibri" pitchFamily="34" charset="0"/>
              </a:rPr>
              <a:t>Section 27, effective July 1, 2014, amending IC 36-8-19-8 to allow a fire protection territory to maintain a reasonable balance not to exceed 120% of the budgeted expenses.</a:t>
            </a:r>
          </a:p>
          <a:p>
            <a:pPr marL="514350" indent="-457200" eaLnBrk="1" hangingPunct="1">
              <a:buNone/>
            </a:pPr>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47</a:t>
            </a:fld>
            <a:endParaRPr lang="en-US"/>
          </a:p>
        </p:txBody>
      </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Key Dates </a:t>
            </a:r>
            <a:r>
              <a:rPr lang="en-US" b="1" i="1" smtClean="0">
                <a:solidFill>
                  <a:srgbClr val="003399"/>
                </a:solidFill>
                <a:latin typeface="Calibri" pitchFamily="34" charset="0"/>
              </a:rPr>
              <a:t>for RDC’s</a:t>
            </a:r>
            <a:endParaRPr lang="en-US" b="1" i="1" dirty="0"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5257800"/>
          </a:xfrm>
        </p:spPr>
        <p:txBody>
          <a:bodyPr/>
          <a:lstStyle/>
          <a:p>
            <a:pPr marL="514350" indent="-457200" eaLnBrk="1" hangingPunct="1"/>
            <a:r>
              <a:rPr lang="en-US" sz="2400" dirty="0" smtClean="0">
                <a:solidFill>
                  <a:srgbClr val="003399"/>
                </a:solidFill>
                <a:latin typeface="Calibri" pitchFamily="34" charset="0"/>
              </a:rPr>
              <a:t>After Jan 15	Board meets to elect officers</a:t>
            </a:r>
          </a:p>
          <a:p>
            <a:pPr marL="514350" indent="-457200" eaLnBrk="1" hangingPunct="1"/>
            <a:r>
              <a:rPr lang="en-US" sz="2400" dirty="0" smtClean="0">
                <a:solidFill>
                  <a:srgbClr val="003399"/>
                </a:solidFill>
                <a:latin typeface="Calibri" pitchFamily="34" charset="0"/>
              </a:rPr>
              <a:t>By Mar 15		Redevelopment Commissioners or 				designees shall file a report with unit’s 			executive setting out activities of 				preceding year</a:t>
            </a:r>
          </a:p>
          <a:p>
            <a:pPr marL="514350" indent="-457200" eaLnBrk="1" hangingPunct="1"/>
            <a:r>
              <a:rPr lang="en-US" sz="2400" dirty="0" smtClean="0">
                <a:solidFill>
                  <a:srgbClr val="003399"/>
                </a:solidFill>
                <a:latin typeface="Calibri" pitchFamily="34" charset="0"/>
              </a:rPr>
              <a:t>Before July 1	Treasurer shall report annually to the fiscal 			body of the unit</a:t>
            </a:r>
          </a:p>
          <a:p>
            <a:pPr marL="514350" indent="-457200" eaLnBrk="1" hangingPunct="1"/>
            <a:r>
              <a:rPr lang="en-US" sz="2400" dirty="0" smtClean="0">
                <a:solidFill>
                  <a:srgbClr val="003399"/>
                </a:solidFill>
                <a:latin typeface="Calibri" pitchFamily="34" charset="0"/>
              </a:rPr>
              <a:t>Before July 15	Commissioners determine, if any, excess 			assessed value needed for debt service</a:t>
            </a:r>
          </a:p>
          <a:p>
            <a:pPr marL="514350" indent="-457200" eaLnBrk="1" hangingPunct="1"/>
            <a:r>
              <a:rPr lang="en-US" sz="2400" dirty="0" smtClean="0">
                <a:solidFill>
                  <a:srgbClr val="003399"/>
                </a:solidFill>
                <a:latin typeface="Calibri" pitchFamily="34" charset="0"/>
              </a:rPr>
              <a:t>Before Aug 1	Commissioners report to fiscal body</a:t>
            </a:r>
          </a:p>
          <a:p>
            <a:pPr marL="514350" indent="-457200" eaLnBrk="1" hangingPunct="1"/>
            <a:r>
              <a:rPr lang="en-US" sz="2400" dirty="0" smtClean="0">
                <a:solidFill>
                  <a:srgbClr val="003399"/>
                </a:solidFill>
                <a:latin typeface="Calibri" pitchFamily="34" charset="0"/>
              </a:rPr>
              <a:t>Before Oct 1	Fiscal body shall compile reports received 			for all TIF districts and submit a 				comprehensive report to DLGF</a:t>
            </a:r>
          </a:p>
          <a:p>
            <a:pPr marL="514350" indent="-457200" eaLnBrk="1" hangingPunct="1"/>
            <a:endParaRPr lang="en-US" sz="2400" dirty="0" smtClean="0">
              <a:solidFill>
                <a:srgbClr val="003399"/>
              </a:solidFill>
              <a:latin typeface="Calibri" pitchFamily="34" charset="0"/>
            </a:endParaRPr>
          </a:p>
          <a:p>
            <a:pPr marL="914400" lvl="1" indent="-457200" eaLnBrk="1" hangingPunct="1"/>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48</a:t>
            </a:fld>
            <a:endParaRPr lang="en-US"/>
          </a:p>
        </p:txBody>
      </p:sp>
    </p:spTree>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Miscellaneous</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3000" dirty="0" smtClean="0">
                <a:solidFill>
                  <a:srgbClr val="003399"/>
                </a:solidFill>
                <a:latin typeface="Calibri" pitchFamily="34" charset="0"/>
              </a:rPr>
              <a:t>Library Capital Project Fund plans must be approved by the Library Board before May 15</a:t>
            </a:r>
            <a:r>
              <a:rPr lang="en-US" sz="3000" baseline="30000" dirty="0" smtClean="0">
                <a:solidFill>
                  <a:srgbClr val="003399"/>
                </a:solidFill>
                <a:latin typeface="Calibri" pitchFamily="34" charset="0"/>
              </a:rPr>
              <a:t>th</a:t>
            </a:r>
            <a:r>
              <a:rPr lang="en-US" sz="3000" dirty="0" smtClean="0">
                <a:solidFill>
                  <a:srgbClr val="003399"/>
                </a:solidFill>
                <a:latin typeface="Calibri" pitchFamily="34" charset="0"/>
              </a:rPr>
              <a:t>.</a:t>
            </a:r>
          </a:p>
          <a:p>
            <a:pPr marL="514350" indent="-457200" eaLnBrk="1" hangingPunct="1"/>
            <a:r>
              <a:rPr lang="en-US" sz="3000" dirty="0" smtClean="0">
                <a:solidFill>
                  <a:srgbClr val="003399"/>
                </a:solidFill>
                <a:latin typeface="Calibri" pitchFamily="34" charset="0"/>
              </a:rPr>
              <a:t>Fiscal body approves or rejects CPF plan before August 1.</a:t>
            </a:r>
          </a:p>
          <a:p>
            <a:pPr marL="514350" indent="-457200" eaLnBrk="1" hangingPunct="1"/>
            <a:r>
              <a:rPr lang="en-US" sz="3000" dirty="0" smtClean="0">
                <a:solidFill>
                  <a:srgbClr val="003399"/>
                </a:solidFill>
                <a:latin typeface="Calibri" pitchFamily="34" charset="0"/>
              </a:rPr>
              <a:t>Transfers to a Rainy Day Fund from a Debt Service Fund are </a:t>
            </a:r>
            <a:r>
              <a:rPr lang="en-US" sz="3000" dirty="0" smtClean="0">
                <a:solidFill>
                  <a:srgbClr val="FF0000"/>
                </a:solidFill>
                <a:latin typeface="Calibri" pitchFamily="34" charset="0"/>
              </a:rPr>
              <a:t>NOT</a:t>
            </a:r>
            <a:r>
              <a:rPr lang="en-US" sz="3000" dirty="0" smtClean="0">
                <a:solidFill>
                  <a:srgbClr val="003399"/>
                </a:solidFill>
                <a:latin typeface="Calibri" pitchFamily="34" charset="0"/>
              </a:rPr>
              <a:t> allowed.</a:t>
            </a:r>
          </a:p>
          <a:p>
            <a:pPr marL="514350" indent="-457200" eaLnBrk="1" hangingPunct="1"/>
            <a:r>
              <a:rPr lang="en-US" sz="3000" dirty="0" smtClean="0">
                <a:solidFill>
                  <a:srgbClr val="003399"/>
                </a:solidFill>
                <a:latin typeface="Calibri" pitchFamily="34" charset="0"/>
              </a:rPr>
              <a:t>Watch for Budget Calendar and other memo’s to be posted on DLGF web site soon.</a:t>
            </a:r>
          </a:p>
          <a:p>
            <a:pPr marL="514350" indent="-457200" eaLnBrk="1" hangingPunct="1"/>
            <a:r>
              <a:rPr lang="en-US" sz="3000" dirty="0" smtClean="0">
                <a:solidFill>
                  <a:srgbClr val="003399"/>
                </a:solidFill>
                <a:latin typeface="Calibri" pitchFamily="34" charset="0"/>
              </a:rPr>
              <a:t>Circuit Breaker Credit reports are now online.</a:t>
            </a:r>
          </a:p>
          <a:p>
            <a:pPr marL="514350" indent="-457200" eaLnBrk="1" hangingPunct="1"/>
            <a:r>
              <a:rPr lang="en-US" sz="3000" dirty="0" smtClean="0">
                <a:solidFill>
                  <a:srgbClr val="003399"/>
                </a:solidFill>
                <a:latin typeface="Calibri" pitchFamily="34" charset="0"/>
              </a:rPr>
              <a:t>Fiscal Dashboard in 2015.</a:t>
            </a:r>
          </a:p>
          <a:p>
            <a:pPr marL="514350" indent="-457200" eaLnBrk="1" hangingPunct="1"/>
            <a:endParaRPr lang="en-US" sz="3000" dirty="0" smtClean="0">
              <a:solidFill>
                <a:srgbClr val="003399"/>
              </a:solidFill>
              <a:latin typeface="Calibri" pitchFamily="34" charset="0"/>
            </a:endParaRPr>
          </a:p>
          <a:p>
            <a:pPr marL="914400" lvl="1" indent="-457200" eaLnBrk="1" hangingPunct="1"/>
            <a:endParaRPr lang="en-US" sz="2600" dirty="0" smtClean="0">
              <a:solidFill>
                <a:srgbClr val="003399"/>
              </a:solidFill>
              <a:latin typeface="Calibri" pitchFamily="34" charset="0"/>
            </a:endParaRP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49</a:t>
            </a:fld>
            <a:endParaRPr lang="en-US"/>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868362"/>
          </a:xfrm>
        </p:spPr>
        <p:txBody>
          <a:bodyPr/>
          <a:lstStyle/>
          <a:p>
            <a:pPr algn="l" eaLnBrk="1" hangingPunct="1"/>
            <a:r>
              <a:rPr lang="en-US" b="1" i="1" dirty="0" smtClean="0">
                <a:solidFill>
                  <a:srgbClr val="003399"/>
                </a:solidFill>
                <a:latin typeface="Calibri" pitchFamily="34" charset="0"/>
              </a:rPr>
              <a:t>Important Dates</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2800" dirty="0" smtClean="0">
                <a:solidFill>
                  <a:srgbClr val="003399"/>
                </a:solidFill>
                <a:latin typeface="Calibri" pitchFamily="34" charset="0"/>
              </a:rPr>
              <a:t>June 30 – First 6 months fund balances available</a:t>
            </a:r>
          </a:p>
          <a:p>
            <a:pPr marL="514350" indent="-457200" eaLnBrk="1" hangingPunct="1"/>
            <a:r>
              <a:rPr lang="en-US" sz="2800" dirty="0" smtClean="0">
                <a:solidFill>
                  <a:srgbClr val="003399"/>
                </a:solidFill>
                <a:latin typeface="Calibri" pitchFamily="34" charset="0"/>
              </a:rPr>
              <a:t>Aug 1	- Auditor certifies CNAV</a:t>
            </a:r>
          </a:p>
          <a:p>
            <a:pPr marL="514350" indent="-457200" eaLnBrk="1" hangingPunct="1"/>
            <a:r>
              <a:rPr lang="en-US" sz="2800" dirty="0" smtClean="0">
                <a:solidFill>
                  <a:srgbClr val="003399"/>
                </a:solidFill>
                <a:latin typeface="Calibri" pitchFamily="34" charset="0"/>
              </a:rPr>
              <a:t>Sep 2	- Budgets, rates and levies to county 		   	  council for budget recommendation*</a:t>
            </a:r>
          </a:p>
          <a:p>
            <a:pPr marL="514350" indent="-457200" eaLnBrk="1" hangingPunct="1"/>
            <a:r>
              <a:rPr lang="en-US" sz="2800" dirty="0" smtClean="0">
                <a:solidFill>
                  <a:srgbClr val="003399"/>
                </a:solidFill>
                <a:latin typeface="Calibri" pitchFamily="34" charset="0"/>
              </a:rPr>
              <a:t>Sep 13	- Last day for 1</a:t>
            </a:r>
            <a:r>
              <a:rPr lang="en-US" sz="2800" baseline="30000" dirty="0" smtClean="0">
                <a:solidFill>
                  <a:srgbClr val="003399"/>
                </a:solidFill>
                <a:latin typeface="Calibri" pitchFamily="34" charset="0"/>
              </a:rPr>
              <a:t>st</a:t>
            </a:r>
            <a:r>
              <a:rPr lang="en-US" sz="2800" dirty="0" smtClean="0">
                <a:solidFill>
                  <a:srgbClr val="003399"/>
                </a:solidFill>
                <a:latin typeface="Calibri" pitchFamily="34" charset="0"/>
              </a:rPr>
              <a:t> publication of budget 		  notice and submit to DLGF for web page*</a:t>
            </a:r>
          </a:p>
          <a:p>
            <a:pPr marL="514350" indent="-457200" eaLnBrk="1" hangingPunct="1"/>
            <a:r>
              <a:rPr lang="en-US" sz="2800" dirty="0" smtClean="0">
                <a:solidFill>
                  <a:srgbClr val="003399"/>
                </a:solidFill>
                <a:latin typeface="Calibri" pitchFamily="34" charset="0"/>
              </a:rPr>
              <a:t>Sep 20	- Last day for 2</a:t>
            </a:r>
            <a:r>
              <a:rPr lang="en-US" sz="2800" baseline="30000" dirty="0" smtClean="0">
                <a:solidFill>
                  <a:srgbClr val="003399"/>
                </a:solidFill>
                <a:latin typeface="Calibri" pitchFamily="34" charset="0"/>
              </a:rPr>
              <a:t>nd</a:t>
            </a:r>
            <a:r>
              <a:rPr lang="en-US" sz="2800" dirty="0" smtClean="0">
                <a:solidFill>
                  <a:srgbClr val="003399"/>
                </a:solidFill>
                <a:latin typeface="Calibri" pitchFamily="34" charset="0"/>
              </a:rPr>
              <a:t> publication*</a:t>
            </a:r>
          </a:p>
          <a:p>
            <a:pPr marL="514350" indent="-457200" eaLnBrk="1" hangingPunct="1"/>
            <a:r>
              <a:rPr lang="en-US" sz="2800" dirty="0" smtClean="0">
                <a:solidFill>
                  <a:srgbClr val="003399"/>
                </a:solidFill>
                <a:latin typeface="Calibri" pitchFamily="34" charset="0"/>
              </a:rPr>
              <a:t>Oct 1	- Last day for council to make budget 			   recommendation*</a:t>
            </a:r>
          </a:p>
          <a:p>
            <a:pPr marL="514350" indent="-457200" eaLnBrk="1" hangingPunct="1"/>
            <a:r>
              <a:rPr lang="en-US" sz="2800" dirty="0" smtClean="0">
                <a:solidFill>
                  <a:srgbClr val="003399"/>
                </a:solidFill>
                <a:latin typeface="Calibri" pitchFamily="34" charset="0"/>
              </a:rPr>
              <a:t>Oct 24	- Last possible day for public hearing*</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5</a:t>
            </a:fld>
            <a:endParaRPr lang="en-US"/>
          </a:p>
        </p:txBody>
      </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smtClean="0">
                <a:solidFill>
                  <a:srgbClr val="003399"/>
                </a:solidFill>
                <a:latin typeface="Calibri" pitchFamily="34" charset="0"/>
              </a:rPr>
              <a:t>Title</a:t>
            </a:r>
            <a:endParaRPr lang="en-US" b="1" i="1" smtClean="0">
              <a:solidFill>
                <a:srgbClr val="003399"/>
              </a:solidFill>
              <a:latin typeface="Calibri" pitchFamily="34" charset="0"/>
            </a:endParaRP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algn="ctr" eaLnBrk="1" hangingPunct="1">
              <a:buNone/>
            </a:pPr>
            <a:endParaRPr lang="en-US" sz="5400" dirty="0" smtClean="0">
              <a:solidFill>
                <a:srgbClr val="003399"/>
              </a:solidFill>
              <a:latin typeface="Mongolian Baiti" pitchFamily="66" charset="0"/>
              <a:cs typeface="Mongolian Baiti" pitchFamily="66" charset="0"/>
            </a:endParaRPr>
          </a:p>
          <a:p>
            <a:pPr marL="514350" indent="-457200" algn="ctr" eaLnBrk="1" hangingPunct="1">
              <a:buNone/>
            </a:pPr>
            <a:endParaRPr lang="en-US" dirty="0" smtClean="0">
              <a:solidFill>
                <a:srgbClr val="003399"/>
              </a:solidFill>
              <a:latin typeface="Mongolian Baiti" pitchFamily="66" charset="0"/>
              <a:cs typeface="Mongolian Baiti" pitchFamily="66" charset="0"/>
            </a:endParaRPr>
          </a:p>
          <a:p>
            <a:pPr marL="514350" indent="-457200" algn="ctr" eaLnBrk="1" hangingPunct="1">
              <a:buNone/>
            </a:pPr>
            <a:r>
              <a:rPr lang="en-US" sz="5400" dirty="0" smtClean="0">
                <a:solidFill>
                  <a:srgbClr val="003399"/>
                </a:solidFill>
                <a:latin typeface="Mongolian Baiti" pitchFamily="66" charset="0"/>
                <a:cs typeface="Mongolian Baiti" pitchFamily="66" charset="0"/>
              </a:rPr>
              <a:t>Questions?</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50</a:t>
            </a:fld>
            <a:endParaRPr lang="en-US"/>
          </a:p>
        </p:txBody>
      </p:sp>
    </p:spTree>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447800" y="274638"/>
            <a:ext cx="7543800" cy="639762"/>
          </a:xfrm>
        </p:spPr>
        <p:txBody>
          <a:bodyPr/>
          <a:lstStyle/>
          <a:p>
            <a:pPr algn="l" eaLnBrk="1" hangingPunct="1"/>
            <a:r>
              <a:rPr lang="en-US" sz="4000" b="1" smtClean="0">
                <a:solidFill>
                  <a:srgbClr val="003399"/>
                </a:solidFill>
                <a:latin typeface="Calibri" pitchFamily="34" charset="0"/>
              </a:rPr>
              <a:t>Contact the Department</a:t>
            </a:r>
          </a:p>
        </p:txBody>
      </p:sp>
      <p:pic>
        <p:nvPicPr>
          <p:cNvPr id="4099"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4100"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6" name="Rectangle 3"/>
          <p:cNvSpPr txBox="1">
            <a:spLocks noChangeArrowheads="1"/>
          </p:cNvSpPr>
          <p:nvPr/>
        </p:nvSpPr>
        <p:spPr bwMode="auto">
          <a:xfrm>
            <a:off x="1371600" y="1447800"/>
            <a:ext cx="7467600" cy="5135563"/>
          </a:xfrm>
          <a:prstGeom prst="rect">
            <a:avLst/>
          </a:prstGeom>
          <a:noFill/>
          <a:ln w="9525">
            <a:noFill/>
            <a:miter lim="800000"/>
            <a:headEnd/>
            <a:tailEnd/>
          </a:ln>
          <a:effectLst/>
        </p:spPr>
        <p:txBody>
          <a:bodyPr/>
          <a:lstStyle/>
          <a:p>
            <a:pPr marL="342900" indent="-342900">
              <a:spcBef>
                <a:spcPct val="20000"/>
              </a:spcBef>
              <a:buFontTx/>
              <a:buChar char="•"/>
              <a:defRPr/>
            </a:pPr>
            <a:r>
              <a:rPr lang="en-US" sz="2800" b="1" kern="0" dirty="0" smtClean="0">
                <a:solidFill>
                  <a:srgbClr val="003399"/>
                </a:solidFill>
                <a:latin typeface="Calibri" pitchFamily="34" charset="0"/>
              </a:rPr>
              <a:t>Courtney Schaafsma, Director of the DLGF Budget Division</a:t>
            </a:r>
          </a:p>
          <a:p>
            <a:pPr marL="800100" lvl="1" indent="-342900">
              <a:spcBef>
                <a:spcPct val="20000"/>
              </a:spcBef>
              <a:buFontTx/>
              <a:buChar char="•"/>
              <a:defRPr/>
            </a:pPr>
            <a:r>
              <a:rPr lang="en-US" sz="2400" b="1" kern="0" dirty="0" smtClean="0">
                <a:solidFill>
                  <a:srgbClr val="003399"/>
                </a:solidFill>
                <a:latin typeface="Calibri" pitchFamily="34" charset="0"/>
              </a:rPr>
              <a:t>Telephone 317-234-3937</a:t>
            </a:r>
          </a:p>
          <a:p>
            <a:pPr marL="800100" lvl="1" indent="-342900">
              <a:spcBef>
                <a:spcPct val="20000"/>
              </a:spcBef>
              <a:buFontTx/>
              <a:buChar char="•"/>
              <a:defRPr/>
            </a:pPr>
            <a:r>
              <a:rPr lang="en-US" sz="2400" b="1" kern="0" dirty="0" smtClean="0">
                <a:solidFill>
                  <a:srgbClr val="003399"/>
                </a:solidFill>
                <a:latin typeface="Calibri" pitchFamily="34" charset="0"/>
              </a:rPr>
              <a:t>E-mail: </a:t>
            </a:r>
            <a:r>
              <a:rPr lang="en-US" sz="2400" b="1" kern="0" dirty="0" smtClean="0">
                <a:solidFill>
                  <a:srgbClr val="003399"/>
                </a:solidFill>
                <a:latin typeface="Calibri" pitchFamily="34" charset="0"/>
                <a:hlinkClick r:id="rId4"/>
              </a:rPr>
              <a:t>cschaafsma@dlgf.in.gov</a:t>
            </a:r>
            <a:endParaRPr lang="en-US" sz="2400" b="1" kern="0" dirty="0" smtClean="0">
              <a:solidFill>
                <a:srgbClr val="003399"/>
              </a:solidFill>
              <a:latin typeface="Calibri" pitchFamily="34" charset="0"/>
            </a:endParaRPr>
          </a:p>
          <a:p>
            <a:pPr marL="342900" indent="-342900">
              <a:spcBef>
                <a:spcPct val="20000"/>
              </a:spcBef>
              <a:buFontTx/>
              <a:buChar char="•"/>
              <a:defRPr/>
            </a:pPr>
            <a:r>
              <a:rPr lang="en-US" sz="2800" b="1" kern="0" dirty="0" smtClean="0">
                <a:solidFill>
                  <a:srgbClr val="003399"/>
                </a:solidFill>
                <a:latin typeface="Calibri" pitchFamily="34" charset="0"/>
              </a:rPr>
              <a:t>Dan Jones, Asst. Dir. of the DLGF Budget Div.</a:t>
            </a:r>
            <a:endParaRPr lang="en-US" sz="2800" b="1" kern="0" dirty="0">
              <a:solidFill>
                <a:srgbClr val="003399"/>
              </a:solidFill>
              <a:latin typeface="Calibri" pitchFamily="34" charset="0"/>
            </a:endParaRPr>
          </a:p>
          <a:p>
            <a:pPr marL="800100" lvl="1" indent="-342900">
              <a:spcBef>
                <a:spcPct val="20000"/>
              </a:spcBef>
              <a:buFontTx/>
              <a:buChar char="•"/>
              <a:defRPr/>
            </a:pPr>
            <a:r>
              <a:rPr lang="en-US" sz="2400" b="1" kern="0" dirty="0">
                <a:solidFill>
                  <a:srgbClr val="003399"/>
                </a:solidFill>
                <a:latin typeface="Calibri" pitchFamily="34" charset="0"/>
              </a:rPr>
              <a:t>Telephone: </a:t>
            </a:r>
            <a:r>
              <a:rPr lang="en-US" sz="2400" b="1" kern="0" dirty="0" smtClean="0">
                <a:solidFill>
                  <a:srgbClr val="003399"/>
                </a:solidFill>
                <a:latin typeface="Calibri" pitchFamily="34" charset="0"/>
              </a:rPr>
              <a:t>317.232.0651</a:t>
            </a:r>
            <a:endParaRPr lang="en-US" sz="2400" b="1" kern="0" dirty="0">
              <a:solidFill>
                <a:srgbClr val="003399"/>
              </a:solidFill>
              <a:latin typeface="Calibri" pitchFamily="34" charset="0"/>
            </a:endParaRPr>
          </a:p>
          <a:p>
            <a:pPr marL="800100" lvl="1" indent="-342900">
              <a:spcBef>
                <a:spcPct val="20000"/>
              </a:spcBef>
              <a:buFontTx/>
              <a:buChar char="•"/>
              <a:defRPr/>
            </a:pPr>
            <a:r>
              <a:rPr lang="en-US" sz="2400" b="1" kern="0" dirty="0">
                <a:solidFill>
                  <a:srgbClr val="003399"/>
                </a:solidFill>
                <a:latin typeface="Calibri" pitchFamily="34" charset="0"/>
              </a:rPr>
              <a:t>Fax: 317.232.8779</a:t>
            </a:r>
          </a:p>
          <a:p>
            <a:pPr marL="800100" lvl="1" indent="-342900">
              <a:spcBef>
                <a:spcPct val="20000"/>
              </a:spcBef>
              <a:buFontTx/>
              <a:buChar char="•"/>
              <a:defRPr/>
            </a:pPr>
            <a:r>
              <a:rPr lang="en-US" sz="2400" b="1" kern="0" dirty="0">
                <a:solidFill>
                  <a:srgbClr val="003399"/>
                </a:solidFill>
                <a:latin typeface="Calibri" pitchFamily="34" charset="0"/>
              </a:rPr>
              <a:t>E-mail: </a:t>
            </a:r>
            <a:r>
              <a:rPr lang="en-US" sz="2400" b="1" kern="0" dirty="0" smtClean="0">
                <a:solidFill>
                  <a:srgbClr val="003399"/>
                </a:solidFill>
                <a:latin typeface="Calibri" pitchFamily="34" charset="0"/>
              </a:rPr>
              <a:t>djones</a:t>
            </a:r>
            <a:r>
              <a:rPr lang="en-US" sz="2400" b="1" kern="0" dirty="0" smtClean="0">
                <a:solidFill>
                  <a:schemeClr val="accent1">
                    <a:lumMod val="50000"/>
                  </a:schemeClr>
                </a:solidFill>
                <a:latin typeface="Calibri" pitchFamily="34" charset="0"/>
                <a:hlinkClick r:id="rId5"/>
              </a:rPr>
              <a:t>@dlgf.in.gov</a:t>
            </a:r>
            <a:endParaRPr lang="en-US" sz="2400" b="1" kern="0" dirty="0">
              <a:solidFill>
                <a:schemeClr val="accent1">
                  <a:lumMod val="50000"/>
                </a:schemeClr>
              </a:solidFill>
              <a:latin typeface="Calibri" pitchFamily="34" charset="0"/>
            </a:endParaRPr>
          </a:p>
          <a:p>
            <a:pPr marL="342900" indent="-342900">
              <a:spcBef>
                <a:spcPct val="20000"/>
              </a:spcBef>
              <a:buFontTx/>
              <a:buChar char="•"/>
              <a:defRPr/>
            </a:pPr>
            <a:r>
              <a:rPr lang="en-US" sz="2800" b="1" kern="0" dirty="0">
                <a:solidFill>
                  <a:srgbClr val="003399"/>
                </a:solidFill>
                <a:latin typeface="Calibri" pitchFamily="34" charset="0"/>
              </a:rPr>
              <a:t>Web site: </a:t>
            </a:r>
            <a:r>
              <a:rPr lang="en-US" sz="2800" b="1" kern="0" dirty="0">
                <a:solidFill>
                  <a:srgbClr val="003399"/>
                </a:solidFill>
                <a:latin typeface="Calibri" pitchFamily="34" charset="0"/>
                <a:hlinkClick r:id="rId6"/>
              </a:rPr>
              <a:t>www.in.gov/dlgf</a:t>
            </a:r>
            <a:endParaRPr lang="en-US" sz="2800" b="1" kern="0" dirty="0">
              <a:solidFill>
                <a:srgbClr val="003399"/>
              </a:solidFill>
              <a:latin typeface="Calibri" pitchFamily="34" charset="0"/>
            </a:endParaRPr>
          </a:p>
          <a:p>
            <a:pPr marL="800100" lvl="1" indent="-342900">
              <a:spcBef>
                <a:spcPct val="20000"/>
              </a:spcBef>
              <a:buFontTx/>
              <a:buChar char="•"/>
              <a:defRPr/>
            </a:pPr>
            <a:r>
              <a:rPr lang="en-US" sz="2800" b="1" kern="0" dirty="0">
                <a:solidFill>
                  <a:srgbClr val="003399"/>
                </a:solidFill>
                <a:latin typeface="Calibri" pitchFamily="34" charset="0"/>
              </a:rPr>
              <a:t>“</a:t>
            </a:r>
            <a:r>
              <a:rPr lang="en-US" sz="2400" b="1" kern="0" dirty="0">
                <a:solidFill>
                  <a:srgbClr val="003399"/>
                </a:solidFill>
                <a:latin typeface="Calibri" pitchFamily="34" charset="0"/>
              </a:rPr>
              <a:t>Contact Us”: </a:t>
            </a:r>
            <a:r>
              <a:rPr lang="en-US" sz="2400" b="1" kern="0" dirty="0">
                <a:solidFill>
                  <a:srgbClr val="003399"/>
                </a:solidFill>
                <a:latin typeface="Calibri" pitchFamily="34" charset="0"/>
                <a:hlinkClick r:id="rId7"/>
              </a:rPr>
              <a:t>www.in.gov/dlgf/2338.htm</a:t>
            </a:r>
            <a:r>
              <a:rPr lang="en-US" sz="2800" b="1" kern="0" dirty="0">
                <a:solidFill>
                  <a:srgbClr val="003399"/>
                </a:solidFill>
                <a:latin typeface="Calibri" pitchFamily="34" charset="0"/>
              </a:rPr>
              <a:t>. </a:t>
            </a:r>
          </a:p>
          <a:p>
            <a:pPr marL="342900" indent="-342900">
              <a:spcBef>
                <a:spcPct val="20000"/>
              </a:spcBef>
              <a:buFontTx/>
              <a:buChar char="•"/>
              <a:defRPr/>
            </a:pPr>
            <a:endParaRPr lang="en-US" sz="3600" b="1" kern="0" dirty="0">
              <a:solidFill>
                <a:srgbClr val="003399"/>
              </a:solidFill>
              <a:latin typeface="Calibri" pitchFamily="34" charset="0"/>
            </a:endParaRPr>
          </a:p>
        </p:txBody>
      </p:sp>
      <p:sp>
        <p:nvSpPr>
          <p:cNvPr id="7" name="Slide Number Placeholder 6"/>
          <p:cNvSpPr>
            <a:spLocks noGrp="1"/>
          </p:cNvSpPr>
          <p:nvPr>
            <p:ph type="sldNum" sz="quarter" idx="12"/>
          </p:nvPr>
        </p:nvSpPr>
        <p:spPr/>
        <p:txBody>
          <a:bodyPr/>
          <a:lstStyle/>
          <a:p>
            <a:pPr>
              <a:defRPr/>
            </a:pPr>
            <a:fld id="{E2FEFBA4-2C7D-426E-8DA0-9AA188E3D8E2}" type="slidenum">
              <a:rPr lang="en-US" smtClean="0"/>
              <a:pPr>
                <a:defRPr/>
              </a:pPr>
              <a:t>51</a:t>
            </a:fld>
            <a:endParaRPr lang="en-US"/>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868362"/>
          </a:xfrm>
        </p:spPr>
        <p:txBody>
          <a:bodyPr/>
          <a:lstStyle/>
          <a:p>
            <a:pPr algn="l" eaLnBrk="1" hangingPunct="1"/>
            <a:r>
              <a:rPr lang="en-US" b="1" i="1" dirty="0" smtClean="0">
                <a:solidFill>
                  <a:srgbClr val="003399"/>
                </a:solidFill>
                <a:latin typeface="Calibri" pitchFamily="34" charset="0"/>
              </a:rPr>
              <a:t>Important Dates</a:t>
            </a:r>
          </a:p>
        </p:txBody>
      </p:sp>
      <p:sp>
        <p:nvSpPr>
          <p:cNvPr id="3075" name="Rectangle 3"/>
          <p:cNvSpPr>
            <a:spLocks noGrp="1" noChangeArrowheads="1"/>
          </p:cNvSpPr>
          <p:nvPr>
            <p:ph type="body" idx="1"/>
          </p:nvPr>
        </p:nvSpPr>
        <p:spPr>
          <a:xfrm>
            <a:off x="609600" y="1371600"/>
            <a:ext cx="8305800" cy="2819400"/>
          </a:xfrm>
        </p:spPr>
        <p:txBody>
          <a:bodyPr/>
          <a:lstStyle/>
          <a:p>
            <a:pPr marL="514350" indent="-457200" eaLnBrk="1" hangingPunct="1"/>
            <a:r>
              <a:rPr lang="en-US" sz="2800" dirty="0" smtClean="0">
                <a:solidFill>
                  <a:srgbClr val="003399"/>
                </a:solidFill>
                <a:latin typeface="Calibri" pitchFamily="34" charset="0"/>
              </a:rPr>
              <a:t>Oct 31	- Last possible day for 10 or more 			   taxpayers to object to proposed budget, 		   rates, or levies</a:t>
            </a:r>
          </a:p>
          <a:p>
            <a:pPr marL="514350" indent="-457200" eaLnBrk="1" hangingPunct="1"/>
            <a:r>
              <a:rPr lang="en-US" sz="2800" dirty="0" smtClean="0">
                <a:solidFill>
                  <a:srgbClr val="003399"/>
                </a:solidFill>
                <a:latin typeface="Calibri" pitchFamily="34" charset="0"/>
              </a:rPr>
              <a:t>Nov 3	- Last possible day to adopt the 2015 			   budget, tax rates and levies*</a:t>
            </a:r>
          </a:p>
          <a:p>
            <a:pPr marL="514350" indent="-457200" eaLnBrk="1" hangingPunct="1"/>
            <a:r>
              <a:rPr lang="en-US" sz="2800" dirty="0" smtClean="0">
                <a:solidFill>
                  <a:srgbClr val="003399"/>
                </a:solidFill>
                <a:latin typeface="Calibri" pitchFamily="34" charset="0"/>
              </a:rPr>
              <a:t>Dec 16	- Last day to submit additional 				   appropriation requests to DLGF</a:t>
            </a:r>
          </a:p>
          <a:p>
            <a:pPr marL="514350" indent="-457200" eaLnBrk="1" hangingPunct="1"/>
            <a:r>
              <a:rPr lang="en-US" sz="2800" dirty="0" smtClean="0">
                <a:solidFill>
                  <a:srgbClr val="003399"/>
                </a:solidFill>
                <a:latin typeface="Calibri" pitchFamily="34" charset="0"/>
              </a:rPr>
              <a:t>Feb 16	- Last day for DLGF to certify budgets, tax 		   rates, and tax levies</a:t>
            </a:r>
          </a:p>
          <a:p>
            <a:pPr marL="514350" indent="-457200" eaLnBrk="1" hangingPunct="1">
              <a:buNone/>
            </a:pPr>
            <a:r>
              <a:rPr lang="en-US" sz="2800" dirty="0" smtClean="0">
                <a:solidFill>
                  <a:srgbClr val="003399"/>
                </a:solidFill>
                <a:latin typeface="Calibri" pitchFamily="34" charset="0"/>
              </a:rPr>
              <a:t>* </a:t>
            </a:r>
            <a:r>
              <a:rPr lang="en-US" sz="2400" dirty="0" smtClean="0">
                <a:solidFill>
                  <a:srgbClr val="003399"/>
                </a:solidFill>
                <a:latin typeface="Calibri" pitchFamily="34" charset="0"/>
              </a:rPr>
              <a:t>Noncompliance results in continued (frozen) budgets, tax rates and tax levies. See Budget Calendar memo for complete list.</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6</a:t>
            </a:fld>
            <a:endParaRPr lang="en-US"/>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Gateway </a:t>
            </a:r>
          </a:p>
        </p:txBody>
      </p:sp>
      <p:sp>
        <p:nvSpPr>
          <p:cNvPr id="3075" name="Rectangle 3"/>
          <p:cNvSpPr>
            <a:spLocks noGrp="1" noChangeArrowheads="1"/>
          </p:cNvSpPr>
          <p:nvPr>
            <p:ph type="body" idx="1"/>
          </p:nvPr>
        </p:nvSpPr>
        <p:spPr>
          <a:xfrm>
            <a:off x="609600" y="1371600"/>
            <a:ext cx="8305800" cy="2819400"/>
          </a:xfrm>
        </p:spPr>
        <p:txBody>
          <a:bodyPr/>
          <a:lstStyle/>
          <a:p>
            <a:pPr marL="914400" lvl="1" indent="-457200" eaLnBrk="1" hangingPunct="1"/>
            <a:r>
              <a:rPr lang="en-US" sz="2600" dirty="0" smtClean="0">
                <a:solidFill>
                  <a:srgbClr val="003399"/>
                </a:solidFill>
                <a:latin typeface="Calibri" pitchFamily="34" charset="0"/>
              </a:rPr>
              <a:t>All budgets are prepared and submitted using Gateway</a:t>
            </a:r>
          </a:p>
          <a:p>
            <a:pPr marL="914400" lvl="1" indent="-457200" eaLnBrk="1" hangingPunct="1"/>
            <a:r>
              <a:rPr lang="en-US" sz="2600" dirty="0" smtClean="0">
                <a:solidFill>
                  <a:srgbClr val="003399"/>
                </a:solidFill>
                <a:latin typeface="Calibri" pitchFamily="34" charset="0"/>
              </a:rPr>
              <a:t>On-line advertising in Gateway is required for 2015 budgets. (Last year for newspaper ads.)  </a:t>
            </a:r>
          </a:p>
          <a:p>
            <a:pPr marL="914400" lvl="1" indent="-457200" eaLnBrk="1" hangingPunct="1"/>
            <a:r>
              <a:rPr lang="en-US" sz="2600" dirty="0" smtClean="0">
                <a:solidFill>
                  <a:srgbClr val="003399"/>
                </a:solidFill>
                <a:latin typeface="Calibri" pitchFamily="34" charset="0"/>
              </a:rPr>
              <a:t>DLGF will continue to make improvements to make the Gateway experience more productive</a:t>
            </a:r>
          </a:p>
          <a:p>
            <a:pPr marL="914400" lvl="1" indent="-457200" eaLnBrk="1" hangingPunct="1"/>
            <a:r>
              <a:rPr lang="en-US" sz="2400" b="1" dirty="0" smtClean="0"/>
              <a:t>Log-In:</a:t>
            </a:r>
            <a:r>
              <a:rPr lang="en-US" sz="2400" dirty="0" smtClean="0"/>
              <a:t> </a:t>
            </a:r>
            <a:r>
              <a:rPr lang="en-US" sz="2400" dirty="0" smtClean="0">
                <a:hlinkClick r:id="rId3"/>
              </a:rPr>
              <a:t>https://gateway.ifionline.org/login.aspx</a:t>
            </a:r>
            <a:endParaRPr lang="en-US" sz="2400" dirty="0" smtClean="0"/>
          </a:p>
          <a:p>
            <a:pPr marL="914400" lvl="1" indent="-457200" eaLnBrk="1" hangingPunct="1"/>
            <a:r>
              <a:rPr lang="en-US" sz="2600" dirty="0" smtClean="0">
                <a:solidFill>
                  <a:srgbClr val="003399"/>
                </a:solidFill>
                <a:latin typeface="Calibri" pitchFamily="34" charset="0"/>
              </a:rPr>
              <a:t>A discussion of Gateway upgrades, User Guides, Training Materials and any relevant memo’s can be found at: http://www.in.gov/dlgf/9105.htm</a:t>
            </a:r>
          </a:p>
        </p:txBody>
      </p:sp>
      <p:pic>
        <p:nvPicPr>
          <p:cNvPr id="3076" name="Picture 12" descr="SEAL2"/>
          <p:cNvPicPr>
            <a:picLocks noChangeAspect="1" noChangeArrowheads="1"/>
          </p:cNvPicPr>
          <p:nvPr/>
        </p:nvPicPr>
        <p:blipFill>
          <a:blip r:embed="rId4"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7</a:t>
            </a:fld>
            <a:endParaRPr lang="en-US"/>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47800" y="274638"/>
            <a:ext cx="7543800" cy="639762"/>
          </a:xfrm>
        </p:spPr>
        <p:txBody>
          <a:bodyPr/>
          <a:lstStyle/>
          <a:p>
            <a:pPr algn="l" eaLnBrk="1" hangingPunct="1"/>
            <a:r>
              <a:rPr lang="en-US" b="1" i="1" dirty="0" smtClean="0">
                <a:solidFill>
                  <a:srgbClr val="003399"/>
                </a:solidFill>
                <a:latin typeface="Calibri" pitchFamily="34" charset="0"/>
              </a:rPr>
              <a:t>2015 Gateway Enhancements</a:t>
            </a:r>
          </a:p>
        </p:txBody>
      </p:sp>
      <p:sp>
        <p:nvSpPr>
          <p:cNvPr id="3075" name="Rectangle 3"/>
          <p:cNvSpPr>
            <a:spLocks noGrp="1" noChangeArrowheads="1"/>
          </p:cNvSpPr>
          <p:nvPr>
            <p:ph type="body" idx="1"/>
          </p:nvPr>
        </p:nvSpPr>
        <p:spPr>
          <a:xfrm>
            <a:off x="609600" y="1371600"/>
            <a:ext cx="8305800" cy="2819400"/>
          </a:xfrm>
        </p:spPr>
        <p:txBody>
          <a:bodyPr/>
          <a:lstStyle/>
          <a:p>
            <a:pPr marL="914400" lvl="1" indent="-457200" eaLnBrk="1" hangingPunct="1"/>
            <a:r>
              <a:rPr lang="en-US" sz="2600" dirty="0" smtClean="0">
                <a:solidFill>
                  <a:srgbClr val="003399"/>
                </a:solidFill>
                <a:latin typeface="Calibri" pitchFamily="34" charset="0"/>
              </a:rPr>
              <a:t>Existing funds, departments, and structure has been carried over from 2014 to 2015</a:t>
            </a:r>
          </a:p>
          <a:p>
            <a:pPr marL="914400" lvl="1" indent="-457200" eaLnBrk="1" hangingPunct="1"/>
            <a:r>
              <a:rPr lang="en-US" sz="2600" dirty="0" smtClean="0">
                <a:solidFill>
                  <a:srgbClr val="003399"/>
                </a:solidFill>
                <a:latin typeface="Calibri" pitchFamily="34" charset="0"/>
              </a:rPr>
              <a:t>Most line items on Form 1 have been carried over from 2014 to 2015 (except capital outlays). </a:t>
            </a:r>
          </a:p>
          <a:p>
            <a:pPr marL="914400" lvl="1" indent="-457200" eaLnBrk="1" hangingPunct="1"/>
            <a:r>
              <a:rPr lang="en-US" sz="2600" dirty="0" smtClean="0">
                <a:solidFill>
                  <a:srgbClr val="003399"/>
                </a:solidFill>
                <a:latin typeface="Calibri" pitchFamily="34" charset="0"/>
              </a:rPr>
              <a:t>Copy all amounts on Form 4B from published column to adopted column with a single mouse click</a:t>
            </a:r>
          </a:p>
          <a:p>
            <a:pPr marL="914400" lvl="1" indent="-457200" eaLnBrk="1" hangingPunct="1"/>
            <a:r>
              <a:rPr lang="en-US" sz="2600" dirty="0" smtClean="0">
                <a:solidFill>
                  <a:srgbClr val="003399"/>
                </a:solidFill>
                <a:latin typeface="Calibri" pitchFamily="34" charset="0"/>
              </a:rPr>
              <a:t>County Council Review Worksheet now displays the due date and submission status on Unit Main Menu</a:t>
            </a:r>
          </a:p>
        </p:txBody>
      </p:sp>
      <p:pic>
        <p:nvPicPr>
          <p:cNvPr id="3076" name="Picture 12" descr="SEAL2"/>
          <p:cNvPicPr>
            <a:picLocks noChangeAspect="1" noChangeArrowheads="1"/>
          </p:cNvPicPr>
          <p:nvPr/>
        </p:nvPicPr>
        <p:blipFill>
          <a:blip r:embed="rId3" cstate="print"/>
          <a:srcRect/>
          <a:stretch>
            <a:fillRect/>
          </a:stretch>
        </p:blipFill>
        <p:spPr bwMode="auto">
          <a:xfrm>
            <a:off x="76200" y="82550"/>
            <a:ext cx="1371600" cy="1365250"/>
          </a:xfrm>
          <a:prstGeom prst="rect">
            <a:avLst/>
          </a:prstGeom>
          <a:noFill/>
          <a:ln w="9525">
            <a:noFill/>
            <a:miter lim="800000"/>
            <a:headEnd/>
            <a:tailEnd/>
          </a:ln>
        </p:spPr>
      </p:pic>
      <p:sp>
        <p:nvSpPr>
          <p:cNvPr id="3077" name="Line 11"/>
          <p:cNvSpPr>
            <a:spLocks noChangeShapeType="1"/>
          </p:cNvSpPr>
          <p:nvPr/>
        </p:nvSpPr>
        <p:spPr bwMode="auto">
          <a:xfrm>
            <a:off x="1447800" y="990600"/>
            <a:ext cx="7696200" cy="0"/>
          </a:xfrm>
          <a:prstGeom prst="line">
            <a:avLst/>
          </a:prstGeom>
          <a:noFill/>
          <a:ln w="9525">
            <a:solidFill>
              <a:srgbClr val="000000"/>
            </a:solidFill>
            <a:round/>
            <a:headEnd/>
            <a:tailEnd/>
          </a:ln>
        </p:spPr>
        <p:txBody>
          <a:bodyPr/>
          <a:lstStyle/>
          <a:p>
            <a:endParaRPr lang="en-US"/>
          </a:p>
        </p:txBody>
      </p:sp>
      <p:sp>
        <p:nvSpPr>
          <p:cNvPr id="8" name="Slide Number Placeholder 7"/>
          <p:cNvSpPr>
            <a:spLocks noGrp="1"/>
          </p:cNvSpPr>
          <p:nvPr>
            <p:ph type="sldNum" sz="quarter" idx="12"/>
          </p:nvPr>
        </p:nvSpPr>
        <p:spPr/>
        <p:txBody>
          <a:bodyPr/>
          <a:lstStyle/>
          <a:p>
            <a:pPr>
              <a:defRPr/>
            </a:pPr>
            <a:fld id="{31FD088F-DE66-4ECA-8A27-4E2D96854377}" type="slidenum">
              <a:rPr lang="en-US" smtClean="0"/>
              <a:pPr>
                <a:defRPr/>
              </a:pPr>
              <a:t>8</a:t>
            </a:fld>
            <a:endParaRPr lang="en-US"/>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096962"/>
          </a:xfrm>
        </p:spPr>
        <p:txBody>
          <a:bodyPr/>
          <a:lstStyle/>
          <a:p>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sz="3600" b="1" i="1" dirty="0" smtClean="0"/>
              <a:t>Problem Areas</a:t>
            </a:r>
            <a:endParaRPr lang="en-US" sz="3600" b="1" i="1" dirty="0"/>
          </a:p>
        </p:txBody>
      </p:sp>
      <p:sp>
        <p:nvSpPr>
          <p:cNvPr id="4" name="Slide Number Placeholder 3"/>
          <p:cNvSpPr>
            <a:spLocks noGrp="1"/>
          </p:cNvSpPr>
          <p:nvPr>
            <p:ph type="sldNum" sz="quarter" idx="12"/>
          </p:nvPr>
        </p:nvSpPr>
        <p:spPr/>
        <p:txBody>
          <a:bodyPr/>
          <a:lstStyle/>
          <a:p>
            <a:pPr>
              <a:defRPr/>
            </a:pPr>
            <a:fld id="{72008BCB-7DAF-4F9C-AC63-BD97DC541276}" type="slidenum">
              <a:rPr lang="en-US" smtClean="0"/>
              <a:pPr>
                <a:defRPr/>
              </a:pPr>
              <a:t>9</a:t>
            </a:fld>
            <a:endParaRPr lang="en-US"/>
          </a:p>
        </p:txBody>
      </p:sp>
      <p:pic>
        <p:nvPicPr>
          <p:cNvPr id="5" name="Picture 12" descr="SEAL2"/>
          <p:cNvPicPr>
            <a:picLocks noChangeAspect="1" noChangeArrowheads="1"/>
          </p:cNvPicPr>
          <p:nvPr/>
        </p:nvPicPr>
        <p:blipFill>
          <a:blip r:embed="rId2" cstate="print"/>
          <a:srcRect/>
          <a:stretch>
            <a:fillRect/>
          </a:stretch>
        </p:blipFill>
        <p:spPr bwMode="auto">
          <a:xfrm>
            <a:off x="76200" y="82550"/>
            <a:ext cx="1371600" cy="1365250"/>
          </a:xfrm>
          <a:prstGeom prst="rect">
            <a:avLst/>
          </a:prstGeom>
          <a:noFill/>
          <a:ln w="9525">
            <a:noFill/>
            <a:miter lim="800000"/>
            <a:headEnd/>
            <a:tailEnd/>
          </a:ln>
        </p:spPr>
      </p:pic>
    </p:spTree>
  </p:cSld>
  <p:clrMapOvr>
    <a:masterClrMapping/>
  </p:clrMapOvr>
  <p:transition spd="med"/>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eorgia"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eorgia"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9067</TotalTime>
  <Words>3323</Words>
  <Application>Microsoft Office PowerPoint</Application>
  <PresentationFormat>On-screen Show (4:3)</PresentationFormat>
  <Paragraphs>462</Paragraphs>
  <Slides>51</Slides>
  <Notes>48</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Default Design</vt:lpstr>
      <vt:lpstr>PowerPoint Presentation</vt:lpstr>
      <vt:lpstr>Topics</vt:lpstr>
      <vt:lpstr>Preparing for 2015 Budget  </vt:lpstr>
      <vt:lpstr>Preparing for 2015 Budget  </vt:lpstr>
      <vt:lpstr>Important Dates</vt:lpstr>
      <vt:lpstr>Important Dates</vt:lpstr>
      <vt:lpstr>Gateway </vt:lpstr>
      <vt:lpstr>2015 Gateway Enhancements</vt:lpstr>
      <vt:lpstr>PowerPoint Presentation</vt:lpstr>
      <vt:lpstr> Most Common Reasons for Budget Denials </vt:lpstr>
      <vt:lpstr> Most Common Problems </vt:lpstr>
      <vt:lpstr> Most Common Problems </vt:lpstr>
      <vt:lpstr> More Common Problems </vt:lpstr>
      <vt:lpstr> More Common Problems </vt:lpstr>
      <vt:lpstr> The 1782 Requirement </vt:lpstr>
      <vt:lpstr>  The 1782 Requirement  </vt:lpstr>
      <vt:lpstr>  The 1782 Requirement  </vt:lpstr>
      <vt:lpstr>  The 1782 Requirement  </vt:lpstr>
      <vt:lpstr>  The 1782 Requirement  </vt:lpstr>
      <vt:lpstr>  The 1782 Requirement  </vt:lpstr>
      <vt:lpstr>  The 1782 Requirement  </vt:lpstr>
      <vt:lpstr>  The 1782 Requirement  </vt:lpstr>
      <vt:lpstr> Transfers </vt:lpstr>
      <vt:lpstr> Transfers </vt:lpstr>
      <vt:lpstr> Transfers </vt:lpstr>
      <vt:lpstr> Transfers </vt:lpstr>
      <vt:lpstr>New for 2015</vt:lpstr>
      <vt:lpstr>Protected Taxes: Example</vt:lpstr>
      <vt:lpstr>New for 2015</vt:lpstr>
      <vt:lpstr>New for 2015</vt:lpstr>
      <vt:lpstr>PowerPoint Presentation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Legislation</vt:lpstr>
      <vt:lpstr>Key Dates for RDC’s</vt:lpstr>
      <vt:lpstr>Miscellaneous</vt:lpstr>
      <vt:lpstr>Title</vt:lpstr>
      <vt:lpstr>Contact the Department</vt:lpstr>
    </vt:vector>
  </TitlesOfParts>
  <Company>BOARD OF TAX COMMISSIONERS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Board of Tax Commissioners</dc:creator>
  <cp:lastModifiedBy>cconrad</cp:lastModifiedBy>
  <cp:revision>470</cp:revision>
  <cp:lastPrinted>2000-09-05T11:51:24Z</cp:lastPrinted>
  <dcterms:created xsi:type="dcterms:W3CDTF">1999-07-07T13:59:08Z</dcterms:created>
  <dcterms:modified xsi:type="dcterms:W3CDTF">2014-06-02T17:51:44Z</dcterms:modified>
</cp:coreProperties>
</file>