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339" r:id="rId3"/>
    <p:sldId id="341" r:id="rId4"/>
    <p:sldId id="325" r:id="rId5"/>
    <p:sldId id="335" r:id="rId6"/>
    <p:sldId id="336" r:id="rId7"/>
    <p:sldId id="33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53058"/>
    <a:srgbClr val="00416A"/>
    <a:srgbClr val="FFC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2"/>
    <p:restoredTop sz="77430" autoAdjust="0"/>
  </p:normalViewPr>
  <p:slideViewPr>
    <p:cSldViewPr snapToGrid="0" snapToObjects="1">
      <p:cViewPr varScale="1">
        <p:scale>
          <a:sx n="102" d="100"/>
          <a:sy n="102" d="100"/>
        </p:scale>
        <p:origin x="18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-21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ED8B2-26B7-9E4D-9235-5E639C8AC378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76E9B-93ED-6749-88F1-A8818E80C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9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2FA6A-3FC5-BE4E-9591-1B09AE38F139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11BAD-1E10-B842-9AB5-DFE6A910D0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2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Opioid Crisis has had a devastating impact on the entire state of Indiana.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Many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eople who struggle with opioid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dependency face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wide range of stigmas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are preventing them from seeking treatment. We don’t want them to become an opioid overdose statistic. </a:t>
            </a:r>
          </a:p>
          <a:p>
            <a:endParaRPr lang="en-US" baseline="0" dirty="0"/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1BAD-1E10-B842-9AB5-DFE6A910D01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4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1BAD-1E10-B842-9AB5-DFE6A910D0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1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Indiana has 18 Opioid</a:t>
            </a:r>
            <a:r>
              <a:rPr lang="en-US" baseline="0" dirty="0"/>
              <a:t> Treatment Programs (OTPs)</a:t>
            </a:r>
          </a:p>
          <a:p>
            <a:endParaRPr lang="en-US" baseline="0" dirty="0"/>
          </a:p>
          <a:p>
            <a:r>
              <a:rPr lang="en-US" baseline="0" dirty="0"/>
              <a:t>5</a:t>
            </a:r>
            <a:r>
              <a:rPr lang="en-US" baseline="0" dirty="0" smtClean="0"/>
              <a:t> </a:t>
            </a:r>
            <a:r>
              <a:rPr lang="en-US" baseline="0" dirty="0"/>
              <a:t>new locations were awarded for </a:t>
            </a:r>
            <a:r>
              <a:rPr lang="en-US" baseline="0" dirty="0" smtClean="0"/>
              <a:t>2019</a:t>
            </a:r>
          </a:p>
          <a:p>
            <a:r>
              <a:rPr lang="en-US" baseline="0" smtClean="0"/>
              <a:t>4 </a:t>
            </a:r>
            <a:r>
              <a:rPr lang="en-US" baseline="0" dirty="0" smtClean="0"/>
              <a:t>additional new locations to be awarded in 2019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1BAD-1E10-B842-9AB5-DFE6A910D0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what can you do to reduce the stigma around</a:t>
            </a:r>
            <a:r>
              <a:rPr lang="en-US" baseline="0" dirty="0"/>
              <a:t> Opioid Use Disorder? </a:t>
            </a:r>
            <a:endParaRPr lang="en-US" dirty="0"/>
          </a:p>
          <a:p>
            <a:endParaRPr lang="en-US" dirty="0"/>
          </a:p>
          <a:p>
            <a:r>
              <a:rPr lang="en-US" dirty="0"/>
              <a:t>Language is powerful </a:t>
            </a:r>
            <a:r>
              <a:rPr lang="mr-IN" dirty="0"/>
              <a:t>–</a:t>
            </a:r>
            <a:r>
              <a:rPr lang="en-US" dirty="0"/>
              <a:t> especially when talking about addictions. </a:t>
            </a:r>
          </a:p>
          <a:p>
            <a:endParaRPr lang="en-US" dirty="0"/>
          </a:p>
          <a:p>
            <a:r>
              <a:rPr lang="en-US" dirty="0"/>
              <a:t>Stigmatizing language perpetuates negative perceptions</a:t>
            </a:r>
            <a:r>
              <a:rPr lang="en-US" baseline="0" dirty="0"/>
              <a:t> around Opioid Use Disorder.</a:t>
            </a:r>
          </a:p>
          <a:p>
            <a:endParaRPr lang="en-US" baseline="0" dirty="0"/>
          </a:p>
          <a:p>
            <a:r>
              <a:rPr lang="en-US" baseline="0" dirty="0"/>
              <a:t>By using “Person First” language </a:t>
            </a:r>
            <a:r>
              <a:rPr lang="mr-IN" baseline="0" dirty="0"/>
              <a:t>–</a:t>
            </a:r>
            <a:r>
              <a:rPr lang="en-US" baseline="0" dirty="0"/>
              <a:t> we focus on the person NOT the disorder.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1BAD-1E10-B842-9AB5-DFE6A910D0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10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For example, we should say This instead of </a:t>
            </a:r>
            <a:r>
              <a:rPr lang="mr-IN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1BAD-1E10-B842-9AB5-DFE6A910D01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1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1BAD-1E10-B842-9AB5-DFE6A910D0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8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1BAD-1E10-B842-9AB5-DFE6A910D01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1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24CE21-3BA9-DB4C-937C-50607353C60E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DA96C-6B4A-9844-BC53-BF5CF115F9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24CE21-3BA9-DB4C-937C-50607353C60E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DA96C-6B4A-9844-BC53-BF5CF115F9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24CE21-3BA9-DB4C-937C-50607353C60E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DA96C-6B4A-9844-BC53-BF5CF115F9F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78"/>
          <a:stretch/>
        </p:blipFill>
        <p:spPr>
          <a:xfrm>
            <a:off x="0" y="5539740"/>
            <a:ext cx="9143086" cy="1318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24CE21-3BA9-DB4C-937C-50607353C60E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DA96C-6B4A-9844-BC53-BF5CF115F9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24CE21-3BA9-DB4C-937C-50607353C60E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DA96C-6B4A-9844-BC53-BF5CF115F9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24CE21-3BA9-DB4C-937C-50607353C60E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DA96C-6B4A-9844-BC53-BF5CF115F9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24CE21-3BA9-DB4C-937C-50607353C60E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DA96C-6B4A-9844-BC53-BF5CF115F9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24CE21-3BA9-DB4C-937C-50607353C60E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DA96C-6B4A-9844-BC53-BF5CF115F9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24CE21-3BA9-DB4C-937C-50607353C60E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DA96C-6B4A-9844-BC53-BF5CF115F9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24CE21-3BA9-DB4C-937C-50607353C60E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DA96C-6B4A-9844-BC53-BF5CF115F9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05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0" y="299406"/>
            <a:ext cx="8638252" cy="431912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5130" y="5493439"/>
            <a:ext cx="8554070" cy="71101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>Stigma Reduction Campaign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5356" y="3058788"/>
            <a:ext cx="5121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</a:t>
            </a:r>
            <a:b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OPIOID USE DISORDER</a:t>
            </a:r>
            <a:b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615873"/>
          </a:xfrm>
          <a:prstGeom prst="rect">
            <a:avLst/>
          </a:prstGeom>
          <a:solidFill>
            <a:srgbClr val="05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71" y="5526860"/>
            <a:ext cx="2727018" cy="1363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6070114"/>
            <a:ext cx="341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#KnowThe</a:t>
            </a:r>
            <a:r>
              <a:rPr lang="en-US" sz="1600" b="1" dirty="0">
                <a:solidFill>
                  <a:srgbClr val="FFC726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Facts</a:t>
            </a:r>
          </a:p>
        </p:txBody>
      </p:sp>
      <p:pic>
        <p:nvPicPr>
          <p:cNvPr id="2" name="Picture 1" descr="FSSA18SG102_OUD_SouthTunne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1"/>
          <a:stretch/>
        </p:blipFill>
        <p:spPr>
          <a:xfrm>
            <a:off x="1" y="-31257"/>
            <a:ext cx="9143999" cy="52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615873"/>
          </a:xfrm>
          <a:prstGeom prst="rect">
            <a:avLst/>
          </a:prstGeom>
          <a:solidFill>
            <a:srgbClr val="FFC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5" y="252070"/>
            <a:ext cx="4317985" cy="4980330"/>
          </a:xfrm>
        </p:spPr>
        <p:txBody>
          <a:bodyPr/>
          <a:lstStyle/>
          <a:p>
            <a:r>
              <a:rPr lang="en-US" b="1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>Opioid </a:t>
            </a:r>
            <a:br>
              <a:rPr lang="en-US" b="1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>Treatment </a:t>
            </a:r>
            <a:br>
              <a:rPr lang="en-US" b="1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>Programs</a:t>
            </a:r>
            <a:br>
              <a:rPr lang="en-US" b="1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>in Indiana</a:t>
            </a:r>
            <a:br>
              <a:rPr lang="en-US" b="1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>4 </a:t>
            </a:r>
            <a:r>
              <a:rPr lang="en-US" sz="2800" dirty="0" smtClean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>additional locations </a:t>
            </a:r>
            <a:r>
              <a:rPr lang="en-US" sz="2800" dirty="0" smtClean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 smtClean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dirty="0" smtClean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>to be </a:t>
            </a:r>
            <a:r>
              <a:rPr lang="en-US" sz="2800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>awarded in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71" y="5526860"/>
            <a:ext cx="2727018" cy="1363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6070114"/>
            <a:ext cx="341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#KnowThe</a:t>
            </a:r>
            <a:r>
              <a:rPr lang="en-US" sz="1600" b="1" dirty="0">
                <a:solidFill>
                  <a:srgbClr val="FFC726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F16754-2B69-954D-9411-7780612E4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06" y="262009"/>
            <a:ext cx="4251646" cy="5184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CC1484-E281-6A47-941B-0D66FE01C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5" y="4211632"/>
            <a:ext cx="2825375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0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615873"/>
          </a:xfrm>
          <a:prstGeom prst="rect">
            <a:avLst/>
          </a:prstGeom>
          <a:solidFill>
            <a:srgbClr val="FFC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71" y="5526860"/>
            <a:ext cx="2727018" cy="1363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6070114"/>
            <a:ext cx="341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#KnowThe</a:t>
            </a:r>
            <a:r>
              <a:rPr lang="en-US" sz="1600" b="1" dirty="0">
                <a:solidFill>
                  <a:srgbClr val="FFC726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Facts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4324" y="1737223"/>
            <a:ext cx="8515351" cy="15207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>What can you do to reduce the stigma? </a:t>
            </a:r>
          </a:p>
        </p:txBody>
      </p:sp>
    </p:spTree>
    <p:extLst>
      <p:ext uri="{BB962C8B-B14F-4D97-AF65-F5344CB8AC3E}">
        <p14:creationId xmlns:p14="http://schemas.microsoft.com/office/powerpoint/2010/main" val="91803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615873"/>
          </a:xfrm>
          <a:prstGeom prst="rect">
            <a:avLst/>
          </a:prstGeom>
          <a:solidFill>
            <a:srgbClr val="FFC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5" y="252070"/>
            <a:ext cx="5143485" cy="871675"/>
          </a:xfrm>
        </p:spPr>
        <p:txBody>
          <a:bodyPr/>
          <a:lstStyle/>
          <a:p>
            <a:r>
              <a:rPr lang="en-US" b="1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>Language matters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71" y="5526860"/>
            <a:ext cx="2727018" cy="1363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6070114"/>
            <a:ext cx="341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#KnowThe</a:t>
            </a:r>
            <a:r>
              <a:rPr lang="en-US" sz="1600" b="1" dirty="0">
                <a:solidFill>
                  <a:srgbClr val="FFC726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Facts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49" y="1123593"/>
            <a:ext cx="8235951" cy="75600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>SAY THIS				NOT THIS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57336" y="1364329"/>
            <a:ext cx="3307264" cy="3557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3200" b="1" dirty="0">
              <a:solidFill>
                <a:srgbClr val="00416A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68600" y="1549400"/>
            <a:ext cx="3263900" cy="0"/>
          </a:xfrm>
          <a:prstGeom prst="straightConnector1">
            <a:avLst/>
          </a:prstGeom>
          <a:ln w="76200" cmpd="sng">
            <a:solidFill>
              <a:srgbClr val="00416A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68091"/>
              </p:ext>
            </p:extLst>
          </p:nvPr>
        </p:nvGraphicFramePr>
        <p:xfrm>
          <a:off x="515500" y="2023605"/>
          <a:ext cx="8272900" cy="320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8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8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Person with </a:t>
                      </a:r>
                      <a:br>
                        <a:rPr lang="en-US" sz="2400" b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2400" b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Opioid Use Disorder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Addict, user,</a:t>
                      </a:r>
                      <a:r>
                        <a:rPr lang="en-US" sz="2400" b="0" baseline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d</a:t>
                      </a:r>
                      <a:r>
                        <a:rPr lang="en-US" sz="2400" b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ruggie, junkie, abuser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Drug habit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Person living in recovery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Ex-addict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8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Person arrested for</a:t>
                      </a:r>
                      <a:r>
                        <a:rPr lang="en-US" sz="2400" baseline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</a:t>
                      </a:r>
                      <a:r>
                        <a:rPr lang="en-US" sz="240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drug violation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Drug offender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75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Substance dependent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Hooked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84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615873"/>
          </a:xfrm>
          <a:prstGeom prst="rect">
            <a:avLst/>
          </a:prstGeom>
          <a:solidFill>
            <a:srgbClr val="FFC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5" y="252070"/>
            <a:ext cx="8120485" cy="871675"/>
          </a:xfrm>
        </p:spPr>
        <p:txBody>
          <a:bodyPr/>
          <a:lstStyle/>
          <a:p>
            <a:r>
              <a:rPr lang="en-US" b="1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>Language matters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71" y="5526860"/>
            <a:ext cx="2727018" cy="1363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6070114"/>
            <a:ext cx="341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#KnowThe</a:t>
            </a:r>
            <a:r>
              <a:rPr lang="en-US" sz="1600" b="1" dirty="0">
                <a:solidFill>
                  <a:srgbClr val="FFC726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Facts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49" y="1123593"/>
            <a:ext cx="8235951" cy="75600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00416A"/>
                </a:solidFill>
                <a:latin typeface="Arial" charset="0"/>
                <a:ea typeface="Arial" charset="0"/>
                <a:cs typeface="Arial" charset="0"/>
              </a:rPr>
              <a:t>SAY THIS				NOT THIS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57336" y="1364329"/>
            <a:ext cx="3307264" cy="3557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3200" b="1" dirty="0">
              <a:solidFill>
                <a:srgbClr val="00416A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68600" y="1549400"/>
            <a:ext cx="3263900" cy="0"/>
          </a:xfrm>
          <a:prstGeom prst="straightConnector1">
            <a:avLst/>
          </a:prstGeom>
          <a:ln w="76200" cmpd="sng">
            <a:solidFill>
              <a:srgbClr val="00416A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95834"/>
              </p:ext>
            </p:extLst>
          </p:nvPr>
        </p:nvGraphicFramePr>
        <p:xfrm>
          <a:off x="457200" y="2006600"/>
          <a:ext cx="8407400" cy="180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9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38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Medication is a</a:t>
                      </a:r>
                      <a:r>
                        <a:rPr lang="en-US" sz="2400" b="0" baseline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tr</a:t>
                      </a:r>
                      <a:r>
                        <a:rPr lang="en-US" sz="2400" b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eatment tool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Medication is</a:t>
                      </a:r>
                      <a:r>
                        <a:rPr lang="en-US" sz="2400" b="0" baseline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</a:t>
                      </a:r>
                      <a:r>
                        <a:rPr lang="en-US" sz="2400" b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crutch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Had a setback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Relapsed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803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Maintained recovery;</a:t>
                      </a:r>
                      <a:r>
                        <a:rPr lang="en-US" sz="2400" baseline="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240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240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substance-free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rgbClr val="00416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Stayed clean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2900" y="5029200"/>
            <a:ext cx="6184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Office of National Drug Control Policy, </a:t>
            </a:r>
            <a:r>
              <a:rPr lang="en-US" sz="1200" i="1" dirty="0"/>
              <a:t>Changing the Language of Addiction., 01/09/17.</a:t>
            </a:r>
          </a:p>
          <a:p>
            <a:r>
              <a:rPr lang="en-US" sz="1200" i="1" dirty="0"/>
              <a:t>National Council for Behavioral Health, Language Matters, September 2015.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905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0" y="299406"/>
            <a:ext cx="8638252" cy="4319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5356" y="3058788"/>
            <a:ext cx="5121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</a:t>
            </a:r>
            <a:b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OPIOID USE DISORDER</a:t>
            </a:r>
            <a:b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9100" y="5422900"/>
            <a:ext cx="61093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00416A"/>
                </a:solidFill>
              </a:rPr>
              <a:t>www.IN.gov/recovery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7730" y="6442501"/>
            <a:ext cx="640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©2017</a:t>
            </a:r>
          </a:p>
        </p:txBody>
      </p:sp>
    </p:spTree>
    <p:extLst>
      <p:ext uri="{BB962C8B-B14F-4D97-AF65-F5344CB8AC3E}">
        <p14:creationId xmlns:p14="http://schemas.microsoft.com/office/powerpoint/2010/main" val="40716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1583</TotalTime>
  <Words>255</Words>
  <Application>Microsoft Office PowerPoint</Application>
  <PresentationFormat>On-screen Show (4:3)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Mangal</vt:lpstr>
      <vt:lpstr>Office Theme</vt:lpstr>
      <vt:lpstr>PowerPoint Presentation</vt:lpstr>
      <vt:lpstr>PowerPoint Presentation</vt:lpstr>
      <vt:lpstr>Opioid  Treatment  Programs in Indiana  4 additional locations  to be awarded in 2019</vt:lpstr>
      <vt:lpstr>PowerPoint Presentation</vt:lpstr>
      <vt:lpstr>Language matters</vt:lpstr>
      <vt:lpstr>Language matters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Lentz, Kylie</cp:lastModifiedBy>
  <cp:revision>154</cp:revision>
  <cp:lastPrinted>2017-10-20T18:13:30Z</cp:lastPrinted>
  <dcterms:created xsi:type="dcterms:W3CDTF">2017-10-18T19:39:13Z</dcterms:created>
  <dcterms:modified xsi:type="dcterms:W3CDTF">2019-09-06T15:19:21Z</dcterms:modified>
</cp:coreProperties>
</file>