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8" r:id="rId5"/>
    <p:sldMasterId id="2147483665" r:id="rId6"/>
  </p:sldMasterIdLst>
  <p:notesMasterIdLst>
    <p:notesMasterId r:id="rId23"/>
  </p:notesMasterIdLst>
  <p:sldIdLst>
    <p:sldId id="256" r:id="rId7"/>
    <p:sldId id="261" r:id="rId8"/>
    <p:sldId id="257" r:id="rId9"/>
    <p:sldId id="259" r:id="rId10"/>
    <p:sldId id="267" r:id="rId11"/>
    <p:sldId id="268" r:id="rId12"/>
    <p:sldId id="262" r:id="rId13"/>
    <p:sldId id="263" r:id="rId14"/>
    <p:sldId id="264" r:id="rId15"/>
    <p:sldId id="269" r:id="rId16"/>
    <p:sldId id="272" r:id="rId17"/>
    <p:sldId id="270" r:id="rId18"/>
    <p:sldId id="258" r:id="rId19"/>
    <p:sldId id="265" r:id="rId20"/>
    <p:sldId id="271" r:id="rId21"/>
    <p:sldId id="266" r:id="rId22"/>
  </p:sldIdLst>
  <p:sldSz cx="12192000" cy="6858000"/>
  <p:notesSz cx="6858000" cy="9144000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3973304-0D22-3624-31FC-1C6536ED325F}" name="ORRICK Jessica" initials="JO" userId="S::jessica.orrick@egis-group.com::6b312a37-e905-4393-866d-1cd2acdd4aeb" providerId="AD"/>
  <p188:author id="{CA673991-E7F3-19FA-7FBB-03C18B715705}" name="Thomas, Shelby (CJI)" initials="TS" userId="S::shelthomas@cji.in.gov::1d3e6d68-6da3-496d-9efb-b57361481991" providerId="AD"/>
  <p188:author id="{8CBAA0CA-4FE4-04A2-DEDC-CABC550A7C2B}" name="Truelove, Emily" initials="ET" userId="S::Emily.Truelove@fssa.IN.gov::0b427ade-e249-4477-b010-fa433416be5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128A9C-C492-95A4-FFCC-FAFD1EC68F4A}" v="1" dt="2026-06-29T13:19:42.056"/>
    <p1510:client id="{5BC73058-2CFA-6D77-1B47-CC92DF2963C6}" v="2" dt="2026-06-29T13:05:05.667"/>
    <p1510:client id="{931B0232-7E96-A077-C80F-06C93EB60A63}" v="1" dt="2026-06-29T14:48:17.0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svg"/><Relationship Id="rId1" Type="http://schemas.openxmlformats.org/officeDocument/2006/relationships/hyperlink" Target="mailto:INopioidsettlement.us@egis-group.com" TargetMode="External"/><Relationship Id="rId5" Type="http://schemas.openxmlformats.org/officeDocument/2006/relationships/image" Target="../media/image8.sv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image" Target="../media/image5.svg"/><Relationship Id="rId5" Type="http://schemas.openxmlformats.org/officeDocument/2006/relationships/image" Target="../media/image8.svg"/><Relationship Id="rId4" Type="http://schemas.openxmlformats.org/officeDocument/2006/relationships/hyperlink" Target="mailto:INopioidsettlement.us@egis-group.co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33FF4B-BFC7-4ADC-9770-46A41FE0CDFC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C153471-DF7C-408F-8941-D2FDDADA1651}" type="parTrans" cxnId="{E0D5A704-6C72-40F3-811A-6C435503734C}">
      <dgm:prSet/>
      <dgm:spPr/>
      <dgm:t>
        <a:bodyPr/>
        <a:lstStyle/>
        <a:p>
          <a:endParaRPr lang="en-US"/>
        </a:p>
      </dgm:t>
    </dgm:pt>
    <dgm:pt modelId="{610AB4EE-41A0-43CD-A1A9-0EC0DCE6D979}">
      <dgm:prSet/>
      <dgm:spPr>
        <a:noFill/>
        <a:ln>
          <a:noFill/>
        </a:ln>
      </dgm:spPr>
      <dgm:t>
        <a:bodyPr/>
        <a:lstStyle/>
        <a:p>
          <a:r>
            <a:rPr lang="en-US">
              <a:latin typeface="Aptos"/>
            </a:rPr>
            <a:t>Reporting Period: Any expenditures made between July 1, 2025, and June 30, 2026, </a:t>
          </a:r>
          <a:r>
            <a:rPr lang="en-US" b="1" i="1">
              <a:latin typeface="Aptos"/>
            </a:rPr>
            <a:t>regardless of what year funding was received. </a:t>
          </a:r>
          <a:endParaRPr lang="en-US">
            <a:latin typeface="Aptos"/>
          </a:endParaRPr>
        </a:p>
      </dgm:t>
    </dgm:pt>
    <dgm:pt modelId="{DD4CB2F8-33E2-4F38-B25D-C8766F06B567}" type="sibTrans" cxnId="{E0D5A704-6C72-40F3-811A-6C435503734C}">
      <dgm:prSet/>
      <dgm:spPr/>
      <dgm:t>
        <a:bodyPr/>
        <a:lstStyle/>
        <a:p>
          <a:endParaRPr lang="en-US"/>
        </a:p>
      </dgm:t>
    </dgm:pt>
    <dgm:pt modelId="{A53B8417-95DA-479D-A3F9-00226FAF9676}" type="parTrans" cxnId="{44DE456E-75E6-4921-AC49-26433B183860}">
      <dgm:prSet/>
      <dgm:spPr/>
      <dgm:t>
        <a:bodyPr/>
        <a:lstStyle/>
        <a:p>
          <a:endParaRPr lang="en-US"/>
        </a:p>
      </dgm:t>
    </dgm:pt>
    <dgm:pt modelId="{9B799E6E-788F-4040-9CC7-BE0BA994FBB0}">
      <dgm:prSet/>
      <dgm:spPr>
        <a:noFill/>
        <a:ln>
          <a:noFill/>
        </a:ln>
      </dgm:spPr>
      <dgm:t>
        <a:bodyPr/>
        <a:lstStyle/>
        <a:p>
          <a:r>
            <a:rPr lang="en-US">
              <a:latin typeface="Aptos"/>
            </a:rPr>
            <a:t>Report must be completed </a:t>
          </a:r>
          <a:r>
            <a:rPr lang="en-US" b="1" u="none">
              <a:latin typeface="Aptos"/>
            </a:rPr>
            <a:t>even if no funds were expended </a:t>
          </a:r>
          <a:r>
            <a:rPr lang="en-US">
              <a:latin typeface="Aptos"/>
            </a:rPr>
            <a:t>during this time frame. This includes any funds transferred between local units of government. </a:t>
          </a:r>
        </a:p>
      </dgm:t>
    </dgm:pt>
    <dgm:pt modelId="{30B42621-F0C1-4A48-8214-55B1AB3009DA}" type="sibTrans" cxnId="{44DE456E-75E6-4921-AC49-26433B183860}">
      <dgm:prSet/>
      <dgm:spPr/>
      <dgm:t>
        <a:bodyPr/>
        <a:lstStyle/>
        <a:p>
          <a:endParaRPr lang="en-US"/>
        </a:p>
      </dgm:t>
    </dgm:pt>
    <dgm:pt modelId="{1347DE1A-8FEA-428C-855D-E4F1200D60EF}" type="parTrans" cxnId="{5778FE91-8050-4511-87E6-540AD0A11675}">
      <dgm:prSet/>
      <dgm:spPr/>
      <dgm:t>
        <a:bodyPr/>
        <a:lstStyle/>
        <a:p>
          <a:endParaRPr lang="en-US"/>
        </a:p>
      </dgm:t>
    </dgm:pt>
    <dgm:pt modelId="{9D5F2482-C31C-41E9-9BEB-EA4E7426B125}">
      <dgm:prSet/>
      <dgm:spPr>
        <a:noFill/>
        <a:ln>
          <a:noFill/>
        </a:ln>
      </dgm:spPr>
      <dgm:t>
        <a:bodyPr/>
        <a:lstStyle/>
        <a:p>
          <a:r>
            <a:rPr lang="en-US">
              <a:latin typeface="Aptos"/>
            </a:rPr>
            <a:t>Questions or requests for assistance for completing report can be sent to: </a:t>
          </a:r>
          <a:r>
            <a:rPr lang="en-US" b="1">
              <a:latin typeface="Aptos"/>
              <a:hlinkClick xmlns:r="http://schemas.openxmlformats.org/officeDocument/2006/relationships" r:id="rId1"/>
            </a:rPr>
            <a:t>INopioidsettlement.us@egis-group.com</a:t>
          </a:r>
          <a:r>
            <a:rPr lang="en-US" b="1">
              <a:latin typeface="Aptos"/>
            </a:rPr>
            <a:t> </a:t>
          </a:r>
          <a:endParaRPr lang="en-US">
            <a:latin typeface="Aptos"/>
          </a:endParaRPr>
        </a:p>
      </dgm:t>
    </dgm:pt>
    <dgm:pt modelId="{EB623FDA-3281-4246-8F3C-E21C483A23C7}" type="sibTrans" cxnId="{5778FE91-8050-4511-87E6-540AD0A11675}">
      <dgm:prSet/>
      <dgm:spPr/>
      <dgm:t>
        <a:bodyPr/>
        <a:lstStyle/>
        <a:p>
          <a:endParaRPr lang="en-US"/>
        </a:p>
      </dgm:t>
    </dgm:pt>
    <dgm:pt modelId="{62A3D28F-5106-4ECA-82F2-8449B075F1E0}" type="parTrans" cxnId="{DC12BDA3-098A-4332-912E-30070B127381}">
      <dgm:prSet/>
      <dgm:spPr/>
      <dgm:t>
        <a:bodyPr/>
        <a:lstStyle/>
        <a:p>
          <a:endParaRPr lang="en-US"/>
        </a:p>
      </dgm:t>
    </dgm:pt>
    <dgm:pt modelId="{812A90DA-B234-4BF5-90A1-641F7C07E2CA}">
      <dgm:prSet/>
      <dgm:spPr>
        <a:noFill/>
        <a:ln>
          <a:noFill/>
        </a:ln>
      </dgm:spPr>
      <dgm:t>
        <a:bodyPr/>
        <a:lstStyle/>
        <a:p>
          <a:r>
            <a:rPr lang="en-US" b="1">
              <a:latin typeface="Aptos"/>
            </a:rPr>
            <a:t>Reporting must be completed by 11:59 P.M. </a:t>
          </a:r>
          <a:r>
            <a:rPr lang="en-US" b="1">
              <a:latin typeface="Aptos"/>
              <a:cs typeface="Arial"/>
            </a:rPr>
            <a:t>EDT</a:t>
          </a:r>
          <a:r>
            <a:rPr lang="en-US" b="1">
              <a:latin typeface="Aptos"/>
            </a:rPr>
            <a:t> Monday, August 31, </a:t>
          </a:r>
          <a:r>
            <a:rPr lang="en-US" b="1">
              <a:latin typeface="Aptos"/>
              <a:cs typeface="Arial"/>
            </a:rPr>
            <a:t>2026</a:t>
          </a:r>
          <a:r>
            <a:rPr lang="en-US" b="1">
              <a:latin typeface="Aptos"/>
            </a:rPr>
            <a:t>.</a:t>
          </a:r>
          <a:endParaRPr lang="en-US">
            <a:latin typeface="Aptos"/>
          </a:endParaRPr>
        </a:p>
      </dgm:t>
    </dgm:pt>
    <dgm:pt modelId="{CC1125DB-D39D-4E8F-ADAE-F4A70F84F20A}" type="sibTrans" cxnId="{DC12BDA3-098A-4332-912E-30070B127381}">
      <dgm:prSet/>
      <dgm:spPr/>
      <dgm:t>
        <a:bodyPr/>
        <a:lstStyle/>
        <a:p>
          <a:endParaRPr lang="en-US"/>
        </a:p>
      </dgm:t>
    </dgm:pt>
    <dgm:pt modelId="{D8F48731-ADD3-4965-868C-079D02C9CC16}" type="pres">
      <dgm:prSet presAssocID="{7A33FF4B-BFC7-4ADC-9770-46A41FE0CDFC}" presName="root" presStyleCnt="0">
        <dgm:presLayoutVars>
          <dgm:dir/>
          <dgm:resizeHandles val="exact"/>
        </dgm:presLayoutVars>
      </dgm:prSet>
      <dgm:spPr/>
    </dgm:pt>
    <dgm:pt modelId="{91629C1D-ECB1-4D61-913C-8E3100A8C35A}" type="pres">
      <dgm:prSet presAssocID="{610AB4EE-41A0-43CD-A1A9-0EC0DCE6D979}" presName="compNode" presStyleCnt="0"/>
      <dgm:spPr/>
    </dgm:pt>
    <dgm:pt modelId="{C9AEB1FB-3693-4959-8D81-40598E91ACCF}" type="pres">
      <dgm:prSet presAssocID="{610AB4EE-41A0-43CD-A1A9-0EC0DCE6D979}" presName="bgRect" presStyleLbl="bgShp" presStyleIdx="0" presStyleCnt="4"/>
      <dgm:spPr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</dgm:spPr>
    </dgm:pt>
    <dgm:pt modelId="{04F6BC09-1902-43B5-B4FA-902B7E2AFE37}" type="pres">
      <dgm:prSet presAssocID="{610AB4EE-41A0-43CD-A1A9-0EC0DCE6D979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E618B55E-298F-499A-A7E0-53D586B30D2E}" type="pres">
      <dgm:prSet presAssocID="{610AB4EE-41A0-43CD-A1A9-0EC0DCE6D979}" presName="spaceRect" presStyleCnt="0"/>
      <dgm:spPr/>
    </dgm:pt>
    <dgm:pt modelId="{244E18EC-932E-4FD3-AE1D-931B41D33F53}" type="pres">
      <dgm:prSet presAssocID="{610AB4EE-41A0-43CD-A1A9-0EC0DCE6D979}" presName="parTx" presStyleLbl="revTx" presStyleIdx="0" presStyleCnt="4">
        <dgm:presLayoutVars>
          <dgm:chMax val="0"/>
          <dgm:chPref val="0"/>
        </dgm:presLayoutVars>
      </dgm:prSet>
      <dgm:spPr/>
    </dgm:pt>
    <dgm:pt modelId="{9150169E-C4A5-4D2B-AB40-7811DF5CB6BE}" type="pres">
      <dgm:prSet presAssocID="{DD4CB2F8-33E2-4F38-B25D-C8766F06B567}" presName="sibTrans" presStyleCnt="0"/>
      <dgm:spPr/>
    </dgm:pt>
    <dgm:pt modelId="{04A104FE-6A6C-4964-A4A7-013D593BA458}" type="pres">
      <dgm:prSet presAssocID="{9B799E6E-788F-4040-9CC7-BE0BA994FBB0}" presName="compNode" presStyleCnt="0"/>
      <dgm:spPr/>
    </dgm:pt>
    <dgm:pt modelId="{ED8441DB-839F-462D-9C05-6049E1FEF201}" type="pres">
      <dgm:prSet presAssocID="{9B799E6E-788F-4040-9CC7-BE0BA994FBB0}" presName="bgRect" presStyleLbl="bgShp" presStyleIdx="1" presStyleCnt="4"/>
      <dgm:spPr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</dgm:spPr>
    </dgm:pt>
    <dgm:pt modelId="{B4E744CD-5EE0-4717-ACBC-FC3BA2568790}" type="pres">
      <dgm:prSet presAssocID="{9B799E6E-788F-4040-9CC7-BE0BA994FBB0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4998388F-B3F8-490A-9528-65D36B39E024}" type="pres">
      <dgm:prSet presAssocID="{9B799E6E-788F-4040-9CC7-BE0BA994FBB0}" presName="spaceRect" presStyleCnt="0"/>
      <dgm:spPr/>
    </dgm:pt>
    <dgm:pt modelId="{D819D841-E303-453F-8419-7195AF92D9F7}" type="pres">
      <dgm:prSet presAssocID="{9B799E6E-788F-4040-9CC7-BE0BA994FBB0}" presName="parTx" presStyleLbl="revTx" presStyleIdx="1" presStyleCnt="4">
        <dgm:presLayoutVars>
          <dgm:chMax val="0"/>
          <dgm:chPref val="0"/>
        </dgm:presLayoutVars>
      </dgm:prSet>
      <dgm:spPr/>
    </dgm:pt>
    <dgm:pt modelId="{C2C1B158-5A96-49C8-B272-9A39BF427EE7}" type="pres">
      <dgm:prSet presAssocID="{30B42621-F0C1-4A48-8214-55B1AB3009DA}" presName="sibTrans" presStyleCnt="0"/>
      <dgm:spPr/>
    </dgm:pt>
    <dgm:pt modelId="{60960ED0-5830-4F5C-A1EE-F4CE73756559}" type="pres">
      <dgm:prSet presAssocID="{9D5F2482-C31C-41E9-9BEB-EA4E7426B125}" presName="compNode" presStyleCnt="0"/>
      <dgm:spPr/>
    </dgm:pt>
    <dgm:pt modelId="{48EE2F24-4D2E-457A-A92F-63BCF151A27B}" type="pres">
      <dgm:prSet presAssocID="{9D5F2482-C31C-41E9-9BEB-EA4E7426B125}" presName="bgRect" presStyleLbl="bgShp" presStyleIdx="2" presStyleCnt="4"/>
      <dgm:spPr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</dgm:spPr>
    </dgm:pt>
    <dgm:pt modelId="{5CD5AAF3-25A1-4341-ACC2-56DC5A173001}" type="pres">
      <dgm:prSet presAssocID="{9D5F2482-C31C-41E9-9BEB-EA4E7426B125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F22A5067-F90A-4AD0-93F7-F5AD35558A56}" type="pres">
      <dgm:prSet presAssocID="{9D5F2482-C31C-41E9-9BEB-EA4E7426B125}" presName="spaceRect" presStyleCnt="0"/>
      <dgm:spPr/>
    </dgm:pt>
    <dgm:pt modelId="{613C30CA-9979-40FB-830A-3A93DC364E42}" type="pres">
      <dgm:prSet presAssocID="{9D5F2482-C31C-41E9-9BEB-EA4E7426B125}" presName="parTx" presStyleLbl="revTx" presStyleIdx="2" presStyleCnt="4">
        <dgm:presLayoutVars>
          <dgm:chMax val="0"/>
          <dgm:chPref val="0"/>
        </dgm:presLayoutVars>
      </dgm:prSet>
      <dgm:spPr/>
    </dgm:pt>
    <dgm:pt modelId="{94694608-8BB7-4987-830F-252BA04070A9}" type="pres">
      <dgm:prSet presAssocID="{EB623FDA-3281-4246-8F3C-E21C483A23C7}" presName="sibTrans" presStyleCnt="0"/>
      <dgm:spPr/>
    </dgm:pt>
    <dgm:pt modelId="{46C4A1DC-3723-4348-8558-93D0AFDA5CDE}" type="pres">
      <dgm:prSet presAssocID="{812A90DA-B234-4BF5-90A1-641F7C07E2CA}" presName="compNode" presStyleCnt="0"/>
      <dgm:spPr/>
    </dgm:pt>
    <dgm:pt modelId="{35A1CE03-6383-4186-9B28-EA7A97325C94}" type="pres">
      <dgm:prSet presAssocID="{812A90DA-B234-4BF5-90A1-641F7C07E2CA}" presName="bgRect" presStyleLbl="bgShp" presStyleIdx="3" presStyleCnt="4"/>
      <dgm:spPr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</dgm:spPr>
    </dgm:pt>
    <dgm:pt modelId="{C0A49B81-B560-43DF-96EE-782DA97EC5D2}" type="pres">
      <dgm:prSet presAssocID="{812A90DA-B234-4BF5-90A1-641F7C07E2CA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ip Calendar"/>
        </a:ext>
      </dgm:extLst>
    </dgm:pt>
    <dgm:pt modelId="{B3966736-5682-4E1A-93A5-61557067D5F3}" type="pres">
      <dgm:prSet presAssocID="{812A90DA-B234-4BF5-90A1-641F7C07E2CA}" presName="spaceRect" presStyleCnt="0"/>
      <dgm:spPr/>
    </dgm:pt>
    <dgm:pt modelId="{54073522-D8A5-444A-8DD6-B43AB72ACEF8}" type="pres">
      <dgm:prSet presAssocID="{812A90DA-B234-4BF5-90A1-641F7C07E2CA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0D5A704-6C72-40F3-811A-6C435503734C}" srcId="{7A33FF4B-BFC7-4ADC-9770-46A41FE0CDFC}" destId="{610AB4EE-41A0-43CD-A1A9-0EC0DCE6D979}" srcOrd="0" destOrd="0" parTransId="{7C153471-DF7C-408F-8941-D2FDDADA1651}" sibTransId="{DD4CB2F8-33E2-4F38-B25D-C8766F06B567}"/>
    <dgm:cxn modelId="{E0570823-1BDD-4AF1-9E95-143F5F68C8EB}" type="presOf" srcId="{610AB4EE-41A0-43CD-A1A9-0EC0DCE6D979}" destId="{244E18EC-932E-4FD3-AE1D-931B41D33F53}" srcOrd="0" destOrd="0" presId="urn:microsoft.com/office/officeart/2018/2/layout/IconVerticalSolidList"/>
    <dgm:cxn modelId="{10C52F29-688D-46BC-A473-5947EA596114}" type="presOf" srcId="{7A33FF4B-BFC7-4ADC-9770-46A41FE0CDFC}" destId="{D8F48731-ADD3-4965-868C-079D02C9CC16}" srcOrd="0" destOrd="0" presId="urn:microsoft.com/office/officeart/2018/2/layout/IconVerticalSolidList"/>
    <dgm:cxn modelId="{1CE9F44D-0884-4929-AE72-BBE536B09423}" type="presOf" srcId="{812A90DA-B234-4BF5-90A1-641F7C07E2CA}" destId="{54073522-D8A5-444A-8DD6-B43AB72ACEF8}" srcOrd="0" destOrd="0" presId="urn:microsoft.com/office/officeart/2018/2/layout/IconVerticalSolidList"/>
    <dgm:cxn modelId="{44DE456E-75E6-4921-AC49-26433B183860}" srcId="{7A33FF4B-BFC7-4ADC-9770-46A41FE0CDFC}" destId="{9B799E6E-788F-4040-9CC7-BE0BA994FBB0}" srcOrd="1" destOrd="0" parTransId="{A53B8417-95DA-479D-A3F9-00226FAF9676}" sibTransId="{30B42621-F0C1-4A48-8214-55B1AB3009DA}"/>
    <dgm:cxn modelId="{5778FE91-8050-4511-87E6-540AD0A11675}" srcId="{7A33FF4B-BFC7-4ADC-9770-46A41FE0CDFC}" destId="{9D5F2482-C31C-41E9-9BEB-EA4E7426B125}" srcOrd="2" destOrd="0" parTransId="{1347DE1A-8FEA-428C-855D-E4F1200D60EF}" sibTransId="{EB623FDA-3281-4246-8F3C-E21C483A23C7}"/>
    <dgm:cxn modelId="{DC12BDA3-098A-4332-912E-30070B127381}" srcId="{7A33FF4B-BFC7-4ADC-9770-46A41FE0CDFC}" destId="{812A90DA-B234-4BF5-90A1-641F7C07E2CA}" srcOrd="3" destOrd="0" parTransId="{62A3D28F-5106-4ECA-82F2-8449B075F1E0}" sibTransId="{CC1125DB-D39D-4E8F-ADAE-F4A70F84F20A}"/>
    <dgm:cxn modelId="{D74087D5-CB39-41FF-9985-9BC7592A188C}" type="presOf" srcId="{9B799E6E-788F-4040-9CC7-BE0BA994FBB0}" destId="{D819D841-E303-453F-8419-7195AF92D9F7}" srcOrd="0" destOrd="0" presId="urn:microsoft.com/office/officeart/2018/2/layout/IconVerticalSolidList"/>
    <dgm:cxn modelId="{2266D8E8-B0BC-41AE-9940-B846E0409871}" type="presOf" srcId="{9D5F2482-C31C-41E9-9BEB-EA4E7426B125}" destId="{613C30CA-9979-40FB-830A-3A93DC364E42}" srcOrd="0" destOrd="0" presId="urn:microsoft.com/office/officeart/2018/2/layout/IconVerticalSolidList"/>
    <dgm:cxn modelId="{CB33A75B-9343-4EE7-A688-79D2F8BA9CAE}" type="presParOf" srcId="{D8F48731-ADD3-4965-868C-079D02C9CC16}" destId="{91629C1D-ECB1-4D61-913C-8E3100A8C35A}" srcOrd="0" destOrd="0" presId="urn:microsoft.com/office/officeart/2018/2/layout/IconVerticalSolidList"/>
    <dgm:cxn modelId="{FDEC3EA9-D4C0-4994-82D1-200A4AFC7796}" type="presParOf" srcId="{91629C1D-ECB1-4D61-913C-8E3100A8C35A}" destId="{C9AEB1FB-3693-4959-8D81-40598E91ACCF}" srcOrd="0" destOrd="0" presId="urn:microsoft.com/office/officeart/2018/2/layout/IconVerticalSolidList"/>
    <dgm:cxn modelId="{D2175DDF-3072-4DC2-B7E8-95D80AD93E95}" type="presParOf" srcId="{91629C1D-ECB1-4D61-913C-8E3100A8C35A}" destId="{04F6BC09-1902-43B5-B4FA-902B7E2AFE37}" srcOrd="1" destOrd="0" presId="urn:microsoft.com/office/officeart/2018/2/layout/IconVerticalSolidList"/>
    <dgm:cxn modelId="{3326EFDE-5A19-4A66-BB91-E7B87F5F72A1}" type="presParOf" srcId="{91629C1D-ECB1-4D61-913C-8E3100A8C35A}" destId="{E618B55E-298F-499A-A7E0-53D586B30D2E}" srcOrd="2" destOrd="0" presId="urn:microsoft.com/office/officeart/2018/2/layout/IconVerticalSolidList"/>
    <dgm:cxn modelId="{DBE0276B-355C-418C-AEE4-91410E626433}" type="presParOf" srcId="{91629C1D-ECB1-4D61-913C-8E3100A8C35A}" destId="{244E18EC-932E-4FD3-AE1D-931B41D33F53}" srcOrd="3" destOrd="0" presId="urn:microsoft.com/office/officeart/2018/2/layout/IconVerticalSolidList"/>
    <dgm:cxn modelId="{081BCE2A-92FE-4DCF-BB4F-F5B578BC4E12}" type="presParOf" srcId="{D8F48731-ADD3-4965-868C-079D02C9CC16}" destId="{9150169E-C4A5-4D2B-AB40-7811DF5CB6BE}" srcOrd="1" destOrd="0" presId="urn:microsoft.com/office/officeart/2018/2/layout/IconVerticalSolidList"/>
    <dgm:cxn modelId="{60566A56-A73B-4898-8186-8EC95240D69D}" type="presParOf" srcId="{D8F48731-ADD3-4965-868C-079D02C9CC16}" destId="{04A104FE-6A6C-4964-A4A7-013D593BA458}" srcOrd="2" destOrd="0" presId="urn:microsoft.com/office/officeart/2018/2/layout/IconVerticalSolidList"/>
    <dgm:cxn modelId="{2988C12A-224C-4C1C-881B-07268FB25398}" type="presParOf" srcId="{04A104FE-6A6C-4964-A4A7-013D593BA458}" destId="{ED8441DB-839F-462D-9C05-6049E1FEF201}" srcOrd="0" destOrd="0" presId="urn:microsoft.com/office/officeart/2018/2/layout/IconVerticalSolidList"/>
    <dgm:cxn modelId="{1656BE2F-6BEA-4568-B033-5DA1AD9D5C2E}" type="presParOf" srcId="{04A104FE-6A6C-4964-A4A7-013D593BA458}" destId="{B4E744CD-5EE0-4717-ACBC-FC3BA2568790}" srcOrd="1" destOrd="0" presId="urn:microsoft.com/office/officeart/2018/2/layout/IconVerticalSolidList"/>
    <dgm:cxn modelId="{41881C03-8892-42E0-8CC5-2CB62208A023}" type="presParOf" srcId="{04A104FE-6A6C-4964-A4A7-013D593BA458}" destId="{4998388F-B3F8-490A-9528-65D36B39E024}" srcOrd="2" destOrd="0" presId="urn:microsoft.com/office/officeart/2018/2/layout/IconVerticalSolidList"/>
    <dgm:cxn modelId="{4D6A9F72-7E75-49ED-BC10-EA9A5A40445F}" type="presParOf" srcId="{04A104FE-6A6C-4964-A4A7-013D593BA458}" destId="{D819D841-E303-453F-8419-7195AF92D9F7}" srcOrd="3" destOrd="0" presId="urn:microsoft.com/office/officeart/2018/2/layout/IconVerticalSolidList"/>
    <dgm:cxn modelId="{29F70500-4C75-44BA-92C3-01C1EB89E0CE}" type="presParOf" srcId="{D8F48731-ADD3-4965-868C-079D02C9CC16}" destId="{C2C1B158-5A96-49C8-B272-9A39BF427EE7}" srcOrd="3" destOrd="0" presId="urn:microsoft.com/office/officeart/2018/2/layout/IconVerticalSolidList"/>
    <dgm:cxn modelId="{DE60608D-8613-48E9-840C-C18C490A4BDA}" type="presParOf" srcId="{D8F48731-ADD3-4965-868C-079D02C9CC16}" destId="{60960ED0-5830-4F5C-A1EE-F4CE73756559}" srcOrd="4" destOrd="0" presId="urn:microsoft.com/office/officeart/2018/2/layout/IconVerticalSolidList"/>
    <dgm:cxn modelId="{2261B5C6-9445-4EF2-9F5C-7E52267D7904}" type="presParOf" srcId="{60960ED0-5830-4F5C-A1EE-F4CE73756559}" destId="{48EE2F24-4D2E-457A-A92F-63BCF151A27B}" srcOrd="0" destOrd="0" presId="urn:microsoft.com/office/officeart/2018/2/layout/IconVerticalSolidList"/>
    <dgm:cxn modelId="{B70B2154-4DB7-4EAA-92D0-AE49ED714BFC}" type="presParOf" srcId="{60960ED0-5830-4F5C-A1EE-F4CE73756559}" destId="{5CD5AAF3-25A1-4341-ACC2-56DC5A173001}" srcOrd="1" destOrd="0" presId="urn:microsoft.com/office/officeart/2018/2/layout/IconVerticalSolidList"/>
    <dgm:cxn modelId="{9801CBF8-A853-4911-A2D0-07587D4807F0}" type="presParOf" srcId="{60960ED0-5830-4F5C-A1EE-F4CE73756559}" destId="{F22A5067-F90A-4AD0-93F7-F5AD35558A56}" srcOrd="2" destOrd="0" presId="urn:microsoft.com/office/officeart/2018/2/layout/IconVerticalSolidList"/>
    <dgm:cxn modelId="{9793B3A3-45F9-4633-9C01-3D91EA24FB27}" type="presParOf" srcId="{60960ED0-5830-4F5C-A1EE-F4CE73756559}" destId="{613C30CA-9979-40FB-830A-3A93DC364E42}" srcOrd="3" destOrd="0" presId="urn:microsoft.com/office/officeart/2018/2/layout/IconVerticalSolidList"/>
    <dgm:cxn modelId="{5BB405EF-9A3F-4243-BB9E-64CBF91B1472}" type="presParOf" srcId="{D8F48731-ADD3-4965-868C-079D02C9CC16}" destId="{94694608-8BB7-4987-830F-252BA04070A9}" srcOrd="5" destOrd="0" presId="urn:microsoft.com/office/officeart/2018/2/layout/IconVerticalSolidList"/>
    <dgm:cxn modelId="{0A5789AC-4EE7-4B78-9EAC-D46CFC503A7D}" type="presParOf" srcId="{D8F48731-ADD3-4965-868C-079D02C9CC16}" destId="{46C4A1DC-3723-4348-8558-93D0AFDA5CDE}" srcOrd="6" destOrd="0" presId="urn:microsoft.com/office/officeart/2018/2/layout/IconVerticalSolidList"/>
    <dgm:cxn modelId="{239FFB6D-1969-4C7B-8C6C-72988FB3F24E}" type="presParOf" srcId="{46C4A1DC-3723-4348-8558-93D0AFDA5CDE}" destId="{35A1CE03-6383-4186-9B28-EA7A97325C94}" srcOrd="0" destOrd="0" presId="urn:microsoft.com/office/officeart/2018/2/layout/IconVerticalSolidList"/>
    <dgm:cxn modelId="{60846236-9BD2-47E0-8EB5-076C2B46A2B5}" type="presParOf" srcId="{46C4A1DC-3723-4348-8558-93D0AFDA5CDE}" destId="{C0A49B81-B560-43DF-96EE-782DA97EC5D2}" srcOrd="1" destOrd="0" presId="urn:microsoft.com/office/officeart/2018/2/layout/IconVerticalSolidList"/>
    <dgm:cxn modelId="{39E73474-A1FC-4EE6-8D8A-1E66D7DE9753}" type="presParOf" srcId="{46C4A1DC-3723-4348-8558-93D0AFDA5CDE}" destId="{B3966736-5682-4E1A-93A5-61557067D5F3}" srcOrd="2" destOrd="0" presId="urn:microsoft.com/office/officeart/2018/2/layout/IconVerticalSolidList"/>
    <dgm:cxn modelId="{D1124736-ED56-4E7D-B27B-E0661820DA2C}" type="presParOf" srcId="{46C4A1DC-3723-4348-8558-93D0AFDA5CDE}" destId="{54073522-D8A5-444A-8DD6-B43AB72ACEF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main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AEB1FB-3693-4959-8D81-40598E91ACCF}">
      <dsp:nvSpPr>
        <dsp:cNvPr id="0" name=""/>
        <dsp:cNvSpPr/>
      </dsp:nvSpPr>
      <dsp:spPr>
        <a:xfrm>
          <a:off x="0" y="1631"/>
          <a:ext cx="10972800" cy="82708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F6BC09-1902-43B5-B4FA-902B7E2AFE37}">
      <dsp:nvSpPr>
        <dsp:cNvPr id="0" name=""/>
        <dsp:cNvSpPr/>
      </dsp:nvSpPr>
      <dsp:spPr>
        <a:xfrm>
          <a:off x="250193" y="187726"/>
          <a:ext cx="454897" cy="45489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4E18EC-932E-4FD3-AE1D-931B41D33F53}">
      <dsp:nvSpPr>
        <dsp:cNvPr id="0" name=""/>
        <dsp:cNvSpPr/>
      </dsp:nvSpPr>
      <dsp:spPr>
        <a:xfrm>
          <a:off x="955283" y="1631"/>
          <a:ext cx="10017516" cy="827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33" tIns="87533" rIns="87533" bIns="8753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Aptos"/>
            </a:rPr>
            <a:t>Reporting Period: Any expenditures made between July 1, 2025, and June 30, 2026, </a:t>
          </a:r>
          <a:r>
            <a:rPr lang="en-US" sz="2200" b="1" i="1" kern="1200">
              <a:latin typeface="Aptos"/>
            </a:rPr>
            <a:t>regardless of what year funding was received. </a:t>
          </a:r>
          <a:endParaRPr lang="en-US" sz="2200" kern="1200">
            <a:latin typeface="Aptos"/>
          </a:endParaRPr>
        </a:p>
      </dsp:txBody>
      <dsp:txXfrm>
        <a:off x="955283" y="1631"/>
        <a:ext cx="10017516" cy="827085"/>
      </dsp:txXfrm>
    </dsp:sp>
    <dsp:sp modelId="{ED8441DB-839F-462D-9C05-6049E1FEF201}">
      <dsp:nvSpPr>
        <dsp:cNvPr id="0" name=""/>
        <dsp:cNvSpPr/>
      </dsp:nvSpPr>
      <dsp:spPr>
        <a:xfrm>
          <a:off x="0" y="1035488"/>
          <a:ext cx="10972800" cy="82708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E744CD-5EE0-4717-ACBC-FC3BA2568790}">
      <dsp:nvSpPr>
        <dsp:cNvPr id="0" name=""/>
        <dsp:cNvSpPr/>
      </dsp:nvSpPr>
      <dsp:spPr>
        <a:xfrm>
          <a:off x="250193" y="1221583"/>
          <a:ext cx="454897" cy="45489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19D841-E303-453F-8419-7195AF92D9F7}">
      <dsp:nvSpPr>
        <dsp:cNvPr id="0" name=""/>
        <dsp:cNvSpPr/>
      </dsp:nvSpPr>
      <dsp:spPr>
        <a:xfrm>
          <a:off x="955283" y="1035488"/>
          <a:ext cx="10017516" cy="827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33" tIns="87533" rIns="87533" bIns="8753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Aptos"/>
            </a:rPr>
            <a:t>Report must be completed </a:t>
          </a:r>
          <a:r>
            <a:rPr lang="en-US" sz="2200" b="1" u="none" kern="1200">
              <a:latin typeface="Aptos"/>
            </a:rPr>
            <a:t>even if no funds were expended </a:t>
          </a:r>
          <a:r>
            <a:rPr lang="en-US" sz="2200" kern="1200">
              <a:latin typeface="Aptos"/>
            </a:rPr>
            <a:t>during this time frame. This includes any funds transferred between local units of government. </a:t>
          </a:r>
        </a:p>
      </dsp:txBody>
      <dsp:txXfrm>
        <a:off x="955283" y="1035488"/>
        <a:ext cx="10017516" cy="827085"/>
      </dsp:txXfrm>
    </dsp:sp>
    <dsp:sp modelId="{48EE2F24-4D2E-457A-A92F-63BCF151A27B}">
      <dsp:nvSpPr>
        <dsp:cNvPr id="0" name=""/>
        <dsp:cNvSpPr/>
      </dsp:nvSpPr>
      <dsp:spPr>
        <a:xfrm>
          <a:off x="0" y="2069345"/>
          <a:ext cx="10972800" cy="82708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D5AAF3-25A1-4341-ACC2-56DC5A173001}">
      <dsp:nvSpPr>
        <dsp:cNvPr id="0" name=""/>
        <dsp:cNvSpPr/>
      </dsp:nvSpPr>
      <dsp:spPr>
        <a:xfrm>
          <a:off x="250193" y="2255439"/>
          <a:ext cx="454897" cy="45489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C30CA-9979-40FB-830A-3A93DC364E42}">
      <dsp:nvSpPr>
        <dsp:cNvPr id="0" name=""/>
        <dsp:cNvSpPr/>
      </dsp:nvSpPr>
      <dsp:spPr>
        <a:xfrm>
          <a:off x="955283" y="2069345"/>
          <a:ext cx="10017516" cy="827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33" tIns="87533" rIns="87533" bIns="8753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>
              <a:latin typeface="Aptos"/>
            </a:rPr>
            <a:t>Questions or requests for assistance for completing report can be sent to: </a:t>
          </a:r>
          <a:r>
            <a:rPr lang="en-US" sz="2200" b="1" kern="1200">
              <a:latin typeface="Aptos"/>
              <a:hlinkClick xmlns:r="http://schemas.openxmlformats.org/officeDocument/2006/relationships" r:id="rId4"/>
            </a:rPr>
            <a:t>INopioidsettlement.us@egis-group.com</a:t>
          </a:r>
          <a:r>
            <a:rPr lang="en-US" sz="2200" b="1" kern="1200">
              <a:latin typeface="Aptos"/>
            </a:rPr>
            <a:t> </a:t>
          </a:r>
          <a:endParaRPr lang="en-US" sz="2200" kern="1200">
            <a:latin typeface="Aptos"/>
          </a:endParaRPr>
        </a:p>
      </dsp:txBody>
      <dsp:txXfrm>
        <a:off x="955283" y="2069345"/>
        <a:ext cx="10017516" cy="827085"/>
      </dsp:txXfrm>
    </dsp:sp>
    <dsp:sp modelId="{35A1CE03-6383-4186-9B28-EA7A97325C94}">
      <dsp:nvSpPr>
        <dsp:cNvPr id="0" name=""/>
        <dsp:cNvSpPr/>
      </dsp:nvSpPr>
      <dsp:spPr>
        <a:xfrm>
          <a:off x="0" y="3103202"/>
          <a:ext cx="10972800" cy="82708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A49B81-B560-43DF-96EE-782DA97EC5D2}">
      <dsp:nvSpPr>
        <dsp:cNvPr id="0" name=""/>
        <dsp:cNvSpPr/>
      </dsp:nvSpPr>
      <dsp:spPr>
        <a:xfrm>
          <a:off x="250193" y="3289296"/>
          <a:ext cx="454897" cy="45489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73522-D8A5-444A-8DD6-B43AB72ACEF8}">
      <dsp:nvSpPr>
        <dsp:cNvPr id="0" name=""/>
        <dsp:cNvSpPr/>
      </dsp:nvSpPr>
      <dsp:spPr>
        <a:xfrm>
          <a:off x="955283" y="3103202"/>
          <a:ext cx="10017516" cy="8270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533" tIns="87533" rIns="87533" bIns="8753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>
              <a:latin typeface="Aptos"/>
            </a:rPr>
            <a:t>Reporting must be completed by 11:59 P.M. </a:t>
          </a:r>
          <a:r>
            <a:rPr lang="en-US" sz="2200" b="1" kern="1200">
              <a:latin typeface="Aptos"/>
              <a:cs typeface="Arial"/>
            </a:rPr>
            <a:t>EDT</a:t>
          </a:r>
          <a:r>
            <a:rPr lang="en-US" sz="2200" b="1" kern="1200">
              <a:latin typeface="Aptos"/>
            </a:rPr>
            <a:t> Monday, August 31, </a:t>
          </a:r>
          <a:r>
            <a:rPr lang="en-US" sz="2200" b="1" kern="1200">
              <a:latin typeface="Aptos"/>
              <a:cs typeface="Arial"/>
            </a:rPr>
            <a:t>2026</a:t>
          </a:r>
          <a:r>
            <a:rPr lang="en-US" sz="2200" b="1" kern="1200">
              <a:latin typeface="Aptos"/>
            </a:rPr>
            <a:t>.</a:t>
          </a:r>
          <a:endParaRPr lang="en-US" sz="2200" kern="1200">
            <a:latin typeface="Aptos"/>
          </a:endParaRPr>
        </a:p>
      </dsp:txBody>
      <dsp:txXfrm>
        <a:off x="955283" y="3103202"/>
        <a:ext cx="10017516" cy="8270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09C915E2-8DE1-4454-8342-44253758142D}" type="datetimeFigureOut">
              <a:rPr lang="en-US" smtClean="0"/>
              <a:t>6/29/2026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77D44AAB-5EF7-4764-80D5-C9C99389B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24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1800">
                <a:effectLst/>
                <a:ea typeface="Calibri" panose="020F0502020204030204" pitchFamily="34" charset="0"/>
              </a:rPr>
              <a:t>Indiana Family and Social Services Administration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D44AAB-5EF7-4764-80D5-C9C99389BD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36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685801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0400" y="2441575"/>
            <a:ext cx="8534400" cy="22828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C0E8B-DDFA-4F7A-9544-9FE45EAD2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10537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2397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9FCBF18-DC07-4795-B49A-A3312F1947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87689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57400"/>
            <a:ext cx="10871200" cy="1143000"/>
          </a:xfrm>
        </p:spPr>
        <p:txBody>
          <a:bodyPr/>
          <a:lstStyle>
            <a:lvl1pPr>
              <a:defRPr sz="4400" b="1"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1A7C77-789A-4AEA-A9AA-652E2DC9D8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0354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1828801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0400" y="3584575"/>
            <a:ext cx="8534400" cy="22828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C0E8B-DDFA-4F7A-9544-9FE45EAD2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68217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60437"/>
            <a:ext cx="8331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0"/>
            <a:ext cx="10972800" cy="39319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69A7DA-1D95-4F95-8A47-E7DA792EC4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8125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6400" y="990600"/>
            <a:ext cx="4673600" cy="54864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88000" y="2209800"/>
            <a:ext cx="6299200" cy="426720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DE1908B-9CE1-4673-9ADE-368C28C1A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8474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114550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7543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114550"/>
            <a:ext cx="5389033" cy="63976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latin typeface="Aptos" panose="020B00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754313"/>
            <a:ext cx="5389033" cy="2397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C9FCBF18-DC07-4795-B49A-A3312F19476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88163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C0E8B-DDFA-4F7A-9544-9FE45EAD2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6B138B7-3BDF-C9D2-001C-28E1DD73E63E}"/>
              </a:ext>
            </a:extLst>
          </p:cNvPr>
          <p:cNvSpPr txBox="1"/>
          <p:nvPr userDrawn="1"/>
        </p:nvSpPr>
        <p:spPr>
          <a:xfrm>
            <a:off x="1016000" y="2416174"/>
            <a:ext cx="10363200" cy="101282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r>
              <a:rPr lang="en-US" sz="6000">
                <a:solidFill>
                  <a:schemeClr val="bg1"/>
                </a:solidFill>
              </a:rPr>
              <a:t>Click to edit Master title style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D5410AE-75F7-F54F-87A8-B244395ADE37}"/>
              </a:ext>
            </a:extLst>
          </p:cNvPr>
          <p:cNvSpPr txBox="1"/>
          <p:nvPr userDrawn="1"/>
        </p:nvSpPr>
        <p:spPr>
          <a:xfrm>
            <a:off x="1930400" y="5257800"/>
            <a:ext cx="9575800" cy="6096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ptos Serif" panose="02020604070405020304" pitchFamily="18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>
                <a:solidFill>
                  <a:schemeClr val="accent3"/>
                </a:solidFill>
              </a:rPr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78772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F04F6-2FD1-75D2-10E7-1CDBAB2D9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38400"/>
            <a:ext cx="12192000" cy="1371600"/>
          </a:xfrm>
          <a:prstGeom prst="rect">
            <a:avLst/>
          </a:prstGeom>
        </p:spPr>
        <p:txBody>
          <a:bodyPr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EF272C-17DE-6ED3-F102-C88298BECB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C9196DE-2391-D322-60DD-939B68C49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4600" y="5105400"/>
            <a:ext cx="9128760" cy="1597025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3368557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A17FD-879E-471D-8177-E0367A51E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59355E-7339-A373-6E78-7CAD1FC75B18}"/>
              </a:ext>
            </a:extLst>
          </p:cNvPr>
          <p:cNvSpPr/>
          <p:nvPr userDrawn="1"/>
        </p:nvSpPr>
        <p:spPr>
          <a:xfrm>
            <a:off x="0" y="0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FE2A5E7-9457-C380-847D-9CA8DAB85420}"/>
              </a:ext>
            </a:extLst>
          </p:cNvPr>
          <p:cNvSpPr/>
          <p:nvPr userDrawn="1"/>
        </p:nvSpPr>
        <p:spPr>
          <a:xfrm>
            <a:off x="0" y="5973445"/>
            <a:ext cx="12192000" cy="884555"/>
          </a:xfrm>
          <a:custGeom>
            <a:avLst/>
            <a:gdLst>
              <a:gd name="connsiteX0" fmla="*/ 0 w 12192000"/>
              <a:gd name="connsiteY0" fmla="*/ 0 h 884555"/>
              <a:gd name="connsiteX1" fmla="*/ 12192000 w 12192000"/>
              <a:gd name="connsiteY1" fmla="*/ 676275 h 884555"/>
              <a:gd name="connsiteX2" fmla="*/ 12192000 w 12192000"/>
              <a:gd name="connsiteY2" fmla="*/ 884555 h 884555"/>
              <a:gd name="connsiteX3" fmla="*/ 0 w 12192000"/>
              <a:gd name="connsiteY3" fmla="*/ 884555 h 884555"/>
              <a:gd name="connsiteX4" fmla="*/ 0 w 12192000"/>
              <a:gd name="connsiteY4" fmla="*/ 0 h 88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884555">
                <a:moveTo>
                  <a:pt x="0" y="0"/>
                </a:moveTo>
                <a:lnTo>
                  <a:pt x="12192000" y="676275"/>
                </a:lnTo>
                <a:lnTo>
                  <a:pt x="12192000" y="884555"/>
                </a:lnTo>
                <a:lnTo>
                  <a:pt x="0" y="88455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7A160A0C-FF94-A93D-2CE2-7AE6E76AFF2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4876800"/>
            <a:ext cx="1248983" cy="124898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4B03557-5957-AA8C-21A4-3F62F0CE8C9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0850563" y="6642100"/>
            <a:ext cx="13033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Data sensitivity - Public</a:t>
            </a:r>
          </a:p>
        </p:txBody>
      </p:sp>
    </p:spTree>
    <p:extLst>
      <p:ext uri="{BB962C8B-B14F-4D97-AF65-F5344CB8AC3E}">
        <p14:creationId xmlns:p14="http://schemas.microsoft.com/office/powerpoint/2010/main" val="1534500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</p:sldLayoutIdLst>
  <p:transition/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1128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438400"/>
            <a:ext cx="10972800" cy="3048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A17FD-879E-471D-8177-E0367A51E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883D4ED5-016C-2390-820C-CCCDD14C586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0" y="685800"/>
            <a:ext cx="1248983" cy="124898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32F444F-A93A-D8F1-D8D7-DE2F2DDDFFC2}"/>
              </a:ext>
            </a:extLst>
          </p:cNvPr>
          <p:cNvSpPr/>
          <p:nvPr userDrawn="1"/>
        </p:nvSpPr>
        <p:spPr>
          <a:xfrm rot="10800000">
            <a:off x="0" y="6705600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037F9E10-AF8B-49DE-A8B3-01CA3BC3935D}"/>
              </a:ext>
            </a:extLst>
          </p:cNvPr>
          <p:cNvSpPr/>
          <p:nvPr userDrawn="1"/>
        </p:nvSpPr>
        <p:spPr>
          <a:xfrm rot="10800000" flipH="1">
            <a:off x="0" y="0"/>
            <a:ext cx="12192000" cy="884555"/>
          </a:xfrm>
          <a:custGeom>
            <a:avLst/>
            <a:gdLst>
              <a:gd name="connsiteX0" fmla="*/ 0 w 12192000"/>
              <a:gd name="connsiteY0" fmla="*/ 0 h 884555"/>
              <a:gd name="connsiteX1" fmla="*/ 12192000 w 12192000"/>
              <a:gd name="connsiteY1" fmla="*/ 676275 h 884555"/>
              <a:gd name="connsiteX2" fmla="*/ 12192000 w 12192000"/>
              <a:gd name="connsiteY2" fmla="*/ 884555 h 884555"/>
              <a:gd name="connsiteX3" fmla="*/ 0 w 12192000"/>
              <a:gd name="connsiteY3" fmla="*/ 884555 h 884555"/>
              <a:gd name="connsiteX4" fmla="*/ 0 w 12192000"/>
              <a:gd name="connsiteY4" fmla="*/ 0 h 88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884555">
                <a:moveTo>
                  <a:pt x="0" y="0"/>
                </a:moveTo>
                <a:lnTo>
                  <a:pt x="12192000" y="676275"/>
                </a:lnTo>
                <a:lnTo>
                  <a:pt x="12192000" y="884555"/>
                </a:lnTo>
                <a:lnTo>
                  <a:pt x="0" y="88455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96EB22-98CB-E89A-015E-37F1923944D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0850563" y="6642100"/>
            <a:ext cx="13033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Data sensitivity - Public</a:t>
            </a:r>
          </a:p>
        </p:txBody>
      </p:sp>
    </p:spTree>
    <p:extLst>
      <p:ext uri="{BB962C8B-B14F-4D97-AF65-F5344CB8AC3E}">
        <p14:creationId xmlns:p14="http://schemas.microsoft.com/office/powerpoint/2010/main" val="3460770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</p:sldLayoutIdLst>
  <p:transition/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06C1AF-C0A0-3B08-10FE-387643D225AA}"/>
              </a:ext>
            </a:extLst>
          </p:cNvPr>
          <p:cNvSpPr/>
          <p:nvPr userDrawn="1"/>
        </p:nvSpPr>
        <p:spPr>
          <a:xfrm rot="10800000" flipH="1">
            <a:off x="0" y="-1"/>
            <a:ext cx="12192000" cy="5181600"/>
          </a:xfrm>
          <a:custGeom>
            <a:avLst/>
            <a:gdLst>
              <a:gd name="connsiteX0" fmla="*/ 0 w 12192000"/>
              <a:gd name="connsiteY0" fmla="*/ 0 h 884555"/>
              <a:gd name="connsiteX1" fmla="*/ 12192000 w 12192000"/>
              <a:gd name="connsiteY1" fmla="*/ 115298 h 884555"/>
              <a:gd name="connsiteX2" fmla="*/ 12192000 w 12192000"/>
              <a:gd name="connsiteY2" fmla="*/ 884555 h 884555"/>
              <a:gd name="connsiteX3" fmla="*/ 0 w 12192000"/>
              <a:gd name="connsiteY3" fmla="*/ 884555 h 884555"/>
              <a:gd name="connsiteX4" fmla="*/ 0 w 12192000"/>
              <a:gd name="connsiteY4" fmla="*/ 0 h 884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884555">
                <a:moveTo>
                  <a:pt x="0" y="0"/>
                </a:moveTo>
                <a:lnTo>
                  <a:pt x="12192000" y="115298"/>
                </a:lnTo>
                <a:lnTo>
                  <a:pt x="12192000" y="884555"/>
                </a:lnTo>
                <a:lnTo>
                  <a:pt x="0" y="884555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938623E-D38D-FD47-902C-878D1170924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342900"/>
            <a:ext cx="1943100" cy="19431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2A17FD-879E-471D-8177-E0367A51E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4F666A87-0DF7-4A5C-B8B2-4E7F7417BA6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2F444F-A93A-D8F1-D8D7-DE2F2DDDFFC2}"/>
              </a:ext>
            </a:extLst>
          </p:cNvPr>
          <p:cNvSpPr/>
          <p:nvPr userDrawn="1"/>
        </p:nvSpPr>
        <p:spPr>
          <a:xfrm rot="10800000">
            <a:off x="0" y="6705600"/>
            <a:ext cx="12192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3F5651-D11A-45F6-C808-FEBD25D47D8B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0850563" y="6642100"/>
            <a:ext cx="130333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Data sensitivity - Public</a:t>
            </a:r>
          </a:p>
        </p:txBody>
      </p:sp>
    </p:spTree>
    <p:extLst>
      <p:ext uri="{BB962C8B-B14F-4D97-AF65-F5344CB8AC3E}">
        <p14:creationId xmlns:p14="http://schemas.microsoft.com/office/powerpoint/2010/main" val="2116758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ransition/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Aptos Serif" panose="0202060407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.gov/attorneygeneral/files/Approved-Opioid-Abatement-Uses.pdf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.gov/recovery/files/State-Recommendations-for-Use-of-Settlement-Funds.pdf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sondhisolutions.my.site.com/opioidsettlementreporting/s/" TargetMode="Externa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Inopioidsettlement.us@egis-group.com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protect.checkpoint.com/v2/___http:/www.in.gov/recovery/settlement___.YzJ1OnN0YXRlb2ZpbmRpYW5hOmM6bzo0ZDg1ODczNmEzOWY4NzU4YTc1MzBiMTBmYTdhNDk0Zjo2OmY2MTc6MGQyNThhZjQ4NjcxNmEzN2Q2YWI3NjlhZjdjNDU2MTNkNjgxZmE1YWFjNjkwZTJhMzcyZTQxMzE2YjViMDYyNzpwOlQ6T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iga.in.gov/laws/2025/ic/titles/4#4-6-15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.gov/attorneygeneral/home/opioid-settlement/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INopioidsettlement.us@egis-group.com" TargetMode="Externa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A1407AF8-78C8-EFB1-5D2D-BAA72FF1E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latin typeface="Aptos"/>
              </a:rPr>
              <a:t>Indiana Opioid Settlement Reporting Tool</a:t>
            </a:r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E495F27-FF88-4AEE-B9F5-CAA8FC2C268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1</a:t>
            </a:fld>
            <a:endParaRPr lang="en-US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D3E7A267-772B-214E-1204-039DBC7874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lIns="91440" tIns="45720" rIns="91440" bIns="45720" anchor="t"/>
          <a:lstStyle/>
          <a:p>
            <a:r>
              <a:rPr lang="en-US">
                <a:latin typeface="Aptos Serif"/>
                <a:cs typeface="Aptos Serif"/>
              </a:rPr>
              <a:t>2026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7145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2C1CC-9A5C-8EF0-7AFC-8605EC29E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Exhibit 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274EF-71D1-651E-A439-8AA2FD2DC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84406"/>
            <a:ext cx="10972800" cy="450856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solidFill>
                  <a:schemeClr val="tx1"/>
                </a:solidFill>
                <a:latin typeface="Aptos"/>
                <a:cs typeface="Aptos Serif"/>
              </a:rPr>
              <a:t>Developed by National Settlement Administrators</a:t>
            </a:r>
          </a:p>
          <a:p>
            <a:endParaRPr lang="en-US">
              <a:solidFill>
                <a:schemeClr val="tx1"/>
              </a:solidFill>
              <a:latin typeface="Aptos"/>
              <a:cs typeface="Aptos Serif"/>
            </a:endParaRPr>
          </a:p>
          <a:p>
            <a:r>
              <a:rPr lang="en-US">
                <a:solidFill>
                  <a:schemeClr val="tx1"/>
                </a:solidFill>
                <a:latin typeface="Aptos"/>
                <a:cs typeface="Aptos Serif"/>
              </a:rPr>
              <a:t>Lists approved uses for abatement funds</a:t>
            </a:r>
          </a:p>
          <a:p>
            <a:endParaRPr lang="en-US">
              <a:solidFill>
                <a:schemeClr val="tx1"/>
              </a:solidFill>
              <a:latin typeface="Aptos"/>
              <a:cs typeface="Aptos Serif"/>
            </a:endParaRPr>
          </a:p>
          <a:p>
            <a:r>
              <a:rPr lang="en-US">
                <a:solidFill>
                  <a:schemeClr val="tx1"/>
                </a:solidFill>
                <a:latin typeface="Aptos"/>
                <a:cs typeface="Aptos Serif"/>
              </a:rPr>
              <a:t>All reported abatement expenditures </a:t>
            </a:r>
            <a:r>
              <a:rPr lang="en-US" b="1">
                <a:solidFill>
                  <a:schemeClr val="tx1"/>
                </a:solidFill>
                <a:latin typeface="Aptos"/>
                <a:cs typeface="Aptos Serif"/>
              </a:rPr>
              <a:t>must </a:t>
            </a:r>
            <a:r>
              <a:rPr lang="en-US">
                <a:solidFill>
                  <a:schemeClr val="tx1"/>
                </a:solidFill>
                <a:latin typeface="Aptos"/>
                <a:cs typeface="Aptos Serif"/>
              </a:rPr>
              <a:t>identify which Exhibit E strategy aligns with the expenditure.</a:t>
            </a:r>
          </a:p>
          <a:p>
            <a:pPr marL="0" indent="0">
              <a:buNone/>
            </a:pPr>
            <a:endParaRPr lang="en-US">
              <a:solidFill>
                <a:schemeClr val="tx1"/>
              </a:solidFill>
              <a:latin typeface="Aptos"/>
              <a:cs typeface="Aptos Serif"/>
            </a:endParaRPr>
          </a:p>
          <a:p>
            <a:pPr marL="0" indent="0" algn="ctr">
              <a:buNone/>
            </a:pPr>
            <a:r>
              <a:rPr lang="en-US">
                <a:solidFill>
                  <a:schemeClr val="tx1"/>
                </a:solidFill>
                <a:latin typeface="Aptos"/>
                <a:cs typeface="Aptos Serif"/>
              </a:rPr>
              <a:t>Exhibit E:</a:t>
            </a:r>
          </a:p>
          <a:p>
            <a:pPr marL="0" indent="0" algn="ctr">
              <a:buNone/>
            </a:pPr>
            <a:r>
              <a:rPr lang="en-US" sz="2400">
                <a:solidFill>
                  <a:schemeClr val="tx1"/>
                </a:solidFill>
                <a:latin typeface="Aptos"/>
                <a:cs typeface="Aptos Serif"/>
                <a:hlinkClick r:id="rId2"/>
              </a:rPr>
              <a:t>www.in.gov/attorneygeneral/files/Approved-Opioid-Abatement-Uses.pdf</a:t>
            </a:r>
            <a:endParaRPr lang="en-US" sz="24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B7B1B-525F-8D5C-265F-BBB8251EB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39548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B6650-88F3-C5C1-D334-39315EE0B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"/>
              </a:rPr>
              <a:t>Non-Allowable Expenditures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77D23-D257-A501-D6EA-26367F050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2600">
                <a:solidFill>
                  <a:schemeClr val="tx1"/>
                </a:solidFill>
                <a:latin typeface="Aptos"/>
                <a:cs typeface="Aptos Serif"/>
              </a:rPr>
              <a:t>The State-Issued Guidance for the Use of Settlement Funds (November 2024) includes examples of expenditures that are not allowable under Exhibit E. </a:t>
            </a:r>
            <a:r>
              <a:rPr lang="en-US" sz="2600">
                <a:solidFill>
                  <a:schemeClr val="tx1"/>
                </a:solidFill>
                <a:latin typeface="Aptos Serif"/>
                <a:cs typeface="Aptos Serif"/>
                <a:hlinkClick r:id="rId2"/>
              </a:rPr>
              <a:t>State-Recommendations-for-Use-of-Settlement-Funds.pdf</a:t>
            </a:r>
            <a:endParaRPr lang="en-US" sz="2600">
              <a:solidFill>
                <a:schemeClr val="tx1"/>
              </a:solidFill>
              <a:latin typeface="Aptos"/>
              <a:cs typeface="Aptos Serif"/>
            </a:endParaRPr>
          </a:p>
          <a:p>
            <a:endParaRPr lang="en-US" sz="2600">
              <a:solidFill>
                <a:schemeClr val="tx1"/>
              </a:solidFill>
              <a:latin typeface="Aptos Serif"/>
              <a:cs typeface="Aptos Serif"/>
            </a:endParaRPr>
          </a:p>
          <a:p>
            <a:r>
              <a:rPr lang="en-US" sz="2600">
                <a:solidFill>
                  <a:schemeClr val="tx1"/>
                </a:solidFill>
                <a:latin typeface="Aptos"/>
                <a:cs typeface="Aptos Serif"/>
              </a:rPr>
              <a:t>This list is not exhaustive, but it does explicitly identify expenditures that are not permitted. </a:t>
            </a:r>
          </a:p>
          <a:p>
            <a:endParaRPr lang="en-US" sz="2600">
              <a:solidFill>
                <a:schemeClr val="tx1"/>
              </a:solidFill>
              <a:latin typeface="Aptos"/>
              <a:cs typeface="Aptos Serif"/>
            </a:endParaRPr>
          </a:p>
          <a:p>
            <a:r>
              <a:rPr lang="en-US" sz="2600">
                <a:solidFill>
                  <a:schemeClr val="tx1"/>
                </a:solidFill>
                <a:latin typeface="Aptos"/>
                <a:cs typeface="Aptos Serif"/>
              </a:rPr>
              <a:t>Local Units of Government should use this guidance when evaluating proposed expenditures.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6935D-D221-7874-A093-EDC3BACDF3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5670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0A5297-685E-76B6-F7B7-6E894B004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115EA-65EF-BA83-9DA1-452DD5ABF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8331200" cy="1143000"/>
          </a:xfrm>
        </p:spPr>
        <p:txBody>
          <a:bodyPr/>
          <a:lstStyle/>
          <a:p>
            <a:r>
              <a:rPr lang="en-US"/>
              <a:t>Revising Expenditures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2F7253-15B6-3A7F-5D5F-E1C1A88E7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40764"/>
            <a:ext cx="10972800" cy="478231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en-US">
              <a:solidFill>
                <a:schemeClr val="tx1"/>
              </a:solidFill>
              <a:latin typeface="Aptos"/>
              <a:cs typeface="Aptos Serif"/>
            </a:endParaRPr>
          </a:p>
          <a:p>
            <a:r>
              <a:rPr lang="en-US" sz="2600">
                <a:solidFill>
                  <a:schemeClr val="tx1"/>
                </a:solidFill>
                <a:latin typeface="Aptos"/>
                <a:cs typeface="Aptos Serif"/>
              </a:rPr>
              <a:t>All Restricted Funds are subject to requirements of IC4-6-15-4 as defined by Exhibit E.</a:t>
            </a:r>
          </a:p>
          <a:p>
            <a:endParaRPr lang="en-US" sz="2600">
              <a:solidFill>
                <a:schemeClr val="tx1"/>
              </a:solidFill>
              <a:latin typeface="Aptos"/>
              <a:cs typeface="Aptos Serif"/>
            </a:endParaRPr>
          </a:p>
          <a:p>
            <a:r>
              <a:rPr lang="en-US" sz="2600">
                <a:solidFill>
                  <a:schemeClr val="tx1"/>
                </a:solidFill>
                <a:latin typeface="Aptos"/>
                <a:cs typeface="Aptos Serif"/>
              </a:rPr>
              <a:t>Any Restricted Fund expenditures made since 2022 must meet the eligible qualifications.</a:t>
            </a:r>
          </a:p>
          <a:p>
            <a:endParaRPr lang="en-US" sz="2600">
              <a:solidFill>
                <a:schemeClr val="tx1"/>
              </a:solidFill>
              <a:latin typeface="Aptos"/>
              <a:cs typeface="Aptos Serif"/>
            </a:endParaRPr>
          </a:p>
          <a:p>
            <a:r>
              <a:rPr lang="en-US" sz="2600" b="1">
                <a:solidFill>
                  <a:schemeClr val="tx1"/>
                </a:solidFill>
                <a:latin typeface="Aptos"/>
                <a:cs typeface="Aptos Serif"/>
              </a:rPr>
              <a:t>IF </a:t>
            </a:r>
            <a:r>
              <a:rPr lang="en-US" sz="2600">
                <a:solidFill>
                  <a:schemeClr val="tx1"/>
                </a:solidFill>
                <a:latin typeface="Aptos"/>
                <a:cs typeface="Aptos Serif"/>
              </a:rPr>
              <a:t>a revision has or needs to be made: Document that change via the question in the reporting form </a:t>
            </a:r>
          </a:p>
          <a:p>
            <a:pPr lvl="1"/>
            <a:r>
              <a:rPr lang="en-US" sz="2000">
                <a:solidFill>
                  <a:schemeClr val="tx1"/>
                </a:solidFill>
                <a:latin typeface="Aptos"/>
                <a:cs typeface="Aptos Serif"/>
              </a:rPr>
              <a:t>Ex. 1: Expenditure was made whole by reallocating the cost to an appropriate funding source</a:t>
            </a:r>
          </a:p>
          <a:p>
            <a:pPr lvl="1"/>
            <a:r>
              <a:rPr lang="en-US" sz="2000">
                <a:solidFill>
                  <a:schemeClr val="tx1"/>
                </a:solidFill>
                <a:latin typeface="Aptos"/>
                <a:cs typeface="Aptos Serif"/>
              </a:rPr>
              <a:t>Ex. 2: Restricted fund was “repaid” by unrestricted fund or other funding source </a:t>
            </a:r>
          </a:p>
          <a:p>
            <a:pPr marL="457200" lvl="1" indent="0">
              <a:buNone/>
            </a:pPr>
            <a:endParaRPr lang="en-US" sz="2400">
              <a:solidFill>
                <a:schemeClr val="tx1"/>
              </a:solidFill>
              <a:latin typeface="Aptos"/>
              <a:cs typeface="Aptos Serif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ABA200-914C-3950-1F7D-2321A71505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35973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D83D9-BB62-DE4E-710D-CD78E047E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"/>
              </a:rPr>
              <a:t>Live Demonstration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9A3FDA-A458-1F1A-E645-8287CE88CA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21775-BE28-DD6A-E1B0-D276C9FD3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6940" y="5263551"/>
            <a:ext cx="9128760" cy="15970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buNone/>
            </a:pPr>
            <a:endParaRPr lang="x-none">
              <a:cs typeface="Aptos Serif"/>
            </a:endParaRPr>
          </a:p>
          <a:p>
            <a:pPr algn="ctr">
              <a:buNone/>
            </a:pPr>
            <a:r>
              <a:rPr lang="x-none" b="1">
                <a:latin typeface="Aptos"/>
                <a:cs typeface="Aptos Serif"/>
                <a:hlinkClick r:id="rId2"/>
              </a:rPr>
              <a:t>Home</a:t>
            </a:r>
            <a:endParaRPr lang="x-none" b="1">
              <a:latin typeface="Aptos"/>
              <a:cs typeface="Aptos Serif"/>
            </a:endParaRPr>
          </a:p>
          <a:p>
            <a:pPr algn="ctr">
              <a:buNone/>
            </a:pPr>
            <a:endParaRPr lang="x-none">
              <a:latin typeface="Aptos Serif"/>
              <a:cs typeface="Aptos Serif" panose="02020604070405020304" pitchFamily="18" charset="0"/>
            </a:endParaRPr>
          </a:p>
          <a:p>
            <a:pPr marL="0" indent="0">
              <a:buNone/>
            </a:pPr>
            <a:endParaRPr lang="en-US">
              <a:latin typeface="Aptos Serif"/>
              <a:cs typeface="Aptos Serif" panose="0202060407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17934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E8234-1567-2968-2CC7-F330B8805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"/>
              </a:rPr>
              <a:t>Key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AB4CE-40AB-691C-E9FE-844D21495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spcBef>
                <a:spcPct val="0"/>
              </a:spcBef>
              <a:buFont typeface="Arial,Sans-Serif" panose="020B0604020202020204" pitchFamily="34" charset="0"/>
            </a:pPr>
            <a:r>
              <a:rPr lang="en-US" sz="2800" b="1">
                <a:solidFill>
                  <a:srgbClr val="000000"/>
                </a:solidFill>
                <a:latin typeface="Aptos"/>
              </a:rPr>
              <a:t>Portal Opens: July 1, 2026</a:t>
            </a:r>
          </a:p>
          <a:p>
            <a:pPr>
              <a:spcBef>
                <a:spcPct val="0"/>
              </a:spcBef>
            </a:pPr>
            <a:endParaRPr lang="en-US" sz="2800" b="1">
              <a:solidFill>
                <a:srgbClr val="000000"/>
              </a:solidFill>
              <a:latin typeface="Aptos"/>
            </a:endParaRPr>
          </a:p>
          <a:p>
            <a:pPr marL="457200" indent="-457200">
              <a:spcBef>
                <a:spcPct val="0"/>
              </a:spcBef>
              <a:buFont typeface="Arial,Sans-Serif" panose="020B0604020202020204" pitchFamily="34" charset="0"/>
            </a:pPr>
            <a:r>
              <a:rPr lang="en-US" sz="2800" b="1">
                <a:solidFill>
                  <a:srgbClr val="000000"/>
                </a:solidFill>
                <a:latin typeface="Aptos"/>
              </a:rPr>
              <a:t>Reporting Period: July 1, 2025 - June 30, 2026</a:t>
            </a:r>
          </a:p>
          <a:p>
            <a:pPr marL="457200" indent="-457200">
              <a:spcBef>
                <a:spcPct val="0"/>
              </a:spcBef>
              <a:buFont typeface="Arial,Sans-Serif" panose="020B0604020202020204" pitchFamily="34" charset="0"/>
            </a:pPr>
            <a:endParaRPr lang="en-US" sz="2800" b="1">
              <a:solidFill>
                <a:srgbClr val="000000"/>
              </a:solidFill>
              <a:latin typeface="Aptos"/>
            </a:endParaRPr>
          </a:p>
          <a:p>
            <a:pPr marL="457200" indent="-457200">
              <a:spcBef>
                <a:spcPct val="0"/>
              </a:spcBef>
              <a:buFont typeface="Arial,Sans-Serif" panose="020B0604020202020204" pitchFamily="34" charset="0"/>
            </a:pPr>
            <a:r>
              <a:rPr lang="en-US" sz="2800" b="1">
                <a:solidFill>
                  <a:srgbClr val="000000"/>
                </a:solidFill>
                <a:latin typeface="Aptos"/>
              </a:rPr>
              <a:t>Deadline to Enter Data: 11:59 P.M. EDT  Monday, Aug. 31, 2026</a:t>
            </a:r>
          </a:p>
          <a:p>
            <a:pPr marL="0" indent="0">
              <a:spcBef>
                <a:spcPct val="0"/>
              </a:spcBef>
              <a:buNone/>
            </a:pPr>
            <a:endParaRPr lang="en-US" sz="2800" b="1">
              <a:solidFill>
                <a:srgbClr val="000000"/>
              </a:solidFill>
              <a:latin typeface="Aptos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US" sz="2800" b="1">
                <a:solidFill>
                  <a:srgbClr val="000000"/>
                </a:solidFill>
                <a:latin typeface="Aptos"/>
              </a:rPr>
              <a:t>Questions can be emailed to: </a:t>
            </a:r>
            <a:endParaRPr lang="en-US" b="1">
              <a:solidFill>
                <a:srgbClr val="7F7F7F"/>
              </a:solidFill>
              <a:latin typeface="Aptos"/>
              <a:cs typeface="Aptos Serif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en-US" sz="2800" b="1">
                <a:solidFill>
                  <a:srgbClr val="000000"/>
                </a:solidFill>
                <a:latin typeface="Aptos"/>
                <a:hlinkClick r:id="rId2"/>
              </a:rPr>
              <a:t>INopioidsettlement.us@egis-group.com</a:t>
            </a:r>
            <a:endParaRPr lang="en-US" b="1">
              <a:latin typeface="Aptos"/>
              <a:cs typeface="Aptos Serif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B6624E-0309-F2F2-E730-1FF7ED141E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43750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FD6ECA-DF85-CDA9-1216-F876C5AED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F9A98-F948-A244-32EE-CDEE3BC23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"/>
              </a:rPr>
              <a:t>Webinars &amp; Office Hours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EA605-36B6-B8DD-E012-328A0A3EE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spcBef>
                <a:spcPct val="0"/>
              </a:spcBef>
              <a:buFont typeface="Arial,Sans-Serif" panose="020B0604020202020204" pitchFamily="34" charset="0"/>
            </a:pPr>
            <a:r>
              <a:rPr lang="en-US" sz="2800" b="1">
                <a:solidFill>
                  <a:srgbClr val="000000"/>
                </a:solidFill>
                <a:latin typeface="Aptos"/>
              </a:rPr>
              <a:t>Webinar #2:  July 8, 2026 at 11am EDT</a:t>
            </a:r>
          </a:p>
          <a:p>
            <a:pPr>
              <a:spcBef>
                <a:spcPct val="0"/>
              </a:spcBef>
            </a:pPr>
            <a:endParaRPr lang="en-US" sz="2800" b="1">
              <a:solidFill>
                <a:srgbClr val="000000"/>
              </a:solidFill>
              <a:latin typeface="Aptos"/>
            </a:endParaRPr>
          </a:p>
          <a:p>
            <a:pPr marL="457200" indent="-457200">
              <a:spcBef>
                <a:spcPct val="0"/>
              </a:spcBef>
              <a:buFont typeface="Arial,Sans-Serif" panose="020B0604020202020204" pitchFamily="34" charset="0"/>
            </a:pPr>
            <a:r>
              <a:rPr lang="en-US" sz="2800" b="1">
                <a:solidFill>
                  <a:srgbClr val="000000"/>
                </a:solidFill>
                <a:latin typeface="Aptos"/>
              </a:rPr>
              <a:t>Webinar #3:  July 21, 2026 at 12pm EDT</a:t>
            </a:r>
          </a:p>
          <a:p>
            <a:pPr marL="457200" indent="-457200">
              <a:spcBef>
                <a:spcPct val="0"/>
              </a:spcBef>
              <a:buFont typeface="Arial,Sans-Serif" panose="020B0604020202020204" pitchFamily="34" charset="0"/>
            </a:pPr>
            <a:endParaRPr lang="en-US" sz="2800" b="1">
              <a:solidFill>
                <a:srgbClr val="000000"/>
              </a:solidFill>
              <a:latin typeface="Aptos"/>
            </a:endParaRPr>
          </a:p>
          <a:p>
            <a:pPr marL="457200" indent="-457200">
              <a:spcBef>
                <a:spcPct val="0"/>
              </a:spcBef>
              <a:buFont typeface="Arial,Sans-Serif" panose="020B0604020202020204" pitchFamily="34" charset="0"/>
            </a:pPr>
            <a:r>
              <a:rPr lang="en-US" sz="2800" b="1">
                <a:solidFill>
                  <a:srgbClr val="000000"/>
                </a:solidFill>
                <a:latin typeface="Aptos"/>
              </a:rPr>
              <a:t>Office Hours for Q&amp;A</a:t>
            </a:r>
          </a:p>
          <a:p>
            <a:pPr marL="1257300" lvl="2" indent="-457200">
              <a:spcBef>
                <a:spcPct val="0"/>
              </a:spcBef>
              <a:buFont typeface="Arial,Sans-Serif" panose="020B0604020202020204" pitchFamily="34" charset="0"/>
            </a:pPr>
            <a:r>
              <a:rPr lang="en-US" sz="2800" b="1">
                <a:solidFill>
                  <a:srgbClr val="000000"/>
                </a:solidFill>
                <a:latin typeface="Aptos"/>
              </a:rPr>
              <a:t>August 4</a:t>
            </a:r>
            <a:r>
              <a:rPr lang="en-US" sz="2800" b="1" baseline="30000">
                <a:solidFill>
                  <a:srgbClr val="000000"/>
                </a:solidFill>
                <a:latin typeface="Aptos"/>
              </a:rPr>
              <a:t>th</a:t>
            </a:r>
            <a:r>
              <a:rPr lang="en-US" sz="2800" b="1">
                <a:solidFill>
                  <a:srgbClr val="000000"/>
                </a:solidFill>
                <a:latin typeface="Aptos"/>
              </a:rPr>
              <a:t> at 12pm EDT</a:t>
            </a:r>
          </a:p>
          <a:p>
            <a:pPr marL="1257300" lvl="2" indent="-457200">
              <a:spcBef>
                <a:spcPct val="0"/>
              </a:spcBef>
              <a:buFont typeface="Arial,Sans-Serif" panose="020B0604020202020204" pitchFamily="34" charset="0"/>
            </a:pPr>
            <a:r>
              <a:rPr lang="en-US" sz="2800" b="1">
                <a:solidFill>
                  <a:srgbClr val="000000"/>
                </a:solidFill>
                <a:latin typeface="Aptos"/>
              </a:rPr>
              <a:t>August 17</a:t>
            </a:r>
            <a:r>
              <a:rPr lang="en-US" sz="2800" b="1" baseline="30000">
                <a:solidFill>
                  <a:srgbClr val="000000"/>
                </a:solidFill>
                <a:latin typeface="Aptos"/>
              </a:rPr>
              <a:t>th</a:t>
            </a:r>
            <a:r>
              <a:rPr lang="en-US" sz="2800" b="1">
                <a:solidFill>
                  <a:srgbClr val="000000"/>
                </a:solidFill>
                <a:latin typeface="Aptos"/>
              </a:rPr>
              <a:t> at 12pm EDT </a:t>
            </a:r>
          </a:p>
          <a:p>
            <a:pPr marL="0" indent="0">
              <a:spcBef>
                <a:spcPct val="0"/>
              </a:spcBef>
              <a:buNone/>
            </a:pPr>
            <a:endParaRPr lang="en-US" sz="2800" b="1">
              <a:solidFill>
                <a:srgbClr val="000000"/>
              </a:solidFill>
              <a:latin typeface="Apt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B7845-336F-0009-C6AC-5D6CF8350E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15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1731FA1-1ECC-62BA-DA85-120FE37B0864}"/>
              </a:ext>
            </a:extLst>
          </p:cNvPr>
          <p:cNvSpPr txBox="1"/>
          <p:nvPr/>
        </p:nvSpPr>
        <p:spPr>
          <a:xfrm>
            <a:off x="3554733" y="5683703"/>
            <a:ext cx="5528309" cy="71678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r"/>
            <a:r>
              <a:rPr lang="en-US" sz="2400" b="1">
                <a:solidFill>
                  <a:schemeClr val="accent6">
                    <a:lumMod val="60000"/>
                    <a:lumOff val="40000"/>
                  </a:schemeClr>
                </a:solidFill>
              </a:rPr>
              <a:t>Inopioidsettlement.us@egis-group.com</a:t>
            </a:r>
          </a:p>
        </p:txBody>
      </p:sp>
    </p:spTree>
    <p:extLst>
      <p:ext uri="{BB962C8B-B14F-4D97-AF65-F5344CB8AC3E}">
        <p14:creationId xmlns:p14="http://schemas.microsoft.com/office/powerpoint/2010/main" val="389398420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355E0-F563-DE58-3EFC-C7F0374B6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latin typeface="Aptos"/>
              </a:rPr>
              <a:t>Questions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09E59-01C2-AB33-6341-B0926188818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9820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5726E-755A-983E-E1D3-36FCEFEED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368123A-884C-610D-C0AE-65F65DC06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"/>
              </a:rPr>
              <a:t>Welcome</a:t>
            </a:r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A9B185-1087-CD4A-689C-F8B78DACD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435724"/>
            <a:ext cx="8666827" cy="496880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b="1">
                <a:solidFill>
                  <a:schemeClr val="tx1"/>
                </a:solidFill>
                <a:latin typeface="Aptos"/>
              </a:rPr>
              <a:t>Questions: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b="0">
                <a:solidFill>
                  <a:schemeClr val="tx1"/>
                </a:solidFill>
                <a:latin typeface="Aptos"/>
              </a:rPr>
              <a:t>Questions may be submitted in the Chat Box any time or by utilizing the “Raise Hand” function during the Q&amp;A portion of this webinar.</a:t>
            </a:r>
          </a:p>
          <a:p>
            <a:pPr lvl="1"/>
            <a:endParaRPr lang="en-US" b="0">
              <a:solidFill>
                <a:schemeClr val="tx1"/>
              </a:solidFill>
              <a:latin typeface="Aptos"/>
            </a:endParaRPr>
          </a:p>
          <a:p>
            <a:r>
              <a:rPr lang="en-US" sz="3200" b="1">
                <a:solidFill>
                  <a:schemeClr val="tx1"/>
                </a:solidFill>
                <a:latin typeface="Aptos"/>
              </a:rPr>
              <a:t>Disclaimer:</a:t>
            </a:r>
          </a:p>
          <a:p>
            <a:pPr marL="914400" lvl="1" indent="-457200">
              <a:spcBef>
                <a:spcPts val="20"/>
              </a:spcBef>
              <a:buFont typeface="Courier New,monospace" panose="020B0604020202020204" pitchFamily="34" charset="0"/>
              <a:buChar char="o"/>
            </a:pPr>
            <a:r>
              <a:rPr lang="en-US" b="0">
                <a:solidFill>
                  <a:schemeClr val="tx1"/>
                </a:solidFill>
                <a:latin typeface="Aptos"/>
              </a:rPr>
              <a:t>Today’s event is being recorded.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b="0">
                <a:solidFill>
                  <a:schemeClr val="tx1"/>
                </a:solidFill>
                <a:latin typeface="Aptos"/>
              </a:rPr>
              <a:t>By participating in today’s online event, you acknowledge and consent that your name may be visible to others in the live online meeting, as well as captured in the recording.</a:t>
            </a:r>
          </a:p>
          <a:p>
            <a:pPr lvl="1"/>
            <a:endParaRPr lang="en-US" b="0">
              <a:solidFill>
                <a:schemeClr val="tx1"/>
              </a:solidFill>
              <a:latin typeface="Aptos"/>
            </a:endParaRPr>
          </a:p>
          <a:p>
            <a:pPr algn="ctr"/>
            <a:r>
              <a:rPr lang="en-US" sz="2000" b="0">
                <a:solidFill>
                  <a:schemeClr val="tx1"/>
                </a:solidFill>
                <a:latin typeface="Aptos"/>
              </a:rPr>
              <a:t>Today’s presentation and recording will be posted at:</a:t>
            </a:r>
            <a:r>
              <a:rPr lang="en-US" sz="2000" b="0">
                <a:solidFill>
                  <a:srgbClr val="7F7F7F"/>
                </a:solidFill>
                <a:latin typeface="Aptos"/>
              </a:rPr>
              <a:t> </a:t>
            </a:r>
            <a:endParaRPr lang="en-US" sz="2000" b="1">
              <a:solidFill>
                <a:srgbClr val="000000"/>
              </a:solidFill>
              <a:latin typeface="Aptos"/>
            </a:endParaRPr>
          </a:p>
          <a:p>
            <a:pPr algn="ctr"/>
            <a:r>
              <a:rPr lang="en-US" sz="2000" b="1">
                <a:solidFill>
                  <a:srgbClr val="7F7F7F"/>
                </a:solidFill>
                <a:latin typeface="Aptos"/>
                <a:hlinkClick r:id="rId2"/>
              </a:rPr>
              <a:t>wwwˌinˌgov/recovery/settlement</a:t>
            </a:r>
            <a:endParaRPr lang="en-US" sz="2000" b="1">
              <a:solidFill>
                <a:schemeClr val="tx1"/>
              </a:solidFill>
              <a:latin typeface="Aptos"/>
            </a:endParaRPr>
          </a:p>
          <a:p>
            <a:pPr marL="457200" indent="-457200">
              <a:buChar char="•"/>
            </a:pPr>
            <a:endParaRPr lang="en-US" b="1">
              <a:solidFill>
                <a:srgbClr val="000000"/>
              </a:solidFill>
            </a:endParaRPr>
          </a:p>
          <a:p>
            <a:pPr marL="457200" indent="-457200">
              <a:buChar char="•"/>
            </a:pPr>
            <a:endParaRPr lang="en-US">
              <a:solidFill>
                <a:srgbClr val="7F7F7F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E250CCC-B8A7-05A7-E91F-1A130C8253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2</a:t>
            </a:fld>
            <a:endParaRPr lang="en-US"/>
          </a:p>
        </p:txBody>
      </p:sp>
      <p:pic>
        <p:nvPicPr>
          <p:cNvPr id="3" name="Picture 2" descr="A seal of state of indiana&#10;&#10;Description automatically generated">
            <a:extLst>
              <a:ext uri="{FF2B5EF4-FFF2-40B4-BE49-F238E27FC236}">
                <a16:creationId xmlns:a16="http://schemas.microsoft.com/office/drawing/2014/main" id="{CAF1A90A-83E1-B6B1-CEB0-4F123F009C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58785" y="850946"/>
            <a:ext cx="1341120" cy="1341120"/>
          </a:xfrm>
          <a:prstGeom prst="rect">
            <a:avLst/>
          </a:prstGeom>
        </p:spPr>
      </p:pic>
      <p:pic>
        <p:nvPicPr>
          <p:cNvPr id="9" name="Picture 8" descr="A green circle with a letter e in it&#10;&#10;Description automatically generated">
            <a:extLst>
              <a:ext uri="{FF2B5EF4-FFF2-40B4-BE49-F238E27FC236}">
                <a16:creationId xmlns:a16="http://schemas.microsoft.com/office/drawing/2014/main" id="{90433FA3-8008-1B77-EEF0-02EAD77874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4675" y="2707141"/>
            <a:ext cx="176212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19333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3A7EF8-80B9-4120-A37C-F3D3A1F2B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"/>
              </a:rPr>
              <a:t>Agenda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51F768B-0F04-4A29-B04D-3CAABAB65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97960" cy="4317240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b="1">
              <a:solidFill>
                <a:schemeClr val="tx1"/>
              </a:solidFill>
              <a:latin typeface="Aptos"/>
            </a:endParaRPr>
          </a:p>
          <a:p>
            <a:pPr marL="457200" indent="-457200">
              <a:buChar char="•"/>
            </a:pPr>
            <a:r>
              <a:rPr lang="en-US" b="1">
                <a:solidFill>
                  <a:schemeClr val="tx1"/>
                </a:solidFill>
                <a:latin typeface="Aptos"/>
              </a:rPr>
              <a:t>Opioid Settlement Basics</a:t>
            </a:r>
          </a:p>
          <a:p>
            <a:pPr marL="457200" indent="-457200">
              <a:buChar char="•"/>
            </a:pPr>
            <a:r>
              <a:rPr lang="en-US" b="1">
                <a:solidFill>
                  <a:schemeClr val="tx1"/>
                </a:solidFill>
                <a:latin typeface="Aptos"/>
              </a:rPr>
              <a:t>Reporting Period</a:t>
            </a:r>
            <a:endParaRPr lang="en-US" b="1">
              <a:solidFill>
                <a:schemeClr val="tx1"/>
              </a:solidFill>
            </a:endParaRPr>
          </a:p>
          <a:p>
            <a:pPr marL="457200" indent="-457200">
              <a:buChar char="•"/>
            </a:pPr>
            <a:r>
              <a:rPr lang="en-US" b="1">
                <a:solidFill>
                  <a:schemeClr val="tx1"/>
                </a:solidFill>
                <a:latin typeface="Aptos"/>
              </a:rPr>
              <a:t>Tool Demonstration</a:t>
            </a:r>
            <a:endParaRPr lang="en-US" b="1">
              <a:solidFill>
                <a:schemeClr val="tx1"/>
              </a:solidFill>
            </a:endParaRPr>
          </a:p>
          <a:p>
            <a:pPr marL="457200" indent="-457200">
              <a:buChar char="•"/>
            </a:pPr>
            <a:r>
              <a:rPr lang="en-US" b="1">
                <a:solidFill>
                  <a:schemeClr val="tx1"/>
                </a:solidFill>
                <a:latin typeface="Aptos"/>
              </a:rPr>
              <a:t>Questions</a:t>
            </a:r>
            <a:endParaRPr lang="en-US" b="1">
              <a:solidFill>
                <a:schemeClr val="tx1"/>
              </a:solidFill>
            </a:endParaRPr>
          </a:p>
          <a:p>
            <a:pPr marL="457200" indent="-457200">
              <a:buChar char="•"/>
            </a:pPr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71B31108-454A-4983-9BC5-BE7DED7C07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3</a:t>
            </a:fld>
            <a:endParaRPr lang="en-US"/>
          </a:p>
        </p:txBody>
      </p:sp>
      <p:pic>
        <p:nvPicPr>
          <p:cNvPr id="2" name="Picture 1" descr="A seal of state of indiana&#10;&#10;Description automatically generated">
            <a:extLst>
              <a:ext uri="{FF2B5EF4-FFF2-40B4-BE49-F238E27FC236}">
                <a16:creationId xmlns:a16="http://schemas.microsoft.com/office/drawing/2014/main" id="{259E51E2-0BC1-8FFD-09AD-C02C735BD2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8785" y="850946"/>
            <a:ext cx="1341120" cy="1341120"/>
          </a:xfrm>
          <a:prstGeom prst="rect">
            <a:avLst/>
          </a:prstGeom>
        </p:spPr>
      </p:pic>
      <p:pic>
        <p:nvPicPr>
          <p:cNvPr id="3" name="Picture 2" descr="A green circle with a letter e in it&#10;&#10;Description automatically generated">
            <a:extLst>
              <a:ext uri="{FF2B5EF4-FFF2-40B4-BE49-F238E27FC236}">
                <a16:creationId xmlns:a16="http://schemas.microsoft.com/office/drawing/2014/main" id="{A0FE45C7-0AB1-4BA3-35ED-76A60258CE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4675" y="2707141"/>
            <a:ext cx="1762125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86600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33931-A139-058B-BA33-0CFD46036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0" y="838200"/>
            <a:ext cx="8331200" cy="1143000"/>
          </a:xfrm>
        </p:spPr>
        <p:txBody>
          <a:bodyPr/>
          <a:lstStyle/>
          <a:p>
            <a:pPr algn="ctr"/>
            <a:r>
              <a:rPr lang="en-US">
                <a:latin typeface="Aptos"/>
              </a:rPr>
              <a:t>National Opioid Settlement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8D0FA-4793-FE5D-5B62-786C4CAD9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673" y="2857499"/>
            <a:ext cx="11299163" cy="316230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spcBef>
                <a:spcPts val="20"/>
              </a:spcBef>
              <a:buNone/>
            </a:pPr>
            <a:r>
              <a:rPr lang="en-US" b="1">
                <a:solidFill>
                  <a:schemeClr val="tx1"/>
                </a:solidFill>
                <a:latin typeface="Aptos"/>
                <a:cs typeface="Aptos Serif"/>
              </a:rPr>
              <a:t>$1 billion over 18 years from settlements with: </a:t>
            </a:r>
          </a:p>
          <a:p>
            <a:pPr marL="457200" indent="-457200" algn="ctr"/>
            <a:r>
              <a:rPr lang="en-US" b="1">
                <a:solidFill>
                  <a:schemeClr val="tx1"/>
                </a:solidFill>
                <a:latin typeface="Aptos"/>
                <a:cs typeface="Aptos Serif"/>
              </a:rPr>
              <a:t>Distributors</a:t>
            </a:r>
          </a:p>
          <a:p>
            <a:pPr marL="457200" indent="-457200" algn="ctr"/>
            <a:r>
              <a:rPr lang="en-US" b="1">
                <a:solidFill>
                  <a:schemeClr val="tx1"/>
                </a:solidFill>
                <a:latin typeface="Aptos"/>
                <a:cs typeface="Aptos Serif"/>
              </a:rPr>
              <a:t>Manufacturers</a:t>
            </a:r>
          </a:p>
          <a:p>
            <a:pPr marL="457200" indent="-457200" algn="ctr"/>
            <a:r>
              <a:rPr lang="en-US" b="1">
                <a:solidFill>
                  <a:schemeClr val="tx1"/>
                </a:solidFill>
                <a:latin typeface="Aptos"/>
                <a:cs typeface="Aptos Serif"/>
              </a:rPr>
              <a:t>Marketers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06F3C3-F1C7-C2E8-2E09-3DF59C9E37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43779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7C4DC-E4D7-5241-F800-A87BC1E7B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1AA12-EE58-277E-430A-9039AC7F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0400" y="773336"/>
            <a:ext cx="8331200" cy="1143000"/>
          </a:xfrm>
        </p:spPr>
        <p:txBody>
          <a:bodyPr/>
          <a:lstStyle/>
          <a:p>
            <a:pPr algn="ctr"/>
            <a:r>
              <a:rPr lang="en-US">
                <a:latin typeface="Aptos"/>
              </a:rPr>
              <a:t>Distribution Formula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6FE35-80DE-8D41-5C88-5A758B9EA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76400"/>
            <a:ext cx="11221672" cy="51053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800" b="1">
                <a:solidFill>
                  <a:schemeClr val="tx1"/>
                </a:solidFill>
                <a:latin typeface="Aptos"/>
                <a:cs typeface="Aptos Serif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Ind. Code 4-6–15</a:t>
            </a:r>
            <a:endParaRPr lang="en-US" sz="2800">
              <a:solidFill>
                <a:schemeClr val="tx1"/>
              </a:solidFill>
              <a:latin typeface="Aptos"/>
              <a:cs typeface="Aptos Serif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solidFill>
                  <a:schemeClr val="tx1"/>
                </a:solidFill>
                <a:latin typeface="Aptos"/>
                <a:cs typeface="Aptos Serif"/>
              </a:rPr>
              <a:t>Creates state-local split at 50/50</a:t>
            </a:r>
          </a:p>
          <a:p>
            <a:pPr marL="857250" lvl="1">
              <a:spcBef>
                <a:spcPts val="600"/>
              </a:spcBef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en-US" sz="2000" b="1">
                <a:solidFill>
                  <a:schemeClr val="tx1"/>
                </a:solidFill>
                <a:latin typeface="Aptos"/>
                <a:cs typeface="Aptos Serif"/>
              </a:rPr>
              <a:t>35% of the 50% must be used for abatement </a:t>
            </a:r>
            <a:r>
              <a:rPr lang="en-US" sz="2000">
                <a:solidFill>
                  <a:schemeClr val="tx1"/>
                </a:solidFill>
                <a:latin typeface="Aptos"/>
                <a:cs typeface="Aptos Serif"/>
              </a:rPr>
              <a:t>(</a:t>
            </a:r>
            <a:r>
              <a:rPr lang="en-US" sz="2000" i="1">
                <a:solidFill>
                  <a:schemeClr val="tx1"/>
                </a:solidFill>
                <a:latin typeface="Aptos"/>
                <a:cs typeface="Aptos Serif"/>
              </a:rPr>
              <a:t>70% of your share</a:t>
            </a:r>
            <a:r>
              <a:rPr lang="en-US" sz="2000">
                <a:solidFill>
                  <a:schemeClr val="tx1"/>
                </a:solidFill>
                <a:latin typeface="Aptos"/>
                <a:cs typeface="Aptos Serif"/>
              </a:rPr>
              <a:t>)</a:t>
            </a:r>
          </a:p>
          <a:p>
            <a:pPr marL="857250" lvl="1">
              <a:spcBef>
                <a:spcPts val="600"/>
              </a:spcBef>
              <a:spcAft>
                <a:spcPts val="600"/>
              </a:spcAft>
              <a:buFont typeface="Courier New" panose="020B0604020202020204" pitchFamily="34" charset="0"/>
              <a:buChar char="o"/>
            </a:pPr>
            <a:r>
              <a:rPr lang="en-US" sz="2000" b="1">
                <a:solidFill>
                  <a:schemeClr val="tx1"/>
                </a:solidFill>
                <a:latin typeface="Aptos"/>
                <a:cs typeface="Aptos Serif"/>
              </a:rPr>
              <a:t>15% of the 50% is unrestricted </a:t>
            </a:r>
            <a:r>
              <a:rPr lang="en-US" sz="2000">
                <a:solidFill>
                  <a:schemeClr val="tx1"/>
                </a:solidFill>
                <a:latin typeface="Aptos"/>
                <a:cs typeface="Aptos Serif"/>
              </a:rPr>
              <a:t>(</a:t>
            </a:r>
            <a:r>
              <a:rPr lang="en-US" sz="2000" i="1">
                <a:solidFill>
                  <a:schemeClr val="tx1"/>
                </a:solidFill>
                <a:latin typeface="Aptos"/>
                <a:cs typeface="Aptos Serif"/>
              </a:rPr>
              <a:t>30% of your share</a:t>
            </a:r>
            <a:r>
              <a:rPr lang="en-US" sz="2000">
                <a:solidFill>
                  <a:schemeClr val="tx1"/>
                </a:solidFill>
                <a:latin typeface="Aptos"/>
                <a:cs typeface="Aptos Serif"/>
              </a:rPr>
              <a:t>)</a:t>
            </a:r>
            <a:endParaRPr lang="en-US" sz="2400">
              <a:solidFill>
                <a:schemeClr val="tx1"/>
              </a:solidFill>
              <a:latin typeface="Aptos"/>
              <a:cs typeface="Aptos Serif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solidFill>
                  <a:schemeClr val="tx1"/>
                </a:solidFill>
                <a:latin typeface="Aptos"/>
                <a:cs typeface="Aptos Serif"/>
              </a:rPr>
              <a:t>Specifies that distribution of funds from an opioid litigation settlement is subject to bankruptcy court order or bankruptcy settlement (Exhibit E)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solidFill>
                  <a:schemeClr val="tx1"/>
                </a:solidFill>
                <a:latin typeface="Aptos"/>
                <a:cs typeface="Aptos Serif"/>
              </a:rPr>
              <a:t>Annual distribution of less than $5,000 rolls up to the county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solidFill>
                  <a:schemeClr val="tx1"/>
                </a:solidFill>
                <a:latin typeface="Aptos"/>
                <a:cs typeface="Aptos Serif"/>
              </a:rPr>
              <a:t>Permits city, county, or town to transfer all or part of payment to </a:t>
            </a:r>
            <a:br>
              <a:rPr lang="en-US" sz="2400">
                <a:latin typeface="Aptos"/>
                <a:cs typeface="Aptos Serif"/>
              </a:rPr>
            </a:br>
            <a:r>
              <a:rPr lang="en-US" sz="2400">
                <a:solidFill>
                  <a:schemeClr val="tx1"/>
                </a:solidFill>
                <a:latin typeface="Aptos"/>
                <a:cs typeface="Aptos Serif"/>
              </a:rPr>
              <a:t>another city, county, or town to benefit both communities </a:t>
            </a:r>
          </a:p>
          <a:p>
            <a:pPr marL="857250" lvl="1" indent="-457200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>
                <a:solidFill>
                  <a:schemeClr val="tx1"/>
                </a:solidFill>
                <a:latin typeface="Aptos"/>
                <a:cs typeface="Aptos Serif"/>
              </a:rPr>
              <a:t>All communities are still required to report</a:t>
            </a:r>
            <a:endParaRPr lang="en-US" sz="2000">
              <a:solidFill>
                <a:schemeClr val="tx1"/>
              </a:solidFill>
              <a:latin typeface="Apt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BAB3B4-9503-4675-2ADD-0350A237F3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6014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D69E7-C412-0C0E-4508-EDF6C5CB7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600" y="3200400"/>
            <a:ext cx="10464800" cy="1143000"/>
          </a:xfrm>
        </p:spPr>
        <p:txBody>
          <a:bodyPr/>
          <a:lstStyle/>
          <a:p>
            <a:pPr algn="ctr"/>
            <a:r>
              <a:rPr lang="en-US" sz="3600">
                <a:hlinkClick r:id="rId2"/>
              </a:rPr>
              <a:t>in.gov/</a:t>
            </a:r>
            <a:r>
              <a:rPr lang="en-US" sz="3600" err="1">
                <a:hlinkClick r:id="rId2"/>
              </a:rPr>
              <a:t>attorneygeneral</a:t>
            </a:r>
            <a:r>
              <a:rPr lang="en-US" sz="3600">
                <a:hlinkClick r:id="rId2"/>
              </a:rPr>
              <a:t>/home/opioid-settlement</a:t>
            </a:r>
            <a:endParaRPr lang="en-US" sz="36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1F2FD1-A7DF-AAA8-59E7-E3DEB108AC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6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EE373DF-DD33-0643-9B75-F714BC316163}"/>
              </a:ext>
            </a:extLst>
          </p:cNvPr>
          <p:cNvSpPr txBox="1">
            <a:spLocks/>
          </p:cNvSpPr>
          <p:nvPr/>
        </p:nvSpPr>
        <p:spPr>
          <a:xfrm>
            <a:off x="1930400" y="1905000"/>
            <a:ext cx="8331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/>
              <a:t>Distribution Estimates by Subdivision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DB5B429-3160-D135-17E1-AA7B17DB7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4589712"/>
            <a:ext cx="10972800" cy="16282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3000" b="1">
                <a:solidFill>
                  <a:schemeClr val="tx1"/>
                </a:solidFill>
                <a:latin typeface="Aptos"/>
                <a:cs typeface="Aptos Serif"/>
              </a:rPr>
              <a:t>*Note: </a:t>
            </a:r>
            <a:r>
              <a:rPr lang="en-US" sz="3000" i="1">
                <a:solidFill>
                  <a:schemeClr val="tx1"/>
                </a:solidFill>
                <a:latin typeface="Aptos"/>
                <a:cs typeface="Aptos Serif"/>
              </a:rPr>
              <a:t>This spreadsheet does not represent exact amounts received, only </a:t>
            </a:r>
            <a:r>
              <a:rPr lang="en-US" sz="3000" b="1" i="1">
                <a:solidFill>
                  <a:schemeClr val="tx1"/>
                </a:solidFill>
                <a:latin typeface="Aptos"/>
                <a:cs typeface="Aptos Serif"/>
              </a:rPr>
              <a:t>estimated </a:t>
            </a:r>
            <a:r>
              <a:rPr lang="en-US" sz="3000" i="1">
                <a:solidFill>
                  <a:schemeClr val="tx1"/>
                </a:solidFill>
                <a:latin typeface="Aptos"/>
                <a:cs typeface="Aptos Serif"/>
              </a:rPr>
              <a:t>amounts.</a:t>
            </a:r>
          </a:p>
        </p:txBody>
      </p:sp>
    </p:spTree>
    <p:extLst>
      <p:ext uri="{BB962C8B-B14F-4D97-AF65-F5344CB8AC3E}">
        <p14:creationId xmlns:p14="http://schemas.microsoft.com/office/powerpoint/2010/main" val="206969529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923A3-6F5A-1262-6954-4DDD11A56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/>
              <a:t>Reporting = Required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14765-666F-273F-92ED-7C3C14F34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749411"/>
            <a:ext cx="10972800" cy="29077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sz="3000">
                <a:solidFill>
                  <a:schemeClr val="tx1"/>
                </a:solidFill>
                <a:latin typeface="Aptos"/>
                <a:cs typeface="Aptos Serif"/>
              </a:rPr>
              <a:t>Indiana Code 4-16-15 </a:t>
            </a:r>
            <a:r>
              <a:rPr lang="en-US" sz="3000" b="1">
                <a:solidFill>
                  <a:schemeClr val="tx1"/>
                </a:solidFill>
                <a:latin typeface="Aptos"/>
                <a:cs typeface="Aptos Serif"/>
              </a:rPr>
              <a:t>requires FSSA to submit an annual comprehensive report</a:t>
            </a:r>
            <a:r>
              <a:rPr lang="en-US" sz="3000">
                <a:solidFill>
                  <a:schemeClr val="tx1"/>
                </a:solidFill>
                <a:latin typeface="Aptos"/>
                <a:cs typeface="Aptos Serif"/>
              </a:rPr>
              <a:t> of the use of all opioid settlement funds, including funds received by the local units of government, to the Indiana General Assembly by October 1 of each year.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27E81B-73B3-9C51-C0D3-2FA25CCB0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F666A87-0DF7-4A5C-B8B2-4E7F7417BA6B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65927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8E75F-3B04-B92B-125D-542CCA0D1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ptos"/>
              </a:rPr>
              <a:t>Reporting = Required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5665C-5433-D554-8C01-C6EE26BF0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098261"/>
            <a:ext cx="10972800" cy="4428876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spcBef>
                <a:spcPts val="20"/>
              </a:spcBef>
            </a:pPr>
            <a:r>
              <a:rPr lang="en-US">
                <a:solidFill>
                  <a:schemeClr val="tx1"/>
                </a:solidFill>
                <a:latin typeface="Aptos"/>
                <a:cs typeface="Aptos Serif"/>
              </a:rPr>
              <a:t>Communities will receive a link on July 1, 2026, to report how/if they have spent any opioid settlement funds between July 1, 2025, and June 30, 2026, including both abatement and unrestricted funds. </a:t>
            </a:r>
            <a:endParaRPr lang="en-US">
              <a:solidFill>
                <a:schemeClr val="tx1"/>
              </a:solidFill>
              <a:latin typeface="Aptos"/>
              <a:cs typeface="Aptos Serif" panose="02020604070405020304" pitchFamily="18" charset="0"/>
            </a:endParaRPr>
          </a:p>
          <a:p>
            <a:pPr marL="0" indent="0">
              <a:spcBef>
                <a:spcPts val="20"/>
              </a:spcBef>
              <a:buNone/>
            </a:pPr>
            <a:endParaRPr lang="en-US">
              <a:solidFill>
                <a:schemeClr val="tx1"/>
              </a:solidFill>
              <a:latin typeface="Aptos"/>
              <a:cs typeface="Aptos Serif"/>
            </a:endParaRP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latin typeface="Aptos"/>
                <a:cs typeface="Aptos Serif"/>
              </a:rPr>
              <a:t>Emails will be sent to a contact list compiled from the 2025 report with updates as requested by the local units of government.</a:t>
            </a:r>
          </a:p>
          <a:p>
            <a:pPr marL="0" indent="0">
              <a:spcBef>
                <a:spcPts val="20"/>
              </a:spcBef>
              <a:buNone/>
            </a:pPr>
            <a:endParaRPr lang="en-US">
              <a:solidFill>
                <a:schemeClr val="tx1"/>
              </a:solidFill>
              <a:latin typeface="Aptos"/>
              <a:cs typeface="Aptos Serif"/>
            </a:endParaRPr>
          </a:p>
          <a:p>
            <a:pPr lvl="1">
              <a:spcBef>
                <a:spcPts val="20"/>
              </a:spcBef>
              <a:buFont typeface="Courier New" panose="020B0604020202020204" pitchFamily="34" charset="0"/>
              <a:buChar char="o"/>
            </a:pPr>
            <a:r>
              <a:rPr lang="en-US">
                <a:solidFill>
                  <a:schemeClr val="tx1"/>
                </a:solidFill>
                <a:latin typeface="Aptos"/>
                <a:cs typeface="Aptos Serif"/>
              </a:rPr>
              <a:t>To confirm your community’s contact, </a:t>
            </a:r>
            <a:br>
              <a:rPr lang="en-US">
                <a:latin typeface="Aptos"/>
                <a:cs typeface="Aptos Serif"/>
              </a:rPr>
            </a:br>
            <a:r>
              <a:rPr lang="en-US">
                <a:solidFill>
                  <a:schemeClr val="tx1"/>
                </a:solidFill>
                <a:latin typeface="Aptos"/>
                <a:cs typeface="Aptos Serif"/>
              </a:rPr>
              <a:t>email</a:t>
            </a:r>
            <a:r>
              <a:rPr lang="en-US" b="1">
                <a:solidFill>
                  <a:schemeClr val="tx1"/>
                </a:solidFill>
                <a:latin typeface="Aptos"/>
                <a:cs typeface="Aptos Serif"/>
              </a:rPr>
              <a:t> </a:t>
            </a:r>
            <a:r>
              <a:rPr lang="en-US" b="1">
                <a:solidFill>
                  <a:schemeClr val="tx1"/>
                </a:solidFill>
                <a:latin typeface="Aptos"/>
                <a:cs typeface="Aptos Serif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INopioidsettlement.us@egis-group.com</a:t>
            </a:r>
            <a:endParaRPr lang="en-US">
              <a:solidFill>
                <a:schemeClr val="tx1"/>
              </a:solidFill>
              <a:latin typeface="Aptos"/>
              <a:cs typeface="Aptos Serif"/>
            </a:endParaRPr>
          </a:p>
          <a:p>
            <a:pPr marL="0" indent="0">
              <a:spcBef>
                <a:spcPts val="20"/>
              </a:spcBef>
              <a:buNone/>
            </a:pPr>
            <a:endParaRPr lang="en-US">
              <a:solidFill>
                <a:schemeClr val="tx1"/>
              </a:solidFill>
              <a:latin typeface="Aptos"/>
              <a:cs typeface="Aptos Serif"/>
            </a:endParaRPr>
          </a:p>
          <a:p>
            <a:pPr marL="0" indent="0" algn="ctr">
              <a:buNone/>
            </a:pPr>
            <a:r>
              <a:rPr lang="en-US" sz="4600" b="1">
                <a:solidFill>
                  <a:schemeClr val="tx1"/>
                </a:solidFill>
                <a:latin typeface="Aptos"/>
                <a:cs typeface="Aptos Serif"/>
              </a:rPr>
              <a:t>Reporting must be completed by 11:59 P.M. EDT Monday, August 31, 2026.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DF9EC0-0E37-2FE0-79A8-BEBF46A749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666A87-0DF7-4A5C-B8B2-4E7F7417BA6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0520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15798-E006-293E-7548-88ED53067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960437"/>
            <a:ext cx="8331200" cy="1143000"/>
          </a:xfrm>
        </p:spPr>
        <p:txBody>
          <a:bodyPr anchor="ctr">
            <a:normAutofit/>
          </a:bodyPr>
          <a:lstStyle/>
          <a:p>
            <a:r>
              <a:rPr lang="en-US"/>
              <a:t>Reporting Details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59BD62-1D76-9AD7-5814-817BD46783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65760" y="621792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F666A87-0DF7-4A5C-B8B2-4E7F7417BA6B}" type="slidenum">
              <a:rPr lang="en-US" smtClean="0"/>
              <a:pPr>
                <a:spcAft>
                  <a:spcPts val="600"/>
                </a:spcAft>
              </a:pPr>
              <a:t>9</a:t>
            </a:fld>
            <a:endParaRPr lang="en-US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C0BA04CF-A9E9-A5D3-C1AF-1272A5B65B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7492864"/>
              </p:ext>
            </p:extLst>
          </p:nvPr>
        </p:nvGraphicFramePr>
        <p:xfrm>
          <a:off x="609600" y="2286000"/>
          <a:ext cx="10972800" cy="393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141348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.0.957"/>
  <p:tag name="AS_RELEASE_DATE" val="2023.07.31"/>
  <p:tag name="AS_TITLE" val="Aspose.Slides for Java"/>
  <p:tag name="AS_VERSION" val="23.7"/>
</p:tagLst>
</file>

<file path=ppt/theme/theme1.xml><?xml version="1.0" encoding="utf-8"?>
<a:theme xmlns:a="http://schemas.openxmlformats.org/drawingml/2006/main" name="FSSA-Style3">
  <a:themeElements>
    <a:clrScheme name="F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C5B"/>
      </a:accent1>
      <a:accent2>
        <a:srgbClr val="265F92"/>
      </a:accent2>
      <a:accent3>
        <a:srgbClr val="77787B"/>
      </a:accent3>
      <a:accent4>
        <a:srgbClr val="BED738"/>
      </a:accent4>
      <a:accent5>
        <a:srgbClr val="FFD100"/>
      </a:accent5>
      <a:accent6>
        <a:srgbClr val="002E6D"/>
      </a:accent6>
      <a:hlink>
        <a:srgbClr val="0563C1"/>
      </a:hlink>
      <a:folHlink>
        <a:srgbClr val="954F72"/>
      </a:folHlink>
    </a:clrScheme>
    <a:fontScheme name="FSSA">
      <a:majorFont>
        <a:latin typeface="Trebuchet MS"/>
        <a:ea typeface="Trebuchet MS"/>
        <a:cs typeface="Arial"/>
      </a:majorFont>
      <a:minorFont>
        <a:latin typeface="Times New Roman"/>
        <a:ea typeface="Times New Roma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Autofit/>
      </a:bodyPr>
      <a:lstStyle>
        <a:defPPr algn="r">
          <a:defRPr sz="3600" b="0" dirty="0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ssa-style-02" id="{6D705E1F-F56C-4005-82E0-3AB2BF59F427}" vid="{14FBC3B4-E75B-4379-BDB6-9B9FE6595C8A}"/>
    </a:ext>
  </a:extLst>
</a:theme>
</file>

<file path=ppt/theme/theme2.xml><?xml version="1.0" encoding="utf-8"?>
<a:theme xmlns:a="http://schemas.openxmlformats.org/drawingml/2006/main" name="1_FSSA-Style3">
  <a:themeElements>
    <a:clrScheme name="F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C5B"/>
      </a:accent1>
      <a:accent2>
        <a:srgbClr val="265F92"/>
      </a:accent2>
      <a:accent3>
        <a:srgbClr val="77787B"/>
      </a:accent3>
      <a:accent4>
        <a:srgbClr val="BED738"/>
      </a:accent4>
      <a:accent5>
        <a:srgbClr val="FFD100"/>
      </a:accent5>
      <a:accent6>
        <a:srgbClr val="002E6D"/>
      </a:accent6>
      <a:hlink>
        <a:srgbClr val="0563C1"/>
      </a:hlink>
      <a:folHlink>
        <a:srgbClr val="954F72"/>
      </a:folHlink>
    </a:clrScheme>
    <a:fontScheme name="FSSA">
      <a:majorFont>
        <a:latin typeface="Trebuchet MS"/>
        <a:ea typeface="Trebuchet MS"/>
        <a:cs typeface="Arial"/>
      </a:majorFont>
      <a:minorFont>
        <a:latin typeface="Times New Roman"/>
        <a:ea typeface="Times New Roma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Autofit/>
      </a:bodyPr>
      <a:lstStyle>
        <a:defPPr algn="r">
          <a:defRPr sz="3600" b="0" dirty="0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ssa-style-02" id="{6D705E1F-F56C-4005-82E0-3AB2BF59F427}" vid="{41F2AE01-9F9E-4A74-A83E-564CCAB16962}"/>
    </a:ext>
  </a:extLst>
</a:theme>
</file>

<file path=ppt/theme/theme3.xml><?xml version="1.0" encoding="utf-8"?>
<a:theme xmlns:a="http://schemas.openxmlformats.org/drawingml/2006/main" name="2_FSSA-Style3">
  <a:themeElements>
    <a:clrScheme name="FSS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C5B"/>
      </a:accent1>
      <a:accent2>
        <a:srgbClr val="265F92"/>
      </a:accent2>
      <a:accent3>
        <a:srgbClr val="77787B"/>
      </a:accent3>
      <a:accent4>
        <a:srgbClr val="BED738"/>
      </a:accent4>
      <a:accent5>
        <a:srgbClr val="FFD100"/>
      </a:accent5>
      <a:accent6>
        <a:srgbClr val="002E6D"/>
      </a:accent6>
      <a:hlink>
        <a:srgbClr val="0563C1"/>
      </a:hlink>
      <a:folHlink>
        <a:srgbClr val="954F72"/>
      </a:folHlink>
    </a:clrScheme>
    <a:fontScheme name="FSSA">
      <a:majorFont>
        <a:latin typeface="Trebuchet MS"/>
        <a:ea typeface="Trebuchet MS"/>
        <a:cs typeface="Arial"/>
      </a:majorFont>
      <a:minorFont>
        <a:latin typeface="Times New Roman"/>
        <a:ea typeface="Times New Roman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Autofit/>
      </a:bodyPr>
      <a:lstStyle>
        <a:defPPr algn="r">
          <a:defRPr sz="3600" b="0" dirty="0" smtClean="0">
            <a:solidFill>
              <a:schemeClr val="tx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ssa-style-02" id="{6D705E1F-F56C-4005-82E0-3AB2BF59F427}" vid="{A235E759-D664-4920-BA51-7B2C34B1EB5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c4ca0d8-3822-46e9-9dc5-d2e591ad80c5" xsi:nil="true"/>
    <CopiedtoDatesFolder xmlns="7e0e5905-c4c7-4b28-930b-42faab49c1a7">true</CopiedtoDatesFolder>
    <Date_x002f_Month xmlns="7e0e5905-c4c7-4b28-930b-42faab49c1a7" xsi:nil="true"/>
    <WestlakesScreenshots xmlns="7e0e5905-c4c7-4b28-930b-42faab49c1a7" xsi:nil="true"/>
    <AddedtoTimelineofevents xmlns="7e0e5905-c4c7-4b28-930b-42faab49c1a7" xsi:nil="true"/>
    <CopiedtoDatesFolder2 xmlns="7e0e5905-c4c7-4b28-930b-42faab49c1a7" xsi:nil="true"/>
    <lcf76f155ced4ddcb4097134ff3c332f xmlns="7e0e5905-c4c7-4b28-930b-42faab49c1a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9A9A6BDD56C84FB4E000684FAA2A36" ma:contentTypeVersion="26" ma:contentTypeDescription="Create a new document." ma:contentTypeScope="" ma:versionID="a60e4c1ba05c2860e9b30af3a18047f0">
  <xsd:schema xmlns:xsd="http://www.w3.org/2001/XMLSchema" xmlns:xs="http://www.w3.org/2001/XMLSchema" xmlns:p="http://schemas.microsoft.com/office/2006/metadata/properties" xmlns:ns2="7e0e5905-c4c7-4b28-930b-42faab49c1a7" xmlns:ns3="7c4ca0d8-3822-46e9-9dc5-d2e591ad80c5" targetNamespace="http://schemas.microsoft.com/office/2006/metadata/properties" ma:root="true" ma:fieldsID="62b0df065660ad7ca17b4eaa96c807b3" ns2:_="" ns3:_="">
    <xsd:import namespace="7e0e5905-c4c7-4b28-930b-42faab49c1a7"/>
    <xsd:import namespace="7c4ca0d8-3822-46e9-9dc5-d2e591ad80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WestlakesScreenshots" minOccurs="0"/>
                <xsd:element ref="ns2:MediaServiceObjectDetectorVersions" minOccurs="0"/>
                <xsd:element ref="ns2:MediaServiceSearchProperties" minOccurs="0"/>
                <xsd:element ref="ns2:CopiedtoDatesFolder" minOccurs="0"/>
                <xsd:element ref="ns2:CopiedtoDatesFolder2" minOccurs="0"/>
                <xsd:element ref="ns2:Date_x002f_Month" minOccurs="0"/>
                <xsd:element ref="ns2:AddedtoTimelineofeve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0e5905-c4c7-4b28-930b-42faab49c1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LengthInSeconds" ma:index="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1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2ec5fc1f-2f46-46f7-8373-eebef43654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WestlakesScreenshots" ma:index="15" nillable="true" ma:displayName="Westlakes Screenshots" ma:description="Screen shots " ma:internalName="WestlakesScreenshots" ma:readOnly="false">
      <xsd:simpleType>
        <xsd:restriction base="dms:Text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CopiedtoDatesFolder" ma:index="18" nillable="true" ma:displayName="Copied to Dates Folder" ma:default="1" ma:internalName="CopiedtoDatesFolder" ma:readOnly="false">
      <xsd:simpleType>
        <xsd:restriction base="dms:Boolean"/>
      </xsd:simpleType>
    </xsd:element>
    <xsd:element name="CopiedtoDatesFolder2" ma:index="19" nillable="true" ma:displayName="Copied to Dates Folder 2" ma:format="Dropdown" ma:internalName="CopiedtoDatesFolder2" ma:readOnly="false">
      <xsd:simpleType>
        <xsd:union memberTypes="dms:Text">
          <xsd:simpleType>
            <xsd:restriction base="dms:Choice">
              <xsd:enumeration value="Yes"/>
              <xsd:enumeration value="No"/>
            </xsd:restriction>
          </xsd:simpleType>
        </xsd:union>
      </xsd:simpleType>
    </xsd:element>
    <xsd:element name="Date_x002f_Month" ma:index="20" nillable="true" ma:displayName="Date / Month" ma:internalName="Date_x002f_Month" ma:readOnly="false">
      <xsd:simpleType>
        <xsd:restriction base="dms:Text">
          <xsd:maxLength value="255"/>
        </xsd:restriction>
      </xsd:simpleType>
    </xsd:element>
    <xsd:element name="AddedtoTimelineofevents" ma:index="21" nillable="true" ma:displayName="Added to Timeline of events" ma:format="Dropdown" ma:internalName="AddedtoTimelineofevents" ma:readOnly="false">
      <xsd:simpleType>
        <xsd:restriction base="dms:Choice">
          <xsd:enumeration value="Yes"/>
          <xsd:enumeration value="No"/>
        </xsd:restriction>
      </xsd:simpleType>
    </xsd:element>
    <xsd:element name="MediaServiceLocation" ma:index="25" nillable="true" ma:displayName="Location" ma:description="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ca0d8-3822-46e9-9dc5-d2e591ad80c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d35e071-e073-4d47-80a8-f393ecd1d880}" ma:internalName="TaxCatchAll" ma:showField="CatchAllData" ma:web="7c4ca0d8-3822-46e9-9dc5-d2e591ad80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Type de contenu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DA33BAC-8770-453D-BF5D-A79D3693F79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FA2B5A-33BC-49F9-876B-699E3E467060}">
  <ds:schemaRefs>
    <ds:schemaRef ds:uri="7c4ca0d8-3822-46e9-9dc5-d2e591ad80c5"/>
    <ds:schemaRef ds:uri="7e0e5905-c4c7-4b28-930b-42faab49c1a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001F40D-2DAB-4B4E-8E2A-D9412A8DF5B0}">
  <ds:schemaRefs>
    <ds:schemaRef ds:uri="7c4ca0d8-3822-46e9-9dc5-d2e591ad80c5"/>
    <ds:schemaRef ds:uri="7e0e5905-c4c7-4b28-930b-42faab49c1a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199bfba-a409-4f13-b0c4-18b45933d88d}" enabled="0" method="" siteId="{2199bfba-a409-4f13-b0c4-18b45933d8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fssa-style-02</Template>
  <TotalTime>0</TotalTime>
  <Words>819</Words>
  <Application>Microsoft Office PowerPoint</Application>
  <PresentationFormat>Widescreen</PresentationFormat>
  <Paragraphs>114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Aptos</vt:lpstr>
      <vt:lpstr>Aptos Serif</vt:lpstr>
      <vt:lpstr>Arial</vt:lpstr>
      <vt:lpstr>Arial,Sans-Serif</vt:lpstr>
      <vt:lpstr>Calibri</vt:lpstr>
      <vt:lpstr>Courier New</vt:lpstr>
      <vt:lpstr>Courier New,monospace</vt:lpstr>
      <vt:lpstr>Times New Roman</vt:lpstr>
      <vt:lpstr>Wingdings</vt:lpstr>
      <vt:lpstr>FSSA-Style3</vt:lpstr>
      <vt:lpstr>1_FSSA-Style3</vt:lpstr>
      <vt:lpstr>2_FSSA-Style3</vt:lpstr>
      <vt:lpstr>Indiana Opioid Settlement Reporting Tool</vt:lpstr>
      <vt:lpstr>Welcome</vt:lpstr>
      <vt:lpstr>Agenda</vt:lpstr>
      <vt:lpstr>National Opioid Settlement</vt:lpstr>
      <vt:lpstr>Distribution Formula</vt:lpstr>
      <vt:lpstr>in.gov/attorneygeneral/home/opioid-settlement</vt:lpstr>
      <vt:lpstr>Reporting = Required</vt:lpstr>
      <vt:lpstr>Reporting = Required</vt:lpstr>
      <vt:lpstr>Reporting Details</vt:lpstr>
      <vt:lpstr>Exhibit E</vt:lpstr>
      <vt:lpstr>Non-Allowable Expenditures</vt:lpstr>
      <vt:lpstr>Revising Expenditures </vt:lpstr>
      <vt:lpstr>Live Demonstration</vt:lpstr>
      <vt:lpstr>Key Dates</vt:lpstr>
      <vt:lpstr>Webinars &amp; Office Hours</vt:lpstr>
      <vt:lpstr>Questions</vt:lpstr>
    </vt:vector>
  </TitlesOfParts>
  <Manager>Office of Strategic Communications and Public Affairs</Manager>
  <Company>Indiana Family and Social Services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FSSA Style 02</dc:title>
  <dc:subject>Presentation</dc:subject>
  <dc:creator>Inkenbrandt, Alan L</dc:creator>
  <cp:keywords>FSSA</cp:keywords>
  <dc:description>Slide show</dc:description>
  <cp:lastModifiedBy>GOLDEN Jodi</cp:lastModifiedBy>
  <cp:revision>4</cp:revision>
  <dcterms:created xsi:type="dcterms:W3CDTF">2025-01-13T15:35:37Z</dcterms:created>
  <dcterms:modified xsi:type="dcterms:W3CDTF">2026-06-29T19:29:52Z</dcterms:modified>
  <cp:category>State of Indiana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0x0101001D9A9A6BDD56C84FB4E000684FAA2A36</vt:lpwstr>
  </property>
  <property fmtid="{D5CDD505-2E9C-101B-9397-08002B2CF9AE}" pid="3" name="MediaServiceImageTags">
    <vt:lpwstr/>
  </property>
  <property fmtid="{D5CDD505-2E9C-101B-9397-08002B2CF9AE}" pid="4" name="Order">
    <vt:r8>900</vt:r8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MSIP_Label_4a30d458-cd10-4a48-9232-50530e63d4a6_Enabled">
    <vt:lpwstr>true</vt:lpwstr>
  </property>
  <property fmtid="{D5CDD505-2E9C-101B-9397-08002B2CF9AE}" pid="8" name="MSIP_Label_4a30d458-cd10-4a48-9232-50530e63d4a6_SetDate">
    <vt:lpwstr>2026-06-17T16:54:04Z</vt:lpwstr>
  </property>
  <property fmtid="{D5CDD505-2E9C-101B-9397-08002B2CF9AE}" pid="9" name="MSIP_Label_4a30d458-cd10-4a48-9232-50530e63d4a6_Method">
    <vt:lpwstr>Privileged</vt:lpwstr>
  </property>
  <property fmtid="{D5CDD505-2E9C-101B-9397-08002B2CF9AE}" pid="10" name="MSIP_Label_4a30d458-cd10-4a48-9232-50530e63d4a6_Name">
    <vt:lpwstr>l0_public</vt:lpwstr>
  </property>
  <property fmtid="{D5CDD505-2E9C-101B-9397-08002B2CF9AE}" pid="11" name="MSIP_Label_4a30d458-cd10-4a48-9232-50530e63d4a6_SiteId">
    <vt:lpwstr>a5877034-8d6a-496a-8cf8-ceb5e3451109</vt:lpwstr>
  </property>
  <property fmtid="{D5CDD505-2E9C-101B-9397-08002B2CF9AE}" pid="12" name="MSIP_Label_4a30d458-cd10-4a48-9232-50530e63d4a6_ActionId">
    <vt:lpwstr>e36e80e0-7166-4bee-a9d1-7972d9829d78</vt:lpwstr>
  </property>
  <property fmtid="{D5CDD505-2E9C-101B-9397-08002B2CF9AE}" pid="13" name="MSIP_Label_4a30d458-cd10-4a48-9232-50530e63d4a6_ContentBits">
    <vt:lpwstr>2</vt:lpwstr>
  </property>
  <property fmtid="{D5CDD505-2E9C-101B-9397-08002B2CF9AE}" pid="14" name="MSIP_Label_4a30d458-cd10-4a48-9232-50530e63d4a6_Tag">
    <vt:lpwstr>10, 0, 1, 1</vt:lpwstr>
  </property>
  <property fmtid="{D5CDD505-2E9C-101B-9397-08002B2CF9AE}" pid="15" name="ClassificationContentMarkingFooterLocations">
    <vt:lpwstr>FSSA-Style3:9\1_FSSA-Style3:6\2_FSSA-Style3:3</vt:lpwstr>
  </property>
  <property fmtid="{D5CDD505-2E9C-101B-9397-08002B2CF9AE}" pid="16" name="ClassificationContentMarkingFooterText">
    <vt:lpwstr>Data sensitivity - Public</vt:lpwstr>
  </property>
</Properties>
</file>