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8" r:id="rId3"/>
    <p:sldId id="264" r:id="rId4"/>
    <p:sldId id="329" r:id="rId5"/>
    <p:sldId id="260" r:id="rId6"/>
    <p:sldId id="266" r:id="rId7"/>
    <p:sldId id="262" r:id="rId8"/>
    <p:sldId id="269" r:id="rId9"/>
    <p:sldId id="270" r:id="rId10"/>
    <p:sldId id="291" r:id="rId11"/>
    <p:sldId id="274" r:id="rId12"/>
    <p:sldId id="272" r:id="rId13"/>
    <p:sldId id="273" r:id="rId14"/>
    <p:sldId id="277" r:id="rId15"/>
    <p:sldId id="278" r:id="rId16"/>
    <p:sldId id="276" r:id="rId17"/>
    <p:sldId id="279" r:id="rId18"/>
    <p:sldId id="289" r:id="rId19"/>
    <p:sldId id="288" r:id="rId20"/>
    <p:sldId id="331" r:id="rId21"/>
    <p:sldId id="280" r:id="rId22"/>
    <p:sldId id="334" r:id="rId23"/>
    <p:sldId id="333" r:id="rId24"/>
    <p:sldId id="336" r:id="rId25"/>
    <p:sldId id="338" r:id="rId26"/>
    <p:sldId id="340" r:id="rId27"/>
    <p:sldId id="343" r:id="rId28"/>
    <p:sldId id="300" r:id="rId29"/>
    <p:sldId id="342"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257"/>
    <a:srgbClr val="1E3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C12A2-E6FB-4130-8F8E-DA07F6E16159}" v="2" dt="2022-12-14T16:49:20.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13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14146-6735-4C15-9E11-7C9E586503C7}" type="datetimeFigureOut">
              <a:rPr lang="en-US" smtClean="0"/>
              <a:t>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AD8C5-488A-4167-BEEE-1114A8DDAAF1}" type="slidenum">
              <a:rPr lang="en-US" smtClean="0"/>
              <a:t>‹#›</a:t>
            </a:fld>
            <a:endParaRPr lang="en-US"/>
          </a:p>
        </p:txBody>
      </p:sp>
    </p:spTree>
    <p:extLst>
      <p:ext uri="{BB962C8B-B14F-4D97-AF65-F5344CB8AC3E}">
        <p14:creationId xmlns:p14="http://schemas.microsoft.com/office/powerpoint/2010/main" val="197207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Practitioners who have an active Indiana</a:t>
            </a:r>
            <a:r>
              <a:rPr lang="en-US" baseline="0" dirty="0"/>
              <a:t> C</a:t>
            </a:r>
            <a:r>
              <a:rPr lang="en-US" dirty="0"/>
              <a:t>ontrolled Substance Registration (CSR) </a:t>
            </a:r>
            <a:r>
              <a:rPr lang="en-US" i="1" u="sng" dirty="0"/>
              <a:t>and</a:t>
            </a:r>
            <a:r>
              <a:rPr lang="en-US" dirty="0"/>
              <a:t> valid DEA License must be registered for</a:t>
            </a:r>
            <a:r>
              <a:rPr lang="en-US" baseline="0" dirty="0"/>
              <a:t> an INSPECT account.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0BE34-FE4C-4767-9C4B-E301B8D3E0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3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Practitioners who have an active Indiana</a:t>
            </a:r>
            <a:r>
              <a:rPr lang="en-US" baseline="0" dirty="0"/>
              <a:t> C</a:t>
            </a:r>
            <a:r>
              <a:rPr lang="en-US" dirty="0"/>
              <a:t>ontrolled Substance Registration (CSR) </a:t>
            </a:r>
            <a:r>
              <a:rPr lang="en-US" i="1" u="sng" dirty="0"/>
              <a:t>and</a:t>
            </a:r>
            <a:r>
              <a:rPr lang="en-US" dirty="0"/>
              <a:t> valid DEA License must be registered for</a:t>
            </a:r>
            <a:r>
              <a:rPr lang="en-US" baseline="0" dirty="0"/>
              <a:t> an INSPECT account. </a:t>
            </a:r>
            <a:endParaRPr lang="en-US" dirty="0"/>
          </a:p>
        </p:txBody>
      </p:sp>
      <p:sp>
        <p:nvSpPr>
          <p:cNvPr id="4" name="Slide Number Placeholder 3"/>
          <p:cNvSpPr>
            <a:spLocks noGrp="1"/>
          </p:cNvSpPr>
          <p:nvPr>
            <p:ph type="sldNum" sz="quarter" idx="10"/>
          </p:nvPr>
        </p:nvSpPr>
        <p:spPr/>
        <p:txBody>
          <a:bodyPr/>
          <a:lstStyle/>
          <a:p>
            <a:fld id="{4B60BE34-FE4C-4767-9C4B-E301B8D3E02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3555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Practitioners who have an active Indiana</a:t>
            </a:r>
            <a:r>
              <a:rPr lang="en-US" baseline="0" dirty="0"/>
              <a:t> C</a:t>
            </a:r>
            <a:r>
              <a:rPr lang="en-US" dirty="0"/>
              <a:t>ontrolled Substance Registration (CSR) </a:t>
            </a:r>
            <a:r>
              <a:rPr lang="en-US" i="1" u="sng" dirty="0"/>
              <a:t>and</a:t>
            </a:r>
            <a:r>
              <a:rPr lang="en-US" dirty="0"/>
              <a:t> valid DEA License must be registered for</a:t>
            </a:r>
            <a:r>
              <a:rPr lang="en-US" baseline="0" dirty="0"/>
              <a:t> an INSPECT account. </a:t>
            </a:r>
            <a:endParaRPr lang="en-US" dirty="0"/>
          </a:p>
        </p:txBody>
      </p:sp>
      <p:sp>
        <p:nvSpPr>
          <p:cNvPr id="4" name="Slide Number Placeholder 3"/>
          <p:cNvSpPr>
            <a:spLocks noGrp="1"/>
          </p:cNvSpPr>
          <p:nvPr>
            <p:ph type="sldNum" sz="quarter" idx="10"/>
          </p:nvPr>
        </p:nvSpPr>
        <p:spPr/>
        <p:txBody>
          <a:bodyPr/>
          <a:lstStyle/>
          <a:p>
            <a:fld id="{4B60BE34-FE4C-4767-9C4B-E301B8D3E02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2537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0E653-72D0-4B4E-9BFD-B40E69546E63}"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212426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0E653-72D0-4B4E-9BFD-B40E69546E63}"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340562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0E653-72D0-4B4E-9BFD-B40E69546E63}"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178872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3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76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798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96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126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60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26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6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0E653-72D0-4B4E-9BFD-B40E69546E63}"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302089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240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06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05F7B-2D2B-5743-8D65-68202FB94158}"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5AF5D-2AD5-9845-9445-3A96C3F1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64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40E653-72D0-4B4E-9BFD-B40E69546E63}"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350432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40E653-72D0-4B4E-9BFD-B40E69546E63}"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384674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0E653-72D0-4B4E-9BFD-B40E69546E63}"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27037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40E653-72D0-4B4E-9BFD-B40E69546E63}"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210423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0E653-72D0-4B4E-9BFD-B40E69546E63}"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3171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40E653-72D0-4B4E-9BFD-B40E69546E63}"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175940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40E653-72D0-4B4E-9BFD-B40E69546E63}"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C8116-1B1E-4E95-9523-94F0DB8643B6}" type="slidenum">
              <a:rPr lang="en-US" smtClean="0"/>
              <a:t>‹#›</a:t>
            </a:fld>
            <a:endParaRPr lang="en-US"/>
          </a:p>
        </p:txBody>
      </p:sp>
    </p:spTree>
    <p:extLst>
      <p:ext uri="{BB962C8B-B14F-4D97-AF65-F5344CB8AC3E}">
        <p14:creationId xmlns:p14="http://schemas.microsoft.com/office/powerpoint/2010/main" val="32639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0E653-72D0-4B4E-9BFD-B40E69546E63}" type="datetimeFigureOut">
              <a:rPr lang="en-US" smtClean="0"/>
              <a:t>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C8116-1B1E-4E95-9523-94F0DB8643B6}" type="slidenum">
              <a:rPr lang="en-US" smtClean="0"/>
              <a:t>‹#›</a:t>
            </a:fld>
            <a:endParaRPr lang="en-US"/>
          </a:p>
        </p:txBody>
      </p:sp>
    </p:spTree>
    <p:extLst>
      <p:ext uri="{BB962C8B-B14F-4D97-AF65-F5344CB8AC3E}">
        <p14:creationId xmlns:p14="http://schemas.microsoft.com/office/powerpoint/2010/main" val="4184421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05F7B-2D2B-5743-8D65-68202FB94158}" type="datetimeFigureOut">
              <a:rPr lang="en-US" smtClean="0">
                <a:solidFill>
                  <a:prstClr val="black">
                    <a:tint val="75000"/>
                  </a:prstClr>
                </a:solidFill>
                <a:ea typeface="ＭＳ Ｐゴシック" pitchFamily="-108" charset="-128"/>
              </a:rPr>
              <a:pPr/>
              <a:t>1/6/2023</a:t>
            </a:fld>
            <a:endParaRPr lang="en-US">
              <a:solidFill>
                <a:prstClr val="black">
                  <a:tint val="75000"/>
                </a:prstClr>
              </a:solidFill>
              <a:ea typeface="ＭＳ Ｐゴシック" pitchFamily="-108"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pitchFamily="-108"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5AF5D-2AD5-9845-9445-3A96C3F18D1E}" type="slidenum">
              <a:rPr lang="en-US" smtClean="0">
                <a:solidFill>
                  <a:prstClr val="black">
                    <a:tint val="75000"/>
                  </a:prstClr>
                </a:solidFill>
                <a:ea typeface="ＭＳ Ｐゴシック" pitchFamily="-108" charset="-128"/>
              </a:rPr>
              <a:pPr/>
              <a:t>‹#›</a:t>
            </a:fld>
            <a:endParaRPr lang="en-US">
              <a:solidFill>
                <a:prstClr val="black">
                  <a:tint val="75000"/>
                </a:prstClr>
              </a:solidFill>
              <a:ea typeface="ＭＳ Ｐゴシック" pitchFamily="-108" charset="-128"/>
            </a:endParaRPr>
          </a:p>
        </p:txBody>
      </p:sp>
    </p:spTree>
    <p:extLst>
      <p:ext uri="{BB962C8B-B14F-4D97-AF65-F5344CB8AC3E}">
        <p14:creationId xmlns:p14="http://schemas.microsoft.com/office/powerpoint/2010/main" val="1417385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833" y="2485622"/>
            <a:ext cx="3794334" cy="2101807"/>
          </a:xfrm>
          <a:prstGeom prst="rect">
            <a:avLst/>
          </a:prstGeom>
        </p:spPr>
      </p:pic>
    </p:spTree>
    <p:extLst>
      <p:ext uri="{BB962C8B-B14F-4D97-AF65-F5344CB8AC3E}">
        <p14:creationId xmlns:p14="http://schemas.microsoft.com/office/powerpoint/2010/main" val="283112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79927" y="2064126"/>
            <a:ext cx="8384146" cy="3046988"/>
          </a:xfrm>
          <a:prstGeom prst="rect">
            <a:avLst/>
          </a:prstGeom>
          <a:noFill/>
        </p:spPr>
        <p:txBody>
          <a:bodyPr wrap="square" rtlCol="0">
            <a:spAutoFit/>
          </a:bodyPr>
          <a:lstStyle/>
          <a:p>
            <a:pPr algn="ctr"/>
            <a:r>
              <a:rPr lang="en-US" sz="4800" dirty="0">
                <a:solidFill>
                  <a:schemeClr val="bg1"/>
                </a:solidFill>
              </a:rPr>
              <a:t>Inventory Control </a:t>
            </a:r>
          </a:p>
          <a:p>
            <a:pPr algn="ctr"/>
            <a:r>
              <a:rPr lang="en-US" sz="4800" dirty="0">
                <a:solidFill>
                  <a:schemeClr val="bg1"/>
                </a:solidFill>
              </a:rPr>
              <a:t>&amp;</a:t>
            </a:r>
          </a:p>
          <a:p>
            <a:pPr algn="ctr"/>
            <a:r>
              <a:rPr lang="en-US" sz="4800" dirty="0">
                <a:solidFill>
                  <a:schemeClr val="bg1"/>
                </a:solidFill>
              </a:rPr>
              <a:t>Record Keeping</a:t>
            </a:r>
          </a:p>
          <a:p>
            <a:pPr algn="ctr"/>
            <a:endParaRPr lang="en-US" sz="4800" dirty="0">
              <a:solidFill>
                <a:schemeClr val="bg1"/>
              </a:solidFill>
            </a:endParaRPr>
          </a:p>
        </p:txBody>
      </p:sp>
    </p:spTree>
    <p:extLst>
      <p:ext uri="{BB962C8B-B14F-4D97-AF65-F5344CB8AC3E}">
        <p14:creationId xmlns:p14="http://schemas.microsoft.com/office/powerpoint/2010/main" val="176434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4"/>
            <a:ext cx="8952933" cy="4352078"/>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132852"/>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518220" y="2487042"/>
            <a:ext cx="8107558" cy="2987026"/>
          </a:xfrm>
        </p:spPr>
        <p:txBody>
          <a:bodyPr>
            <a:noAutofit/>
          </a:bodyPr>
          <a:lstStyle/>
          <a:p>
            <a:pPr marL="0" indent="0">
              <a:spcAft>
                <a:spcPts val="1800"/>
              </a:spcAft>
              <a:buNone/>
            </a:pPr>
            <a:r>
              <a:rPr lang="en-US" dirty="0">
                <a:solidFill>
                  <a:schemeClr val="bg1"/>
                </a:solidFill>
              </a:rPr>
              <a:t>The DEA registrant who orders controlled substances to be used in the facility is the person held responsible for keeping controlled substance records. </a:t>
            </a:r>
            <a:r>
              <a:rPr lang="en-US" sz="1600" dirty="0">
                <a:solidFill>
                  <a:schemeClr val="accent2"/>
                </a:solidFill>
              </a:rPr>
              <a:t>21 CFR 1304.03(a)</a:t>
            </a:r>
            <a:endParaRPr lang="en-US" dirty="0">
              <a:solidFill>
                <a:schemeClr val="bg1"/>
              </a:solidFill>
            </a:endParaRPr>
          </a:p>
          <a:p>
            <a:pPr>
              <a:lnSpc>
                <a:spcPct val="50000"/>
              </a:lnSpc>
            </a:pPr>
            <a:r>
              <a:rPr lang="en-US" dirty="0">
                <a:solidFill>
                  <a:schemeClr val="bg1"/>
                </a:solidFill>
              </a:rPr>
              <a:t>Records must be kept for two years </a:t>
            </a:r>
          </a:p>
          <a:p>
            <a:pPr marL="0" indent="0">
              <a:lnSpc>
                <a:spcPct val="50000"/>
              </a:lnSpc>
              <a:spcAft>
                <a:spcPts val="600"/>
              </a:spcAft>
              <a:buNone/>
            </a:pPr>
            <a:r>
              <a:rPr lang="en-US" sz="1600" dirty="0">
                <a:solidFill>
                  <a:schemeClr val="accent2"/>
                </a:solidFill>
              </a:rPr>
              <a:t>     21 CFR 1304.21(a)</a:t>
            </a:r>
          </a:p>
          <a:p>
            <a:pPr>
              <a:lnSpc>
                <a:spcPct val="50000"/>
              </a:lnSpc>
            </a:pPr>
            <a:r>
              <a:rPr lang="en-US" dirty="0">
                <a:solidFill>
                  <a:schemeClr val="bg1"/>
                </a:solidFill>
              </a:rPr>
              <a:t>Records must be stored at the registered location</a:t>
            </a:r>
          </a:p>
          <a:p>
            <a:pPr marL="0" indent="0">
              <a:lnSpc>
                <a:spcPct val="50000"/>
              </a:lnSpc>
              <a:buNone/>
            </a:pPr>
            <a:r>
              <a:rPr lang="en-US" sz="1600" dirty="0">
                <a:solidFill>
                  <a:schemeClr val="accent2"/>
                </a:solidFill>
              </a:rPr>
              <a:t>     21 CFR 1304.21(b)</a:t>
            </a:r>
          </a:p>
          <a:p>
            <a:pPr marL="0" indent="0">
              <a:buNone/>
            </a:pPr>
            <a:endParaRPr lang="en-US" dirty="0">
              <a:solidFill>
                <a:schemeClr val="bg1"/>
              </a:solidFill>
            </a:endParaRPr>
          </a:p>
        </p:txBody>
      </p:sp>
      <p:sp>
        <p:nvSpPr>
          <p:cNvPr id="13" name="Title 12">
            <a:extLst>
              <a:ext uri="{FF2B5EF4-FFF2-40B4-BE49-F238E27FC236}">
                <a16:creationId xmlns:a16="http://schemas.microsoft.com/office/drawing/2014/main" id="{05B4D566-03A8-49A3-A813-89366D20369D}"/>
              </a:ext>
            </a:extLst>
          </p:cNvPr>
          <p:cNvSpPr>
            <a:spLocks noGrp="1"/>
          </p:cNvSpPr>
          <p:nvPr>
            <p:ph type="title"/>
          </p:nvPr>
        </p:nvSpPr>
        <p:spPr>
          <a:xfrm>
            <a:off x="628649" y="314956"/>
            <a:ext cx="7886700" cy="1325563"/>
          </a:xfrm>
        </p:spPr>
        <p:txBody>
          <a:bodyPr/>
          <a:lstStyle/>
          <a:p>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DEA: Persons Required to Keep </a:t>
            </a:r>
            <a:b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br>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Records &amp; File Reports</a:t>
            </a:r>
            <a:endParaRPr lang="en-US" dirty="0"/>
          </a:p>
        </p:txBody>
      </p:sp>
    </p:spTree>
    <p:extLst>
      <p:ext uri="{BB962C8B-B14F-4D97-AF65-F5344CB8AC3E}">
        <p14:creationId xmlns:p14="http://schemas.microsoft.com/office/powerpoint/2010/main" val="365627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4"/>
            <a:ext cx="8952933" cy="4352078"/>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132852"/>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564915" y="2388484"/>
            <a:ext cx="4806127" cy="3136658"/>
          </a:xfrm>
        </p:spPr>
        <p:txBody>
          <a:bodyPr>
            <a:normAutofit fontScale="70000" lnSpcReduction="20000"/>
          </a:bodyPr>
          <a:lstStyle/>
          <a:p>
            <a:pPr marL="0" indent="0">
              <a:lnSpc>
                <a:spcPct val="120000"/>
              </a:lnSpc>
              <a:buNone/>
            </a:pPr>
            <a:r>
              <a:rPr lang="en-US" sz="3200" dirty="0">
                <a:solidFill>
                  <a:schemeClr val="bg1"/>
                </a:solidFill>
              </a:rPr>
              <a:t>The DEA registrant must store all Schedule II controlled substances and all copies of DEA Form 222* (the form used for ordering Schedule I and II controlled substances) in a substantially constructed, securely locked cabinet and must immediately report to the DEA any change in a copy (or copies) of the form’s status (used/unused, lost, stolen)</a:t>
            </a:r>
          </a:p>
          <a:p>
            <a:pPr marL="0" indent="0">
              <a:buNone/>
            </a:pPr>
            <a:endParaRPr lang="en-US" sz="3000" dirty="0">
              <a:solidFill>
                <a:schemeClr val="bg1"/>
              </a:solidFill>
            </a:endParaRPr>
          </a:p>
          <a:p>
            <a:pPr marL="0" indent="0">
              <a:buNone/>
            </a:pPr>
            <a:endParaRPr lang="en-US" dirty="0">
              <a:solidFill>
                <a:schemeClr val="bg1"/>
              </a:solidFill>
            </a:endParaRPr>
          </a:p>
        </p:txBody>
      </p:sp>
      <p:pic>
        <p:nvPicPr>
          <p:cNvPr id="3" name="Picture 2"/>
          <p:cNvPicPr>
            <a:picLocks noChangeAspect="1"/>
          </p:cNvPicPr>
          <p:nvPr/>
        </p:nvPicPr>
        <p:blipFill rotWithShape="1">
          <a:blip r:embed="rId2"/>
          <a:srcRect l="7640" t="3756" r="7640" b="5167"/>
          <a:stretch/>
        </p:blipFill>
        <p:spPr>
          <a:xfrm>
            <a:off x="5746112" y="1844035"/>
            <a:ext cx="2597263" cy="4198731"/>
          </a:xfrm>
          <a:prstGeom prst="rect">
            <a:avLst/>
          </a:prstGeom>
        </p:spPr>
      </p:pic>
      <p:sp>
        <p:nvSpPr>
          <p:cNvPr id="13" name="Title 12">
            <a:extLst>
              <a:ext uri="{FF2B5EF4-FFF2-40B4-BE49-F238E27FC236}">
                <a16:creationId xmlns:a16="http://schemas.microsoft.com/office/drawing/2014/main" id="{8B76E017-47C7-4AF0-BD37-7F5F9C1A76E5}"/>
              </a:ext>
            </a:extLst>
          </p:cNvPr>
          <p:cNvSpPr>
            <a:spLocks noGrp="1"/>
          </p:cNvSpPr>
          <p:nvPr>
            <p:ph type="title"/>
          </p:nvPr>
        </p:nvSpPr>
        <p:spPr>
          <a:xfrm>
            <a:off x="628649" y="304130"/>
            <a:ext cx="7886700" cy="1325563"/>
          </a:xfrm>
        </p:spPr>
        <p:txBody>
          <a:bodyPr/>
          <a:lstStyle/>
          <a:p>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DEA: Controlled Substance </a:t>
            </a:r>
            <a:b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br>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Secure Storage Guidelines</a:t>
            </a:r>
            <a:endParaRPr lang="en-US" dirty="0"/>
          </a:p>
        </p:txBody>
      </p:sp>
    </p:spTree>
    <p:extLst>
      <p:ext uri="{BB962C8B-B14F-4D97-AF65-F5344CB8AC3E}">
        <p14:creationId xmlns:p14="http://schemas.microsoft.com/office/powerpoint/2010/main" val="310256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4"/>
            <a:ext cx="8952933" cy="4352078"/>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173997"/>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510180" y="2139805"/>
            <a:ext cx="8107558" cy="543449"/>
          </a:xfrm>
        </p:spPr>
        <p:txBody>
          <a:bodyPr>
            <a:noAutofit/>
          </a:bodyPr>
          <a:lstStyle/>
          <a:p>
            <a:pPr marL="0" indent="0" algn="ctr">
              <a:buNone/>
            </a:pPr>
            <a:r>
              <a:rPr lang="en-US" dirty="0">
                <a:solidFill>
                  <a:schemeClr val="bg1"/>
                </a:solidFill>
              </a:rPr>
              <a:t>  Records for Controlled Substances Received </a:t>
            </a:r>
          </a:p>
          <a:p>
            <a:pPr marL="0" indent="0">
              <a:buNone/>
            </a:pPr>
            <a:r>
              <a:rPr lang="en-US" sz="2000" dirty="0">
                <a:solidFill>
                  <a:schemeClr val="bg1"/>
                </a:solidFill>
              </a:rPr>
              <a:t>	</a:t>
            </a:r>
            <a:endParaRPr lang="en-US" sz="2000" b="1" dirty="0">
              <a:solidFill>
                <a:schemeClr val="bg1"/>
              </a:solidFill>
            </a:endParaRPr>
          </a:p>
        </p:txBody>
      </p:sp>
      <p:sp>
        <p:nvSpPr>
          <p:cNvPr id="25" name="Rectangle 24"/>
          <p:cNvSpPr/>
          <p:nvPr/>
        </p:nvSpPr>
        <p:spPr bwMode="auto">
          <a:xfrm>
            <a:off x="4436970" y="2829534"/>
            <a:ext cx="253978" cy="2957692"/>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21" name="TextBox 20"/>
          <p:cNvSpPr txBox="1"/>
          <p:nvPr/>
        </p:nvSpPr>
        <p:spPr>
          <a:xfrm>
            <a:off x="262709" y="3662049"/>
            <a:ext cx="4007085" cy="1292662"/>
          </a:xfrm>
          <a:prstGeom prst="rect">
            <a:avLst/>
          </a:prstGeom>
          <a:noFill/>
        </p:spPr>
        <p:txBody>
          <a:bodyPr wrap="square" rtlCol="0">
            <a:spAutoFit/>
          </a:bodyPr>
          <a:lstStyle/>
          <a:p>
            <a:pPr algn="ctr"/>
            <a:r>
              <a:rPr lang="en-US" sz="2600" dirty="0">
                <a:solidFill>
                  <a:schemeClr val="bg1"/>
                </a:solidFill>
              </a:rPr>
              <a:t>Schedule II controlled substances must be logged on a separate sheet</a:t>
            </a:r>
          </a:p>
        </p:txBody>
      </p:sp>
      <p:sp>
        <p:nvSpPr>
          <p:cNvPr id="26" name="TextBox 25"/>
          <p:cNvSpPr txBox="1"/>
          <p:nvPr/>
        </p:nvSpPr>
        <p:spPr>
          <a:xfrm>
            <a:off x="4858124" y="3728471"/>
            <a:ext cx="3786389" cy="892552"/>
          </a:xfrm>
          <a:prstGeom prst="rect">
            <a:avLst/>
          </a:prstGeom>
          <a:noFill/>
        </p:spPr>
        <p:txBody>
          <a:bodyPr wrap="square" rtlCol="0">
            <a:spAutoFit/>
          </a:bodyPr>
          <a:lstStyle/>
          <a:p>
            <a:pPr algn="ctr"/>
            <a:r>
              <a:rPr lang="en-US" sz="2600" dirty="0">
                <a:solidFill>
                  <a:schemeClr val="bg1"/>
                </a:solidFill>
              </a:rPr>
              <a:t>Schedules III-V may be logged together.</a:t>
            </a:r>
          </a:p>
        </p:txBody>
      </p:sp>
      <p:sp>
        <p:nvSpPr>
          <p:cNvPr id="12" name="Title 11">
            <a:extLst>
              <a:ext uri="{FF2B5EF4-FFF2-40B4-BE49-F238E27FC236}">
                <a16:creationId xmlns:a16="http://schemas.microsoft.com/office/drawing/2014/main" id="{71F89D73-F9E6-42D1-9E62-AF752969DD33}"/>
              </a:ext>
            </a:extLst>
          </p:cNvPr>
          <p:cNvSpPr>
            <a:spLocks noGrp="1"/>
          </p:cNvSpPr>
          <p:nvPr>
            <p:ph type="title"/>
          </p:nvPr>
        </p:nvSpPr>
        <p:spPr>
          <a:xfrm>
            <a:off x="628649" y="298882"/>
            <a:ext cx="7886700" cy="1325563"/>
          </a:xfrm>
        </p:spPr>
        <p:txBody>
          <a:bodyPr/>
          <a:lstStyle/>
          <a:p>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DEA: Record Keeping by Schedule</a:t>
            </a:r>
            <a:endParaRPr lang="en-US" dirty="0"/>
          </a:p>
        </p:txBody>
      </p:sp>
    </p:spTree>
    <p:extLst>
      <p:ext uri="{BB962C8B-B14F-4D97-AF65-F5344CB8AC3E}">
        <p14:creationId xmlns:p14="http://schemas.microsoft.com/office/powerpoint/2010/main" val="80504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545327"/>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326100"/>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243822" y="2047198"/>
            <a:ext cx="8656353" cy="4012476"/>
          </a:xfrm>
        </p:spPr>
        <p:txBody>
          <a:bodyPr>
            <a:noAutofit/>
          </a:bodyPr>
          <a:lstStyle/>
          <a:p>
            <a:pPr marL="0" indent="0">
              <a:spcAft>
                <a:spcPts val="1200"/>
              </a:spcAft>
              <a:buNone/>
            </a:pPr>
            <a:r>
              <a:rPr lang="en-US" sz="2000" dirty="0">
                <a:solidFill>
                  <a:schemeClr val="bg1"/>
                </a:solidFill>
              </a:rPr>
              <a:t>Each Inventory must contain the following information:</a:t>
            </a:r>
          </a:p>
          <a:p>
            <a:pPr>
              <a:spcBef>
                <a:spcPts val="600"/>
              </a:spcBef>
            </a:pPr>
            <a:r>
              <a:rPr lang="en-US" sz="2000" dirty="0">
                <a:solidFill>
                  <a:schemeClr val="bg1"/>
                </a:solidFill>
              </a:rPr>
              <a:t>Whether the inventory was taken at the beginning or close of business.</a:t>
            </a:r>
          </a:p>
          <a:p>
            <a:pPr>
              <a:spcBef>
                <a:spcPts val="600"/>
              </a:spcBef>
            </a:pPr>
            <a:r>
              <a:rPr lang="en-US" sz="2000" dirty="0">
                <a:solidFill>
                  <a:schemeClr val="bg1"/>
                </a:solidFill>
              </a:rPr>
              <a:t>Names of controlled substances.</a:t>
            </a:r>
          </a:p>
          <a:p>
            <a:pPr>
              <a:spcBef>
                <a:spcPts val="600"/>
              </a:spcBef>
            </a:pPr>
            <a:r>
              <a:rPr lang="en-US" sz="2000" dirty="0">
                <a:solidFill>
                  <a:schemeClr val="bg1"/>
                </a:solidFill>
              </a:rPr>
              <a:t>Each finished form of the substances (e.g., 100 milligram tablet).</a:t>
            </a:r>
          </a:p>
          <a:p>
            <a:pPr>
              <a:spcBef>
                <a:spcPts val="600"/>
              </a:spcBef>
            </a:pPr>
            <a:r>
              <a:rPr lang="en-US" sz="2000" dirty="0">
                <a:solidFill>
                  <a:schemeClr val="bg1"/>
                </a:solidFill>
              </a:rPr>
              <a:t>The number of dosage units of each finished form in the commercial container (e.g., 100 tablet bottle).</a:t>
            </a:r>
          </a:p>
          <a:p>
            <a:pPr>
              <a:spcBef>
                <a:spcPts val="600"/>
              </a:spcBef>
            </a:pPr>
            <a:r>
              <a:rPr lang="en-US" sz="2000" dirty="0">
                <a:solidFill>
                  <a:schemeClr val="bg1"/>
                </a:solidFill>
              </a:rPr>
              <a:t>The number of commercial containers of each finished form (e.g., four 100 tablet bottles).</a:t>
            </a:r>
          </a:p>
          <a:p>
            <a:pPr>
              <a:spcBef>
                <a:spcPts val="600"/>
              </a:spcBef>
              <a:spcAft>
                <a:spcPts val="600"/>
              </a:spcAft>
            </a:pPr>
            <a:r>
              <a:rPr lang="en-US" sz="2000" dirty="0">
                <a:solidFill>
                  <a:schemeClr val="bg1"/>
                </a:solidFill>
              </a:rPr>
              <a:t>Disposition of the controlled substances.</a:t>
            </a:r>
          </a:p>
          <a:p>
            <a:pPr>
              <a:spcBef>
                <a:spcPts val="600"/>
              </a:spcBef>
              <a:buClr>
                <a:schemeClr val="accent2"/>
              </a:buClr>
              <a:buFont typeface="Wingdings" panose="05000000000000000000" pitchFamily="2" charset="2"/>
              <a:buChar char="v"/>
            </a:pPr>
            <a:r>
              <a:rPr lang="en-US" sz="2000" dirty="0">
                <a:solidFill>
                  <a:schemeClr val="bg1"/>
                </a:solidFill>
              </a:rPr>
              <a:t> It is important to note that inventory requirements extend to controlled  substance samples provided to practitioners by pharmaceutical companies.</a:t>
            </a:r>
          </a:p>
          <a:p>
            <a:pPr marL="0" indent="0">
              <a:buNone/>
            </a:pPr>
            <a:endParaRPr lang="en-US" dirty="0">
              <a:solidFill>
                <a:schemeClr val="bg1"/>
              </a:solidFill>
            </a:endParaRPr>
          </a:p>
        </p:txBody>
      </p:sp>
      <p:sp>
        <p:nvSpPr>
          <p:cNvPr id="12" name="Title 11">
            <a:extLst>
              <a:ext uri="{FF2B5EF4-FFF2-40B4-BE49-F238E27FC236}">
                <a16:creationId xmlns:a16="http://schemas.microsoft.com/office/drawing/2014/main" id="{C74791F4-4425-41F5-8519-3A57C4825FDE}"/>
              </a:ext>
            </a:extLst>
          </p:cNvPr>
          <p:cNvSpPr>
            <a:spLocks noGrp="1"/>
          </p:cNvSpPr>
          <p:nvPr>
            <p:ph type="title"/>
          </p:nvPr>
        </p:nvSpPr>
        <p:spPr>
          <a:xfrm>
            <a:off x="628648" y="321997"/>
            <a:ext cx="7886700" cy="1325563"/>
          </a:xfrm>
        </p:spPr>
        <p:txBody>
          <a:bodyPr/>
          <a:lstStyle/>
          <a:p>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DEA: Inventory Records</a:t>
            </a:r>
            <a:endParaRPr lang="en-US" dirty="0"/>
          </a:p>
        </p:txBody>
      </p:sp>
    </p:spTree>
    <p:extLst>
      <p:ext uri="{BB962C8B-B14F-4D97-AF65-F5344CB8AC3E}">
        <p14:creationId xmlns:p14="http://schemas.microsoft.com/office/powerpoint/2010/main" val="297512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708914"/>
            <a:ext cx="4572000" cy="15694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4" name="Group 3"/>
          <p:cNvGrpSpPr/>
          <p:nvPr/>
        </p:nvGrpSpPr>
        <p:grpSpPr>
          <a:xfrm>
            <a:off x="4572000" y="6708914"/>
            <a:ext cx="4572000" cy="149086"/>
            <a:chOff x="6838122" y="5287617"/>
            <a:chExt cx="5353878" cy="821635"/>
          </a:xfrm>
        </p:grpSpPr>
        <p:sp>
          <p:nvSpPr>
            <p:cNvPr id="5" name="Rectangle 4"/>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9" name="Picture 8"/>
          <p:cNvPicPr>
            <a:picLocks noChangeAspect="1"/>
          </p:cNvPicPr>
          <p:nvPr/>
        </p:nvPicPr>
        <p:blipFill>
          <a:blip r:embed="rId2"/>
          <a:stretch>
            <a:fillRect/>
          </a:stretch>
        </p:blipFill>
        <p:spPr>
          <a:xfrm>
            <a:off x="443483" y="523246"/>
            <a:ext cx="8257034" cy="6056434"/>
          </a:xfrm>
          <a:prstGeom prst="rect">
            <a:avLst/>
          </a:prstGeom>
        </p:spPr>
      </p:pic>
      <p:sp>
        <p:nvSpPr>
          <p:cNvPr id="10" name="TextBox 9">
            <a:extLst>
              <a:ext uri="{FF2B5EF4-FFF2-40B4-BE49-F238E27FC236}">
                <a16:creationId xmlns:a16="http://schemas.microsoft.com/office/drawing/2014/main" id="{0A6E55D2-ACA2-4CB3-A110-503AA8BE42B9}"/>
              </a:ext>
            </a:extLst>
          </p:cNvPr>
          <p:cNvSpPr txBox="1"/>
          <p:nvPr/>
        </p:nvSpPr>
        <p:spPr>
          <a:xfrm>
            <a:off x="2617236" y="209346"/>
            <a:ext cx="3909527" cy="369332"/>
          </a:xfrm>
          <a:prstGeom prst="rect">
            <a:avLst/>
          </a:prstGeom>
          <a:noFill/>
        </p:spPr>
        <p:txBody>
          <a:bodyPr wrap="square" rtlCol="0">
            <a:spAutoFit/>
          </a:bodyPr>
          <a:lstStyle/>
          <a:p>
            <a:pPr algn="ctr"/>
            <a:r>
              <a:rPr lang="en-US" sz="1800" b="1" dirty="0">
                <a:ln/>
                <a:solidFill>
                  <a:schemeClr val="accent5">
                    <a:lumMod val="75000"/>
                  </a:schemeClr>
                </a:solidFill>
                <a:latin typeface="+mn-lt"/>
              </a:rPr>
              <a:t>Inventory Records Example</a:t>
            </a:r>
            <a:endParaRPr lang="en-US" dirty="0"/>
          </a:p>
        </p:txBody>
      </p:sp>
    </p:spTree>
    <p:extLst>
      <p:ext uri="{BB962C8B-B14F-4D97-AF65-F5344CB8AC3E}">
        <p14:creationId xmlns:p14="http://schemas.microsoft.com/office/powerpoint/2010/main" val="413860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6366" y="2343956"/>
            <a:ext cx="8384146" cy="2308324"/>
          </a:xfrm>
          <a:prstGeom prst="rect">
            <a:avLst/>
          </a:prstGeom>
          <a:noFill/>
        </p:spPr>
        <p:txBody>
          <a:bodyPr wrap="square" rtlCol="0">
            <a:spAutoFit/>
          </a:bodyPr>
          <a:lstStyle/>
          <a:p>
            <a:pPr algn="ctr"/>
            <a:r>
              <a:rPr lang="en-US" sz="4800" dirty="0">
                <a:solidFill>
                  <a:schemeClr val="bg1"/>
                </a:solidFill>
              </a:rPr>
              <a:t>INSPECT Reporting</a:t>
            </a:r>
          </a:p>
          <a:p>
            <a:pPr algn="ctr"/>
            <a:r>
              <a:rPr lang="en-US" sz="4800" dirty="0">
                <a:solidFill>
                  <a:schemeClr val="bg1"/>
                </a:solidFill>
              </a:rPr>
              <a:t>&amp;</a:t>
            </a:r>
          </a:p>
          <a:p>
            <a:pPr algn="ctr"/>
            <a:r>
              <a:rPr lang="en-US" sz="4800" dirty="0">
                <a:solidFill>
                  <a:schemeClr val="bg1"/>
                </a:solidFill>
              </a:rPr>
              <a:t>Querying</a:t>
            </a:r>
          </a:p>
        </p:txBody>
      </p:sp>
    </p:spTree>
    <p:extLst>
      <p:ext uri="{BB962C8B-B14F-4D97-AF65-F5344CB8AC3E}">
        <p14:creationId xmlns:p14="http://schemas.microsoft.com/office/powerpoint/2010/main" val="413277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7516" y="659135"/>
            <a:ext cx="5643284" cy="615553"/>
          </a:xfrm>
          <a:prstGeom prst="rect">
            <a:avLst/>
          </a:prstGeom>
        </p:spPr>
        <p:txBody>
          <a:bodyPr wrap="square">
            <a:spAutoFit/>
          </a:bodyPr>
          <a:lstStyle/>
          <a:p>
            <a:r>
              <a:rPr lang="en-US" sz="3400" b="1" dirty="0">
                <a:ln/>
                <a:solidFill>
                  <a:srgbClr val="4472C4">
                    <a:lumMod val="75000"/>
                  </a:srgbClr>
                </a:solidFill>
                <a:ea typeface="+mj-ea"/>
                <a:cs typeface="+mj-cs"/>
              </a:rPr>
              <a:t>INSPECT’s Technology Systems </a:t>
            </a:r>
            <a:endParaRPr lang="en-US" sz="3400" dirty="0"/>
          </a:p>
        </p:txBody>
      </p:sp>
      <p:sp>
        <p:nvSpPr>
          <p:cNvPr id="10" name="TextBox 9"/>
          <p:cNvSpPr txBox="1"/>
          <p:nvPr/>
        </p:nvSpPr>
        <p:spPr>
          <a:xfrm>
            <a:off x="757516" y="1501105"/>
            <a:ext cx="7571672" cy="4988545"/>
          </a:xfrm>
          <a:prstGeom prst="rect">
            <a:avLst/>
          </a:prstGeom>
          <a:noFill/>
        </p:spPr>
        <p:txBody>
          <a:bodyPr wrap="square" rtlCol="0">
            <a:spAutoFit/>
          </a:bodyPr>
          <a:lstStyle/>
          <a:p>
            <a:r>
              <a:rPr lang="en-US" sz="1900" b="1" dirty="0"/>
              <a:t>1)  PMP Clearinghouse</a:t>
            </a:r>
          </a:p>
          <a:p>
            <a:r>
              <a:rPr lang="en-US" sz="1900" dirty="0"/>
              <a:t>            - PMP Clearinghouse is a portal used by pharmacists and </a:t>
            </a:r>
          </a:p>
          <a:p>
            <a:r>
              <a:rPr lang="en-US" sz="1900" dirty="0"/>
              <a:t>              dispensing practitioners for reporting controlled substance</a:t>
            </a:r>
          </a:p>
          <a:p>
            <a:r>
              <a:rPr lang="en-US" sz="1900" dirty="0"/>
              <a:t>              dispensations to State PDMPs. Dispensing facilities should have</a:t>
            </a:r>
          </a:p>
          <a:p>
            <a:r>
              <a:rPr lang="en-US" sz="1900" dirty="0"/>
              <a:t>              </a:t>
            </a:r>
            <a:r>
              <a:rPr lang="en-US" sz="1900" u="sng" dirty="0"/>
              <a:t>only one </a:t>
            </a:r>
            <a:r>
              <a:rPr lang="en-US" sz="1900" dirty="0"/>
              <a:t>Clearinghouse account. Multiple users may be added. </a:t>
            </a:r>
          </a:p>
          <a:p>
            <a:pPr>
              <a:lnSpc>
                <a:spcPts val="1700"/>
              </a:lnSpc>
            </a:pPr>
            <a:endParaRPr lang="en-US" sz="1900" dirty="0"/>
          </a:p>
          <a:p>
            <a:pPr marL="342900" indent="-342900">
              <a:buClr>
                <a:schemeClr val="accent2"/>
              </a:buClr>
              <a:buFont typeface="Wingdings" panose="05000000000000000000" pitchFamily="2" charset="2"/>
              <a:buChar char="Ø"/>
            </a:pPr>
            <a:r>
              <a:rPr lang="en-US" sz="1900" dirty="0">
                <a:solidFill>
                  <a:schemeClr val="accent5">
                    <a:lumMod val="50000"/>
                  </a:schemeClr>
                </a:solidFill>
              </a:rPr>
              <a:t>Only the organization dispensing a medication to the patient will report to Clearinghouse. Prescriptions (written, electronic, oral) filled at a pharmacy should be reported to INSPECT by the pharmacy. </a:t>
            </a:r>
          </a:p>
          <a:p>
            <a:endParaRPr lang="en-US" sz="1900" dirty="0"/>
          </a:p>
          <a:p>
            <a:r>
              <a:rPr lang="en-US" sz="1900" b="1" dirty="0"/>
              <a:t>2)  PMP </a:t>
            </a:r>
            <a:r>
              <a:rPr lang="en-US" sz="1900" b="1" dirty="0" err="1"/>
              <a:t>AWARxE</a:t>
            </a:r>
            <a:r>
              <a:rPr lang="en-US" sz="1900" b="1" dirty="0"/>
              <a:t> </a:t>
            </a:r>
          </a:p>
          <a:p>
            <a:r>
              <a:rPr lang="en-US" sz="1900" dirty="0"/>
              <a:t>            - PMP </a:t>
            </a:r>
            <a:r>
              <a:rPr lang="en-US" sz="1900" dirty="0" err="1"/>
              <a:t>AWARxE</a:t>
            </a:r>
            <a:r>
              <a:rPr lang="en-US" sz="1900" dirty="0"/>
              <a:t> is Indiana’s Prescription Drug monitoring platform,</a:t>
            </a:r>
          </a:p>
          <a:p>
            <a:r>
              <a:rPr lang="en-US" sz="1900" dirty="0"/>
              <a:t>              which collects dispensation data from the clearinghouse and stores</a:t>
            </a:r>
          </a:p>
          <a:p>
            <a:r>
              <a:rPr lang="en-US" sz="1900" dirty="0"/>
              <a:t>              the information in a format that is available to healthcare</a:t>
            </a:r>
          </a:p>
          <a:p>
            <a:r>
              <a:rPr lang="en-US" sz="1900" dirty="0"/>
              <a:t>              practitioners for the purpose of viewing their patient’s controlled</a:t>
            </a:r>
          </a:p>
          <a:p>
            <a:r>
              <a:rPr lang="en-US" sz="1900" dirty="0"/>
              <a:t>              substance prescription history. Each practitioner with prescriptive</a:t>
            </a:r>
          </a:p>
          <a:p>
            <a:r>
              <a:rPr lang="en-US" sz="1900" dirty="0"/>
              <a:t>              authority should have their own account.</a:t>
            </a:r>
          </a:p>
        </p:txBody>
      </p:sp>
      <p:sp>
        <p:nvSpPr>
          <p:cNvPr id="11" name="Rectangle 10"/>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grpSp>
        <p:nvGrpSpPr>
          <p:cNvPr id="13" name="Group 12"/>
          <p:cNvGrpSpPr/>
          <p:nvPr/>
        </p:nvGrpSpPr>
        <p:grpSpPr>
          <a:xfrm>
            <a:off x="7264192" y="314957"/>
            <a:ext cx="1408282" cy="1302041"/>
            <a:chOff x="12828059" y="5206670"/>
            <a:chExt cx="1305876" cy="1279855"/>
          </a:xfrm>
          <a:noFill/>
        </p:grpSpPr>
        <p:sp>
          <p:nvSpPr>
            <p:cNvPr id="14" name="Hexagon 13"/>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5" name="Hexagon 14"/>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6" name="Hexagon 15"/>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sp>
        <p:nvSpPr>
          <p:cNvPr id="17" name="Rectangle 16"/>
          <p:cNvSpPr/>
          <p:nvPr/>
        </p:nvSpPr>
        <p:spPr>
          <a:xfrm>
            <a:off x="0" y="6708914"/>
            <a:ext cx="4572000" cy="15694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8" name="Group 17"/>
          <p:cNvGrpSpPr/>
          <p:nvPr/>
        </p:nvGrpSpPr>
        <p:grpSpPr>
          <a:xfrm>
            <a:off x="4572000" y="6708914"/>
            <a:ext cx="4572000" cy="149086"/>
            <a:chOff x="6838122" y="5287617"/>
            <a:chExt cx="5353878" cy="821635"/>
          </a:xfrm>
        </p:grpSpPr>
        <p:sp>
          <p:nvSpPr>
            <p:cNvPr id="19" name="Rectangle 18"/>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6045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824" t="15089" r="7334" b="15272"/>
          <a:stretch/>
        </p:blipFill>
        <p:spPr>
          <a:xfrm>
            <a:off x="930752" y="1425795"/>
            <a:ext cx="2100885" cy="1725511"/>
          </a:xfrm>
          <a:prstGeom prst="rect">
            <a:avLst/>
          </a:prstGeom>
        </p:spPr>
      </p:pic>
      <p:sp>
        <p:nvSpPr>
          <p:cNvPr id="4" name="Rectangle 3"/>
          <p:cNvSpPr/>
          <p:nvPr/>
        </p:nvSpPr>
        <p:spPr>
          <a:xfrm>
            <a:off x="757517" y="386902"/>
            <a:ext cx="3653308" cy="615553"/>
          </a:xfrm>
          <a:prstGeom prst="rect">
            <a:avLst/>
          </a:prstGeom>
        </p:spPr>
        <p:txBody>
          <a:bodyPr wrap="none">
            <a:spAutoFit/>
          </a:bodyPr>
          <a:lstStyle/>
          <a:p>
            <a:r>
              <a:rPr lang="en-US" sz="3400" b="1" dirty="0">
                <a:ln/>
                <a:solidFill>
                  <a:srgbClr val="4472C4">
                    <a:lumMod val="75000"/>
                  </a:srgbClr>
                </a:solidFill>
                <a:ea typeface="+mj-ea"/>
                <a:cs typeface="+mj-cs"/>
              </a:rPr>
              <a:t>How Does it Work?</a:t>
            </a:r>
            <a:endParaRPr lang="en-US" dirty="0"/>
          </a:p>
        </p:txBody>
      </p:sp>
      <p:pic>
        <p:nvPicPr>
          <p:cNvPr id="11" name="Picture 10"/>
          <p:cNvPicPr>
            <a:picLocks noChangeAspect="1"/>
          </p:cNvPicPr>
          <p:nvPr/>
        </p:nvPicPr>
        <p:blipFill>
          <a:blip r:embed="rId3"/>
          <a:stretch>
            <a:fillRect/>
          </a:stretch>
        </p:blipFill>
        <p:spPr>
          <a:xfrm>
            <a:off x="3162936" y="3201169"/>
            <a:ext cx="2769589" cy="1678650"/>
          </a:xfrm>
          <a:prstGeom prst="rect">
            <a:avLst/>
          </a:prstGeom>
        </p:spPr>
      </p:pic>
      <p:sp>
        <p:nvSpPr>
          <p:cNvPr id="12" name="TextBox 11"/>
          <p:cNvSpPr txBox="1"/>
          <p:nvPr/>
        </p:nvSpPr>
        <p:spPr>
          <a:xfrm>
            <a:off x="3628891" y="3876152"/>
            <a:ext cx="1837677" cy="400110"/>
          </a:xfrm>
          <a:prstGeom prst="rect">
            <a:avLst/>
          </a:prstGeom>
          <a:noFill/>
        </p:spPr>
        <p:txBody>
          <a:bodyPr wrap="square" rtlCol="0">
            <a:spAutoFit/>
          </a:bodyPr>
          <a:lstStyle/>
          <a:p>
            <a:pPr algn="ctr"/>
            <a:r>
              <a:rPr lang="en-US" sz="2000" b="1" dirty="0"/>
              <a:t>INTERNET</a:t>
            </a:r>
          </a:p>
        </p:txBody>
      </p:sp>
      <p:pic>
        <p:nvPicPr>
          <p:cNvPr id="13" name="Picture 12"/>
          <p:cNvPicPr>
            <a:picLocks noChangeAspect="1"/>
          </p:cNvPicPr>
          <p:nvPr/>
        </p:nvPicPr>
        <p:blipFill>
          <a:blip r:embed="rId4"/>
          <a:stretch>
            <a:fillRect/>
          </a:stretch>
        </p:blipFill>
        <p:spPr>
          <a:xfrm>
            <a:off x="647242" y="4513992"/>
            <a:ext cx="1964760" cy="1657635"/>
          </a:xfrm>
          <a:prstGeom prst="rect">
            <a:avLst/>
          </a:prstGeom>
        </p:spPr>
      </p:pic>
      <p:pic>
        <p:nvPicPr>
          <p:cNvPr id="16" name="Picture 15"/>
          <p:cNvPicPr>
            <a:picLocks noChangeAspect="1"/>
          </p:cNvPicPr>
          <p:nvPr/>
        </p:nvPicPr>
        <p:blipFill rotWithShape="1">
          <a:blip r:embed="rId5"/>
          <a:srcRect t="27942"/>
          <a:stretch/>
        </p:blipFill>
        <p:spPr>
          <a:xfrm>
            <a:off x="1287759" y="2209360"/>
            <a:ext cx="763246" cy="803930"/>
          </a:xfrm>
          <a:prstGeom prst="rect">
            <a:avLst/>
          </a:prstGeom>
        </p:spPr>
      </p:pic>
      <p:pic>
        <p:nvPicPr>
          <p:cNvPr id="17" name="Picture 16"/>
          <p:cNvPicPr>
            <a:picLocks noChangeAspect="1"/>
          </p:cNvPicPr>
          <p:nvPr/>
        </p:nvPicPr>
        <p:blipFill>
          <a:blip r:embed="rId6"/>
          <a:stretch>
            <a:fillRect/>
          </a:stretch>
        </p:blipFill>
        <p:spPr>
          <a:xfrm>
            <a:off x="1287759" y="1916501"/>
            <a:ext cx="583381" cy="341436"/>
          </a:xfrm>
          <a:prstGeom prst="rect">
            <a:avLst/>
          </a:prstGeom>
        </p:spPr>
      </p:pic>
      <p:sp>
        <p:nvSpPr>
          <p:cNvPr id="18" name="Rectangle 17"/>
          <p:cNvSpPr/>
          <p:nvPr/>
        </p:nvSpPr>
        <p:spPr>
          <a:xfrm>
            <a:off x="880175" y="4767047"/>
            <a:ext cx="1484768" cy="878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04354" y="4929222"/>
            <a:ext cx="1450535" cy="553998"/>
          </a:xfrm>
          <a:prstGeom prst="rect">
            <a:avLst/>
          </a:prstGeom>
          <a:noFill/>
        </p:spPr>
        <p:txBody>
          <a:bodyPr wrap="square" rtlCol="0">
            <a:spAutoFit/>
          </a:bodyPr>
          <a:lstStyle/>
          <a:p>
            <a:pPr algn="ctr"/>
            <a:r>
              <a:rPr lang="en-US" sz="1500" b="1" dirty="0"/>
              <a:t>PMP Clearinghouse</a:t>
            </a:r>
          </a:p>
        </p:txBody>
      </p:sp>
      <p:pic>
        <p:nvPicPr>
          <p:cNvPr id="30" name="Picture 29"/>
          <p:cNvPicPr>
            <a:picLocks noChangeAspect="1"/>
          </p:cNvPicPr>
          <p:nvPr/>
        </p:nvPicPr>
        <p:blipFill>
          <a:blip r:embed="rId7"/>
          <a:stretch>
            <a:fillRect/>
          </a:stretch>
        </p:blipFill>
        <p:spPr>
          <a:xfrm>
            <a:off x="6516589" y="4513371"/>
            <a:ext cx="1963082" cy="1658256"/>
          </a:xfrm>
          <a:prstGeom prst="rect">
            <a:avLst/>
          </a:prstGeom>
        </p:spPr>
      </p:pic>
      <p:pic>
        <p:nvPicPr>
          <p:cNvPr id="31" name="Picture 30"/>
          <p:cNvPicPr>
            <a:picLocks noChangeAspect="1"/>
          </p:cNvPicPr>
          <p:nvPr/>
        </p:nvPicPr>
        <p:blipFill>
          <a:blip r:embed="rId8"/>
          <a:stretch>
            <a:fillRect/>
          </a:stretch>
        </p:blipFill>
        <p:spPr>
          <a:xfrm>
            <a:off x="6751305" y="4755302"/>
            <a:ext cx="1493649" cy="890093"/>
          </a:xfrm>
          <a:prstGeom prst="rect">
            <a:avLst/>
          </a:prstGeom>
        </p:spPr>
      </p:pic>
      <p:sp>
        <p:nvSpPr>
          <p:cNvPr id="32" name="TextBox 31"/>
          <p:cNvSpPr txBox="1"/>
          <p:nvPr/>
        </p:nvSpPr>
        <p:spPr>
          <a:xfrm>
            <a:off x="6809311" y="4877182"/>
            <a:ext cx="1377635" cy="646331"/>
          </a:xfrm>
          <a:prstGeom prst="rect">
            <a:avLst/>
          </a:prstGeom>
          <a:noFill/>
        </p:spPr>
        <p:txBody>
          <a:bodyPr wrap="square" rtlCol="0">
            <a:spAutoFit/>
          </a:bodyPr>
          <a:lstStyle/>
          <a:p>
            <a:pPr algn="ctr"/>
            <a:r>
              <a:rPr lang="en-US" b="1" dirty="0"/>
              <a:t>PMP</a:t>
            </a:r>
          </a:p>
          <a:p>
            <a:pPr algn="ctr"/>
            <a:r>
              <a:rPr lang="en-US" b="1" dirty="0" err="1"/>
              <a:t>AWARxE</a:t>
            </a:r>
            <a:endParaRPr lang="en-US" b="1" dirty="0"/>
          </a:p>
        </p:txBody>
      </p:sp>
      <p:pic>
        <p:nvPicPr>
          <p:cNvPr id="33" name="Picture 32"/>
          <p:cNvPicPr>
            <a:picLocks noChangeAspect="1"/>
          </p:cNvPicPr>
          <p:nvPr/>
        </p:nvPicPr>
        <p:blipFill>
          <a:blip r:embed="rId9"/>
          <a:stretch>
            <a:fillRect/>
          </a:stretch>
        </p:blipFill>
        <p:spPr>
          <a:xfrm>
            <a:off x="6972776" y="3372392"/>
            <a:ext cx="188992" cy="1054699"/>
          </a:xfrm>
          <a:prstGeom prst="rect">
            <a:avLst/>
          </a:prstGeom>
        </p:spPr>
      </p:pic>
      <p:sp>
        <p:nvSpPr>
          <p:cNvPr id="36" name="Rectangle 35"/>
          <p:cNvSpPr/>
          <p:nvPr/>
        </p:nvSpPr>
        <p:spPr>
          <a:xfrm>
            <a:off x="7465841" y="3274434"/>
            <a:ext cx="798990" cy="93381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438733" y="3266098"/>
            <a:ext cx="870228" cy="430887"/>
          </a:xfrm>
          <a:prstGeom prst="rect">
            <a:avLst/>
          </a:prstGeom>
          <a:noFill/>
        </p:spPr>
        <p:txBody>
          <a:bodyPr wrap="square" rtlCol="0">
            <a:spAutoFit/>
          </a:bodyPr>
          <a:lstStyle/>
          <a:p>
            <a:pPr algn="ctr"/>
            <a:r>
              <a:rPr lang="en-US" sz="1100" b="1" dirty="0"/>
              <a:t>INSPECT</a:t>
            </a:r>
          </a:p>
          <a:p>
            <a:pPr algn="ctr"/>
            <a:r>
              <a:rPr lang="en-US" sz="1100" b="1" dirty="0"/>
              <a:t>Rx Report</a:t>
            </a:r>
          </a:p>
        </p:txBody>
      </p:sp>
      <p:pic>
        <p:nvPicPr>
          <p:cNvPr id="40" name="Picture 39"/>
          <p:cNvPicPr>
            <a:picLocks noChangeAspect="1"/>
          </p:cNvPicPr>
          <p:nvPr/>
        </p:nvPicPr>
        <p:blipFill>
          <a:blip r:embed="rId10"/>
          <a:stretch>
            <a:fillRect/>
          </a:stretch>
        </p:blipFill>
        <p:spPr>
          <a:xfrm>
            <a:off x="7569021" y="3757768"/>
            <a:ext cx="609653" cy="36579"/>
          </a:xfrm>
          <a:prstGeom prst="rect">
            <a:avLst/>
          </a:prstGeom>
        </p:spPr>
      </p:pic>
      <p:pic>
        <p:nvPicPr>
          <p:cNvPr id="41" name="Picture 40"/>
          <p:cNvPicPr>
            <a:picLocks noChangeAspect="1"/>
          </p:cNvPicPr>
          <p:nvPr/>
        </p:nvPicPr>
        <p:blipFill>
          <a:blip r:embed="rId10"/>
          <a:stretch>
            <a:fillRect/>
          </a:stretch>
        </p:blipFill>
        <p:spPr>
          <a:xfrm>
            <a:off x="7569021" y="3888300"/>
            <a:ext cx="609653" cy="36579"/>
          </a:xfrm>
          <a:prstGeom prst="rect">
            <a:avLst/>
          </a:prstGeom>
        </p:spPr>
      </p:pic>
      <p:cxnSp>
        <p:nvCxnSpPr>
          <p:cNvPr id="48" name="Straight Connector 47"/>
          <p:cNvCxnSpPr/>
          <p:nvPr/>
        </p:nvCxnSpPr>
        <p:spPr>
          <a:xfrm>
            <a:off x="7580437" y="4040494"/>
            <a:ext cx="3592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495960" y="684438"/>
            <a:ext cx="2148395" cy="2036747"/>
          </a:xfrm>
          <a:prstGeom prst="ellipse">
            <a:avLst/>
          </a:prstGeom>
          <a:solidFill>
            <a:schemeClr val="bg2">
              <a:lumMod val="9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090839" y="265266"/>
            <a:ext cx="1003176" cy="858823"/>
          </a:xfrm>
          <a:prstGeom prst="ellipse">
            <a:avLst/>
          </a:prstGeom>
          <a:solidFill>
            <a:schemeClr val="bg2"/>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11"/>
          <a:stretch>
            <a:fillRect/>
          </a:stretch>
        </p:blipFill>
        <p:spPr>
          <a:xfrm>
            <a:off x="7442186" y="1688647"/>
            <a:ext cx="1060796" cy="914479"/>
          </a:xfrm>
          <a:prstGeom prst="rect">
            <a:avLst/>
          </a:prstGeom>
        </p:spPr>
      </p:pic>
      <p:pic>
        <p:nvPicPr>
          <p:cNvPr id="58" name="Picture 57"/>
          <p:cNvPicPr>
            <a:picLocks noChangeAspect="1"/>
          </p:cNvPicPr>
          <p:nvPr/>
        </p:nvPicPr>
        <p:blipFill>
          <a:blip r:embed="rId11"/>
          <a:stretch>
            <a:fillRect/>
          </a:stretch>
        </p:blipFill>
        <p:spPr>
          <a:xfrm>
            <a:off x="4618831" y="1626914"/>
            <a:ext cx="1060796" cy="914479"/>
          </a:xfrm>
          <a:prstGeom prst="rect">
            <a:avLst/>
          </a:prstGeom>
        </p:spPr>
      </p:pic>
      <p:pic>
        <p:nvPicPr>
          <p:cNvPr id="59" name="Picture 58"/>
          <p:cNvPicPr>
            <a:picLocks noChangeAspect="1"/>
          </p:cNvPicPr>
          <p:nvPr/>
        </p:nvPicPr>
        <p:blipFill>
          <a:blip r:embed="rId11"/>
          <a:stretch>
            <a:fillRect/>
          </a:stretch>
        </p:blipFill>
        <p:spPr>
          <a:xfrm>
            <a:off x="7109911" y="298843"/>
            <a:ext cx="1060796" cy="914479"/>
          </a:xfrm>
          <a:prstGeom prst="rect">
            <a:avLst/>
          </a:prstGeom>
        </p:spPr>
      </p:pic>
      <p:pic>
        <p:nvPicPr>
          <p:cNvPr id="61" name="Picture 60"/>
          <p:cNvPicPr>
            <a:picLocks noChangeAspect="1"/>
          </p:cNvPicPr>
          <p:nvPr/>
        </p:nvPicPr>
        <p:blipFill>
          <a:blip r:embed="rId12"/>
          <a:stretch>
            <a:fillRect/>
          </a:stretch>
        </p:blipFill>
        <p:spPr>
          <a:xfrm>
            <a:off x="5745710" y="730928"/>
            <a:ext cx="1648893" cy="1482589"/>
          </a:xfrm>
          <a:prstGeom prst="rect">
            <a:avLst/>
          </a:prstGeom>
        </p:spPr>
      </p:pic>
      <p:sp>
        <p:nvSpPr>
          <p:cNvPr id="64" name="Rectangle 63"/>
          <p:cNvSpPr/>
          <p:nvPr/>
        </p:nvSpPr>
        <p:spPr>
          <a:xfrm flipV="1">
            <a:off x="6671996" y="979595"/>
            <a:ext cx="20836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271130" y="1123123"/>
            <a:ext cx="191228" cy="215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00281" y="1123123"/>
            <a:ext cx="332044" cy="261610"/>
          </a:xfrm>
          <a:prstGeom prst="rect">
            <a:avLst/>
          </a:prstGeom>
          <a:noFill/>
        </p:spPr>
        <p:txBody>
          <a:bodyPr wrap="square" rtlCol="0">
            <a:spAutoFit/>
          </a:bodyPr>
          <a:lstStyle/>
          <a:p>
            <a:r>
              <a:rPr lang="en-US" sz="1100" b="1" dirty="0"/>
              <a:t>Rx</a:t>
            </a:r>
          </a:p>
        </p:txBody>
      </p:sp>
      <p:pic>
        <p:nvPicPr>
          <p:cNvPr id="67" name="Picture 66"/>
          <p:cNvPicPr>
            <a:picLocks noChangeAspect="1"/>
          </p:cNvPicPr>
          <p:nvPr/>
        </p:nvPicPr>
        <p:blipFill>
          <a:blip r:embed="rId13"/>
          <a:stretch>
            <a:fillRect/>
          </a:stretch>
        </p:blipFill>
        <p:spPr>
          <a:xfrm>
            <a:off x="6049115" y="2459342"/>
            <a:ext cx="1060796" cy="908383"/>
          </a:xfrm>
          <a:prstGeom prst="rect">
            <a:avLst/>
          </a:prstGeom>
        </p:spPr>
      </p:pic>
      <p:sp>
        <p:nvSpPr>
          <p:cNvPr id="68" name="TextBox 67"/>
          <p:cNvSpPr txBox="1"/>
          <p:nvPr/>
        </p:nvSpPr>
        <p:spPr>
          <a:xfrm>
            <a:off x="5119989" y="451414"/>
            <a:ext cx="944875" cy="461665"/>
          </a:xfrm>
          <a:prstGeom prst="rect">
            <a:avLst/>
          </a:prstGeom>
          <a:noFill/>
        </p:spPr>
        <p:txBody>
          <a:bodyPr wrap="square" rtlCol="0">
            <a:spAutoFit/>
          </a:bodyPr>
          <a:lstStyle/>
          <a:p>
            <a:pPr algn="ctr"/>
            <a:r>
              <a:rPr lang="en-US" sz="1200" b="1" dirty="0"/>
              <a:t>Patient </a:t>
            </a:r>
          </a:p>
          <a:p>
            <a:pPr algn="ctr"/>
            <a:r>
              <a:rPr lang="en-US" sz="1200" b="1" dirty="0"/>
              <a:t>Info</a:t>
            </a:r>
          </a:p>
        </p:txBody>
      </p:sp>
      <p:sp>
        <p:nvSpPr>
          <p:cNvPr id="69" name="TextBox 68"/>
          <p:cNvSpPr txBox="1"/>
          <p:nvPr/>
        </p:nvSpPr>
        <p:spPr>
          <a:xfrm>
            <a:off x="4701189" y="1828319"/>
            <a:ext cx="878383" cy="461665"/>
          </a:xfrm>
          <a:prstGeom prst="rect">
            <a:avLst/>
          </a:prstGeom>
          <a:noFill/>
        </p:spPr>
        <p:txBody>
          <a:bodyPr wrap="square" rtlCol="0">
            <a:spAutoFit/>
          </a:bodyPr>
          <a:lstStyle/>
          <a:p>
            <a:pPr algn="ctr"/>
            <a:r>
              <a:rPr lang="en-US" sz="1200" b="1" dirty="0"/>
              <a:t>Rx</a:t>
            </a:r>
          </a:p>
          <a:p>
            <a:pPr algn="ctr"/>
            <a:r>
              <a:rPr lang="en-US" sz="1200" b="1" dirty="0"/>
              <a:t>History</a:t>
            </a:r>
          </a:p>
        </p:txBody>
      </p:sp>
      <p:sp>
        <p:nvSpPr>
          <p:cNvPr id="71" name="TextBox 70"/>
          <p:cNvSpPr txBox="1"/>
          <p:nvPr/>
        </p:nvSpPr>
        <p:spPr>
          <a:xfrm>
            <a:off x="6184022" y="2709470"/>
            <a:ext cx="772267" cy="461665"/>
          </a:xfrm>
          <a:prstGeom prst="rect">
            <a:avLst/>
          </a:prstGeom>
          <a:noFill/>
        </p:spPr>
        <p:txBody>
          <a:bodyPr wrap="square" rtlCol="0">
            <a:spAutoFit/>
          </a:bodyPr>
          <a:lstStyle/>
          <a:p>
            <a:pPr algn="ctr"/>
            <a:r>
              <a:rPr lang="en-US" sz="1200" b="1" dirty="0"/>
              <a:t>Payment</a:t>
            </a:r>
          </a:p>
          <a:p>
            <a:pPr algn="ctr"/>
            <a:r>
              <a:rPr lang="en-US" sz="1200" b="1" dirty="0"/>
              <a:t>Type</a:t>
            </a:r>
          </a:p>
        </p:txBody>
      </p:sp>
      <p:sp>
        <p:nvSpPr>
          <p:cNvPr id="72" name="TextBox 71"/>
          <p:cNvSpPr txBox="1"/>
          <p:nvPr/>
        </p:nvSpPr>
        <p:spPr>
          <a:xfrm>
            <a:off x="7539532" y="1910148"/>
            <a:ext cx="866103" cy="461665"/>
          </a:xfrm>
          <a:prstGeom prst="rect">
            <a:avLst/>
          </a:prstGeom>
          <a:noFill/>
        </p:spPr>
        <p:txBody>
          <a:bodyPr wrap="square" rtlCol="0">
            <a:spAutoFit/>
          </a:bodyPr>
          <a:lstStyle/>
          <a:p>
            <a:pPr algn="ctr"/>
            <a:r>
              <a:rPr lang="en-US" sz="1200" b="1" dirty="0"/>
              <a:t>Prescriber</a:t>
            </a:r>
          </a:p>
          <a:p>
            <a:pPr algn="ctr"/>
            <a:r>
              <a:rPr lang="en-US" sz="1200" b="1" dirty="0"/>
              <a:t>Info</a:t>
            </a:r>
          </a:p>
        </p:txBody>
      </p:sp>
      <p:sp>
        <p:nvSpPr>
          <p:cNvPr id="73" name="TextBox 72"/>
          <p:cNvSpPr txBox="1"/>
          <p:nvPr/>
        </p:nvSpPr>
        <p:spPr>
          <a:xfrm>
            <a:off x="7202813" y="517930"/>
            <a:ext cx="870856" cy="461665"/>
          </a:xfrm>
          <a:prstGeom prst="rect">
            <a:avLst/>
          </a:prstGeom>
          <a:noFill/>
        </p:spPr>
        <p:txBody>
          <a:bodyPr wrap="square" rtlCol="0">
            <a:spAutoFit/>
          </a:bodyPr>
          <a:lstStyle/>
          <a:p>
            <a:pPr algn="ctr"/>
            <a:r>
              <a:rPr lang="en-US" sz="1200" b="1" dirty="0"/>
              <a:t>Pharmacy</a:t>
            </a:r>
          </a:p>
          <a:p>
            <a:pPr algn="ctr"/>
            <a:r>
              <a:rPr lang="en-US" sz="1200" b="1" dirty="0"/>
              <a:t>Info</a:t>
            </a:r>
          </a:p>
        </p:txBody>
      </p:sp>
      <p:sp>
        <p:nvSpPr>
          <p:cNvPr id="74" name="TextBox 73"/>
          <p:cNvSpPr txBox="1"/>
          <p:nvPr/>
        </p:nvSpPr>
        <p:spPr>
          <a:xfrm>
            <a:off x="1380931" y="3574646"/>
            <a:ext cx="1665415" cy="692497"/>
          </a:xfrm>
          <a:prstGeom prst="rect">
            <a:avLst/>
          </a:prstGeom>
          <a:noFill/>
        </p:spPr>
        <p:txBody>
          <a:bodyPr wrap="square" rtlCol="0">
            <a:spAutoFit/>
          </a:bodyPr>
          <a:lstStyle/>
          <a:p>
            <a:pPr algn="ctr"/>
            <a:r>
              <a:rPr lang="en-US" sz="1300" b="1" dirty="0"/>
              <a:t>Controlled Substance Dispensation is Reported</a:t>
            </a:r>
          </a:p>
        </p:txBody>
      </p:sp>
      <p:pic>
        <p:nvPicPr>
          <p:cNvPr id="75" name="Picture 74"/>
          <p:cNvPicPr>
            <a:picLocks noChangeAspect="1"/>
          </p:cNvPicPr>
          <p:nvPr/>
        </p:nvPicPr>
        <p:blipFill>
          <a:blip r:embed="rId9"/>
          <a:stretch>
            <a:fillRect/>
          </a:stretch>
        </p:blipFill>
        <p:spPr>
          <a:xfrm rot="10800000">
            <a:off x="1262712" y="3367725"/>
            <a:ext cx="188992" cy="1054699"/>
          </a:xfrm>
          <a:prstGeom prst="rect">
            <a:avLst/>
          </a:prstGeom>
        </p:spPr>
      </p:pic>
      <p:cxnSp>
        <p:nvCxnSpPr>
          <p:cNvPr id="77" name="Straight Arrow Connector 76"/>
          <p:cNvCxnSpPr/>
          <p:nvPr/>
        </p:nvCxnSpPr>
        <p:spPr>
          <a:xfrm flipV="1">
            <a:off x="3031637" y="4879819"/>
            <a:ext cx="858531" cy="5230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59901" y="4918040"/>
            <a:ext cx="979830" cy="484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009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545327"/>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2497" rtl="0" eaLnBrk="1" fontAlgn="base" latinLnBrk="0" hangingPunct="1">
              <a:lnSpc>
                <a:spcPct val="100000"/>
              </a:lnSpc>
              <a:spcBef>
                <a:spcPts val="632"/>
              </a:spcBef>
              <a:spcAft>
                <a:spcPts val="1800"/>
              </a:spcAft>
              <a:buClr>
                <a:srgbClr val="70AD47"/>
              </a:buClr>
              <a:buSzPct val="100000"/>
              <a:buFontTx/>
              <a:buNone/>
              <a:tabLst/>
              <a:defRPr/>
            </a:pPr>
            <a:r>
              <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rPr>
              <a:t>Indiana requires all dispensers to report controlled substance dispensations to the Indiana PMP via the PMP Clearinghouse</a:t>
            </a:r>
            <a:endParaRPr kumimoji="0" lang="en-US" sz="2105" b="1" i="0" u="none" strike="noStrike" kern="0" cap="none" spc="0" normalizeH="0" baseline="0" noProof="0" dirty="0">
              <a:ln>
                <a:noFill/>
              </a:ln>
              <a:solidFill>
                <a:srgbClr val="5B9BD5">
                  <a:lumMod val="60000"/>
                  <a:lumOff val="40000"/>
                </a:srgbClr>
              </a:solidFill>
              <a:effectLst/>
              <a:uLnTx/>
              <a:uFillTx/>
              <a:latin typeface="Calibri" panose="020F0502020204030204"/>
              <a:ea typeface="+mn-ea"/>
              <a:cs typeface="+mn-cs"/>
            </a:endParaRP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5" b="1" i="0" u="none" strike="noStrike" kern="0" cap="none" spc="0" normalizeH="0" baseline="0" noProof="0" dirty="0">
                <a:ln>
                  <a:noFill/>
                </a:ln>
                <a:solidFill>
                  <a:srgbClr val="5B9BD5">
                    <a:lumMod val="60000"/>
                    <a:lumOff val="40000"/>
                  </a:srgbClr>
                </a:solidFill>
                <a:effectLst/>
                <a:uLnTx/>
                <a:uFillTx/>
                <a:latin typeface="Calibri" panose="020F0502020204030204"/>
                <a:ea typeface="+mn-ea"/>
                <a:cs typeface="+mn-cs"/>
              </a:rPr>
              <a:t>     </a:t>
            </a:r>
            <a:r>
              <a:rPr kumimoji="0" lang="en-US" sz="2105" b="1" i="0" u="none" strike="noStrike" kern="0" cap="none" spc="0" normalizeH="0" baseline="0" noProof="0" dirty="0">
                <a:ln>
                  <a:noFill/>
                </a:ln>
                <a:solidFill>
                  <a:srgbClr val="92D050"/>
                </a:solidFill>
                <a:effectLst/>
                <a:uLnTx/>
                <a:uFillTx/>
                <a:latin typeface="Calibri" panose="020F0502020204030204"/>
                <a:ea typeface="+mn-ea"/>
                <a:cs typeface="+mn-cs"/>
              </a:rPr>
              <a:t>What:   </a:t>
            </a:r>
            <a:r>
              <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rPr>
              <a:t>Schedule II ‐ V controlled substances and gabapentin</a:t>
            </a:r>
          </a:p>
          <a:p>
            <a:pPr marL="0" marR="0" lvl="0" indent="0" algn="l" defTabSz="962497" rtl="0" eaLnBrk="1" fontAlgn="base" latinLnBrk="0" hangingPunct="1">
              <a:lnSpc>
                <a:spcPct val="100000"/>
              </a:lnSpc>
              <a:spcBef>
                <a:spcPts val="0"/>
              </a:spcBef>
              <a:spcAft>
                <a:spcPts val="1000"/>
              </a:spcAft>
              <a:buClr>
                <a:srgbClr val="70AD47"/>
              </a:buClr>
              <a:buSzPct val="100000"/>
              <a:buFontTx/>
              <a:buNone/>
              <a:tabLst/>
              <a:defRPr/>
            </a:pPr>
            <a:r>
              <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rPr>
              <a:t>	   (anything greater than a 72 hour supply).</a:t>
            </a:r>
          </a:p>
          <a:p>
            <a:pPr marL="0" marR="0" lvl="0" indent="0" algn="l" defTabSz="962497" rtl="0" eaLnBrk="1" fontAlgn="base" latinLnBrk="0" hangingPunct="1">
              <a:lnSpc>
                <a:spcPct val="100000"/>
              </a:lnSpc>
              <a:spcBef>
                <a:spcPts val="0"/>
              </a:spcBef>
              <a:buClr>
                <a:srgbClr val="70AD47"/>
              </a:buClr>
              <a:buSzPct val="100000"/>
              <a:buFontTx/>
              <a:buNone/>
              <a:tabLst/>
              <a:defRPr/>
            </a:pPr>
            <a:r>
              <a:rPr kumimoji="0" lang="en-US" sz="2105" b="1" i="0" u="none" strike="noStrike" kern="0" cap="none" spc="0" normalizeH="0" baseline="0" noProof="0" dirty="0">
                <a:ln>
                  <a:noFill/>
                </a:ln>
                <a:solidFill>
                  <a:srgbClr val="5B9BD5">
                    <a:lumMod val="60000"/>
                    <a:lumOff val="40000"/>
                  </a:srgbClr>
                </a:solidFill>
                <a:effectLst/>
                <a:uLnTx/>
                <a:uFillTx/>
                <a:latin typeface="Calibri" panose="020F0502020204030204"/>
                <a:ea typeface="+mn-ea"/>
                <a:cs typeface="+mn-cs"/>
              </a:rPr>
              <a:t>     </a:t>
            </a:r>
            <a:r>
              <a:rPr kumimoji="0" lang="en-US" sz="2105" b="1" i="0" u="none" strike="noStrike" kern="0" cap="none" spc="0" normalizeH="0" baseline="0" noProof="0" dirty="0">
                <a:ln>
                  <a:noFill/>
                </a:ln>
                <a:solidFill>
                  <a:srgbClr val="92D050"/>
                </a:solidFill>
                <a:effectLst/>
                <a:uLnTx/>
                <a:uFillTx/>
                <a:latin typeface="Calibri" panose="020F0502020204030204"/>
                <a:ea typeface="+mn-ea"/>
                <a:cs typeface="+mn-cs"/>
              </a:rPr>
              <a:t>When:   </a:t>
            </a:r>
            <a:r>
              <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rPr>
              <a:t>At least within twenty‐four (24) hours (or next business day) </a:t>
            </a:r>
          </a:p>
          <a:p>
            <a:pPr marL="0" marR="0" lvl="0" indent="0" algn="l" defTabSz="962497" rtl="0" eaLnBrk="1" fontAlgn="base" latinLnBrk="0" hangingPunct="1">
              <a:lnSpc>
                <a:spcPct val="100000"/>
              </a:lnSpc>
              <a:spcBef>
                <a:spcPts val="0"/>
              </a:spcBef>
              <a:spcAft>
                <a:spcPts val="1000"/>
              </a:spcAft>
              <a:buClr>
                <a:srgbClr val="70AD47"/>
              </a:buClr>
              <a:buSzPct val="100000"/>
              <a:buFontTx/>
              <a:buNone/>
              <a:tabLst/>
              <a:defRPr/>
            </a:pPr>
            <a:r>
              <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rPr>
              <a:t>                    from the date that the drug is dispensed.</a:t>
            </a:r>
          </a:p>
          <a:p>
            <a:pPr marL="0" marR="0" lvl="0" indent="0" algn="l" defTabSz="962497" rtl="0" eaLnBrk="1" fontAlgn="base" latinLnBrk="0" hangingPunct="1">
              <a:lnSpc>
                <a:spcPct val="100000"/>
              </a:lnSpc>
              <a:spcBef>
                <a:spcPts val="0"/>
              </a:spcBef>
              <a:buClr>
                <a:srgbClr val="70AD47"/>
              </a:buClr>
              <a:buSzPct val="100000"/>
              <a:buFontTx/>
              <a:buNone/>
              <a:tabLst/>
              <a:defRPr/>
            </a:pPr>
            <a:r>
              <a:rPr kumimoji="0" lang="en-US" sz="2105" b="1" i="0" u="none" strike="noStrike" kern="0" cap="none" spc="0" normalizeH="0" baseline="0" noProof="0" dirty="0">
                <a:ln>
                  <a:noFill/>
                </a:ln>
                <a:solidFill>
                  <a:srgbClr val="5B9BD5">
                    <a:lumMod val="60000"/>
                    <a:lumOff val="40000"/>
                  </a:srgbClr>
                </a:solidFill>
                <a:effectLst/>
                <a:uLnTx/>
                <a:uFillTx/>
                <a:latin typeface="Calibri" panose="020F0502020204030204"/>
                <a:ea typeface="+mn-ea"/>
                <a:cs typeface="+mn-cs"/>
              </a:rPr>
              <a:t>     </a:t>
            </a:r>
            <a:r>
              <a:rPr kumimoji="0" lang="en-US" sz="2105" b="1" i="0" u="none" strike="noStrike" kern="0" cap="none" spc="0" normalizeH="0" baseline="0" noProof="0" dirty="0">
                <a:ln>
                  <a:noFill/>
                </a:ln>
                <a:solidFill>
                  <a:srgbClr val="92D050"/>
                </a:solidFill>
                <a:effectLst/>
                <a:uLnTx/>
                <a:uFillTx/>
                <a:latin typeface="Calibri" panose="020F0502020204030204"/>
                <a:ea typeface="+mn-ea"/>
                <a:cs typeface="+mn-cs"/>
              </a:rPr>
              <a:t>Where:  </a:t>
            </a:r>
            <a:r>
              <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rPr>
              <a:t>Indiana PMP Clearinghouse.</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endPar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62497" rtl="0" eaLnBrk="1" fontAlgn="base" latinLnBrk="0" hangingPunct="1">
              <a:lnSpc>
                <a:spcPct val="100000"/>
              </a:lnSpc>
              <a:spcBef>
                <a:spcPts val="632"/>
              </a:spcBef>
              <a:spcAft>
                <a:spcPts val="1053"/>
              </a:spcAft>
              <a:buClr>
                <a:srgbClr val="70AD47"/>
              </a:buClr>
              <a:buSzPct val="100000"/>
              <a:buFontTx/>
              <a:buNone/>
              <a:tabLst/>
              <a:defRPr/>
            </a:pPr>
            <a:r>
              <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rPr>
              <a:t>To register for a data submitter account for PMP AWARXE, visit </a:t>
            </a:r>
            <a:r>
              <a:rPr kumimoji="0" lang="en-US" sz="2105" b="0" i="0" u="sng" strike="noStrike" kern="0" cap="none" spc="0" normalizeH="0" baseline="0" noProof="0" dirty="0">
                <a:ln>
                  <a:noFill/>
                </a:ln>
                <a:solidFill>
                  <a:prstClr val="white"/>
                </a:solidFill>
                <a:effectLst/>
                <a:uLnTx/>
                <a:uFillTx/>
                <a:latin typeface="Calibri" panose="020F0502020204030204"/>
                <a:ea typeface="+mn-ea"/>
                <a:cs typeface="+mn-cs"/>
              </a:rPr>
              <a:t>https://pmpclearinghouse.net</a:t>
            </a:r>
            <a:endPar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326100"/>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887F28C5-2D37-440A-AC5A-03A65C507A01}"/>
              </a:ext>
            </a:extLst>
          </p:cNvPr>
          <p:cNvSpPr txBox="1"/>
          <p:nvPr/>
        </p:nvSpPr>
        <p:spPr>
          <a:xfrm>
            <a:off x="656795" y="595841"/>
            <a:ext cx="6384887" cy="615553"/>
          </a:xfrm>
          <a:prstGeom prst="rect">
            <a:avLst/>
          </a:prstGeom>
          <a:noFill/>
        </p:spPr>
        <p:txBody>
          <a:bodyPr wrap="square" rtlCol="0">
            <a:spAutoFit/>
          </a:bodyPr>
          <a:lstStyle/>
          <a:p>
            <a:r>
              <a:rPr lang="en-US" sz="3400" b="1" dirty="0">
                <a:solidFill>
                  <a:schemeClr val="accent5">
                    <a:lumMod val="75000"/>
                  </a:schemeClr>
                </a:solidFill>
                <a:latin typeface="+mn-lt"/>
              </a:rPr>
              <a:t>What, When &amp; Where to Report</a:t>
            </a:r>
            <a:endParaRPr lang="en-US" sz="3400" dirty="0">
              <a:solidFill>
                <a:schemeClr val="accent5">
                  <a:lumMod val="75000"/>
                </a:schemeClr>
              </a:solidFill>
            </a:endParaRPr>
          </a:p>
        </p:txBody>
      </p:sp>
    </p:spTree>
    <p:extLst>
      <p:ext uri="{BB962C8B-B14F-4D97-AF65-F5344CB8AC3E}">
        <p14:creationId xmlns:p14="http://schemas.microsoft.com/office/powerpoint/2010/main" val="271184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15408" y="1828800"/>
            <a:ext cx="8913181" cy="270456"/>
          </a:xfrm>
          <a:prstGeom prst="rect">
            <a:avLst/>
          </a:prstGeom>
          <a:solidFill>
            <a:schemeClr val="accent5">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98494" y="2733250"/>
            <a:ext cx="6547007" cy="2554545"/>
          </a:xfrm>
          <a:prstGeom prst="rect">
            <a:avLst/>
          </a:prstGeom>
          <a:noFill/>
        </p:spPr>
        <p:txBody>
          <a:bodyPr wrap="square" rtlCol="0">
            <a:spAutoFit/>
          </a:bodyPr>
          <a:lstStyle/>
          <a:p>
            <a:pPr marL="342900" indent="-342900">
              <a:spcAft>
                <a:spcPts val="1200"/>
              </a:spcAft>
              <a:buAutoNum type="arabicParenR"/>
            </a:pPr>
            <a:r>
              <a:rPr lang="en-US" sz="2400" dirty="0"/>
              <a:t>Indiana State CSR &amp; DEA Registration</a:t>
            </a:r>
          </a:p>
          <a:p>
            <a:pPr marL="342900" indent="-342900">
              <a:spcAft>
                <a:spcPts val="1200"/>
              </a:spcAft>
              <a:buAutoNum type="arabicParenR"/>
            </a:pPr>
            <a:r>
              <a:rPr lang="en-US" sz="2400" dirty="0"/>
              <a:t>Administering and Dispensing VS. Prescribing</a:t>
            </a:r>
          </a:p>
          <a:p>
            <a:pPr marL="342900" indent="-342900">
              <a:spcAft>
                <a:spcPts val="1200"/>
              </a:spcAft>
              <a:buAutoNum type="arabicParenR"/>
            </a:pPr>
            <a:r>
              <a:rPr lang="en-US" sz="2400" dirty="0"/>
              <a:t>Inventory Control &amp; Required Record Keeping</a:t>
            </a:r>
          </a:p>
          <a:p>
            <a:pPr marL="342900" indent="-342900">
              <a:spcAft>
                <a:spcPts val="1200"/>
              </a:spcAft>
              <a:buAutoNum type="arabicParenR"/>
            </a:pPr>
            <a:r>
              <a:rPr lang="en-US" sz="2400" dirty="0"/>
              <a:t>INSPECT Reporting </a:t>
            </a:r>
            <a:r>
              <a:rPr lang="en-US" sz="2400"/>
              <a:t>&amp; Querying</a:t>
            </a:r>
            <a:endParaRPr lang="en-US" sz="2400" dirty="0"/>
          </a:p>
          <a:p>
            <a:pPr marL="342900" indent="-342900">
              <a:spcAft>
                <a:spcPts val="1200"/>
              </a:spcAft>
              <a:buAutoNum type="arabicParenR"/>
            </a:pPr>
            <a:r>
              <a:rPr lang="en-US" sz="2400" dirty="0"/>
              <a:t>State Laws Impacting Veterinarians</a:t>
            </a:r>
          </a:p>
        </p:txBody>
      </p:sp>
      <p:sp>
        <p:nvSpPr>
          <p:cNvPr id="6" name="Rectangle 5"/>
          <p:cNvSpPr/>
          <p:nvPr/>
        </p:nvSpPr>
        <p:spPr>
          <a:xfrm>
            <a:off x="115408" y="6407240"/>
            <a:ext cx="8913181" cy="270456"/>
          </a:xfrm>
          <a:prstGeom prst="rect">
            <a:avLst/>
          </a:prstGeom>
          <a:solidFill>
            <a:schemeClr val="accent5">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6C38F2B-D151-377D-DBB8-F511156906E1}"/>
              </a:ext>
            </a:extLst>
          </p:cNvPr>
          <p:cNvSpPr txBox="1"/>
          <p:nvPr/>
        </p:nvSpPr>
        <p:spPr>
          <a:xfrm>
            <a:off x="629174" y="771787"/>
            <a:ext cx="3129093" cy="584775"/>
          </a:xfrm>
          <a:prstGeom prst="rect">
            <a:avLst/>
          </a:prstGeom>
          <a:noFill/>
        </p:spPr>
        <p:txBody>
          <a:bodyPr wrap="square" rtlCol="0">
            <a:spAutoFit/>
          </a:bodyPr>
          <a:lstStyle/>
          <a:p>
            <a:r>
              <a:rPr lang="en-US" sz="3200" b="1" dirty="0">
                <a:solidFill>
                  <a:schemeClr val="accent5">
                    <a:lumMod val="75000"/>
                  </a:schemeClr>
                </a:solidFill>
              </a:rPr>
              <a:t>Topics Covered</a:t>
            </a:r>
            <a:endParaRPr lang="en-US" sz="3200" dirty="0"/>
          </a:p>
        </p:txBody>
      </p:sp>
    </p:spTree>
    <p:extLst>
      <p:ext uri="{BB962C8B-B14F-4D97-AF65-F5344CB8AC3E}">
        <p14:creationId xmlns:p14="http://schemas.microsoft.com/office/powerpoint/2010/main" val="962501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545327"/>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326100"/>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243822" y="2274254"/>
            <a:ext cx="8656353" cy="3779968"/>
          </a:xfrm>
        </p:spPr>
        <p:txBody>
          <a:bodyPr>
            <a:noAutofit/>
          </a:bodyPr>
          <a:lstStyle/>
          <a:p>
            <a:pPr marL="0" indent="0">
              <a:spcAft>
                <a:spcPts val="1200"/>
              </a:spcAft>
              <a:buNone/>
            </a:pPr>
            <a:r>
              <a:rPr lang="en-US" sz="2200" b="1" dirty="0">
                <a:solidFill>
                  <a:schemeClr val="bg1"/>
                </a:solidFill>
              </a:rPr>
              <a:t>Perform the following steps to create a data submitter account:  </a:t>
            </a:r>
            <a:endParaRPr lang="en-US" sz="2200" dirty="0">
              <a:solidFill>
                <a:schemeClr val="bg1"/>
              </a:solidFill>
            </a:endParaRPr>
          </a:p>
          <a:p>
            <a:pPr marL="457200" indent="-457200">
              <a:spcAft>
                <a:spcPts val="1200"/>
              </a:spcAft>
              <a:buAutoNum type="arabicPeriod"/>
            </a:pPr>
            <a:r>
              <a:rPr lang="en-US" sz="2200" dirty="0">
                <a:solidFill>
                  <a:schemeClr val="bg1"/>
                </a:solidFill>
              </a:rPr>
              <a:t>To request a data submitter account for PMP AWARXE, the user must go to </a:t>
            </a:r>
            <a:r>
              <a:rPr lang="en-US" sz="2200" u="sng" dirty="0">
                <a:solidFill>
                  <a:schemeClr val="bg1"/>
                </a:solidFill>
              </a:rPr>
              <a:t>https://pmpclearinghouse.net </a:t>
            </a:r>
            <a:r>
              <a:rPr lang="en-US" sz="2200" dirty="0">
                <a:solidFill>
                  <a:schemeClr val="bg1"/>
                </a:solidFill>
              </a:rPr>
              <a:t>and click the “Create Account” link in the center of the screen.</a:t>
            </a:r>
          </a:p>
          <a:p>
            <a:pPr marL="457200" indent="-457200">
              <a:spcAft>
                <a:spcPts val="1200"/>
              </a:spcAft>
              <a:buAutoNum type="arabicPeriod" startAt="2"/>
            </a:pPr>
            <a:r>
              <a:rPr lang="en-US" sz="2200" dirty="0">
                <a:solidFill>
                  <a:schemeClr val="bg1"/>
                </a:solidFill>
              </a:rPr>
              <a:t>The screen displayed requires the user to enter their current, valid email address, and a password. This email address will act as your  username when logging into the system. The password must contain at least 8 characters, including 1 capital letter, 1 lower case letter, and 1 special character (such as !, @, #, $).</a:t>
            </a:r>
          </a:p>
          <a:p>
            <a:pPr marL="0" indent="0">
              <a:buNone/>
            </a:pPr>
            <a:endParaRPr lang="en-US" dirty="0">
              <a:solidFill>
                <a:schemeClr val="bg1"/>
              </a:solidFill>
            </a:endParaRPr>
          </a:p>
        </p:txBody>
      </p:sp>
      <p:sp>
        <p:nvSpPr>
          <p:cNvPr id="3" name="TextBox 2">
            <a:extLst>
              <a:ext uri="{FF2B5EF4-FFF2-40B4-BE49-F238E27FC236}">
                <a16:creationId xmlns:a16="http://schemas.microsoft.com/office/drawing/2014/main" id="{887F28C5-2D37-440A-AC5A-03A65C507A01}"/>
              </a:ext>
            </a:extLst>
          </p:cNvPr>
          <p:cNvSpPr txBox="1"/>
          <p:nvPr/>
        </p:nvSpPr>
        <p:spPr>
          <a:xfrm>
            <a:off x="722110" y="370124"/>
            <a:ext cx="6384887" cy="1138773"/>
          </a:xfrm>
          <a:prstGeom prst="rect">
            <a:avLst/>
          </a:prstGeom>
          <a:noFill/>
        </p:spPr>
        <p:txBody>
          <a:bodyPr wrap="square" rtlCol="0">
            <a:spAutoFit/>
          </a:bodyPr>
          <a:lstStyle/>
          <a:p>
            <a:r>
              <a:rPr lang="en-US" sz="3400" b="1" dirty="0">
                <a:solidFill>
                  <a:schemeClr val="accent5">
                    <a:lumMod val="75000"/>
                  </a:schemeClr>
                </a:solidFill>
                <a:latin typeface="+mn-lt"/>
              </a:rPr>
              <a:t>Registering for a Data Submitter Account in PMP Clearinghouse</a:t>
            </a:r>
            <a:endParaRPr lang="en-US" sz="3400" dirty="0">
              <a:solidFill>
                <a:schemeClr val="accent5">
                  <a:lumMod val="75000"/>
                </a:schemeClr>
              </a:solidFill>
            </a:endParaRPr>
          </a:p>
        </p:txBody>
      </p:sp>
    </p:spTree>
    <p:extLst>
      <p:ext uri="{BB962C8B-B14F-4D97-AF65-F5344CB8AC3E}">
        <p14:creationId xmlns:p14="http://schemas.microsoft.com/office/powerpoint/2010/main" val="2399385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2637" y="1759514"/>
            <a:ext cx="8945829" cy="4677520"/>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A. The patient's name.</a:t>
            </a:r>
          </a:p>
          <a:p>
            <a:pPr marL="0" marR="0" lvl="0" indent="0" algn="l" defTabSz="962497" rtl="0" eaLnBrk="1" fontAlgn="base" latinLnBrk="0" hangingPunct="1">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B. The patient's identification number. If someone other than patient is picking</a:t>
            </a:r>
          </a:p>
          <a:p>
            <a:pPr marL="0" marR="0" lvl="0" indent="0" algn="l" defTabSz="962497" rtl="0" eaLnBrk="1" fontAlgn="base" latinLnBrk="0" hangingPunct="1">
              <a:spcBef>
                <a:spcPts val="0"/>
              </a:spcBef>
              <a:spcAft>
                <a:spcPts val="0"/>
              </a:spcAft>
              <a:buClr>
                <a:srgbClr val="70AD47"/>
              </a:buClr>
              <a:buSzPct val="100000"/>
              <a:buFontTx/>
              <a:buNone/>
              <a:tabLst/>
              <a:defRPr/>
            </a:pPr>
            <a:r>
              <a:rPr lang="en-US" sz="2100" kern="0" dirty="0">
                <a:solidFill>
                  <a:prstClr val="white"/>
                </a:solidFill>
                <a:latin typeface="Calibri" panose="020F0502020204030204"/>
              </a:rPr>
              <a:t>      </a:t>
            </a: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up medication, the patient representative’s identification number under</a:t>
            </a:r>
          </a:p>
          <a:p>
            <a:pPr marL="0" marR="0" lvl="0" indent="0" algn="l" defTabSz="962497" rtl="0" eaLnBrk="1" fontAlgn="base" latinLnBrk="0" hangingPunct="1">
              <a:spcBef>
                <a:spcPts val="0"/>
              </a:spcBef>
              <a:spcAft>
                <a:spcPts val="0"/>
              </a:spcAft>
              <a:buClr>
                <a:srgbClr val="70AD47"/>
              </a:buClr>
              <a:buSzPct val="100000"/>
              <a:buFontTx/>
              <a:buNone/>
              <a:tabLst/>
              <a:defRPr/>
            </a:pPr>
            <a:r>
              <a:rPr lang="en-US" sz="2100" kern="0" dirty="0">
                <a:solidFill>
                  <a:prstClr val="white"/>
                </a:solidFill>
                <a:latin typeface="Calibri" panose="020F0502020204030204"/>
              </a:rPr>
              <a:t>      AIR05: </a:t>
            </a: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Pick-up/Drop-off Person</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C. The patient's date of birth.</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D. The national drug code (NDC) number of the controlled substance dispensed.</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E. The date the controlled substance is dispensed.</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F. The quantity of the controlled substance dispensed.</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G. The number of days of supply dispensed.</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H. The dispenser's United States Drug Enforcement Agency (DEA) registration</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lang="en-US" sz="2100" kern="0" dirty="0">
                <a:solidFill>
                  <a:prstClr val="white"/>
                </a:solidFill>
                <a:latin typeface="Calibri" panose="020F0502020204030204"/>
              </a:rPr>
              <a:t>      </a:t>
            </a: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number.</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I. The prescriber's United States Drug Enforcement Agency (DEA) registration</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lang="en-US" sz="2100" kern="0" dirty="0">
                <a:solidFill>
                  <a:prstClr val="white"/>
                </a:solidFill>
                <a:latin typeface="Calibri" panose="020F0502020204030204"/>
              </a:rPr>
              <a:t>     </a:t>
            </a: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number.</a:t>
            </a:r>
          </a:p>
          <a:p>
            <a:pPr marL="0" marR="0" lvl="0" indent="0" algn="l" defTabSz="962497" rtl="0" eaLnBrk="1" fontAlgn="base" latinLnBrk="0" hangingPunct="1">
              <a:lnSpc>
                <a:spcPct val="100000"/>
              </a:lnSpc>
              <a:spcBef>
                <a:spcPts val="0"/>
              </a:spcBef>
              <a:spcAft>
                <a:spcPts val="0"/>
              </a:spcAft>
              <a:buClr>
                <a:srgbClr val="70AD47"/>
              </a:buClr>
              <a:buSzPct val="100000"/>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J. Patient address information, including city, state and zip code.</a:t>
            </a: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2333" y="6503382"/>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887F28C5-2D37-440A-AC5A-03A65C507A01}"/>
              </a:ext>
            </a:extLst>
          </p:cNvPr>
          <p:cNvSpPr txBox="1"/>
          <p:nvPr/>
        </p:nvSpPr>
        <p:spPr>
          <a:xfrm>
            <a:off x="722110" y="370124"/>
            <a:ext cx="6384887" cy="1138773"/>
          </a:xfrm>
          <a:prstGeom prst="rect">
            <a:avLst/>
          </a:prstGeom>
          <a:noFill/>
        </p:spPr>
        <p:txBody>
          <a:bodyPr wrap="square" rtlCol="0">
            <a:spAutoFit/>
          </a:bodyPr>
          <a:lstStyle/>
          <a:p>
            <a:pPr algn="ctr"/>
            <a:r>
              <a:rPr lang="en-US" sz="3400" b="1" dirty="0">
                <a:solidFill>
                  <a:schemeClr val="accent5">
                    <a:lumMod val="75000"/>
                  </a:schemeClr>
                </a:solidFill>
                <a:latin typeface="+mn-lt"/>
              </a:rPr>
              <a:t>What Information is Collected </a:t>
            </a:r>
          </a:p>
          <a:p>
            <a:pPr algn="ctr"/>
            <a:r>
              <a:rPr lang="en-US" sz="3400" b="1" dirty="0">
                <a:solidFill>
                  <a:schemeClr val="accent5">
                    <a:lumMod val="75000"/>
                  </a:schemeClr>
                </a:solidFill>
                <a:latin typeface="+mn-lt"/>
              </a:rPr>
              <a:t>by INSPECT?</a:t>
            </a:r>
            <a:endParaRPr lang="en-US" sz="3400" dirty="0">
              <a:solidFill>
                <a:schemeClr val="accent5">
                  <a:lumMod val="75000"/>
                </a:schemeClr>
              </a:solidFill>
            </a:endParaRPr>
          </a:p>
        </p:txBody>
      </p:sp>
    </p:spTree>
    <p:extLst>
      <p:ext uri="{BB962C8B-B14F-4D97-AF65-F5344CB8AC3E}">
        <p14:creationId xmlns:p14="http://schemas.microsoft.com/office/powerpoint/2010/main" val="2801503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545327"/>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2497" rtl="0" eaLnBrk="1" fontAlgn="base" latinLnBrk="0" hangingPunct="1">
              <a:lnSpc>
                <a:spcPct val="100000"/>
              </a:lnSpc>
              <a:spcBef>
                <a:spcPts val="632"/>
              </a:spcBef>
              <a:spcAft>
                <a:spcPts val="1800"/>
              </a:spcAft>
              <a:buClr>
                <a:srgbClr val="70AD47"/>
              </a:buClr>
              <a:buSzPct val="100000"/>
              <a:buFontTx/>
              <a:buNone/>
              <a:tabLst/>
              <a:defRPr/>
            </a:pPr>
            <a:endPar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326100"/>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887F28C5-2D37-440A-AC5A-03A65C507A01}"/>
              </a:ext>
            </a:extLst>
          </p:cNvPr>
          <p:cNvSpPr txBox="1"/>
          <p:nvPr/>
        </p:nvSpPr>
        <p:spPr>
          <a:xfrm>
            <a:off x="564915" y="618271"/>
            <a:ext cx="6628986" cy="538609"/>
          </a:xfrm>
          <a:prstGeom prst="rect">
            <a:avLst/>
          </a:prstGeom>
          <a:noFill/>
        </p:spPr>
        <p:txBody>
          <a:bodyPr wrap="square" rtlCol="0">
            <a:spAutoFit/>
          </a:bodyPr>
          <a:lstStyle/>
          <a:p>
            <a:r>
              <a:rPr lang="en-US" sz="2900" b="1" dirty="0">
                <a:solidFill>
                  <a:schemeClr val="accent5">
                    <a:lumMod val="75000"/>
                  </a:schemeClr>
                </a:solidFill>
                <a:latin typeface="+mn-lt"/>
              </a:rPr>
              <a:t>How to Report Dispensations for Animals</a:t>
            </a:r>
            <a:endParaRPr lang="en-US" sz="2900" dirty="0">
              <a:solidFill>
                <a:schemeClr val="accent5">
                  <a:lumMod val="75000"/>
                </a:schemeClr>
              </a:solidFill>
            </a:endParaRPr>
          </a:p>
        </p:txBody>
      </p:sp>
      <p:pic>
        <p:nvPicPr>
          <p:cNvPr id="4" name="Picture 3">
            <a:extLst>
              <a:ext uri="{FF2B5EF4-FFF2-40B4-BE49-F238E27FC236}">
                <a16:creationId xmlns:a16="http://schemas.microsoft.com/office/drawing/2014/main" id="{335E973C-099F-4BDF-9ADB-270821731FEA}"/>
              </a:ext>
            </a:extLst>
          </p:cNvPr>
          <p:cNvPicPr>
            <a:picLocks noChangeAspect="1"/>
          </p:cNvPicPr>
          <p:nvPr/>
        </p:nvPicPr>
        <p:blipFill>
          <a:blip r:embed="rId2"/>
          <a:stretch>
            <a:fillRect/>
          </a:stretch>
        </p:blipFill>
        <p:spPr>
          <a:xfrm>
            <a:off x="478514" y="3190523"/>
            <a:ext cx="8220075" cy="2971800"/>
          </a:xfrm>
          <a:prstGeom prst="rect">
            <a:avLst/>
          </a:prstGeom>
        </p:spPr>
      </p:pic>
      <p:sp>
        <p:nvSpPr>
          <p:cNvPr id="12" name="TextBox 11">
            <a:extLst>
              <a:ext uri="{FF2B5EF4-FFF2-40B4-BE49-F238E27FC236}">
                <a16:creationId xmlns:a16="http://schemas.microsoft.com/office/drawing/2014/main" id="{BA008867-5935-4C39-B9CB-833765203370}"/>
              </a:ext>
            </a:extLst>
          </p:cNvPr>
          <p:cNvSpPr txBox="1"/>
          <p:nvPr/>
        </p:nvSpPr>
        <p:spPr>
          <a:xfrm>
            <a:off x="491571" y="1885484"/>
            <a:ext cx="8193959" cy="1200329"/>
          </a:xfrm>
          <a:prstGeom prst="rect">
            <a:avLst/>
          </a:prstGeom>
          <a:noFill/>
        </p:spPr>
        <p:txBody>
          <a:bodyPr wrap="square" rtlCol="0">
            <a:spAutoFit/>
          </a:bodyPr>
          <a:lstStyle/>
          <a:p>
            <a:r>
              <a:rPr lang="en-US" dirty="0">
                <a:solidFill>
                  <a:schemeClr val="bg1"/>
                </a:solidFill>
              </a:rPr>
              <a:t>First Name - PAT08: First Name of the Pet Owner (if 2 owners, select 1 as the primary)</a:t>
            </a:r>
          </a:p>
          <a:p>
            <a:r>
              <a:rPr lang="en-US" dirty="0">
                <a:solidFill>
                  <a:schemeClr val="bg1"/>
                </a:solidFill>
              </a:rPr>
              <a:t>Last Name - PAT07: Last Name of the Pet Owner</a:t>
            </a:r>
          </a:p>
          <a:p>
            <a:r>
              <a:rPr lang="en-US" dirty="0">
                <a:solidFill>
                  <a:schemeClr val="bg1"/>
                </a:solidFill>
              </a:rPr>
              <a:t>Date of Birth - PAT18: Pet Owner’s Date of Birth</a:t>
            </a:r>
          </a:p>
          <a:p>
            <a:r>
              <a:rPr lang="en-US" dirty="0">
                <a:solidFill>
                  <a:schemeClr val="bg1"/>
                </a:solidFill>
              </a:rPr>
              <a:t>Animal Name - PAT23: First Name of the Pet</a:t>
            </a:r>
          </a:p>
        </p:txBody>
      </p:sp>
      <p:sp>
        <p:nvSpPr>
          <p:cNvPr id="13" name="TextBox 12">
            <a:extLst>
              <a:ext uri="{FF2B5EF4-FFF2-40B4-BE49-F238E27FC236}">
                <a16:creationId xmlns:a16="http://schemas.microsoft.com/office/drawing/2014/main" id="{301AB1F7-F663-4D39-AFB0-4169A1524E40}"/>
              </a:ext>
            </a:extLst>
          </p:cNvPr>
          <p:cNvSpPr txBox="1"/>
          <p:nvPr/>
        </p:nvSpPr>
        <p:spPr>
          <a:xfrm>
            <a:off x="2817846" y="3190522"/>
            <a:ext cx="3722914" cy="369332"/>
          </a:xfrm>
          <a:prstGeom prst="rect">
            <a:avLst/>
          </a:prstGeom>
          <a:noFill/>
        </p:spPr>
        <p:txBody>
          <a:bodyPr wrap="square" rtlCol="0">
            <a:spAutoFit/>
          </a:bodyPr>
          <a:lstStyle/>
          <a:p>
            <a:pPr algn="ctr"/>
            <a:r>
              <a:rPr lang="en-US" dirty="0"/>
              <a:t>Example</a:t>
            </a:r>
          </a:p>
        </p:txBody>
      </p:sp>
    </p:spTree>
    <p:extLst>
      <p:ext uri="{BB962C8B-B14F-4D97-AF65-F5344CB8AC3E}">
        <p14:creationId xmlns:p14="http://schemas.microsoft.com/office/powerpoint/2010/main" val="61078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545327"/>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2497" rtl="0" eaLnBrk="1" fontAlgn="base" latinLnBrk="0" hangingPunct="1">
              <a:lnSpc>
                <a:spcPct val="100000"/>
              </a:lnSpc>
              <a:spcBef>
                <a:spcPts val="632"/>
              </a:spcBef>
              <a:spcAft>
                <a:spcPts val="1800"/>
              </a:spcAft>
              <a:buClr>
                <a:srgbClr val="70AD47"/>
              </a:buClr>
              <a:buSzPct val="100000"/>
              <a:buFontTx/>
              <a:buNone/>
              <a:tabLst/>
              <a:defRPr/>
            </a:pPr>
            <a:endPar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326100"/>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887F28C5-2D37-440A-AC5A-03A65C507A01}"/>
              </a:ext>
            </a:extLst>
          </p:cNvPr>
          <p:cNvSpPr txBox="1"/>
          <p:nvPr/>
        </p:nvSpPr>
        <p:spPr>
          <a:xfrm>
            <a:off x="564915" y="447068"/>
            <a:ext cx="6628986" cy="984885"/>
          </a:xfrm>
          <a:prstGeom prst="rect">
            <a:avLst/>
          </a:prstGeom>
          <a:noFill/>
        </p:spPr>
        <p:txBody>
          <a:bodyPr wrap="square" rtlCol="0">
            <a:spAutoFit/>
          </a:bodyPr>
          <a:lstStyle/>
          <a:p>
            <a:r>
              <a:rPr lang="en-US" sz="2900" b="1" dirty="0">
                <a:solidFill>
                  <a:schemeClr val="accent5">
                    <a:lumMod val="75000"/>
                  </a:schemeClr>
                </a:solidFill>
                <a:latin typeface="+mn-lt"/>
              </a:rPr>
              <a:t>How to Report Dispensations for Animals Owned by the Humane Society</a:t>
            </a:r>
            <a:endParaRPr lang="en-US" sz="2900" dirty="0">
              <a:solidFill>
                <a:schemeClr val="accent5">
                  <a:lumMod val="75000"/>
                </a:schemeClr>
              </a:solidFill>
            </a:endParaRPr>
          </a:p>
        </p:txBody>
      </p:sp>
      <p:sp>
        <p:nvSpPr>
          <p:cNvPr id="12" name="TextBox 11">
            <a:extLst>
              <a:ext uri="{FF2B5EF4-FFF2-40B4-BE49-F238E27FC236}">
                <a16:creationId xmlns:a16="http://schemas.microsoft.com/office/drawing/2014/main" id="{BA008867-5935-4C39-B9CB-833765203370}"/>
              </a:ext>
            </a:extLst>
          </p:cNvPr>
          <p:cNvSpPr txBox="1"/>
          <p:nvPr/>
        </p:nvSpPr>
        <p:spPr>
          <a:xfrm>
            <a:off x="478514" y="1940183"/>
            <a:ext cx="8193959" cy="1477328"/>
          </a:xfrm>
          <a:prstGeom prst="rect">
            <a:avLst/>
          </a:prstGeom>
          <a:noFill/>
        </p:spPr>
        <p:txBody>
          <a:bodyPr wrap="square" rtlCol="0">
            <a:spAutoFit/>
          </a:bodyPr>
          <a:lstStyle/>
          <a:p>
            <a:r>
              <a:rPr lang="en-US" dirty="0">
                <a:solidFill>
                  <a:schemeClr val="bg1"/>
                </a:solidFill>
              </a:rPr>
              <a:t>First Name: Humane</a:t>
            </a:r>
          </a:p>
          <a:p>
            <a:r>
              <a:rPr lang="en-US" dirty="0">
                <a:solidFill>
                  <a:schemeClr val="bg1"/>
                </a:solidFill>
              </a:rPr>
              <a:t>Last Name: Society</a:t>
            </a:r>
          </a:p>
          <a:p>
            <a:r>
              <a:rPr lang="en-US" dirty="0">
                <a:solidFill>
                  <a:schemeClr val="bg1"/>
                </a:solidFill>
              </a:rPr>
              <a:t>DOB: 01/01/2000</a:t>
            </a:r>
          </a:p>
          <a:p>
            <a:r>
              <a:rPr lang="en-US" dirty="0">
                <a:solidFill>
                  <a:schemeClr val="bg1"/>
                </a:solidFill>
              </a:rPr>
              <a:t>Animal Name: First Name of Animal. If no name has been assigned, enter </a:t>
            </a:r>
          </a:p>
          <a:p>
            <a:r>
              <a:rPr lang="en-US" dirty="0">
                <a:solidFill>
                  <a:schemeClr val="bg1"/>
                </a:solidFill>
              </a:rPr>
              <a:t>Animal Shelter in the Animal Name Field (PAT23 *)</a:t>
            </a:r>
          </a:p>
        </p:txBody>
      </p:sp>
      <p:pic>
        <p:nvPicPr>
          <p:cNvPr id="14" name="Picture 13">
            <a:extLst>
              <a:ext uri="{FF2B5EF4-FFF2-40B4-BE49-F238E27FC236}">
                <a16:creationId xmlns:a16="http://schemas.microsoft.com/office/drawing/2014/main" id="{C3AAA16A-7B27-456F-90FA-FCD67B7F4AB0}"/>
              </a:ext>
            </a:extLst>
          </p:cNvPr>
          <p:cNvPicPr>
            <a:picLocks noChangeAspect="1"/>
          </p:cNvPicPr>
          <p:nvPr/>
        </p:nvPicPr>
        <p:blipFill>
          <a:blip r:embed="rId2"/>
          <a:stretch>
            <a:fillRect/>
          </a:stretch>
        </p:blipFill>
        <p:spPr>
          <a:xfrm>
            <a:off x="521714" y="3499439"/>
            <a:ext cx="8296951" cy="2542960"/>
          </a:xfrm>
          <a:prstGeom prst="rect">
            <a:avLst/>
          </a:prstGeom>
        </p:spPr>
      </p:pic>
      <p:sp>
        <p:nvSpPr>
          <p:cNvPr id="25" name="TextBox 24">
            <a:extLst>
              <a:ext uri="{FF2B5EF4-FFF2-40B4-BE49-F238E27FC236}">
                <a16:creationId xmlns:a16="http://schemas.microsoft.com/office/drawing/2014/main" id="{429BEDE7-5A50-4F4D-86F6-80D101B80212}"/>
              </a:ext>
            </a:extLst>
          </p:cNvPr>
          <p:cNvSpPr txBox="1"/>
          <p:nvPr/>
        </p:nvSpPr>
        <p:spPr>
          <a:xfrm>
            <a:off x="2367862" y="3499439"/>
            <a:ext cx="4604656" cy="369332"/>
          </a:xfrm>
          <a:prstGeom prst="rect">
            <a:avLst/>
          </a:prstGeom>
          <a:noFill/>
        </p:spPr>
        <p:txBody>
          <a:bodyPr wrap="square">
            <a:spAutoFit/>
          </a:bodyPr>
          <a:lstStyle/>
          <a:p>
            <a:pPr algn="ctr"/>
            <a:r>
              <a:rPr lang="en-US" dirty="0"/>
              <a:t>Example</a:t>
            </a:r>
          </a:p>
        </p:txBody>
      </p:sp>
    </p:spTree>
    <p:extLst>
      <p:ext uri="{BB962C8B-B14F-4D97-AF65-F5344CB8AC3E}">
        <p14:creationId xmlns:p14="http://schemas.microsoft.com/office/powerpoint/2010/main" val="230266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545327"/>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2497" rtl="0" eaLnBrk="1" fontAlgn="base" latinLnBrk="0" hangingPunct="1">
              <a:lnSpc>
                <a:spcPct val="100000"/>
              </a:lnSpc>
              <a:spcBef>
                <a:spcPts val="632"/>
              </a:spcBef>
              <a:spcAft>
                <a:spcPts val="1800"/>
              </a:spcAft>
              <a:buClr>
                <a:srgbClr val="70AD47"/>
              </a:buClr>
              <a:buSzPct val="100000"/>
              <a:buFontTx/>
              <a:buNone/>
              <a:tabLst/>
              <a:defRPr/>
            </a:pPr>
            <a:endParaRPr kumimoji="0" lang="en-US" sz="210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326100"/>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887F28C5-2D37-440A-AC5A-03A65C507A01}"/>
              </a:ext>
            </a:extLst>
          </p:cNvPr>
          <p:cNvSpPr txBox="1"/>
          <p:nvPr/>
        </p:nvSpPr>
        <p:spPr>
          <a:xfrm>
            <a:off x="564915" y="618271"/>
            <a:ext cx="6628986" cy="538609"/>
          </a:xfrm>
          <a:prstGeom prst="rect">
            <a:avLst/>
          </a:prstGeom>
          <a:noFill/>
        </p:spPr>
        <p:txBody>
          <a:bodyPr wrap="square" rtlCol="0">
            <a:spAutoFit/>
          </a:bodyPr>
          <a:lstStyle/>
          <a:p>
            <a:r>
              <a:rPr lang="en-US" sz="2900" b="1" dirty="0">
                <a:solidFill>
                  <a:schemeClr val="accent5">
                    <a:lumMod val="75000"/>
                  </a:schemeClr>
                </a:solidFill>
                <a:latin typeface="+mn-lt"/>
              </a:rPr>
              <a:t>How to Query INSPECT for Pet Records</a:t>
            </a:r>
            <a:endParaRPr lang="en-US" sz="2900" dirty="0">
              <a:solidFill>
                <a:schemeClr val="accent5">
                  <a:lumMod val="75000"/>
                </a:schemeClr>
              </a:solidFill>
            </a:endParaRPr>
          </a:p>
        </p:txBody>
      </p:sp>
      <p:sp>
        <p:nvSpPr>
          <p:cNvPr id="12" name="TextBox 11">
            <a:extLst>
              <a:ext uri="{FF2B5EF4-FFF2-40B4-BE49-F238E27FC236}">
                <a16:creationId xmlns:a16="http://schemas.microsoft.com/office/drawing/2014/main" id="{BA008867-5935-4C39-B9CB-833765203370}"/>
              </a:ext>
            </a:extLst>
          </p:cNvPr>
          <p:cNvSpPr txBox="1"/>
          <p:nvPr/>
        </p:nvSpPr>
        <p:spPr>
          <a:xfrm>
            <a:off x="491571" y="1885484"/>
            <a:ext cx="819395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Query the pet owner’s First name, last name and DOB.</a:t>
            </a:r>
          </a:p>
          <a:p>
            <a:pPr marL="285750" indent="-285750">
              <a:buFont typeface="Arial" panose="020B0604020202020204" pitchFamily="34" charset="0"/>
              <a:buChar char="•"/>
            </a:pPr>
            <a:r>
              <a:rPr lang="en-US" dirty="0">
                <a:solidFill>
                  <a:schemeClr val="bg1"/>
                </a:solidFill>
              </a:rPr>
              <a:t>Animal Dispensations reported correctly (as described in previous slide) will merge </a:t>
            </a:r>
          </a:p>
          <a:p>
            <a:r>
              <a:rPr lang="en-US" dirty="0">
                <a:solidFill>
                  <a:schemeClr val="bg1"/>
                </a:solidFill>
              </a:rPr>
              <a:t>      into the owner’s INSPECT report. </a:t>
            </a:r>
          </a:p>
          <a:p>
            <a:pPr marL="285750" indent="-285750">
              <a:buFont typeface="Arial" panose="020B0604020202020204" pitchFamily="34" charset="0"/>
              <a:buChar char="•"/>
            </a:pPr>
            <a:r>
              <a:rPr lang="en-US" dirty="0">
                <a:solidFill>
                  <a:schemeClr val="bg1"/>
                </a:solidFill>
              </a:rPr>
              <a:t>Prescriptions for animals will be marked with the symbol of a dog.</a:t>
            </a:r>
          </a:p>
        </p:txBody>
      </p:sp>
      <p:pic>
        <p:nvPicPr>
          <p:cNvPr id="14" name="Picture 13">
            <a:extLst>
              <a:ext uri="{FF2B5EF4-FFF2-40B4-BE49-F238E27FC236}">
                <a16:creationId xmlns:a16="http://schemas.microsoft.com/office/drawing/2014/main" id="{B7D5B14B-284B-47E7-93C4-4C6B2D82BDC8}"/>
              </a:ext>
            </a:extLst>
          </p:cNvPr>
          <p:cNvPicPr>
            <a:picLocks noChangeAspect="1"/>
          </p:cNvPicPr>
          <p:nvPr/>
        </p:nvPicPr>
        <p:blipFill>
          <a:blip r:embed="rId2"/>
          <a:stretch>
            <a:fillRect/>
          </a:stretch>
        </p:blipFill>
        <p:spPr>
          <a:xfrm>
            <a:off x="164954" y="3175033"/>
            <a:ext cx="8814089" cy="2880930"/>
          </a:xfrm>
          <a:prstGeom prst="rect">
            <a:avLst/>
          </a:prstGeom>
        </p:spPr>
      </p:pic>
    </p:spTree>
    <p:extLst>
      <p:ext uri="{BB962C8B-B14F-4D97-AF65-F5344CB8AC3E}">
        <p14:creationId xmlns:p14="http://schemas.microsoft.com/office/powerpoint/2010/main" val="102235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6366" y="2343956"/>
            <a:ext cx="83841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Calibri" panose="020F0502020204030204"/>
              </a:rPr>
              <a:t>State Laws Impacting Veterinarians</a:t>
            </a:r>
          </a:p>
        </p:txBody>
      </p:sp>
    </p:spTree>
    <p:extLst>
      <p:ext uri="{BB962C8B-B14F-4D97-AF65-F5344CB8AC3E}">
        <p14:creationId xmlns:p14="http://schemas.microsoft.com/office/powerpoint/2010/main" val="141817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470" rtl="0" eaLnBrk="1" fontAlgn="auto" latinLnBrk="0" hangingPunct="1">
              <a:lnSpc>
                <a:spcPct val="100000"/>
              </a:lnSpc>
              <a:spcBef>
                <a:spcPts val="0"/>
              </a:spcBef>
              <a:spcAft>
                <a:spcPts val="0"/>
              </a:spcAft>
              <a:buClrTx/>
              <a:buSzTx/>
              <a:buFontTx/>
              <a:buNone/>
              <a:tabLst/>
              <a:defRPr/>
            </a:pPr>
            <a:endParaRPr kumimoji="0" lang="en-US" sz="1436" b="0" i="0" u="none" strike="noStrike" kern="1200" cap="none" spc="0" normalizeH="0" baseline="0" noProof="0" dirty="0">
              <a:ln>
                <a:noFill/>
              </a:ln>
              <a:solidFill>
                <a:srgbClr val="0A4464"/>
              </a:solidFill>
              <a:effectLst/>
              <a:uLnTx/>
              <a:uFillTx/>
              <a:latin typeface="Calibri" panose="020F0502020204030204"/>
              <a:ea typeface="+mn-ea"/>
              <a:cs typeface="+mn-cs"/>
            </a:endParaRPr>
          </a:p>
        </p:txBody>
      </p:sp>
      <p:sp>
        <p:nvSpPr>
          <p:cNvPr id="2" name="Title 1"/>
          <p:cNvSpPr>
            <a:spLocks noGrp="1"/>
          </p:cNvSpPr>
          <p:nvPr>
            <p:ph type="title"/>
          </p:nvPr>
        </p:nvSpPr>
        <p:spPr>
          <a:xfrm>
            <a:off x="43242" y="469117"/>
            <a:ext cx="7354600" cy="1412660"/>
          </a:xfrm>
        </p:spPr>
        <p:txBody>
          <a:bodyPr>
            <a:normAutofit/>
          </a:bodyPr>
          <a:lstStyle/>
          <a:p>
            <a:pPr algn="ctr"/>
            <a:r>
              <a:rPr lang="en-US" sz="4210" b="1" dirty="0">
                <a:solidFill>
                  <a:srgbClr val="6BB0DE"/>
                </a:solidFill>
                <a:latin typeface="+mn-lt"/>
              </a:rPr>
              <a:t>INSPECT Registration &amp; </a:t>
            </a:r>
            <a:br>
              <a:rPr lang="en-US" sz="4210" b="1" dirty="0">
                <a:solidFill>
                  <a:srgbClr val="6BB0DE"/>
                </a:solidFill>
                <a:latin typeface="+mn-lt"/>
              </a:rPr>
            </a:br>
            <a:r>
              <a:rPr lang="en-US" sz="4210" b="1" dirty="0">
                <a:solidFill>
                  <a:srgbClr val="6BB0DE"/>
                </a:solidFill>
                <a:latin typeface="+mn-lt"/>
              </a:rPr>
              <a:t>Query  Requirements</a:t>
            </a:r>
          </a:p>
        </p:txBody>
      </p:sp>
      <p:grpSp>
        <p:nvGrpSpPr>
          <p:cNvPr id="15" name="Group 14"/>
          <p:cNvGrpSpPr/>
          <p:nvPr/>
        </p:nvGrpSpPr>
        <p:grpSpPr>
          <a:xfrm>
            <a:off x="7397842" y="439945"/>
            <a:ext cx="1500813" cy="1387592"/>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470" rtl="0" eaLnBrk="1" fontAlgn="auto" latinLnBrk="0" hangingPunct="1">
                <a:lnSpc>
                  <a:spcPct val="100000"/>
                </a:lnSpc>
                <a:spcBef>
                  <a:spcPts val="0"/>
                </a:spcBef>
                <a:spcAft>
                  <a:spcPts val="0"/>
                </a:spcAft>
                <a:buClrTx/>
                <a:buSzTx/>
                <a:buFontTx/>
                <a:buNone/>
                <a:tabLst/>
                <a:defRPr/>
              </a:pPr>
              <a:endParaRPr kumimoji="0" lang="en-US" sz="1436"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470" rtl="0" eaLnBrk="1" fontAlgn="auto" latinLnBrk="0" hangingPunct="1">
                <a:lnSpc>
                  <a:spcPct val="100000"/>
                </a:lnSpc>
                <a:spcBef>
                  <a:spcPts val="0"/>
                </a:spcBef>
                <a:spcAft>
                  <a:spcPts val="0"/>
                </a:spcAft>
                <a:buClrTx/>
                <a:buSzTx/>
                <a:buFontTx/>
                <a:buNone/>
                <a:tabLst/>
                <a:defRPr/>
              </a:pPr>
              <a:endParaRPr kumimoji="0" lang="en-US" sz="1436"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470" rtl="0" eaLnBrk="1" fontAlgn="auto" latinLnBrk="0" hangingPunct="1">
                <a:lnSpc>
                  <a:spcPct val="100000"/>
                </a:lnSpc>
                <a:spcBef>
                  <a:spcPts val="0"/>
                </a:spcBef>
                <a:spcAft>
                  <a:spcPts val="0"/>
                </a:spcAft>
                <a:buClrTx/>
                <a:buSzTx/>
                <a:buFontTx/>
                <a:buNone/>
                <a:tabLst/>
                <a:defRPr/>
              </a:pPr>
              <a:endParaRPr kumimoji="0" lang="en-US" sz="1436"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grpSp>
      <p:sp>
        <p:nvSpPr>
          <p:cNvPr id="32" name="TextBox 31"/>
          <p:cNvSpPr txBox="1"/>
          <p:nvPr/>
        </p:nvSpPr>
        <p:spPr>
          <a:xfrm>
            <a:off x="214009" y="2045860"/>
            <a:ext cx="8837699" cy="408599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20000"/>
              </a:spcBef>
              <a:spcAft>
                <a:spcPts val="0"/>
              </a:spcAft>
              <a:buClr>
                <a:srgbClr val="92D050"/>
              </a:buClr>
              <a:buSzPct val="100000"/>
              <a:buFontTx/>
              <a:buNone/>
              <a:tabLst/>
              <a:defRPr/>
            </a:pPr>
            <a:r>
              <a:rPr kumimoji="0" lang="en-US" sz="1684" b="0" i="0" u="none" strike="noStrike" kern="0" cap="none" spc="0" normalizeH="0" baseline="0" noProof="0" dirty="0">
                <a:ln>
                  <a:noFill/>
                </a:ln>
                <a:solidFill>
                  <a:srgbClr val="ED7D31"/>
                </a:solidFill>
                <a:effectLst/>
                <a:uLnTx/>
                <a:uFillTx/>
                <a:latin typeface="Calibri" panose="020F0502020204030204"/>
                <a:ea typeface="+mn-ea"/>
                <a:cs typeface="+mn-cs"/>
              </a:rPr>
              <a:t>IC 25-26-24-20 </a:t>
            </a:r>
            <a:r>
              <a:rPr kumimoji="0" lang="en-US" sz="1684" b="0" i="0" u="none" strike="noStrike" kern="0" cap="none" spc="0" normalizeH="0" baseline="0" noProof="0" dirty="0">
                <a:ln>
                  <a:noFill/>
                </a:ln>
                <a:solidFill>
                  <a:prstClr val="white"/>
                </a:solidFill>
                <a:effectLst/>
                <a:uLnTx/>
                <a:uFillTx/>
                <a:latin typeface="Calibri" panose="020F0502020204030204"/>
                <a:ea typeface="+mn-ea"/>
                <a:cs typeface="+mn-cs"/>
              </a:rPr>
              <a:t>A practitioner who is permitted to distribute, dispense, prescribe, or administer ephedrine, pseudoephedrine, or a controlled substance must have an active INSPECT account registration (effective Jan. 1, 2019).</a:t>
            </a:r>
          </a:p>
          <a:p>
            <a:pPr marL="0" marR="0" lvl="0" indent="0" algn="l" defTabSz="457200" rtl="0" eaLnBrk="1" fontAlgn="base" latinLnBrk="0" hangingPunct="1">
              <a:lnSpc>
                <a:spcPct val="100000"/>
              </a:lnSpc>
              <a:spcBef>
                <a:spcPct val="20000"/>
              </a:spcBef>
              <a:spcAft>
                <a:spcPts val="0"/>
              </a:spcAft>
              <a:buClr>
                <a:srgbClr val="92D050"/>
              </a:buClr>
              <a:buSzPct val="100000"/>
              <a:buFontTx/>
              <a:buNone/>
              <a:tabLst/>
              <a:defRPr/>
            </a:pPr>
            <a:r>
              <a:rPr kumimoji="0" lang="en-US" sz="1684" b="0" i="0" u="none" strike="noStrike" kern="0" cap="none" spc="0" normalizeH="0" baseline="0" noProof="0" dirty="0">
                <a:ln>
                  <a:noFill/>
                </a:ln>
                <a:solidFill>
                  <a:prstClr val="white"/>
                </a:solidFill>
                <a:effectLst/>
                <a:uLnTx/>
                <a:uFillTx/>
                <a:latin typeface="Calibri" panose="020F0502020204030204"/>
                <a:ea typeface="+mn-ea"/>
                <a:cs typeface="+mn-cs"/>
              </a:rPr>
              <a:t>To register for an INSPECT account and perform patient prescription history requests, visit our registration page online at: </a:t>
            </a:r>
            <a:r>
              <a:rPr kumimoji="0" lang="en-US" sz="1684" b="0" i="0" u="sng" strike="noStrike" kern="0" cap="none" spc="0" normalizeH="0" baseline="0" noProof="0" dirty="0">
                <a:ln>
                  <a:noFill/>
                </a:ln>
                <a:solidFill>
                  <a:srgbClr val="ED7D31"/>
                </a:solidFill>
                <a:effectLst/>
                <a:uLnTx/>
                <a:uFillTx/>
                <a:latin typeface="Calibri" panose="020F0502020204030204"/>
                <a:ea typeface="+mn-ea"/>
                <a:cs typeface="+mn-cs"/>
              </a:rPr>
              <a:t>indiana.pmpaware.net</a:t>
            </a:r>
            <a:endParaRPr kumimoji="0" lang="en-US" sz="1684" b="0" i="0" u="none" strike="noStrike" kern="0" cap="none" spc="0" normalizeH="0" baseline="0" noProof="0" dirty="0">
              <a:ln>
                <a:noFill/>
              </a:ln>
              <a:solidFill>
                <a:srgbClr val="ED7D31"/>
              </a:solidFill>
              <a:effectLst/>
              <a:uLnTx/>
              <a:uFillTx/>
              <a:latin typeface="Calibri" panose="020F0502020204030204"/>
              <a:ea typeface="+mn-ea"/>
              <a:cs typeface="+mn-cs"/>
            </a:endParaRPr>
          </a:p>
          <a:p>
            <a:pPr marL="0" marR="0" lvl="0" indent="0" algn="l" defTabSz="457200" rtl="0" eaLnBrk="1" fontAlgn="base" latinLnBrk="0" hangingPunct="1">
              <a:lnSpc>
                <a:spcPct val="100000"/>
              </a:lnSpc>
              <a:spcBef>
                <a:spcPct val="20000"/>
              </a:spcBef>
              <a:spcAft>
                <a:spcPts val="0"/>
              </a:spcAft>
              <a:buClr>
                <a:srgbClr val="92D050"/>
              </a:buClr>
              <a:buSzPct val="100000"/>
              <a:buFontTx/>
              <a:buNone/>
              <a:tabLst/>
              <a:defRPr/>
            </a:pPr>
            <a:endParaRPr kumimoji="0" lang="en-US" sz="1684"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base" latinLnBrk="0" hangingPunct="1">
              <a:lnSpc>
                <a:spcPct val="100000"/>
              </a:lnSpc>
              <a:spcBef>
                <a:spcPct val="20000"/>
              </a:spcBef>
              <a:spcAft>
                <a:spcPts val="0"/>
              </a:spcAft>
              <a:buClr>
                <a:srgbClr val="92D050"/>
              </a:buClr>
              <a:buSzPct val="100000"/>
              <a:buFontTx/>
              <a:buNone/>
              <a:tabLst/>
              <a:defRPr/>
            </a:pPr>
            <a:r>
              <a:rPr kumimoji="0" lang="en-US" sz="1684" b="0" i="0" u="none" strike="noStrike" kern="0" cap="none" spc="0" normalizeH="0" baseline="0" noProof="0" dirty="0">
                <a:ln>
                  <a:noFill/>
                </a:ln>
                <a:solidFill>
                  <a:srgbClr val="ED7D31"/>
                </a:solidFill>
                <a:effectLst/>
                <a:uLnTx/>
                <a:uFillTx/>
                <a:latin typeface="Calibri" panose="020F0502020204030204"/>
                <a:ea typeface="+mn-ea"/>
                <a:cs typeface="+mn-cs"/>
              </a:rPr>
              <a:t>IC 25-26-24-19 </a:t>
            </a:r>
            <a:r>
              <a:rPr kumimoji="0" lang="en-US" sz="1684" b="0" i="0" u="none" strike="noStrike" kern="0" cap="none" spc="0" normalizeH="0" baseline="0" noProof="0" dirty="0">
                <a:ln>
                  <a:noFill/>
                </a:ln>
                <a:solidFill>
                  <a:prstClr val="white"/>
                </a:solidFill>
                <a:effectLst/>
                <a:uLnTx/>
                <a:uFillTx/>
                <a:latin typeface="Calibri" panose="020F0502020204030204"/>
                <a:ea typeface="+mn-ea"/>
                <a:cs typeface="+mn-cs"/>
              </a:rPr>
              <a:t>A practitioner who is  permitted to distribute, dispense, prescribe, or administer a controlled substance must query a patient’s INSPECT record each time before issuing a prescription for an opioid or benzodiazepine (effective Jan. 1, 2021)</a:t>
            </a:r>
          </a:p>
          <a:p>
            <a:pPr marL="0" marR="0" lvl="0" indent="0" algn="l" defTabSz="457200" rtl="0" eaLnBrk="1" fontAlgn="base" latinLnBrk="0" hangingPunct="1">
              <a:lnSpc>
                <a:spcPct val="100000"/>
              </a:lnSpc>
              <a:spcBef>
                <a:spcPts val="0"/>
              </a:spcBef>
              <a:spcAft>
                <a:spcPts val="0"/>
              </a:spcAft>
              <a:buClr>
                <a:srgbClr val="92D050"/>
              </a:buClr>
              <a:buSzPct val="100000"/>
              <a:buFontTx/>
              <a:buNone/>
              <a:tabLst/>
              <a:defRPr/>
            </a:pPr>
            <a:endParaRPr kumimoji="0" lang="en-US" sz="1684" b="0" i="0" u="none" strike="noStrike" kern="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457200" rtl="0" eaLnBrk="1" fontAlgn="base" latinLnBrk="0" hangingPunct="1">
              <a:lnSpc>
                <a:spcPct val="100000"/>
              </a:lnSpc>
              <a:spcBef>
                <a:spcPts val="0"/>
              </a:spcBef>
              <a:spcAft>
                <a:spcPts val="0"/>
              </a:spcAft>
              <a:buClr>
                <a:srgbClr val="92D050"/>
              </a:buClr>
              <a:buSzPct val="100000"/>
              <a:buFont typeface="Arial" panose="020B0604020202020204" pitchFamily="34" charset="0"/>
              <a:buChar char="•"/>
              <a:tabLst/>
              <a:defRPr/>
            </a:pPr>
            <a:r>
              <a:rPr kumimoji="0" lang="en-US" sz="1620" b="0" i="0" u="none" strike="noStrike" kern="0" cap="none" spc="0" normalizeH="0" baseline="0" noProof="0" dirty="0">
                <a:ln>
                  <a:noFill/>
                </a:ln>
                <a:solidFill>
                  <a:prstClr val="white"/>
                </a:solidFill>
                <a:effectLst/>
                <a:uLnTx/>
                <a:uFillTx/>
                <a:latin typeface="Calibri" panose="020F0502020204030204"/>
                <a:ea typeface="+mn-ea"/>
                <a:cs typeface="+mn-cs"/>
              </a:rPr>
              <a:t>All Indiana practitioners with authority to issue a controlled substance prescription</a:t>
            </a:r>
          </a:p>
          <a:p>
            <a:pPr marL="0" marR="0" lvl="0" indent="0" algn="ctr" defTabSz="457200" rtl="0" eaLnBrk="1" fontAlgn="base" latinLnBrk="0" hangingPunct="1">
              <a:lnSpc>
                <a:spcPct val="100000"/>
              </a:lnSpc>
              <a:spcBef>
                <a:spcPts val="0"/>
              </a:spcBef>
              <a:spcAft>
                <a:spcPts val="0"/>
              </a:spcAft>
              <a:buClr>
                <a:srgbClr val="92D050"/>
              </a:buClr>
              <a:buSzPct val="100000"/>
              <a:buFontTx/>
              <a:buNone/>
              <a:tabLst/>
              <a:defRPr/>
            </a:pPr>
            <a:r>
              <a:rPr kumimoji="0" lang="en-US" sz="1620" b="0" i="0" u="none" strike="noStrike" kern="0" cap="none" spc="0" normalizeH="0" baseline="0" noProof="0" dirty="0">
                <a:ln>
                  <a:noFill/>
                </a:ln>
                <a:solidFill>
                  <a:prstClr val="white"/>
                </a:solidFill>
                <a:effectLst/>
                <a:uLnTx/>
                <a:uFillTx/>
                <a:latin typeface="Calibri" panose="020F0502020204030204"/>
                <a:ea typeface="+mn-ea"/>
                <a:cs typeface="+mn-cs"/>
              </a:rPr>
              <a:t>must be </a:t>
            </a:r>
            <a:r>
              <a:rPr kumimoji="0" lang="en-US" sz="1620" b="0" i="0" u="sng" strike="noStrike" kern="0" cap="none" spc="0" normalizeH="0" baseline="0" noProof="0" dirty="0">
                <a:ln>
                  <a:noFill/>
                </a:ln>
                <a:solidFill>
                  <a:prstClr val="white"/>
                </a:solidFill>
                <a:effectLst/>
                <a:uLnTx/>
                <a:uFillTx/>
                <a:latin typeface="Calibri" panose="020F0502020204030204"/>
                <a:ea typeface="+mn-ea"/>
                <a:cs typeface="+mn-cs"/>
              </a:rPr>
              <a:t>registered</a:t>
            </a:r>
            <a:r>
              <a:rPr kumimoji="0" lang="en-US" sz="1620" b="0" i="0" u="none" strike="noStrike" kern="0" cap="none" spc="0" normalizeH="0" baseline="0" noProof="0" dirty="0">
                <a:ln>
                  <a:noFill/>
                </a:ln>
                <a:solidFill>
                  <a:prstClr val="white"/>
                </a:solidFill>
                <a:effectLst/>
                <a:uLnTx/>
                <a:uFillTx/>
                <a:latin typeface="Calibri" panose="020F0502020204030204"/>
                <a:ea typeface="+mn-ea"/>
                <a:cs typeface="+mn-cs"/>
              </a:rPr>
              <a:t> for an INSPECT account by January 1, 2019 </a:t>
            </a:r>
          </a:p>
          <a:p>
            <a:pPr marL="0" marR="0" lvl="0" indent="0" algn="ctr" defTabSz="457200" rtl="0" eaLnBrk="1" fontAlgn="base" latinLnBrk="0" hangingPunct="1">
              <a:lnSpc>
                <a:spcPct val="100000"/>
              </a:lnSpc>
              <a:spcBef>
                <a:spcPts val="0"/>
              </a:spcBef>
              <a:spcAft>
                <a:spcPts val="0"/>
              </a:spcAft>
              <a:buClr>
                <a:srgbClr val="92D050"/>
              </a:buClr>
              <a:buSzPct val="100000"/>
              <a:buFontTx/>
              <a:buNone/>
              <a:tabLst/>
              <a:defRPr/>
            </a:pPr>
            <a:endParaRPr kumimoji="0" lang="en-US" sz="162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457200" rtl="0" eaLnBrk="1" fontAlgn="base" latinLnBrk="0" hangingPunct="1">
              <a:lnSpc>
                <a:spcPct val="100000"/>
              </a:lnSpc>
              <a:spcBef>
                <a:spcPts val="0"/>
              </a:spcBef>
              <a:spcAft>
                <a:spcPts val="0"/>
              </a:spcAft>
              <a:buClr>
                <a:srgbClr val="92D050"/>
              </a:buClr>
              <a:buSzPct val="100000"/>
              <a:buFont typeface="Arial" panose="020B0604020202020204" pitchFamily="34" charset="0"/>
              <a:buChar char="•"/>
              <a:tabLst/>
              <a:defRPr/>
            </a:pPr>
            <a:r>
              <a:rPr kumimoji="0" lang="en-US" sz="1620" b="0" i="0" u="none" strike="noStrike" kern="0" cap="none" spc="0" normalizeH="0" baseline="0" noProof="0" dirty="0">
                <a:ln>
                  <a:noFill/>
                </a:ln>
                <a:solidFill>
                  <a:prstClr val="white"/>
                </a:solidFill>
                <a:effectLst/>
                <a:uLnTx/>
                <a:uFillTx/>
                <a:latin typeface="Calibri" panose="020F0502020204030204"/>
                <a:ea typeface="+mn-ea"/>
                <a:cs typeface="+mn-cs"/>
              </a:rPr>
              <a:t>Patient queries can be completed in </a:t>
            </a:r>
            <a:r>
              <a:rPr kumimoji="0" lang="en-US" sz="1620" b="0" i="0" u="none" strike="noStrike" kern="0" cap="none" spc="0" normalizeH="0" baseline="0" noProof="0" dirty="0" err="1">
                <a:ln>
                  <a:noFill/>
                </a:ln>
                <a:solidFill>
                  <a:prstClr val="white"/>
                </a:solidFill>
                <a:effectLst/>
                <a:uLnTx/>
                <a:uFillTx/>
                <a:latin typeface="Calibri" panose="020F0502020204030204"/>
                <a:ea typeface="+mn-ea"/>
                <a:cs typeface="+mn-cs"/>
              </a:rPr>
              <a:t>AWARxE</a:t>
            </a:r>
            <a:r>
              <a:rPr kumimoji="0" lang="en-US" sz="1620" b="0" i="0" u="none" strike="noStrike" kern="0" cap="none" spc="0" normalizeH="0" baseline="0" noProof="0" dirty="0">
                <a:ln>
                  <a:noFill/>
                </a:ln>
                <a:solidFill>
                  <a:prstClr val="white"/>
                </a:solidFill>
                <a:effectLst/>
                <a:uLnTx/>
                <a:uFillTx/>
                <a:latin typeface="Calibri" panose="020F0502020204030204"/>
                <a:ea typeface="+mn-ea"/>
                <a:cs typeface="+mn-cs"/>
              </a:rPr>
              <a:t>, through the PMP Gateway </a:t>
            </a:r>
          </a:p>
          <a:p>
            <a:pPr marL="0" marR="0" lvl="0" indent="0" algn="ctr" defTabSz="457200" rtl="0" eaLnBrk="1" fontAlgn="base" latinLnBrk="0" hangingPunct="1">
              <a:lnSpc>
                <a:spcPct val="100000"/>
              </a:lnSpc>
              <a:spcBef>
                <a:spcPts val="0"/>
              </a:spcBef>
              <a:spcAft>
                <a:spcPts val="0"/>
              </a:spcAft>
              <a:buClr>
                <a:srgbClr val="92D050"/>
              </a:buClr>
              <a:buSzPct val="100000"/>
              <a:buFontTx/>
              <a:buNone/>
              <a:tabLst/>
              <a:defRPr/>
            </a:pPr>
            <a:r>
              <a:rPr kumimoji="0" lang="en-US" sz="1620" b="0" i="0" u="none" strike="noStrike" kern="0" cap="none" spc="0" normalizeH="0" baseline="0" noProof="0" dirty="0">
                <a:ln>
                  <a:noFill/>
                </a:ln>
                <a:solidFill>
                  <a:prstClr val="white"/>
                </a:solidFill>
                <a:effectLst/>
                <a:uLnTx/>
                <a:uFillTx/>
                <a:latin typeface="Calibri" panose="020F0502020204030204"/>
                <a:ea typeface="+mn-ea"/>
                <a:cs typeface="+mn-cs"/>
              </a:rPr>
              <a:t>integration within an EMR, or via a registered prescriber delegate.</a:t>
            </a:r>
          </a:p>
        </p:txBody>
      </p:sp>
      <p:pic>
        <p:nvPicPr>
          <p:cNvPr id="10" name="Picture 9"/>
          <p:cNvPicPr>
            <a:picLocks noChangeAspect="1"/>
          </p:cNvPicPr>
          <p:nvPr/>
        </p:nvPicPr>
        <p:blipFill>
          <a:blip r:embed="rId3"/>
          <a:stretch>
            <a:fillRect/>
          </a:stretch>
        </p:blipFill>
        <p:spPr>
          <a:xfrm>
            <a:off x="-29" y="6679877"/>
            <a:ext cx="4330981" cy="206698"/>
          </a:xfrm>
          <a:prstGeom prst="rect">
            <a:avLst/>
          </a:prstGeom>
        </p:spPr>
      </p:pic>
      <p:pic>
        <p:nvPicPr>
          <p:cNvPr id="12" name="Picture 11">
            <a:extLst>
              <a:ext uri="{FF2B5EF4-FFF2-40B4-BE49-F238E27FC236}">
                <a16:creationId xmlns:a16="http://schemas.microsoft.com/office/drawing/2014/main" id="{C68BF907-AD53-42BB-B79A-01D41B4B106A}"/>
              </a:ext>
            </a:extLst>
          </p:cNvPr>
          <p:cNvPicPr>
            <a:picLocks noChangeAspect="1"/>
          </p:cNvPicPr>
          <p:nvPr/>
        </p:nvPicPr>
        <p:blipFill>
          <a:blip r:embed="rId4"/>
          <a:stretch>
            <a:fillRect/>
          </a:stretch>
        </p:blipFill>
        <p:spPr>
          <a:xfrm>
            <a:off x="4330952" y="6681758"/>
            <a:ext cx="4813048" cy="195888"/>
          </a:xfrm>
          <a:prstGeom prst="rect">
            <a:avLst/>
          </a:prstGeom>
        </p:spPr>
      </p:pic>
    </p:spTree>
    <p:extLst>
      <p:ext uri="{BB962C8B-B14F-4D97-AF65-F5344CB8AC3E}">
        <p14:creationId xmlns:p14="http://schemas.microsoft.com/office/powerpoint/2010/main" val="184129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dirty="0">
              <a:solidFill>
                <a:srgbClr val="0A4464"/>
              </a:solidFill>
            </a:endParaRPr>
          </a:p>
        </p:txBody>
      </p:sp>
      <p:sp>
        <p:nvSpPr>
          <p:cNvPr id="2" name="Title 1"/>
          <p:cNvSpPr>
            <a:spLocks noGrp="1"/>
          </p:cNvSpPr>
          <p:nvPr>
            <p:ph type="title"/>
          </p:nvPr>
        </p:nvSpPr>
        <p:spPr>
          <a:xfrm>
            <a:off x="43242" y="522501"/>
            <a:ext cx="7354600" cy="1267589"/>
          </a:xfrm>
        </p:spPr>
        <p:txBody>
          <a:bodyPr>
            <a:normAutofit fontScale="90000"/>
          </a:bodyPr>
          <a:lstStyle/>
          <a:p>
            <a:pPr algn="ctr"/>
            <a:br>
              <a:rPr lang="en-US" sz="4000" b="1" dirty="0">
                <a:solidFill>
                  <a:srgbClr val="6BB0DE"/>
                </a:solidFill>
                <a:latin typeface="+mn-lt"/>
              </a:rPr>
            </a:br>
            <a:r>
              <a:rPr lang="en-US" sz="3800" b="1" dirty="0">
                <a:solidFill>
                  <a:srgbClr val="6BB0DE"/>
                </a:solidFill>
                <a:latin typeface="+mn-lt"/>
              </a:rPr>
              <a:t>Opioid Prescribing &amp; Opioid Abuse Continuing Education Requirements</a:t>
            </a:r>
            <a:br>
              <a:rPr lang="en-US" sz="3600" b="1" dirty="0">
                <a:solidFill>
                  <a:srgbClr val="6BB0DE"/>
                </a:solidFill>
                <a:latin typeface="+mn-lt"/>
              </a:rPr>
            </a:br>
            <a:endParaRPr lang="en-US" sz="3600" b="1" dirty="0">
              <a:solidFill>
                <a:srgbClr val="6BB0DE"/>
              </a:solidFill>
              <a:latin typeface="+mn-lt"/>
            </a:endParaRPr>
          </a:p>
        </p:txBody>
      </p:sp>
      <p:grpSp>
        <p:nvGrpSpPr>
          <p:cNvPr id="15" name="Group 14"/>
          <p:cNvGrpSpPr/>
          <p:nvPr/>
        </p:nvGrpSpPr>
        <p:grpSpPr>
          <a:xfrm>
            <a:off x="7397842" y="439945"/>
            <a:ext cx="1500813" cy="1387592"/>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a:solidFill>
                  <a:srgbClr val="4472C4">
                    <a:lumMod val="50000"/>
                  </a:srgb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a:solidFill>
                  <a:srgbClr val="4472C4">
                    <a:lumMod val="50000"/>
                  </a:srgb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a:solidFill>
                  <a:srgbClr val="4472C4">
                    <a:lumMod val="50000"/>
                  </a:srgbClr>
                </a:solidFill>
              </a:endParaRPr>
            </a:p>
          </p:txBody>
        </p:sp>
      </p:grpSp>
      <p:sp>
        <p:nvSpPr>
          <p:cNvPr id="32" name="TextBox 31"/>
          <p:cNvSpPr txBox="1"/>
          <p:nvPr/>
        </p:nvSpPr>
        <p:spPr>
          <a:xfrm>
            <a:off x="781230" y="2423885"/>
            <a:ext cx="7581540" cy="3277820"/>
          </a:xfrm>
          <a:prstGeom prst="rect">
            <a:avLst/>
          </a:prstGeom>
          <a:noFill/>
        </p:spPr>
        <p:txBody>
          <a:bodyPr wrap="square" rtlCol="0">
            <a:spAutoFit/>
          </a:bodyPr>
          <a:lstStyle/>
          <a:p>
            <a:pPr fontAlgn="base">
              <a:spcBef>
                <a:spcPct val="20000"/>
              </a:spcBef>
              <a:buClr>
                <a:srgbClr val="92D050"/>
              </a:buClr>
              <a:buSzPct val="100000"/>
            </a:pPr>
            <a:r>
              <a:rPr lang="en-US" sz="2400" kern="0" dirty="0">
                <a:solidFill>
                  <a:prstClr val="white"/>
                </a:solidFill>
              </a:rPr>
              <a:t>IC 35-48-3-3.5: A practitioner who is licensed by a board under IC 25-1-9 and applies for registration or reregistration under this chapter must have completed two (2) hours of continuing education during the previous two (2) years addressing the topic of opioid prescribing and opioid abuse. Continuing education requirements expire July 1, 2025. </a:t>
            </a:r>
          </a:p>
          <a:p>
            <a:pPr fontAlgn="base">
              <a:spcBef>
                <a:spcPts val="1800"/>
              </a:spcBef>
              <a:spcAft>
                <a:spcPts val="600"/>
              </a:spcAft>
              <a:buClr>
                <a:srgbClr val="92D050"/>
              </a:buClr>
              <a:buSzPct val="100000"/>
            </a:pPr>
            <a:r>
              <a:rPr lang="en-US" sz="2400" kern="0" dirty="0">
                <a:solidFill>
                  <a:prstClr val="white"/>
                </a:solidFill>
              </a:rPr>
              <a:t>Effective: July 1, 2019.</a:t>
            </a:r>
          </a:p>
        </p:txBody>
      </p:sp>
      <p:pic>
        <p:nvPicPr>
          <p:cNvPr id="12" name="Picture 11">
            <a:extLst>
              <a:ext uri="{FF2B5EF4-FFF2-40B4-BE49-F238E27FC236}">
                <a16:creationId xmlns:a16="http://schemas.microsoft.com/office/drawing/2014/main" id="{DA6ED736-E85A-4777-BBE5-FEC9CF0291CC}"/>
              </a:ext>
            </a:extLst>
          </p:cNvPr>
          <p:cNvPicPr>
            <a:picLocks noChangeAspect="1"/>
          </p:cNvPicPr>
          <p:nvPr/>
        </p:nvPicPr>
        <p:blipFill>
          <a:blip r:embed="rId3"/>
          <a:stretch>
            <a:fillRect/>
          </a:stretch>
        </p:blipFill>
        <p:spPr>
          <a:xfrm>
            <a:off x="0" y="6681759"/>
            <a:ext cx="4330952" cy="195887"/>
          </a:xfrm>
          <a:prstGeom prst="rect">
            <a:avLst/>
          </a:prstGeom>
        </p:spPr>
      </p:pic>
      <p:pic>
        <p:nvPicPr>
          <p:cNvPr id="13" name="Picture 12">
            <a:extLst>
              <a:ext uri="{FF2B5EF4-FFF2-40B4-BE49-F238E27FC236}">
                <a16:creationId xmlns:a16="http://schemas.microsoft.com/office/drawing/2014/main" id="{7EC09563-5843-4FF8-8625-B3237A574D23}"/>
              </a:ext>
            </a:extLst>
          </p:cNvPr>
          <p:cNvPicPr>
            <a:picLocks noChangeAspect="1"/>
          </p:cNvPicPr>
          <p:nvPr/>
        </p:nvPicPr>
        <p:blipFill>
          <a:blip r:embed="rId4"/>
          <a:stretch>
            <a:fillRect/>
          </a:stretch>
        </p:blipFill>
        <p:spPr>
          <a:xfrm>
            <a:off x="4330952" y="6681758"/>
            <a:ext cx="4813048" cy="195888"/>
          </a:xfrm>
          <a:prstGeom prst="rect">
            <a:avLst/>
          </a:prstGeom>
        </p:spPr>
      </p:pic>
      <p:sp>
        <p:nvSpPr>
          <p:cNvPr id="5" name="TextBox 4">
            <a:extLst>
              <a:ext uri="{FF2B5EF4-FFF2-40B4-BE49-F238E27FC236}">
                <a16:creationId xmlns:a16="http://schemas.microsoft.com/office/drawing/2014/main" id="{F8E67FFE-5A1A-4D80-97EF-D1DAEA01087D}"/>
              </a:ext>
            </a:extLst>
          </p:cNvPr>
          <p:cNvSpPr txBox="1"/>
          <p:nvPr/>
        </p:nvSpPr>
        <p:spPr>
          <a:xfrm>
            <a:off x="1116354" y="6054250"/>
            <a:ext cx="6429195" cy="338554"/>
          </a:xfrm>
          <a:prstGeom prst="rect">
            <a:avLst/>
          </a:prstGeom>
          <a:noFill/>
        </p:spPr>
        <p:txBody>
          <a:bodyPr wrap="square" rtlCol="0">
            <a:spAutoFit/>
          </a:bodyPr>
          <a:lstStyle/>
          <a:p>
            <a:pPr algn="ctr"/>
            <a:r>
              <a:rPr lang="en-US" sz="1600" dirty="0">
                <a:solidFill>
                  <a:schemeClr val="bg1"/>
                </a:solidFill>
              </a:rPr>
              <a:t>*Requirements and approved CE organizations can be found at PLA.IN.GOV </a:t>
            </a:r>
          </a:p>
        </p:txBody>
      </p:sp>
    </p:spTree>
    <p:extLst>
      <p:ext uri="{BB962C8B-B14F-4D97-AF65-F5344CB8AC3E}">
        <p14:creationId xmlns:p14="http://schemas.microsoft.com/office/powerpoint/2010/main" val="32997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dirty="0">
              <a:solidFill>
                <a:srgbClr val="0A4464"/>
              </a:solidFill>
            </a:endParaRPr>
          </a:p>
        </p:txBody>
      </p:sp>
      <p:sp>
        <p:nvSpPr>
          <p:cNvPr id="2" name="Title 1"/>
          <p:cNvSpPr>
            <a:spLocks noGrp="1"/>
          </p:cNvSpPr>
          <p:nvPr>
            <p:ph type="title"/>
          </p:nvPr>
        </p:nvSpPr>
        <p:spPr>
          <a:xfrm>
            <a:off x="43242" y="522501"/>
            <a:ext cx="7354600" cy="1267589"/>
          </a:xfrm>
        </p:spPr>
        <p:txBody>
          <a:bodyPr>
            <a:normAutofit fontScale="90000"/>
          </a:bodyPr>
          <a:lstStyle/>
          <a:p>
            <a:pPr algn="ctr"/>
            <a:br>
              <a:rPr lang="en-US" sz="4000" b="1" dirty="0">
                <a:solidFill>
                  <a:srgbClr val="6BB0DE"/>
                </a:solidFill>
                <a:latin typeface="+mn-lt"/>
              </a:rPr>
            </a:br>
            <a:r>
              <a:rPr lang="en-US" sz="3800" b="1" dirty="0">
                <a:solidFill>
                  <a:srgbClr val="6BB0DE"/>
                </a:solidFill>
                <a:latin typeface="+mn-lt"/>
              </a:rPr>
              <a:t>Veterinarians Are Not Required </a:t>
            </a:r>
            <a:br>
              <a:rPr lang="en-US" sz="3800" b="1" dirty="0">
                <a:solidFill>
                  <a:srgbClr val="6BB0DE"/>
                </a:solidFill>
                <a:latin typeface="+mn-lt"/>
              </a:rPr>
            </a:br>
            <a:r>
              <a:rPr lang="en-US" sz="3800" b="1" dirty="0">
                <a:solidFill>
                  <a:srgbClr val="6BB0DE"/>
                </a:solidFill>
                <a:latin typeface="+mn-lt"/>
              </a:rPr>
              <a:t>to Prescribe Electronically</a:t>
            </a:r>
            <a:br>
              <a:rPr lang="en-US" sz="3600" b="1" dirty="0">
                <a:solidFill>
                  <a:srgbClr val="6BB0DE"/>
                </a:solidFill>
                <a:latin typeface="+mn-lt"/>
              </a:rPr>
            </a:br>
            <a:endParaRPr lang="en-US" sz="3600" b="1" dirty="0">
              <a:solidFill>
                <a:srgbClr val="6BB0DE"/>
              </a:solidFill>
              <a:latin typeface="+mn-lt"/>
            </a:endParaRPr>
          </a:p>
        </p:txBody>
      </p:sp>
      <p:grpSp>
        <p:nvGrpSpPr>
          <p:cNvPr id="15" name="Group 14"/>
          <p:cNvGrpSpPr/>
          <p:nvPr/>
        </p:nvGrpSpPr>
        <p:grpSpPr>
          <a:xfrm>
            <a:off x="7397842" y="439945"/>
            <a:ext cx="1500813" cy="1387592"/>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a:solidFill>
                  <a:srgbClr val="4472C4">
                    <a:lumMod val="50000"/>
                  </a:srgb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a:solidFill>
                  <a:srgbClr val="4472C4">
                    <a:lumMod val="50000"/>
                  </a:srgb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470"/>
              <a:endParaRPr lang="en-US" sz="1436">
                <a:solidFill>
                  <a:srgbClr val="4472C4">
                    <a:lumMod val="50000"/>
                  </a:srgbClr>
                </a:solidFill>
              </a:endParaRPr>
            </a:p>
          </p:txBody>
        </p:sp>
      </p:grpSp>
      <p:sp>
        <p:nvSpPr>
          <p:cNvPr id="32" name="TextBox 31"/>
          <p:cNvSpPr txBox="1"/>
          <p:nvPr/>
        </p:nvSpPr>
        <p:spPr>
          <a:xfrm>
            <a:off x="958602" y="2443674"/>
            <a:ext cx="6744699" cy="2825389"/>
          </a:xfrm>
          <a:prstGeom prst="rect">
            <a:avLst/>
          </a:prstGeom>
          <a:noFill/>
        </p:spPr>
        <p:txBody>
          <a:bodyPr wrap="square" rtlCol="0">
            <a:spAutoFit/>
          </a:bodyPr>
          <a:lstStyle/>
          <a:p>
            <a:pPr fontAlgn="base">
              <a:spcBef>
                <a:spcPct val="20000"/>
              </a:spcBef>
              <a:buClr>
                <a:srgbClr val="92D050"/>
              </a:buClr>
              <a:buSzPct val="100000"/>
            </a:pPr>
            <a:r>
              <a:rPr lang="en-US" sz="2400" kern="0" dirty="0">
                <a:solidFill>
                  <a:prstClr val="white"/>
                </a:solidFill>
              </a:rPr>
              <a:t>Indiana’s mandatory electronic prescribing law applies to dentists, physicians, advanced practice registered nurses, optometrists, physician assistants, and podiatrists.</a:t>
            </a:r>
          </a:p>
          <a:p>
            <a:pPr fontAlgn="base">
              <a:spcBef>
                <a:spcPct val="20000"/>
              </a:spcBef>
              <a:buClr>
                <a:srgbClr val="92D050"/>
              </a:buClr>
              <a:buSzPct val="100000"/>
            </a:pPr>
            <a:endParaRPr lang="en-US" sz="2400" kern="0" dirty="0">
              <a:solidFill>
                <a:prstClr val="white"/>
              </a:solidFill>
            </a:endParaRPr>
          </a:p>
          <a:p>
            <a:pPr fontAlgn="base">
              <a:spcBef>
                <a:spcPct val="20000"/>
              </a:spcBef>
              <a:buClr>
                <a:srgbClr val="92D050"/>
              </a:buClr>
              <a:buSzPct val="100000"/>
            </a:pPr>
            <a:r>
              <a:rPr lang="en-US" sz="2400" kern="0" dirty="0">
                <a:solidFill>
                  <a:prstClr val="white"/>
                </a:solidFill>
              </a:rPr>
              <a:t>Veterinarians are exempt from electronic prescribing of controlled substances under IC 25-1-9.3-7</a:t>
            </a:r>
          </a:p>
        </p:txBody>
      </p:sp>
      <p:pic>
        <p:nvPicPr>
          <p:cNvPr id="12" name="Picture 11">
            <a:extLst>
              <a:ext uri="{FF2B5EF4-FFF2-40B4-BE49-F238E27FC236}">
                <a16:creationId xmlns:a16="http://schemas.microsoft.com/office/drawing/2014/main" id="{DA6ED736-E85A-4777-BBE5-FEC9CF0291CC}"/>
              </a:ext>
            </a:extLst>
          </p:cNvPr>
          <p:cNvPicPr>
            <a:picLocks noChangeAspect="1"/>
          </p:cNvPicPr>
          <p:nvPr/>
        </p:nvPicPr>
        <p:blipFill>
          <a:blip r:embed="rId3"/>
          <a:stretch>
            <a:fillRect/>
          </a:stretch>
        </p:blipFill>
        <p:spPr>
          <a:xfrm>
            <a:off x="0" y="6681759"/>
            <a:ext cx="4330952" cy="195887"/>
          </a:xfrm>
          <a:prstGeom prst="rect">
            <a:avLst/>
          </a:prstGeom>
        </p:spPr>
      </p:pic>
      <p:pic>
        <p:nvPicPr>
          <p:cNvPr id="13" name="Picture 12">
            <a:extLst>
              <a:ext uri="{FF2B5EF4-FFF2-40B4-BE49-F238E27FC236}">
                <a16:creationId xmlns:a16="http://schemas.microsoft.com/office/drawing/2014/main" id="{7EC09563-5843-4FF8-8625-B3237A574D23}"/>
              </a:ext>
            </a:extLst>
          </p:cNvPr>
          <p:cNvPicPr>
            <a:picLocks noChangeAspect="1"/>
          </p:cNvPicPr>
          <p:nvPr/>
        </p:nvPicPr>
        <p:blipFill>
          <a:blip r:embed="rId4"/>
          <a:stretch>
            <a:fillRect/>
          </a:stretch>
        </p:blipFill>
        <p:spPr>
          <a:xfrm>
            <a:off x="4330952" y="6681758"/>
            <a:ext cx="4813048" cy="195888"/>
          </a:xfrm>
          <a:prstGeom prst="rect">
            <a:avLst/>
          </a:prstGeom>
        </p:spPr>
      </p:pic>
    </p:spTree>
    <p:extLst>
      <p:ext uri="{BB962C8B-B14F-4D97-AF65-F5344CB8AC3E}">
        <p14:creationId xmlns:p14="http://schemas.microsoft.com/office/powerpoint/2010/main" val="304084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9" name="Rectangle 18"/>
          <p:cNvSpPr/>
          <p:nvPr/>
        </p:nvSpPr>
        <p:spPr>
          <a:xfrm>
            <a:off x="0" y="671677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20" name="Rectangle 19"/>
          <p:cNvSpPr/>
          <p:nvPr/>
        </p:nvSpPr>
        <p:spPr>
          <a:xfrm>
            <a:off x="0" y="2151959"/>
            <a:ext cx="9144000" cy="1853969"/>
          </a:xfrm>
          <a:prstGeom prst="rect">
            <a:avLst/>
          </a:prstGeom>
          <a:solidFill>
            <a:schemeClr val="accent1">
              <a:lumMod val="50000"/>
            </a:schemeClr>
          </a:solidFill>
        </p:spPr>
        <p:txBody>
          <a:bodyPr wrap="square">
            <a:spAutoFit/>
          </a:bodyPr>
          <a:lstStyle/>
          <a:p>
            <a:endParaRPr lang="en-US" sz="1800" i="1" dirty="0">
              <a:solidFill>
                <a:schemeClr val="bg1"/>
              </a:solidFill>
            </a:endParaRPr>
          </a:p>
          <a:p>
            <a:endParaRPr lang="en-US" sz="1800" i="1" dirty="0">
              <a:solidFill>
                <a:schemeClr val="bg1"/>
              </a:solidFill>
            </a:endParaRPr>
          </a:p>
          <a:p>
            <a:endParaRPr lang="en-US" sz="1800" i="1" dirty="0">
              <a:solidFill>
                <a:schemeClr val="bg1"/>
              </a:solidFill>
            </a:endParaRPr>
          </a:p>
          <a:p>
            <a:endParaRPr lang="en-US" sz="1800" i="1" dirty="0">
              <a:solidFill>
                <a:schemeClr val="bg1"/>
              </a:solidFill>
            </a:endParaRPr>
          </a:p>
          <a:p>
            <a:endParaRPr lang="en-US" sz="1800" i="1" dirty="0">
              <a:solidFill>
                <a:schemeClr val="bg1"/>
              </a:solidFill>
            </a:endParaRPr>
          </a:p>
          <a:p>
            <a:endParaRPr lang="en-US" sz="1800" i="1" dirty="0">
              <a:solidFill>
                <a:schemeClr val="bg1"/>
              </a:solidFill>
            </a:endParaRPr>
          </a:p>
        </p:txBody>
      </p:sp>
      <p:sp>
        <p:nvSpPr>
          <p:cNvPr id="23" name="TextBox 22"/>
          <p:cNvSpPr txBox="1"/>
          <p:nvPr/>
        </p:nvSpPr>
        <p:spPr>
          <a:xfrm>
            <a:off x="2172644" y="2133883"/>
            <a:ext cx="4572000" cy="1015663"/>
          </a:xfrm>
          <a:prstGeom prst="rect">
            <a:avLst/>
          </a:prstGeom>
          <a:noFill/>
        </p:spPr>
        <p:txBody>
          <a:bodyPr wrap="square" rtlCol="0">
            <a:spAutoFit/>
          </a:bodyPr>
          <a:lstStyle/>
          <a:p>
            <a:pPr algn="ctr"/>
            <a:r>
              <a:rPr lang="en-US" sz="2000" b="1" dirty="0">
                <a:solidFill>
                  <a:srgbClr val="FFB718"/>
                </a:solidFill>
              </a:rPr>
              <a:t>Kara </a:t>
            </a:r>
            <a:r>
              <a:rPr lang="en-US" sz="2000" b="1" dirty="0" err="1">
                <a:solidFill>
                  <a:srgbClr val="FFB718"/>
                </a:solidFill>
              </a:rPr>
              <a:t>Slusser</a:t>
            </a:r>
            <a:endParaRPr lang="en-US" sz="2000" b="1" dirty="0">
              <a:solidFill>
                <a:srgbClr val="FFB718"/>
              </a:solidFill>
            </a:endParaRPr>
          </a:p>
          <a:p>
            <a:pPr algn="ctr"/>
            <a:r>
              <a:rPr lang="en-US" sz="2000" i="1" dirty="0">
                <a:solidFill>
                  <a:schemeClr val="bg1"/>
                </a:solidFill>
              </a:rPr>
              <a:t>Director of INSPECT</a:t>
            </a:r>
          </a:p>
          <a:p>
            <a:pPr algn="ctr"/>
            <a:r>
              <a:rPr lang="en-US" sz="2000" dirty="0">
                <a:solidFill>
                  <a:schemeClr val="bg1"/>
                </a:solidFill>
              </a:rPr>
              <a:t>kslusser@pla.in.gov</a:t>
            </a:r>
          </a:p>
        </p:txBody>
      </p:sp>
      <p:pic>
        <p:nvPicPr>
          <p:cNvPr id="24" name="Picture 5" descr="C:\Users\tafernandes\Desktop\INSPECT-vector-logo-large-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38" y="5370262"/>
            <a:ext cx="2431083" cy="13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04761" y="1197468"/>
            <a:ext cx="2929812" cy="707886"/>
          </a:xfrm>
          <a:prstGeom prst="rect">
            <a:avLst/>
          </a:prstGeom>
          <a:noFill/>
        </p:spPr>
        <p:txBody>
          <a:bodyPr wrap="square" rtlCol="0">
            <a:spAutoFit/>
          </a:bodyPr>
          <a:lstStyle/>
          <a:p>
            <a:pPr algn="ctr"/>
            <a:r>
              <a:rPr lang="en-US" sz="4000" b="1" dirty="0">
                <a:solidFill>
                  <a:schemeClr val="accent1">
                    <a:lumMod val="50000"/>
                  </a:schemeClr>
                </a:solidFill>
              </a:rPr>
              <a:t>Questions?</a:t>
            </a:r>
          </a:p>
        </p:txBody>
      </p:sp>
      <p:sp>
        <p:nvSpPr>
          <p:cNvPr id="2" name="TextBox 1"/>
          <p:cNvSpPr txBox="1"/>
          <p:nvPr/>
        </p:nvSpPr>
        <p:spPr>
          <a:xfrm>
            <a:off x="2519821" y="3241027"/>
            <a:ext cx="4224823" cy="646331"/>
          </a:xfrm>
          <a:prstGeom prst="rect">
            <a:avLst/>
          </a:prstGeom>
          <a:noFill/>
        </p:spPr>
        <p:txBody>
          <a:bodyPr wrap="square" rtlCol="0">
            <a:spAutoFit/>
          </a:bodyPr>
          <a:lstStyle/>
          <a:p>
            <a:pPr algn="ctr"/>
            <a:r>
              <a:rPr lang="en-US" dirty="0">
                <a:solidFill>
                  <a:schemeClr val="bg1"/>
                </a:solidFill>
              </a:rPr>
              <a:t>For technical assistance, contact support: </a:t>
            </a:r>
            <a:r>
              <a:rPr lang="en-US" b="1" dirty="0">
                <a:solidFill>
                  <a:schemeClr val="bg1"/>
                </a:solidFill>
              </a:rPr>
              <a:t>(844) 446-4767 </a:t>
            </a:r>
            <a:r>
              <a:rPr lang="en-US" dirty="0">
                <a:solidFill>
                  <a:schemeClr val="bg1"/>
                </a:solidFill>
              </a:rPr>
              <a:t>or </a:t>
            </a:r>
            <a:r>
              <a:rPr lang="en-US" b="1" dirty="0">
                <a:solidFill>
                  <a:schemeClr val="bg1"/>
                </a:solidFill>
              </a:rPr>
              <a:t>inspect@pla.in.gov</a:t>
            </a:r>
          </a:p>
        </p:txBody>
      </p:sp>
    </p:spTree>
    <p:extLst>
      <p:ext uri="{BB962C8B-B14F-4D97-AF65-F5344CB8AC3E}">
        <p14:creationId xmlns:p14="http://schemas.microsoft.com/office/powerpoint/2010/main" val="197039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471821"/>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32210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12" name="Content Placeholder 11">
            <a:extLst>
              <a:ext uri="{FF2B5EF4-FFF2-40B4-BE49-F238E27FC236}">
                <a16:creationId xmlns:a16="http://schemas.microsoft.com/office/drawing/2014/main" id="{B0FC916C-D1C0-41FA-950A-0F557351A4FA}"/>
              </a:ext>
            </a:extLst>
          </p:cNvPr>
          <p:cNvSpPr>
            <a:spLocks noGrp="1"/>
          </p:cNvSpPr>
          <p:nvPr>
            <p:ph sz="quarter" idx="4"/>
          </p:nvPr>
        </p:nvSpPr>
        <p:spPr>
          <a:xfrm>
            <a:off x="238124" y="1947660"/>
            <a:ext cx="8667750" cy="4471822"/>
          </a:xfrm>
        </p:spPr>
        <p:txBody>
          <a:bodyPr>
            <a:normAutofit lnSpcReduction="10000"/>
          </a:bodyPr>
          <a:lstStyle/>
          <a:p>
            <a:pPr lvl="0" defTabSz="914433">
              <a:spcBef>
                <a:spcPts val="1001"/>
              </a:spcBef>
              <a:spcAft>
                <a:spcPts val="600"/>
              </a:spcAft>
              <a:buClr>
                <a:srgbClr val="ED7D31">
                  <a:lumMod val="75000"/>
                </a:srgbClr>
              </a:buClr>
            </a:pPr>
            <a:r>
              <a:rPr lang="en-US" sz="2500" dirty="0">
                <a:solidFill>
                  <a:schemeClr val="bg1"/>
                </a:solidFill>
              </a:rPr>
              <a:t>An Indiana Controlled Substance Registration (CSR) is required for each practitioner who intends to prescribe, administer or dispense controlled substances.</a:t>
            </a:r>
          </a:p>
          <a:p>
            <a:pPr lvl="0" defTabSz="914433">
              <a:spcBef>
                <a:spcPts val="1001"/>
              </a:spcBef>
              <a:spcAft>
                <a:spcPts val="600"/>
              </a:spcAft>
              <a:buClr>
                <a:srgbClr val="ED7D31">
                  <a:lumMod val="75000"/>
                </a:srgbClr>
              </a:buClr>
            </a:pPr>
            <a:r>
              <a:rPr lang="en-US" sz="2500" dirty="0">
                <a:solidFill>
                  <a:schemeClr val="accent2"/>
                </a:solidFill>
              </a:rPr>
              <a:t>An additional, separate CSR is required for each practice address at which a practitioner physically possesses controlled substances to administer or dispense.</a:t>
            </a:r>
          </a:p>
          <a:p>
            <a:pPr lvl="0" defTabSz="914433">
              <a:spcBef>
                <a:spcPts val="1001"/>
              </a:spcBef>
              <a:buClr>
                <a:srgbClr val="ED7D31">
                  <a:lumMod val="75000"/>
                </a:srgbClr>
              </a:buClr>
            </a:pPr>
            <a:r>
              <a:rPr lang="en-US" sz="2500" dirty="0">
                <a:solidFill>
                  <a:schemeClr val="bg1"/>
                </a:solidFill>
              </a:rPr>
              <a:t>A separate registration is NOT required for each place where a Practitioner merely prescribes controlled substances. </a:t>
            </a:r>
          </a:p>
          <a:p>
            <a:pPr lvl="0" defTabSz="914433">
              <a:spcBef>
                <a:spcPts val="1001"/>
              </a:spcBef>
              <a:buClr>
                <a:srgbClr val="ED7D31">
                  <a:lumMod val="75000"/>
                </a:srgbClr>
              </a:buClr>
            </a:pPr>
            <a:r>
              <a:rPr lang="en-US" sz="2500" dirty="0">
                <a:solidFill>
                  <a:schemeClr val="accent2"/>
                </a:solidFill>
              </a:rPr>
              <a:t>A CSR must be issued prior to a practitioner applying for a DEA registration. A personal DEA is not required if the practitioner is only dispensing controlled substances and does not administer or prescribe. </a:t>
            </a:r>
          </a:p>
          <a:p>
            <a:pPr lvl="0" defTabSz="914433">
              <a:spcBef>
                <a:spcPts val="1001"/>
              </a:spcBef>
              <a:buClr>
                <a:srgbClr val="ED7D31">
                  <a:lumMod val="75000"/>
                </a:srgbClr>
              </a:buClr>
            </a:pPr>
            <a:endParaRPr lang="en-US" sz="2500" dirty="0">
              <a:solidFill>
                <a:schemeClr val="accent2"/>
              </a:solidFill>
            </a:endParaRPr>
          </a:p>
          <a:p>
            <a:endParaRPr lang="en-US" dirty="0"/>
          </a:p>
        </p:txBody>
      </p:sp>
      <p:sp>
        <p:nvSpPr>
          <p:cNvPr id="14" name="Title 13">
            <a:extLst>
              <a:ext uri="{FF2B5EF4-FFF2-40B4-BE49-F238E27FC236}">
                <a16:creationId xmlns:a16="http://schemas.microsoft.com/office/drawing/2014/main" id="{E0419F8F-97D1-4175-BFEE-277123D12FD9}"/>
              </a:ext>
            </a:extLst>
          </p:cNvPr>
          <p:cNvSpPr>
            <a:spLocks noGrp="1"/>
          </p:cNvSpPr>
          <p:nvPr>
            <p:ph type="title"/>
          </p:nvPr>
        </p:nvSpPr>
        <p:spPr>
          <a:xfrm>
            <a:off x="644314" y="502321"/>
            <a:ext cx="6304359" cy="1175365"/>
          </a:xfrm>
        </p:spPr>
        <p:txBody>
          <a:bodyPr>
            <a:normAutofit fontScale="90000"/>
          </a:bodyPr>
          <a:lstStyle/>
          <a:p>
            <a:r>
              <a:rPr lang="en-US" sz="3600" b="1" dirty="0">
                <a:solidFill>
                  <a:schemeClr val="accent5">
                    <a:lumMod val="75000"/>
                  </a:schemeClr>
                </a:solidFill>
                <a:latin typeface="+mn-lt"/>
              </a:rPr>
              <a:t>Indiana Controlled Substance Registration (CSR)</a:t>
            </a:r>
            <a:br>
              <a:rPr lang="en-US" sz="2500" b="1" dirty="0">
                <a:solidFill>
                  <a:schemeClr val="accent5">
                    <a:lumMod val="75000"/>
                  </a:schemeClr>
                </a:solidFill>
                <a:latin typeface="+mn-lt"/>
              </a:rPr>
            </a:br>
            <a:endParaRPr lang="en-US" sz="2500" dirty="0"/>
          </a:p>
        </p:txBody>
      </p:sp>
    </p:spTree>
    <p:extLst>
      <p:ext uri="{BB962C8B-B14F-4D97-AF65-F5344CB8AC3E}">
        <p14:creationId xmlns:p14="http://schemas.microsoft.com/office/powerpoint/2010/main" val="321949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4"/>
            <a:ext cx="8952933" cy="4352078"/>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132852"/>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431819" y="2388484"/>
            <a:ext cx="8280360" cy="3136658"/>
          </a:xfrm>
        </p:spPr>
        <p:txBody>
          <a:bodyPr>
            <a:normAutofit/>
          </a:bodyPr>
          <a:lstStyle/>
          <a:p>
            <a:pPr marL="0" indent="0" algn="ctr">
              <a:buNone/>
            </a:pPr>
            <a:r>
              <a:rPr lang="en-US" dirty="0">
                <a:solidFill>
                  <a:schemeClr val="bg1"/>
                </a:solidFill>
              </a:rPr>
              <a:t>Practitioners may apply for the Drug Enforcement Administration (DEA) registration after their Indiana CSR is issued by going to their website (http://www.deadiversion.usdoj.gov/)</a:t>
            </a:r>
          </a:p>
          <a:p>
            <a:pPr marL="0" indent="0">
              <a:buNone/>
            </a:pPr>
            <a:endParaRPr lang="en-US" dirty="0">
              <a:solidFill>
                <a:schemeClr val="bg1"/>
              </a:solidFill>
            </a:endParaRPr>
          </a:p>
          <a:p>
            <a:pPr marL="0" indent="0" algn="ctr">
              <a:buNone/>
            </a:pPr>
            <a:r>
              <a:rPr lang="en-US" dirty="0">
                <a:solidFill>
                  <a:schemeClr val="bg1"/>
                </a:solidFill>
              </a:rPr>
              <a:t>If you have further questions, you may contact the DEA at (317) 226-7977.</a:t>
            </a:r>
          </a:p>
        </p:txBody>
      </p:sp>
      <p:sp>
        <p:nvSpPr>
          <p:cNvPr id="12" name="Title 11">
            <a:extLst>
              <a:ext uri="{FF2B5EF4-FFF2-40B4-BE49-F238E27FC236}">
                <a16:creationId xmlns:a16="http://schemas.microsoft.com/office/drawing/2014/main" id="{2F798BB6-FFE8-44F9-B42B-549F56AA2D7E}"/>
              </a:ext>
            </a:extLst>
          </p:cNvPr>
          <p:cNvSpPr>
            <a:spLocks noGrp="1"/>
          </p:cNvSpPr>
          <p:nvPr>
            <p:ph type="title"/>
          </p:nvPr>
        </p:nvSpPr>
        <p:spPr>
          <a:xfrm>
            <a:off x="628649" y="276729"/>
            <a:ext cx="7886700" cy="1325563"/>
          </a:xfrm>
        </p:spPr>
        <p:txBody>
          <a:bodyPr>
            <a:normAutofit/>
          </a:bodyPr>
          <a:lstStyle/>
          <a:p>
            <a:r>
              <a:rPr lang="en-US" sz="3200" b="1" dirty="0">
                <a:solidFill>
                  <a:schemeClr val="accent5">
                    <a:lumMod val="75000"/>
                  </a:schemeClr>
                </a:solidFill>
                <a:latin typeface="+mn-lt"/>
              </a:rPr>
              <a:t>Drug Enforcement Administration</a:t>
            </a:r>
            <a:endParaRPr lang="en-US" sz="3200" dirty="0"/>
          </a:p>
        </p:txBody>
      </p:sp>
    </p:spTree>
    <p:extLst>
      <p:ext uri="{BB962C8B-B14F-4D97-AF65-F5344CB8AC3E}">
        <p14:creationId xmlns:p14="http://schemas.microsoft.com/office/powerpoint/2010/main" val="156840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6366" y="2343956"/>
            <a:ext cx="8384146" cy="2308324"/>
          </a:xfrm>
          <a:prstGeom prst="rect">
            <a:avLst/>
          </a:prstGeom>
          <a:noFill/>
        </p:spPr>
        <p:txBody>
          <a:bodyPr wrap="square" rtlCol="0">
            <a:spAutoFit/>
          </a:bodyPr>
          <a:lstStyle/>
          <a:p>
            <a:pPr algn="ctr"/>
            <a:r>
              <a:rPr lang="en-US" sz="4800" dirty="0">
                <a:solidFill>
                  <a:schemeClr val="bg1"/>
                </a:solidFill>
              </a:rPr>
              <a:t>Administering and Dispensing </a:t>
            </a:r>
          </a:p>
          <a:p>
            <a:pPr algn="ctr"/>
            <a:r>
              <a:rPr lang="en-US" sz="4800" dirty="0">
                <a:solidFill>
                  <a:schemeClr val="bg1"/>
                </a:solidFill>
              </a:rPr>
              <a:t>vs. </a:t>
            </a:r>
          </a:p>
          <a:p>
            <a:pPr algn="ctr"/>
            <a:r>
              <a:rPr lang="en-US" sz="4800" dirty="0">
                <a:solidFill>
                  <a:schemeClr val="bg1"/>
                </a:solidFill>
              </a:rPr>
              <a:t>Prescribing</a:t>
            </a:r>
          </a:p>
        </p:txBody>
      </p:sp>
    </p:spTree>
    <p:extLst>
      <p:ext uri="{BB962C8B-B14F-4D97-AF65-F5344CB8AC3E}">
        <p14:creationId xmlns:p14="http://schemas.microsoft.com/office/powerpoint/2010/main" val="312855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781302"/>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62497" fontAlgn="base">
              <a:spcBef>
                <a:spcPct val="20000"/>
              </a:spcBef>
              <a:spcAft>
                <a:spcPts val="600"/>
              </a:spcAft>
              <a:buClr>
                <a:srgbClr val="92D050"/>
              </a:buClr>
              <a:buSzPct val="100000"/>
            </a:pPr>
            <a:endParaRPr lang="en-US" sz="2500" kern="0" dirty="0">
              <a:solidFill>
                <a:prstClr val="white"/>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TextBox 3"/>
          <p:cNvSpPr txBox="1"/>
          <p:nvPr/>
        </p:nvSpPr>
        <p:spPr>
          <a:xfrm>
            <a:off x="257576" y="1935918"/>
            <a:ext cx="8790890" cy="4508927"/>
          </a:xfrm>
          <a:prstGeom prst="rect">
            <a:avLst/>
          </a:prstGeom>
          <a:noFill/>
        </p:spPr>
        <p:txBody>
          <a:bodyPr wrap="square" rtlCol="0">
            <a:spAutoFit/>
          </a:bodyPr>
          <a:lstStyle/>
          <a:p>
            <a:pPr defTabSz="962497" fontAlgn="base">
              <a:spcBef>
                <a:spcPct val="20000"/>
              </a:spcBef>
              <a:spcAft>
                <a:spcPts val="600"/>
              </a:spcAft>
              <a:buClr>
                <a:srgbClr val="92D050"/>
              </a:buClr>
              <a:buSzPct val="100000"/>
            </a:pPr>
            <a:r>
              <a:rPr lang="en-US" sz="2000" b="1" dirty="0">
                <a:solidFill>
                  <a:schemeClr val="accent2"/>
                </a:solidFill>
              </a:rPr>
              <a:t>Practitioner</a:t>
            </a:r>
            <a:r>
              <a:rPr lang="en-US" sz="2000" dirty="0">
                <a:solidFill>
                  <a:schemeClr val="bg1"/>
                </a:solidFill>
              </a:rPr>
              <a:t>: Physician, dentist, veterinarian, podiatrist, nurse practitioner, pharmacist, hospital, or other institution or individual licensed, registered, or otherwise permitted to distribute, dispense, conduct research with respect to, or administer a controlled substance in the course of professional practice.</a:t>
            </a:r>
            <a:endParaRPr lang="en-US" sz="2000" kern="0" dirty="0">
              <a:solidFill>
                <a:schemeClr val="bg1"/>
              </a:solidFill>
            </a:endParaRPr>
          </a:p>
          <a:p>
            <a:pPr defTabSz="962497" fontAlgn="base">
              <a:spcBef>
                <a:spcPct val="20000"/>
              </a:spcBef>
              <a:spcAft>
                <a:spcPts val="600"/>
              </a:spcAft>
              <a:buClr>
                <a:srgbClr val="92D050"/>
              </a:buClr>
              <a:buSzPct val="100000"/>
            </a:pPr>
            <a:r>
              <a:rPr lang="en-US" sz="2000" b="1" kern="0" dirty="0">
                <a:solidFill>
                  <a:schemeClr val="accent2"/>
                </a:solidFill>
              </a:rPr>
              <a:t>Administering</a:t>
            </a:r>
            <a:r>
              <a:rPr lang="en-US" sz="2000" kern="0" dirty="0">
                <a:solidFill>
                  <a:schemeClr val="bg1"/>
                </a:solidFill>
              </a:rPr>
              <a:t>: The direct application of a drug to the body of a person by injection, inhalation, ingestion, or any other means.</a:t>
            </a:r>
          </a:p>
          <a:p>
            <a:pPr marL="0" marR="0" lvl="0" indent="0" algn="l" defTabSz="962497" rtl="0" eaLnBrk="1" fontAlgn="base" latinLnBrk="0" hangingPunct="1">
              <a:lnSpc>
                <a:spcPct val="100000"/>
              </a:lnSpc>
              <a:spcBef>
                <a:spcPct val="20000"/>
              </a:spcBef>
              <a:spcAft>
                <a:spcPts val="600"/>
              </a:spcAft>
              <a:buClr>
                <a:srgbClr val="92D050"/>
              </a:buClr>
              <a:buSzPct val="100000"/>
              <a:buFontTx/>
              <a:buNone/>
              <a:tabLst/>
              <a:defRPr/>
            </a:pPr>
            <a:r>
              <a:rPr kumimoji="0" lang="en-US" sz="2000" b="1" i="0" u="none" strike="noStrike" kern="0" cap="none" spc="0" normalizeH="0" baseline="0" noProof="0" dirty="0">
                <a:ln>
                  <a:noFill/>
                </a:ln>
                <a:solidFill>
                  <a:srgbClr val="ED7D31"/>
                </a:solidFill>
                <a:effectLst/>
                <a:uLnTx/>
                <a:uFillTx/>
                <a:latin typeface="Calibri" panose="020F0502020204030204"/>
                <a:ea typeface="+mn-ea"/>
                <a:cs typeface="+mn-cs"/>
              </a:rPr>
              <a:t>Dispensing</a:t>
            </a: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 The preparation, packaging, labeling, record keeping, and transfer of a prescription drug to a patient or an intermediary, who is responsible for administration of the drug.</a:t>
            </a:r>
            <a:endParaRPr lang="en-US" sz="2000" b="1" kern="0" dirty="0">
              <a:solidFill>
                <a:schemeClr val="accent2"/>
              </a:solidFill>
            </a:endParaRPr>
          </a:p>
          <a:p>
            <a:pPr defTabSz="962497" fontAlgn="base">
              <a:spcBef>
                <a:spcPct val="20000"/>
              </a:spcBef>
              <a:spcAft>
                <a:spcPts val="600"/>
              </a:spcAft>
              <a:buClr>
                <a:srgbClr val="92D050"/>
              </a:buClr>
              <a:buSzPct val="100000"/>
            </a:pPr>
            <a:r>
              <a:rPr lang="en-US" sz="2000" b="1" kern="0" dirty="0">
                <a:solidFill>
                  <a:schemeClr val="accent2"/>
                </a:solidFill>
              </a:rPr>
              <a:t>Prescribing</a:t>
            </a:r>
            <a:r>
              <a:rPr lang="en-US" sz="2000" kern="0" dirty="0">
                <a:solidFill>
                  <a:schemeClr val="bg1"/>
                </a:solidFill>
              </a:rPr>
              <a:t>: A person licensed by law to prescribe drugs provides a written order, or an order transmitted by other means of communication, containing instructions for preparation and dispensing to the Pharmacist along with the mode of administration for the patient. </a:t>
            </a:r>
          </a:p>
        </p:txBody>
      </p:sp>
      <p:cxnSp>
        <p:nvCxnSpPr>
          <p:cNvPr id="21" name="Straight Connector 20"/>
          <p:cNvCxnSpPr/>
          <p:nvPr/>
        </p:nvCxnSpPr>
        <p:spPr bwMode="auto">
          <a:xfrm>
            <a:off x="0" y="663549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12" name="Title 11">
            <a:extLst>
              <a:ext uri="{FF2B5EF4-FFF2-40B4-BE49-F238E27FC236}">
                <a16:creationId xmlns:a16="http://schemas.microsoft.com/office/drawing/2014/main" id="{1051DE6F-0D51-49B9-942B-0496AFFAFEF6}"/>
              </a:ext>
            </a:extLst>
          </p:cNvPr>
          <p:cNvSpPr>
            <a:spLocks noGrp="1"/>
          </p:cNvSpPr>
          <p:nvPr>
            <p:ph type="title"/>
          </p:nvPr>
        </p:nvSpPr>
        <p:spPr>
          <a:xfrm>
            <a:off x="628649" y="329328"/>
            <a:ext cx="7886700" cy="1325563"/>
          </a:xfrm>
        </p:spPr>
        <p:txBody>
          <a:bodyPr/>
          <a:lstStyle/>
          <a:p>
            <a:r>
              <a:rPr lang="en-US" sz="3200" b="1" dirty="0">
                <a:solidFill>
                  <a:srgbClr val="4472C4">
                    <a:lumMod val="75000"/>
                  </a:srgbClr>
                </a:solidFill>
                <a:latin typeface="Calibri" panose="020F0502020204030204"/>
              </a:rPr>
              <a:t>Legal Definitions</a:t>
            </a:r>
            <a:endParaRPr lang="en-US" dirty="0"/>
          </a:p>
        </p:txBody>
      </p:sp>
    </p:spTree>
    <p:extLst>
      <p:ext uri="{BB962C8B-B14F-4D97-AF65-F5344CB8AC3E}">
        <p14:creationId xmlns:p14="http://schemas.microsoft.com/office/powerpoint/2010/main" val="343119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4"/>
            <a:ext cx="8952933" cy="4352078"/>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132852"/>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283335" y="2094761"/>
            <a:ext cx="4813371" cy="3752247"/>
          </a:xfrm>
        </p:spPr>
        <p:txBody>
          <a:bodyPr>
            <a:normAutofit fontScale="92500" lnSpcReduction="20000"/>
          </a:bodyPr>
          <a:lstStyle/>
          <a:p>
            <a:pPr marL="0" indent="0" algn="ctr">
              <a:buNone/>
            </a:pPr>
            <a:endParaRPr lang="en-US" sz="3000" dirty="0">
              <a:solidFill>
                <a:schemeClr val="bg1"/>
              </a:solidFill>
            </a:endParaRPr>
          </a:p>
          <a:p>
            <a:pPr marL="0" indent="0" algn="ctr">
              <a:spcBef>
                <a:spcPts val="700"/>
              </a:spcBef>
              <a:buNone/>
            </a:pPr>
            <a:r>
              <a:rPr lang="en-US" sz="3000" dirty="0">
                <a:solidFill>
                  <a:schemeClr val="bg1"/>
                </a:solidFill>
              </a:rPr>
              <a:t>The use of one DEA number by all practice Veterinarians is permitted for ordering, administering and dispensing controlled medications.</a:t>
            </a:r>
          </a:p>
          <a:p>
            <a:pPr marL="0" indent="0" algn="ctr">
              <a:spcBef>
                <a:spcPts val="700"/>
              </a:spcBef>
              <a:buNone/>
            </a:pPr>
            <a:r>
              <a:rPr lang="en-US" sz="3000" dirty="0">
                <a:solidFill>
                  <a:schemeClr val="bg1"/>
                </a:solidFill>
              </a:rPr>
              <a:t>A personal DEA must be obtained by a Veterinarian before prescribing a controlled drug.</a:t>
            </a:r>
          </a:p>
          <a:p>
            <a:pPr marL="0" indent="0" algn="ctr">
              <a:spcAft>
                <a:spcPts val="600"/>
              </a:spcAft>
              <a:buNone/>
            </a:pPr>
            <a:r>
              <a:rPr lang="en-US" sz="2500" dirty="0">
                <a:solidFill>
                  <a:schemeClr val="bg1"/>
                </a:solidFill>
              </a:rPr>
              <a:t>CFR 1301.22(b)</a:t>
            </a:r>
          </a:p>
        </p:txBody>
      </p:sp>
      <p:pic>
        <p:nvPicPr>
          <p:cNvPr id="19" name="Picture 18"/>
          <p:cNvPicPr>
            <a:picLocks noChangeAspect="1"/>
          </p:cNvPicPr>
          <p:nvPr/>
        </p:nvPicPr>
        <p:blipFill rotWithShape="1">
          <a:blip r:embed="rId2"/>
          <a:srcRect l="2677" t="9390" r="3239" b="3474"/>
          <a:stretch/>
        </p:blipFill>
        <p:spPr>
          <a:xfrm>
            <a:off x="5096706" y="2184848"/>
            <a:ext cx="3836188" cy="3552877"/>
          </a:xfrm>
          <a:prstGeom prst="rect">
            <a:avLst/>
          </a:prstGeom>
        </p:spPr>
      </p:pic>
      <p:sp>
        <p:nvSpPr>
          <p:cNvPr id="20" name="TextBox 19">
            <a:extLst>
              <a:ext uri="{FF2B5EF4-FFF2-40B4-BE49-F238E27FC236}">
                <a16:creationId xmlns:a16="http://schemas.microsoft.com/office/drawing/2014/main" id="{62249786-BE04-4689-8056-2583F775C714}"/>
              </a:ext>
            </a:extLst>
          </p:cNvPr>
          <p:cNvSpPr txBox="1"/>
          <p:nvPr/>
        </p:nvSpPr>
        <p:spPr>
          <a:xfrm>
            <a:off x="762778" y="362512"/>
            <a:ext cx="6501414" cy="1077218"/>
          </a:xfrm>
          <a:prstGeom prst="rect">
            <a:avLst/>
          </a:prstGeom>
          <a:noFill/>
        </p:spPr>
        <p:txBody>
          <a:bodyPr wrap="square">
            <a:spAutoFit/>
          </a:bodyPr>
          <a:lstStyle/>
          <a:p>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Administering &amp; Dispensing Controlled Substances</a:t>
            </a:r>
            <a:endParaRPr lang="en-US" dirty="0"/>
          </a:p>
        </p:txBody>
      </p:sp>
    </p:spTree>
    <p:extLst>
      <p:ext uri="{BB962C8B-B14F-4D97-AF65-F5344CB8AC3E}">
        <p14:creationId xmlns:p14="http://schemas.microsoft.com/office/powerpoint/2010/main" val="217560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3"/>
            <a:ext cx="8952933" cy="4477984"/>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19" name="Rectangle 18"/>
          <p:cNvSpPr/>
          <p:nvPr/>
        </p:nvSpPr>
        <p:spPr>
          <a:xfrm>
            <a:off x="95533" y="1690690"/>
            <a:ext cx="8952933" cy="1451755"/>
          </a:xfrm>
          <a:prstGeom prst="rect">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2"/>
          <a:srcRect l="27859" t="7238"/>
          <a:stretch/>
        </p:blipFill>
        <p:spPr>
          <a:xfrm>
            <a:off x="261246" y="2072924"/>
            <a:ext cx="4049508" cy="3767777"/>
          </a:xfrm>
          <a:prstGeom prst="rect">
            <a:avLst/>
          </a:prstGeom>
        </p:spPr>
      </p:pic>
      <p:sp>
        <p:nvSpPr>
          <p:cNvPr id="27" name="TextBox 26"/>
          <p:cNvSpPr txBox="1"/>
          <p:nvPr/>
        </p:nvSpPr>
        <p:spPr>
          <a:xfrm>
            <a:off x="4433286" y="1857903"/>
            <a:ext cx="4533363" cy="1200329"/>
          </a:xfrm>
          <a:prstGeom prst="rect">
            <a:avLst/>
          </a:prstGeom>
          <a:noFill/>
        </p:spPr>
        <p:txBody>
          <a:bodyPr wrap="square" rtlCol="0">
            <a:spAutoFit/>
          </a:bodyPr>
          <a:lstStyle/>
          <a:p>
            <a:r>
              <a:rPr lang="en-US" sz="2400" dirty="0">
                <a:solidFill>
                  <a:schemeClr val="bg1"/>
                </a:solidFill>
              </a:rPr>
              <a:t>An individual DEA registration is required for each Veterinarian who prescribes controlled medication.</a:t>
            </a:r>
          </a:p>
        </p:txBody>
      </p:sp>
      <p:sp>
        <p:nvSpPr>
          <p:cNvPr id="28" name="TextBox 27"/>
          <p:cNvSpPr txBox="1"/>
          <p:nvPr/>
        </p:nvSpPr>
        <p:spPr>
          <a:xfrm>
            <a:off x="4454876" y="3263284"/>
            <a:ext cx="4490182" cy="2874633"/>
          </a:xfrm>
          <a:prstGeom prst="rect">
            <a:avLst/>
          </a:prstGeom>
          <a:noFill/>
        </p:spPr>
        <p:txBody>
          <a:bodyPr wrap="square" rtlCol="0">
            <a:spAutoFit/>
          </a:bodyPr>
          <a:lstStyle/>
          <a:p>
            <a:r>
              <a:rPr lang="en-US" sz="2260" dirty="0">
                <a:solidFill>
                  <a:schemeClr val="bg1"/>
                </a:solidFill>
              </a:rPr>
              <a:t>Medications are prescribed when </a:t>
            </a:r>
          </a:p>
          <a:p>
            <a:r>
              <a:rPr lang="en-US" sz="2260" dirty="0">
                <a:solidFill>
                  <a:schemeClr val="bg1"/>
                </a:solidFill>
              </a:rPr>
              <a:t>a veterinarian issues a written order to a patient to be filled at a third party pharmacy, or an order is transmitted by other means of communication directly to a third party pharmacy on a patient’s behalf. </a:t>
            </a:r>
          </a:p>
        </p:txBody>
      </p:sp>
      <p:sp>
        <p:nvSpPr>
          <p:cNvPr id="4" name="Title 3">
            <a:extLst>
              <a:ext uri="{FF2B5EF4-FFF2-40B4-BE49-F238E27FC236}">
                <a16:creationId xmlns:a16="http://schemas.microsoft.com/office/drawing/2014/main" id="{76725A1A-433B-4ECC-8964-7979337D35FE}"/>
              </a:ext>
            </a:extLst>
          </p:cNvPr>
          <p:cNvSpPr>
            <a:spLocks noGrp="1"/>
          </p:cNvSpPr>
          <p:nvPr>
            <p:ph type="title"/>
          </p:nvPr>
        </p:nvSpPr>
        <p:spPr>
          <a:xfrm>
            <a:off x="628649" y="305597"/>
            <a:ext cx="7886700" cy="1325563"/>
          </a:xfrm>
        </p:spPr>
        <p:txBody>
          <a:bodyPr/>
          <a:lstStyle/>
          <a:p>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Prescribing Controlled Substances</a:t>
            </a:r>
            <a:endParaRPr lang="en-US" dirty="0"/>
          </a:p>
        </p:txBody>
      </p:sp>
    </p:spTree>
    <p:extLst>
      <p:ext uri="{BB962C8B-B14F-4D97-AF65-F5344CB8AC3E}">
        <p14:creationId xmlns:p14="http://schemas.microsoft.com/office/powerpoint/2010/main" val="205086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533" y="1780774"/>
            <a:ext cx="8952933" cy="4352078"/>
          </a:xfrm>
          <a:prstGeom prst="rect">
            <a:avLst/>
          </a:prstGeom>
          <a:solidFill>
            <a:srgbClr val="0A4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4464"/>
              </a:solidFill>
            </a:endParaRPr>
          </a:p>
        </p:txBody>
      </p:sp>
      <p:grpSp>
        <p:nvGrpSpPr>
          <p:cNvPr id="5" name="Group 4"/>
          <p:cNvGrpSpPr/>
          <p:nvPr/>
        </p:nvGrpSpPr>
        <p:grpSpPr>
          <a:xfrm>
            <a:off x="4572000" y="6708914"/>
            <a:ext cx="4572000" cy="149086"/>
            <a:chOff x="6838122" y="5287617"/>
            <a:chExt cx="5353878" cy="821635"/>
          </a:xfrm>
        </p:grpSpPr>
        <p:sp>
          <p:nvSpPr>
            <p:cNvPr id="7" name="Rectangle 6"/>
            <p:cNvSpPr/>
            <p:nvPr/>
          </p:nvSpPr>
          <p:spPr>
            <a:xfrm>
              <a:off x="8176592" y="5287617"/>
              <a:ext cx="1338469" cy="821635"/>
            </a:xfrm>
            <a:prstGeom prst="rect">
              <a:avLst/>
            </a:prstGeom>
            <a:solidFill>
              <a:srgbClr val="BB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838122" y="5287617"/>
              <a:ext cx="1338469" cy="821635"/>
            </a:xfrm>
            <a:prstGeom prst="rect">
              <a:avLst/>
            </a:prstGeom>
            <a:solidFill>
              <a:srgbClr val="5DA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853530" y="5287617"/>
              <a:ext cx="1338470" cy="821635"/>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515061" y="5287617"/>
              <a:ext cx="1338469" cy="821635"/>
            </a:xfrm>
            <a:prstGeom prst="rect">
              <a:avLst/>
            </a:prstGeom>
            <a:solidFill>
              <a:srgbClr val="6B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Rectangle 5"/>
          <p:cNvSpPr/>
          <p:nvPr/>
        </p:nvSpPr>
        <p:spPr>
          <a:xfrm>
            <a:off x="0" y="6708914"/>
            <a:ext cx="4572000" cy="149086"/>
          </a:xfrm>
          <a:prstGeom prst="rect">
            <a:avLst/>
          </a:prstGeom>
          <a:solidFill>
            <a:srgbClr val="0A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A4464"/>
                </a:solidFill>
              </a:rPr>
              <a:t> </a:t>
            </a:r>
          </a:p>
        </p:txBody>
      </p:sp>
      <p:grpSp>
        <p:nvGrpSpPr>
          <p:cNvPr id="15" name="Group 14"/>
          <p:cNvGrpSpPr/>
          <p:nvPr/>
        </p:nvGrpSpPr>
        <p:grpSpPr>
          <a:xfrm>
            <a:off x="7264192" y="314957"/>
            <a:ext cx="1408282" cy="1302041"/>
            <a:chOff x="12828059" y="5206670"/>
            <a:chExt cx="1305876" cy="1279855"/>
          </a:xfrm>
          <a:noFill/>
        </p:grpSpPr>
        <p:sp>
          <p:nvSpPr>
            <p:cNvPr id="16" name="Hexagon 15"/>
            <p:cNvSpPr/>
            <p:nvPr/>
          </p:nvSpPr>
          <p:spPr>
            <a:xfrm>
              <a:off x="12828059" y="5537954"/>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7" name="Hexagon 16"/>
            <p:cNvSpPr/>
            <p:nvPr/>
          </p:nvSpPr>
          <p:spPr>
            <a:xfrm>
              <a:off x="13413209" y="520667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sp>
          <p:nvSpPr>
            <p:cNvPr id="18" name="Hexagon 17"/>
            <p:cNvSpPr/>
            <p:nvPr/>
          </p:nvSpPr>
          <p:spPr>
            <a:xfrm>
              <a:off x="13413210" y="5867400"/>
              <a:ext cx="720725" cy="619125"/>
            </a:xfrm>
            <a:prstGeom prst="hexagon">
              <a:avLst>
                <a:gd name="adj" fmla="val 28099"/>
                <a:gd name="vf" fmla="val 11547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endParaRPr>
            </a:p>
          </p:txBody>
        </p:sp>
      </p:grpSp>
      <p:cxnSp>
        <p:nvCxnSpPr>
          <p:cNvPr id="22" name="Straight Connector 21"/>
          <p:cNvCxnSpPr/>
          <p:nvPr/>
        </p:nvCxnSpPr>
        <p:spPr bwMode="auto">
          <a:xfrm>
            <a:off x="0" y="1780774"/>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cxnSp>
        <p:nvCxnSpPr>
          <p:cNvPr id="23" name="Straight Connector 22"/>
          <p:cNvCxnSpPr/>
          <p:nvPr/>
        </p:nvCxnSpPr>
        <p:spPr bwMode="auto">
          <a:xfrm>
            <a:off x="0" y="6132852"/>
            <a:ext cx="9144000" cy="0"/>
          </a:xfrm>
          <a:prstGeom prst="line">
            <a:avLst/>
          </a:prstGeom>
          <a:solidFill>
            <a:schemeClr val="accent2"/>
          </a:solidFill>
          <a:ln w="127000" cap="flat" cmpd="sng" algn="ctr">
            <a:solidFill>
              <a:srgbClr val="FFB718"/>
            </a:solidFill>
            <a:prstDash val="solid"/>
            <a:round/>
            <a:headEnd type="none" w="med" len="med"/>
            <a:tailEnd type="none" w="med" len="med"/>
          </a:ln>
          <a:effectLst/>
        </p:spPr>
      </p:cxnSp>
      <p:sp>
        <p:nvSpPr>
          <p:cNvPr id="24" name="Rectangle 23"/>
          <p:cNvSpPr/>
          <p:nvPr/>
        </p:nvSpPr>
        <p:spPr bwMode="auto">
          <a:xfrm>
            <a:off x="392113" y="502321"/>
            <a:ext cx="172802" cy="874380"/>
          </a:xfrm>
          <a:prstGeom prst="rect">
            <a:avLst/>
          </a:prstGeom>
          <a:solidFill>
            <a:srgbClr val="FFB718"/>
          </a:solidFill>
          <a:ln w="12700" cap="flat" cmpd="sng" algn="ctr">
            <a:noFill/>
            <a:prstDash val="solid"/>
            <a:round/>
            <a:headEnd type="none" w="med" len="med"/>
            <a:tailEnd type="none" w="med" len="med"/>
          </a:ln>
          <a:effectLst/>
        </p:spPr>
        <p:txBody>
          <a:bodyPr vert="horz" wrap="square" lIns="72000" tIns="72000" rIns="72000" bIns="72000"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p:txBody>
      </p:sp>
      <p:sp>
        <p:nvSpPr>
          <p:cNvPr id="4" name="Content Placeholder 3"/>
          <p:cNvSpPr>
            <a:spLocks noGrp="1"/>
          </p:cNvSpPr>
          <p:nvPr>
            <p:ph sz="quarter" idx="4"/>
          </p:nvPr>
        </p:nvSpPr>
        <p:spPr>
          <a:xfrm>
            <a:off x="408156" y="2616735"/>
            <a:ext cx="4313053" cy="3230273"/>
          </a:xfrm>
        </p:spPr>
        <p:txBody>
          <a:bodyPr>
            <a:normAutofit fontScale="70000" lnSpcReduction="20000"/>
          </a:bodyPr>
          <a:lstStyle/>
          <a:p>
            <a:pPr marL="0" indent="0">
              <a:spcBef>
                <a:spcPts val="600"/>
              </a:spcBef>
              <a:buNone/>
            </a:pPr>
            <a:r>
              <a:rPr lang="en-US" sz="3000" dirty="0">
                <a:solidFill>
                  <a:schemeClr val="bg1"/>
                </a:solidFill>
              </a:rPr>
              <a:t>- Date of issue</a:t>
            </a:r>
          </a:p>
          <a:p>
            <a:pPr marL="0" indent="0">
              <a:spcBef>
                <a:spcPts val="600"/>
              </a:spcBef>
              <a:buNone/>
            </a:pPr>
            <a:r>
              <a:rPr lang="en-US" sz="3000" dirty="0">
                <a:solidFill>
                  <a:schemeClr val="bg1"/>
                </a:solidFill>
              </a:rPr>
              <a:t>- Patient's name and address</a:t>
            </a:r>
          </a:p>
          <a:p>
            <a:pPr marL="0" indent="0">
              <a:spcBef>
                <a:spcPts val="600"/>
              </a:spcBef>
              <a:buNone/>
            </a:pPr>
            <a:r>
              <a:rPr lang="en-US" sz="3000">
                <a:solidFill>
                  <a:schemeClr val="bg1"/>
                </a:solidFill>
              </a:rPr>
              <a:t>- Practitioner's </a:t>
            </a:r>
            <a:r>
              <a:rPr lang="en-US" sz="3000" dirty="0">
                <a:solidFill>
                  <a:schemeClr val="bg1"/>
                </a:solidFill>
              </a:rPr>
              <a:t>name, address, DEA  </a:t>
            </a:r>
          </a:p>
          <a:p>
            <a:pPr marL="0" indent="0">
              <a:spcBef>
                <a:spcPts val="600"/>
              </a:spcBef>
              <a:buNone/>
            </a:pPr>
            <a:r>
              <a:rPr lang="en-US" sz="3000" dirty="0">
                <a:solidFill>
                  <a:schemeClr val="bg1"/>
                </a:solidFill>
              </a:rPr>
              <a:t>- Drug name</a:t>
            </a:r>
          </a:p>
          <a:p>
            <a:pPr marL="0" indent="0">
              <a:spcBef>
                <a:spcPts val="600"/>
              </a:spcBef>
              <a:buNone/>
            </a:pPr>
            <a:r>
              <a:rPr lang="en-US" sz="3000" dirty="0">
                <a:solidFill>
                  <a:schemeClr val="bg1"/>
                </a:solidFill>
              </a:rPr>
              <a:t>- Drug strength</a:t>
            </a:r>
          </a:p>
          <a:p>
            <a:pPr marL="0" indent="0">
              <a:spcBef>
                <a:spcPts val="600"/>
              </a:spcBef>
              <a:buNone/>
            </a:pPr>
            <a:r>
              <a:rPr lang="en-US" sz="3000" dirty="0">
                <a:solidFill>
                  <a:schemeClr val="bg1"/>
                </a:solidFill>
              </a:rPr>
              <a:t>- Dosage form</a:t>
            </a:r>
          </a:p>
          <a:p>
            <a:pPr marL="0" indent="0">
              <a:spcBef>
                <a:spcPts val="600"/>
              </a:spcBef>
              <a:buNone/>
            </a:pPr>
            <a:r>
              <a:rPr lang="en-US" sz="3000" dirty="0">
                <a:solidFill>
                  <a:schemeClr val="bg1"/>
                </a:solidFill>
              </a:rPr>
              <a:t>- Quantity prescribed</a:t>
            </a:r>
          </a:p>
          <a:p>
            <a:pPr marL="0" indent="0">
              <a:spcBef>
                <a:spcPts val="600"/>
              </a:spcBef>
              <a:buNone/>
            </a:pPr>
            <a:r>
              <a:rPr lang="en-US" sz="3000" dirty="0">
                <a:solidFill>
                  <a:schemeClr val="bg1"/>
                </a:solidFill>
              </a:rPr>
              <a:t>- Directions for use</a:t>
            </a:r>
          </a:p>
          <a:p>
            <a:pPr marL="0" indent="0">
              <a:spcBef>
                <a:spcPts val="600"/>
              </a:spcBef>
              <a:buNone/>
            </a:pPr>
            <a:r>
              <a:rPr lang="en-US" sz="3000" dirty="0">
                <a:solidFill>
                  <a:schemeClr val="bg1"/>
                </a:solidFill>
              </a:rPr>
              <a:t>- Number of refills (if any) authorized</a:t>
            </a:r>
          </a:p>
          <a:p>
            <a:pPr marL="0" indent="0">
              <a:spcBef>
                <a:spcPts val="600"/>
              </a:spcBef>
              <a:buNone/>
            </a:pPr>
            <a:r>
              <a:rPr lang="en-US" sz="3000" dirty="0">
                <a:solidFill>
                  <a:schemeClr val="bg1"/>
                </a:solidFill>
              </a:rPr>
              <a:t>- Manual signature of prescriber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976" y="2396701"/>
            <a:ext cx="4178047" cy="3572374"/>
          </a:xfrm>
          <a:prstGeom prst="rect">
            <a:avLst/>
          </a:prstGeom>
        </p:spPr>
      </p:pic>
      <p:sp>
        <p:nvSpPr>
          <p:cNvPr id="13" name="TextBox 12"/>
          <p:cNvSpPr txBox="1"/>
          <p:nvPr/>
        </p:nvSpPr>
        <p:spPr>
          <a:xfrm>
            <a:off x="283335" y="1944551"/>
            <a:ext cx="8663688" cy="400110"/>
          </a:xfrm>
          <a:prstGeom prst="rect">
            <a:avLst/>
          </a:prstGeom>
          <a:noFill/>
        </p:spPr>
        <p:txBody>
          <a:bodyPr wrap="square" rtlCol="0">
            <a:spAutoFit/>
          </a:bodyPr>
          <a:lstStyle/>
          <a:p>
            <a:r>
              <a:rPr lang="en-US" sz="2000" dirty="0">
                <a:solidFill>
                  <a:schemeClr val="bg1"/>
                </a:solidFill>
              </a:rPr>
              <a:t>A prescription for a controlled substance must include the following information:</a:t>
            </a:r>
          </a:p>
        </p:txBody>
      </p:sp>
      <p:sp>
        <p:nvSpPr>
          <p:cNvPr id="14" name="TextBox 13"/>
          <p:cNvSpPr txBox="1"/>
          <p:nvPr/>
        </p:nvSpPr>
        <p:spPr>
          <a:xfrm>
            <a:off x="7116581" y="5495418"/>
            <a:ext cx="1072465" cy="276999"/>
          </a:xfrm>
          <a:prstGeom prst="rect">
            <a:avLst/>
          </a:prstGeom>
          <a:noFill/>
        </p:spPr>
        <p:txBody>
          <a:bodyPr wrap="square" rtlCol="0">
            <a:spAutoFit/>
          </a:bodyPr>
          <a:lstStyle/>
          <a:p>
            <a:r>
              <a:rPr lang="en-US" sz="1200" dirty="0">
                <a:solidFill>
                  <a:schemeClr val="accent5">
                    <a:lumMod val="50000"/>
                  </a:schemeClr>
                </a:solidFill>
              </a:rPr>
              <a:t>MS0222212</a:t>
            </a:r>
          </a:p>
        </p:txBody>
      </p:sp>
      <p:sp>
        <p:nvSpPr>
          <p:cNvPr id="19" name="Title 18">
            <a:extLst>
              <a:ext uri="{FF2B5EF4-FFF2-40B4-BE49-F238E27FC236}">
                <a16:creationId xmlns:a16="http://schemas.microsoft.com/office/drawing/2014/main" id="{31A1E9E7-0B1E-4C58-848F-2EEC5E1D8AF3}"/>
              </a:ext>
            </a:extLst>
          </p:cNvPr>
          <p:cNvSpPr>
            <a:spLocks noGrp="1"/>
          </p:cNvSpPr>
          <p:nvPr>
            <p:ph type="title"/>
          </p:nvPr>
        </p:nvSpPr>
        <p:spPr/>
        <p:txBody>
          <a:bodyPr/>
          <a:lstStyle/>
          <a:p>
            <a:r>
              <a:rPr lang="en-US" sz="3200" b="1" dirty="0">
                <a:solidFill>
                  <a:srgbClr val="4472C4">
                    <a:lumMod val="75000"/>
                  </a:srgbClr>
                </a:solidFill>
                <a:latin typeface="Calibri" panose="020F0502020204030204"/>
              </a:rPr>
              <a:t>Required Prescription Information</a:t>
            </a:r>
            <a:endParaRPr lang="en-US" dirty="0"/>
          </a:p>
        </p:txBody>
      </p:sp>
    </p:spTree>
    <p:extLst>
      <p:ext uri="{BB962C8B-B14F-4D97-AF65-F5344CB8AC3E}">
        <p14:creationId xmlns:p14="http://schemas.microsoft.com/office/powerpoint/2010/main" val="17436940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14842</TotalTime>
  <Words>1964</Words>
  <Application>Microsoft Office PowerPoint</Application>
  <PresentationFormat>On-screen Show (4:3)</PresentationFormat>
  <Paragraphs>211</Paragraphs>
  <Slides>29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Wingdings</vt:lpstr>
      <vt:lpstr>Office Theme</vt:lpstr>
      <vt:lpstr>3_Office Theme</vt:lpstr>
      <vt:lpstr>PowerPoint Presentation</vt:lpstr>
      <vt:lpstr>PowerPoint Presentation</vt:lpstr>
      <vt:lpstr>Indiana Controlled Substance Registration (CSR) </vt:lpstr>
      <vt:lpstr>Drug Enforcement Administration</vt:lpstr>
      <vt:lpstr>PowerPoint Presentation</vt:lpstr>
      <vt:lpstr>Legal Definitions</vt:lpstr>
      <vt:lpstr>PowerPoint Presentation</vt:lpstr>
      <vt:lpstr>Prescribing Controlled Substances</vt:lpstr>
      <vt:lpstr>Required Prescription Information</vt:lpstr>
      <vt:lpstr>PowerPoint Presentation</vt:lpstr>
      <vt:lpstr>DEA: Persons Required to Keep  Records &amp; File Reports</vt:lpstr>
      <vt:lpstr>DEA: Controlled Substance  Secure Storage Guidelines</vt:lpstr>
      <vt:lpstr>DEA: Record Keeping by Schedule</vt:lpstr>
      <vt:lpstr>DEA: Inventory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INSPECT Registration &amp;  Query  Requirements</vt:lpstr>
      <vt:lpstr> Opioid Prescribing &amp; Opioid Abuse Continuing Education Requirements </vt:lpstr>
      <vt:lpstr> Veterinarians Are Not Required  to Prescribe Electronically </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Slusser, Kara</dc:creator>
  <cp:lastModifiedBy>Wallace, Peter</cp:lastModifiedBy>
  <cp:revision>105</cp:revision>
  <dcterms:created xsi:type="dcterms:W3CDTF">2019-05-14T01:34:26Z</dcterms:created>
  <dcterms:modified xsi:type="dcterms:W3CDTF">2023-01-06T19:59:31Z</dcterms:modified>
</cp:coreProperties>
</file>