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9"/>
  </p:notesMasterIdLst>
  <p:sldIdLst>
    <p:sldId id="283" r:id="rId2"/>
    <p:sldId id="258" r:id="rId3"/>
    <p:sldId id="259" r:id="rId4"/>
    <p:sldId id="261" r:id="rId5"/>
    <p:sldId id="264" r:id="rId6"/>
    <p:sldId id="327" r:id="rId7"/>
    <p:sldId id="265" r:id="rId8"/>
    <p:sldId id="285" r:id="rId9"/>
    <p:sldId id="356" r:id="rId10"/>
    <p:sldId id="354" r:id="rId11"/>
    <p:sldId id="361" r:id="rId12"/>
    <p:sldId id="355" r:id="rId13"/>
    <p:sldId id="362" r:id="rId14"/>
    <p:sldId id="360" r:id="rId15"/>
    <p:sldId id="287" r:id="rId16"/>
    <p:sldId id="286" r:id="rId17"/>
    <p:sldId id="290" r:id="rId18"/>
    <p:sldId id="291" r:id="rId19"/>
    <p:sldId id="292" r:id="rId20"/>
    <p:sldId id="293" r:id="rId21"/>
    <p:sldId id="294" r:id="rId22"/>
    <p:sldId id="331" r:id="rId23"/>
    <p:sldId id="332" r:id="rId24"/>
    <p:sldId id="295" r:id="rId25"/>
    <p:sldId id="296" r:id="rId26"/>
    <p:sldId id="297" r:id="rId27"/>
    <p:sldId id="359" r:id="rId28"/>
    <p:sldId id="298" r:id="rId29"/>
    <p:sldId id="333" r:id="rId30"/>
    <p:sldId id="299" r:id="rId31"/>
    <p:sldId id="300" r:id="rId32"/>
    <p:sldId id="301" r:id="rId33"/>
    <p:sldId id="302" r:id="rId34"/>
    <p:sldId id="303" r:id="rId35"/>
    <p:sldId id="304" r:id="rId36"/>
    <p:sldId id="351" r:id="rId37"/>
    <p:sldId id="305" r:id="rId38"/>
    <p:sldId id="306" r:id="rId39"/>
    <p:sldId id="307" r:id="rId40"/>
    <p:sldId id="308" r:id="rId41"/>
    <p:sldId id="309" r:id="rId42"/>
    <p:sldId id="310" r:id="rId43"/>
    <p:sldId id="311" r:id="rId44"/>
    <p:sldId id="312" r:id="rId45"/>
    <p:sldId id="313" r:id="rId46"/>
    <p:sldId id="314" r:id="rId47"/>
    <p:sldId id="315" r:id="rId48"/>
    <p:sldId id="316" r:id="rId49"/>
    <p:sldId id="317" r:id="rId50"/>
    <p:sldId id="318" r:id="rId51"/>
    <p:sldId id="320" r:id="rId52"/>
    <p:sldId id="321" r:id="rId53"/>
    <p:sldId id="322" r:id="rId54"/>
    <p:sldId id="323" r:id="rId55"/>
    <p:sldId id="352" r:id="rId56"/>
    <p:sldId id="353" r:id="rId57"/>
    <p:sldId id="325" r:id="rId5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1426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C9610F6-5367-4850-885D-17FD3F425071}" v="3" dt="2024-01-22T21:33:21.92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856" autoAdjust="0"/>
    <p:restoredTop sz="94660"/>
  </p:normalViewPr>
  <p:slideViewPr>
    <p:cSldViewPr snapToGrid="0">
      <p:cViewPr varScale="1">
        <p:scale>
          <a:sx n="128" d="100"/>
          <a:sy n="128" d="100"/>
        </p:scale>
        <p:origin x="592"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viewProps" Target="view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microsoft.com/office/2015/10/relationships/revisionInfo" Target="revisionInfo.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7D5763C-2A69-48DC-8CC5-F9978275AADD}" type="datetimeFigureOut">
              <a:rPr lang="en-US" smtClean="0"/>
              <a:t>1/23/24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85B56FA-C5DB-4002-A908-06627BF10E0F}" type="slidenum">
              <a:rPr lang="en-US" smtClean="0"/>
              <a:t>‹#›</a:t>
            </a:fld>
            <a:endParaRPr lang="en-US"/>
          </a:p>
        </p:txBody>
      </p:sp>
    </p:spTree>
    <p:extLst>
      <p:ext uri="{BB962C8B-B14F-4D97-AF65-F5344CB8AC3E}">
        <p14:creationId xmlns:p14="http://schemas.microsoft.com/office/powerpoint/2010/main" val="36612948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227136C-20D0-4E2F-B354-EE491B454D96}" type="slidenum">
              <a:rPr lang="en-US" smtClean="0"/>
              <a:t>1</a:t>
            </a:fld>
            <a:endParaRPr lang="en-US" dirty="0"/>
          </a:p>
        </p:txBody>
      </p:sp>
    </p:spTree>
    <p:extLst>
      <p:ext uri="{BB962C8B-B14F-4D97-AF65-F5344CB8AC3E}">
        <p14:creationId xmlns:p14="http://schemas.microsoft.com/office/powerpoint/2010/main" val="25002797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30FD6F-0CBC-5D33-3577-04EC75241BE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711D2A1-08C0-084C-C483-6E95C757AEC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E3FE16A-DC9C-9D7E-73EE-7B52B04A8868}"/>
              </a:ext>
            </a:extLst>
          </p:cNvPr>
          <p:cNvSpPr>
            <a:spLocks noGrp="1"/>
          </p:cNvSpPr>
          <p:nvPr>
            <p:ph type="dt" sz="half" idx="10"/>
          </p:nvPr>
        </p:nvSpPr>
        <p:spPr/>
        <p:txBody>
          <a:bodyPr/>
          <a:lstStyle/>
          <a:p>
            <a:fld id="{0903E671-2C3E-41C8-9B20-E52CAD574921}" type="datetime1">
              <a:rPr lang="en-US" smtClean="0"/>
              <a:t>1/23/24</a:t>
            </a:fld>
            <a:endParaRPr lang="en-US"/>
          </a:p>
        </p:txBody>
      </p:sp>
      <p:sp>
        <p:nvSpPr>
          <p:cNvPr id="5" name="Footer Placeholder 4">
            <a:extLst>
              <a:ext uri="{FF2B5EF4-FFF2-40B4-BE49-F238E27FC236}">
                <a16:creationId xmlns:a16="http://schemas.microsoft.com/office/drawing/2014/main" id="{6BE39680-67ED-06B2-75A7-175B9AC5D5F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A6024C4-8D11-2902-93F5-2D9D4411E4F8}"/>
              </a:ext>
            </a:extLst>
          </p:cNvPr>
          <p:cNvSpPr>
            <a:spLocks noGrp="1"/>
          </p:cNvSpPr>
          <p:nvPr>
            <p:ph type="sldNum" sz="quarter" idx="12"/>
          </p:nvPr>
        </p:nvSpPr>
        <p:spPr/>
        <p:txBody>
          <a:bodyPr/>
          <a:lstStyle/>
          <a:p>
            <a:fld id="{C8EF4332-E770-4D3A-B0A4-BAC284B8DBFF}" type="slidenum">
              <a:rPr lang="en-US" smtClean="0"/>
              <a:t>‹#›</a:t>
            </a:fld>
            <a:endParaRPr lang="en-US"/>
          </a:p>
        </p:txBody>
      </p:sp>
    </p:spTree>
    <p:extLst>
      <p:ext uri="{BB962C8B-B14F-4D97-AF65-F5344CB8AC3E}">
        <p14:creationId xmlns:p14="http://schemas.microsoft.com/office/powerpoint/2010/main" val="36205978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6CAFAE-E843-9297-FE63-6443F2BAA56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CAD980E-D764-2A91-8AFF-A03F6D80101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400ED83-C4F4-0406-96D3-9316CDC3516B}"/>
              </a:ext>
            </a:extLst>
          </p:cNvPr>
          <p:cNvSpPr>
            <a:spLocks noGrp="1"/>
          </p:cNvSpPr>
          <p:nvPr>
            <p:ph type="dt" sz="half" idx="10"/>
          </p:nvPr>
        </p:nvSpPr>
        <p:spPr/>
        <p:txBody>
          <a:bodyPr/>
          <a:lstStyle/>
          <a:p>
            <a:fld id="{E6378577-8315-4BC0-BF08-1A3202A146C4}" type="datetime1">
              <a:rPr lang="en-US" smtClean="0"/>
              <a:t>1/23/24</a:t>
            </a:fld>
            <a:endParaRPr lang="en-US"/>
          </a:p>
        </p:txBody>
      </p:sp>
      <p:sp>
        <p:nvSpPr>
          <p:cNvPr id="5" name="Footer Placeholder 4">
            <a:extLst>
              <a:ext uri="{FF2B5EF4-FFF2-40B4-BE49-F238E27FC236}">
                <a16:creationId xmlns:a16="http://schemas.microsoft.com/office/drawing/2014/main" id="{6D4E34D3-1486-2BB2-929E-1D671C6DBC6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4727EEE-0A1A-572C-6771-502C7790E480}"/>
              </a:ext>
            </a:extLst>
          </p:cNvPr>
          <p:cNvSpPr>
            <a:spLocks noGrp="1"/>
          </p:cNvSpPr>
          <p:nvPr>
            <p:ph type="sldNum" sz="quarter" idx="12"/>
          </p:nvPr>
        </p:nvSpPr>
        <p:spPr/>
        <p:txBody>
          <a:bodyPr/>
          <a:lstStyle/>
          <a:p>
            <a:fld id="{C8EF4332-E770-4D3A-B0A4-BAC284B8DBFF}" type="slidenum">
              <a:rPr lang="en-US" smtClean="0"/>
              <a:t>‹#›</a:t>
            </a:fld>
            <a:endParaRPr lang="en-US"/>
          </a:p>
        </p:txBody>
      </p:sp>
    </p:spTree>
    <p:extLst>
      <p:ext uri="{BB962C8B-B14F-4D97-AF65-F5344CB8AC3E}">
        <p14:creationId xmlns:p14="http://schemas.microsoft.com/office/powerpoint/2010/main" val="22333416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064DC4B-8CB0-0F4B-1043-A0B1E5A2377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EC19330-6CF2-A6D8-B50E-6B123F25328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41B9C93-9631-5822-7DFA-EA972DBC6606}"/>
              </a:ext>
            </a:extLst>
          </p:cNvPr>
          <p:cNvSpPr>
            <a:spLocks noGrp="1"/>
          </p:cNvSpPr>
          <p:nvPr>
            <p:ph type="dt" sz="half" idx="10"/>
          </p:nvPr>
        </p:nvSpPr>
        <p:spPr/>
        <p:txBody>
          <a:bodyPr/>
          <a:lstStyle/>
          <a:p>
            <a:fld id="{B1135334-BA33-4F22-8C9C-8F3C4B87003D}" type="datetime1">
              <a:rPr lang="en-US" smtClean="0"/>
              <a:t>1/23/24</a:t>
            </a:fld>
            <a:endParaRPr lang="en-US"/>
          </a:p>
        </p:txBody>
      </p:sp>
      <p:sp>
        <p:nvSpPr>
          <p:cNvPr id="5" name="Footer Placeholder 4">
            <a:extLst>
              <a:ext uri="{FF2B5EF4-FFF2-40B4-BE49-F238E27FC236}">
                <a16:creationId xmlns:a16="http://schemas.microsoft.com/office/drawing/2014/main" id="{923FC686-2C32-ECD6-705C-543704BE302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A9E9CAD-E915-76B3-1F14-4F5EB22107A9}"/>
              </a:ext>
            </a:extLst>
          </p:cNvPr>
          <p:cNvSpPr>
            <a:spLocks noGrp="1"/>
          </p:cNvSpPr>
          <p:nvPr>
            <p:ph type="sldNum" sz="quarter" idx="12"/>
          </p:nvPr>
        </p:nvSpPr>
        <p:spPr/>
        <p:txBody>
          <a:bodyPr/>
          <a:lstStyle/>
          <a:p>
            <a:fld id="{C8EF4332-E770-4D3A-B0A4-BAC284B8DBFF}" type="slidenum">
              <a:rPr lang="en-US" smtClean="0"/>
              <a:t>‹#›</a:t>
            </a:fld>
            <a:endParaRPr lang="en-US"/>
          </a:p>
        </p:txBody>
      </p:sp>
    </p:spTree>
    <p:extLst>
      <p:ext uri="{BB962C8B-B14F-4D97-AF65-F5344CB8AC3E}">
        <p14:creationId xmlns:p14="http://schemas.microsoft.com/office/powerpoint/2010/main" val="24457963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5F2BAB-B035-BEA1-59E5-EF55F1D4B0F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42BE082-80E6-A1C0-47EB-3170E6B08AE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0010A6A-123B-630B-6D3B-775198BE58A7}"/>
              </a:ext>
            </a:extLst>
          </p:cNvPr>
          <p:cNvSpPr>
            <a:spLocks noGrp="1"/>
          </p:cNvSpPr>
          <p:nvPr>
            <p:ph type="dt" sz="half" idx="10"/>
          </p:nvPr>
        </p:nvSpPr>
        <p:spPr/>
        <p:txBody>
          <a:bodyPr/>
          <a:lstStyle/>
          <a:p>
            <a:fld id="{28B85369-DC5F-46C1-BE1A-753B845D0C15}" type="datetime1">
              <a:rPr lang="en-US" smtClean="0"/>
              <a:t>1/23/24</a:t>
            </a:fld>
            <a:endParaRPr lang="en-US"/>
          </a:p>
        </p:txBody>
      </p:sp>
      <p:sp>
        <p:nvSpPr>
          <p:cNvPr id="5" name="Footer Placeholder 4">
            <a:extLst>
              <a:ext uri="{FF2B5EF4-FFF2-40B4-BE49-F238E27FC236}">
                <a16:creationId xmlns:a16="http://schemas.microsoft.com/office/drawing/2014/main" id="{87978B62-E5C2-3F70-F2FC-F3EC5C9E473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4C379D7-F776-8604-F7C7-5127C98E180C}"/>
              </a:ext>
            </a:extLst>
          </p:cNvPr>
          <p:cNvSpPr>
            <a:spLocks noGrp="1"/>
          </p:cNvSpPr>
          <p:nvPr>
            <p:ph type="sldNum" sz="quarter" idx="12"/>
          </p:nvPr>
        </p:nvSpPr>
        <p:spPr/>
        <p:txBody>
          <a:bodyPr/>
          <a:lstStyle/>
          <a:p>
            <a:fld id="{C8EF4332-E770-4D3A-B0A4-BAC284B8DBFF}" type="slidenum">
              <a:rPr lang="en-US" smtClean="0"/>
              <a:t>‹#›</a:t>
            </a:fld>
            <a:endParaRPr lang="en-US"/>
          </a:p>
        </p:txBody>
      </p:sp>
    </p:spTree>
    <p:extLst>
      <p:ext uri="{BB962C8B-B14F-4D97-AF65-F5344CB8AC3E}">
        <p14:creationId xmlns:p14="http://schemas.microsoft.com/office/powerpoint/2010/main" val="29245119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AE7F0B-7C4A-24EB-FE8A-82A6E213D79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EDEA8AD-E776-CBF0-957F-071FFC09902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D354CFF-060C-F405-0200-1832534ECE8A}"/>
              </a:ext>
            </a:extLst>
          </p:cNvPr>
          <p:cNvSpPr>
            <a:spLocks noGrp="1"/>
          </p:cNvSpPr>
          <p:nvPr>
            <p:ph type="dt" sz="half" idx="10"/>
          </p:nvPr>
        </p:nvSpPr>
        <p:spPr/>
        <p:txBody>
          <a:bodyPr/>
          <a:lstStyle/>
          <a:p>
            <a:fld id="{32B83D76-06D6-46FE-9BB9-925876CD3C4D}" type="datetime1">
              <a:rPr lang="en-US" smtClean="0"/>
              <a:t>1/23/24</a:t>
            </a:fld>
            <a:endParaRPr lang="en-US"/>
          </a:p>
        </p:txBody>
      </p:sp>
      <p:sp>
        <p:nvSpPr>
          <p:cNvPr id="5" name="Footer Placeholder 4">
            <a:extLst>
              <a:ext uri="{FF2B5EF4-FFF2-40B4-BE49-F238E27FC236}">
                <a16:creationId xmlns:a16="http://schemas.microsoft.com/office/drawing/2014/main" id="{4CEA2EC7-54B2-66B0-4A5D-F4EFDFF30BB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82CC37D-5153-1637-7231-1277E0B7DAEE}"/>
              </a:ext>
            </a:extLst>
          </p:cNvPr>
          <p:cNvSpPr>
            <a:spLocks noGrp="1"/>
          </p:cNvSpPr>
          <p:nvPr>
            <p:ph type="sldNum" sz="quarter" idx="12"/>
          </p:nvPr>
        </p:nvSpPr>
        <p:spPr/>
        <p:txBody>
          <a:bodyPr/>
          <a:lstStyle/>
          <a:p>
            <a:fld id="{C8EF4332-E770-4D3A-B0A4-BAC284B8DBFF}" type="slidenum">
              <a:rPr lang="en-US" smtClean="0"/>
              <a:t>‹#›</a:t>
            </a:fld>
            <a:endParaRPr lang="en-US"/>
          </a:p>
        </p:txBody>
      </p:sp>
    </p:spTree>
    <p:extLst>
      <p:ext uri="{BB962C8B-B14F-4D97-AF65-F5344CB8AC3E}">
        <p14:creationId xmlns:p14="http://schemas.microsoft.com/office/powerpoint/2010/main" val="12203681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0DA292-A0F7-1F02-B51F-3052791B288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650AC24-E666-9E40-171C-ADADF861A5E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68C8CBF-DDE4-046F-B766-D166B2D143C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3546AC7-4977-15EF-5C9F-9C9BFF605E33}"/>
              </a:ext>
            </a:extLst>
          </p:cNvPr>
          <p:cNvSpPr>
            <a:spLocks noGrp="1"/>
          </p:cNvSpPr>
          <p:nvPr>
            <p:ph type="dt" sz="half" idx="10"/>
          </p:nvPr>
        </p:nvSpPr>
        <p:spPr/>
        <p:txBody>
          <a:bodyPr/>
          <a:lstStyle/>
          <a:p>
            <a:fld id="{C9D18ADF-496B-4D85-8930-19D575B94F62}" type="datetime1">
              <a:rPr lang="en-US" smtClean="0"/>
              <a:t>1/23/24</a:t>
            </a:fld>
            <a:endParaRPr lang="en-US"/>
          </a:p>
        </p:txBody>
      </p:sp>
      <p:sp>
        <p:nvSpPr>
          <p:cNvPr id="6" name="Footer Placeholder 5">
            <a:extLst>
              <a:ext uri="{FF2B5EF4-FFF2-40B4-BE49-F238E27FC236}">
                <a16:creationId xmlns:a16="http://schemas.microsoft.com/office/drawing/2014/main" id="{1AD36988-9D26-5F23-93B2-80BC3B4B4D3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EFDD234-6A08-A7B5-13C4-D296DACCDEE3}"/>
              </a:ext>
            </a:extLst>
          </p:cNvPr>
          <p:cNvSpPr>
            <a:spLocks noGrp="1"/>
          </p:cNvSpPr>
          <p:nvPr>
            <p:ph type="sldNum" sz="quarter" idx="12"/>
          </p:nvPr>
        </p:nvSpPr>
        <p:spPr/>
        <p:txBody>
          <a:bodyPr/>
          <a:lstStyle/>
          <a:p>
            <a:fld id="{C8EF4332-E770-4D3A-B0A4-BAC284B8DBFF}" type="slidenum">
              <a:rPr lang="en-US" smtClean="0"/>
              <a:t>‹#›</a:t>
            </a:fld>
            <a:endParaRPr lang="en-US"/>
          </a:p>
        </p:txBody>
      </p:sp>
    </p:spTree>
    <p:extLst>
      <p:ext uri="{BB962C8B-B14F-4D97-AF65-F5344CB8AC3E}">
        <p14:creationId xmlns:p14="http://schemas.microsoft.com/office/powerpoint/2010/main" val="27272534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89C4FD-6D16-7AE7-0F77-8B98B5D7747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B0F6523-B0AB-0B8B-2E1D-74E05A550C3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676C2B7-C8BC-AC8A-7682-E6F660D2B34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FA77755-B902-14BD-BC54-0D46CD12396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1FD06FE-B36F-0022-4408-539F2AE0AA2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5874B98-4E53-25C4-C4C3-1A9D1683AC5F}"/>
              </a:ext>
            </a:extLst>
          </p:cNvPr>
          <p:cNvSpPr>
            <a:spLocks noGrp="1"/>
          </p:cNvSpPr>
          <p:nvPr>
            <p:ph type="dt" sz="half" idx="10"/>
          </p:nvPr>
        </p:nvSpPr>
        <p:spPr/>
        <p:txBody>
          <a:bodyPr/>
          <a:lstStyle/>
          <a:p>
            <a:fld id="{5493E80D-6283-4713-8C2D-011D137824D8}" type="datetime1">
              <a:rPr lang="en-US" smtClean="0"/>
              <a:t>1/23/24</a:t>
            </a:fld>
            <a:endParaRPr lang="en-US"/>
          </a:p>
        </p:txBody>
      </p:sp>
      <p:sp>
        <p:nvSpPr>
          <p:cNvPr id="8" name="Footer Placeholder 7">
            <a:extLst>
              <a:ext uri="{FF2B5EF4-FFF2-40B4-BE49-F238E27FC236}">
                <a16:creationId xmlns:a16="http://schemas.microsoft.com/office/drawing/2014/main" id="{73332CE2-B7F9-CB53-A418-08C0EC86CA4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24F12A3-8F2A-327C-950F-271EFA76BD4E}"/>
              </a:ext>
            </a:extLst>
          </p:cNvPr>
          <p:cNvSpPr>
            <a:spLocks noGrp="1"/>
          </p:cNvSpPr>
          <p:nvPr>
            <p:ph type="sldNum" sz="quarter" idx="12"/>
          </p:nvPr>
        </p:nvSpPr>
        <p:spPr/>
        <p:txBody>
          <a:bodyPr/>
          <a:lstStyle/>
          <a:p>
            <a:fld id="{C8EF4332-E770-4D3A-B0A4-BAC284B8DBFF}" type="slidenum">
              <a:rPr lang="en-US" smtClean="0"/>
              <a:t>‹#›</a:t>
            </a:fld>
            <a:endParaRPr lang="en-US"/>
          </a:p>
        </p:txBody>
      </p:sp>
    </p:spTree>
    <p:extLst>
      <p:ext uri="{BB962C8B-B14F-4D97-AF65-F5344CB8AC3E}">
        <p14:creationId xmlns:p14="http://schemas.microsoft.com/office/powerpoint/2010/main" val="1043706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C6D61C-C63A-4E9B-AE50-DD04352C919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E4601C3-76D5-948F-F2DF-31DCAFA96E34}"/>
              </a:ext>
            </a:extLst>
          </p:cNvPr>
          <p:cNvSpPr>
            <a:spLocks noGrp="1"/>
          </p:cNvSpPr>
          <p:nvPr>
            <p:ph type="dt" sz="half" idx="10"/>
          </p:nvPr>
        </p:nvSpPr>
        <p:spPr/>
        <p:txBody>
          <a:bodyPr/>
          <a:lstStyle/>
          <a:p>
            <a:fld id="{87C8DFD7-D0F6-451B-8885-A9E554DA627A}" type="datetime1">
              <a:rPr lang="en-US" smtClean="0"/>
              <a:t>1/23/24</a:t>
            </a:fld>
            <a:endParaRPr lang="en-US"/>
          </a:p>
        </p:txBody>
      </p:sp>
      <p:sp>
        <p:nvSpPr>
          <p:cNvPr id="4" name="Footer Placeholder 3">
            <a:extLst>
              <a:ext uri="{FF2B5EF4-FFF2-40B4-BE49-F238E27FC236}">
                <a16:creationId xmlns:a16="http://schemas.microsoft.com/office/drawing/2014/main" id="{3DE51A80-7539-BF25-D070-BF01C8D3361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07947D3-ABEF-887A-A38F-0CC9A7F4120D}"/>
              </a:ext>
            </a:extLst>
          </p:cNvPr>
          <p:cNvSpPr>
            <a:spLocks noGrp="1"/>
          </p:cNvSpPr>
          <p:nvPr>
            <p:ph type="sldNum" sz="quarter" idx="12"/>
          </p:nvPr>
        </p:nvSpPr>
        <p:spPr/>
        <p:txBody>
          <a:bodyPr/>
          <a:lstStyle/>
          <a:p>
            <a:fld id="{C8EF4332-E770-4D3A-B0A4-BAC284B8DBFF}" type="slidenum">
              <a:rPr lang="en-US" smtClean="0"/>
              <a:t>‹#›</a:t>
            </a:fld>
            <a:endParaRPr lang="en-US"/>
          </a:p>
        </p:txBody>
      </p:sp>
    </p:spTree>
    <p:extLst>
      <p:ext uri="{BB962C8B-B14F-4D97-AF65-F5344CB8AC3E}">
        <p14:creationId xmlns:p14="http://schemas.microsoft.com/office/powerpoint/2010/main" val="35894289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0B950C3-C0AA-EA12-FB79-BCDB1AE89588}"/>
              </a:ext>
            </a:extLst>
          </p:cNvPr>
          <p:cNvSpPr>
            <a:spLocks noGrp="1"/>
          </p:cNvSpPr>
          <p:nvPr>
            <p:ph type="dt" sz="half" idx="10"/>
          </p:nvPr>
        </p:nvSpPr>
        <p:spPr/>
        <p:txBody>
          <a:bodyPr/>
          <a:lstStyle/>
          <a:p>
            <a:fld id="{C07557E5-DA43-41B5-BD50-ED0599FE90BD}" type="datetime1">
              <a:rPr lang="en-US" smtClean="0"/>
              <a:t>1/23/24</a:t>
            </a:fld>
            <a:endParaRPr lang="en-US"/>
          </a:p>
        </p:txBody>
      </p:sp>
      <p:sp>
        <p:nvSpPr>
          <p:cNvPr id="3" name="Footer Placeholder 2">
            <a:extLst>
              <a:ext uri="{FF2B5EF4-FFF2-40B4-BE49-F238E27FC236}">
                <a16:creationId xmlns:a16="http://schemas.microsoft.com/office/drawing/2014/main" id="{87BB9E1F-74DE-0F3B-F7DC-10D071A58D8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DA77167-3737-B119-77AD-2ED425861804}"/>
              </a:ext>
            </a:extLst>
          </p:cNvPr>
          <p:cNvSpPr>
            <a:spLocks noGrp="1"/>
          </p:cNvSpPr>
          <p:nvPr>
            <p:ph type="sldNum" sz="quarter" idx="12"/>
          </p:nvPr>
        </p:nvSpPr>
        <p:spPr/>
        <p:txBody>
          <a:bodyPr/>
          <a:lstStyle/>
          <a:p>
            <a:fld id="{C8EF4332-E770-4D3A-B0A4-BAC284B8DBFF}" type="slidenum">
              <a:rPr lang="en-US" smtClean="0"/>
              <a:t>‹#›</a:t>
            </a:fld>
            <a:endParaRPr lang="en-US"/>
          </a:p>
        </p:txBody>
      </p:sp>
    </p:spTree>
    <p:extLst>
      <p:ext uri="{BB962C8B-B14F-4D97-AF65-F5344CB8AC3E}">
        <p14:creationId xmlns:p14="http://schemas.microsoft.com/office/powerpoint/2010/main" val="17481521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B33916-7344-FF90-5DE9-1B2DED85390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1A88CD8-EBED-4B2D-145F-16BC6E62224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1DF740A-5284-3E8D-D775-CC563057362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D445AA8-FCD0-D49E-FDB8-30056D091EA1}"/>
              </a:ext>
            </a:extLst>
          </p:cNvPr>
          <p:cNvSpPr>
            <a:spLocks noGrp="1"/>
          </p:cNvSpPr>
          <p:nvPr>
            <p:ph type="dt" sz="half" idx="10"/>
          </p:nvPr>
        </p:nvSpPr>
        <p:spPr/>
        <p:txBody>
          <a:bodyPr/>
          <a:lstStyle/>
          <a:p>
            <a:fld id="{99448087-11D5-4948-8325-21082BE278E7}" type="datetime1">
              <a:rPr lang="en-US" smtClean="0"/>
              <a:t>1/23/24</a:t>
            </a:fld>
            <a:endParaRPr lang="en-US"/>
          </a:p>
        </p:txBody>
      </p:sp>
      <p:sp>
        <p:nvSpPr>
          <p:cNvPr id="6" name="Footer Placeholder 5">
            <a:extLst>
              <a:ext uri="{FF2B5EF4-FFF2-40B4-BE49-F238E27FC236}">
                <a16:creationId xmlns:a16="http://schemas.microsoft.com/office/drawing/2014/main" id="{10F52AA2-3ED0-9663-C4B5-B0D5D355AEE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C124D87-AD42-AF9B-2F69-76017567F635}"/>
              </a:ext>
            </a:extLst>
          </p:cNvPr>
          <p:cNvSpPr>
            <a:spLocks noGrp="1"/>
          </p:cNvSpPr>
          <p:nvPr>
            <p:ph type="sldNum" sz="quarter" idx="12"/>
          </p:nvPr>
        </p:nvSpPr>
        <p:spPr/>
        <p:txBody>
          <a:bodyPr/>
          <a:lstStyle/>
          <a:p>
            <a:fld id="{C8EF4332-E770-4D3A-B0A4-BAC284B8DBFF}" type="slidenum">
              <a:rPr lang="en-US" smtClean="0"/>
              <a:t>‹#›</a:t>
            </a:fld>
            <a:endParaRPr lang="en-US"/>
          </a:p>
        </p:txBody>
      </p:sp>
    </p:spTree>
    <p:extLst>
      <p:ext uri="{BB962C8B-B14F-4D97-AF65-F5344CB8AC3E}">
        <p14:creationId xmlns:p14="http://schemas.microsoft.com/office/powerpoint/2010/main" val="1256753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D237E2-98D6-E199-C741-09AB36482A2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DEBC3AE-5BE2-926D-38DB-91CAB8F0D14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8040AD4-6B6C-DF54-A8C7-845493362AC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A5DF3FC-964D-4A46-BDBE-13BFCEE6185D}"/>
              </a:ext>
            </a:extLst>
          </p:cNvPr>
          <p:cNvSpPr>
            <a:spLocks noGrp="1"/>
          </p:cNvSpPr>
          <p:nvPr>
            <p:ph type="dt" sz="half" idx="10"/>
          </p:nvPr>
        </p:nvSpPr>
        <p:spPr/>
        <p:txBody>
          <a:bodyPr/>
          <a:lstStyle/>
          <a:p>
            <a:fld id="{75D3B775-3CEB-4D62-9663-D36222E3AC6C}" type="datetime1">
              <a:rPr lang="en-US" smtClean="0"/>
              <a:t>1/23/24</a:t>
            </a:fld>
            <a:endParaRPr lang="en-US"/>
          </a:p>
        </p:txBody>
      </p:sp>
      <p:sp>
        <p:nvSpPr>
          <p:cNvPr id="6" name="Footer Placeholder 5">
            <a:extLst>
              <a:ext uri="{FF2B5EF4-FFF2-40B4-BE49-F238E27FC236}">
                <a16:creationId xmlns:a16="http://schemas.microsoft.com/office/drawing/2014/main" id="{782E1F44-5B41-8747-8502-B03935DA5E6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9910486-9029-9E52-5B48-8F3C868BD59E}"/>
              </a:ext>
            </a:extLst>
          </p:cNvPr>
          <p:cNvSpPr>
            <a:spLocks noGrp="1"/>
          </p:cNvSpPr>
          <p:nvPr>
            <p:ph type="sldNum" sz="quarter" idx="12"/>
          </p:nvPr>
        </p:nvSpPr>
        <p:spPr/>
        <p:txBody>
          <a:bodyPr/>
          <a:lstStyle/>
          <a:p>
            <a:fld id="{C8EF4332-E770-4D3A-B0A4-BAC284B8DBFF}" type="slidenum">
              <a:rPr lang="en-US" smtClean="0"/>
              <a:t>‹#›</a:t>
            </a:fld>
            <a:endParaRPr lang="en-US"/>
          </a:p>
        </p:txBody>
      </p:sp>
    </p:spTree>
    <p:extLst>
      <p:ext uri="{BB962C8B-B14F-4D97-AF65-F5344CB8AC3E}">
        <p14:creationId xmlns:p14="http://schemas.microsoft.com/office/powerpoint/2010/main" val="35392788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6F98496-8FD5-E3B3-C71B-D4E38449477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201D9EE-8F71-A36E-4CDD-AF40815598C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8849FD5-961D-993F-0D3B-018B7066361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440135-C744-48F2-85BD-8751634AE29D}" type="datetime1">
              <a:rPr lang="en-US" smtClean="0"/>
              <a:t>1/23/24</a:t>
            </a:fld>
            <a:endParaRPr lang="en-US"/>
          </a:p>
        </p:txBody>
      </p:sp>
      <p:sp>
        <p:nvSpPr>
          <p:cNvPr id="5" name="Footer Placeholder 4">
            <a:extLst>
              <a:ext uri="{FF2B5EF4-FFF2-40B4-BE49-F238E27FC236}">
                <a16:creationId xmlns:a16="http://schemas.microsoft.com/office/drawing/2014/main" id="{4746CDC8-F272-61D1-2CB6-33E316CE193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B6A81BD-C9CE-8506-80C8-7FB7EA36B30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8EF4332-E770-4D3A-B0A4-BAC284B8DBFF}" type="slidenum">
              <a:rPr lang="en-US" smtClean="0"/>
              <a:t>‹#›</a:t>
            </a:fld>
            <a:endParaRPr lang="en-US"/>
          </a:p>
        </p:txBody>
      </p:sp>
    </p:spTree>
    <p:extLst>
      <p:ext uri="{BB962C8B-B14F-4D97-AF65-F5344CB8AC3E}">
        <p14:creationId xmlns:p14="http://schemas.microsoft.com/office/powerpoint/2010/main" val="37991007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mailto:SBArules@sba.in.gov"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mailto:SBArules@sba.in.gov"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www.in.gov/omb/rule-approval-process/rulemaking-resources/"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s://www.eregulations.com/assets/docs/guides/22INHD.pdf" TargetMode="External"/><Relationship Id="rId2" Type="http://schemas.openxmlformats.org/officeDocument/2006/relationships/hyperlink" Target="https://www.in.gov/bmv/licenses-permits-ids/files/drivers-manual.pdf" TargetMode="Externa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mailto:sbarules@gov.in.gov" TargetMode="Externa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freakonomics.com/podcast/all-you-need-is-nudge/" TargetMode="Externa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3" Type="http://schemas.openxmlformats.org/officeDocument/2006/relationships/hyperlink" Target="mailto:pprice@gov.in.gov" TargetMode="External"/><Relationship Id="rId7" Type="http://schemas.openxmlformats.org/officeDocument/2006/relationships/image" Target="../media/image2.png"/><Relationship Id="rId2" Type="http://schemas.openxmlformats.org/officeDocument/2006/relationships/hyperlink" Target="mailto:cranney@gov.in.gov" TargetMode="External"/><Relationship Id="rId1" Type="http://schemas.openxmlformats.org/officeDocument/2006/relationships/slideLayout" Target="../slideLayouts/slideLayout4.xml"/><Relationship Id="rId6" Type="http://schemas.openxmlformats.org/officeDocument/2006/relationships/hyperlink" Target="https://freakonomics.com/podcast/all-you-need-is-nudge/" TargetMode="External"/><Relationship Id="rId5" Type="http://schemas.openxmlformats.org/officeDocument/2006/relationships/hyperlink" Target="http://www.in.gov/omb/2626.htm" TargetMode="External"/><Relationship Id="rId4" Type="http://schemas.openxmlformats.org/officeDocument/2006/relationships/hyperlink" Target="mailto:jmehrlich@gov.in.gov" TargetMode="Externa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29748" y="4319634"/>
            <a:ext cx="7732503" cy="492062"/>
          </a:xfrm>
        </p:spPr>
        <p:txBody>
          <a:bodyPr anchor="ctr">
            <a:normAutofit/>
          </a:bodyPr>
          <a:lstStyle/>
          <a:p>
            <a:pPr algn="ctr"/>
            <a:r>
              <a:rPr lang="en-US" sz="2700" b="1" dirty="0">
                <a:solidFill>
                  <a:srgbClr val="01426A"/>
                </a:solidFill>
                <a:latin typeface="+mn-lt"/>
                <a:cs typeface="Arial" panose="020B0604020202020204" pitchFamily="34" charset="0"/>
              </a:rPr>
              <a:t>February 7, 2024</a:t>
            </a:r>
          </a:p>
        </p:txBody>
      </p:sp>
      <p:grpSp>
        <p:nvGrpSpPr>
          <p:cNvPr id="12" name="Group 11">
            <a:extLst>
              <a:ext uri="{FF2B5EF4-FFF2-40B4-BE49-F238E27FC236}">
                <a16:creationId xmlns:a16="http://schemas.microsoft.com/office/drawing/2014/main" id="{C9CA0CCF-CA74-42CA-8B54-B9CF4E357AE9}"/>
              </a:ext>
            </a:extLst>
          </p:cNvPr>
          <p:cNvGrpSpPr/>
          <p:nvPr/>
        </p:nvGrpSpPr>
        <p:grpSpPr>
          <a:xfrm>
            <a:off x="2727998" y="2849874"/>
            <a:ext cx="6736001" cy="1217085"/>
            <a:chOff x="2901244" y="2586855"/>
            <a:chExt cx="6736001" cy="1217085"/>
          </a:xfrm>
        </p:grpSpPr>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660702" y="2586855"/>
              <a:ext cx="1217085" cy="1217085"/>
            </a:xfrm>
            <a:prstGeom prst="rect">
              <a:avLst/>
            </a:prstGeom>
          </p:spPr>
        </p:pic>
        <p:cxnSp>
          <p:nvCxnSpPr>
            <p:cNvPr id="7" name="Straight Connector 6"/>
            <p:cNvCxnSpPr>
              <a:cxnSpLocks/>
            </p:cNvCxnSpPr>
            <p:nvPr/>
          </p:nvCxnSpPr>
          <p:spPr>
            <a:xfrm>
              <a:off x="2901244" y="3195398"/>
              <a:ext cx="2600356" cy="0"/>
            </a:xfrm>
            <a:prstGeom prst="line">
              <a:avLst/>
            </a:prstGeom>
            <a:ln>
              <a:solidFill>
                <a:srgbClr val="FFC704"/>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E8E102B6-D540-4488-96AC-3327A506B513}"/>
                </a:ext>
              </a:extLst>
            </p:cNvPr>
            <p:cNvCxnSpPr>
              <a:cxnSpLocks/>
            </p:cNvCxnSpPr>
            <p:nvPr/>
          </p:nvCxnSpPr>
          <p:spPr>
            <a:xfrm>
              <a:off x="7036889" y="3195398"/>
              <a:ext cx="2600356" cy="0"/>
            </a:xfrm>
            <a:prstGeom prst="line">
              <a:avLst/>
            </a:prstGeom>
            <a:ln>
              <a:solidFill>
                <a:srgbClr val="FFC704"/>
              </a:solidFill>
            </a:ln>
          </p:spPr>
          <p:style>
            <a:lnRef idx="1">
              <a:schemeClr val="accent1"/>
            </a:lnRef>
            <a:fillRef idx="0">
              <a:schemeClr val="accent1"/>
            </a:fillRef>
            <a:effectRef idx="0">
              <a:schemeClr val="accent1"/>
            </a:effectRef>
            <a:fontRef idx="minor">
              <a:schemeClr val="tx1"/>
            </a:fontRef>
          </p:style>
        </p:cxnSp>
      </p:grpSp>
      <p:sp>
        <p:nvSpPr>
          <p:cNvPr id="14" name="TextBox 13">
            <a:extLst>
              <a:ext uri="{FF2B5EF4-FFF2-40B4-BE49-F238E27FC236}">
                <a16:creationId xmlns:a16="http://schemas.microsoft.com/office/drawing/2014/main" id="{C8EF7BF2-43D9-4EAF-B804-C4813DFAE54E}"/>
              </a:ext>
            </a:extLst>
          </p:cNvPr>
          <p:cNvSpPr txBox="1"/>
          <p:nvPr/>
        </p:nvSpPr>
        <p:spPr>
          <a:xfrm>
            <a:off x="-560120" y="1298211"/>
            <a:ext cx="13312239" cy="1569660"/>
          </a:xfrm>
          <a:prstGeom prst="rect">
            <a:avLst/>
          </a:prstGeom>
          <a:noFill/>
        </p:spPr>
        <p:txBody>
          <a:bodyPr wrap="square">
            <a:spAutoFit/>
          </a:bodyPr>
          <a:lstStyle/>
          <a:p>
            <a:pPr algn="ctr"/>
            <a:r>
              <a:rPr lang="en-US" sz="4800" b="1" dirty="0">
                <a:solidFill>
                  <a:srgbClr val="01426A"/>
                </a:solidFill>
                <a:latin typeface="+mn-lt"/>
                <a:cs typeface="Times New Roman" panose="02020603050405020304" pitchFamily="18" charset="0"/>
              </a:rPr>
              <a:t>Administrative Rulemaking Seminar: </a:t>
            </a:r>
            <a:br>
              <a:rPr lang="en-US" sz="4800" b="1" dirty="0">
                <a:solidFill>
                  <a:srgbClr val="01426A"/>
                </a:solidFill>
                <a:latin typeface="+mn-lt"/>
                <a:cs typeface="Times New Roman" panose="02020603050405020304" pitchFamily="18" charset="0"/>
              </a:rPr>
            </a:br>
            <a:r>
              <a:rPr lang="en-US" sz="4800" b="1" dirty="0">
                <a:solidFill>
                  <a:srgbClr val="01426A"/>
                </a:solidFill>
                <a:latin typeface="+mn-lt"/>
                <a:cs typeface="Times New Roman" panose="02020603050405020304" pitchFamily="18" charset="0"/>
              </a:rPr>
              <a:t>OMB and SBA Review</a:t>
            </a:r>
            <a:endParaRPr lang="en-US" sz="4800" dirty="0"/>
          </a:p>
        </p:txBody>
      </p:sp>
      <p:sp>
        <p:nvSpPr>
          <p:cNvPr id="10" name="Title 1">
            <a:extLst>
              <a:ext uri="{FF2B5EF4-FFF2-40B4-BE49-F238E27FC236}">
                <a16:creationId xmlns:a16="http://schemas.microsoft.com/office/drawing/2014/main" id="{9A71DF8E-A026-44DD-AC38-B3361B15EAC2}"/>
              </a:ext>
            </a:extLst>
          </p:cNvPr>
          <p:cNvSpPr txBox="1">
            <a:spLocks/>
          </p:cNvSpPr>
          <p:nvPr/>
        </p:nvSpPr>
        <p:spPr>
          <a:xfrm>
            <a:off x="6463080" y="5965364"/>
            <a:ext cx="7732503" cy="492062"/>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ctr"/>
            <a:endParaRPr lang="en-US" sz="1600" b="1" dirty="0">
              <a:solidFill>
                <a:srgbClr val="01426A"/>
              </a:solidFill>
              <a:latin typeface="+mn-lt"/>
              <a:cs typeface="Arial" panose="020B0604020202020204" pitchFamily="34" charset="0"/>
            </a:endParaRPr>
          </a:p>
        </p:txBody>
      </p:sp>
      <p:sp>
        <p:nvSpPr>
          <p:cNvPr id="3" name="Rectangle 2">
            <a:extLst>
              <a:ext uri="{FF2B5EF4-FFF2-40B4-BE49-F238E27FC236}">
                <a16:creationId xmlns:a16="http://schemas.microsoft.com/office/drawing/2014/main" id="{FF734E4C-1961-01AB-9585-083F26D58BFB}"/>
              </a:ext>
            </a:extLst>
          </p:cNvPr>
          <p:cNvSpPr/>
          <p:nvPr/>
        </p:nvSpPr>
        <p:spPr>
          <a:xfrm>
            <a:off x="271649" y="4980479"/>
            <a:ext cx="6468945" cy="1569660"/>
          </a:xfrm>
          <a:prstGeom prst="rect">
            <a:avLst/>
          </a:prstGeom>
        </p:spPr>
        <p:txBody>
          <a:bodyPr wrap="square">
            <a:spAutoFit/>
          </a:bodyPr>
          <a:lstStyle/>
          <a:p>
            <a:r>
              <a:rPr lang="en-US" sz="2000" b="1" dirty="0">
                <a:solidFill>
                  <a:srgbClr val="01426A"/>
                </a:solidFill>
              </a:rPr>
              <a:t>Patrick Price</a:t>
            </a:r>
            <a:br>
              <a:rPr lang="en-US" sz="2000" b="1" dirty="0">
                <a:solidFill>
                  <a:srgbClr val="01426A"/>
                </a:solidFill>
              </a:rPr>
            </a:br>
            <a:r>
              <a:rPr lang="en-US" sz="1400" b="1" dirty="0">
                <a:solidFill>
                  <a:srgbClr val="01426A"/>
                </a:solidFill>
              </a:rPr>
              <a:t>Special Counsel, Office of Management and Budget</a:t>
            </a:r>
            <a:br>
              <a:rPr lang="en-US" sz="1400" b="1" dirty="0">
                <a:solidFill>
                  <a:srgbClr val="01426A"/>
                </a:solidFill>
              </a:rPr>
            </a:br>
            <a:r>
              <a:rPr lang="en-US" sz="1400" b="1" dirty="0">
                <a:solidFill>
                  <a:srgbClr val="01426A"/>
                </a:solidFill>
              </a:rPr>
              <a:t>General Counsel, State Budget Agency</a:t>
            </a:r>
          </a:p>
          <a:p>
            <a:endParaRPr lang="en-US" sz="1400" b="1" dirty="0">
              <a:solidFill>
                <a:srgbClr val="01426A"/>
              </a:solidFill>
            </a:endParaRPr>
          </a:p>
          <a:p>
            <a:r>
              <a:rPr lang="en-US" sz="2000" b="1" dirty="0">
                <a:solidFill>
                  <a:srgbClr val="01426A"/>
                </a:solidFill>
              </a:rPr>
              <a:t>Chad Ranney</a:t>
            </a:r>
            <a:br>
              <a:rPr lang="en-US" sz="3200" b="1" dirty="0">
                <a:solidFill>
                  <a:srgbClr val="01426A"/>
                </a:solidFill>
              </a:rPr>
            </a:br>
            <a:r>
              <a:rPr lang="en-US" sz="1400" b="1" dirty="0">
                <a:solidFill>
                  <a:srgbClr val="01426A"/>
                </a:solidFill>
              </a:rPr>
              <a:t>Deputy Director &amp; General Counsel, Office of Management and Budget</a:t>
            </a:r>
          </a:p>
        </p:txBody>
      </p:sp>
    </p:spTree>
    <p:extLst>
      <p:ext uri="{BB962C8B-B14F-4D97-AF65-F5344CB8AC3E}">
        <p14:creationId xmlns:p14="http://schemas.microsoft.com/office/powerpoint/2010/main" val="41829896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a:solidFill>
                  <a:srgbClr val="C00000"/>
                </a:solidFill>
                <a:latin typeface="Arial" panose="020B0604020202020204" pitchFamily="34" charset="0"/>
                <a:cs typeface="Arial" panose="020B0604020202020204" pitchFamily="34" charset="0"/>
              </a:rPr>
              <a:t>Provisional Rule Overview</a:t>
            </a:r>
          </a:p>
        </p:txBody>
      </p:sp>
      <p:sp>
        <p:nvSpPr>
          <p:cNvPr id="3" name="Content Placeholder 2"/>
          <p:cNvSpPr>
            <a:spLocks noGrp="1"/>
          </p:cNvSpPr>
          <p:nvPr>
            <p:ph idx="1"/>
          </p:nvPr>
        </p:nvSpPr>
        <p:spPr/>
        <p:txBody>
          <a:bodyPr>
            <a:normAutofit/>
          </a:bodyPr>
          <a:lstStyle/>
          <a:p>
            <a:pPr marL="0" indent="0">
              <a:spcAft>
                <a:spcPts val="1200"/>
              </a:spcAft>
              <a:buNone/>
            </a:pPr>
            <a:r>
              <a:rPr lang="en-US" sz="2600" b="1" dirty="0">
                <a:latin typeface="Arial" panose="020B0604020202020204" pitchFamily="34" charset="0"/>
                <a:cs typeface="Arial" panose="020B0604020202020204" pitchFamily="34" charset="0"/>
              </a:rPr>
              <a:t>Provisional Rulemaking (IC 4-22-2-37.1)</a:t>
            </a:r>
          </a:p>
          <a:p>
            <a:pPr lvl="1">
              <a:spcAft>
                <a:spcPts val="1200"/>
              </a:spcAft>
            </a:pPr>
            <a:r>
              <a:rPr lang="en-US" sz="2000" dirty="0">
                <a:latin typeface="Arial" panose="020B0604020202020204" pitchFamily="34" charset="0"/>
                <a:cs typeface="Arial" panose="020B0604020202020204" pitchFamily="34" charset="0"/>
              </a:rPr>
              <a:t>For temporary situations posing imminent and substantial harm </a:t>
            </a:r>
          </a:p>
          <a:p>
            <a:pPr lvl="1">
              <a:spcAft>
                <a:spcPts val="1200"/>
              </a:spcAft>
            </a:pPr>
            <a:r>
              <a:rPr lang="en-US" sz="2000" dirty="0">
                <a:latin typeface="Arial" panose="020B0604020202020204" pitchFamily="34" charset="0"/>
                <a:cs typeface="Arial" panose="020B0604020202020204" pitchFamily="34" charset="0"/>
              </a:rPr>
              <a:t>Must get written authorization from Governor to proceed</a:t>
            </a:r>
          </a:p>
          <a:p>
            <a:pPr lvl="1">
              <a:spcAft>
                <a:spcPts val="1200"/>
              </a:spcAft>
            </a:pPr>
            <a:r>
              <a:rPr lang="en-US" sz="2000" dirty="0">
                <a:latin typeface="Arial" panose="020B0604020202020204" pitchFamily="34" charset="0"/>
                <a:cs typeface="Arial" panose="020B0604020202020204" pitchFamily="34" charset="0"/>
              </a:rPr>
              <a:t>Circulated to the legislature then effective (DNR and IDEM 10-day delay)</a:t>
            </a:r>
          </a:p>
          <a:p>
            <a:pPr lvl="1">
              <a:spcAft>
                <a:spcPts val="1200"/>
              </a:spcAft>
            </a:pPr>
            <a:r>
              <a:rPr lang="en-US" sz="2000" dirty="0">
                <a:latin typeface="Arial" panose="020B0604020202020204" pitchFamily="34" charset="0"/>
                <a:cs typeface="Arial" panose="020B0604020202020204" pitchFamily="34" charset="0"/>
              </a:rPr>
              <a:t>Fees, fines, or civil penalties must be submitted to Budget Committee</a:t>
            </a:r>
          </a:p>
          <a:p>
            <a:pPr lvl="1">
              <a:spcAft>
                <a:spcPts val="1800"/>
              </a:spcAft>
            </a:pPr>
            <a:r>
              <a:rPr lang="en-US" sz="2000" dirty="0">
                <a:latin typeface="Arial" panose="020B0604020202020204" pitchFamily="34" charset="0"/>
                <a:cs typeface="Arial" panose="020B0604020202020204" pitchFamily="34" charset="0"/>
              </a:rPr>
              <a:t>Email </a:t>
            </a:r>
            <a:r>
              <a:rPr lang="en-US" sz="2000" dirty="0">
                <a:latin typeface="Arial" panose="020B0604020202020204" pitchFamily="34" charset="0"/>
                <a:cs typeface="Arial" panose="020B0604020202020204" pitchFamily="34" charset="0"/>
                <a:hlinkClick r:id="rId2"/>
              </a:rPr>
              <a:t>SBArules@sba.in.gov</a:t>
            </a:r>
            <a:r>
              <a:rPr lang="en-US" sz="2000" dirty="0">
                <a:latin typeface="Arial" panose="020B0604020202020204" pitchFamily="34" charset="0"/>
                <a:cs typeface="Arial" panose="020B0604020202020204" pitchFamily="34" charset="0"/>
              </a:rPr>
              <a:t> to request approval</a:t>
            </a:r>
          </a:p>
          <a:p>
            <a:pPr lvl="1">
              <a:spcAft>
                <a:spcPts val="1800"/>
              </a:spcAft>
            </a:pPr>
            <a:r>
              <a:rPr lang="en-US" sz="2000" dirty="0">
                <a:latin typeface="Arial" panose="020B0604020202020204" pitchFamily="34" charset="0"/>
                <a:cs typeface="Arial" panose="020B0604020202020204" pitchFamily="34" charset="0"/>
              </a:rPr>
              <a:t>Financial Management Circular #5.3 (7/14/2023) describes the review process and information required</a:t>
            </a:r>
          </a:p>
          <a:p>
            <a:pPr marL="457200" marR="0" lvl="1" indent="0" algn="l" defTabSz="914400" rtl="0" eaLnBrk="1" fontAlgn="auto" latinLnBrk="0" hangingPunct="1">
              <a:lnSpc>
                <a:spcPct val="90000"/>
              </a:lnSpc>
              <a:spcBef>
                <a:spcPts val="500"/>
              </a:spcBef>
              <a:spcAft>
                <a:spcPts val="0"/>
              </a:spcAft>
              <a:buClrTx/>
              <a:buSzTx/>
              <a:buFont typeface="Arial" panose="020B0604020202020204" pitchFamily="34" charset="0"/>
              <a:buNone/>
              <a:tabLst/>
              <a:defRPr/>
            </a:pPr>
            <a:endParaRPr kumimoji="0" lang="en-US" sz="2400" b="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US" sz="2400" b="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pic>
        <p:nvPicPr>
          <p:cNvPr id="4" name="Picture 3">
            <a:extLst>
              <a:ext uri="{FF2B5EF4-FFF2-40B4-BE49-F238E27FC236}">
                <a16:creationId xmlns:a16="http://schemas.microsoft.com/office/drawing/2014/main" id="{2150E181-5D3F-9C36-5450-3F7835A862A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325336" y="6081823"/>
            <a:ext cx="657691" cy="657691"/>
          </a:xfrm>
          <a:prstGeom prst="rect">
            <a:avLst/>
          </a:prstGeom>
        </p:spPr>
      </p:pic>
      <p:sp>
        <p:nvSpPr>
          <p:cNvPr id="5" name="Slide Number Placeholder 4">
            <a:extLst>
              <a:ext uri="{FF2B5EF4-FFF2-40B4-BE49-F238E27FC236}">
                <a16:creationId xmlns:a16="http://schemas.microsoft.com/office/drawing/2014/main" id="{1870D229-5716-F7FD-4DE5-E8619A9E331E}"/>
              </a:ext>
            </a:extLst>
          </p:cNvPr>
          <p:cNvSpPr>
            <a:spLocks noGrp="1"/>
          </p:cNvSpPr>
          <p:nvPr>
            <p:ph type="sldNum" sz="quarter" idx="12"/>
          </p:nvPr>
        </p:nvSpPr>
        <p:spPr/>
        <p:txBody>
          <a:bodyPr/>
          <a:lstStyle/>
          <a:p>
            <a:fld id="{C8EF4332-E770-4D3A-B0A4-BAC284B8DBFF}" type="slidenum">
              <a:rPr lang="en-US" smtClean="0"/>
              <a:t>10</a:t>
            </a:fld>
            <a:endParaRPr lang="en-US"/>
          </a:p>
        </p:txBody>
      </p:sp>
    </p:spTree>
    <p:extLst>
      <p:ext uri="{BB962C8B-B14F-4D97-AF65-F5344CB8AC3E}">
        <p14:creationId xmlns:p14="http://schemas.microsoft.com/office/powerpoint/2010/main" val="3428365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a:solidFill>
                  <a:srgbClr val="C00000"/>
                </a:solidFill>
                <a:latin typeface="Arial" panose="020B0604020202020204" pitchFamily="34" charset="0"/>
                <a:cs typeface="Arial" panose="020B0604020202020204" pitchFamily="34" charset="0"/>
              </a:rPr>
              <a:t>Provisional Rule Overview </a:t>
            </a:r>
            <a:endParaRPr lang="en-US" sz="4000" b="1" dirty="0">
              <a:solidFill>
                <a:srgbClr val="C00000"/>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normAutofit/>
          </a:bodyPr>
          <a:lstStyle/>
          <a:p>
            <a:pPr marL="0" indent="0">
              <a:spcAft>
                <a:spcPts val="1200"/>
              </a:spcAft>
              <a:buNone/>
            </a:pPr>
            <a:r>
              <a:rPr lang="en-US" sz="2600" b="1" dirty="0">
                <a:latin typeface="Arial" panose="020B0604020202020204" pitchFamily="34" charset="0"/>
                <a:cs typeface="Arial" panose="020B0604020202020204" pitchFamily="34" charset="0"/>
              </a:rPr>
              <a:t>Provisional Rulemaking review in practice</a:t>
            </a:r>
          </a:p>
          <a:p>
            <a:pPr lvl="1">
              <a:spcAft>
                <a:spcPts val="1200"/>
              </a:spcAft>
            </a:pPr>
            <a:r>
              <a:rPr lang="en-US" sz="2000" dirty="0">
                <a:latin typeface="Arial" panose="020B0604020202020204" pitchFamily="34" charset="0"/>
                <a:cs typeface="Arial" panose="020B0604020202020204" pitchFamily="34" charset="0"/>
              </a:rPr>
              <a:t>OMB does initial review of rule language and qualification for provisional rulemaking</a:t>
            </a:r>
          </a:p>
          <a:p>
            <a:pPr lvl="1">
              <a:spcAft>
                <a:spcPts val="1200"/>
              </a:spcAft>
            </a:pPr>
            <a:r>
              <a:rPr lang="en-US" sz="2000" dirty="0">
                <a:latin typeface="Arial" panose="020B0604020202020204" pitchFamily="34" charset="0"/>
                <a:cs typeface="Arial" panose="020B0604020202020204" pitchFamily="34" charset="0"/>
              </a:rPr>
              <a:t>OMB works with agency on rule language and justification</a:t>
            </a:r>
          </a:p>
          <a:p>
            <a:pPr lvl="1">
              <a:spcAft>
                <a:spcPts val="1200"/>
              </a:spcAft>
            </a:pPr>
            <a:r>
              <a:rPr lang="en-US" sz="2000" dirty="0">
                <a:latin typeface="Arial" panose="020B0604020202020204" pitchFamily="34" charset="0"/>
                <a:cs typeface="Arial" panose="020B0604020202020204" pitchFamily="34" charset="0"/>
              </a:rPr>
              <a:t>OMB sends recommendation to Governor’s Office</a:t>
            </a:r>
          </a:p>
          <a:p>
            <a:pPr lvl="1">
              <a:spcAft>
                <a:spcPts val="1200"/>
              </a:spcAft>
            </a:pPr>
            <a:r>
              <a:rPr lang="en-US" sz="2000" dirty="0">
                <a:latin typeface="Arial" panose="020B0604020202020204" pitchFamily="34" charset="0"/>
                <a:cs typeface="Arial" panose="020B0604020202020204" pitchFamily="34" charset="0"/>
              </a:rPr>
              <a:t>Governor’s Office signs approval letter</a:t>
            </a:r>
          </a:p>
          <a:p>
            <a:pPr lvl="1">
              <a:spcAft>
                <a:spcPts val="1200"/>
              </a:spcAft>
            </a:pPr>
            <a:r>
              <a:rPr lang="en-US" sz="2000" dirty="0">
                <a:latin typeface="Arial" panose="020B0604020202020204" pitchFamily="34" charset="0"/>
                <a:cs typeface="Arial" panose="020B0604020202020204" pitchFamily="34" charset="0"/>
              </a:rPr>
              <a:t>OMB sends PDF and Word version of approval letter to agency submitter</a:t>
            </a:r>
          </a:p>
          <a:p>
            <a:pPr lvl="1">
              <a:spcAft>
                <a:spcPts val="1800"/>
              </a:spcAft>
            </a:pPr>
            <a:r>
              <a:rPr lang="en-US" sz="2000" dirty="0">
                <a:latin typeface="Arial" panose="020B0604020202020204" pitchFamily="34" charset="0"/>
                <a:cs typeface="Arial" panose="020B0604020202020204" pitchFamily="34" charset="0"/>
              </a:rPr>
              <a:t>Agency provides PDF and Word versions of approval letter to Indiana Register</a:t>
            </a:r>
          </a:p>
          <a:p>
            <a:pPr marL="457200" marR="0" lvl="1" indent="0" algn="l" defTabSz="914400" rtl="0" eaLnBrk="1" fontAlgn="auto" latinLnBrk="0" hangingPunct="1">
              <a:lnSpc>
                <a:spcPct val="90000"/>
              </a:lnSpc>
              <a:spcBef>
                <a:spcPts val="500"/>
              </a:spcBef>
              <a:spcAft>
                <a:spcPts val="0"/>
              </a:spcAft>
              <a:buClrTx/>
              <a:buSzTx/>
              <a:buFont typeface="Arial" panose="020B0604020202020204" pitchFamily="34" charset="0"/>
              <a:buNone/>
              <a:tabLst/>
              <a:defRPr/>
            </a:pP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pic>
        <p:nvPicPr>
          <p:cNvPr id="4" name="Picture 3">
            <a:extLst>
              <a:ext uri="{FF2B5EF4-FFF2-40B4-BE49-F238E27FC236}">
                <a16:creationId xmlns:a16="http://schemas.microsoft.com/office/drawing/2014/main" id="{2150E181-5D3F-9C36-5450-3F7835A862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325336" y="6081823"/>
            <a:ext cx="657691" cy="657691"/>
          </a:xfrm>
          <a:prstGeom prst="rect">
            <a:avLst/>
          </a:prstGeom>
        </p:spPr>
      </p:pic>
      <p:sp>
        <p:nvSpPr>
          <p:cNvPr id="5" name="Slide Number Placeholder 4">
            <a:extLst>
              <a:ext uri="{FF2B5EF4-FFF2-40B4-BE49-F238E27FC236}">
                <a16:creationId xmlns:a16="http://schemas.microsoft.com/office/drawing/2014/main" id="{05042CD7-029C-2611-AE55-C58FBEEB1C7E}"/>
              </a:ext>
            </a:extLst>
          </p:cNvPr>
          <p:cNvSpPr>
            <a:spLocks noGrp="1"/>
          </p:cNvSpPr>
          <p:nvPr>
            <p:ph type="sldNum" sz="quarter" idx="12"/>
          </p:nvPr>
        </p:nvSpPr>
        <p:spPr/>
        <p:txBody>
          <a:bodyPr/>
          <a:lstStyle/>
          <a:p>
            <a:fld id="{C8EF4332-E770-4D3A-B0A4-BAC284B8DBFF}" type="slidenum">
              <a:rPr lang="en-US" smtClean="0"/>
              <a:t>11</a:t>
            </a:fld>
            <a:endParaRPr lang="en-US"/>
          </a:p>
        </p:txBody>
      </p:sp>
    </p:spTree>
    <p:extLst>
      <p:ext uri="{BB962C8B-B14F-4D97-AF65-F5344CB8AC3E}">
        <p14:creationId xmlns:p14="http://schemas.microsoft.com/office/powerpoint/2010/main" val="22472890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a:solidFill>
                  <a:srgbClr val="C00000"/>
                </a:solidFill>
                <a:latin typeface="Arial" panose="020B0604020202020204" pitchFamily="34" charset="0"/>
                <a:cs typeface="Arial" panose="020B0604020202020204" pitchFamily="34" charset="0"/>
              </a:rPr>
              <a:t>Interim Rule Overview</a:t>
            </a:r>
          </a:p>
        </p:txBody>
      </p:sp>
      <p:sp>
        <p:nvSpPr>
          <p:cNvPr id="3" name="Content Placeholder 2"/>
          <p:cNvSpPr>
            <a:spLocks noGrp="1"/>
          </p:cNvSpPr>
          <p:nvPr>
            <p:ph idx="1"/>
          </p:nvPr>
        </p:nvSpPr>
        <p:spPr/>
        <p:txBody>
          <a:bodyPr>
            <a:normAutofit fontScale="92500" lnSpcReduction="20000"/>
          </a:bodyPr>
          <a:lstStyle/>
          <a:p>
            <a:pPr marL="0" indent="0">
              <a:spcAft>
                <a:spcPts val="1200"/>
              </a:spcAft>
              <a:buNone/>
            </a:pPr>
            <a:r>
              <a:rPr lang="en-US" b="1" dirty="0">
                <a:latin typeface="Arial" panose="020B0604020202020204" pitchFamily="34" charset="0"/>
                <a:cs typeface="Arial" panose="020B0604020202020204" pitchFamily="34" charset="0"/>
              </a:rPr>
              <a:t>Interim Rulemaking (IC 4-22-2-37.2)</a:t>
            </a:r>
          </a:p>
          <a:p>
            <a:pPr lvl="1">
              <a:spcAft>
                <a:spcPts val="1200"/>
              </a:spcAft>
            </a:pPr>
            <a:r>
              <a:rPr lang="en-US" sz="2200" dirty="0">
                <a:latin typeface="Arial" panose="020B0604020202020204" pitchFamily="34" charset="0"/>
                <a:cs typeface="Arial" panose="020B0604020202020204" pitchFamily="34" charset="0"/>
              </a:rPr>
              <a:t>For changes required by new or updated statutes, federal regulations, or professional codes</a:t>
            </a:r>
          </a:p>
          <a:p>
            <a:pPr lvl="1">
              <a:spcAft>
                <a:spcPts val="1200"/>
              </a:spcAft>
            </a:pPr>
            <a:r>
              <a:rPr lang="en-US" sz="2200" dirty="0">
                <a:latin typeface="Arial" panose="020B0604020202020204" pitchFamily="34" charset="0"/>
                <a:cs typeface="Arial" panose="020B0604020202020204" pitchFamily="34" charset="0"/>
              </a:rPr>
              <a:t>Placeholder that gives agency time to do formal rulemaking</a:t>
            </a:r>
          </a:p>
          <a:p>
            <a:pPr lvl="1">
              <a:spcAft>
                <a:spcPts val="1200"/>
              </a:spcAft>
            </a:pPr>
            <a:r>
              <a:rPr lang="en-US" sz="2200" dirty="0">
                <a:latin typeface="Arial" panose="020B0604020202020204" pitchFamily="34" charset="0"/>
                <a:cs typeface="Arial" panose="020B0604020202020204" pitchFamily="34" charset="0"/>
              </a:rPr>
              <a:t>Must get written authorization from Governor to proceed</a:t>
            </a:r>
          </a:p>
          <a:p>
            <a:pPr lvl="1">
              <a:spcAft>
                <a:spcPts val="1200"/>
              </a:spcAft>
            </a:pPr>
            <a:r>
              <a:rPr lang="en-US" sz="2200" dirty="0">
                <a:latin typeface="Arial" panose="020B0604020202020204" pitchFamily="34" charset="0"/>
                <a:cs typeface="Arial" panose="020B0604020202020204" pitchFamily="34" charset="0"/>
              </a:rPr>
              <a:t>Publish Notice of Interim Rulemaking and 30-day comment period (no public hearing)</a:t>
            </a:r>
          </a:p>
          <a:p>
            <a:pPr lvl="1">
              <a:spcAft>
                <a:spcPts val="1200"/>
              </a:spcAft>
            </a:pPr>
            <a:r>
              <a:rPr lang="en-US" sz="2200" dirty="0">
                <a:latin typeface="Arial" panose="020B0604020202020204" pitchFamily="34" charset="0"/>
                <a:cs typeface="Arial" panose="020B0604020202020204" pitchFamily="34" charset="0"/>
              </a:rPr>
              <a:t>Fees, fines, or civil penalties must be submitted to Budget Committee</a:t>
            </a:r>
          </a:p>
          <a:p>
            <a:pPr lvl="1">
              <a:spcAft>
                <a:spcPts val="1800"/>
              </a:spcAft>
            </a:pPr>
            <a:r>
              <a:rPr lang="en-US" sz="2200" dirty="0">
                <a:latin typeface="Arial" panose="020B0604020202020204" pitchFamily="34" charset="0"/>
                <a:cs typeface="Arial" panose="020B0604020202020204" pitchFamily="34" charset="0"/>
              </a:rPr>
              <a:t>Email </a:t>
            </a:r>
            <a:r>
              <a:rPr lang="en-US" sz="2200" dirty="0">
                <a:latin typeface="Arial" panose="020B0604020202020204" pitchFamily="34" charset="0"/>
                <a:cs typeface="Arial" panose="020B0604020202020204" pitchFamily="34" charset="0"/>
                <a:hlinkClick r:id="rId2"/>
              </a:rPr>
              <a:t>SBArules@sba.in.gov</a:t>
            </a:r>
            <a:r>
              <a:rPr lang="en-US" sz="2200" dirty="0">
                <a:latin typeface="Arial" panose="020B0604020202020204" pitchFamily="34" charset="0"/>
                <a:cs typeface="Arial" panose="020B0604020202020204" pitchFamily="34" charset="0"/>
              </a:rPr>
              <a:t> to request approval</a:t>
            </a:r>
          </a:p>
          <a:p>
            <a:pPr lvl="1">
              <a:spcAft>
                <a:spcPts val="1800"/>
              </a:spcAft>
            </a:pPr>
            <a:r>
              <a:rPr lang="en-US" sz="2200" dirty="0">
                <a:latin typeface="Arial" panose="020B0604020202020204" pitchFamily="34" charset="0"/>
                <a:cs typeface="Arial" panose="020B0604020202020204" pitchFamily="34" charset="0"/>
              </a:rPr>
              <a:t>Financial Management Circular #5.4 (7/14/2023) describes the review process and information required</a:t>
            </a:r>
          </a:p>
          <a:p>
            <a:pPr marL="457200" marR="0" lvl="1" indent="0" algn="l" defTabSz="914400" rtl="0" eaLnBrk="1" fontAlgn="auto" latinLnBrk="0" hangingPunct="1">
              <a:lnSpc>
                <a:spcPct val="90000"/>
              </a:lnSpc>
              <a:spcBef>
                <a:spcPts val="500"/>
              </a:spcBef>
              <a:spcAft>
                <a:spcPts val="0"/>
              </a:spcAft>
              <a:buClrTx/>
              <a:buSzTx/>
              <a:buFont typeface="Arial" panose="020B0604020202020204" pitchFamily="34" charset="0"/>
              <a:buNone/>
              <a:tabLst/>
              <a:defRPr/>
            </a:pP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pic>
        <p:nvPicPr>
          <p:cNvPr id="4" name="Picture 3">
            <a:extLst>
              <a:ext uri="{FF2B5EF4-FFF2-40B4-BE49-F238E27FC236}">
                <a16:creationId xmlns:a16="http://schemas.microsoft.com/office/drawing/2014/main" id="{2150E181-5D3F-9C36-5450-3F7835A862A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325336" y="6081823"/>
            <a:ext cx="657691" cy="657691"/>
          </a:xfrm>
          <a:prstGeom prst="rect">
            <a:avLst/>
          </a:prstGeom>
        </p:spPr>
      </p:pic>
      <p:sp>
        <p:nvSpPr>
          <p:cNvPr id="5" name="Slide Number Placeholder 4">
            <a:extLst>
              <a:ext uri="{FF2B5EF4-FFF2-40B4-BE49-F238E27FC236}">
                <a16:creationId xmlns:a16="http://schemas.microsoft.com/office/drawing/2014/main" id="{62938CAF-5A55-B3E2-CAE9-610BBF0E80D3}"/>
              </a:ext>
            </a:extLst>
          </p:cNvPr>
          <p:cNvSpPr>
            <a:spLocks noGrp="1"/>
          </p:cNvSpPr>
          <p:nvPr>
            <p:ph type="sldNum" sz="quarter" idx="12"/>
          </p:nvPr>
        </p:nvSpPr>
        <p:spPr/>
        <p:txBody>
          <a:bodyPr/>
          <a:lstStyle/>
          <a:p>
            <a:fld id="{C8EF4332-E770-4D3A-B0A4-BAC284B8DBFF}" type="slidenum">
              <a:rPr lang="en-US" smtClean="0"/>
              <a:t>12</a:t>
            </a:fld>
            <a:endParaRPr lang="en-US"/>
          </a:p>
        </p:txBody>
      </p:sp>
    </p:spTree>
    <p:extLst>
      <p:ext uri="{BB962C8B-B14F-4D97-AF65-F5344CB8AC3E}">
        <p14:creationId xmlns:p14="http://schemas.microsoft.com/office/powerpoint/2010/main" val="19775534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a:solidFill>
                  <a:srgbClr val="C00000"/>
                </a:solidFill>
                <a:latin typeface="Arial" panose="020B0604020202020204" pitchFamily="34" charset="0"/>
                <a:cs typeface="Arial" panose="020B0604020202020204" pitchFamily="34" charset="0"/>
              </a:rPr>
              <a:t>Interim Rule Overview </a:t>
            </a:r>
            <a:endParaRPr lang="en-US" sz="4000" b="1" dirty="0">
              <a:solidFill>
                <a:srgbClr val="C00000"/>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normAutofit/>
          </a:bodyPr>
          <a:lstStyle/>
          <a:p>
            <a:pPr marL="0" indent="0">
              <a:spcAft>
                <a:spcPts val="1200"/>
              </a:spcAft>
              <a:buNone/>
            </a:pPr>
            <a:r>
              <a:rPr lang="en-US" sz="2600" b="1" dirty="0">
                <a:latin typeface="Arial" panose="020B0604020202020204" pitchFamily="34" charset="0"/>
                <a:cs typeface="Arial" panose="020B0604020202020204" pitchFamily="34" charset="0"/>
              </a:rPr>
              <a:t>Interim Rulemaking review in practice</a:t>
            </a:r>
          </a:p>
          <a:p>
            <a:pPr lvl="1">
              <a:spcAft>
                <a:spcPts val="1200"/>
              </a:spcAft>
            </a:pPr>
            <a:r>
              <a:rPr lang="en-US" sz="2000" dirty="0">
                <a:latin typeface="Arial" panose="020B0604020202020204" pitchFamily="34" charset="0"/>
                <a:cs typeface="Arial" panose="020B0604020202020204" pitchFamily="34" charset="0"/>
              </a:rPr>
              <a:t>OMB does initial review of rule language and qualification for interim rulemaking</a:t>
            </a:r>
          </a:p>
          <a:p>
            <a:pPr lvl="1">
              <a:spcAft>
                <a:spcPts val="1200"/>
              </a:spcAft>
            </a:pPr>
            <a:r>
              <a:rPr lang="en-US" sz="2000" dirty="0">
                <a:latin typeface="Arial" panose="020B0604020202020204" pitchFamily="34" charset="0"/>
                <a:cs typeface="Arial" panose="020B0604020202020204" pitchFamily="34" charset="0"/>
              </a:rPr>
              <a:t>OMB works with agency on rule language and justification</a:t>
            </a:r>
          </a:p>
          <a:p>
            <a:pPr lvl="1">
              <a:spcAft>
                <a:spcPts val="1200"/>
              </a:spcAft>
            </a:pPr>
            <a:r>
              <a:rPr lang="en-US" sz="2000" dirty="0">
                <a:latin typeface="Arial" panose="020B0604020202020204" pitchFamily="34" charset="0"/>
                <a:cs typeface="Arial" panose="020B0604020202020204" pitchFamily="34" charset="0"/>
              </a:rPr>
              <a:t>OMB sends recommendation to Governor’s Office</a:t>
            </a:r>
          </a:p>
          <a:p>
            <a:pPr lvl="1">
              <a:spcAft>
                <a:spcPts val="1200"/>
              </a:spcAft>
            </a:pPr>
            <a:r>
              <a:rPr lang="en-US" sz="2000" dirty="0">
                <a:latin typeface="Arial" panose="020B0604020202020204" pitchFamily="34" charset="0"/>
                <a:cs typeface="Arial" panose="020B0604020202020204" pitchFamily="34" charset="0"/>
              </a:rPr>
              <a:t>Governor’s Office signs approval letter</a:t>
            </a:r>
          </a:p>
          <a:p>
            <a:pPr lvl="1">
              <a:spcAft>
                <a:spcPts val="1200"/>
              </a:spcAft>
            </a:pPr>
            <a:r>
              <a:rPr lang="en-US" sz="2000" dirty="0">
                <a:latin typeface="Arial" panose="020B0604020202020204" pitchFamily="34" charset="0"/>
                <a:cs typeface="Arial" panose="020B0604020202020204" pitchFamily="34" charset="0"/>
              </a:rPr>
              <a:t>OMB sends PDF and Word version of approval letter to agency submitter</a:t>
            </a:r>
          </a:p>
          <a:p>
            <a:pPr lvl="1">
              <a:spcAft>
                <a:spcPts val="1800"/>
              </a:spcAft>
            </a:pPr>
            <a:r>
              <a:rPr lang="en-US" sz="2000" dirty="0">
                <a:latin typeface="Arial" panose="020B0604020202020204" pitchFamily="34" charset="0"/>
                <a:cs typeface="Arial" panose="020B0604020202020204" pitchFamily="34" charset="0"/>
              </a:rPr>
              <a:t>Agency provides PDF and Word versions of approval letter to Indiana Register</a:t>
            </a:r>
          </a:p>
          <a:p>
            <a:pPr marL="457200" marR="0" lvl="1" indent="0" algn="l" defTabSz="914400" rtl="0" eaLnBrk="1" fontAlgn="auto" latinLnBrk="0" hangingPunct="1">
              <a:lnSpc>
                <a:spcPct val="90000"/>
              </a:lnSpc>
              <a:spcBef>
                <a:spcPts val="500"/>
              </a:spcBef>
              <a:spcAft>
                <a:spcPts val="0"/>
              </a:spcAft>
              <a:buClrTx/>
              <a:buSzTx/>
              <a:buFont typeface="Arial" panose="020B0604020202020204" pitchFamily="34" charset="0"/>
              <a:buNone/>
              <a:tabLst/>
              <a:defRPr/>
            </a:pP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pic>
        <p:nvPicPr>
          <p:cNvPr id="4" name="Picture 3">
            <a:extLst>
              <a:ext uri="{FF2B5EF4-FFF2-40B4-BE49-F238E27FC236}">
                <a16:creationId xmlns:a16="http://schemas.microsoft.com/office/drawing/2014/main" id="{2150E181-5D3F-9C36-5450-3F7835A862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325336" y="6081823"/>
            <a:ext cx="657691" cy="657691"/>
          </a:xfrm>
          <a:prstGeom prst="rect">
            <a:avLst/>
          </a:prstGeom>
        </p:spPr>
      </p:pic>
      <p:sp>
        <p:nvSpPr>
          <p:cNvPr id="5" name="Slide Number Placeholder 4">
            <a:extLst>
              <a:ext uri="{FF2B5EF4-FFF2-40B4-BE49-F238E27FC236}">
                <a16:creationId xmlns:a16="http://schemas.microsoft.com/office/drawing/2014/main" id="{18A9BF64-DCB2-26CE-0062-177E1029E71B}"/>
              </a:ext>
            </a:extLst>
          </p:cNvPr>
          <p:cNvSpPr>
            <a:spLocks noGrp="1"/>
          </p:cNvSpPr>
          <p:nvPr>
            <p:ph type="sldNum" sz="quarter" idx="12"/>
          </p:nvPr>
        </p:nvSpPr>
        <p:spPr/>
        <p:txBody>
          <a:bodyPr/>
          <a:lstStyle/>
          <a:p>
            <a:fld id="{C8EF4332-E770-4D3A-B0A4-BAC284B8DBFF}" type="slidenum">
              <a:rPr lang="en-US" smtClean="0"/>
              <a:t>13</a:t>
            </a:fld>
            <a:endParaRPr lang="en-US"/>
          </a:p>
        </p:txBody>
      </p:sp>
    </p:spTree>
    <p:extLst>
      <p:ext uri="{BB962C8B-B14F-4D97-AF65-F5344CB8AC3E}">
        <p14:creationId xmlns:p14="http://schemas.microsoft.com/office/powerpoint/2010/main" val="39692424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a:solidFill>
                  <a:srgbClr val="C00000"/>
                </a:solidFill>
                <a:latin typeface="Arial" panose="020B0604020202020204" pitchFamily="34" charset="0"/>
                <a:cs typeface="Arial" panose="020B0604020202020204" pitchFamily="34" charset="0"/>
              </a:rPr>
              <a:t>Budget Committee Review</a:t>
            </a:r>
          </a:p>
        </p:txBody>
      </p:sp>
      <p:sp>
        <p:nvSpPr>
          <p:cNvPr id="3" name="Content Placeholder 2"/>
          <p:cNvSpPr>
            <a:spLocks noGrp="1"/>
          </p:cNvSpPr>
          <p:nvPr>
            <p:ph idx="1"/>
          </p:nvPr>
        </p:nvSpPr>
        <p:spPr/>
        <p:txBody>
          <a:bodyPr>
            <a:normAutofit/>
          </a:bodyPr>
          <a:lstStyle/>
          <a:p>
            <a:pPr marL="0" indent="0">
              <a:spcAft>
                <a:spcPts val="1200"/>
              </a:spcAft>
              <a:buNone/>
            </a:pPr>
            <a:r>
              <a:rPr lang="en-US" sz="2600" b="1" dirty="0">
                <a:latin typeface="Arial" panose="020B0604020202020204" pitchFamily="34" charset="0"/>
                <a:cs typeface="Arial" panose="020B0604020202020204" pitchFamily="34" charset="0"/>
              </a:rPr>
              <a:t>Budget Committee Review </a:t>
            </a:r>
          </a:p>
          <a:p>
            <a:pPr lvl="1">
              <a:spcAft>
                <a:spcPts val="1200"/>
              </a:spcAft>
            </a:pPr>
            <a:r>
              <a:rPr lang="en-US" sz="2000" dirty="0">
                <a:latin typeface="Arial" panose="020B0604020202020204" pitchFamily="34" charset="0"/>
                <a:cs typeface="Arial" panose="020B0604020202020204" pitchFamily="34" charset="0"/>
              </a:rPr>
              <a:t>Required for any proposed rule that adds or amends language to increase or expand application of a fee, fine, or civil penalty</a:t>
            </a:r>
          </a:p>
          <a:p>
            <a:pPr lvl="1">
              <a:spcAft>
                <a:spcPts val="1200"/>
              </a:spcAft>
            </a:pPr>
            <a:r>
              <a:rPr lang="en-US" sz="2000" dirty="0">
                <a:latin typeface="Arial" panose="020B0604020202020204" pitchFamily="34" charset="0"/>
                <a:cs typeface="Arial" panose="020B0604020202020204" pitchFamily="34" charset="0"/>
              </a:rPr>
              <a:t>Templates for Budget Committee report available on OMB website: </a:t>
            </a:r>
          </a:p>
          <a:p>
            <a:pPr lvl="2">
              <a:spcAft>
                <a:spcPts val="1200"/>
              </a:spcAft>
              <a:buFont typeface="Courier New" panose="02070309020205020404" pitchFamily="49" charset="0"/>
              <a:buChar char="o"/>
            </a:pPr>
            <a:r>
              <a:rPr lang="en-US" sz="1800" dirty="0">
                <a:latin typeface="Arial" panose="020B0604020202020204" pitchFamily="34" charset="0"/>
                <a:cs typeface="Arial" panose="020B0604020202020204" pitchFamily="34" charset="0"/>
                <a:hlinkClick r:id="rId2"/>
              </a:rPr>
              <a:t>https://www.in.gov/omb/rule-approval-process/rulemaking-resources/</a:t>
            </a:r>
            <a:r>
              <a:rPr lang="en-US" sz="1800" dirty="0">
                <a:latin typeface="Arial" panose="020B0604020202020204" pitchFamily="34" charset="0"/>
                <a:cs typeface="Arial" panose="020B0604020202020204" pitchFamily="34" charset="0"/>
              </a:rPr>
              <a:t> </a:t>
            </a:r>
          </a:p>
          <a:p>
            <a:pPr lvl="1">
              <a:spcAft>
                <a:spcPts val="1800"/>
              </a:spcAft>
            </a:pPr>
            <a:r>
              <a:rPr lang="en-US" sz="2000" dirty="0">
                <a:latin typeface="Arial" panose="020B0604020202020204" pitchFamily="34" charset="0"/>
                <a:cs typeface="Arial" panose="020B0604020202020204" pitchFamily="34" charset="0"/>
              </a:rPr>
              <a:t>Work with SBA budget analyst for agency to request to be added to Budget Committee agenda </a:t>
            </a:r>
            <a:r>
              <a:rPr lang="en-US" sz="2000" u="sng" dirty="0">
                <a:latin typeface="Arial" panose="020B0604020202020204" pitchFamily="34" charset="0"/>
                <a:cs typeface="Arial" panose="020B0604020202020204" pitchFamily="34" charset="0"/>
              </a:rPr>
              <a:t>after</a:t>
            </a:r>
            <a:r>
              <a:rPr lang="en-US" sz="2000" dirty="0">
                <a:latin typeface="Arial" panose="020B0604020202020204" pitchFamily="34" charset="0"/>
                <a:cs typeface="Arial" panose="020B0604020202020204" pitchFamily="34" charset="0"/>
              </a:rPr>
              <a:t> initial approval by OMB</a:t>
            </a:r>
          </a:p>
          <a:p>
            <a:pPr marL="457200" marR="0" lvl="1" indent="0" algn="l" defTabSz="914400" rtl="0" eaLnBrk="1" fontAlgn="auto" latinLnBrk="0" hangingPunct="1">
              <a:lnSpc>
                <a:spcPct val="90000"/>
              </a:lnSpc>
              <a:spcBef>
                <a:spcPts val="500"/>
              </a:spcBef>
              <a:spcAft>
                <a:spcPts val="0"/>
              </a:spcAft>
              <a:buClrTx/>
              <a:buSzTx/>
              <a:buFont typeface="Arial" panose="020B0604020202020204" pitchFamily="34" charset="0"/>
              <a:buNone/>
              <a:tabLst/>
              <a:defRPr/>
            </a:pP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pic>
        <p:nvPicPr>
          <p:cNvPr id="4" name="Picture 3">
            <a:extLst>
              <a:ext uri="{FF2B5EF4-FFF2-40B4-BE49-F238E27FC236}">
                <a16:creationId xmlns:a16="http://schemas.microsoft.com/office/drawing/2014/main" id="{2150E181-5D3F-9C36-5450-3F7835A862A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325336" y="6081823"/>
            <a:ext cx="657691" cy="657691"/>
          </a:xfrm>
          <a:prstGeom prst="rect">
            <a:avLst/>
          </a:prstGeom>
        </p:spPr>
      </p:pic>
      <p:sp>
        <p:nvSpPr>
          <p:cNvPr id="5" name="Slide Number Placeholder 4">
            <a:extLst>
              <a:ext uri="{FF2B5EF4-FFF2-40B4-BE49-F238E27FC236}">
                <a16:creationId xmlns:a16="http://schemas.microsoft.com/office/drawing/2014/main" id="{D24F35B4-CF21-6C4B-8323-D86CA82D12E7}"/>
              </a:ext>
            </a:extLst>
          </p:cNvPr>
          <p:cNvSpPr>
            <a:spLocks noGrp="1"/>
          </p:cNvSpPr>
          <p:nvPr>
            <p:ph type="sldNum" sz="quarter" idx="12"/>
          </p:nvPr>
        </p:nvSpPr>
        <p:spPr/>
        <p:txBody>
          <a:bodyPr/>
          <a:lstStyle/>
          <a:p>
            <a:fld id="{C8EF4332-E770-4D3A-B0A4-BAC284B8DBFF}" type="slidenum">
              <a:rPr lang="en-US" smtClean="0"/>
              <a:t>14</a:t>
            </a:fld>
            <a:endParaRPr lang="en-US"/>
          </a:p>
        </p:txBody>
      </p:sp>
    </p:spTree>
    <p:extLst>
      <p:ext uri="{BB962C8B-B14F-4D97-AF65-F5344CB8AC3E}">
        <p14:creationId xmlns:p14="http://schemas.microsoft.com/office/powerpoint/2010/main" val="14840567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a:solidFill>
                  <a:srgbClr val="C00000"/>
                </a:solidFill>
                <a:latin typeface="Arial" panose="020B0604020202020204" pitchFamily="34" charset="0"/>
                <a:cs typeface="Arial" panose="020B0604020202020204" pitchFamily="34" charset="0"/>
              </a:rPr>
              <a:t>Tips for Smooth OMB Review</a:t>
            </a:r>
          </a:p>
        </p:txBody>
      </p:sp>
      <p:sp>
        <p:nvSpPr>
          <p:cNvPr id="3" name="Content Placeholder 2"/>
          <p:cNvSpPr>
            <a:spLocks noGrp="1"/>
          </p:cNvSpPr>
          <p:nvPr>
            <p:ph idx="1"/>
          </p:nvPr>
        </p:nvSpPr>
        <p:spPr/>
        <p:txBody>
          <a:bodyPr>
            <a:normAutofit/>
          </a:bodyPr>
          <a:lstStyle/>
          <a:p>
            <a:pPr>
              <a:spcAft>
                <a:spcPts val="1200"/>
              </a:spcAft>
            </a:pPr>
            <a:r>
              <a:rPr lang="en-US" sz="2200" dirty="0">
                <a:latin typeface="Arial" panose="020B0604020202020204" pitchFamily="34" charset="0"/>
                <a:cs typeface="Arial" panose="020B0604020202020204" pitchFamily="34" charset="0"/>
              </a:rPr>
              <a:t>Be prepared to talk to us about the rule</a:t>
            </a:r>
          </a:p>
          <a:p>
            <a:pPr lvl="1">
              <a:spcAft>
                <a:spcPts val="1200"/>
              </a:spcAft>
              <a:buFont typeface="Courier New" panose="02070309020205020404" pitchFamily="49" charset="0"/>
              <a:buChar char="o"/>
            </a:pPr>
            <a:r>
              <a:rPr lang="en-US" sz="1800" dirty="0">
                <a:latin typeface="Arial" panose="020B0604020202020204" pitchFamily="34" charset="0"/>
                <a:cs typeface="Arial" panose="020B0604020202020204" pitchFamily="34" charset="0"/>
              </a:rPr>
              <a:t>Have everyone in the discussion at the same time – lawyers </a:t>
            </a:r>
            <a:r>
              <a:rPr lang="en-US" sz="1800" i="1" dirty="0">
                <a:latin typeface="Arial" panose="020B0604020202020204" pitchFamily="34" charset="0"/>
                <a:cs typeface="Arial" panose="020B0604020202020204" pitchFamily="34" charset="0"/>
              </a:rPr>
              <a:t>and</a:t>
            </a:r>
            <a:r>
              <a:rPr lang="en-US" sz="1800" dirty="0">
                <a:latin typeface="Arial" panose="020B0604020202020204" pitchFamily="34" charset="0"/>
                <a:cs typeface="Arial" panose="020B0604020202020204" pitchFamily="34" charset="0"/>
              </a:rPr>
              <a:t> subject matter experts</a:t>
            </a:r>
          </a:p>
          <a:p>
            <a:pPr>
              <a:spcAft>
                <a:spcPts val="1200"/>
              </a:spcAft>
            </a:pPr>
            <a:r>
              <a:rPr lang="en-US" sz="2200" dirty="0">
                <a:latin typeface="Arial" panose="020B0604020202020204" pitchFamily="34" charset="0"/>
                <a:cs typeface="Arial" panose="020B0604020202020204" pitchFamily="34" charset="0"/>
              </a:rPr>
              <a:t>Don’t bite off too much</a:t>
            </a:r>
          </a:p>
          <a:p>
            <a:pPr lvl="1">
              <a:spcAft>
                <a:spcPts val="1200"/>
              </a:spcAft>
              <a:buFont typeface="Courier New" panose="02070309020205020404" pitchFamily="49" charset="0"/>
              <a:buChar char="o"/>
            </a:pPr>
            <a:r>
              <a:rPr lang="en-US" sz="1800" dirty="0">
                <a:latin typeface="Arial" panose="020B0604020202020204" pitchFamily="34" charset="0"/>
                <a:cs typeface="Arial" panose="020B0604020202020204" pitchFamily="34" charset="0"/>
              </a:rPr>
              <a:t>Rule only moves as fast as the slowest portion</a:t>
            </a:r>
          </a:p>
          <a:p>
            <a:pPr lvl="1">
              <a:spcAft>
                <a:spcPts val="1200"/>
              </a:spcAft>
              <a:buFont typeface="Courier New" panose="02070309020205020404" pitchFamily="49" charset="0"/>
              <a:buChar char="o"/>
            </a:pPr>
            <a:r>
              <a:rPr lang="en-US" sz="1800" dirty="0">
                <a:latin typeface="Arial" panose="020B0604020202020204" pitchFamily="34" charset="0"/>
                <a:cs typeface="Arial" panose="020B0604020202020204" pitchFamily="34" charset="0"/>
              </a:rPr>
              <a:t>Can break off higher priority portions to move through first</a:t>
            </a:r>
          </a:p>
          <a:p>
            <a:pPr>
              <a:spcAft>
                <a:spcPts val="1200"/>
              </a:spcAft>
            </a:pPr>
            <a:r>
              <a:rPr lang="en-US" sz="2200" dirty="0">
                <a:latin typeface="Arial" panose="020B0604020202020204" pitchFamily="34" charset="0"/>
                <a:cs typeface="Arial" panose="020B0604020202020204" pitchFamily="34" charset="0"/>
              </a:rPr>
              <a:t>Don’t reinvent the wheel </a:t>
            </a:r>
          </a:p>
          <a:p>
            <a:pPr lvl="1">
              <a:spcAft>
                <a:spcPts val="1200"/>
              </a:spcAft>
              <a:buFont typeface="Courier New" panose="02070309020205020404" pitchFamily="49" charset="0"/>
              <a:buChar char="o"/>
            </a:pPr>
            <a:r>
              <a:rPr lang="en-US" sz="1800" dirty="0">
                <a:latin typeface="Arial" panose="020B0604020202020204" pitchFamily="34" charset="0"/>
                <a:cs typeface="Arial" panose="020B0604020202020204" pitchFamily="34" charset="0"/>
              </a:rPr>
              <a:t>modifying existing administrative code tends to be easier than a repeal and replace</a:t>
            </a:r>
          </a:p>
          <a:p>
            <a:pPr>
              <a:spcAft>
                <a:spcPts val="1200"/>
              </a:spcAft>
            </a:pPr>
            <a:r>
              <a:rPr lang="en-US" sz="2200" dirty="0">
                <a:latin typeface="Arial" panose="020B0604020202020204" pitchFamily="34" charset="0"/>
                <a:cs typeface="Arial" panose="020B0604020202020204" pitchFamily="34" charset="0"/>
              </a:rPr>
              <a:t>Consider hiring outside resources for big rules</a:t>
            </a:r>
          </a:p>
          <a:p>
            <a:pPr marL="0" indent="0">
              <a:buNone/>
            </a:pPr>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p:txBody>
      </p:sp>
      <p:pic>
        <p:nvPicPr>
          <p:cNvPr id="4" name="Picture 3">
            <a:extLst>
              <a:ext uri="{FF2B5EF4-FFF2-40B4-BE49-F238E27FC236}">
                <a16:creationId xmlns:a16="http://schemas.microsoft.com/office/drawing/2014/main" id="{2150E181-5D3F-9C36-5450-3F7835A862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325336" y="6081823"/>
            <a:ext cx="657691" cy="657691"/>
          </a:xfrm>
          <a:prstGeom prst="rect">
            <a:avLst/>
          </a:prstGeom>
        </p:spPr>
      </p:pic>
      <p:sp>
        <p:nvSpPr>
          <p:cNvPr id="5" name="Slide Number Placeholder 4">
            <a:extLst>
              <a:ext uri="{FF2B5EF4-FFF2-40B4-BE49-F238E27FC236}">
                <a16:creationId xmlns:a16="http://schemas.microsoft.com/office/drawing/2014/main" id="{9E314D74-3A74-7DC7-A20E-11779BF1E8F0}"/>
              </a:ext>
            </a:extLst>
          </p:cNvPr>
          <p:cNvSpPr>
            <a:spLocks noGrp="1"/>
          </p:cNvSpPr>
          <p:nvPr>
            <p:ph type="sldNum" sz="quarter" idx="12"/>
          </p:nvPr>
        </p:nvSpPr>
        <p:spPr/>
        <p:txBody>
          <a:bodyPr/>
          <a:lstStyle/>
          <a:p>
            <a:fld id="{C8EF4332-E770-4D3A-B0A4-BAC284B8DBFF}" type="slidenum">
              <a:rPr lang="en-US" smtClean="0"/>
              <a:t>15</a:t>
            </a:fld>
            <a:endParaRPr lang="en-US"/>
          </a:p>
        </p:txBody>
      </p:sp>
    </p:spTree>
    <p:extLst>
      <p:ext uri="{BB962C8B-B14F-4D97-AF65-F5344CB8AC3E}">
        <p14:creationId xmlns:p14="http://schemas.microsoft.com/office/powerpoint/2010/main" val="4264074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a:solidFill>
                  <a:srgbClr val="C00000"/>
                </a:solidFill>
                <a:latin typeface="Arial" panose="020B0604020202020204" pitchFamily="34" charset="0"/>
                <a:cs typeface="Arial" panose="020B0604020202020204" pitchFamily="34" charset="0"/>
              </a:rPr>
              <a:t>Tips for Smooth Review </a:t>
            </a:r>
            <a:endParaRPr lang="en-US" sz="4200" b="1" dirty="0">
              <a:solidFill>
                <a:srgbClr val="C00000"/>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normAutofit/>
          </a:bodyPr>
          <a:lstStyle/>
          <a:p>
            <a:pPr>
              <a:spcBef>
                <a:spcPts val="500"/>
              </a:spcBef>
              <a:spcAft>
                <a:spcPts val="1200"/>
              </a:spcAft>
              <a:defRPr/>
            </a:pPr>
            <a:r>
              <a:rPr kumimoji="0" lang="en-US" sz="220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Identify what is new</a:t>
            </a:r>
          </a:p>
          <a:p>
            <a:pPr lvl="1">
              <a:spcAft>
                <a:spcPts val="1200"/>
              </a:spcAft>
              <a:buFont typeface="Courier New" panose="02070309020205020404" pitchFamily="49" charset="0"/>
              <a:buChar char="o"/>
              <a:defRPr/>
            </a:pPr>
            <a:r>
              <a:rPr lang="en-US" sz="1800" b="1" u="sng" dirty="0">
                <a:solidFill>
                  <a:srgbClr val="FF0000"/>
                </a:solidFill>
                <a:latin typeface="Arial" panose="020B0604020202020204" pitchFamily="34" charset="0"/>
                <a:cs typeface="Arial" panose="020B0604020202020204" pitchFamily="34" charset="0"/>
              </a:rPr>
              <a:t>R</a:t>
            </a:r>
            <a:r>
              <a:rPr kumimoji="0" lang="en-US" sz="1800" b="1" i="0" u="sng" strike="noStrike" kern="1200" cap="none" spc="0" normalizeH="0" baseline="0" noProof="0" dirty="0" err="1">
                <a:ln>
                  <a:noFill/>
                </a:ln>
                <a:solidFill>
                  <a:srgbClr val="FF0000"/>
                </a:solidFill>
                <a:effectLst/>
                <a:uLnTx/>
                <a:uFillTx/>
                <a:latin typeface="Arial" panose="020B0604020202020204" pitchFamily="34" charset="0"/>
                <a:cs typeface="Arial" panose="020B0604020202020204" pitchFamily="34" charset="0"/>
              </a:rPr>
              <a:t>edlines</a:t>
            </a:r>
            <a:r>
              <a:rPr lang="en-US" sz="1800" dirty="0">
                <a:solidFill>
                  <a:srgbClr val="FF0000"/>
                </a:solidFill>
                <a:latin typeface="Arial" panose="020B0604020202020204" pitchFamily="34" charset="0"/>
                <a:cs typeface="Arial" panose="020B0604020202020204" pitchFamily="34" charset="0"/>
              </a:rPr>
              <a:t> </a:t>
            </a:r>
            <a:r>
              <a:rPr lang="en-US" sz="1800" dirty="0">
                <a:latin typeface="Arial" panose="020B0604020202020204" pitchFamily="34" charset="0"/>
                <a:cs typeface="Arial" panose="020B0604020202020204" pitchFamily="34" charset="0"/>
              </a:rPr>
              <a:t>(</a:t>
            </a:r>
            <a:r>
              <a:rPr lang="en-US" sz="1800" dirty="0">
                <a:solidFill>
                  <a:prstClr val="black"/>
                </a:solidFill>
                <a:latin typeface="Arial" panose="020B0604020202020204" pitchFamily="34" charset="0"/>
                <a:cs typeface="Arial" panose="020B0604020202020204" pitchFamily="34" charset="0"/>
              </a:rPr>
              <a:t>changes</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from existing requirements)</a:t>
            </a:r>
          </a:p>
          <a:p>
            <a:pPr>
              <a:spcBef>
                <a:spcPts val="500"/>
              </a:spcBef>
              <a:spcAft>
                <a:spcPts val="1200"/>
              </a:spcAft>
              <a:defRPr/>
            </a:pPr>
            <a:r>
              <a:rPr kumimoji="0" lang="en-US" sz="220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Follow rule drafting manual guidelines</a:t>
            </a:r>
          </a:p>
          <a:p>
            <a:pPr>
              <a:spcBef>
                <a:spcPts val="500"/>
              </a:spcBef>
              <a:spcAft>
                <a:spcPts val="1200"/>
              </a:spcAft>
              <a:defRPr/>
            </a:pPr>
            <a:r>
              <a:rPr kumimoji="0" lang="en-US" sz="220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Check legal authority for each provision</a:t>
            </a:r>
          </a:p>
          <a:p>
            <a:pPr>
              <a:spcBef>
                <a:spcPts val="500"/>
              </a:spcBef>
              <a:spcAft>
                <a:spcPts val="1200"/>
              </a:spcAft>
              <a:defRPr/>
            </a:pPr>
            <a:r>
              <a:rPr kumimoji="0" lang="en-US" sz="220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Feedback from interested parties</a:t>
            </a:r>
          </a:p>
          <a:p>
            <a:pPr>
              <a:spcBef>
                <a:spcPts val="500"/>
              </a:spcBef>
              <a:spcAft>
                <a:spcPts val="1200"/>
              </a:spcAft>
              <a:defRPr/>
            </a:pPr>
            <a:r>
              <a:rPr kumimoji="0" lang="en-US" sz="220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Avoid duplication of statutory or CFR language (consider manuals)</a:t>
            </a:r>
          </a:p>
          <a:p>
            <a:pPr>
              <a:spcBef>
                <a:spcPts val="500"/>
              </a:spcBef>
              <a:spcAft>
                <a:spcPts val="1200"/>
              </a:spcAft>
              <a:defRPr/>
            </a:pPr>
            <a:r>
              <a:rPr kumimoji="0" lang="en-US" sz="220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Include requirements from forms or policy</a:t>
            </a:r>
          </a:p>
          <a:p>
            <a:pPr>
              <a:spcAft>
                <a:spcPts val="1200"/>
              </a:spcAft>
              <a:defRPr/>
            </a:pPr>
            <a:r>
              <a:rPr lang="en-US" sz="2200" dirty="0">
                <a:solidFill>
                  <a:prstClr val="black"/>
                </a:solidFill>
                <a:latin typeface="Arial" panose="020B0604020202020204" pitchFamily="34" charset="0"/>
                <a:cs typeface="Arial" panose="020B0604020202020204" pitchFamily="34" charset="0"/>
              </a:rPr>
              <a:t>Consider talking</a:t>
            </a:r>
            <a:r>
              <a:rPr kumimoji="0" lang="en-US" sz="220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to OMB before drafting</a:t>
            </a:r>
          </a:p>
          <a:p>
            <a:pPr marL="0" indent="0">
              <a:spcBef>
                <a:spcPts val="500"/>
              </a:spcBef>
              <a:buNone/>
              <a:defRPr/>
            </a:pPr>
            <a:endParaRPr kumimoji="0" lang="en-US" sz="20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a:spcBef>
                <a:spcPts val="500"/>
              </a:spcBef>
              <a:defRPr/>
            </a:pPr>
            <a:endParaRPr kumimoji="0" lang="en-US" sz="20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pic>
        <p:nvPicPr>
          <p:cNvPr id="4" name="Picture 3">
            <a:extLst>
              <a:ext uri="{FF2B5EF4-FFF2-40B4-BE49-F238E27FC236}">
                <a16:creationId xmlns:a16="http://schemas.microsoft.com/office/drawing/2014/main" id="{2150E181-5D3F-9C36-5450-3F7835A862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325336" y="6081823"/>
            <a:ext cx="657691" cy="657691"/>
          </a:xfrm>
          <a:prstGeom prst="rect">
            <a:avLst/>
          </a:prstGeom>
        </p:spPr>
      </p:pic>
      <p:sp>
        <p:nvSpPr>
          <p:cNvPr id="5" name="Slide Number Placeholder 4">
            <a:extLst>
              <a:ext uri="{FF2B5EF4-FFF2-40B4-BE49-F238E27FC236}">
                <a16:creationId xmlns:a16="http://schemas.microsoft.com/office/drawing/2014/main" id="{D99369E9-242F-A314-35DA-3FF2B5C78A35}"/>
              </a:ext>
            </a:extLst>
          </p:cNvPr>
          <p:cNvSpPr>
            <a:spLocks noGrp="1"/>
          </p:cNvSpPr>
          <p:nvPr>
            <p:ph type="sldNum" sz="quarter" idx="12"/>
          </p:nvPr>
        </p:nvSpPr>
        <p:spPr/>
        <p:txBody>
          <a:bodyPr/>
          <a:lstStyle/>
          <a:p>
            <a:fld id="{C8EF4332-E770-4D3A-B0A4-BAC284B8DBFF}" type="slidenum">
              <a:rPr lang="en-US" smtClean="0"/>
              <a:t>16</a:t>
            </a:fld>
            <a:endParaRPr lang="en-US"/>
          </a:p>
        </p:txBody>
      </p:sp>
    </p:spTree>
    <p:extLst>
      <p:ext uri="{BB962C8B-B14F-4D97-AF65-F5344CB8AC3E}">
        <p14:creationId xmlns:p14="http://schemas.microsoft.com/office/powerpoint/2010/main" val="9539343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a:solidFill>
                  <a:schemeClr val="accent6"/>
                </a:solidFill>
                <a:latin typeface="Arial" panose="020B0604020202020204" pitchFamily="34" charset="0"/>
                <a:cs typeface="Arial" panose="020B0604020202020204" pitchFamily="34" charset="0"/>
              </a:rPr>
              <a:t>What is a Rule – </a:t>
            </a:r>
            <a:r>
              <a:rPr lang="en-US" sz="4200" b="1" dirty="0">
                <a:solidFill>
                  <a:schemeClr val="accent6"/>
                </a:solidFill>
                <a:latin typeface="Arial" panose="020B0604020202020204" pitchFamily="34" charset="0"/>
                <a:cs typeface="Arial" panose="020B0604020202020204" pitchFamily="34" charset="0"/>
              </a:rPr>
              <a:t>Statute</a:t>
            </a:r>
          </a:p>
        </p:txBody>
      </p:sp>
      <p:sp>
        <p:nvSpPr>
          <p:cNvPr id="3" name="Content Placeholder 2"/>
          <p:cNvSpPr>
            <a:spLocks noGrp="1"/>
          </p:cNvSpPr>
          <p:nvPr>
            <p:ph idx="1"/>
          </p:nvPr>
        </p:nvSpPr>
        <p:spPr>
          <a:xfrm>
            <a:off x="838200" y="1825625"/>
            <a:ext cx="10725150" cy="4351338"/>
          </a:xfrm>
        </p:spPr>
        <p:txBody>
          <a:bodyPr>
            <a:norm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600" b="1"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Indiana Code establishes what must be included in regulation</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lang="en-US" sz="2600" b="1" i="1" dirty="0">
              <a:solidFill>
                <a:prstClr val="black"/>
              </a:solidFill>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000" b="1" i="0" u="none" strike="noStrike" kern="1200" cap="none" spc="0" normalizeH="0" baseline="0" noProof="0" dirty="0">
                <a:ln>
                  <a:noFill/>
                </a:ln>
                <a:solidFill>
                  <a:srgbClr val="212121"/>
                </a:solidFill>
                <a:effectLst/>
                <a:uLnTx/>
                <a:uFillTx/>
                <a:latin typeface="Arial" panose="020B0604020202020204" pitchFamily="34" charset="0"/>
                <a:cs typeface="Arial" panose="020B0604020202020204" pitchFamily="34" charset="0"/>
              </a:rPr>
              <a:t>IC 4–22–2–3(b)</a:t>
            </a:r>
          </a:p>
          <a:p>
            <a:pPr marL="457200" lvl="1" indent="0">
              <a:buNone/>
              <a:defRPr/>
            </a:pPr>
            <a:r>
              <a:rPr lang="en-US" sz="1800" dirty="0">
                <a:solidFill>
                  <a:srgbClr val="212121"/>
                </a:solidFill>
                <a:latin typeface="Arial" panose="020B0604020202020204" pitchFamily="34" charset="0"/>
                <a:cs typeface="Arial" panose="020B0604020202020204" pitchFamily="34" charset="0"/>
              </a:rPr>
              <a:t>“Rule” means the whole or any part of an agency statement of general applicability that:</a:t>
            </a:r>
          </a:p>
          <a:p>
            <a:pPr marL="914400" lvl="2" indent="0">
              <a:spcBef>
                <a:spcPts val="1000"/>
              </a:spcBef>
              <a:buNone/>
              <a:defRPr/>
            </a:pPr>
            <a:r>
              <a:rPr lang="en-US" sz="1800" dirty="0">
                <a:solidFill>
                  <a:srgbClr val="212121"/>
                </a:solidFill>
                <a:latin typeface="Arial" panose="020B0604020202020204" pitchFamily="34" charset="0"/>
                <a:cs typeface="Arial" panose="020B0604020202020204" pitchFamily="34" charset="0"/>
              </a:rPr>
              <a:t>(1) Has or is designed to have the effect of law; and</a:t>
            </a:r>
          </a:p>
          <a:p>
            <a:pPr marL="914400" lvl="2" indent="0">
              <a:spcBef>
                <a:spcPts val="1000"/>
              </a:spcBef>
              <a:buNone/>
              <a:defRPr/>
            </a:pPr>
            <a:r>
              <a:rPr lang="en-US" sz="1800" dirty="0">
                <a:solidFill>
                  <a:srgbClr val="212121"/>
                </a:solidFill>
                <a:latin typeface="Arial" panose="020B0604020202020204" pitchFamily="34" charset="0"/>
                <a:cs typeface="Arial" panose="020B0604020202020204" pitchFamily="34" charset="0"/>
              </a:rPr>
              <a:t>(2) Implements, interprets, or prescribes:</a:t>
            </a:r>
          </a:p>
          <a:p>
            <a:pPr marL="1371600" lvl="3" indent="0">
              <a:spcBef>
                <a:spcPts val="1000"/>
              </a:spcBef>
              <a:buNone/>
              <a:defRPr/>
            </a:pPr>
            <a:r>
              <a:rPr lang="en-US" dirty="0">
                <a:solidFill>
                  <a:srgbClr val="212121"/>
                </a:solidFill>
                <a:latin typeface="Arial" panose="020B0604020202020204" pitchFamily="34" charset="0"/>
                <a:cs typeface="Arial" panose="020B0604020202020204" pitchFamily="34" charset="0"/>
              </a:rPr>
              <a:t>(A) Law or policy; or</a:t>
            </a:r>
          </a:p>
          <a:p>
            <a:pPr marL="1371600" lvl="3" indent="0">
              <a:spcBef>
                <a:spcPts val="1000"/>
              </a:spcBef>
              <a:buNone/>
              <a:defRPr/>
            </a:pPr>
            <a:r>
              <a:rPr lang="en-US" dirty="0">
                <a:solidFill>
                  <a:srgbClr val="212121"/>
                </a:solidFill>
                <a:latin typeface="Arial" panose="020B0604020202020204" pitchFamily="34" charset="0"/>
                <a:cs typeface="Arial" panose="020B0604020202020204" pitchFamily="34" charset="0"/>
              </a:rPr>
              <a:t>(B) The organization, procedure, or practice requirements of an agency.</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1800" b="0" i="0" u="none" strike="noStrike" kern="1200" cap="none" spc="0" normalizeH="0" baseline="0" noProof="0" dirty="0">
              <a:ln>
                <a:noFill/>
              </a:ln>
              <a:solidFill>
                <a:srgbClr val="212121"/>
              </a:solidFill>
              <a:effectLst/>
              <a:uLnTx/>
              <a:uFillTx/>
              <a:latin typeface="Arial" panose="020B0604020202020204" pitchFamily="34" charset="0"/>
              <a:cs typeface="Arial" panose="020B0604020202020204" pitchFamily="34" charset="0"/>
            </a:endParaRPr>
          </a:p>
          <a:p>
            <a:pPr marL="1828800" marR="0" lvl="4" indent="0" algn="l" defTabSz="914400" rtl="0" eaLnBrk="1" fontAlgn="auto" latinLnBrk="0" hangingPunct="1">
              <a:lnSpc>
                <a:spcPct val="90000"/>
              </a:lnSpc>
              <a:spcBef>
                <a:spcPts val="500"/>
              </a:spcBef>
              <a:spcAft>
                <a:spcPts val="0"/>
              </a:spcAft>
              <a:buClrTx/>
              <a:buSzTx/>
              <a:buFont typeface="Arial" panose="020B0604020202020204" pitchFamily="34" charset="0"/>
              <a:buNone/>
              <a:tabLst/>
              <a:defRPr/>
            </a:pPr>
            <a:endParaRPr kumimoji="0" lang="en-US" sz="1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indent="0">
              <a:buNone/>
              <a:defRPr/>
            </a:pPr>
            <a:endParaRPr kumimoji="0" lang="en-US"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pic>
        <p:nvPicPr>
          <p:cNvPr id="4" name="Picture 3">
            <a:extLst>
              <a:ext uri="{FF2B5EF4-FFF2-40B4-BE49-F238E27FC236}">
                <a16:creationId xmlns:a16="http://schemas.microsoft.com/office/drawing/2014/main" id="{2150E181-5D3F-9C36-5450-3F7835A862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325336" y="6081823"/>
            <a:ext cx="657691" cy="657691"/>
          </a:xfrm>
          <a:prstGeom prst="rect">
            <a:avLst/>
          </a:prstGeom>
        </p:spPr>
      </p:pic>
      <p:sp>
        <p:nvSpPr>
          <p:cNvPr id="5" name="Slide Number Placeholder 4">
            <a:extLst>
              <a:ext uri="{FF2B5EF4-FFF2-40B4-BE49-F238E27FC236}">
                <a16:creationId xmlns:a16="http://schemas.microsoft.com/office/drawing/2014/main" id="{8BD87EE1-8307-A1C3-2F69-37859DC2D462}"/>
              </a:ext>
            </a:extLst>
          </p:cNvPr>
          <p:cNvSpPr>
            <a:spLocks noGrp="1"/>
          </p:cNvSpPr>
          <p:nvPr>
            <p:ph type="sldNum" sz="quarter" idx="12"/>
          </p:nvPr>
        </p:nvSpPr>
        <p:spPr/>
        <p:txBody>
          <a:bodyPr/>
          <a:lstStyle/>
          <a:p>
            <a:fld id="{C8EF4332-E770-4D3A-B0A4-BAC284B8DBFF}" type="slidenum">
              <a:rPr lang="en-US" smtClean="0"/>
              <a:t>17</a:t>
            </a:fld>
            <a:endParaRPr lang="en-US"/>
          </a:p>
        </p:txBody>
      </p:sp>
    </p:spTree>
    <p:extLst>
      <p:ext uri="{BB962C8B-B14F-4D97-AF65-F5344CB8AC3E}">
        <p14:creationId xmlns:p14="http://schemas.microsoft.com/office/powerpoint/2010/main" val="33650694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a:solidFill>
                  <a:schemeClr val="accent6"/>
                </a:solidFill>
                <a:latin typeface="Arial" panose="020B0604020202020204" pitchFamily="34" charset="0"/>
                <a:cs typeface="Arial" panose="020B0604020202020204" pitchFamily="34" charset="0"/>
              </a:rPr>
              <a:t>What is a Rule – </a:t>
            </a:r>
            <a:r>
              <a:rPr lang="en-US" sz="4200" b="1" dirty="0">
                <a:solidFill>
                  <a:schemeClr val="accent6"/>
                </a:solidFill>
                <a:latin typeface="Arial" panose="020B0604020202020204" pitchFamily="34" charset="0"/>
                <a:cs typeface="Arial" panose="020B0604020202020204" pitchFamily="34" charset="0"/>
              </a:rPr>
              <a:t>Case Law</a:t>
            </a:r>
          </a:p>
        </p:txBody>
      </p:sp>
      <p:sp>
        <p:nvSpPr>
          <p:cNvPr id="3" name="Content Placeholder 2"/>
          <p:cNvSpPr>
            <a:spLocks noGrp="1"/>
          </p:cNvSpPr>
          <p:nvPr>
            <p:ph idx="1"/>
          </p:nvPr>
        </p:nvSpPr>
        <p:spPr>
          <a:xfrm>
            <a:off x="838200" y="1825625"/>
            <a:ext cx="10515600" cy="4813300"/>
          </a:xfrm>
        </p:spPr>
        <p:txBody>
          <a:bodyPr>
            <a:normAutofit fontScale="85000" lnSpcReduction="20000"/>
          </a:bodyPr>
          <a:lstStyle/>
          <a:p>
            <a:pPr marL="0" indent="0">
              <a:buNone/>
            </a:pPr>
            <a:r>
              <a:rPr lang="en-US" sz="3100" b="1" dirty="0">
                <a:solidFill>
                  <a:srgbClr val="212121"/>
                </a:solidFill>
                <a:latin typeface="Arial" panose="020B0604020202020204" pitchFamily="34" charset="0"/>
                <a:cs typeface="Arial" panose="020B0604020202020204" pitchFamily="34" charset="0"/>
              </a:rPr>
              <a:t>Courts have adhered closely to the statutory definition</a:t>
            </a:r>
            <a:endParaRPr lang="en-US" sz="3100" b="1" dirty="0">
              <a:solidFill>
                <a:srgbClr val="212121"/>
              </a:solidFill>
              <a:effectLst/>
              <a:latin typeface="Arial" panose="020B0604020202020204" pitchFamily="34" charset="0"/>
              <a:cs typeface="Arial" panose="020B0604020202020204" pitchFamily="34" charset="0"/>
            </a:endParaRPr>
          </a:p>
          <a:p>
            <a:pPr marL="0" indent="0">
              <a:buNone/>
            </a:pPr>
            <a:endParaRPr lang="en-US" sz="2600" b="1" i="0" dirty="0">
              <a:solidFill>
                <a:srgbClr val="212121"/>
              </a:solidFill>
              <a:effectLst/>
              <a:latin typeface="Arial" panose="020B0604020202020204" pitchFamily="34" charset="0"/>
              <a:cs typeface="Arial" panose="020B0604020202020204" pitchFamily="34" charset="0"/>
            </a:endParaRPr>
          </a:p>
          <a:p>
            <a:pPr marL="0" indent="0">
              <a:buNone/>
            </a:pPr>
            <a:r>
              <a:rPr lang="en-US" b="1" i="0" dirty="0">
                <a:solidFill>
                  <a:srgbClr val="212121"/>
                </a:solidFill>
                <a:effectLst/>
                <a:latin typeface="Arial" panose="020B0604020202020204" pitchFamily="34" charset="0"/>
                <a:cs typeface="Arial" panose="020B0604020202020204" pitchFamily="34" charset="0"/>
              </a:rPr>
              <a:t>Rules have Four Elements</a:t>
            </a:r>
          </a:p>
          <a:p>
            <a:pPr lvl="1"/>
            <a:r>
              <a:rPr lang="en-US" sz="2100" b="0" i="1" dirty="0">
                <a:solidFill>
                  <a:srgbClr val="212121"/>
                </a:solidFill>
                <a:effectLst/>
                <a:latin typeface="Arial" panose="020B0604020202020204" pitchFamily="34" charset="0"/>
                <a:cs typeface="Arial" panose="020B0604020202020204" pitchFamily="34" charset="0"/>
              </a:rPr>
              <a:t>Villegas v. Silverman</a:t>
            </a:r>
            <a:r>
              <a:rPr lang="en-US" sz="2100" b="0" i="0" dirty="0">
                <a:solidFill>
                  <a:srgbClr val="212121"/>
                </a:solidFill>
                <a:effectLst/>
                <a:latin typeface="Arial" panose="020B0604020202020204" pitchFamily="34" charset="0"/>
                <a:cs typeface="Arial" panose="020B0604020202020204" pitchFamily="34" charset="0"/>
              </a:rPr>
              <a:t>, 832 N.E.2d 598 (Ind. Ct. App. 2005)</a:t>
            </a:r>
          </a:p>
          <a:p>
            <a:pPr lvl="1"/>
            <a:r>
              <a:rPr lang="en-US" sz="2100" b="0" i="0" dirty="0">
                <a:solidFill>
                  <a:srgbClr val="212121"/>
                </a:solidFill>
                <a:effectLst/>
                <a:latin typeface="Arial" panose="020B0604020202020204" pitchFamily="34" charset="0"/>
                <a:cs typeface="Arial" panose="020B0604020202020204" pitchFamily="34" charset="0"/>
              </a:rPr>
              <a:t>An administrative rule is:   </a:t>
            </a:r>
          </a:p>
          <a:p>
            <a:pPr marL="914400" lvl="2" indent="0">
              <a:buNone/>
            </a:pPr>
            <a:r>
              <a:rPr lang="en-US" sz="1900" b="0" i="0" dirty="0">
                <a:solidFill>
                  <a:srgbClr val="212121"/>
                </a:solidFill>
                <a:effectLst/>
                <a:latin typeface="Arial" panose="020B0604020202020204" pitchFamily="34" charset="0"/>
                <a:cs typeface="Arial" panose="020B0604020202020204" pitchFamily="34" charset="0"/>
              </a:rPr>
              <a:t>(1) “an agency statement of </a:t>
            </a:r>
            <a:r>
              <a:rPr lang="en-US" sz="1900" b="0" i="0" u="sng" dirty="0">
                <a:solidFill>
                  <a:srgbClr val="212121"/>
                </a:solidFill>
                <a:effectLst/>
                <a:latin typeface="Arial" panose="020B0604020202020204" pitchFamily="34" charset="0"/>
                <a:cs typeface="Arial" panose="020B0604020202020204" pitchFamily="34" charset="0"/>
              </a:rPr>
              <a:t>general applicability </a:t>
            </a:r>
            <a:r>
              <a:rPr lang="en-US" sz="1900" b="0" i="0" dirty="0">
                <a:solidFill>
                  <a:srgbClr val="212121"/>
                </a:solidFill>
                <a:effectLst/>
                <a:latin typeface="Arial" panose="020B0604020202020204" pitchFamily="34" charset="0"/>
                <a:cs typeface="Arial" panose="020B0604020202020204" pitchFamily="34" charset="0"/>
              </a:rPr>
              <a:t>to a class;”  </a:t>
            </a:r>
          </a:p>
          <a:p>
            <a:pPr marL="914400" lvl="2" indent="0">
              <a:buNone/>
            </a:pPr>
            <a:r>
              <a:rPr lang="en-US" sz="1900" b="0" i="0" dirty="0">
                <a:solidFill>
                  <a:srgbClr val="212121"/>
                </a:solidFill>
                <a:effectLst/>
                <a:latin typeface="Arial" panose="020B0604020202020204" pitchFamily="34" charset="0"/>
                <a:cs typeface="Arial" panose="020B0604020202020204" pitchFamily="34" charset="0"/>
              </a:rPr>
              <a:t>(2) that is “</a:t>
            </a:r>
            <a:r>
              <a:rPr lang="en-US" sz="1900" b="0" i="0" u="sng" dirty="0">
                <a:solidFill>
                  <a:srgbClr val="212121"/>
                </a:solidFill>
                <a:effectLst/>
                <a:latin typeface="Arial" panose="020B0604020202020204" pitchFamily="34" charset="0"/>
                <a:cs typeface="Arial" panose="020B0604020202020204" pitchFamily="34" charset="0"/>
              </a:rPr>
              <a:t>applied prospectively</a:t>
            </a:r>
            <a:r>
              <a:rPr lang="en-US" sz="1900" b="0" i="0" dirty="0">
                <a:solidFill>
                  <a:srgbClr val="212121"/>
                </a:solidFill>
                <a:effectLst/>
                <a:latin typeface="Arial" panose="020B0604020202020204" pitchFamily="34" charset="0"/>
                <a:cs typeface="Arial" panose="020B0604020202020204" pitchFamily="34" charset="0"/>
              </a:rPr>
              <a:t> to the class;”  </a:t>
            </a:r>
          </a:p>
          <a:p>
            <a:pPr marL="914400" lvl="2" indent="0">
              <a:buNone/>
            </a:pPr>
            <a:r>
              <a:rPr lang="en-US" sz="1900" b="0" i="0" dirty="0">
                <a:solidFill>
                  <a:srgbClr val="212121"/>
                </a:solidFill>
                <a:effectLst/>
                <a:latin typeface="Arial" panose="020B0604020202020204" pitchFamily="34" charset="0"/>
                <a:cs typeface="Arial" panose="020B0604020202020204" pitchFamily="34" charset="0"/>
              </a:rPr>
              <a:t>(3) that is “applied as though it has the </a:t>
            </a:r>
            <a:r>
              <a:rPr lang="en-US" sz="1900" u="sng" dirty="0">
                <a:solidFill>
                  <a:srgbClr val="212121"/>
                </a:solidFill>
                <a:effectLst/>
                <a:latin typeface="Arial" panose="020B0604020202020204" pitchFamily="34" charset="0"/>
                <a:cs typeface="Arial" panose="020B0604020202020204" pitchFamily="34" charset="0"/>
              </a:rPr>
              <a:t>effect of law</a:t>
            </a:r>
            <a:r>
              <a:rPr lang="en-US" sz="1900" b="0" i="0" dirty="0">
                <a:solidFill>
                  <a:srgbClr val="212121"/>
                </a:solidFill>
                <a:effectLst/>
                <a:latin typeface="Arial" panose="020B0604020202020204" pitchFamily="34" charset="0"/>
                <a:cs typeface="Arial" panose="020B0604020202020204" pitchFamily="34" charset="0"/>
              </a:rPr>
              <a:t>;” and  </a:t>
            </a:r>
          </a:p>
          <a:p>
            <a:pPr marL="914400" lvl="2" indent="0">
              <a:buNone/>
            </a:pPr>
            <a:r>
              <a:rPr lang="en-US" sz="1900" b="0" i="0" dirty="0">
                <a:solidFill>
                  <a:srgbClr val="212121"/>
                </a:solidFill>
                <a:effectLst/>
                <a:latin typeface="Arial" panose="020B0604020202020204" pitchFamily="34" charset="0"/>
                <a:cs typeface="Arial" panose="020B0604020202020204" pitchFamily="34" charset="0"/>
              </a:rPr>
              <a:t>(4) that “</a:t>
            </a:r>
            <a:r>
              <a:rPr lang="en-US" sz="1900" b="0" i="0" u="sng" dirty="0">
                <a:solidFill>
                  <a:srgbClr val="212121"/>
                </a:solidFill>
                <a:effectLst/>
                <a:latin typeface="Arial" panose="020B0604020202020204" pitchFamily="34" charset="0"/>
                <a:cs typeface="Arial" panose="020B0604020202020204" pitchFamily="34" charset="0"/>
              </a:rPr>
              <a:t>affect[s] the substantive rights</a:t>
            </a:r>
            <a:r>
              <a:rPr lang="en-US" sz="1900" b="0" i="0" dirty="0">
                <a:solidFill>
                  <a:srgbClr val="212121"/>
                </a:solidFill>
                <a:effectLst/>
                <a:latin typeface="Arial" panose="020B0604020202020204" pitchFamily="34" charset="0"/>
                <a:cs typeface="Arial" panose="020B0604020202020204" pitchFamily="34" charset="0"/>
              </a:rPr>
              <a:t> of the class.”   </a:t>
            </a:r>
          </a:p>
          <a:p>
            <a:pPr marL="914400" lvl="2" indent="0">
              <a:buNone/>
            </a:pPr>
            <a:endParaRPr lang="en-US" dirty="0">
              <a:solidFill>
                <a:srgbClr val="212121"/>
              </a:solidFill>
              <a:latin typeface="Arial" panose="020B0604020202020204" pitchFamily="34" charset="0"/>
              <a:cs typeface="Arial" panose="020B0604020202020204" pitchFamily="34" charset="0"/>
            </a:endParaRPr>
          </a:p>
          <a:p>
            <a:pPr marL="0" indent="0">
              <a:buNone/>
            </a:pPr>
            <a:r>
              <a:rPr lang="en-US" b="1" dirty="0">
                <a:solidFill>
                  <a:srgbClr val="212121"/>
                </a:solidFill>
                <a:latin typeface="Arial" panose="020B0604020202020204" pitchFamily="34" charset="0"/>
                <a:cs typeface="Arial" panose="020B0604020202020204" pitchFamily="34" charset="0"/>
              </a:rPr>
              <a:t>“Effect of Law” means Mandatory</a:t>
            </a:r>
          </a:p>
          <a:p>
            <a:pPr lvl="1"/>
            <a:r>
              <a:rPr lang="en-US" i="1" dirty="0">
                <a:latin typeface="Arial" panose="020B0604020202020204" pitchFamily="34" charset="0"/>
                <a:cs typeface="Arial" panose="020B0604020202020204" pitchFamily="34" charset="0"/>
              </a:rPr>
              <a:t>Ward v. Carter</a:t>
            </a:r>
            <a:r>
              <a:rPr lang="en-US" dirty="0">
                <a:latin typeface="Arial" panose="020B0604020202020204" pitchFamily="34" charset="0"/>
                <a:cs typeface="Arial" panose="020B0604020202020204" pitchFamily="34" charset="0"/>
              </a:rPr>
              <a:t>, 90 N.E.3d 660 (Ind. 2018)</a:t>
            </a:r>
          </a:p>
          <a:p>
            <a:pPr lvl="1"/>
            <a:r>
              <a:rPr lang="en-US" dirty="0">
                <a:latin typeface="Arial" panose="020B0604020202020204" pitchFamily="34" charset="0"/>
                <a:cs typeface="Arial" panose="020B0604020202020204" pitchFamily="34" charset="0"/>
              </a:rPr>
              <a:t>“an agency regulation carries the effect of law when it prescribes </a:t>
            </a:r>
            <a:r>
              <a:rPr lang="en-US" u="sng" dirty="0">
                <a:latin typeface="Arial" panose="020B0604020202020204" pitchFamily="34" charset="0"/>
                <a:cs typeface="Arial" panose="020B0604020202020204" pitchFamily="34" charset="0"/>
              </a:rPr>
              <a:t>binding standards of conduct</a:t>
            </a:r>
            <a:r>
              <a:rPr lang="en-US" dirty="0">
                <a:latin typeface="Arial" panose="020B0604020202020204" pitchFamily="34" charset="0"/>
                <a:cs typeface="Arial" panose="020B0604020202020204" pitchFamily="34" charset="0"/>
              </a:rPr>
              <a:t> for persons subject to agency authority.”</a:t>
            </a:r>
          </a:p>
          <a:p>
            <a:pPr lvl="1"/>
            <a:r>
              <a:rPr lang="en-US" dirty="0">
                <a:latin typeface="Arial" panose="020B0604020202020204" pitchFamily="34" charset="0"/>
                <a:cs typeface="Arial" panose="020B0604020202020204" pitchFamily="34" charset="0"/>
              </a:rPr>
              <a:t>“[I]f an agency rule acts as a </a:t>
            </a:r>
            <a:r>
              <a:rPr lang="en-US" u="sng" dirty="0">
                <a:latin typeface="Arial" panose="020B0604020202020204" pitchFamily="34" charset="0"/>
                <a:cs typeface="Arial" panose="020B0604020202020204" pitchFamily="34" charset="0"/>
              </a:rPr>
              <a:t>coercive mechanism or wields coercive power</a:t>
            </a:r>
            <a:r>
              <a:rPr lang="en-US" dirty="0">
                <a:latin typeface="Arial" panose="020B0604020202020204" pitchFamily="34" charset="0"/>
                <a:cs typeface="Arial" panose="020B0604020202020204" pitchFamily="34" charset="0"/>
              </a:rPr>
              <a:t> over people, it carries the effect of law.”</a:t>
            </a:r>
          </a:p>
        </p:txBody>
      </p:sp>
      <p:pic>
        <p:nvPicPr>
          <p:cNvPr id="4" name="Picture 3">
            <a:extLst>
              <a:ext uri="{FF2B5EF4-FFF2-40B4-BE49-F238E27FC236}">
                <a16:creationId xmlns:a16="http://schemas.microsoft.com/office/drawing/2014/main" id="{2150E181-5D3F-9C36-5450-3F7835A862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325336" y="6081823"/>
            <a:ext cx="657691" cy="657691"/>
          </a:xfrm>
          <a:prstGeom prst="rect">
            <a:avLst/>
          </a:prstGeom>
        </p:spPr>
      </p:pic>
      <p:sp>
        <p:nvSpPr>
          <p:cNvPr id="5" name="Slide Number Placeholder 4">
            <a:extLst>
              <a:ext uri="{FF2B5EF4-FFF2-40B4-BE49-F238E27FC236}">
                <a16:creationId xmlns:a16="http://schemas.microsoft.com/office/drawing/2014/main" id="{961472C6-EC11-5F5F-0085-DEA42E70532D}"/>
              </a:ext>
            </a:extLst>
          </p:cNvPr>
          <p:cNvSpPr>
            <a:spLocks noGrp="1"/>
          </p:cNvSpPr>
          <p:nvPr>
            <p:ph type="sldNum" sz="quarter" idx="12"/>
          </p:nvPr>
        </p:nvSpPr>
        <p:spPr/>
        <p:txBody>
          <a:bodyPr/>
          <a:lstStyle/>
          <a:p>
            <a:fld id="{C8EF4332-E770-4D3A-B0A4-BAC284B8DBFF}" type="slidenum">
              <a:rPr lang="en-US" smtClean="0"/>
              <a:t>18</a:t>
            </a:fld>
            <a:endParaRPr lang="en-US"/>
          </a:p>
        </p:txBody>
      </p:sp>
    </p:spTree>
    <p:extLst>
      <p:ext uri="{BB962C8B-B14F-4D97-AF65-F5344CB8AC3E}">
        <p14:creationId xmlns:p14="http://schemas.microsoft.com/office/powerpoint/2010/main" val="39041955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a:solidFill>
                  <a:schemeClr val="accent6"/>
                </a:solidFill>
                <a:latin typeface="Arial" panose="020B0604020202020204" pitchFamily="34" charset="0"/>
                <a:cs typeface="Arial" panose="020B0604020202020204" pitchFamily="34" charset="0"/>
              </a:rPr>
              <a:t>What is a Rule – </a:t>
            </a:r>
            <a:r>
              <a:rPr lang="en-US" sz="4200" b="1" dirty="0">
                <a:solidFill>
                  <a:schemeClr val="accent6"/>
                </a:solidFill>
                <a:latin typeface="Arial" panose="020B0604020202020204" pitchFamily="34" charset="0"/>
                <a:cs typeface="Arial" panose="020B0604020202020204" pitchFamily="34" charset="0"/>
              </a:rPr>
              <a:t>Examples</a:t>
            </a:r>
          </a:p>
        </p:txBody>
      </p:sp>
      <p:sp>
        <p:nvSpPr>
          <p:cNvPr id="3" name="Content Placeholder 2"/>
          <p:cNvSpPr>
            <a:spLocks noGrp="1"/>
          </p:cNvSpPr>
          <p:nvPr>
            <p:ph idx="1"/>
          </p:nvPr>
        </p:nvSpPr>
        <p:spPr/>
        <p:txBody>
          <a:bodyPr>
            <a:normAutofit fontScale="92500" lnSpcReduction="10000"/>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600" b="1"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In General</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2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Requirements that must be met need to be in statute or regulation</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2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Basis for denying application or permit must be in statute or rule</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2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Basis for violation or enforcement action must be in statute or rule</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lang="en-US" sz="2600" b="1" i="1" dirty="0">
              <a:solidFill>
                <a:prstClr val="black"/>
              </a:solidFill>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600" b="1" dirty="0">
                <a:solidFill>
                  <a:prstClr val="black"/>
                </a:solidFill>
                <a:latin typeface="Arial" panose="020B0604020202020204" pitchFamily="34" charset="0"/>
                <a:cs typeface="Arial" panose="020B0604020202020204" pitchFamily="34" charset="0"/>
              </a:rPr>
              <a:t>Examples</a:t>
            </a:r>
            <a:endParaRPr kumimoji="0" lang="en-US" sz="2600" b="1"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lang="en-US" sz="2200" dirty="0">
                <a:solidFill>
                  <a:prstClr val="black"/>
                </a:solidFill>
                <a:latin typeface="Arial" panose="020B0604020202020204" pitchFamily="34" charset="0"/>
                <a:cs typeface="Arial" panose="020B0604020202020204" pitchFamily="34" charset="0"/>
              </a:rPr>
              <a:t>I</a:t>
            </a:r>
            <a:r>
              <a:rPr kumimoji="0" lang="en-US" sz="2200" b="0" i="0" u="none" strike="noStrike" kern="1200" cap="none" spc="0" normalizeH="0" baseline="0" noProof="0" dirty="0" err="1">
                <a:ln>
                  <a:noFill/>
                </a:ln>
                <a:solidFill>
                  <a:prstClr val="black"/>
                </a:solidFill>
                <a:effectLst/>
                <a:uLnTx/>
                <a:uFillTx/>
                <a:latin typeface="Arial" panose="020B0604020202020204" pitchFamily="34" charset="0"/>
                <a:cs typeface="Arial" panose="020B0604020202020204" pitchFamily="34" charset="0"/>
              </a:rPr>
              <a:t>nformation</a:t>
            </a:r>
            <a:r>
              <a:rPr kumimoji="0" lang="en-US" sz="22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r>
              <a:rPr kumimoji="0" lang="en-US" sz="2200" b="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required</a:t>
            </a:r>
            <a:r>
              <a:rPr kumimoji="0" lang="en-US" sz="22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to be submitted in an application</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lang="en-US" sz="2200" dirty="0">
                <a:solidFill>
                  <a:prstClr val="black"/>
                </a:solidFill>
                <a:latin typeface="Arial" panose="020B0604020202020204" pitchFamily="34" charset="0"/>
                <a:cs typeface="Arial" panose="020B0604020202020204" pitchFamily="34" charset="0"/>
              </a:rPr>
              <a:t>D</a:t>
            </a:r>
            <a:r>
              <a:rPr kumimoji="0" lang="en-US" sz="2200" b="0" i="0" u="none" strike="noStrike" kern="1200" cap="none" spc="0" normalizeH="0" baseline="0" noProof="0" dirty="0" err="1">
                <a:ln>
                  <a:noFill/>
                </a:ln>
                <a:solidFill>
                  <a:prstClr val="black"/>
                </a:solidFill>
                <a:effectLst/>
                <a:uLnTx/>
                <a:uFillTx/>
                <a:latin typeface="Arial" panose="020B0604020202020204" pitchFamily="34" charset="0"/>
                <a:cs typeface="Arial" panose="020B0604020202020204" pitchFamily="34" charset="0"/>
              </a:rPr>
              <a:t>ocuments</a:t>
            </a:r>
            <a:r>
              <a:rPr kumimoji="0" lang="en-US" sz="22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r>
              <a:rPr kumimoji="0" lang="en-US" sz="2200" b="0" i="1"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required</a:t>
            </a:r>
            <a:r>
              <a:rPr kumimoji="0" lang="en-US" sz="22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to prove identification</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lang="en-US" sz="2200" dirty="0">
                <a:solidFill>
                  <a:prstClr val="black"/>
                </a:solidFill>
                <a:latin typeface="Arial" panose="020B0604020202020204" pitchFamily="34" charset="0"/>
                <a:cs typeface="Arial" panose="020B0604020202020204" pitchFamily="34" charset="0"/>
              </a:rPr>
              <a:t>Required equipment</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2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Required training standards</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lang="en-US" sz="2200" dirty="0">
                <a:solidFill>
                  <a:prstClr val="black"/>
                </a:solidFill>
                <a:latin typeface="Arial" panose="020B0604020202020204" pitchFamily="34" charset="0"/>
                <a:cs typeface="Arial" panose="020B0604020202020204" pitchFamily="34" charset="0"/>
              </a:rPr>
              <a:t>Fees, Fines, and Civil Penalties</a:t>
            </a:r>
          </a:p>
          <a:p>
            <a:pPr lvl="2">
              <a:buFont typeface="Courier New" panose="02070309020205020404" pitchFamily="49" charset="0"/>
              <a:buChar char="o"/>
              <a:defRPr/>
            </a:pPr>
            <a:r>
              <a:rPr lang="en-US" sz="1900" dirty="0">
                <a:solidFill>
                  <a:prstClr val="black"/>
                </a:solidFill>
                <a:latin typeface="Arial" panose="020B0604020202020204" pitchFamily="34" charset="0"/>
                <a:cs typeface="Arial" panose="020B0604020202020204" pitchFamily="34" charset="0"/>
              </a:rPr>
              <a:t>Specific dollar amount</a:t>
            </a:r>
          </a:p>
          <a:p>
            <a:pPr lvl="2">
              <a:buFont typeface="Courier New" panose="02070309020205020404" pitchFamily="49" charset="0"/>
              <a:buChar char="o"/>
              <a:defRPr/>
            </a:pPr>
            <a:r>
              <a:rPr kumimoji="0" lang="en-US" sz="19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Formula - must explain how the fee is calculated</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pic>
        <p:nvPicPr>
          <p:cNvPr id="4" name="Picture 3">
            <a:extLst>
              <a:ext uri="{FF2B5EF4-FFF2-40B4-BE49-F238E27FC236}">
                <a16:creationId xmlns:a16="http://schemas.microsoft.com/office/drawing/2014/main" id="{2150E181-5D3F-9C36-5450-3F7835A862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325336" y="6081823"/>
            <a:ext cx="657691" cy="657691"/>
          </a:xfrm>
          <a:prstGeom prst="rect">
            <a:avLst/>
          </a:prstGeom>
        </p:spPr>
      </p:pic>
      <p:sp>
        <p:nvSpPr>
          <p:cNvPr id="5" name="Slide Number Placeholder 4">
            <a:extLst>
              <a:ext uri="{FF2B5EF4-FFF2-40B4-BE49-F238E27FC236}">
                <a16:creationId xmlns:a16="http://schemas.microsoft.com/office/drawing/2014/main" id="{41A4E323-61CD-03D8-1498-473FF0669871}"/>
              </a:ext>
            </a:extLst>
          </p:cNvPr>
          <p:cNvSpPr>
            <a:spLocks noGrp="1"/>
          </p:cNvSpPr>
          <p:nvPr>
            <p:ph type="sldNum" sz="quarter" idx="12"/>
          </p:nvPr>
        </p:nvSpPr>
        <p:spPr/>
        <p:txBody>
          <a:bodyPr/>
          <a:lstStyle/>
          <a:p>
            <a:fld id="{C8EF4332-E770-4D3A-B0A4-BAC284B8DBFF}" type="slidenum">
              <a:rPr lang="en-US" smtClean="0"/>
              <a:t>19</a:t>
            </a:fld>
            <a:endParaRPr lang="en-US"/>
          </a:p>
        </p:txBody>
      </p:sp>
    </p:spTree>
    <p:extLst>
      <p:ext uri="{BB962C8B-B14F-4D97-AF65-F5344CB8AC3E}">
        <p14:creationId xmlns:p14="http://schemas.microsoft.com/office/powerpoint/2010/main" val="7431735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sz="4800" b="1" dirty="0">
                <a:solidFill>
                  <a:srgbClr val="01426A"/>
                </a:solidFill>
                <a:latin typeface="Arial" panose="020B0604020202020204" pitchFamily="34" charset="0"/>
                <a:cs typeface="Arial" panose="020B0604020202020204" pitchFamily="34" charset="0"/>
              </a:rPr>
              <a:t>Roadmap of Presentation</a:t>
            </a:r>
          </a:p>
        </p:txBody>
      </p:sp>
      <p:sp>
        <p:nvSpPr>
          <p:cNvPr id="5" name="Content Placeholder 4"/>
          <p:cNvSpPr>
            <a:spLocks noGrp="1"/>
          </p:cNvSpPr>
          <p:nvPr>
            <p:ph sz="half" idx="1"/>
          </p:nvPr>
        </p:nvSpPr>
        <p:spPr/>
        <p:txBody>
          <a:bodyPr>
            <a:normAutofit fontScale="85000" lnSpcReduction="20000"/>
          </a:bodyPr>
          <a:lstStyle/>
          <a:p>
            <a:pPr marL="571500" indent="-571500">
              <a:spcAft>
                <a:spcPts val="1200"/>
              </a:spcAft>
              <a:buFont typeface="+mj-lt"/>
              <a:buAutoNum type="romanUcPeriod"/>
            </a:pPr>
            <a:r>
              <a:rPr lang="en-US" sz="2600" b="1" dirty="0">
                <a:solidFill>
                  <a:srgbClr val="C00000"/>
                </a:solidFill>
                <a:latin typeface="Arial" panose="020B0604020202020204" pitchFamily="34" charset="0"/>
                <a:cs typeface="Arial" panose="020B0604020202020204" pitchFamily="34" charset="0"/>
              </a:rPr>
              <a:t>OMB &amp; SBA Review</a:t>
            </a:r>
          </a:p>
          <a:p>
            <a:pPr lvl="1">
              <a:spcAft>
                <a:spcPts val="600"/>
              </a:spcAft>
            </a:pPr>
            <a:r>
              <a:rPr lang="en-US" sz="2000" dirty="0">
                <a:latin typeface="Arial" panose="020B0604020202020204" pitchFamily="34" charset="0"/>
                <a:cs typeface="Arial" panose="020B0604020202020204" pitchFamily="34" charset="0"/>
              </a:rPr>
              <a:t>Overview</a:t>
            </a:r>
          </a:p>
          <a:p>
            <a:pPr lvl="1">
              <a:spcAft>
                <a:spcPts val="600"/>
              </a:spcAft>
            </a:pPr>
            <a:r>
              <a:rPr lang="en-US" sz="2000" dirty="0">
                <a:latin typeface="Arial" panose="020B0604020202020204" pitchFamily="34" charset="0"/>
                <a:cs typeface="Arial" panose="020B0604020202020204" pitchFamily="34" charset="0"/>
              </a:rPr>
              <a:t>Review In Practice</a:t>
            </a:r>
          </a:p>
          <a:p>
            <a:pPr lvl="1">
              <a:spcAft>
                <a:spcPts val="600"/>
              </a:spcAft>
            </a:pPr>
            <a:r>
              <a:rPr lang="en-US" sz="2000" dirty="0">
                <a:latin typeface="Arial" panose="020B0604020202020204" pitchFamily="34" charset="0"/>
                <a:cs typeface="Arial" panose="020B0604020202020204" pitchFamily="34" charset="0"/>
              </a:rPr>
              <a:t>Provisional and Interim Rule Review</a:t>
            </a:r>
          </a:p>
          <a:p>
            <a:pPr lvl="1">
              <a:spcAft>
                <a:spcPts val="600"/>
              </a:spcAft>
            </a:pPr>
            <a:r>
              <a:rPr lang="en-US" sz="2000" dirty="0">
                <a:latin typeface="Arial" panose="020B0604020202020204" pitchFamily="34" charset="0"/>
                <a:cs typeface="Arial" panose="020B0604020202020204" pitchFamily="34" charset="0"/>
              </a:rPr>
              <a:t>Tips for Smooth OMB Review</a:t>
            </a:r>
          </a:p>
          <a:p>
            <a:pPr lvl="1">
              <a:spcAft>
                <a:spcPts val="600"/>
              </a:spcAft>
            </a:pPr>
            <a:endParaRPr lang="en-US" sz="2000" dirty="0">
              <a:latin typeface="Arial" panose="020B0604020202020204" pitchFamily="34" charset="0"/>
              <a:cs typeface="Arial" panose="020B0604020202020204" pitchFamily="34" charset="0"/>
            </a:endParaRPr>
          </a:p>
          <a:p>
            <a:pPr marL="571500" indent="-571500">
              <a:spcAft>
                <a:spcPts val="1200"/>
              </a:spcAft>
              <a:buFont typeface="+mj-lt"/>
              <a:buAutoNum type="romanUcPeriod"/>
            </a:pPr>
            <a:r>
              <a:rPr lang="en-US" sz="2600" b="1" dirty="0">
                <a:solidFill>
                  <a:schemeClr val="accent6"/>
                </a:solidFill>
                <a:latin typeface="Arial" panose="020B0604020202020204" pitchFamily="34" charset="0"/>
                <a:cs typeface="Arial" panose="020B0604020202020204" pitchFamily="34" charset="0"/>
              </a:rPr>
              <a:t>General Rulemaking Requirements </a:t>
            </a:r>
          </a:p>
          <a:p>
            <a:pPr lvl="1">
              <a:spcAft>
                <a:spcPts val="600"/>
              </a:spcAft>
            </a:pPr>
            <a:r>
              <a:rPr lang="en-US" sz="2000" dirty="0">
                <a:latin typeface="Arial" panose="020B0604020202020204" pitchFamily="34" charset="0"/>
                <a:cs typeface="Arial" panose="020B0604020202020204" pitchFamily="34" charset="0"/>
              </a:rPr>
              <a:t>What is a Rule</a:t>
            </a:r>
          </a:p>
          <a:p>
            <a:pPr lvl="1">
              <a:spcAft>
                <a:spcPts val="600"/>
              </a:spcAft>
            </a:pPr>
            <a:r>
              <a:rPr lang="en-US" sz="2000" dirty="0">
                <a:latin typeface="Arial" panose="020B0604020202020204" pitchFamily="34" charset="0"/>
                <a:cs typeface="Arial" panose="020B0604020202020204" pitchFamily="34" charset="0"/>
              </a:rPr>
              <a:t>Role of Rules</a:t>
            </a:r>
          </a:p>
          <a:p>
            <a:pPr lvl="1">
              <a:spcAft>
                <a:spcPts val="600"/>
              </a:spcAft>
            </a:pPr>
            <a:r>
              <a:rPr lang="en-US" sz="2000" dirty="0">
                <a:latin typeface="Arial" panose="020B0604020202020204" pitchFamily="34" charset="0"/>
                <a:cs typeface="Arial" panose="020B0604020202020204" pitchFamily="34" charset="0"/>
              </a:rPr>
              <a:t>Examples</a:t>
            </a:r>
          </a:p>
          <a:p>
            <a:pPr lvl="1">
              <a:spcAft>
                <a:spcPts val="600"/>
              </a:spcAft>
            </a:pPr>
            <a:r>
              <a:rPr lang="en-US" sz="2000" dirty="0">
                <a:latin typeface="Arial" panose="020B0604020202020204" pitchFamily="34" charset="0"/>
                <a:cs typeface="Arial" panose="020B0604020202020204" pitchFamily="34" charset="0"/>
              </a:rPr>
              <a:t>Why it Matters</a:t>
            </a:r>
          </a:p>
          <a:p>
            <a:pPr lvl="1">
              <a:spcAft>
                <a:spcPts val="600"/>
              </a:spcAft>
            </a:pPr>
            <a:endParaRPr lang="en-US" sz="2000" dirty="0">
              <a:cs typeface="Arial" panose="020B0604020202020204" pitchFamily="34" charset="0"/>
            </a:endParaRPr>
          </a:p>
        </p:txBody>
      </p:sp>
      <p:sp>
        <p:nvSpPr>
          <p:cNvPr id="2" name="Content Placeholder 1"/>
          <p:cNvSpPr>
            <a:spLocks noGrp="1"/>
          </p:cNvSpPr>
          <p:nvPr>
            <p:ph sz="half" idx="2"/>
          </p:nvPr>
        </p:nvSpPr>
        <p:spPr>
          <a:xfrm>
            <a:off x="6172202" y="1825625"/>
            <a:ext cx="5181600" cy="4351338"/>
          </a:xfrm>
        </p:spPr>
        <p:txBody>
          <a:bodyPr>
            <a:normAutofit fontScale="85000" lnSpcReduction="20000"/>
          </a:bodyPr>
          <a:lstStyle/>
          <a:p>
            <a:pPr marL="571500" indent="-571500">
              <a:spcAft>
                <a:spcPts val="1800"/>
              </a:spcAft>
              <a:buAutoNum type="romanUcPeriod" startAt="3"/>
            </a:pPr>
            <a:r>
              <a:rPr lang="en-US" b="1" dirty="0">
                <a:solidFill>
                  <a:schemeClr val="accent4"/>
                </a:solidFill>
                <a:latin typeface="Arial" panose="020B0604020202020204" pitchFamily="34" charset="0"/>
                <a:cs typeface="Arial" panose="020B0604020202020204" pitchFamily="34" charset="0"/>
              </a:rPr>
              <a:t>Cost-Benefit Analysis</a:t>
            </a:r>
          </a:p>
          <a:p>
            <a:pPr lvl="1">
              <a:lnSpc>
                <a:spcPct val="120000"/>
              </a:lnSpc>
              <a:spcAft>
                <a:spcPts val="600"/>
              </a:spcAft>
            </a:pPr>
            <a:r>
              <a:rPr lang="en-US" sz="2000" dirty="0">
                <a:latin typeface="Arial" panose="020B0604020202020204" pitchFamily="34" charset="0"/>
                <a:cs typeface="Arial" panose="020B0604020202020204" pitchFamily="34" charset="0"/>
              </a:rPr>
              <a:t>Overview</a:t>
            </a:r>
          </a:p>
          <a:p>
            <a:pPr lvl="1">
              <a:lnSpc>
                <a:spcPct val="120000"/>
              </a:lnSpc>
              <a:spcAft>
                <a:spcPts val="600"/>
              </a:spcAft>
            </a:pPr>
            <a:r>
              <a:rPr lang="en-US" sz="2000" dirty="0">
                <a:latin typeface="Arial" panose="020B0604020202020204" pitchFamily="34" charset="0"/>
                <a:cs typeface="Arial" panose="020B0604020202020204" pitchFamily="34" charset="0"/>
              </a:rPr>
              <a:t>Answer the “Why”</a:t>
            </a:r>
          </a:p>
          <a:p>
            <a:pPr lvl="1">
              <a:lnSpc>
                <a:spcPct val="120000"/>
              </a:lnSpc>
              <a:spcAft>
                <a:spcPts val="600"/>
              </a:spcAft>
            </a:pPr>
            <a:r>
              <a:rPr lang="en-US" sz="2000" dirty="0">
                <a:latin typeface="Arial" panose="020B0604020202020204" pitchFamily="34" charset="0"/>
                <a:cs typeface="Arial" panose="020B0604020202020204" pitchFamily="34" charset="0"/>
              </a:rPr>
              <a:t>How to Prepare Analyses</a:t>
            </a:r>
          </a:p>
          <a:p>
            <a:pPr lvl="1">
              <a:lnSpc>
                <a:spcPct val="120000"/>
              </a:lnSpc>
              <a:spcAft>
                <a:spcPts val="1800"/>
              </a:spcAft>
            </a:pPr>
            <a:r>
              <a:rPr lang="en-US" sz="2000" dirty="0">
                <a:latin typeface="Arial" panose="020B0604020202020204" pitchFamily="34" charset="0"/>
                <a:cs typeface="Arial" panose="020B0604020202020204" pitchFamily="34" charset="0"/>
              </a:rPr>
              <a:t>Examples from Cost-Benefit Analyses</a:t>
            </a:r>
          </a:p>
          <a:p>
            <a:pPr marL="571500" indent="-571500">
              <a:spcAft>
                <a:spcPts val="600"/>
              </a:spcAft>
              <a:buAutoNum type="romanUcPeriod" startAt="5"/>
            </a:pPr>
            <a:r>
              <a:rPr lang="en-US" sz="2600" b="1" dirty="0">
                <a:solidFill>
                  <a:srgbClr val="01426A"/>
                </a:solidFill>
                <a:latin typeface="Arial" panose="020B0604020202020204" pitchFamily="34" charset="0"/>
                <a:cs typeface="Arial" panose="020B0604020202020204" pitchFamily="34" charset="0"/>
              </a:rPr>
              <a:t>Helpful Resources</a:t>
            </a:r>
            <a:br>
              <a:rPr lang="en-US" b="1" dirty="0">
                <a:solidFill>
                  <a:srgbClr val="01426A"/>
                </a:solidFill>
                <a:latin typeface="Arial" panose="020B0604020202020204" pitchFamily="34" charset="0"/>
                <a:cs typeface="Arial" panose="020B0604020202020204" pitchFamily="34" charset="0"/>
              </a:rPr>
            </a:br>
            <a:endParaRPr lang="en-US" b="1" dirty="0">
              <a:solidFill>
                <a:srgbClr val="01426A"/>
              </a:solidFill>
              <a:latin typeface="Arial" panose="020B0604020202020204" pitchFamily="34" charset="0"/>
              <a:cs typeface="Arial" panose="020B0604020202020204" pitchFamily="34" charset="0"/>
            </a:endParaRPr>
          </a:p>
          <a:p>
            <a:pPr marL="571500" indent="-571500">
              <a:spcAft>
                <a:spcPts val="600"/>
              </a:spcAft>
              <a:buAutoNum type="romanUcPeriod" startAt="5"/>
            </a:pPr>
            <a:r>
              <a:rPr lang="en-US" sz="2600" b="1" dirty="0">
                <a:solidFill>
                  <a:srgbClr val="01426A"/>
                </a:solidFill>
                <a:latin typeface="Arial" panose="020B0604020202020204" pitchFamily="34" charset="0"/>
                <a:cs typeface="Arial" panose="020B0604020202020204" pitchFamily="34" charset="0"/>
              </a:rPr>
              <a:t>Questions</a:t>
            </a:r>
          </a:p>
          <a:p>
            <a:endParaRPr lang="en-US" dirty="0"/>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325336" y="6081823"/>
            <a:ext cx="657691" cy="657691"/>
          </a:xfrm>
          <a:prstGeom prst="rect">
            <a:avLst/>
          </a:prstGeom>
        </p:spPr>
      </p:pic>
      <p:sp>
        <p:nvSpPr>
          <p:cNvPr id="3" name="Slide Number Placeholder 2">
            <a:extLst>
              <a:ext uri="{FF2B5EF4-FFF2-40B4-BE49-F238E27FC236}">
                <a16:creationId xmlns:a16="http://schemas.microsoft.com/office/drawing/2014/main" id="{38A09E86-4A62-E9CA-44E2-6AE8F0B3F75E}"/>
              </a:ext>
            </a:extLst>
          </p:cNvPr>
          <p:cNvSpPr>
            <a:spLocks noGrp="1"/>
          </p:cNvSpPr>
          <p:nvPr>
            <p:ph type="sldNum" sz="quarter" idx="12"/>
          </p:nvPr>
        </p:nvSpPr>
        <p:spPr/>
        <p:txBody>
          <a:bodyPr/>
          <a:lstStyle/>
          <a:p>
            <a:fld id="{C8EF4332-E770-4D3A-B0A4-BAC284B8DBFF}" type="slidenum">
              <a:rPr lang="en-US" smtClean="0"/>
              <a:t>2</a:t>
            </a:fld>
            <a:endParaRPr lang="en-US"/>
          </a:p>
        </p:txBody>
      </p:sp>
    </p:spTree>
    <p:extLst>
      <p:ext uri="{BB962C8B-B14F-4D97-AF65-F5344CB8AC3E}">
        <p14:creationId xmlns:p14="http://schemas.microsoft.com/office/powerpoint/2010/main" val="387744116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a:solidFill>
                  <a:schemeClr val="accent6"/>
                </a:solidFill>
                <a:latin typeface="Arial" panose="020B0604020202020204" pitchFamily="34" charset="0"/>
                <a:cs typeface="Arial" panose="020B0604020202020204" pitchFamily="34" charset="0"/>
              </a:rPr>
              <a:t>Why isn’t Policy Enough?</a:t>
            </a:r>
          </a:p>
        </p:txBody>
      </p:sp>
      <p:sp>
        <p:nvSpPr>
          <p:cNvPr id="3" name="Content Placeholder 2"/>
          <p:cNvSpPr>
            <a:spLocks noGrp="1"/>
          </p:cNvSpPr>
          <p:nvPr>
            <p:ph idx="1"/>
          </p:nvPr>
        </p:nvSpPr>
        <p:spPr/>
        <p:txBody>
          <a:bodyPr>
            <a:norm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600" b="1"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Because statute requires </a:t>
            </a:r>
            <a:r>
              <a:rPr lang="en-US" sz="2600" b="1" dirty="0">
                <a:solidFill>
                  <a:prstClr val="black"/>
                </a:solidFill>
                <a:latin typeface="Arial" panose="020B0604020202020204" pitchFamily="34" charset="0"/>
                <a:cs typeface="Arial" panose="020B0604020202020204" pitchFamily="34" charset="0"/>
              </a:rPr>
              <a:t>certain process for adoption</a:t>
            </a:r>
            <a:endParaRPr kumimoji="0" lang="en-US" sz="2600" b="1"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1200" b="1" i="1"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lvl="1">
              <a:defRPr/>
            </a:pPr>
            <a:r>
              <a:rPr kumimoji="0" lang="en-US" sz="20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Agency power to make rules flows from General Assembly</a:t>
            </a:r>
          </a:p>
          <a:p>
            <a:pPr lvl="2">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Agencies </a:t>
            </a:r>
            <a:r>
              <a:rPr lang="en-US" sz="1800" dirty="0">
                <a:solidFill>
                  <a:prstClr val="black"/>
                </a:solidFill>
                <a:latin typeface="Arial" panose="020B0604020202020204" pitchFamily="34" charset="0"/>
                <a:cs typeface="Arial" panose="020B0604020202020204" pitchFamily="34" charset="0"/>
              </a:rPr>
              <a:t>can only make rules where authorized by statute</a:t>
            </a:r>
          </a:p>
          <a:p>
            <a:pPr marL="914400" lvl="2" indent="0">
              <a:buNone/>
              <a:defRPr/>
            </a:pPr>
            <a:endParaRPr lang="en-US" sz="1800" dirty="0">
              <a:solidFill>
                <a:prstClr val="black"/>
              </a:solidFill>
              <a:latin typeface="Arial" panose="020B0604020202020204" pitchFamily="34" charset="0"/>
              <a:cs typeface="Arial" panose="020B0604020202020204" pitchFamily="34" charset="0"/>
            </a:endParaRPr>
          </a:p>
          <a:p>
            <a:pPr lvl="1">
              <a:defRPr/>
            </a:pPr>
            <a:r>
              <a:rPr lang="en-US" sz="2000" dirty="0">
                <a:solidFill>
                  <a:prstClr val="black"/>
                </a:solidFill>
                <a:latin typeface="Arial" panose="020B0604020202020204" pitchFamily="34" charset="0"/>
                <a:cs typeface="Arial" panose="020B0604020202020204" pitchFamily="34" charset="0"/>
              </a:rPr>
              <a:t>General Assembly requires rules to be adopted using certain process</a:t>
            </a:r>
            <a:endParaRPr kumimoji="0" lang="en-US" sz="20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lvl="2">
              <a:buFont typeface="Courier New" panose="02070309020205020404" pitchFamily="49" charset="0"/>
              <a:buChar char="o"/>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Administrative Rules and Procedures Act (IC 4-22-2)</a:t>
            </a:r>
          </a:p>
          <a:p>
            <a:pPr lvl="2">
              <a:buFont typeface="Courier New" panose="02070309020205020404" pitchFamily="49" charset="0"/>
              <a:buChar char="o"/>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Requires due process (sort of)</a:t>
            </a:r>
          </a:p>
          <a:p>
            <a:pPr lvl="3">
              <a:buFont typeface="Wingdings" panose="05000000000000000000" pitchFamily="2" charset="2"/>
              <a:buChar char="§"/>
              <a:defRPr/>
            </a:pPr>
            <a:r>
              <a:rPr kumimoji="0" lang="da-DK" sz="1600" b="0" i="1"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Villegas v. Silverman</a:t>
            </a:r>
            <a:r>
              <a:rPr kumimoji="0" lang="da-DK" sz="16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832 N.E.2d 598 (Ind. Ct. App. 2005)</a:t>
            </a:r>
            <a:endParaRPr kumimoji="0" lang="en-US" sz="16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lvl="3">
              <a:buFont typeface="Wingdings" panose="05000000000000000000" pitchFamily="2" charset="2"/>
              <a:buChar char="§"/>
              <a:defRPr/>
            </a:pPr>
            <a:r>
              <a:rPr kumimoji="0" lang="en-US" sz="16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“These requirements dictate, among other things, public input into any proposed rule changes. The duty of the BMV to issue licenses in a manner that it deems prudent does not </a:t>
            </a:r>
            <a:r>
              <a:rPr kumimoji="0" lang="en-US" sz="1600" b="0" i="0" u="none" strike="noStrike" kern="1200" cap="none" spc="0" normalizeH="0" baseline="0" noProof="0" dirty="0" err="1">
                <a:ln>
                  <a:noFill/>
                </a:ln>
                <a:solidFill>
                  <a:prstClr val="black"/>
                </a:solidFill>
                <a:effectLst/>
                <a:uLnTx/>
                <a:uFillTx/>
                <a:latin typeface="Arial" panose="020B0604020202020204" pitchFamily="34" charset="0"/>
                <a:cs typeface="Arial" panose="020B0604020202020204" pitchFamily="34" charset="0"/>
              </a:rPr>
              <a:t>supercede</a:t>
            </a:r>
            <a:r>
              <a:rPr kumimoji="0" lang="en-US" sz="16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the </a:t>
            </a:r>
            <a:r>
              <a:rPr kumimoji="0" lang="en-US" sz="1600" b="0" i="0" u="sng"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mandate to allow the public to participate in the rule-making process</a:t>
            </a:r>
            <a:r>
              <a:rPr kumimoji="0" lang="en-US" sz="16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t>
            </a:r>
            <a:endParaRPr kumimoji="0" lang="da-DK" sz="16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US" sz="2200" b="0" i="1"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US" sz="2200" b="0" i="1"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pic>
        <p:nvPicPr>
          <p:cNvPr id="4" name="Picture 3">
            <a:extLst>
              <a:ext uri="{FF2B5EF4-FFF2-40B4-BE49-F238E27FC236}">
                <a16:creationId xmlns:a16="http://schemas.microsoft.com/office/drawing/2014/main" id="{2150E181-5D3F-9C36-5450-3F7835A862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325336" y="6081823"/>
            <a:ext cx="657691" cy="657691"/>
          </a:xfrm>
          <a:prstGeom prst="rect">
            <a:avLst/>
          </a:prstGeom>
        </p:spPr>
      </p:pic>
      <p:sp>
        <p:nvSpPr>
          <p:cNvPr id="5" name="Slide Number Placeholder 4">
            <a:extLst>
              <a:ext uri="{FF2B5EF4-FFF2-40B4-BE49-F238E27FC236}">
                <a16:creationId xmlns:a16="http://schemas.microsoft.com/office/drawing/2014/main" id="{BBF6268D-634A-7B55-AFB1-201F91F45C60}"/>
              </a:ext>
            </a:extLst>
          </p:cNvPr>
          <p:cNvSpPr>
            <a:spLocks noGrp="1"/>
          </p:cNvSpPr>
          <p:nvPr>
            <p:ph type="sldNum" sz="quarter" idx="12"/>
          </p:nvPr>
        </p:nvSpPr>
        <p:spPr/>
        <p:txBody>
          <a:bodyPr/>
          <a:lstStyle/>
          <a:p>
            <a:fld id="{C8EF4332-E770-4D3A-B0A4-BAC284B8DBFF}" type="slidenum">
              <a:rPr lang="en-US" smtClean="0"/>
              <a:t>20</a:t>
            </a:fld>
            <a:endParaRPr lang="en-US"/>
          </a:p>
        </p:txBody>
      </p:sp>
    </p:spTree>
    <p:extLst>
      <p:ext uri="{BB962C8B-B14F-4D97-AF65-F5344CB8AC3E}">
        <p14:creationId xmlns:p14="http://schemas.microsoft.com/office/powerpoint/2010/main" val="412012631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a:solidFill>
                  <a:schemeClr val="accent6"/>
                </a:solidFill>
                <a:latin typeface="Arial" panose="020B0604020202020204" pitchFamily="34" charset="0"/>
                <a:cs typeface="Arial" panose="020B0604020202020204" pitchFamily="34" charset="0"/>
              </a:rPr>
              <a:t>Why isn’t Policy Enough? </a:t>
            </a:r>
            <a:endParaRPr lang="en-US" sz="4000" b="1" dirty="0">
              <a:solidFill>
                <a:schemeClr val="accent6"/>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838200" y="1825624"/>
            <a:ext cx="10515600" cy="4913889"/>
          </a:xfrm>
        </p:spPr>
        <p:txBody>
          <a:bodyPr>
            <a:normAutofit fontScale="85000" lnSpcReduction="20000"/>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3100" b="1"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Courts will not enforce rules without procedural steps</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2600" b="1" i="1"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b="0" i="0" u="none" strike="noStrike" kern="1200" cap="none" spc="0" normalizeH="0" baseline="0" noProof="0" dirty="0">
                <a:ln>
                  <a:noFill/>
                </a:ln>
                <a:solidFill>
                  <a:srgbClr val="212121"/>
                </a:solidFill>
                <a:effectLst/>
                <a:uLnTx/>
                <a:uFillTx/>
                <a:latin typeface="Arial" panose="020B0604020202020204" pitchFamily="34" charset="0"/>
                <a:cs typeface="Arial" panose="020B0604020202020204" pitchFamily="34" charset="0"/>
              </a:rPr>
              <a:t>Agency policies without rulemaking steps do not carry the effect of law</a:t>
            </a:r>
          </a:p>
          <a:p>
            <a:pPr marR="0" lvl="2" algn="l" defTabSz="914400" rtl="0" eaLnBrk="1" fontAlgn="auto" latinLnBrk="0" hangingPunct="1">
              <a:lnSpc>
                <a:spcPct val="110000"/>
              </a:lnSpc>
              <a:spcBef>
                <a:spcPts val="500"/>
              </a:spcBef>
              <a:spcAft>
                <a:spcPts val="0"/>
              </a:spcAft>
              <a:buClrTx/>
              <a:buSzTx/>
              <a:buFont typeface="Courier New" panose="02070309020205020404" pitchFamily="49" charset="0"/>
              <a:buChar char="o"/>
              <a:tabLst/>
              <a:defRPr/>
            </a:pPr>
            <a:r>
              <a:rPr kumimoji="0" lang="en-US" sz="2100" b="0" i="0" u="none" strike="noStrike" kern="1200" cap="none" spc="0" normalizeH="0" baseline="0" noProof="0" dirty="0">
                <a:ln>
                  <a:noFill/>
                </a:ln>
                <a:solidFill>
                  <a:srgbClr val="212121"/>
                </a:solidFill>
                <a:effectLst/>
                <a:uLnTx/>
                <a:uFillTx/>
                <a:latin typeface="Arial" panose="020B0604020202020204" pitchFamily="34" charset="0"/>
                <a:cs typeface="Arial" panose="020B0604020202020204" pitchFamily="34" charset="0"/>
              </a:rPr>
              <a:t>“We hold that the new identification requirements are a rule, and because they were not promulgated in accordance with the ARPA, they are void and without effect.” </a:t>
            </a:r>
            <a:r>
              <a:rPr kumimoji="0" lang="da-DK" sz="2100" b="0" i="1"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Villegas</a:t>
            </a:r>
            <a:r>
              <a:rPr kumimoji="0" lang="da-DK" sz="2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832 N.E.2d at 610 </a:t>
            </a:r>
          </a:p>
          <a:p>
            <a:pPr marR="0" lvl="2" algn="l" defTabSz="914400" rtl="0" eaLnBrk="1" fontAlgn="auto" latinLnBrk="0" hangingPunct="1">
              <a:lnSpc>
                <a:spcPct val="120000"/>
              </a:lnSpc>
              <a:spcBef>
                <a:spcPts val="500"/>
              </a:spcBef>
              <a:spcAft>
                <a:spcPts val="0"/>
              </a:spcAft>
              <a:buClrTx/>
              <a:buSzTx/>
              <a:buFont typeface="Courier New" panose="02070309020205020404" pitchFamily="49" charset="0"/>
              <a:buChar char="o"/>
              <a:tabLst/>
              <a:defRPr/>
            </a:pPr>
            <a:r>
              <a:rPr kumimoji="0" lang="en-US" sz="2100" b="0" i="0" u="none" strike="noStrike" kern="1200" cap="none" spc="0" normalizeH="0" baseline="0" noProof="0" dirty="0">
                <a:ln>
                  <a:noFill/>
                </a:ln>
                <a:solidFill>
                  <a:srgbClr val="212121"/>
                </a:solidFill>
                <a:effectLst/>
                <a:uLnTx/>
                <a:uFillTx/>
                <a:latin typeface="Arial" panose="020B0604020202020204" pitchFamily="34" charset="0"/>
                <a:cs typeface="Arial" panose="020B0604020202020204" pitchFamily="34" charset="0"/>
              </a:rPr>
              <a:t>“</a:t>
            </a:r>
            <a:r>
              <a:rPr kumimoji="0" lang="en-US" sz="2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IDEM may only regulate by a new rule if the proper rulemaking procedures have been followed.” </a:t>
            </a:r>
            <a:r>
              <a:rPr kumimoji="0" lang="da-DK" sz="2100" b="0" i="1"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Indiana-Kentucky Elec. Corp. v. Comm'r, Indiana Dep't of Env't Mgmt.</a:t>
            </a:r>
            <a:r>
              <a:rPr kumimoji="0" lang="da-DK" sz="2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820 N.E.2d 771, 780 (Ind. Ct. App. 2005)</a:t>
            </a:r>
          </a:p>
          <a:p>
            <a:pPr marL="1143000" marR="0" lvl="2"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da-DK" sz="20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Examples of rule “alternatives” rejected by courts:</a:t>
            </a:r>
          </a:p>
          <a:p>
            <a:pPr marR="0" lvl="2" algn="l" defTabSz="914400" rtl="0" eaLnBrk="1" fontAlgn="auto" latinLnBrk="0" hangingPunct="1">
              <a:lnSpc>
                <a:spcPct val="90000"/>
              </a:lnSpc>
              <a:spcBef>
                <a:spcPts val="500"/>
              </a:spcBef>
              <a:spcAft>
                <a:spcPts val="0"/>
              </a:spcAft>
              <a:buClrTx/>
              <a:buSzTx/>
              <a:buFont typeface="Courier New" panose="02070309020205020404" pitchFamily="49" charset="0"/>
              <a:buChar char="o"/>
              <a:tabLst/>
              <a:defRPr/>
            </a:pPr>
            <a:r>
              <a:rPr kumimoji="0" lang="en-US" sz="21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Written policy</a:t>
            </a:r>
            <a:r>
              <a:rPr kumimoji="0" lang="en-US" sz="2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r>
              <a:rPr kumimoji="0" lang="da-DK" sz="2100" b="0" i="1"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Villegas</a:t>
            </a:r>
            <a:r>
              <a:rPr kumimoji="0" lang="da-DK" sz="2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(required documents for driver’s license)</a:t>
            </a:r>
          </a:p>
          <a:p>
            <a:pPr marR="0" lvl="2" algn="l" defTabSz="914400" rtl="0" eaLnBrk="1" fontAlgn="auto" latinLnBrk="0" hangingPunct="1">
              <a:lnSpc>
                <a:spcPct val="90000"/>
              </a:lnSpc>
              <a:spcBef>
                <a:spcPts val="500"/>
              </a:spcBef>
              <a:spcAft>
                <a:spcPts val="0"/>
              </a:spcAft>
              <a:buClrTx/>
              <a:buSzTx/>
              <a:buFont typeface="Courier New" panose="02070309020205020404" pitchFamily="49" charset="0"/>
              <a:buChar char="o"/>
              <a:tabLst/>
              <a:defRPr/>
            </a:pPr>
            <a:r>
              <a:rPr kumimoji="0" lang="da-DK" sz="21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Oral policy</a:t>
            </a:r>
            <a:r>
              <a:rPr kumimoji="0" lang="da-DK" sz="2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r>
              <a:rPr kumimoji="0" lang="da-DK" sz="2100" b="0" i="1"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Indiana-Kentucky Elec. Corp.</a:t>
            </a:r>
            <a:r>
              <a:rPr kumimoji="0" lang="da-DK" sz="2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(location of environmental monitoring equipment)</a:t>
            </a:r>
          </a:p>
          <a:p>
            <a:pPr marR="0" lvl="2" algn="l" defTabSz="914400" rtl="0" eaLnBrk="1" fontAlgn="auto" latinLnBrk="0" hangingPunct="1">
              <a:lnSpc>
                <a:spcPct val="120000"/>
              </a:lnSpc>
              <a:spcBef>
                <a:spcPts val="500"/>
              </a:spcBef>
              <a:spcAft>
                <a:spcPts val="0"/>
              </a:spcAft>
              <a:buClrTx/>
              <a:buSzTx/>
              <a:buFont typeface="Courier New" panose="02070309020205020404" pitchFamily="49" charset="0"/>
              <a:buChar char="o"/>
              <a:tabLst/>
              <a:defRPr/>
            </a:pPr>
            <a:r>
              <a:rPr kumimoji="0" lang="da-DK" sz="21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Contract</a:t>
            </a:r>
            <a:r>
              <a:rPr kumimoji="0" lang="da-DK" sz="2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r>
              <a:rPr kumimoji="0" lang="en-US" sz="2100" b="0" i="1"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Am. Trucking Associations, Inc. v. City of Los Angeles, Cal.</a:t>
            </a:r>
            <a:r>
              <a:rPr kumimoji="0" lang="en-US" sz="2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569 U.S. 641 (2013) (imposing “distinctive governmental” authority through contract) </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US" sz="2200" b="0" i="1"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pic>
        <p:nvPicPr>
          <p:cNvPr id="4" name="Picture 3">
            <a:extLst>
              <a:ext uri="{FF2B5EF4-FFF2-40B4-BE49-F238E27FC236}">
                <a16:creationId xmlns:a16="http://schemas.microsoft.com/office/drawing/2014/main" id="{2150E181-5D3F-9C36-5450-3F7835A862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325336" y="6081823"/>
            <a:ext cx="657691" cy="657691"/>
          </a:xfrm>
          <a:prstGeom prst="rect">
            <a:avLst/>
          </a:prstGeom>
        </p:spPr>
      </p:pic>
      <p:sp>
        <p:nvSpPr>
          <p:cNvPr id="5" name="Slide Number Placeholder 4">
            <a:extLst>
              <a:ext uri="{FF2B5EF4-FFF2-40B4-BE49-F238E27FC236}">
                <a16:creationId xmlns:a16="http://schemas.microsoft.com/office/drawing/2014/main" id="{F793ED9A-3359-E71C-DA52-676FDD8D2B31}"/>
              </a:ext>
            </a:extLst>
          </p:cNvPr>
          <p:cNvSpPr>
            <a:spLocks noGrp="1"/>
          </p:cNvSpPr>
          <p:nvPr>
            <p:ph type="sldNum" sz="quarter" idx="12"/>
          </p:nvPr>
        </p:nvSpPr>
        <p:spPr/>
        <p:txBody>
          <a:bodyPr/>
          <a:lstStyle/>
          <a:p>
            <a:fld id="{C8EF4332-E770-4D3A-B0A4-BAC284B8DBFF}" type="slidenum">
              <a:rPr lang="en-US" smtClean="0"/>
              <a:t>21</a:t>
            </a:fld>
            <a:endParaRPr lang="en-US"/>
          </a:p>
        </p:txBody>
      </p:sp>
    </p:spTree>
    <p:extLst>
      <p:ext uri="{BB962C8B-B14F-4D97-AF65-F5344CB8AC3E}">
        <p14:creationId xmlns:p14="http://schemas.microsoft.com/office/powerpoint/2010/main" val="384018442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744200" cy="1325563"/>
          </a:xfrm>
        </p:spPr>
        <p:txBody>
          <a:bodyPr>
            <a:noAutofit/>
          </a:bodyPr>
          <a:lstStyle/>
          <a:p>
            <a:r>
              <a:rPr lang="en-US" sz="4800" b="1" dirty="0">
                <a:solidFill>
                  <a:schemeClr val="accent6"/>
                </a:solidFill>
                <a:latin typeface="Arial" panose="020B0604020202020204" pitchFamily="34" charset="0"/>
              </a:rPr>
              <a:t>The Role of Rules – </a:t>
            </a:r>
            <a:r>
              <a:rPr lang="en-US" sz="4200" b="1" dirty="0">
                <a:solidFill>
                  <a:schemeClr val="accent6"/>
                </a:solidFill>
                <a:latin typeface="Arial" panose="020B0604020202020204" pitchFamily="34" charset="0"/>
              </a:rPr>
              <a:t>Statutes vs. Rules</a:t>
            </a:r>
          </a:p>
        </p:txBody>
      </p:sp>
      <p:sp>
        <p:nvSpPr>
          <p:cNvPr id="3" name="Content Placeholder 2"/>
          <p:cNvSpPr>
            <a:spLocks noGrp="1"/>
          </p:cNvSpPr>
          <p:nvPr>
            <p:ph idx="1"/>
          </p:nvPr>
        </p:nvSpPr>
        <p:spPr>
          <a:xfrm>
            <a:off x="838200" y="1825624"/>
            <a:ext cx="10515600" cy="4918076"/>
          </a:xfrm>
        </p:spPr>
        <p:txBody>
          <a:bodyPr anchor="t">
            <a:normAutofit/>
          </a:bodyPr>
          <a:lstStyle/>
          <a:p>
            <a:r>
              <a:rPr lang="en-US" sz="2200" dirty="0">
                <a:latin typeface="Arial" panose="020B0604020202020204" pitchFamily="34" charset="0"/>
                <a:cs typeface="Arial" panose="020B0604020202020204" pitchFamily="34" charset="0"/>
              </a:rPr>
              <a:t>Statutes set general program requirements</a:t>
            </a:r>
          </a:p>
          <a:p>
            <a:r>
              <a:rPr lang="en-US" sz="2200" dirty="0">
                <a:latin typeface="Arial" panose="020B0604020202020204" pitchFamily="34" charset="0"/>
                <a:cs typeface="Arial" panose="020B0604020202020204" pitchFamily="34" charset="0"/>
              </a:rPr>
              <a:t>Regulations fill in details </a:t>
            </a:r>
          </a:p>
          <a:p>
            <a:r>
              <a:rPr lang="en-US" sz="2200" dirty="0">
                <a:latin typeface="Arial" panose="020B0604020202020204" pitchFamily="34" charset="0"/>
                <a:cs typeface="Arial" panose="020B0604020202020204" pitchFamily="34" charset="0"/>
              </a:rPr>
              <a:t>Regulations can expand on or explain statutory requirements and definitions</a:t>
            </a:r>
          </a:p>
          <a:p>
            <a:r>
              <a:rPr lang="en-US" sz="2200" dirty="0">
                <a:latin typeface="Arial" panose="020B0604020202020204" pitchFamily="34" charset="0"/>
                <a:cs typeface="Arial" panose="020B0604020202020204" pitchFamily="34" charset="0"/>
              </a:rPr>
              <a:t>Rules should not duplicate statute, IC 4-22-2-19.5(a)(3)</a:t>
            </a:r>
          </a:p>
          <a:p>
            <a:pPr lvl="1">
              <a:buFont typeface="Courier New" panose="02070309020205020404" pitchFamily="49" charset="0"/>
              <a:buChar char="o"/>
            </a:pPr>
            <a:r>
              <a:rPr lang="en-US" sz="1800" dirty="0">
                <a:latin typeface="Arial" panose="020B0604020202020204" pitchFamily="34" charset="0"/>
                <a:cs typeface="Arial" panose="020B0604020202020204" pitchFamily="34" charset="0"/>
              </a:rPr>
              <a:t>If your rule repeats statute, must update rule each time statute is updated</a:t>
            </a:r>
          </a:p>
          <a:p>
            <a:pPr lvl="1">
              <a:buFont typeface="Courier New" panose="02070309020205020404" pitchFamily="49" charset="0"/>
              <a:buChar char="o"/>
            </a:pPr>
            <a:r>
              <a:rPr lang="en-US" sz="1800" dirty="0">
                <a:latin typeface="Arial" panose="020B0604020202020204" pitchFamily="34" charset="0"/>
                <a:cs typeface="Arial" panose="020B0604020202020204" pitchFamily="34" charset="0"/>
              </a:rPr>
              <a:t>Means more rules and more confusion</a:t>
            </a:r>
          </a:p>
          <a:p>
            <a:endParaRPr lang="en-US" sz="2000" dirty="0">
              <a:latin typeface="Arial" panose="020B0604020202020204" pitchFamily="34" charset="0"/>
              <a:cs typeface="Arial" panose="020B0604020202020204" pitchFamily="34" charset="0"/>
            </a:endParaRPr>
          </a:p>
          <a:p>
            <a:pPr marL="0" indent="0">
              <a:buNone/>
            </a:pPr>
            <a:endParaRPr lang="en-US" sz="2000" dirty="0">
              <a:latin typeface="Arial" panose="020B0604020202020204" pitchFamily="34" charset="0"/>
              <a:cs typeface="Arial" panose="020B0604020202020204" pitchFamily="34" charset="0"/>
            </a:endParaRPr>
          </a:p>
          <a:p>
            <a:endParaRPr lang="en-US" sz="2000" dirty="0">
              <a:latin typeface="Arial" panose="020B0604020202020204" pitchFamily="34" charset="0"/>
              <a:cs typeface="Arial" panose="020B0604020202020204" pitchFamily="34" charset="0"/>
            </a:endParaRPr>
          </a:p>
        </p:txBody>
      </p:sp>
      <p:pic>
        <p:nvPicPr>
          <p:cNvPr id="5" name="Picture 4">
            <a:extLst>
              <a:ext uri="{FF2B5EF4-FFF2-40B4-BE49-F238E27FC236}">
                <a16:creationId xmlns:a16="http://schemas.microsoft.com/office/drawing/2014/main" id="{8EF763E5-7176-CE83-1AFB-0CA54681E48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325336" y="6081823"/>
            <a:ext cx="657691" cy="657691"/>
          </a:xfrm>
          <a:prstGeom prst="rect">
            <a:avLst/>
          </a:prstGeom>
        </p:spPr>
      </p:pic>
      <p:sp>
        <p:nvSpPr>
          <p:cNvPr id="6" name="Slide Number Placeholder 5">
            <a:extLst>
              <a:ext uri="{FF2B5EF4-FFF2-40B4-BE49-F238E27FC236}">
                <a16:creationId xmlns:a16="http://schemas.microsoft.com/office/drawing/2014/main" id="{3DC509E8-8EF2-E5F6-CCF0-44FE336878D2}"/>
              </a:ext>
            </a:extLst>
          </p:cNvPr>
          <p:cNvSpPr>
            <a:spLocks noGrp="1"/>
          </p:cNvSpPr>
          <p:nvPr>
            <p:ph type="sldNum" sz="quarter" idx="12"/>
          </p:nvPr>
        </p:nvSpPr>
        <p:spPr/>
        <p:txBody>
          <a:bodyPr/>
          <a:lstStyle/>
          <a:p>
            <a:fld id="{C8EF4332-E770-4D3A-B0A4-BAC284B8DBFF}" type="slidenum">
              <a:rPr lang="en-US" smtClean="0"/>
              <a:t>22</a:t>
            </a:fld>
            <a:endParaRPr lang="en-US"/>
          </a:p>
        </p:txBody>
      </p:sp>
    </p:spTree>
    <p:extLst>
      <p:ext uri="{BB962C8B-B14F-4D97-AF65-F5344CB8AC3E}">
        <p14:creationId xmlns:p14="http://schemas.microsoft.com/office/powerpoint/2010/main" val="31470737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365125"/>
            <a:ext cx="10763251" cy="1325563"/>
          </a:xfrm>
        </p:spPr>
        <p:txBody>
          <a:bodyPr>
            <a:normAutofit fontScale="90000"/>
          </a:bodyPr>
          <a:lstStyle/>
          <a:p>
            <a:r>
              <a:rPr lang="en-US" sz="5300" b="1" dirty="0">
                <a:solidFill>
                  <a:schemeClr val="accent6"/>
                </a:solidFill>
                <a:latin typeface="Arial" panose="020B0604020202020204" pitchFamily="34" charset="0"/>
              </a:rPr>
              <a:t>The Role of Rules – </a:t>
            </a:r>
            <a:r>
              <a:rPr lang="en-US" sz="4700" b="1" dirty="0">
                <a:solidFill>
                  <a:schemeClr val="accent6"/>
                </a:solidFill>
                <a:latin typeface="Arial" panose="020B0604020202020204" pitchFamily="34" charset="0"/>
              </a:rPr>
              <a:t>Rules vs. Policies/Manuals</a:t>
            </a:r>
          </a:p>
        </p:txBody>
      </p:sp>
      <p:sp>
        <p:nvSpPr>
          <p:cNvPr id="3" name="Content Placeholder 2"/>
          <p:cNvSpPr>
            <a:spLocks noGrp="1"/>
          </p:cNvSpPr>
          <p:nvPr>
            <p:ph idx="1"/>
          </p:nvPr>
        </p:nvSpPr>
        <p:spPr>
          <a:xfrm>
            <a:off x="838200" y="1825624"/>
            <a:ext cx="10515600" cy="4918076"/>
          </a:xfrm>
        </p:spPr>
        <p:txBody>
          <a:bodyPr anchor="t">
            <a:normAutofit/>
          </a:bodyPr>
          <a:lstStyle/>
          <a:p>
            <a:r>
              <a:rPr lang="en-US" sz="2200" dirty="0">
                <a:latin typeface="Arial" panose="020B0604020202020204" pitchFamily="34" charset="0"/>
                <a:cs typeface="Arial" panose="020B0604020202020204" pitchFamily="34" charset="0"/>
              </a:rPr>
              <a:t>Rules </a:t>
            </a:r>
            <a:r>
              <a:rPr lang="en-US" sz="2200" i="1" dirty="0">
                <a:latin typeface="Arial" panose="020B0604020202020204" pitchFamily="34" charset="0"/>
                <a:cs typeface="Arial" panose="020B0604020202020204" pitchFamily="34" charset="0"/>
              </a:rPr>
              <a:t>impose</a:t>
            </a:r>
            <a:r>
              <a:rPr lang="en-US" sz="2200" dirty="0">
                <a:latin typeface="Arial" panose="020B0604020202020204" pitchFamily="34" charset="0"/>
                <a:cs typeface="Arial" panose="020B0604020202020204" pitchFamily="34" charset="0"/>
              </a:rPr>
              <a:t> requirements</a:t>
            </a:r>
          </a:p>
          <a:p>
            <a:r>
              <a:rPr lang="en-US" sz="2200" dirty="0">
                <a:latin typeface="Arial" panose="020B0604020202020204" pitchFamily="34" charset="0"/>
                <a:cs typeface="Arial" panose="020B0604020202020204" pitchFamily="34" charset="0"/>
              </a:rPr>
              <a:t>Rules are legally enforceable</a:t>
            </a:r>
          </a:p>
          <a:p>
            <a:r>
              <a:rPr lang="en-US" sz="2200" dirty="0">
                <a:latin typeface="Arial" panose="020B0604020202020204" pitchFamily="34" charset="0"/>
                <a:cs typeface="Arial" panose="020B0604020202020204" pitchFamily="34" charset="0"/>
              </a:rPr>
              <a:t>Policies and Manuals </a:t>
            </a:r>
            <a:r>
              <a:rPr lang="en-US" sz="2200" i="1" dirty="0">
                <a:latin typeface="Arial" panose="020B0604020202020204" pitchFamily="34" charset="0"/>
                <a:cs typeface="Arial" panose="020B0604020202020204" pitchFamily="34" charset="0"/>
              </a:rPr>
              <a:t>explain</a:t>
            </a:r>
            <a:r>
              <a:rPr lang="en-US" sz="2200" dirty="0">
                <a:latin typeface="Arial" panose="020B0604020202020204" pitchFamily="34" charset="0"/>
                <a:cs typeface="Arial" panose="020B0604020202020204" pitchFamily="34" charset="0"/>
              </a:rPr>
              <a:t> requirements </a:t>
            </a:r>
          </a:p>
          <a:p>
            <a:r>
              <a:rPr lang="en-US" sz="2200" dirty="0">
                <a:latin typeface="Arial" panose="020B0604020202020204" pitchFamily="34" charset="0"/>
                <a:cs typeface="Arial" panose="020B0604020202020204" pitchFamily="34" charset="0"/>
              </a:rPr>
              <a:t>Manuals can combine requirements from statute and regulation and explain in regular language for regulated parties</a:t>
            </a:r>
          </a:p>
          <a:p>
            <a:pPr lvl="1">
              <a:buFont typeface="Courier New" panose="02070309020205020404" pitchFamily="49" charset="0"/>
              <a:buChar char="o"/>
            </a:pPr>
            <a:r>
              <a:rPr lang="en-US" sz="1800" dirty="0">
                <a:latin typeface="Arial" panose="020B0604020202020204" pitchFamily="34" charset="0"/>
                <a:cs typeface="Arial" panose="020B0604020202020204" pitchFamily="34" charset="0"/>
              </a:rPr>
              <a:t>Examples, </a:t>
            </a:r>
            <a:r>
              <a:rPr lang="en-US" sz="1800" dirty="0">
                <a:latin typeface="Arial" panose="020B0604020202020204" pitchFamily="34" charset="0"/>
                <a:cs typeface="Arial" panose="020B0604020202020204" pitchFamily="34" charset="0"/>
                <a:hlinkClick r:id="rId2"/>
              </a:rPr>
              <a:t>BMV Driver’s Manual</a:t>
            </a:r>
            <a:r>
              <a:rPr lang="en-US" sz="1800" dirty="0">
                <a:latin typeface="Arial" panose="020B0604020202020204" pitchFamily="34" charset="0"/>
                <a:cs typeface="Arial" panose="020B0604020202020204" pitchFamily="34" charset="0"/>
              </a:rPr>
              <a:t>, </a:t>
            </a:r>
            <a:r>
              <a:rPr lang="en-US" sz="1800" dirty="0">
                <a:latin typeface="Arial" panose="020B0604020202020204" pitchFamily="34" charset="0"/>
                <a:cs typeface="Arial" panose="020B0604020202020204" pitchFamily="34" charset="0"/>
                <a:hlinkClick r:id="rId3"/>
              </a:rPr>
              <a:t>DNR Hunting Manual</a:t>
            </a:r>
            <a:endParaRPr lang="en-US" sz="1800" dirty="0">
              <a:latin typeface="Arial" panose="020B0604020202020204" pitchFamily="34" charset="0"/>
              <a:cs typeface="Arial" panose="020B0604020202020204" pitchFamily="34" charset="0"/>
            </a:endParaRPr>
          </a:p>
          <a:p>
            <a:r>
              <a:rPr lang="en-US" sz="2200" dirty="0">
                <a:latin typeface="Arial" panose="020B0604020202020204" pitchFamily="34" charset="0"/>
                <a:cs typeface="Arial" panose="020B0604020202020204" pitchFamily="34" charset="0"/>
              </a:rPr>
              <a:t>Policies and Manuals are not legally enforceable</a:t>
            </a:r>
          </a:p>
          <a:p>
            <a:pPr marL="0" indent="0">
              <a:buNone/>
            </a:pPr>
            <a:endParaRPr lang="en-US" sz="2200" dirty="0">
              <a:latin typeface="Arial" panose="020B0604020202020204" pitchFamily="34" charset="0"/>
              <a:cs typeface="Arial" panose="020B0604020202020204" pitchFamily="34" charset="0"/>
            </a:endParaRPr>
          </a:p>
          <a:p>
            <a:endParaRPr lang="en-US" sz="2200" dirty="0">
              <a:latin typeface="Arial" panose="020B0604020202020204" pitchFamily="34" charset="0"/>
              <a:cs typeface="Arial" panose="020B0604020202020204" pitchFamily="34" charset="0"/>
            </a:endParaRPr>
          </a:p>
        </p:txBody>
      </p:sp>
      <p:pic>
        <p:nvPicPr>
          <p:cNvPr id="5" name="Picture 4">
            <a:extLst>
              <a:ext uri="{FF2B5EF4-FFF2-40B4-BE49-F238E27FC236}">
                <a16:creationId xmlns:a16="http://schemas.microsoft.com/office/drawing/2014/main" id="{27C83EA1-B360-7206-BAD5-9502F2BD2EEA}"/>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325336" y="6081823"/>
            <a:ext cx="657691" cy="657691"/>
          </a:xfrm>
          <a:prstGeom prst="rect">
            <a:avLst/>
          </a:prstGeom>
        </p:spPr>
      </p:pic>
      <p:sp>
        <p:nvSpPr>
          <p:cNvPr id="6" name="Slide Number Placeholder 5">
            <a:extLst>
              <a:ext uri="{FF2B5EF4-FFF2-40B4-BE49-F238E27FC236}">
                <a16:creationId xmlns:a16="http://schemas.microsoft.com/office/drawing/2014/main" id="{AC043FC8-C38E-1466-380B-D29093E5A929}"/>
              </a:ext>
            </a:extLst>
          </p:cNvPr>
          <p:cNvSpPr>
            <a:spLocks noGrp="1"/>
          </p:cNvSpPr>
          <p:nvPr>
            <p:ph type="sldNum" sz="quarter" idx="12"/>
          </p:nvPr>
        </p:nvSpPr>
        <p:spPr/>
        <p:txBody>
          <a:bodyPr/>
          <a:lstStyle/>
          <a:p>
            <a:fld id="{C8EF4332-E770-4D3A-B0A4-BAC284B8DBFF}" type="slidenum">
              <a:rPr lang="en-US" smtClean="0"/>
              <a:t>23</a:t>
            </a:fld>
            <a:endParaRPr lang="en-US"/>
          </a:p>
        </p:txBody>
      </p:sp>
    </p:spTree>
    <p:extLst>
      <p:ext uri="{BB962C8B-B14F-4D97-AF65-F5344CB8AC3E}">
        <p14:creationId xmlns:p14="http://schemas.microsoft.com/office/powerpoint/2010/main" val="41556520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a:solidFill>
                  <a:schemeClr val="accent6"/>
                </a:solidFill>
                <a:latin typeface="Arial" panose="020B0604020202020204" pitchFamily="34" charset="0"/>
                <a:cs typeface="Arial" panose="020B0604020202020204" pitchFamily="34" charset="0"/>
              </a:rPr>
              <a:t>Statute, Rule, or Policy/Manual</a:t>
            </a:r>
          </a:p>
        </p:txBody>
      </p:sp>
      <p:pic>
        <p:nvPicPr>
          <p:cNvPr id="4" name="Picture 3">
            <a:extLst>
              <a:ext uri="{FF2B5EF4-FFF2-40B4-BE49-F238E27FC236}">
                <a16:creationId xmlns:a16="http://schemas.microsoft.com/office/drawing/2014/main" id="{2150E181-5D3F-9C36-5450-3F7835A862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325336" y="6081823"/>
            <a:ext cx="657691" cy="657691"/>
          </a:xfrm>
          <a:prstGeom prst="rect">
            <a:avLst/>
          </a:prstGeom>
        </p:spPr>
      </p:pic>
      <p:graphicFrame>
        <p:nvGraphicFramePr>
          <p:cNvPr id="7" name="Table 6">
            <a:extLst>
              <a:ext uri="{FF2B5EF4-FFF2-40B4-BE49-F238E27FC236}">
                <a16:creationId xmlns:a16="http://schemas.microsoft.com/office/drawing/2014/main" id="{751D4A6F-D1E1-75D7-6F60-B8526E96DE68}"/>
              </a:ext>
            </a:extLst>
          </p:cNvPr>
          <p:cNvGraphicFramePr>
            <a:graphicFrameLocks noGrp="1"/>
          </p:cNvGraphicFramePr>
          <p:nvPr>
            <p:extLst>
              <p:ext uri="{D42A27DB-BD31-4B8C-83A1-F6EECF244321}">
                <p14:modId xmlns:p14="http://schemas.microsoft.com/office/powerpoint/2010/main" val="2814546076"/>
              </p:ext>
            </p:extLst>
          </p:nvPr>
        </p:nvGraphicFramePr>
        <p:xfrm>
          <a:off x="838200" y="1690688"/>
          <a:ext cx="10041837" cy="4238763"/>
        </p:xfrm>
        <a:graphic>
          <a:graphicData uri="http://schemas.openxmlformats.org/drawingml/2006/table">
            <a:tbl>
              <a:tblPr firstRow="1" bandRow="1">
                <a:tableStyleId>{5C22544A-7EE6-4342-B048-85BDC9FD1C3A}</a:tableStyleId>
              </a:tblPr>
              <a:tblGrid>
                <a:gridCol w="1865244">
                  <a:extLst>
                    <a:ext uri="{9D8B030D-6E8A-4147-A177-3AD203B41FA5}">
                      <a16:colId xmlns:a16="http://schemas.microsoft.com/office/drawing/2014/main" val="2825692778"/>
                    </a:ext>
                  </a:extLst>
                </a:gridCol>
                <a:gridCol w="2226366">
                  <a:extLst>
                    <a:ext uri="{9D8B030D-6E8A-4147-A177-3AD203B41FA5}">
                      <a16:colId xmlns:a16="http://schemas.microsoft.com/office/drawing/2014/main" val="3132430059"/>
                    </a:ext>
                  </a:extLst>
                </a:gridCol>
                <a:gridCol w="2093843">
                  <a:extLst>
                    <a:ext uri="{9D8B030D-6E8A-4147-A177-3AD203B41FA5}">
                      <a16:colId xmlns:a16="http://schemas.microsoft.com/office/drawing/2014/main" val="2762504577"/>
                    </a:ext>
                  </a:extLst>
                </a:gridCol>
                <a:gridCol w="1855305">
                  <a:extLst>
                    <a:ext uri="{9D8B030D-6E8A-4147-A177-3AD203B41FA5}">
                      <a16:colId xmlns:a16="http://schemas.microsoft.com/office/drawing/2014/main" val="3086492161"/>
                    </a:ext>
                  </a:extLst>
                </a:gridCol>
                <a:gridCol w="2001079">
                  <a:extLst>
                    <a:ext uri="{9D8B030D-6E8A-4147-A177-3AD203B41FA5}">
                      <a16:colId xmlns:a16="http://schemas.microsoft.com/office/drawing/2014/main" val="2362114843"/>
                    </a:ext>
                  </a:extLst>
                </a:gridCol>
              </a:tblGrid>
              <a:tr h="459159">
                <a:tc>
                  <a:txBody>
                    <a:bodyPr/>
                    <a:lstStyle/>
                    <a:p>
                      <a:endParaRPr lang="en-US" dirty="0"/>
                    </a:p>
                  </a:txBody>
                  <a:tcPr/>
                </a:tc>
                <a:tc>
                  <a:txBody>
                    <a:bodyPr/>
                    <a:lstStyle/>
                    <a:p>
                      <a:r>
                        <a:rPr lang="en-US" dirty="0"/>
                        <a:t>Statute</a:t>
                      </a:r>
                    </a:p>
                  </a:txBody>
                  <a:tcPr/>
                </a:tc>
                <a:tc>
                  <a:txBody>
                    <a:bodyPr/>
                    <a:lstStyle/>
                    <a:p>
                      <a:r>
                        <a:rPr lang="en-US" dirty="0"/>
                        <a:t>Rule</a:t>
                      </a:r>
                    </a:p>
                  </a:txBody>
                  <a:tcPr/>
                </a:tc>
                <a:tc>
                  <a:txBody>
                    <a:bodyPr/>
                    <a:lstStyle/>
                    <a:p>
                      <a:r>
                        <a:rPr lang="en-US" dirty="0"/>
                        <a:t>Policy</a:t>
                      </a:r>
                    </a:p>
                  </a:txBody>
                  <a:tcPr/>
                </a:tc>
                <a:tc>
                  <a:txBody>
                    <a:bodyPr/>
                    <a:lstStyle/>
                    <a:p>
                      <a:r>
                        <a:rPr lang="en-US" dirty="0"/>
                        <a:t>Manual</a:t>
                      </a:r>
                    </a:p>
                  </a:txBody>
                  <a:tcPr/>
                </a:tc>
                <a:extLst>
                  <a:ext uri="{0D108BD9-81ED-4DB2-BD59-A6C34878D82A}">
                    <a16:rowId xmlns:a16="http://schemas.microsoft.com/office/drawing/2014/main" val="2464423340"/>
                  </a:ext>
                </a:extLst>
              </a:tr>
              <a:tr h="792522">
                <a:tc>
                  <a:txBody>
                    <a:bodyPr/>
                    <a:lstStyle/>
                    <a:p>
                      <a:r>
                        <a:rPr lang="en-US" b="1" dirty="0"/>
                        <a:t>Purpose</a:t>
                      </a:r>
                    </a:p>
                  </a:txBody>
                  <a:tcPr/>
                </a:tc>
                <a:tc>
                  <a:txBody>
                    <a:bodyPr/>
                    <a:lstStyle/>
                    <a:p>
                      <a:r>
                        <a:rPr lang="en-US" dirty="0"/>
                        <a:t>Set legal authority and basic requirements</a:t>
                      </a:r>
                    </a:p>
                  </a:txBody>
                  <a:tcPr/>
                </a:tc>
                <a:tc>
                  <a:txBody>
                    <a:bodyPr/>
                    <a:lstStyle/>
                    <a:p>
                      <a:r>
                        <a:rPr lang="en-US" dirty="0"/>
                        <a:t>Expand on basic requirements</a:t>
                      </a:r>
                    </a:p>
                  </a:txBody>
                  <a:tcPr/>
                </a:tc>
                <a:tc>
                  <a:txBody>
                    <a:bodyPr/>
                    <a:lstStyle/>
                    <a:p>
                      <a:r>
                        <a:rPr lang="en-US" dirty="0"/>
                        <a:t>Explain / clarify specific requirements</a:t>
                      </a:r>
                    </a:p>
                  </a:txBody>
                  <a:tcPr/>
                </a:tc>
                <a:tc>
                  <a:txBody>
                    <a:bodyPr/>
                    <a:lstStyle/>
                    <a:p>
                      <a:r>
                        <a:rPr lang="en-US" dirty="0"/>
                        <a:t>Synthesize and explain all requirements</a:t>
                      </a:r>
                    </a:p>
                  </a:txBody>
                  <a:tcPr/>
                </a:tc>
                <a:extLst>
                  <a:ext uri="{0D108BD9-81ED-4DB2-BD59-A6C34878D82A}">
                    <a16:rowId xmlns:a16="http://schemas.microsoft.com/office/drawing/2014/main" val="1052961261"/>
                  </a:ext>
                </a:extLst>
              </a:tr>
              <a:tr h="459159">
                <a:tc>
                  <a:txBody>
                    <a:bodyPr/>
                    <a:lstStyle/>
                    <a:p>
                      <a:r>
                        <a:rPr lang="en-US" b="1" dirty="0"/>
                        <a:t>Legally Enforceable</a:t>
                      </a:r>
                    </a:p>
                  </a:txBody>
                  <a:tcPr/>
                </a:tc>
                <a:tc>
                  <a:txBody>
                    <a:bodyPr/>
                    <a:lstStyle/>
                    <a:p>
                      <a:r>
                        <a:rPr lang="en-US" dirty="0"/>
                        <a:t>Yes</a:t>
                      </a:r>
                    </a:p>
                  </a:txBody>
                  <a:tcPr/>
                </a:tc>
                <a:tc>
                  <a:txBody>
                    <a:bodyPr/>
                    <a:lstStyle/>
                    <a:p>
                      <a:r>
                        <a:rPr lang="en-US" dirty="0"/>
                        <a:t>Yes</a:t>
                      </a:r>
                    </a:p>
                  </a:txBody>
                  <a:tcPr/>
                </a:tc>
                <a:tc>
                  <a:txBody>
                    <a:bodyPr/>
                    <a:lstStyle/>
                    <a:p>
                      <a:r>
                        <a:rPr lang="en-US" dirty="0"/>
                        <a:t>No</a:t>
                      </a:r>
                    </a:p>
                  </a:txBody>
                  <a:tcPr/>
                </a:tc>
                <a:tc>
                  <a:txBody>
                    <a:bodyPr/>
                    <a:lstStyle/>
                    <a:p>
                      <a:r>
                        <a:rPr lang="en-US" dirty="0"/>
                        <a:t>No</a:t>
                      </a:r>
                    </a:p>
                  </a:txBody>
                  <a:tcPr/>
                </a:tc>
                <a:extLst>
                  <a:ext uri="{0D108BD9-81ED-4DB2-BD59-A6C34878D82A}">
                    <a16:rowId xmlns:a16="http://schemas.microsoft.com/office/drawing/2014/main" val="1337452127"/>
                  </a:ext>
                </a:extLst>
              </a:tr>
              <a:tr h="792522">
                <a:tc>
                  <a:txBody>
                    <a:bodyPr/>
                    <a:lstStyle/>
                    <a:p>
                      <a:r>
                        <a:rPr lang="en-US" b="1" dirty="0"/>
                        <a:t>Requirements for Adoption</a:t>
                      </a:r>
                    </a:p>
                  </a:txBody>
                  <a:tcPr/>
                </a:tc>
                <a:tc>
                  <a:txBody>
                    <a:bodyPr/>
                    <a:lstStyle/>
                    <a:p>
                      <a:r>
                        <a:rPr lang="en-US" dirty="0"/>
                        <a:t>Set by Indiana Constitution</a:t>
                      </a:r>
                    </a:p>
                  </a:txBody>
                  <a:tcPr/>
                </a:tc>
                <a:tc>
                  <a:txBody>
                    <a:bodyPr/>
                    <a:lstStyle/>
                    <a:p>
                      <a:r>
                        <a:rPr lang="en-US" dirty="0"/>
                        <a:t>Set by Indiana statute</a:t>
                      </a:r>
                    </a:p>
                  </a:txBody>
                  <a:tcPr/>
                </a:tc>
                <a:tc>
                  <a:txBody>
                    <a:bodyPr/>
                    <a:lstStyle/>
                    <a:p>
                      <a:r>
                        <a:rPr lang="en-US" dirty="0"/>
                        <a:t>Set by internal agency policy</a:t>
                      </a:r>
                    </a:p>
                  </a:txBody>
                  <a:tcPr/>
                </a:tc>
                <a:tc>
                  <a:txBody>
                    <a:bodyPr/>
                    <a:lstStyle/>
                    <a:p>
                      <a:r>
                        <a:rPr lang="en-US" dirty="0"/>
                        <a:t>Set by internal agency policy</a:t>
                      </a:r>
                    </a:p>
                  </a:txBody>
                  <a:tcPr/>
                </a:tc>
                <a:extLst>
                  <a:ext uri="{0D108BD9-81ED-4DB2-BD59-A6C34878D82A}">
                    <a16:rowId xmlns:a16="http://schemas.microsoft.com/office/drawing/2014/main" val="3561687862"/>
                  </a:ext>
                </a:extLst>
              </a:tr>
              <a:tr h="459159">
                <a:tc>
                  <a:txBody>
                    <a:bodyPr/>
                    <a:lstStyle/>
                    <a:p>
                      <a:r>
                        <a:rPr lang="en-US" b="1" dirty="0"/>
                        <a:t>Language style</a:t>
                      </a:r>
                    </a:p>
                  </a:txBody>
                  <a:tcPr/>
                </a:tc>
                <a:tc>
                  <a:txBody>
                    <a:bodyPr/>
                    <a:lstStyle/>
                    <a:p>
                      <a:r>
                        <a:rPr lang="en-US" dirty="0"/>
                        <a:t>LSA bill drafting manual</a:t>
                      </a:r>
                    </a:p>
                  </a:txBody>
                  <a:tcPr/>
                </a:tc>
                <a:tc>
                  <a:txBody>
                    <a:bodyPr/>
                    <a:lstStyle/>
                    <a:p>
                      <a:r>
                        <a:rPr lang="en-US" dirty="0"/>
                        <a:t>LSA rule drafting manual </a:t>
                      </a:r>
                    </a:p>
                  </a:txBody>
                  <a:tcPr/>
                </a:tc>
                <a:tc>
                  <a:txBody>
                    <a:bodyPr/>
                    <a:lstStyle/>
                    <a:p>
                      <a:r>
                        <a:rPr lang="en-US" dirty="0"/>
                        <a:t>Typically, legal memo style</a:t>
                      </a:r>
                    </a:p>
                  </a:txBody>
                  <a:tcPr/>
                </a:tc>
                <a:tc>
                  <a:txBody>
                    <a:bodyPr/>
                    <a:lstStyle/>
                    <a:p>
                      <a:r>
                        <a:rPr lang="en-US" dirty="0"/>
                        <a:t>Common language</a:t>
                      </a:r>
                    </a:p>
                  </a:txBody>
                  <a:tcPr/>
                </a:tc>
                <a:extLst>
                  <a:ext uri="{0D108BD9-81ED-4DB2-BD59-A6C34878D82A}">
                    <a16:rowId xmlns:a16="http://schemas.microsoft.com/office/drawing/2014/main" val="751884000"/>
                  </a:ext>
                </a:extLst>
              </a:tr>
              <a:tr h="792522">
                <a:tc>
                  <a:txBody>
                    <a:bodyPr/>
                    <a:lstStyle/>
                    <a:p>
                      <a:r>
                        <a:rPr lang="en-US" b="1" dirty="0"/>
                        <a:t>Comprehensive</a:t>
                      </a:r>
                    </a:p>
                  </a:txBody>
                  <a:tcPr/>
                </a:tc>
                <a:tc>
                  <a:txBody>
                    <a:bodyPr/>
                    <a:lstStyle/>
                    <a:p>
                      <a:r>
                        <a:rPr lang="en-US" dirty="0"/>
                        <a:t>Maybe, agency rules can supplement </a:t>
                      </a:r>
                    </a:p>
                  </a:txBody>
                  <a:tcPr/>
                </a:tc>
                <a:tc>
                  <a:txBody>
                    <a:bodyPr/>
                    <a:lstStyle/>
                    <a:p>
                      <a:r>
                        <a:rPr lang="en-US" dirty="0"/>
                        <a:t>No, does not include statutes</a:t>
                      </a:r>
                    </a:p>
                  </a:txBody>
                  <a:tcPr/>
                </a:tc>
                <a:tc>
                  <a:txBody>
                    <a:bodyPr/>
                    <a:lstStyle/>
                    <a:p>
                      <a:r>
                        <a:rPr lang="en-US" dirty="0"/>
                        <a:t>Usually focused on one issue</a:t>
                      </a:r>
                    </a:p>
                  </a:txBody>
                  <a:tcPr/>
                </a:tc>
                <a:tc>
                  <a:txBody>
                    <a:bodyPr/>
                    <a:lstStyle/>
                    <a:p>
                      <a:r>
                        <a:rPr lang="en-US" dirty="0"/>
                        <a:t>Yes, one-stop summary for public </a:t>
                      </a:r>
                    </a:p>
                  </a:txBody>
                  <a:tcPr/>
                </a:tc>
                <a:extLst>
                  <a:ext uri="{0D108BD9-81ED-4DB2-BD59-A6C34878D82A}">
                    <a16:rowId xmlns:a16="http://schemas.microsoft.com/office/drawing/2014/main" val="724246052"/>
                  </a:ext>
                </a:extLst>
              </a:tr>
            </a:tbl>
          </a:graphicData>
        </a:graphic>
      </p:graphicFrame>
      <p:sp>
        <p:nvSpPr>
          <p:cNvPr id="3" name="Slide Number Placeholder 2">
            <a:extLst>
              <a:ext uri="{FF2B5EF4-FFF2-40B4-BE49-F238E27FC236}">
                <a16:creationId xmlns:a16="http://schemas.microsoft.com/office/drawing/2014/main" id="{9DDF255C-B1BA-E1C6-646F-5F73F55EBA57}"/>
              </a:ext>
            </a:extLst>
          </p:cNvPr>
          <p:cNvSpPr>
            <a:spLocks noGrp="1"/>
          </p:cNvSpPr>
          <p:nvPr>
            <p:ph type="sldNum" sz="quarter" idx="12"/>
          </p:nvPr>
        </p:nvSpPr>
        <p:spPr/>
        <p:txBody>
          <a:bodyPr/>
          <a:lstStyle/>
          <a:p>
            <a:fld id="{C8EF4332-E770-4D3A-B0A4-BAC284B8DBFF}" type="slidenum">
              <a:rPr lang="en-US" smtClean="0"/>
              <a:t>24</a:t>
            </a:fld>
            <a:endParaRPr lang="en-US"/>
          </a:p>
        </p:txBody>
      </p:sp>
    </p:spTree>
    <p:extLst>
      <p:ext uri="{BB962C8B-B14F-4D97-AF65-F5344CB8AC3E}">
        <p14:creationId xmlns:p14="http://schemas.microsoft.com/office/powerpoint/2010/main" val="218471623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a:solidFill>
                  <a:schemeClr val="accent6"/>
                </a:solidFill>
                <a:latin typeface="Arial" panose="020B0604020202020204" pitchFamily="34" charset="0"/>
                <a:cs typeface="Arial" panose="020B0604020202020204" pitchFamily="34" charset="0"/>
              </a:rPr>
              <a:t>Example 1 – </a:t>
            </a:r>
            <a:r>
              <a:rPr lang="en-US" sz="4200" b="1" dirty="0">
                <a:solidFill>
                  <a:schemeClr val="accent6"/>
                </a:solidFill>
                <a:latin typeface="Arial" panose="020B0604020202020204" pitchFamily="34" charset="0"/>
                <a:cs typeface="Arial" panose="020B0604020202020204" pitchFamily="34" charset="0"/>
              </a:rPr>
              <a:t>BMV </a:t>
            </a:r>
          </a:p>
        </p:txBody>
      </p:sp>
      <p:sp>
        <p:nvSpPr>
          <p:cNvPr id="3" name="Content Placeholder 2"/>
          <p:cNvSpPr>
            <a:spLocks noGrp="1"/>
          </p:cNvSpPr>
          <p:nvPr>
            <p:ph idx="1"/>
          </p:nvPr>
        </p:nvSpPr>
        <p:spPr>
          <a:xfrm>
            <a:off x="838200" y="1825624"/>
            <a:ext cx="10515600" cy="5032375"/>
          </a:xfrm>
        </p:spPr>
        <p:txBody>
          <a:bodyPr>
            <a:normAutofit fontScale="92500" lnSpcReduction="10000"/>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600" b="1"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Statute</a:t>
            </a:r>
          </a:p>
          <a:p>
            <a:pPr>
              <a:defRPr/>
            </a:pPr>
            <a:r>
              <a:rPr kumimoji="0" lang="en-US" sz="19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IC 9-24-16.5-1 The bureau shall issue a photo exempt identification card to an individual who meets the following conditions … (2) Is an </a:t>
            </a:r>
            <a:r>
              <a:rPr kumimoji="0" lang="en-US" sz="1900" b="0" i="0" u="none" strike="noStrike" kern="1200" cap="none" spc="0" normalizeH="0" baseline="0" noProof="0" dirty="0">
                <a:ln>
                  <a:noFill/>
                </a:ln>
                <a:solidFill>
                  <a:srgbClr val="FF0000"/>
                </a:solidFill>
                <a:effectLst/>
                <a:uLnTx/>
                <a:uFillTx/>
                <a:latin typeface="Arial" panose="020B0604020202020204" pitchFamily="34" charset="0"/>
                <a:cs typeface="Arial" panose="020B0604020202020204" pitchFamily="34" charset="0"/>
              </a:rPr>
              <a:t>Indiana resident</a:t>
            </a:r>
            <a:r>
              <a:rPr kumimoji="0" lang="en-US" sz="19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t>
            </a:r>
            <a:br>
              <a:rPr kumimoji="0" lang="en-US" sz="20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br>
            <a:endParaRPr kumimoji="0" lang="en-US" sz="20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600" b="1"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Regulation</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9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140 IAC 7-1.1-3(b) An applicant must show proof of the following … (4) Being an Indiana resident and of the applicant's </a:t>
            </a:r>
            <a:r>
              <a:rPr kumimoji="0" lang="en-US" sz="1900" b="0" i="0" u="none" strike="noStrike" kern="1200" cap="none" spc="0" normalizeH="0" baseline="0" noProof="0" dirty="0">
                <a:ln>
                  <a:noFill/>
                </a:ln>
                <a:solidFill>
                  <a:srgbClr val="FF0000"/>
                </a:solidFill>
                <a:effectLst/>
                <a:uLnTx/>
                <a:uFillTx/>
                <a:latin typeface="Arial" panose="020B0604020202020204" pitchFamily="34" charset="0"/>
                <a:cs typeface="Arial" panose="020B0604020202020204" pitchFamily="34" charset="0"/>
              </a:rPr>
              <a:t>residence address, which may not be a post office box</a:t>
            </a:r>
            <a:r>
              <a:rPr kumimoji="0" lang="en-US" sz="19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by submitting </a:t>
            </a:r>
            <a:r>
              <a:rPr kumimoji="0" lang="en-US" sz="1900" b="0" i="0" u="none" strike="noStrike" kern="1200" cap="none" spc="0" normalizeH="0" baseline="0" noProof="0" dirty="0">
                <a:ln>
                  <a:noFill/>
                </a:ln>
                <a:solidFill>
                  <a:srgbClr val="FF0000"/>
                </a:solidFill>
                <a:effectLst/>
                <a:uLnTx/>
                <a:uFillTx/>
                <a:latin typeface="Arial" panose="020B0604020202020204" pitchFamily="34" charset="0"/>
                <a:cs typeface="Arial" panose="020B0604020202020204" pitchFamily="34" charset="0"/>
              </a:rPr>
              <a:t>two (2) documents showing proof of being an Indiana resident and two (2) documents showing the applicant's residence address</a:t>
            </a:r>
            <a:r>
              <a:rPr kumimoji="0" lang="en-US" sz="19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Qualifying documents include the following …</a:t>
            </a:r>
            <a:br>
              <a:rPr kumimoji="0" lang="en-US" sz="20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br>
            <a:endParaRPr kumimoji="0" lang="en-US" sz="20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600" b="1"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BMV Driver’s Manual</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9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You must be a legal resident of Indiana to obtain an Indiana credential. Evidence of Indiana residency includes: </a:t>
            </a:r>
          </a:p>
          <a:p>
            <a:pPr marR="0" lvl="1" algn="l" defTabSz="914400" rtl="0" eaLnBrk="1" fontAlgn="auto" latinLnBrk="0" hangingPunct="1">
              <a:lnSpc>
                <a:spcPct val="90000"/>
              </a:lnSpc>
              <a:spcBef>
                <a:spcPts val="500"/>
              </a:spcBef>
              <a:spcAft>
                <a:spcPts val="0"/>
              </a:spcAft>
              <a:buClrTx/>
              <a:buSzTx/>
              <a:buFont typeface="Courier New" panose="02070309020205020404" pitchFamily="49" charset="0"/>
              <a:buChar char="o"/>
              <a:tabLst/>
              <a:defRPr/>
            </a:pPr>
            <a:r>
              <a:rPr kumimoji="0" lang="en-US" sz="17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Maintaining a residential address in Indiana and not claiming residency in another state </a:t>
            </a:r>
          </a:p>
          <a:p>
            <a:pPr marR="0" lvl="1" algn="l" defTabSz="914400" rtl="0" eaLnBrk="1" fontAlgn="auto" latinLnBrk="0" hangingPunct="1">
              <a:lnSpc>
                <a:spcPct val="90000"/>
              </a:lnSpc>
              <a:spcBef>
                <a:spcPts val="500"/>
              </a:spcBef>
              <a:spcAft>
                <a:spcPts val="0"/>
              </a:spcAft>
              <a:buClrTx/>
              <a:buSzTx/>
              <a:buFont typeface="Courier New" panose="02070309020205020404" pitchFamily="49" charset="0"/>
              <a:buChar char="o"/>
              <a:tabLst/>
              <a:defRPr/>
            </a:pPr>
            <a:r>
              <a:rPr kumimoji="0" lang="en-US" sz="17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Being a registered voter in Indiana </a:t>
            </a:r>
          </a:p>
          <a:p>
            <a:pPr marR="0" lvl="1" algn="l" defTabSz="914400" rtl="0" eaLnBrk="1" fontAlgn="auto" latinLnBrk="0" hangingPunct="1">
              <a:lnSpc>
                <a:spcPct val="90000"/>
              </a:lnSpc>
              <a:spcBef>
                <a:spcPts val="500"/>
              </a:spcBef>
              <a:spcAft>
                <a:spcPts val="0"/>
              </a:spcAft>
              <a:buClrTx/>
              <a:buSzTx/>
              <a:buFont typeface="Courier New" panose="02070309020205020404" pitchFamily="49" charset="0"/>
              <a:buChar char="o"/>
              <a:tabLst/>
              <a:defRPr/>
            </a:pPr>
            <a:r>
              <a:rPr kumimoji="0" lang="en-US" sz="17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Having a dependent who is enrolled in an elementary or secondary school located in Indiana</a:t>
            </a:r>
          </a:p>
        </p:txBody>
      </p:sp>
      <p:pic>
        <p:nvPicPr>
          <p:cNvPr id="4" name="Picture 3">
            <a:extLst>
              <a:ext uri="{FF2B5EF4-FFF2-40B4-BE49-F238E27FC236}">
                <a16:creationId xmlns:a16="http://schemas.microsoft.com/office/drawing/2014/main" id="{2150E181-5D3F-9C36-5450-3F7835A862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325336" y="6081823"/>
            <a:ext cx="657691" cy="657691"/>
          </a:xfrm>
          <a:prstGeom prst="rect">
            <a:avLst/>
          </a:prstGeom>
        </p:spPr>
      </p:pic>
      <p:sp>
        <p:nvSpPr>
          <p:cNvPr id="5" name="Slide Number Placeholder 4">
            <a:extLst>
              <a:ext uri="{FF2B5EF4-FFF2-40B4-BE49-F238E27FC236}">
                <a16:creationId xmlns:a16="http://schemas.microsoft.com/office/drawing/2014/main" id="{341A2D48-5BAE-1142-3D8B-95299A34C9B2}"/>
              </a:ext>
            </a:extLst>
          </p:cNvPr>
          <p:cNvSpPr>
            <a:spLocks noGrp="1"/>
          </p:cNvSpPr>
          <p:nvPr>
            <p:ph type="sldNum" sz="quarter" idx="12"/>
          </p:nvPr>
        </p:nvSpPr>
        <p:spPr/>
        <p:txBody>
          <a:bodyPr/>
          <a:lstStyle/>
          <a:p>
            <a:fld id="{C8EF4332-E770-4D3A-B0A4-BAC284B8DBFF}" type="slidenum">
              <a:rPr lang="en-US" smtClean="0"/>
              <a:t>25</a:t>
            </a:fld>
            <a:endParaRPr lang="en-US"/>
          </a:p>
        </p:txBody>
      </p:sp>
    </p:spTree>
    <p:extLst>
      <p:ext uri="{BB962C8B-B14F-4D97-AF65-F5344CB8AC3E}">
        <p14:creationId xmlns:p14="http://schemas.microsoft.com/office/powerpoint/2010/main" val="284427031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a:solidFill>
                  <a:schemeClr val="accent6"/>
                </a:solidFill>
                <a:latin typeface="Arial" panose="020B0604020202020204" pitchFamily="34" charset="0"/>
                <a:cs typeface="Arial" panose="020B0604020202020204" pitchFamily="34" charset="0"/>
              </a:rPr>
              <a:t>Example 2 – </a:t>
            </a:r>
            <a:r>
              <a:rPr lang="en-US" sz="4200" b="1" dirty="0">
                <a:solidFill>
                  <a:schemeClr val="accent6"/>
                </a:solidFill>
                <a:latin typeface="Arial" panose="020B0604020202020204" pitchFamily="34" charset="0"/>
                <a:cs typeface="Arial" panose="020B0604020202020204" pitchFamily="34" charset="0"/>
              </a:rPr>
              <a:t>DNR</a:t>
            </a:r>
          </a:p>
        </p:txBody>
      </p:sp>
      <p:sp>
        <p:nvSpPr>
          <p:cNvPr id="3" name="Content Placeholder 2"/>
          <p:cNvSpPr>
            <a:spLocks noGrp="1"/>
          </p:cNvSpPr>
          <p:nvPr>
            <p:ph idx="1"/>
          </p:nvPr>
        </p:nvSpPr>
        <p:spPr/>
        <p:txBody>
          <a:bodyPr>
            <a:norm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400" b="1"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Statute</a:t>
            </a:r>
          </a:p>
          <a:p>
            <a:pPr>
              <a:lnSpc>
                <a:spcPct val="107000"/>
              </a:lnSpc>
              <a:spcBef>
                <a:spcPts val="0"/>
              </a:spcBef>
              <a:defRPr/>
            </a:pPr>
            <a:r>
              <a:rPr kumimoji="0" lang="en-US" sz="1800" b="0" i="0" u="none" strike="noStrike" kern="1200" cap="none" spc="0" normalizeH="0" baseline="0" noProof="0" dirty="0">
                <a:ln>
                  <a:noFill/>
                </a:ln>
                <a:solidFill>
                  <a:srgbClr val="212121"/>
                </a:solidFill>
                <a:effectLst/>
                <a:uLnTx/>
                <a:uFillTx/>
                <a:latin typeface="Arial" panose="020B0604020202020204" pitchFamily="34" charset="0"/>
                <a:ea typeface="Times New Roman" panose="02020603050405020304" pitchFamily="18" charset="0"/>
                <a:cs typeface="Arial" panose="020B0604020202020204" pitchFamily="34" charset="0"/>
              </a:rPr>
              <a:t>IC 14-22-11:  Establishes basic requirements for hunting licenses. </a:t>
            </a:r>
            <a:br>
              <a:rPr kumimoji="0" lang="en-US" sz="2400" b="0" i="0" u="none" strike="noStrike" kern="1200" cap="none" spc="0" normalizeH="0" baseline="0" noProof="0" dirty="0">
                <a:ln>
                  <a:noFill/>
                </a:ln>
                <a:solidFill>
                  <a:srgbClr val="212121"/>
                </a:solidFill>
                <a:effectLst/>
                <a:uLnTx/>
                <a:uFillTx/>
                <a:latin typeface="Arial" panose="020B0604020202020204" pitchFamily="34" charset="0"/>
                <a:ea typeface="Times New Roman" panose="02020603050405020304" pitchFamily="18" charset="0"/>
                <a:cs typeface="Arial" panose="020B0604020202020204" pitchFamily="34" charset="0"/>
              </a:rPr>
            </a:b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400" b="1"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DNR Regulation</a:t>
            </a:r>
          </a:p>
          <a:p>
            <a:pPr>
              <a:lnSpc>
                <a:spcPct val="107000"/>
              </a:lnSpc>
              <a:spcBef>
                <a:spcPts val="0"/>
              </a:spcBef>
              <a:defRPr/>
            </a:pPr>
            <a:r>
              <a:rPr kumimoji="0" lang="en-US" sz="1800" b="0" i="0" u="none" strike="noStrike" kern="1200" cap="none" spc="0" normalizeH="0" baseline="0" noProof="0" dirty="0">
                <a:ln>
                  <a:noFill/>
                </a:ln>
                <a:solidFill>
                  <a:srgbClr val="212121"/>
                </a:solidFill>
                <a:effectLst/>
                <a:uLnTx/>
                <a:uFillTx/>
                <a:latin typeface="Arial" panose="020B0604020202020204" pitchFamily="34" charset="0"/>
                <a:ea typeface="Times New Roman" panose="02020603050405020304" pitchFamily="18" charset="0"/>
                <a:cs typeface="Arial" panose="020B0604020202020204" pitchFamily="34" charset="0"/>
              </a:rPr>
              <a:t>312 IAC 9-12-2(a): </a:t>
            </a:r>
            <a:r>
              <a:rPr kumimoji="0" lang="en-US" sz="1800" b="0" i="0" u="none" strike="noStrike" kern="1200" cap="none" spc="0" normalizeH="0" baseline="0" noProof="0" dirty="0">
                <a:ln>
                  <a:noFill/>
                </a:ln>
                <a:solidFill>
                  <a:srgbClr val="FF0000"/>
                </a:solidFill>
                <a:effectLst/>
                <a:uLnTx/>
                <a:uFillTx/>
                <a:latin typeface="Arial" panose="020B0604020202020204" pitchFamily="34" charset="0"/>
                <a:ea typeface="Times New Roman" panose="02020603050405020304" pitchFamily="18" charset="0"/>
                <a:cs typeface="Arial" panose="020B0604020202020204" pitchFamily="34" charset="0"/>
              </a:rPr>
              <a:t>In addition to the requirements for obtaining a hunting license under IC 14-22-11</a:t>
            </a:r>
            <a:r>
              <a:rPr kumimoji="0" lang="en-US" sz="1800" b="0" i="0" u="none" strike="noStrike" kern="1200" cap="none" spc="0" normalizeH="0" baseline="0" noProof="0" dirty="0">
                <a:ln>
                  <a:noFill/>
                </a:ln>
                <a:solidFill>
                  <a:srgbClr val="212121"/>
                </a:solidFill>
                <a:effectLst/>
                <a:uLnTx/>
                <a:uFillTx/>
                <a:latin typeface="Arial" panose="020B0604020202020204" pitchFamily="34" charset="0"/>
                <a:ea typeface="Times New Roman" panose="02020603050405020304" pitchFamily="18" charset="0"/>
                <a:cs typeface="Arial" panose="020B0604020202020204" pitchFamily="34" charset="0"/>
              </a:rPr>
              <a:t>, an individual born after December 31, 1986, must have successfully completed a course in hunter education by the department or the department's agent under IC 14-22-35-1 and this rule. </a:t>
            </a:r>
            <a:br>
              <a:rPr kumimoji="0" lang="en-US" sz="2300" b="0" i="0" u="none" strike="noStrike" kern="1200" cap="none" spc="0" normalizeH="0" baseline="0" noProof="0" dirty="0">
                <a:ln>
                  <a:noFill/>
                </a:ln>
                <a:solidFill>
                  <a:srgbClr val="212121"/>
                </a:solidFill>
                <a:effectLst/>
                <a:uLnTx/>
                <a:uFillTx/>
                <a:latin typeface="Arial" panose="020B0604020202020204" pitchFamily="34" charset="0"/>
                <a:ea typeface="Times New Roman" panose="02020603050405020304" pitchFamily="18" charset="0"/>
                <a:cs typeface="Arial" panose="020B0604020202020204" pitchFamily="34" charset="0"/>
              </a:rPr>
            </a:br>
            <a:endParaRPr kumimoji="0" lang="en-US"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400" b="1"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DNR Hunting Manual</a:t>
            </a:r>
          </a:p>
          <a:p>
            <a:pPr>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Hunter education: Anyone born after Dec. 31, 1986 must successfully complete a DNR-offered hunter education class to purchase an Indiana hunting license.</a:t>
            </a:r>
          </a:p>
        </p:txBody>
      </p:sp>
      <p:pic>
        <p:nvPicPr>
          <p:cNvPr id="4" name="Picture 3">
            <a:extLst>
              <a:ext uri="{FF2B5EF4-FFF2-40B4-BE49-F238E27FC236}">
                <a16:creationId xmlns:a16="http://schemas.microsoft.com/office/drawing/2014/main" id="{2150E181-5D3F-9C36-5450-3F7835A862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325336" y="6081823"/>
            <a:ext cx="657691" cy="657691"/>
          </a:xfrm>
          <a:prstGeom prst="rect">
            <a:avLst/>
          </a:prstGeom>
        </p:spPr>
      </p:pic>
      <p:sp>
        <p:nvSpPr>
          <p:cNvPr id="5" name="Slide Number Placeholder 4">
            <a:extLst>
              <a:ext uri="{FF2B5EF4-FFF2-40B4-BE49-F238E27FC236}">
                <a16:creationId xmlns:a16="http://schemas.microsoft.com/office/drawing/2014/main" id="{98A2F836-29B8-AE31-720F-F151DFAFD661}"/>
              </a:ext>
            </a:extLst>
          </p:cNvPr>
          <p:cNvSpPr>
            <a:spLocks noGrp="1"/>
          </p:cNvSpPr>
          <p:nvPr>
            <p:ph type="sldNum" sz="quarter" idx="12"/>
          </p:nvPr>
        </p:nvSpPr>
        <p:spPr/>
        <p:txBody>
          <a:bodyPr/>
          <a:lstStyle/>
          <a:p>
            <a:fld id="{C8EF4332-E770-4D3A-B0A4-BAC284B8DBFF}" type="slidenum">
              <a:rPr lang="en-US" smtClean="0"/>
              <a:t>26</a:t>
            </a:fld>
            <a:endParaRPr lang="en-US"/>
          </a:p>
        </p:txBody>
      </p:sp>
    </p:spTree>
    <p:extLst>
      <p:ext uri="{BB962C8B-B14F-4D97-AF65-F5344CB8AC3E}">
        <p14:creationId xmlns:p14="http://schemas.microsoft.com/office/powerpoint/2010/main" val="34501949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a:solidFill>
                  <a:schemeClr val="accent6"/>
                </a:solidFill>
                <a:latin typeface="Arial" panose="020B0604020202020204" pitchFamily="34" charset="0"/>
                <a:cs typeface="Arial" panose="020B0604020202020204" pitchFamily="34" charset="0"/>
              </a:rPr>
              <a:t>Attorney Fees</a:t>
            </a:r>
          </a:p>
        </p:txBody>
      </p:sp>
      <p:sp>
        <p:nvSpPr>
          <p:cNvPr id="3" name="Content Placeholder 2"/>
          <p:cNvSpPr>
            <a:spLocks noGrp="1"/>
          </p:cNvSpPr>
          <p:nvPr>
            <p:ph idx="1"/>
          </p:nvPr>
        </p:nvSpPr>
        <p:spPr/>
        <p:txBody>
          <a:bodyPr>
            <a:normAutofit/>
          </a:bodyPr>
          <a:lstStyle/>
          <a:p>
            <a:pPr>
              <a:spcBef>
                <a:spcPts val="500"/>
              </a:spcBef>
              <a:defRPr/>
            </a:pPr>
            <a:r>
              <a:rPr lang="en-US" sz="2200" dirty="0">
                <a:solidFill>
                  <a:prstClr val="black"/>
                </a:solidFill>
                <a:latin typeface="Arial" panose="020B0604020202020204" pitchFamily="34" charset="0"/>
                <a:cs typeface="Arial" panose="020B0604020202020204" pitchFamily="34" charset="0"/>
              </a:rPr>
              <a:t>Modified in HEA 1623 effective July 1, 2023</a:t>
            </a:r>
            <a:endParaRPr kumimoji="0" lang="en-US" sz="22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a:defRPr/>
            </a:pPr>
            <a:r>
              <a:rPr lang="en-US" sz="2200" dirty="0">
                <a:solidFill>
                  <a:prstClr val="black"/>
                </a:solidFill>
                <a:latin typeface="Arial" panose="020B0604020202020204" pitchFamily="34" charset="0"/>
                <a:cs typeface="Arial" panose="020B0604020202020204" pitchFamily="34" charset="0"/>
              </a:rPr>
              <a:t>Basis for agency action must be found in statute or valid rule</a:t>
            </a:r>
          </a:p>
          <a:p>
            <a:pPr>
              <a:defRPr/>
            </a:pPr>
            <a:r>
              <a:rPr kumimoji="0" lang="en-US" sz="22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Agency may be liable for enforcing requirements only found in non-rule policies, manuals, </a:t>
            </a:r>
            <a:r>
              <a:rPr lang="en-US" sz="2200" dirty="0">
                <a:solidFill>
                  <a:prstClr val="black"/>
                </a:solidFill>
                <a:latin typeface="Arial" panose="020B0604020202020204" pitchFamily="34" charset="0"/>
                <a:cs typeface="Arial" panose="020B0604020202020204" pitchFamily="34" charset="0"/>
              </a:rPr>
              <a:t>handbooks, </a:t>
            </a:r>
            <a:r>
              <a:rPr kumimoji="0" lang="en-US" sz="22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interpretative guidance, etc. </a:t>
            </a:r>
          </a:p>
          <a:p>
            <a:pPr>
              <a:defRPr/>
            </a:pPr>
            <a:r>
              <a:rPr lang="en-US" sz="2200" dirty="0">
                <a:solidFill>
                  <a:prstClr val="black"/>
                </a:solidFill>
                <a:latin typeface="Arial" panose="020B0604020202020204" pitchFamily="34" charset="0"/>
                <a:cs typeface="Arial" panose="020B0604020202020204" pitchFamily="34" charset="0"/>
              </a:rPr>
              <a:t>Applies to proceedings under AOPA (IC 4-21.5-3-27.5)</a:t>
            </a:r>
          </a:p>
          <a:p>
            <a:pPr>
              <a:defRPr/>
            </a:pPr>
            <a:r>
              <a:rPr lang="en-US" sz="2200" dirty="0">
                <a:solidFill>
                  <a:prstClr val="black"/>
                </a:solidFill>
                <a:latin typeface="Arial" panose="020B0604020202020204" pitchFamily="34" charset="0"/>
                <a:cs typeface="Arial" panose="020B0604020202020204" pitchFamily="34" charset="0"/>
              </a:rPr>
              <a:t>Applies to judicial review of agency actions (IC 34-52-2-1.5)</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US" sz="22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pic>
        <p:nvPicPr>
          <p:cNvPr id="4" name="Picture 3">
            <a:extLst>
              <a:ext uri="{FF2B5EF4-FFF2-40B4-BE49-F238E27FC236}">
                <a16:creationId xmlns:a16="http://schemas.microsoft.com/office/drawing/2014/main" id="{2150E181-5D3F-9C36-5450-3F7835A862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325336" y="6081823"/>
            <a:ext cx="657691" cy="657691"/>
          </a:xfrm>
          <a:prstGeom prst="rect">
            <a:avLst/>
          </a:prstGeom>
        </p:spPr>
      </p:pic>
      <p:sp>
        <p:nvSpPr>
          <p:cNvPr id="5" name="Slide Number Placeholder 4">
            <a:extLst>
              <a:ext uri="{FF2B5EF4-FFF2-40B4-BE49-F238E27FC236}">
                <a16:creationId xmlns:a16="http://schemas.microsoft.com/office/drawing/2014/main" id="{47C61341-0910-7525-38D4-95694C041977}"/>
              </a:ext>
            </a:extLst>
          </p:cNvPr>
          <p:cNvSpPr>
            <a:spLocks noGrp="1"/>
          </p:cNvSpPr>
          <p:nvPr>
            <p:ph type="sldNum" sz="quarter" idx="12"/>
          </p:nvPr>
        </p:nvSpPr>
        <p:spPr/>
        <p:txBody>
          <a:bodyPr/>
          <a:lstStyle/>
          <a:p>
            <a:fld id="{C8EF4332-E770-4D3A-B0A4-BAC284B8DBFF}" type="slidenum">
              <a:rPr lang="en-US" smtClean="0"/>
              <a:t>27</a:t>
            </a:fld>
            <a:endParaRPr lang="en-US"/>
          </a:p>
        </p:txBody>
      </p:sp>
    </p:spTree>
    <p:extLst>
      <p:ext uri="{BB962C8B-B14F-4D97-AF65-F5344CB8AC3E}">
        <p14:creationId xmlns:p14="http://schemas.microsoft.com/office/powerpoint/2010/main" val="363799233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a:solidFill>
                  <a:schemeClr val="accent4"/>
                </a:solidFill>
                <a:latin typeface="Arial" panose="020B0604020202020204" pitchFamily="34" charset="0"/>
                <a:cs typeface="Arial" panose="020B0604020202020204" pitchFamily="34" charset="0"/>
              </a:rPr>
              <a:t>Cost-Benefit Analysis – </a:t>
            </a:r>
            <a:r>
              <a:rPr lang="en-US" sz="4200" b="1" dirty="0">
                <a:solidFill>
                  <a:schemeClr val="accent4"/>
                </a:solidFill>
                <a:latin typeface="Arial" panose="020B0604020202020204" pitchFamily="34" charset="0"/>
                <a:cs typeface="Arial" panose="020B0604020202020204" pitchFamily="34" charset="0"/>
              </a:rPr>
              <a:t>Overview</a:t>
            </a:r>
          </a:p>
        </p:txBody>
      </p:sp>
      <p:sp>
        <p:nvSpPr>
          <p:cNvPr id="3" name="Content Placeholder 2"/>
          <p:cNvSpPr>
            <a:spLocks noGrp="1"/>
          </p:cNvSpPr>
          <p:nvPr>
            <p:ph idx="1"/>
          </p:nvPr>
        </p:nvSpPr>
        <p:spPr/>
        <p:txBody>
          <a:bodyPr>
            <a:normAutofit/>
          </a:bodyPr>
          <a:lstStyle/>
          <a:p>
            <a:pPr marL="457200" marR="0" lvl="1" indent="0" algn="l" defTabSz="914400" rtl="0" eaLnBrk="1" fontAlgn="auto" latinLnBrk="0" hangingPunct="1">
              <a:lnSpc>
                <a:spcPct val="90000"/>
              </a:lnSpc>
              <a:spcBef>
                <a:spcPts val="500"/>
              </a:spcBef>
              <a:spcAft>
                <a:spcPts val="1200"/>
              </a:spcAft>
              <a:buClrTx/>
              <a:buSzTx/>
              <a:buFont typeface="Arial" panose="020B0604020202020204" pitchFamily="34" charset="0"/>
              <a:buNone/>
              <a:tabLst/>
              <a:defRPr/>
            </a:pPr>
            <a:r>
              <a:rPr kumimoji="0" lang="en-US" sz="2600" b="1"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WHAT</a:t>
            </a:r>
          </a:p>
          <a:p>
            <a:pPr marL="457200" lvl="1" indent="0">
              <a:spcAft>
                <a:spcPts val="1200"/>
              </a:spcAft>
              <a:buNone/>
              <a:defRPr/>
            </a:pPr>
            <a:r>
              <a:rPr kumimoji="0" lang="en-US" sz="2000" b="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Document the net impact of a new rule</a:t>
            </a:r>
            <a:br>
              <a:rPr kumimoji="0" lang="en-US" b="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br>
            <a:endParaRPr kumimoji="0" lang="en-US" b="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457200" marR="0" lvl="1" indent="0" algn="l" defTabSz="914400" rtl="0" eaLnBrk="1" fontAlgn="auto" latinLnBrk="0" hangingPunct="1">
              <a:lnSpc>
                <a:spcPct val="90000"/>
              </a:lnSpc>
              <a:spcBef>
                <a:spcPts val="500"/>
              </a:spcBef>
              <a:spcAft>
                <a:spcPts val="1200"/>
              </a:spcAft>
              <a:buClrTx/>
              <a:buSzTx/>
              <a:buFont typeface="Arial" panose="020B0604020202020204" pitchFamily="34" charset="0"/>
              <a:buNone/>
              <a:tabLst/>
              <a:defRPr/>
            </a:pPr>
            <a:r>
              <a:rPr kumimoji="0" lang="en-US" sz="2600" b="1"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GOAL</a:t>
            </a:r>
          </a:p>
          <a:p>
            <a:pPr marL="457200" lvl="1" indent="0">
              <a:spcAft>
                <a:spcPts val="1200"/>
              </a:spcAft>
              <a:buNone/>
              <a:defRPr/>
            </a:pPr>
            <a:r>
              <a:rPr kumimoji="0" lang="en-US" sz="2000" b="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Justify new regulation by demonstrating that benefits exceed costs.</a:t>
            </a:r>
            <a:br>
              <a:rPr kumimoji="0" lang="en-US" b="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br>
            <a:endParaRPr kumimoji="0" lang="en-US" b="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457200" marR="0" lvl="1" indent="0" algn="l" defTabSz="914400" rtl="0" eaLnBrk="1" fontAlgn="auto" latinLnBrk="0" hangingPunct="1">
              <a:lnSpc>
                <a:spcPct val="90000"/>
              </a:lnSpc>
              <a:spcBef>
                <a:spcPts val="500"/>
              </a:spcBef>
              <a:spcAft>
                <a:spcPts val="1200"/>
              </a:spcAft>
              <a:buClrTx/>
              <a:buSzTx/>
              <a:buFont typeface="Arial" panose="020B0604020202020204" pitchFamily="34" charset="0"/>
              <a:buNone/>
              <a:tabLst/>
              <a:defRPr/>
            </a:pPr>
            <a:r>
              <a:rPr kumimoji="0" lang="en-US" sz="2400" b="1"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FOCUS</a:t>
            </a:r>
          </a:p>
          <a:p>
            <a:pPr marL="457200" lvl="1" indent="0">
              <a:spcAft>
                <a:spcPts val="1200"/>
              </a:spcAft>
              <a:buNone/>
              <a:defRPr/>
            </a:pPr>
            <a:r>
              <a:rPr kumimoji="0" lang="en-US" sz="2000" b="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Minimizing negative impacts and maximizing benefits of new rule.</a:t>
            </a:r>
          </a:p>
          <a:p>
            <a:pPr marL="914400" marR="0" lvl="2" indent="0" algn="l" defTabSz="914400" rtl="0" eaLnBrk="1" fontAlgn="auto" latinLnBrk="0" hangingPunct="1">
              <a:lnSpc>
                <a:spcPct val="90000"/>
              </a:lnSpc>
              <a:spcBef>
                <a:spcPts val="500"/>
              </a:spcBef>
              <a:spcAft>
                <a:spcPts val="1200"/>
              </a:spcAft>
              <a:buClrTx/>
              <a:buSzTx/>
              <a:buFont typeface="Arial" panose="020B0604020202020204" pitchFamily="34" charset="0"/>
              <a:buNone/>
              <a:tabLst/>
              <a:defRPr/>
            </a:pPr>
            <a:endParaRPr kumimoji="0" lang="en-US" sz="2000" b="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1143000" marR="0" lvl="2" indent="-228600" algn="l" defTabSz="914400" rtl="0" eaLnBrk="1" fontAlgn="auto" latinLnBrk="0" hangingPunct="1">
              <a:lnSpc>
                <a:spcPct val="90000"/>
              </a:lnSpc>
              <a:spcBef>
                <a:spcPts val="500"/>
              </a:spcBef>
              <a:spcAft>
                <a:spcPts val="1200"/>
              </a:spcAft>
              <a:buClrTx/>
              <a:buSzTx/>
              <a:buFont typeface="Arial" panose="020B0604020202020204" pitchFamily="34" charset="0"/>
              <a:buChar char="-"/>
              <a:tabLst/>
              <a:defRPr/>
            </a:pPr>
            <a:endParaRPr kumimoji="0" lang="en-US" sz="2000" b="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1143000" marR="0" lvl="2" indent="-228600" algn="l" defTabSz="914400" rtl="0" eaLnBrk="1" fontAlgn="auto" latinLnBrk="0" hangingPunct="1">
              <a:lnSpc>
                <a:spcPct val="90000"/>
              </a:lnSpc>
              <a:spcBef>
                <a:spcPts val="500"/>
              </a:spcBef>
              <a:spcAft>
                <a:spcPts val="1200"/>
              </a:spcAft>
              <a:buClrTx/>
              <a:buSzTx/>
              <a:buFont typeface="Arial" panose="020B0604020202020204" pitchFamily="34" charset="0"/>
              <a:buChar char="-"/>
              <a:tabLst/>
              <a:defRPr/>
            </a:pPr>
            <a:endParaRPr kumimoji="0" lang="en-US" sz="2000" b="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1143000" marR="0" lvl="2" indent="-228600" algn="l" defTabSz="914400" rtl="0" eaLnBrk="1" fontAlgn="auto" latinLnBrk="0" hangingPunct="1">
              <a:lnSpc>
                <a:spcPct val="90000"/>
              </a:lnSpc>
              <a:spcBef>
                <a:spcPts val="500"/>
              </a:spcBef>
              <a:spcAft>
                <a:spcPts val="1200"/>
              </a:spcAft>
              <a:buClrTx/>
              <a:buSzTx/>
              <a:buFont typeface="Arial" panose="020B0604020202020204" pitchFamily="34" charset="0"/>
              <a:buChar char="-"/>
              <a:tabLst/>
              <a:defRPr/>
            </a:pPr>
            <a:endParaRPr kumimoji="0" lang="en-US" sz="2000" b="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685800" marR="0" lvl="1" indent="-228600" algn="l" defTabSz="914400" rtl="0" eaLnBrk="1" fontAlgn="auto" latinLnBrk="0" hangingPunct="1">
              <a:lnSpc>
                <a:spcPct val="90000"/>
              </a:lnSpc>
              <a:spcBef>
                <a:spcPts val="500"/>
              </a:spcBef>
              <a:spcAft>
                <a:spcPts val="1200"/>
              </a:spcAft>
              <a:buClrTx/>
              <a:buSzTx/>
              <a:buFont typeface="Arial" panose="020B0604020202020204" pitchFamily="34" charset="0"/>
              <a:buChar char="•"/>
              <a:tabLst/>
              <a:defRPr/>
            </a:pPr>
            <a:endParaRPr kumimoji="0" lang="en-US" sz="2400" b="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457200" marR="0" lvl="1" indent="0" algn="l" defTabSz="914400" rtl="0" eaLnBrk="1" fontAlgn="auto" latinLnBrk="0" hangingPunct="1">
              <a:lnSpc>
                <a:spcPct val="90000"/>
              </a:lnSpc>
              <a:spcBef>
                <a:spcPts val="500"/>
              </a:spcBef>
              <a:spcAft>
                <a:spcPts val="0"/>
              </a:spcAft>
              <a:buClrTx/>
              <a:buSzTx/>
              <a:buFont typeface="Arial" panose="020B0604020202020204" pitchFamily="34" charset="0"/>
              <a:buNone/>
              <a:tabLst/>
              <a:defRPr/>
            </a:pPr>
            <a:endParaRPr kumimoji="0" lang="en-US" sz="2400" b="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US" sz="2400" b="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457200" marR="0" lvl="1" indent="0" algn="l" defTabSz="914400" rtl="0" eaLnBrk="1" fontAlgn="auto" latinLnBrk="0" hangingPunct="1">
              <a:lnSpc>
                <a:spcPct val="90000"/>
              </a:lnSpc>
              <a:spcBef>
                <a:spcPts val="500"/>
              </a:spcBef>
              <a:spcAft>
                <a:spcPts val="0"/>
              </a:spcAft>
              <a:buClrTx/>
              <a:buSzTx/>
              <a:buNone/>
              <a:tabLst/>
              <a:defRPr/>
            </a:pPr>
            <a:endParaRPr kumimoji="0" lang="en-US" sz="2400" b="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pic>
        <p:nvPicPr>
          <p:cNvPr id="4" name="Picture 3">
            <a:extLst>
              <a:ext uri="{FF2B5EF4-FFF2-40B4-BE49-F238E27FC236}">
                <a16:creationId xmlns:a16="http://schemas.microsoft.com/office/drawing/2014/main" id="{2150E181-5D3F-9C36-5450-3F7835A862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325336" y="6081823"/>
            <a:ext cx="657691" cy="657691"/>
          </a:xfrm>
          <a:prstGeom prst="rect">
            <a:avLst/>
          </a:prstGeom>
        </p:spPr>
      </p:pic>
      <p:sp>
        <p:nvSpPr>
          <p:cNvPr id="5" name="Slide Number Placeholder 4">
            <a:extLst>
              <a:ext uri="{FF2B5EF4-FFF2-40B4-BE49-F238E27FC236}">
                <a16:creationId xmlns:a16="http://schemas.microsoft.com/office/drawing/2014/main" id="{67F97739-23AC-7FD9-9A45-16351D83448D}"/>
              </a:ext>
            </a:extLst>
          </p:cNvPr>
          <p:cNvSpPr>
            <a:spLocks noGrp="1"/>
          </p:cNvSpPr>
          <p:nvPr>
            <p:ph type="sldNum" sz="quarter" idx="12"/>
          </p:nvPr>
        </p:nvSpPr>
        <p:spPr/>
        <p:txBody>
          <a:bodyPr/>
          <a:lstStyle/>
          <a:p>
            <a:fld id="{C8EF4332-E770-4D3A-B0A4-BAC284B8DBFF}" type="slidenum">
              <a:rPr lang="en-US" smtClean="0"/>
              <a:t>28</a:t>
            </a:fld>
            <a:endParaRPr lang="en-US"/>
          </a:p>
        </p:txBody>
      </p:sp>
    </p:spTree>
    <p:extLst>
      <p:ext uri="{BB962C8B-B14F-4D97-AF65-F5344CB8AC3E}">
        <p14:creationId xmlns:p14="http://schemas.microsoft.com/office/powerpoint/2010/main" val="161278780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700" b="1" dirty="0">
                <a:solidFill>
                  <a:srgbClr val="FFC000"/>
                </a:solidFill>
                <a:latin typeface="Arial" panose="020B0604020202020204" pitchFamily="34" charset="0"/>
              </a:rPr>
              <a:t>Cost-Benefit Analysis – </a:t>
            </a:r>
            <a:r>
              <a:rPr lang="en-US" sz="4200" b="1" dirty="0">
                <a:solidFill>
                  <a:srgbClr val="FFC000"/>
                </a:solidFill>
                <a:latin typeface="Arial" panose="020B0604020202020204" pitchFamily="34" charset="0"/>
              </a:rPr>
              <a:t>Statutory Requirements </a:t>
            </a:r>
          </a:p>
        </p:txBody>
      </p:sp>
      <p:sp>
        <p:nvSpPr>
          <p:cNvPr id="3" name="Content Placeholder 2"/>
          <p:cNvSpPr>
            <a:spLocks noGrp="1"/>
          </p:cNvSpPr>
          <p:nvPr>
            <p:ph idx="1"/>
          </p:nvPr>
        </p:nvSpPr>
        <p:spPr>
          <a:xfrm>
            <a:off x="838200" y="2085974"/>
            <a:ext cx="10515600" cy="4632325"/>
          </a:xfrm>
        </p:spPr>
        <p:txBody>
          <a:bodyPr>
            <a:noAutofit/>
          </a:bodyPr>
          <a:lstStyle/>
          <a:p>
            <a:pPr>
              <a:spcAft>
                <a:spcPts val="1200"/>
              </a:spcAft>
            </a:pPr>
            <a:r>
              <a:rPr lang="en-US" sz="2200" dirty="0">
                <a:latin typeface="Arial" panose="020B0604020202020204" pitchFamily="34" charset="0"/>
                <a:cs typeface="Arial" panose="020B0604020202020204" pitchFamily="34" charset="0"/>
              </a:rPr>
              <a:t>Minimize the expenses to regulated entities that are required to comply with the rule.  IC 4-22-2-19.5</a:t>
            </a:r>
          </a:p>
          <a:p>
            <a:pPr>
              <a:spcAft>
                <a:spcPts val="1200"/>
              </a:spcAft>
            </a:pPr>
            <a:r>
              <a:rPr lang="en-US" sz="2200" dirty="0">
                <a:latin typeface="Arial" panose="020B0604020202020204" pitchFamily="34" charset="0"/>
                <a:cs typeface="Arial" panose="020B0604020202020204" pitchFamily="34" charset="0"/>
              </a:rPr>
              <a:t>Include justification of any requirement or cost that is imposed on a regulated entity under the rule. IC 4-22-2-22.7</a:t>
            </a:r>
          </a:p>
          <a:p>
            <a:pPr>
              <a:spcAft>
                <a:spcPts val="1200"/>
              </a:spcAft>
            </a:pPr>
            <a:r>
              <a:rPr lang="en-US" sz="2200" dirty="0">
                <a:latin typeface="Arial" panose="020B0604020202020204" pitchFamily="34" charset="0"/>
                <a:cs typeface="Arial" panose="020B0604020202020204" pitchFamily="34" charset="0"/>
              </a:rPr>
              <a:t>Include the total estimated economic impact.  IC 4-22-2-28</a:t>
            </a:r>
          </a:p>
          <a:p>
            <a:pPr>
              <a:spcAft>
                <a:spcPts val="1200"/>
              </a:spcAft>
            </a:pPr>
            <a:r>
              <a:rPr lang="en-US" sz="2200" dirty="0">
                <a:latin typeface="Arial" panose="020B0604020202020204" pitchFamily="34" charset="0"/>
                <a:cs typeface="Arial" panose="020B0604020202020204" pitchFamily="34" charset="0"/>
              </a:rPr>
              <a:t>Describe any assumptions made and any data used.  IC 4-22-2-22.7</a:t>
            </a:r>
          </a:p>
          <a:p>
            <a:pPr lvl="1">
              <a:spcAft>
                <a:spcPts val="1200"/>
              </a:spcAft>
              <a:buFont typeface="Arial" panose="020B0604020202020204" pitchFamily="34" charset="0"/>
              <a:buChar char="-"/>
            </a:pPr>
            <a:endParaRPr lang="en-US" sz="2200" dirty="0">
              <a:latin typeface="Arial" panose="020B0604020202020204" pitchFamily="34" charset="0"/>
              <a:cs typeface="Arial" panose="020B0604020202020204" pitchFamily="34" charset="0"/>
            </a:endParaRPr>
          </a:p>
          <a:p>
            <a:pPr lvl="1">
              <a:spcAft>
                <a:spcPts val="1200"/>
              </a:spcAft>
              <a:buFont typeface="Arial" panose="020B0604020202020204" pitchFamily="34" charset="0"/>
              <a:buChar char="-"/>
            </a:pPr>
            <a:endParaRPr lang="en-US" sz="2200" dirty="0">
              <a:latin typeface="Arial" panose="020B0604020202020204" pitchFamily="34" charset="0"/>
              <a:cs typeface="Arial" panose="020B0604020202020204" pitchFamily="34" charset="0"/>
            </a:endParaRPr>
          </a:p>
          <a:p>
            <a:pPr lvl="1">
              <a:spcAft>
                <a:spcPts val="1200"/>
              </a:spcAft>
              <a:buFont typeface="Arial" panose="020B0604020202020204" pitchFamily="34" charset="0"/>
              <a:buChar char="-"/>
            </a:pPr>
            <a:endParaRPr lang="en-US" sz="2200" dirty="0">
              <a:latin typeface="Arial" panose="020B0604020202020204" pitchFamily="34" charset="0"/>
              <a:cs typeface="Arial" panose="020B0604020202020204" pitchFamily="34" charset="0"/>
            </a:endParaRPr>
          </a:p>
          <a:p>
            <a:pPr>
              <a:spcAft>
                <a:spcPts val="1200"/>
              </a:spcAft>
            </a:pPr>
            <a:endParaRPr lang="en-US" sz="2200" dirty="0">
              <a:latin typeface="Arial" panose="020B0604020202020204" pitchFamily="34" charset="0"/>
              <a:cs typeface="Arial" panose="020B0604020202020204" pitchFamily="34" charset="0"/>
            </a:endParaRPr>
          </a:p>
          <a:p>
            <a:pPr marL="0" indent="0">
              <a:buNone/>
            </a:pPr>
            <a:endParaRPr lang="en-US" sz="2200" dirty="0">
              <a:latin typeface="Arial" panose="020B0604020202020204" pitchFamily="34" charset="0"/>
              <a:cs typeface="Arial" panose="020B0604020202020204" pitchFamily="34" charset="0"/>
            </a:endParaRPr>
          </a:p>
          <a:p>
            <a:endParaRPr lang="en-US" sz="2200" dirty="0">
              <a:latin typeface="Arial" panose="020B0604020202020204" pitchFamily="34" charset="0"/>
              <a:cs typeface="Arial" panose="020B0604020202020204" pitchFamily="34" charset="0"/>
            </a:endParaRPr>
          </a:p>
          <a:p>
            <a:endParaRPr lang="en-US" sz="2200" dirty="0">
              <a:latin typeface="Arial" panose="020B0604020202020204" pitchFamily="34" charset="0"/>
              <a:cs typeface="Arial" panose="020B0604020202020204" pitchFamily="34" charset="0"/>
            </a:endParaRPr>
          </a:p>
          <a:p>
            <a:endParaRPr lang="en-US" sz="2200" dirty="0">
              <a:latin typeface="Arial" panose="020B0604020202020204" pitchFamily="34" charset="0"/>
              <a:cs typeface="Arial" panose="020B0604020202020204" pitchFamily="34" charset="0"/>
            </a:endParaRPr>
          </a:p>
        </p:txBody>
      </p:sp>
      <p:pic>
        <p:nvPicPr>
          <p:cNvPr id="5" name="Picture 4">
            <a:extLst>
              <a:ext uri="{FF2B5EF4-FFF2-40B4-BE49-F238E27FC236}">
                <a16:creationId xmlns:a16="http://schemas.microsoft.com/office/drawing/2014/main" id="{55A3F77F-E367-FE80-180F-F345E824B9A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325336" y="6081823"/>
            <a:ext cx="657691" cy="657691"/>
          </a:xfrm>
          <a:prstGeom prst="rect">
            <a:avLst/>
          </a:prstGeom>
        </p:spPr>
      </p:pic>
      <p:sp>
        <p:nvSpPr>
          <p:cNvPr id="6" name="Slide Number Placeholder 5">
            <a:extLst>
              <a:ext uri="{FF2B5EF4-FFF2-40B4-BE49-F238E27FC236}">
                <a16:creationId xmlns:a16="http://schemas.microsoft.com/office/drawing/2014/main" id="{E24613DF-729D-54B9-1AC9-5B1E94DEABA1}"/>
              </a:ext>
            </a:extLst>
          </p:cNvPr>
          <p:cNvSpPr>
            <a:spLocks noGrp="1"/>
          </p:cNvSpPr>
          <p:nvPr>
            <p:ph type="sldNum" sz="quarter" idx="12"/>
          </p:nvPr>
        </p:nvSpPr>
        <p:spPr/>
        <p:txBody>
          <a:bodyPr/>
          <a:lstStyle/>
          <a:p>
            <a:fld id="{C8EF4332-E770-4D3A-B0A4-BAC284B8DBFF}" type="slidenum">
              <a:rPr lang="en-US" smtClean="0"/>
              <a:t>29</a:t>
            </a:fld>
            <a:endParaRPr lang="en-US"/>
          </a:p>
        </p:txBody>
      </p:sp>
    </p:spTree>
    <p:extLst>
      <p:ext uri="{BB962C8B-B14F-4D97-AF65-F5344CB8AC3E}">
        <p14:creationId xmlns:p14="http://schemas.microsoft.com/office/powerpoint/2010/main" val="5169001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a:solidFill>
                  <a:srgbClr val="C00000"/>
                </a:solidFill>
                <a:latin typeface="Arial" panose="020B0604020202020204" pitchFamily="34" charset="0"/>
                <a:cs typeface="Arial" panose="020B0604020202020204" pitchFamily="34" charset="0"/>
              </a:rPr>
              <a:t>Overview of OMB and SBA Review</a:t>
            </a:r>
          </a:p>
        </p:txBody>
      </p:sp>
      <p:sp>
        <p:nvSpPr>
          <p:cNvPr id="3" name="Content Placeholder 2"/>
          <p:cNvSpPr>
            <a:spLocks noGrp="1"/>
          </p:cNvSpPr>
          <p:nvPr>
            <p:ph idx="1"/>
          </p:nvPr>
        </p:nvSpPr>
        <p:spPr>
          <a:xfrm>
            <a:off x="838199" y="1825625"/>
            <a:ext cx="11144827" cy="4351338"/>
          </a:xfrm>
        </p:spPr>
        <p:txBody>
          <a:bodyPr>
            <a:normAutofit fontScale="85000" lnSpcReduction="20000"/>
          </a:bodyPr>
          <a:lstStyle/>
          <a:p>
            <a:pPr marL="0" indent="0">
              <a:spcAft>
                <a:spcPts val="1200"/>
              </a:spcAft>
              <a:buNone/>
            </a:pPr>
            <a:r>
              <a:rPr lang="en-US" sz="3100" b="1" dirty="0">
                <a:latin typeface="Arial" panose="020B0604020202020204" pitchFamily="34" charset="0"/>
                <a:cs typeface="Arial" panose="020B0604020202020204" pitchFamily="34" charset="0"/>
              </a:rPr>
              <a:t>Background</a:t>
            </a:r>
          </a:p>
          <a:p>
            <a:pPr lvl="1">
              <a:spcAft>
                <a:spcPts val="1200"/>
              </a:spcAft>
            </a:pPr>
            <a:r>
              <a:rPr lang="en-US" dirty="0">
                <a:latin typeface="Arial" panose="020B0604020202020204" pitchFamily="34" charset="0"/>
                <a:cs typeface="Arial" panose="020B0604020202020204" pitchFamily="34" charset="0"/>
              </a:rPr>
              <a:t>OMB and SBA review provided in statute, IC 4-3-22-13 and IC 4-22-2-22.8</a:t>
            </a:r>
          </a:p>
          <a:p>
            <a:pPr lvl="1">
              <a:spcAft>
                <a:spcPts val="1200"/>
              </a:spcAft>
            </a:pPr>
            <a:r>
              <a:rPr lang="en-US" dirty="0">
                <a:latin typeface="Arial" panose="020B0604020202020204" pitchFamily="34" charset="0"/>
                <a:cs typeface="Arial" panose="020B0604020202020204" pitchFamily="34" charset="0"/>
              </a:rPr>
              <a:t>Agencies must use standard template for regulatory analysis</a:t>
            </a:r>
          </a:p>
          <a:p>
            <a:pPr lvl="1">
              <a:spcAft>
                <a:spcPts val="1800"/>
              </a:spcAft>
            </a:pPr>
            <a:r>
              <a:rPr lang="en-US" dirty="0">
                <a:latin typeface="Arial" panose="020B0604020202020204" pitchFamily="34" charset="0"/>
                <a:cs typeface="Arial" panose="020B0604020202020204" pitchFamily="34" charset="0"/>
              </a:rPr>
              <a:t>Financial Management Circular #5.1 (7/14/2023) describes the OMB and SBA review process</a:t>
            </a:r>
            <a:br>
              <a:rPr lang="en-US" sz="2000" dirty="0">
                <a:latin typeface="Arial" panose="020B0604020202020204" pitchFamily="34" charset="0"/>
                <a:cs typeface="Arial" panose="020B0604020202020204" pitchFamily="34" charset="0"/>
              </a:rPr>
            </a:br>
            <a:endParaRPr lang="en-US" sz="2000" dirty="0">
              <a:latin typeface="Arial" panose="020B0604020202020204" pitchFamily="34" charset="0"/>
              <a:cs typeface="Arial" panose="020B0604020202020204" pitchFamily="34" charset="0"/>
            </a:endParaRPr>
          </a:p>
          <a:p>
            <a:pPr marL="0" indent="0">
              <a:spcAft>
                <a:spcPts val="1200"/>
              </a:spcAft>
              <a:buNone/>
            </a:pPr>
            <a:r>
              <a:rPr lang="en-US" sz="3100" b="1" dirty="0">
                <a:latin typeface="Arial" panose="020B0604020202020204" pitchFamily="34" charset="0"/>
                <a:cs typeface="Arial" panose="020B0604020202020204" pitchFamily="34" charset="0"/>
              </a:rPr>
              <a:t>Purposes</a:t>
            </a:r>
          </a:p>
          <a:p>
            <a:pPr lvl="1">
              <a:spcAft>
                <a:spcPts val="1200"/>
              </a:spcAft>
            </a:pPr>
            <a:r>
              <a:rPr lang="en-US" dirty="0">
                <a:latin typeface="Arial" panose="020B0604020202020204" pitchFamily="34" charset="0"/>
                <a:cs typeface="Arial" panose="020B0604020202020204" pitchFamily="34" charset="0"/>
              </a:rPr>
              <a:t>Coordination between agency, SBA, OMB, and Governor’s Office</a:t>
            </a:r>
          </a:p>
          <a:p>
            <a:pPr lvl="1">
              <a:spcAft>
                <a:spcPts val="1200"/>
              </a:spcAft>
            </a:pPr>
            <a:r>
              <a:rPr lang="en-US" dirty="0">
                <a:latin typeface="Arial" panose="020B0604020202020204" pitchFamily="34" charset="0"/>
                <a:cs typeface="Arial" panose="020B0604020202020204" pitchFamily="34" charset="0"/>
              </a:rPr>
              <a:t>Evaluate whether burdens imposed by regulations are justified; IC 4-3-22-1</a:t>
            </a:r>
          </a:p>
          <a:p>
            <a:pPr lvl="1">
              <a:spcAft>
                <a:spcPts val="1200"/>
              </a:spcAft>
            </a:pPr>
            <a:r>
              <a:rPr lang="en-US" dirty="0">
                <a:latin typeface="Arial" panose="020B0604020202020204" pitchFamily="34" charset="0"/>
                <a:cs typeface="Arial" panose="020B0604020202020204" pitchFamily="34" charset="0"/>
              </a:rPr>
              <a:t>Cost-benefit, fiscal, and regulatory analyses </a:t>
            </a:r>
          </a:p>
          <a:p>
            <a:pPr marL="457200" lvl="1" indent="0">
              <a:buNone/>
            </a:pPr>
            <a:endParaRPr lang="en-US" dirty="0">
              <a:cs typeface="Arial" panose="020B0604020202020204" pitchFamily="34" charset="0"/>
            </a:endParaRPr>
          </a:p>
          <a:p>
            <a:pPr lvl="1"/>
            <a:endParaRPr lang="en-US" dirty="0">
              <a:cs typeface="Arial" panose="020B0604020202020204" pitchFamily="34" charset="0"/>
            </a:endParaRPr>
          </a:p>
          <a:p>
            <a:pPr lvl="1"/>
            <a:endParaRPr lang="en-US" dirty="0">
              <a:cs typeface="Arial" panose="020B0604020202020204" pitchFamily="34" charset="0"/>
            </a:endParaRPr>
          </a:p>
          <a:p>
            <a:pPr lvl="1"/>
            <a:endParaRPr lang="en-US" dirty="0">
              <a:cs typeface="Arial" panose="020B0604020202020204" pitchFamily="34" charset="0"/>
            </a:endParaRPr>
          </a:p>
        </p:txBody>
      </p:sp>
      <p:pic>
        <p:nvPicPr>
          <p:cNvPr id="4" name="Picture 3">
            <a:extLst>
              <a:ext uri="{FF2B5EF4-FFF2-40B4-BE49-F238E27FC236}">
                <a16:creationId xmlns:a16="http://schemas.microsoft.com/office/drawing/2014/main" id="{2150E181-5D3F-9C36-5450-3F7835A862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325336" y="6081823"/>
            <a:ext cx="657691" cy="657691"/>
          </a:xfrm>
          <a:prstGeom prst="rect">
            <a:avLst/>
          </a:prstGeom>
        </p:spPr>
      </p:pic>
      <p:sp>
        <p:nvSpPr>
          <p:cNvPr id="5" name="Slide Number Placeholder 4">
            <a:extLst>
              <a:ext uri="{FF2B5EF4-FFF2-40B4-BE49-F238E27FC236}">
                <a16:creationId xmlns:a16="http://schemas.microsoft.com/office/drawing/2014/main" id="{A7C8BD04-BC5D-1414-4144-06161A6B03CA}"/>
              </a:ext>
            </a:extLst>
          </p:cNvPr>
          <p:cNvSpPr>
            <a:spLocks noGrp="1"/>
          </p:cNvSpPr>
          <p:nvPr>
            <p:ph type="sldNum" sz="quarter" idx="12"/>
          </p:nvPr>
        </p:nvSpPr>
        <p:spPr/>
        <p:txBody>
          <a:bodyPr/>
          <a:lstStyle/>
          <a:p>
            <a:fld id="{C8EF4332-E770-4D3A-B0A4-BAC284B8DBFF}" type="slidenum">
              <a:rPr lang="en-US" smtClean="0"/>
              <a:t>3</a:t>
            </a:fld>
            <a:endParaRPr lang="en-US"/>
          </a:p>
        </p:txBody>
      </p:sp>
    </p:spTree>
    <p:extLst>
      <p:ext uri="{BB962C8B-B14F-4D97-AF65-F5344CB8AC3E}">
        <p14:creationId xmlns:p14="http://schemas.microsoft.com/office/powerpoint/2010/main" val="278220067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a:solidFill>
                  <a:schemeClr val="accent4"/>
                </a:solidFill>
                <a:latin typeface="Arial" panose="020B0604020202020204" pitchFamily="34" charset="0"/>
                <a:cs typeface="Arial" panose="020B0604020202020204" pitchFamily="34" charset="0"/>
              </a:rPr>
              <a:t>Cost-Benefit Analysis – </a:t>
            </a:r>
            <a:r>
              <a:rPr lang="en-US" sz="4200" b="1" dirty="0">
                <a:solidFill>
                  <a:schemeClr val="accent4"/>
                </a:solidFill>
                <a:latin typeface="Arial" panose="020B0604020202020204" pitchFamily="34" charset="0"/>
                <a:cs typeface="Arial" panose="020B0604020202020204" pitchFamily="34" charset="0"/>
              </a:rPr>
              <a:t>Steps</a:t>
            </a:r>
          </a:p>
        </p:txBody>
      </p:sp>
      <p:sp>
        <p:nvSpPr>
          <p:cNvPr id="3" name="Content Placeholder 2"/>
          <p:cNvSpPr>
            <a:spLocks noGrp="1"/>
          </p:cNvSpPr>
          <p:nvPr>
            <p:ph idx="1"/>
          </p:nvPr>
        </p:nvSpPr>
        <p:spPr>
          <a:xfrm>
            <a:off x="838198" y="1825624"/>
            <a:ext cx="11353801" cy="4913889"/>
          </a:xfrm>
        </p:spPr>
        <p:txBody>
          <a:bodyPr>
            <a:noAutofit/>
          </a:bodyPr>
          <a:lstStyle/>
          <a:p>
            <a:pPr marL="0" indent="0">
              <a:lnSpc>
                <a:spcPct val="100000"/>
              </a:lnSpc>
              <a:spcBef>
                <a:spcPts val="500"/>
              </a:spcBef>
              <a:spcAft>
                <a:spcPts val="1200"/>
              </a:spcAft>
              <a:buNone/>
              <a:defRPr/>
            </a:pPr>
            <a:r>
              <a:rPr kumimoji="0" lang="en-US" sz="22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Step 1: </a:t>
            </a:r>
            <a:r>
              <a:rPr kumimoji="0" lang="en-US" sz="220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Identify each new requirement in proposed rule </a:t>
            </a:r>
          </a:p>
          <a:p>
            <a:pPr marL="0" indent="0">
              <a:lnSpc>
                <a:spcPct val="100000"/>
              </a:lnSpc>
              <a:spcBef>
                <a:spcPts val="500"/>
              </a:spcBef>
              <a:spcAft>
                <a:spcPts val="1200"/>
              </a:spcAft>
              <a:buNone/>
              <a:defRPr/>
            </a:pPr>
            <a:r>
              <a:rPr kumimoji="0" lang="en-US" sz="22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Step 2: </a:t>
            </a:r>
            <a:r>
              <a:rPr kumimoji="0" lang="en-US" sz="22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Identify impacted parties</a:t>
            </a:r>
          </a:p>
          <a:p>
            <a:pPr marL="0" indent="0">
              <a:lnSpc>
                <a:spcPct val="100000"/>
              </a:lnSpc>
              <a:spcBef>
                <a:spcPts val="500"/>
              </a:spcBef>
              <a:spcAft>
                <a:spcPts val="1200"/>
              </a:spcAft>
              <a:buNone/>
              <a:defRPr/>
            </a:pPr>
            <a:r>
              <a:rPr kumimoji="0" lang="en-US" sz="22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Step 3: </a:t>
            </a:r>
            <a:r>
              <a:rPr lang="en-US" sz="2200" dirty="0">
                <a:solidFill>
                  <a:prstClr val="black"/>
                </a:solidFill>
                <a:latin typeface="Arial" panose="020B0604020202020204" pitchFamily="34" charset="0"/>
                <a:cs typeface="Arial" panose="020B0604020202020204" pitchFamily="34" charset="0"/>
              </a:rPr>
              <a:t>Identify benefits </a:t>
            </a:r>
            <a:r>
              <a:rPr lang="en-US" sz="2200" dirty="0">
                <a:solidFill>
                  <a:prstClr val="black"/>
                </a:solidFill>
                <a:latin typeface="Arial" panose="020B0604020202020204" pitchFamily="34" charset="0"/>
                <a:ea typeface="Calibri" panose="020F0502020204030204" pitchFamily="34" charset="0"/>
                <a:cs typeface="Arial" panose="020B0604020202020204" pitchFamily="34" charset="0"/>
              </a:rPr>
              <a:t>f</a:t>
            </a:r>
            <a:r>
              <a:rPr kumimoji="0" lang="en-US" sz="220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or each new requirement</a:t>
            </a:r>
          </a:p>
          <a:p>
            <a:pPr marL="0" indent="0">
              <a:lnSpc>
                <a:spcPct val="100000"/>
              </a:lnSpc>
              <a:spcBef>
                <a:spcPts val="500"/>
              </a:spcBef>
              <a:spcAft>
                <a:spcPts val="1200"/>
              </a:spcAft>
              <a:buNone/>
              <a:defRPr/>
            </a:pPr>
            <a:r>
              <a:rPr kumimoji="0" lang="en-US" sz="22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Step 4: </a:t>
            </a:r>
            <a:r>
              <a:rPr lang="en-US" sz="2200" dirty="0">
                <a:solidFill>
                  <a:prstClr val="black"/>
                </a:solidFill>
                <a:latin typeface="Arial" panose="020B0604020202020204" pitchFamily="34" charset="0"/>
                <a:cs typeface="Arial" panose="020B0604020202020204" pitchFamily="34" charset="0"/>
              </a:rPr>
              <a:t>Identify </a:t>
            </a:r>
            <a:r>
              <a:rPr kumimoji="0" lang="en-US" sz="220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the costs </a:t>
            </a:r>
            <a:r>
              <a:rPr lang="en-US" sz="2200" dirty="0">
                <a:solidFill>
                  <a:prstClr val="black"/>
                </a:solidFill>
                <a:latin typeface="Arial" panose="020B0604020202020204" pitchFamily="34" charset="0"/>
                <a:ea typeface="Calibri" panose="020F0502020204030204" pitchFamily="34" charset="0"/>
                <a:cs typeface="Arial" panose="020B0604020202020204" pitchFamily="34" charset="0"/>
              </a:rPr>
              <a:t>f</a:t>
            </a:r>
            <a:r>
              <a:rPr kumimoji="0" lang="en-US" sz="220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or each new requirement</a:t>
            </a:r>
          </a:p>
          <a:p>
            <a:pPr marL="0" indent="0">
              <a:lnSpc>
                <a:spcPct val="100000"/>
              </a:lnSpc>
              <a:spcBef>
                <a:spcPts val="500"/>
              </a:spcBef>
              <a:spcAft>
                <a:spcPts val="1200"/>
              </a:spcAft>
              <a:buNone/>
              <a:defRPr/>
            </a:pPr>
            <a:r>
              <a:rPr kumimoji="0" lang="en-US" sz="22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Step 5: </a:t>
            </a:r>
            <a:r>
              <a:rPr kumimoji="0" lang="en-US" sz="22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Aggregate the total benefits and costs for each requirement and the entire rule</a:t>
            </a:r>
          </a:p>
          <a:p>
            <a:pPr marL="0" indent="0">
              <a:lnSpc>
                <a:spcPct val="100000"/>
              </a:lnSpc>
              <a:spcBef>
                <a:spcPts val="500"/>
              </a:spcBef>
              <a:spcAft>
                <a:spcPts val="1200"/>
              </a:spcAft>
              <a:buNone/>
              <a:defRPr/>
            </a:pPr>
            <a:r>
              <a:rPr kumimoji="0" lang="en-US" sz="22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Step 6: </a:t>
            </a:r>
            <a:r>
              <a:rPr kumimoji="0" lang="en-US" sz="22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Explore mitigation options</a:t>
            </a:r>
          </a:p>
          <a:p>
            <a:pPr marL="0" indent="0">
              <a:lnSpc>
                <a:spcPct val="100000"/>
              </a:lnSpc>
              <a:spcBef>
                <a:spcPts val="500"/>
              </a:spcBef>
              <a:spcAft>
                <a:spcPts val="1200"/>
              </a:spcAft>
              <a:buNone/>
              <a:defRPr/>
            </a:pPr>
            <a:r>
              <a:rPr kumimoji="0" lang="en-US" sz="22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Step 7: </a:t>
            </a:r>
            <a:r>
              <a:rPr kumimoji="0" lang="en-US" sz="22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Seek input from affected on proposed rules</a:t>
            </a:r>
          </a:p>
          <a:p>
            <a:pPr marL="0" indent="0">
              <a:lnSpc>
                <a:spcPct val="100000"/>
              </a:lnSpc>
              <a:spcBef>
                <a:spcPts val="500"/>
              </a:spcBef>
              <a:spcAft>
                <a:spcPts val="1200"/>
              </a:spcAft>
              <a:buNone/>
              <a:defRPr/>
            </a:pPr>
            <a:endParaRPr kumimoji="0" lang="en-US" sz="22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indent="0">
              <a:lnSpc>
                <a:spcPct val="100000"/>
              </a:lnSpc>
              <a:spcBef>
                <a:spcPts val="500"/>
              </a:spcBef>
              <a:spcAft>
                <a:spcPts val="1200"/>
              </a:spcAft>
              <a:buNone/>
              <a:defRPr/>
            </a:pPr>
            <a:endParaRPr kumimoji="0" lang="en-US" sz="22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indent="0">
              <a:lnSpc>
                <a:spcPct val="100000"/>
              </a:lnSpc>
              <a:spcBef>
                <a:spcPts val="500"/>
              </a:spcBef>
              <a:spcAft>
                <a:spcPts val="1200"/>
              </a:spcAft>
              <a:buNone/>
              <a:defRPr/>
            </a:pPr>
            <a:endParaRPr kumimoji="0" lang="en-US" sz="22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a:lnSpc>
                <a:spcPct val="100000"/>
              </a:lnSpc>
              <a:spcBef>
                <a:spcPts val="500"/>
              </a:spcBef>
              <a:spcAft>
                <a:spcPts val="1200"/>
              </a:spcAft>
              <a:defRPr/>
            </a:pPr>
            <a:endParaRPr kumimoji="0" lang="en-US" sz="22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a:lnSpc>
                <a:spcPct val="100000"/>
              </a:lnSpc>
              <a:spcBef>
                <a:spcPts val="500"/>
              </a:spcBef>
              <a:spcAft>
                <a:spcPts val="1200"/>
              </a:spcAft>
              <a:defRPr/>
            </a:pPr>
            <a:endParaRPr kumimoji="0" lang="en-US" sz="22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indent="0">
              <a:lnSpc>
                <a:spcPct val="100000"/>
              </a:lnSpc>
              <a:spcBef>
                <a:spcPts val="500"/>
              </a:spcBef>
              <a:buNone/>
              <a:defRPr/>
            </a:pPr>
            <a:endParaRPr kumimoji="0" lang="en-US" sz="22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a:lnSpc>
                <a:spcPct val="100000"/>
              </a:lnSpc>
              <a:spcBef>
                <a:spcPts val="500"/>
              </a:spcBef>
              <a:defRPr/>
            </a:pPr>
            <a:endParaRPr kumimoji="0" lang="en-US" sz="22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a:lnSpc>
                <a:spcPct val="100000"/>
              </a:lnSpc>
              <a:spcBef>
                <a:spcPts val="500"/>
              </a:spcBef>
              <a:defRPr/>
            </a:pPr>
            <a:endParaRPr kumimoji="0" lang="en-US" sz="22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a:lnSpc>
                <a:spcPct val="100000"/>
              </a:lnSpc>
              <a:spcBef>
                <a:spcPts val="500"/>
              </a:spcBef>
              <a:defRPr/>
            </a:pPr>
            <a:endParaRPr kumimoji="0" lang="en-US" sz="22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pic>
        <p:nvPicPr>
          <p:cNvPr id="4" name="Picture 3">
            <a:extLst>
              <a:ext uri="{FF2B5EF4-FFF2-40B4-BE49-F238E27FC236}">
                <a16:creationId xmlns:a16="http://schemas.microsoft.com/office/drawing/2014/main" id="{2150E181-5D3F-9C36-5450-3F7835A862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325336" y="6081823"/>
            <a:ext cx="657691" cy="657691"/>
          </a:xfrm>
          <a:prstGeom prst="rect">
            <a:avLst/>
          </a:prstGeom>
        </p:spPr>
      </p:pic>
      <p:sp>
        <p:nvSpPr>
          <p:cNvPr id="5" name="Slide Number Placeholder 4">
            <a:extLst>
              <a:ext uri="{FF2B5EF4-FFF2-40B4-BE49-F238E27FC236}">
                <a16:creationId xmlns:a16="http://schemas.microsoft.com/office/drawing/2014/main" id="{725216A7-DDBB-A911-49E5-75A4D2AE4C1F}"/>
              </a:ext>
            </a:extLst>
          </p:cNvPr>
          <p:cNvSpPr>
            <a:spLocks noGrp="1"/>
          </p:cNvSpPr>
          <p:nvPr>
            <p:ph type="sldNum" sz="quarter" idx="12"/>
          </p:nvPr>
        </p:nvSpPr>
        <p:spPr/>
        <p:txBody>
          <a:bodyPr/>
          <a:lstStyle/>
          <a:p>
            <a:fld id="{C8EF4332-E770-4D3A-B0A4-BAC284B8DBFF}" type="slidenum">
              <a:rPr lang="en-US" smtClean="0"/>
              <a:t>30</a:t>
            </a:fld>
            <a:endParaRPr lang="en-US"/>
          </a:p>
        </p:txBody>
      </p:sp>
    </p:spTree>
    <p:extLst>
      <p:ext uri="{BB962C8B-B14F-4D97-AF65-F5344CB8AC3E}">
        <p14:creationId xmlns:p14="http://schemas.microsoft.com/office/powerpoint/2010/main" val="103324154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a:solidFill>
                  <a:schemeClr val="accent4"/>
                </a:solidFill>
                <a:latin typeface="Arial" panose="020B0604020202020204" pitchFamily="34" charset="0"/>
                <a:cs typeface="Arial" panose="020B0604020202020204" pitchFamily="34" charset="0"/>
              </a:rPr>
              <a:t>Identify All New Requirements</a:t>
            </a:r>
          </a:p>
        </p:txBody>
      </p:sp>
      <p:sp>
        <p:nvSpPr>
          <p:cNvPr id="3" name="Content Placeholder 2"/>
          <p:cNvSpPr>
            <a:spLocks noGrp="1"/>
          </p:cNvSpPr>
          <p:nvPr>
            <p:ph idx="1"/>
          </p:nvPr>
        </p:nvSpPr>
        <p:spPr/>
        <p:txBody>
          <a:bodyPr>
            <a:normAutofit/>
          </a:bodyPr>
          <a:lstStyle/>
          <a:p>
            <a:pPr marL="0" indent="0" algn="l">
              <a:buNone/>
            </a:pPr>
            <a:r>
              <a:rPr lang="en-US" sz="2600" b="1" dirty="0">
                <a:latin typeface="Arial" panose="020B0604020202020204" pitchFamily="34" charset="0"/>
                <a:cs typeface="Arial" panose="020B0604020202020204" pitchFamily="34" charset="0"/>
              </a:rPr>
              <a:t>Step 1: Identify everything in the proposed regulation that is changing from current requirements </a:t>
            </a:r>
            <a:br>
              <a:rPr lang="en-US" sz="2400" b="1" i="1" dirty="0">
                <a:latin typeface="Arial" panose="020B0604020202020204" pitchFamily="34" charset="0"/>
                <a:cs typeface="Arial" panose="020B0604020202020204" pitchFamily="34" charset="0"/>
              </a:rPr>
            </a:br>
            <a:endParaRPr lang="en-US" sz="2400" b="1" i="1" dirty="0">
              <a:latin typeface="Arial" panose="020B0604020202020204" pitchFamily="34" charset="0"/>
              <a:cs typeface="Arial" panose="020B0604020202020204" pitchFamily="34" charset="0"/>
            </a:endParaRPr>
          </a:p>
          <a:p>
            <a:r>
              <a:rPr lang="en-US" sz="2000" dirty="0">
                <a:latin typeface="Arial" panose="020B0604020202020204" pitchFamily="34" charset="0"/>
                <a:cs typeface="Arial" panose="020B0604020202020204" pitchFamily="34" charset="0"/>
              </a:rPr>
              <a:t>Must identify all changes from existing regulation</a:t>
            </a:r>
          </a:p>
          <a:p>
            <a:pPr lvl="1">
              <a:buFont typeface="Courier New" panose="02070309020205020404" pitchFamily="49" charset="0"/>
              <a:buChar char="o"/>
            </a:pPr>
            <a:r>
              <a:rPr lang="en-US" sz="1800" dirty="0">
                <a:latin typeface="Arial" panose="020B0604020202020204" pitchFamily="34" charset="0"/>
                <a:cs typeface="Arial" panose="020B0604020202020204" pitchFamily="34" charset="0"/>
              </a:rPr>
              <a:t>Biggest reason for delays in OMB review</a:t>
            </a:r>
          </a:p>
          <a:p>
            <a:pPr lvl="1">
              <a:buFont typeface="Courier New" panose="02070309020205020404" pitchFamily="49" charset="0"/>
              <a:buChar char="o"/>
            </a:pPr>
            <a:r>
              <a:rPr lang="en-US" sz="1800" b="1" u="sng" dirty="0">
                <a:solidFill>
                  <a:srgbClr val="FF0000"/>
                </a:solidFill>
                <a:latin typeface="Arial" panose="020B0604020202020204" pitchFamily="34" charset="0"/>
                <a:cs typeface="Arial" panose="020B0604020202020204" pitchFamily="34" charset="0"/>
              </a:rPr>
              <a:t>Redlines</a:t>
            </a:r>
            <a:r>
              <a:rPr lang="en-US" sz="1800" dirty="0">
                <a:latin typeface="Arial" panose="020B0604020202020204" pitchFamily="34" charset="0"/>
                <a:cs typeface="Arial" panose="020B0604020202020204" pitchFamily="34" charset="0"/>
              </a:rPr>
              <a:t> or another way to track changes </a:t>
            </a:r>
            <a:endParaRPr lang="en-US" sz="1800" b="1" u="sng" dirty="0">
              <a:latin typeface="Arial" panose="020B0604020202020204" pitchFamily="34" charset="0"/>
              <a:cs typeface="Arial" panose="020B0604020202020204" pitchFamily="34" charset="0"/>
            </a:endParaRPr>
          </a:p>
          <a:p>
            <a:pPr lvl="1">
              <a:buFont typeface="Courier New" panose="02070309020205020404" pitchFamily="49" charset="0"/>
              <a:buChar char="o"/>
            </a:pPr>
            <a:r>
              <a:rPr lang="en-US" sz="1800" dirty="0">
                <a:latin typeface="Arial" panose="020B0604020202020204" pitchFamily="34" charset="0"/>
                <a:cs typeface="Arial" panose="020B0604020202020204" pitchFamily="34" charset="0"/>
              </a:rPr>
              <a:t>Lists or tables can be very helpful</a:t>
            </a:r>
          </a:p>
          <a:p>
            <a:pPr lvl="1"/>
            <a:endParaRPr lang="en-US" sz="1800" dirty="0">
              <a:latin typeface="Arial" panose="020B0604020202020204" pitchFamily="34" charset="0"/>
              <a:cs typeface="Arial" panose="020B0604020202020204" pitchFamily="34" charset="0"/>
            </a:endParaRPr>
          </a:p>
          <a:p>
            <a:r>
              <a:rPr lang="en-US" sz="2000" dirty="0">
                <a:latin typeface="Arial" panose="020B0604020202020204" pitchFamily="34" charset="0"/>
                <a:cs typeface="Arial" panose="020B0604020202020204" pitchFamily="34" charset="0"/>
              </a:rPr>
              <a:t>Identify any current requirements</a:t>
            </a:r>
          </a:p>
          <a:p>
            <a:pPr lvl="1">
              <a:buFont typeface="Courier New" panose="02070309020205020404" pitchFamily="49" charset="0"/>
              <a:buChar char="o"/>
            </a:pPr>
            <a:r>
              <a:rPr lang="en-US" sz="1800" dirty="0">
                <a:latin typeface="Arial" panose="020B0604020202020204" pitchFamily="34" charset="0"/>
                <a:cs typeface="Arial" panose="020B0604020202020204" pitchFamily="34" charset="0"/>
              </a:rPr>
              <a:t>Statute, other regulations, federal regulations, court orders, compacts, etc.</a:t>
            </a:r>
          </a:p>
          <a:p>
            <a:pPr lvl="1">
              <a:buFont typeface="Courier New" panose="02070309020205020404" pitchFamily="49" charset="0"/>
              <a:buChar char="o"/>
            </a:pPr>
            <a:r>
              <a:rPr lang="en-US" sz="1800" dirty="0">
                <a:latin typeface="Arial" panose="020B0604020202020204" pitchFamily="34" charset="0"/>
                <a:cs typeface="Arial" panose="020B0604020202020204" pitchFamily="34" charset="0"/>
              </a:rPr>
              <a:t>Can include in list, table, or annotations</a:t>
            </a:r>
          </a:p>
          <a:p>
            <a:pPr lvl="1">
              <a:buFont typeface="Courier New" panose="02070309020205020404" pitchFamily="49" charset="0"/>
              <a:buChar char="o"/>
            </a:pPr>
            <a:r>
              <a:rPr lang="en-US" sz="1800" dirty="0">
                <a:latin typeface="Arial" panose="020B0604020202020204" pitchFamily="34" charset="0"/>
                <a:cs typeface="Arial" panose="020B0604020202020204" pitchFamily="34" charset="0"/>
              </a:rPr>
              <a:t>Excluded from cost-benefit analysis of the rule</a:t>
            </a:r>
          </a:p>
          <a:p>
            <a:pPr marL="457200" lvl="1" indent="0">
              <a:buNone/>
            </a:pPr>
            <a:endParaRPr lang="en-US" dirty="0">
              <a:latin typeface="Arial" panose="020B0604020202020204" pitchFamily="34" charset="0"/>
              <a:cs typeface="Arial" panose="020B0604020202020204" pitchFamily="34" charset="0"/>
            </a:endParaRPr>
          </a:p>
          <a:p>
            <a:pPr lvl="1"/>
            <a:endParaRPr lang="en-US" dirty="0">
              <a:latin typeface="Arial" panose="020B0604020202020204" pitchFamily="34" charset="0"/>
              <a:cs typeface="Arial" panose="020B0604020202020204" pitchFamily="34" charset="0"/>
            </a:endParaRPr>
          </a:p>
          <a:p>
            <a:pPr lvl="1"/>
            <a:endParaRPr lang="en-US" dirty="0">
              <a:latin typeface="Arial" panose="020B0604020202020204" pitchFamily="34" charset="0"/>
              <a:cs typeface="Arial" panose="020B0604020202020204" pitchFamily="34" charset="0"/>
            </a:endParaRPr>
          </a:p>
          <a:p>
            <a:pPr lvl="1"/>
            <a:endParaRPr lang="en-US" dirty="0">
              <a:latin typeface="Arial" panose="020B0604020202020204" pitchFamily="34" charset="0"/>
              <a:cs typeface="Arial" panose="020B0604020202020204" pitchFamily="34" charset="0"/>
            </a:endParaRPr>
          </a:p>
        </p:txBody>
      </p:sp>
      <p:pic>
        <p:nvPicPr>
          <p:cNvPr id="4" name="Picture 3">
            <a:extLst>
              <a:ext uri="{FF2B5EF4-FFF2-40B4-BE49-F238E27FC236}">
                <a16:creationId xmlns:a16="http://schemas.microsoft.com/office/drawing/2014/main" id="{2150E181-5D3F-9C36-5450-3F7835A862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325336" y="6081823"/>
            <a:ext cx="657691" cy="657691"/>
          </a:xfrm>
          <a:prstGeom prst="rect">
            <a:avLst/>
          </a:prstGeom>
        </p:spPr>
      </p:pic>
      <p:sp>
        <p:nvSpPr>
          <p:cNvPr id="5" name="Slide Number Placeholder 4">
            <a:extLst>
              <a:ext uri="{FF2B5EF4-FFF2-40B4-BE49-F238E27FC236}">
                <a16:creationId xmlns:a16="http://schemas.microsoft.com/office/drawing/2014/main" id="{07CB7855-33B2-9B62-29F5-6567A722217A}"/>
              </a:ext>
            </a:extLst>
          </p:cNvPr>
          <p:cNvSpPr>
            <a:spLocks noGrp="1"/>
          </p:cNvSpPr>
          <p:nvPr>
            <p:ph type="sldNum" sz="quarter" idx="12"/>
          </p:nvPr>
        </p:nvSpPr>
        <p:spPr/>
        <p:txBody>
          <a:bodyPr/>
          <a:lstStyle/>
          <a:p>
            <a:fld id="{C8EF4332-E770-4D3A-B0A4-BAC284B8DBFF}" type="slidenum">
              <a:rPr lang="en-US" smtClean="0"/>
              <a:t>31</a:t>
            </a:fld>
            <a:endParaRPr lang="en-US"/>
          </a:p>
        </p:txBody>
      </p:sp>
    </p:spTree>
    <p:extLst>
      <p:ext uri="{BB962C8B-B14F-4D97-AF65-F5344CB8AC3E}">
        <p14:creationId xmlns:p14="http://schemas.microsoft.com/office/powerpoint/2010/main" val="278043087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a:solidFill>
                  <a:schemeClr val="accent4"/>
                </a:solidFill>
                <a:latin typeface="Arial" panose="020B0604020202020204" pitchFamily="34" charset="0"/>
                <a:cs typeface="Arial" panose="020B0604020202020204" pitchFamily="34" charset="0"/>
              </a:rPr>
              <a:t>Who Is Impacted by Changes?</a:t>
            </a:r>
          </a:p>
        </p:txBody>
      </p:sp>
      <p:sp>
        <p:nvSpPr>
          <p:cNvPr id="3" name="Content Placeholder 2"/>
          <p:cNvSpPr>
            <a:spLocks noGrp="1"/>
          </p:cNvSpPr>
          <p:nvPr>
            <p:ph idx="1"/>
          </p:nvPr>
        </p:nvSpPr>
        <p:spPr/>
        <p:txBody>
          <a:bodyPr>
            <a:normAutofit fontScale="92500" lnSpcReduction="20000"/>
          </a:bodyPr>
          <a:lstStyle/>
          <a:p>
            <a:pPr marL="0" marR="0" lvl="0" indent="0" algn="l" defTabSz="914400" rtl="0" eaLnBrk="1" fontAlgn="auto" latinLnBrk="0" hangingPunct="1">
              <a:lnSpc>
                <a:spcPct val="90000"/>
              </a:lnSpc>
              <a:spcBef>
                <a:spcPts val="1000"/>
              </a:spcBef>
              <a:spcAft>
                <a:spcPts val="1200"/>
              </a:spcAft>
              <a:buClrTx/>
              <a:buSzTx/>
              <a:buFont typeface="Arial" panose="020B0604020202020204" pitchFamily="34" charset="0"/>
              <a:buNone/>
              <a:tabLst/>
              <a:defRPr/>
            </a:pPr>
            <a:r>
              <a:rPr kumimoji="0" lang="en-US" b="1"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Step 2: Identify impacted parties</a:t>
            </a:r>
            <a:br>
              <a:rPr kumimoji="0" lang="en-US" sz="2600" b="1"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br>
            <a:endParaRPr kumimoji="0" lang="en-US" sz="2200" b="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a:spcBef>
                <a:spcPts val="500"/>
              </a:spcBef>
              <a:spcAft>
                <a:spcPts val="1200"/>
              </a:spcAft>
              <a:defRPr/>
            </a:pPr>
            <a:r>
              <a:rPr kumimoji="0" lang="en-US" sz="22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Serves as the multiplier for costs / benefits  </a:t>
            </a:r>
          </a:p>
          <a:p>
            <a:pPr lvl="1">
              <a:spcAft>
                <a:spcPts val="1200"/>
              </a:spcAft>
              <a:buFont typeface="Courier New" panose="02070309020205020404" pitchFamily="49" charset="0"/>
              <a:buChar char="o"/>
              <a:defRPr/>
            </a:pPr>
            <a:r>
              <a:rPr kumimoji="0" lang="en-US" sz="19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Consider impact on all persons affected by the rule (not just regulated persons)</a:t>
            </a:r>
          </a:p>
          <a:p>
            <a:pPr lvl="1">
              <a:spcAft>
                <a:spcPts val="1200"/>
              </a:spcAft>
              <a:buFont typeface="Courier New" panose="02070309020205020404" pitchFamily="49" charset="0"/>
              <a:buChar char="o"/>
              <a:defRPr/>
            </a:pPr>
            <a:r>
              <a:rPr kumimoji="0" lang="en-US" sz="19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Can exclude parties already in compliance from cost-benefit analysis</a:t>
            </a:r>
          </a:p>
          <a:p>
            <a:pPr marL="457200" lvl="1" indent="0">
              <a:spcAft>
                <a:spcPts val="1200"/>
              </a:spcAft>
              <a:buNone/>
              <a:defRPr/>
            </a:pPr>
            <a:endParaRPr kumimoji="0" lang="en-US" sz="22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a:spcBef>
                <a:spcPts val="500"/>
              </a:spcBef>
              <a:spcAft>
                <a:spcPts val="1200"/>
              </a:spcAft>
              <a:defRPr/>
            </a:pPr>
            <a:r>
              <a:rPr kumimoji="0" lang="en-US" sz="22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Can determine from variety of sources</a:t>
            </a:r>
          </a:p>
          <a:p>
            <a:pPr lvl="1">
              <a:spcAft>
                <a:spcPts val="1200"/>
              </a:spcAft>
              <a:buFont typeface="Courier New" panose="02070309020205020404" pitchFamily="49" charset="0"/>
              <a:buChar char="o"/>
              <a:defRPr/>
            </a:pPr>
            <a:r>
              <a:rPr kumimoji="0" lang="en-US" sz="19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Agency records</a:t>
            </a:r>
          </a:p>
          <a:p>
            <a:pPr lvl="1">
              <a:spcAft>
                <a:spcPts val="1200"/>
              </a:spcAft>
              <a:buFont typeface="Courier New" panose="02070309020205020404" pitchFamily="49" charset="0"/>
              <a:buChar char="o"/>
              <a:defRPr/>
            </a:pPr>
            <a:r>
              <a:rPr lang="en-US" sz="1900" dirty="0">
                <a:solidFill>
                  <a:prstClr val="black"/>
                </a:solidFill>
                <a:latin typeface="Arial" panose="020B0604020202020204" pitchFamily="34" charset="0"/>
                <a:cs typeface="Arial" panose="020B0604020202020204" pitchFamily="34" charset="0"/>
              </a:rPr>
              <a:t>Calculations</a:t>
            </a:r>
          </a:p>
          <a:p>
            <a:pPr lvl="1">
              <a:spcAft>
                <a:spcPts val="1200"/>
              </a:spcAft>
              <a:buFont typeface="Courier New" panose="02070309020205020404" pitchFamily="49" charset="0"/>
              <a:buChar char="o"/>
              <a:defRPr/>
            </a:pPr>
            <a:r>
              <a:rPr lang="en-US" sz="1900" dirty="0">
                <a:solidFill>
                  <a:prstClr val="black"/>
                </a:solidFill>
                <a:latin typeface="Arial" panose="020B0604020202020204" pitchFamily="34" charset="0"/>
                <a:cs typeface="Arial" panose="020B0604020202020204" pitchFamily="34" charset="0"/>
              </a:rPr>
              <a:t>Research</a:t>
            </a:r>
            <a:endParaRPr kumimoji="0" lang="en-US" sz="19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685800" marR="0" lvl="1" indent="-228600" algn="l" defTabSz="914400" rtl="0" eaLnBrk="1" fontAlgn="auto" latinLnBrk="0" hangingPunct="1">
              <a:lnSpc>
                <a:spcPct val="90000"/>
              </a:lnSpc>
              <a:spcBef>
                <a:spcPts val="500"/>
              </a:spcBef>
              <a:spcAft>
                <a:spcPts val="1200"/>
              </a:spcAft>
              <a:buClrTx/>
              <a:buSzTx/>
              <a:buFont typeface="Arial" panose="020B0604020202020204" pitchFamily="34" charset="0"/>
              <a:buChar char="•"/>
              <a:tabLst/>
              <a:defRPr/>
            </a:pP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457200" marR="0" lvl="1" indent="0" algn="l" defTabSz="914400" rtl="0" eaLnBrk="1" fontAlgn="auto" latinLnBrk="0" hangingPunct="1">
              <a:lnSpc>
                <a:spcPct val="90000"/>
              </a:lnSpc>
              <a:spcBef>
                <a:spcPts val="500"/>
              </a:spcBef>
              <a:spcAft>
                <a:spcPts val="0"/>
              </a:spcAft>
              <a:buClrTx/>
              <a:buSzTx/>
              <a:buFont typeface="Arial" panose="020B0604020202020204" pitchFamily="34" charset="0"/>
              <a:buNone/>
              <a:tabLst/>
              <a:defRPr/>
            </a:pP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pic>
        <p:nvPicPr>
          <p:cNvPr id="4" name="Picture 3">
            <a:extLst>
              <a:ext uri="{FF2B5EF4-FFF2-40B4-BE49-F238E27FC236}">
                <a16:creationId xmlns:a16="http://schemas.microsoft.com/office/drawing/2014/main" id="{2150E181-5D3F-9C36-5450-3F7835A862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325336" y="6081823"/>
            <a:ext cx="657691" cy="657691"/>
          </a:xfrm>
          <a:prstGeom prst="rect">
            <a:avLst/>
          </a:prstGeom>
        </p:spPr>
      </p:pic>
      <p:sp>
        <p:nvSpPr>
          <p:cNvPr id="6" name="TextBox 5">
            <a:extLst>
              <a:ext uri="{FF2B5EF4-FFF2-40B4-BE49-F238E27FC236}">
                <a16:creationId xmlns:a16="http://schemas.microsoft.com/office/drawing/2014/main" id="{8F9D36B4-2160-3AA5-67A7-2551A5999BB2}"/>
              </a:ext>
            </a:extLst>
          </p:cNvPr>
          <p:cNvSpPr txBox="1"/>
          <p:nvPr/>
        </p:nvSpPr>
        <p:spPr>
          <a:xfrm>
            <a:off x="3324225" y="4543366"/>
            <a:ext cx="6096000" cy="800219"/>
          </a:xfrm>
          <a:prstGeom prst="rect">
            <a:avLst/>
          </a:prstGeom>
          <a:noFill/>
        </p:spPr>
        <p:txBody>
          <a:bodyPr wrap="square">
            <a:spAutoFit/>
          </a:bodyPr>
          <a:lstStyle/>
          <a:p>
            <a:pPr marL="742950" lvl="1" indent="-285750">
              <a:spcAft>
                <a:spcPts val="1200"/>
              </a:spcAft>
              <a:buFont typeface="Courier New" panose="02070309020205020404" pitchFamily="49" charset="0"/>
              <a:buChar char="o"/>
              <a:defRPr/>
            </a:pPr>
            <a:r>
              <a:rPr lang="en-US" sz="1800" dirty="0">
                <a:solidFill>
                  <a:prstClr val="black"/>
                </a:solidFill>
                <a:latin typeface="Arial" panose="020B0604020202020204" pitchFamily="34" charset="0"/>
                <a:cs typeface="Arial" panose="020B0604020202020204" pitchFamily="34" charset="0"/>
              </a:rPr>
              <a:t>Estimates</a:t>
            </a:r>
          </a:p>
          <a:p>
            <a:pPr marL="742950" lvl="1" indent="-285750">
              <a:spcAft>
                <a:spcPts val="1200"/>
              </a:spcAft>
              <a:buFont typeface="Courier New" panose="02070309020205020404" pitchFamily="49" charset="0"/>
              <a:buChar char="o"/>
              <a:defRPr/>
            </a:pPr>
            <a:r>
              <a:rPr lang="en-US" sz="1800" dirty="0">
                <a:solidFill>
                  <a:prstClr val="black"/>
                </a:solidFill>
                <a:latin typeface="Arial" panose="020B0604020202020204" pitchFamily="34" charset="0"/>
                <a:cs typeface="Arial" panose="020B0604020202020204" pitchFamily="34" charset="0"/>
              </a:rPr>
              <a:t>Surveys</a:t>
            </a:r>
          </a:p>
        </p:txBody>
      </p:sp>
      <p:sp>
        <p:nvSpPr>
          <p:cNvPr id="5" name="Slide Number Placeholder 4">
            <a:extLst>
              <a:ext uri="{FF2B5EF4-FFF2-40B4-BE49-F238E27FC236}">
                <a16:creationId xmlns:a16="http://schemas.microsoft.com/office/drawing/2014/main" id="{A017426D-0612-0CAB-2082-B76AB9DDAEBA}"/>
              </a:ext>
            </a:extLst>
          </p:cNvPr>
          <p:cNvSpPr>
            <a:spLocks noGrp="1"/>
          </p:cNvSpPr>
          <p:nvPr>
            <p:ph type="sldNum" sz="quarter" idx="12"/>
          </p:nvPr>
        </p:nvSpPr>
        <p:spPr/>
        <p:txBody>
          <a:bodyPr/>
          <a:lstStyle/>
          <a:p>
            <a:fld id="{C8EF4332-E770-4D3A-B0A4-BAC284B8DBFF}" type="slidenum">
              <a:rPr lang="en-US" smtClean="0"/>
              <a:t>32</a:t>
            </a:fld>
            <a:endParaRPr lang="en-US"/>
          </a:p>
        </p:txBody>
      </p:sp>
    </p:spTree>
    <p:extLst>
      <p:ext uri="{BB962C8B-B14F-4D97-AF65-F5344CB8AC3E}">
        <p14:creationId xmlns:p14="http://schemas.microsoft.com/office/powerpoint/2010/main" val="27293405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a:solidFill>
                  <a:schemeClr val="accent4"/>
                </a:solidFill>
                <a:latin typeface="Arial" panose="020B0604020202020204" pitchFamily="34" charset="0"/>
                <a:cs typeface="Arial" panose="020B0604020202020204" pitchFamily="34" charset="0"/>
              </a:rPr>
              <a:t>Impacted Parties – </a:t>
            </a:r>
            <a:r>
              <a:rPr lang="en-US" sz="4200" b="1" dirty="0">
                <a:solidFill>
                  <a:schemeClr val="accent4"/>
                </a:solidFill>
                <a:latin typeface="Arial" panose="020B0604020202020204" pitchFamily="34" charset="0"/>
                <a:cs typeface="Arial" panose="020B0604020202020204" pitchFamily="34" charset="0"/>
              </a:rPr>
              <a:t>Example </a:t>
            </a:r>
          </a:p>
        </p:txBody>
      </p:sp>
      <p:sp>
        <p:nvSpPr>
          <p:cNvPr id="3" name="Content Placeholder 2"/>
          <p:cNvSpPr>
            <a:spLocks noGrp="1"/>
          </p:cNvSpPr>
          <p:nvPr>
            <p:ph idx="1"/>
          </p:nvPr>
        </p:nvSpPr>
        <p:spPr/>
        <p:txBody>
          <a:bodyPr>
            <a:normAutofit lnSpcReduction="10000"/>
          </a:bodyPr>
          <a:lstStyle/>
          <a:p>
            <a:pPr marL="0" marR="0" lvl="0" indent="0" algn="l" defTabSz="914400" rtl="0" eaLnBrk="1" fontAlgn="auto" latinLnBrk="0" hangingPunct="1">
              <a:lnSpc>
                <a:spcPct val="90000"/>
              </a:lnSpc>
              <a:spcBef>
                <a:spcPts val="1000"/>
              </a:spcBef>
              <a:spcAft>
                <a:spcPts val="1200"/>
              </a:spcAft>
              <a:buClrTx/>
              <a:buSzTx/>
              <a:buFont typeface="Arial" panose="020B0604020202020204" pitchFamily="34" charset="0"/>
              <a:buNone/>
              <a:tabLst/>
              <a:defRPr/>
            </a:pPr>
            <a:r>
              <a:rPr kumimoji="0" lang="en-US" sz="2600" b="1"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How to Identify Number of Impacted Parties</a:t>
            </a:r>
            <a:endParaRPr kumimoji="0" lang="en-US" sz="2600" b="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457200" marR="0" lvl="1" indent="0" algn="l" defTabSz="914400" rtl="0" eaLnBrk="1" fontAlgn="auto" latinLnBrk="0" hangingPunct="1">
              <a:lnSpc>
                <a:spcPct val="90000"/>
              </a:lnSpc>
              <a:spcBef>
                <a:spcPts val="500"/>
              </a:spcBef>
              <a:spcAft>
                <a:spcPts val="1200"/>
              </a:spcAft>
              <a:buClrTx/>
              <a:buSzTx/>
              <a:buNone/>
              <a:tabLst/>
              <a:defRPr/>
            </a:pPr>
            <a:r>
              <a:rPr kumimoji="0" lang="en-US" sz="200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Sometimes you know</a:t>
            </a:r>
          </a:p>
          <a:p>
            <a:pPr lvl="2">
              <a:spcAft>
                <a:spcPts val="1200"/>
              </a:spcAft>
              <a:defRPr/>
            </a:pPr>
            <a:r>
              <a:rPr kumimoji="0" lang="en-US" sz="18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PLA</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There are 60,993 beauty culture professionals, 8217 beauty culture salons, 99 beauty culture schools, and 498 tanning facilities holding active licenses in the State of Indiana.</a:t>
            </a:r>
            <a:br>
              <a:rPr kumimoji="0" lang="en-US" sz="1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br>
            <a:endParaRPr kumimoji="0" lang="en-US" sz="1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457200" marR="0" lvl="1" indent="0" algn="l" defTabSz="914400" rtl="0" eaLnBrk="1" fontAlgn="auto" latinLnBrk="0" hangingPunct="1">
              <a:lnSpc>
                <a:spcPct val="90000"/>
              </a:lnSpc>
              <a:spcBef>
                <a:spcPts val="500"/>
              </a:spcBef>
              <a:spcAft>
                <a:spcPts val="1200"/>
              </a:spcAft>
              <a:buClrTx/>
              <a:buSzTx/>
              <a:buNone/>
              <a:tabLst/>
              <a:defRPr/>
            </a:pPr>
            <a:r>
              <a:rPr kumimoji="0" lang="en-US" sz="200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Sometimes you can calculate</a:t>
            </a:r>
          </a:p>
          <a:p>
            <a:pPr lvl="2">
              <a:spcAft>
                <a:spcPts val="1200"/>
              </a:spcAft>
              <a:defRPr/>
            </a:pPr>
            <a:r>
              <a:rPr kumimoji="0" lang="en-US" sz="18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Egg Board</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Total number of small businesses in Indiana who would be potentially impacted by the requirement for using new packaging materials is estimated to be 170 producer packers. This number was determined by the total of 540 small egg businesses minus 355 registered farm market retailers who would be exempt under the proposed rule. We then removed the 15 small wholesalers who are not packing their own eggs and would not have a direct cost associated with purchasing new packaging materials.</a:t>
            </a:r>
            <a:endParaRPr kumimoji="0" lang="en-US" sz="20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685800" marR="0" lvl="1" indent="-228600" algn="l" defTabSz="914400" rtl="0" eaLnBrk="1" fontAlgn="auto" latinLnBrk="0" hangingPunct="1">
              <a:lnSpc>
                <a:spcPct val="90000"/>
              </a:lnSpc>
              <a:spcBef>
                <a:spcPts val="500"/>
              </a:spcBef>
              <a:spcAft>
                <a:spcPts val="1200"/>
              </a:spcAft>
              <a:buClrTx/>
              <a:buSzTx/>
              <a:buFont typeface="Arial" panose="020B0604020202020204" pitchFamily="34" charset="0"/>
              <a:buChar char="•"/>
              <a:tabLst/>
              <a:defRPr/>
            </a:pP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685800" marR="0" lvl="1" indent="-228600" algn="l" defTabSz="914400" rtl="0" eaLnBrk="1" fontAlgn="auto" latinLnBrk="0" hangingPunct="1">
              <a:lnSpc>
                <a:spcPct val="90000"/>
              </a:lnSpc>
              <a:spcBef>
                <a:spcPts val="500"/>
              </a:spcBef>
              <a:spcAft>
                <a:spcPts val="1200"/>
              </a:spcAft>
              <a:buClrTx/>
              <a:buSzTx/>
              <a:buFont typeface="Arial" panose="020B0604020202020204" pitchFamily="34" charset="0"/>
              <a:buChar char="•"/>
              <a:tabLst/>
              <a:defRPr/>
            </a:pP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457200" marR="0" lvl="1" indent="0" algn="l" defTabSz="914400" rtl="0" eaLnBrk="1" fontAlgn="auto" latinLnBrk="0" hangingPunct="1">
              <a:lnSpc>
                <a:spcPct val="90000"/>
              </a:lnSpc>
              <a:spcBef>
                <a:spcPts val="500"/>
              </a:spcBef>
              <a:spcAft>
                <a:spcPts val="0"/>
              </a:spcAft>
              <a:buClrTx/>
              <a:buSzTx/>
              <a:buFont typeface="Arial" panose="020B0604020202020204" pitchFamily="34" charset="0"/>
              <a:buNone/>
              <a:tabLst/>
              <a:defRPr/>
            </a:pP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pic>
        <p:nvPicPr>
          <p:cNvPr id="4" name="Picture 3">
            <a:extLst>
              <a:ext uri="{FF2B5EF4-FFF2-40B4-BE49-F238E27FC236}">
                <a16:creationId xmlns:a16="http://schemas.microsoft.com/office/drawing/2014/main" id="{2150E181-5D3F-9C36-5450-3F7835A862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325336" y="6081823"/>
            <a:ext cx="657691" cy="657691"/>
          </a:xfrm>
          <a:prstGeom prst="rect">
            <a:avLst/>
          </a:prstGeom>
        </p:spPr>
      </p:pic>
      <p:sp>
        <p:nvSpPr>
          <p:cNvPr id="5" name="Slide Number Placeholder 4">
            <a:extLst>
              <a:ext uri="{FF2B5EF4-FFF2-40B4-BE49-F238E27FC236}">
                <a16:creationId xmlns:a16="http://schemas.microsoft.com/office/drawing/2014/main" id="{F2F139BE-0F5C-79CF-3971-8AC1C2521880}"/>
              </a:ext>
            </a:extLst>
          </p:cNvPr>
          <p:cNvSpPr>
            <a:spLocks noGrp="1"/>
          </p:cNvSpPr>
          <p:nvPr>
            <p:ph type="sldNum" sz="quarter" idx="12"/>
          </p:nvPr>
        </p:nvSpPr>
        <p:spPr/>
        <p:txBody>
          <a:bodyPr/>
          <a:lstStyle/>
          <a:p>
            <a:fld id="{C8EF4332-E770-4D3A-B0A4-BAC284B8DBFF}" type="slidenum">
              <a:rPr lang="en-US" smtClean="0"/>
              <a:t>33</a:t>
            </a:fld>
            <a:endParaRPr lang="en-US"/>
          </a:p>
        </p:txBody>
      </p:sp>
    </p:spTree>
    <p:extLst>
      <p:ext uri="{BB962C8B-B14F-4D97-AF65-F5344CB8AC3E}">
        <p14:creationId xmlns:p14="http://schemas.microsoft.com/office/powerpoint/2010/main" val="296558202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a:solidFill>
                  <a:schemeClr val="accent4"/>
                </a:solidFill>
                <a:latin typeface="Arial" panose="020B0604020202020204" pitchFamily="34" charset="0"/>
                <a:cs typeface="Arial" panose="020B0604020202020204" pitchFamily="34" charset="0"/>
              </a:rPr>
              <a:t>Impacted Parties – </a:t>
            </a:r>
            <a:r>
              <a:rPr lang="en-US" sz="4200" b="1" dirty="0">
                <a:solidFill>
                  <a:schemeClr val="accent4"/>
                </a:solidFill>
                <a:latin typeface="Arial" panose="020B0604020202020204" pitchFamily="34" charset="0"/>
                <a:cs typeface="Arial" panose="020B0604020202020204" pitchFamily="34" charset="0"/>
              </a:rPr>
              <a:t>Example </a:t>
            </a:r>
          </a:p>
        </p:txBody>
      </p:sp>
      <p:sp>
        <p:nvSpPr>
          <p:cNvPr id="3" name="Content Placeholder 2"/>
          <p:cNvSpPr>
            <a:spLocks noGrp="1"/>
          </p:cNvSpPr>
          <p:nvPr>
            <p:ph idx="1"/>
          </p:nvPr>
        </p:nvSpPr>
        <p:spPr/>
        <p:txBody>
          <a:bodyPr>
            <a:normAutofit/>
          </a:bodyPr>
          <a:lstStyle/>
          <a:p>
            <a:pPr marL="0" marR="0" lvl="0" indent="0" algn="l" defTabSz="914400" rtl="0" eaLnBrk="1" fontAlgn="auto" latinLnBrk="0" hangingPunct="1">
              <a:lnSpc>
                <a:spcPct val="90000"/>
              </a:lnSpc>
              <a:spcBef>
                <a:spcPts val="1000"/>
              </a:spcBef>
              <a:spcAft>
                <a:spcPts val="1200"/>
              </a:spcAft>
              <a:buClrTx/>
              <a:buSzTx/>
              <a:buFont typeface="Arial" panose="020B0604020202020204" pitchFamily="34" charset="0"/>
              <a:buNone/>
              <a:tabLst/>
              <a:defRPr/>
            </a:pPr>
            <a:r>
              <a:rPr kumimoji="0" lang="en-US" sz="2600" b="1"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How to Identify Number of Impacted Parties</a:t>
            </a:r>
            <a:endParaRPr kumimoji="0" lang="en-US" sz="2600" b="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457200" marR="0" lvl="1" indent="0" algn="l" defTabSz="914400" rtl="0" eaLnBrk="1" fontAlgn="auto" latinLnBrk="0" hangingPunct="1">
              <a:lnSpc>
                <a:spcPct val="90000"/>
              </a:lnSpc>
              <a:spcBef>
                <a:spcPts val="500"/>
              </a:spcBef>
              <a:spcAft>
                <a:spcPts val="1200"/>
              </a:spcAft>
              <a:buClrTx/>
              <a:buSzTx/>
              <a:buNone/>
              <a:tabLst/>
              <a:defRPr/>
            </a:pPr>
            <a:r>
              <a:rPr kumimoji="0" lang="en-US" sz="200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Sometimes you can estimate</a:t>
            </a:r>
          </a:p>
          <a:p>
            <a:pPr lvl="2">
              <a:spcAft>
                <a:spcPts val="1200"/>
              </a:spcAft>
              <a:defRPr/>
            </a:pPr>
            <a:r>
              <a:rPr kumimoji="0" lang="en-US" sz="18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IDHS</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It is estimated that this proposed rule will affect somewhere around 14,068 homes per year. This is the number of homes believed to be constructed each year in Indiana, based off building permit data obtained from the United States Census Bureau.</a:t>
            </a:r>
          </a:p>
          <a:p>
            <a:pPr lvl="2">
              <a:spcAft>
                <a:spcPts val="1200"/>
              </a:spcAft>
              <a:defRPr/>
            </a:pPr>
            <a:r>
              <a:rPr kumimoji="0" lang="en-US" sz="18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Health</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Of the 54 Indiana counties responding to a survey, 50 local health departments reported that in 2020 there were a total of 4954 septic permits issued, or an average of 99.1 per local health department, and in 2021, 49 local health departments reported that there were a total of 4885 septic permits issued, representing an average of 99.5 permits per county.  These were the years that the impact of COVID was most significant, and the number of permits issued may not be representative of past or future years.  If this average of 99.5 permits were extended to all 92 counties in Indiana, that would give an approximate number of 9154 residential septic permits issued each year.</a:t>
            </a:r>
          </a:p>
          <a:p>
            <a:pPr marL="685800" marR="0" lvl="1" indent="-228600" algn="l" defTabSz="914400" rtl="0" eaLnBrk="1" fontAlgn="auto" latinLnBrk="0" hangingPunct="1">
              <a:lnSpc>
                <a:spcPct val="90000"/>
              </a:lnSpc>
              <a:spcBef>
                <a:spcPts val="500"/>
              </a:spcBef>
              <a:spcAft>
                <a:spcPts val="1200"/>
              </a:spcAft>
              <a:buClrTx/>
              <a:buSzTx/>
              <a:buFont typeface="Arial" panose="020B0604020202020204" pitchFamily="34" charset="0"/>
              <a:buChar char="•"/>
              <a:tabLst/>
              <a:defRPr/>
            </a:pP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685800" marR="0" lvl="1" indent="-228600" algn="l" defTabSz="914400" rtl="0" eaLnBrk="1" fontAlgn="auto" latinLnBrk="0" hangingPunct="1">
              <a:lnSpc>
                <a:spcPct val="90000"/>
              </a:lnSpc>
              <a:spcBef>
                <a:spcPts val="500"/>
              </a:spcBef>
              <a:spcAft>
                <a:spcPts val="1200"/>
              </a:spcAft>
              <a:buClrTx/>
              <a:buSzTx/>
              <a:buFont typeface="Arial" panose="020B0604020202020204" pitchFamily="34" charset="0"/>
              <a:buChar char="•"/>
              <a:tabLst/>
              <a:defRPr/>
            </a:pP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457200" marR="0" lvl="1" indent="0" algn="l" defTabSz="914400" rtl="0" eaLnBrk="1" fontAlgn="auto" latinLnBrk="0" hangingPunct="1">
              <a:lnSpc>
                <a:spcPct val="90000"/>
              </a:lnSpc>
              <a:spcBef>
                <a:spcPts val="500"/>
              </a:spcBef>
              <a:spcAft>
                <a:spcPts val="0"/>
              </a:spcAft>
              <a:buClrTx/>
              <a:buSzTx/>
              <a:buFont typeface="Arial" panose="020B0604020202020204" pitchFamily="34" charset="0"/>
              <a:buNone/>
              <a:tabLst/>
              <a:defRPr/>
            </a:pP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pic>
        <p:nvPicPr>
          <p:cNvPr id="4" name="Picture 3">
            <a:extLst>
              <a:ext uri="{FF2B5EF4-FFF2-40B4-BE49-F238E27FC236}">
                <a16:creationId xmlns:a16="http://schemas.microsoft.com/office/drawing/2014/main" id="{2150E181-5D3F-9C36-5450-3F7835A862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325336" y="6081823"/>
            <a:ext cx="657691" cy="657691"/>
          </a:xfrm>
          <a:prstGeom prst="rect">
            <a:avLst/>
          </a:prstGeom>
        </p:spPr>
      </p:pic>
      <p:sp>
        <p:nvSpPr>
          <p:cNvPr id="5" name="Slide Number Placeholder 4">
            <a:extLst>
              <a:ext uri="{FF2B5EF4-FFF2-40B4-BE49-F238E27FC236}">
                <a16:creationId xmlns:a16="http://schemas.microsoft.com/office/drawing/2014/main" id="{E0FE9DA6-99A0-B5E2-9FE9-4D52264DBE06}"/>
              </a:ext>
            </a:extLst>
          </p:cNvPr>
          <p:cNvSpPr>
            <a:spLocks noGrp="1"/>
          </p:cNvSpPr>
          <p:nvPr>
            <p:ph type="sldNum" sz="quarter" idx="12"/>
          </p:nvPr>
        </p:nvSpPr>
        <p:spPr/>
        <p:txBody>
          <a:bodyPr/>
          <a:lstStyle/>
          <a:p>
            <a:fld id="{C8EF4332-E770-4D3A-B0A4-BAC284B8DBFF}" type="slidenum">
              <a:rPr lang="en-US" smtClean="0"/>
              <a:t>34</a:t>
            </a:fld>
            <a:endParaRPr lang="en-US"/>
          </a:p>
        </p:txBody>
      </p:sp>
    </p:spTree>
    <p:extLst>
      <p:ext uri="{BB962C8B-B14F-4D97-AF65-F5344CB8AC3E}">
        <p14:creationId xmlns:p14="http://schemas.microsoft.com/office/powerpoint/2010/main" val="258785473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a:solidFill>
                  <a:schemeClr val="accent4"/>
                </a:solidFill>
                <a:latin typeface="Arial" panose="020B0604020202020204" pitchFamily="34" charset="0"/>
                <a:cs typeface="Arial" panose="020B0604020202020204" pitchFamily="34" charset="0"/>
              </a:rPr>
              <a:t>Benefits: </a:t>
            </a:r>
            <a:r>
              <a:rPr lang="en-US" sz="4200" b="1" dirty="0">
                <a:solidFill>
                  <a:schemeClr val="accent4"/>
                </a:solidFill>
                <a:latin typeface="Arial" panose="020B0604020202020204" pitchFamily="34" charset="0"/>
                <a:cs typeface="Arial" panose="020B0604020202020204" pitchFamily="34" charset="0"/>
              </a:rPr>
              <a:t>Answer the “Why”</a:t>
            </a:r>
          </a:p>
        </p:txBody>
      </p:sp>
      <p:sp>
        <p:nvSpPr>
          <p:cNvPr id="3" name="Content Placeholder 2"/>
          <p:cNvSpPr>
            <a:spLocks noGrp="1"/>
          </p:cNvSpPr>
          <p:nvPr>
            <p:ph idx="1"/>
          </p:nvPr>
        </p:nvSpPr>
        <p:spPr>
          <a:xfrm>
            <a:off x="838200" y="1825624"/>
            <a:ext cx="10515600" cy="4913889"/>
          </a:xfrm>
        </p:spPr>
        <p:txBody>
          <a:bodyPr>
            <a:normAutofit fontScale="92500" lnSpcReduction="20000"/>
          </a:bodyPr>
          <a:lstStyle/>
          <a:p>
            <a:pPr marL="0" marR="0" lvl="0" indent="0" algn="l" defTabSz="914400" rtl="0" eaLnBrk="1" fontAlgn="auto" latinLnBrk="0" hangingPunct="1">
              <a:lnSpc>
                <a:spcPct val="90000"/>
              </a:lnSpc>
              <a:spcBef>
                <a:spcPts val="1000"/>
              </a:spcBef>
              <a:spcAft>
                <a:spcPts val="1200"/>
              </a:spcAft>
              <a:buClrTx/>
              <a:buSzTx/>
              <a:buFont typeface="Arial" panose="020B0604020202020204" pitchFamily="34" charset="0"/>
              <a:buNone/>
              <a:tabLst/>
              <a:defRPr/>
            </a:pPr>
            <a:r>
              <a:rPr kumimoji="0" lang="en-US" b="1"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Step 3: Identify benefits for each change</a:t>
            </a:r>
            <a:endParaRPr kumimoji="0" lang="en-US" b="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685800" marR="0" lvl="1" indent="-228600" algn="l" defTabSz="914400" rtl="0" eaLnBrk="1" fontAlgn="auto" latinLnBrk="0" hangingPunct="1">
              <a:lnSpc>
                <a:spcPct val="90000"/>
              </a:lnSpc>
              <a:spcBef>
                <a:spcPts val="500"/>
              </a:spcBef>
              <a:spcAft>
                <a:spcPts val="1200"/>
              </a:spcAft>
              <a:buClrTx/>
              <a:buSzTx/>
              <a:buFont typeface="Arial" panose="020B0604020202020204" pitchFamily="34" charset="0"/>
              <a:buChar char="•"/>
              <a:tabLst/>
              <a:defRPr/>
            </a:pPr>
            <a:r>
              <a:rPr kumimoji="0" lang="en-US" sz="22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What is the benefit </a:t>
            </a:r>
            <a:r>
              <a:rPr kumimoji="0" lang="en-US" sz="22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sym typeface="Wingdings" panose="05000000000000000000" pitchFamily="2" charset="2"/>
              </a:rPr>
              <a:t> it’s the reason you are doing the rule</a:t>
            </a:r>
            <a:endParaRPr kumimoji="0" lang="en-US" sz="22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lvl="2">
              <a:spcAft>
                <a:spcPts val="1200"/>
              </a:spcAft>
              <a:buFont typeface="Courier New" panose="02070309020205020404" pitchFamily="49" charset="0"/>
              <a:buChar char="o"/>
              <a:defRPr/>
            </a:pPr>
            <a:r>
              <a:rPr kumimoji="0" lang="en-US" sz="19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Benefits are positive externalities of the rule</a:t>
            </a:r>
            <a:br>
              <a:rPr kumimoji="0" lang="en-US" sz="19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br>
            <a:endParaRPr kumimoji="0" lang="en-US" sz="19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685800" marR="0" lvl="1" indent="-228600" algn="l" defTabSz="914400" rtl="0" eaLnBrk="1" fontAlgn="auto" latinLnBrk="0" hangingPunct="1">
              <a:lnSpc>
                <a:spcPct val="90000"/>
              </a:lnSpc>
              <a:spcBef>
                <a:spcPts val="500"/>
              </a:spcBef>
              <a:spcAft>
                <a:spcPts val="1200"/>
              </a:spcAft>
              <a:buClrTx/>
              <a:buSzTx/>
              <a:buFont typeface="Arial" panose="020B0604020202020204" pitchFamily="34" charset="0"/>
              <a:buChar char="•"/>
              <a:tabLst/>
              <a:defRPr/>
            </a:pPr>
            <a:r>
              <a:rPr kumimoji="0" lang="en-US" sz="22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Who gets the benefits </a:t>
            </a:r>
            <a:r>
              <a:rPr kumimoji="0" lang="en-US" sz="22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sym typeface="Wingdings" panose="05000000000000000000" pitchFamily="2" charset="2"/>
              </a:rPr>
              <a:t> usually someone other than the group regulated </a:t>
            </a:r>
            <a:endParaRPr kumimoji="0" lang="en-US" sz="22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lvl="2">
              <a:spcAft>
                <a:spcPts val="1200"/>
              </a:spcAft>
              <a:buFont typeface="Courier New" panose="02070309020205020404" pitchFamily="49" charset="0"/>
              <a:buChar char="o"/>
              <a:defRPr/>
            </a:pPr>
            <a:r>
              <a:rPr kumimoji="0" lang="en-US" sz="19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Benefit is usually the value in solving the problem</a:t>
            </a:r>
            <a:br>
              <a:rPr kumimoji="0" lang="en-US" sz="19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br>
            <a:endParaRPr kumimoji="0" lang="en-US" sz="19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685800" marR="0" lvl="1" indent="-228600" algn="l" defTabSz="914400" rtl="0" eaLnBrk="1" fontAlgn="auto" latinLnBrk="0" hangingPunct="1">
              <a:lnSpc>
                <a:spcPct val="90000"/>
              </a:lnSpc>
              <a:spcBef>
                <a:spcPts val="500"/>
              </a:spcBef>
              <a:spcAft>
                <a:spcPts val="1200"/>
              </a:spcAft>
              <a:buClrTx/>
              <a:buSzTx/>
              <a:buFont typeface="Arial" panose="020B0604020202020204" pitchFamily="34" charset="0"/>
              <a:buChar char="•"/>
              <a:tabLst/>
              <a:defRPr/>
            </a:pPr>
            <a:r>
              <a:rPr kumimoji="0" lang="en-US" sz="22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How to calculate benefits </a:t>
            </a:r>
            <a:r>
              <a:rPr kumimoji="0" lang="en-US" sz="22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sym typeface="Wingdings" panose="05000000000000000000" pitchFamily="2" charset="2"/>
              </a:rPr>
              <a:t> same way you calculate costs, BUT … </a:t>
            </a:r>
            <a:endParaRPr kumimoji="0" lang="en-US" sz="22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lvl="2">
              <a:spcAft>
                <a:spcPts val="1200"/>
              </a:spcAft>
              <a:buFont typeface="Courier New" panose="02070309020205020404" pitchFamily="49" charset="0"/>
              <a:buChar char="o"/>
              <a:defRPr/>
            </a:pPr>
            <a:r>
              <a:rPr kumimoji="0" lang="en-US" sz="19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Often benefits are less certain </a:t>
            </a:r>
          </a:p>
          <a:p>
            <a:pPr lvl="2">
              <a:spcAft>
                <a:spcPts val="1200"/>
              </a:spcAft>
              <a:buFont typeface="Courier New" panose="02070309020205020404" pitchFamily="49" charset="0"/>
              <a:buChar char="o"/>
              <a:defRPr/>
            </a:pPr>
            <a:r>
              <a:rPr kumimoji="0" lang="en-US" sz="19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Can be more intangible and less concrete than costs</a:t>
            </a:r>
          </a:p>
          <a:p>
            <a:pPr lvl="2">
              <a:spcAft>
                <a:spcPts val="1200"/>
              </a:spcAft>
              <a:buFont typeface="Courier New" panose="02070309020205020404" pitchFamily="49" charset="0"/>
              <a:buChar char="o"/>
              <a:defRPr/>
            </a:pPr>
            <a:r>
              <a:rPr kumimoji="0" lang="en-US" sz="19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Usually require assumptions and estimates</a:t>
            </a:r>
          </a:p>
          <a:p>
            <a:pPr lvl="2">
              <a:spcAft>
                <a:spcPts val="1200"/>
              </a:spcAft>
              <a:buFont typeface="Courier New" panose="02070309020205020404" pitchFamily="49" charset="0"/>
              <a:buChar char="o"/>
              <a:defRPr/>
            </a:pPr>
            <a:r>
              <a:rPr kumimoji="0" lang="en-US" sz="19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Look to research studies (</a:t>
            </a:r>
            <a:r>
              <a:rPr kumimoji="0" lang="en-US" sz="1900" b="0" i="1"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e.g.</a:t>
            </a:r>
            <a:r>
              <a:rPr kumimoji="0" lang="en-US" sz="19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value of human life, quality adjusted life years)</a:t>
            </a:r>
          </a:p>
          <a:p>
            <a:pPr marL="1143000" marR="0" lvl="2" indent="-228600" algn="l" defTabSz="914400" rtl="0" eaLnBrk="1" fontAlgn="auto" latinLnBrk="0" hangingPunct="1">
              <a:lnSpc>
                <a:spcPct val="90000"/>
              </a:lnSpc>
              <a:spcBef>
                <a:spcPts val="500"/>
              </a:spcBef>
              <a:spcAft>
                <a:spcPts val="1200"/>
              </a:spcAft>
              <a:buClrTx/>
              <a:buSzTx/>
              <a:buFont typeface="Arial" panose="020B0604020202020204" pitchFamily="34" charset="0"/>
              <a:buChar char="-"/>
              <a:tabLst/>
              <a:defRPr/>
            </a:pPr>
            <a:endParaRPr kumimoji="0" lang="en-US" sz="1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1143000" marR="0" lvl="2" indent="-228600" algn="l" defTabSz="914400" rtl="0" eaLnBrk="1" fontAlgn="auto" latinLnBrk="0" hangingPunct="1">
              <a:lnSpc>
                <a:spcPct val="90000"/>
              </a:lnSpc>
              <a:spcBef>
                <a:spcPts val="500"/>
              </a:spcBef>
              <a:spcAft>
                <a:spcPts val="1200"/>
              </a:spcAft>
              <a:buClrTx/>
              <a:buSzTx/>
              <a:buFont typeface="Arial" panose="020B0604020202020204" pitchFamily="34" charset="0"/>
              <a:buChar char="•"/>
              <a:tabLst/>
              <a:defRPr/>
            </a:pPr>
            <a:endParaRPr kumimoji="0" lang="en-US" sz="20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914400" marR="0" lvl="2" indent="0" algn="l" defTabSz="914400" rtl="0" eaLnBrk="1" fontAlgn="auto" latinLnBrk="0" hangingPunct="1">
              <a:lnSpc>
                <a:spcPct val="90000"/>
              </a:lnSpc>
              <a:spcBef>
                <a:spcPts val="500"/>
              </a:spcBef>
              <a:spcAft>
                <a:spcPts val="1200"/>
              </a:spcAft>
              <a:buClrTx/>
              <a:buSzTx/>
              <a:buFont typeface="Arial" panose="020B0604020202020204" pitchFamily="34" charset="0"/>
              <a:buNone/>
              <a:tabLst/>
              <a:defRPr/>
            </a:pPr>
            <a:endParaRPr kumimoji="0" lang="en-US" sz="20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1143000" marR="0" lvl="2" indent="-228600" algn="l" defTabSz="914400" rtl="0" eaLnBrk="1" fontAlgn="auto" latinLnBrk="0" hangingPunct="1">
              <a:lnSpc>
                <a:spcPct val="90000"/>
              </a:lnSpc>
              <a:spcBef>
                <a:spcPts val="500"/>
              </a:spcBef>
              <a:spcAft>
                <a:spcPts val="1200"/>
              </a:spcAft>
              <a:buClrTx/>
              <a:buSzTx/>
              <a:buFont typeface="Arial" panose="020B0604020202020204" pitchFamily="34" charset="0"/>
              <a:buChar char="-"/>
              <a:tabLst/>
              <a:defRPr/>
            </a:pPr>
            <a:endParaRPr kumimoji="0" lang="en-US" sz="20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1143000" marR="0" lvl="2" indent="-228600" algn="l" defTabSz="914400" rtl="0" eaLnBrk="1" fontAlgn="auto" latinLnBrk="0" hangingPunct="1">
              <a:lnSpc>
                <a:spcPct val="90000"/>
              </a:lnSpc>
              <a:spcBef>
                <a:spcPts val="500"/>
              </a:spcBef>
              <a:spcAft>
                <a:spcPts val="1200"/>
              </a:spcAft>
              <a:buClrTx/>
              <a:buSzTx/>
              <a:buFont typeface="Arial" panose="020B0604020202020204" pitchFamily="34" charset="0"/>
              <a:buChar char="-"/>
              <a:tabLst/>
              <a:defRPr/>
            </a:pPr>
            <a:endParaRPr kumimoji="0" lang="en-US" sz="20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685800" marR="0" lvl="1" indent="-228600" algn="l" defTabSz="914400" rtl="0" eaLnBrk="1" fontAlgn="auto" latinLnBrk="0" hangingPunct="1">
              <a:lnSpc>
                <a:spcPct val="90000"/>
              </a:lnSpc>
              <a:spcBef>
                <a:spcPts val="500"/>
              </a:spcBef>
              <a:spcAft>
                <a:spcPts val="1200"/>
              </a:spcAft>
              <a:buClrTx/>
              <a:buSzTx/>
              <a:buFont typeface="Arial" panose="020B0604020202020204" pitchFamily="34" charset="0"/>
              <a:buChar char="•"/>
              <a:tabLst/>
              <a:defRPr/>
            </a:pP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457200" marR="0" lvl="1" indent="0" algn="l" defTabSz="914400" rtl="0" eaLnBrk="1" fontAlgn="auto" latinLnBrk="0" hangingPunct="1">
              <a:lnSpc>
                <a:spcPct val="90000"/>
              </a:lnSpc>
              <a:spcBef>
                <a:spcPts val="500"/>
              </a:spcBef>
              <a:spcAft>
                <a:spcPts val="0"/>
              </a:spcAft>
              <a:buClrTx/>
              <a:buSzTx/>
              <a:buFont typeface="Arial" panose="020B0604020202020204" pitchFamily="34" charset="0"/>
              <a:buNone/>
              <a:tabLst/>
              <a:defRPr/>
            </a:pP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pic>
        <p:nvPicPr>
          <p:cNvPr id="4" name="Picture 3">
            <a:extLst>
              <a:ext uri="{FF2B5EF4-FFF2-40B4-BE49-F238E27FC236}">
                <a16:creationId xmlns:a16="http://schemas.microsoft.com/office/drawing/2014/main" id="{2150E181-5D3F-9C36-5450-3F7835A862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325336" y="6081823"/>
            <a:ext cx="657691" cy="657691"/>
          </a:xfrm>
          <a:prstGeom prst="rect">
            <a:avLst/>
          </a:prstGeom>
        </p:spPr>
      </p:pic>
      <p:sp>
        <p:nvSpPr>
          <p:cNvPr id="5" name="Slide Number Placeholder 4">
            <a:extLst>
              <a:ext uri="{FF2B5EF4-FFF2-40B4-BE49-F238E27FC236}">
                <a16:creationId xmlns:a16="http://schemas.microsoft.com/office/drawing/2014/main" id="{32E2B376-F572-FD97-E8D9-AFB9F607CF7C}"/>
              </a:ext>
            </a:extLst>
          </p:cNvPr>
          <p:cNvSpPr>
            <a:spLocks noGrp="1"/>
          </p:cNvSpPr>
          <p:nvPr>
            <p:ph type="sldNum" sz="quarter" idx="12"/>
          </p:nvPr>
        </p:nvSpPr>
        <p:spPr/>
        <p:txBody>
          <a:bodyPr/>
          <a:lstStyle/>
          <a:p>
            <a:fld id="{C8EF4332-E770-4D3A-B0A4-BAC284B8DBFF}" type="slidenum">
              <a:rPr lang="en-US" smtClean="0"/>
              <a:t>35</a:t>
            </a:fld>
            <a:endParaRPr lang="en-US"/>
          </a:p>
        </p:txBody>
      </p:sp>
    </p:spTree>
    <p:extLst>
      <p:ext uri="{BB962C8B-B14F-4D97-AF65-F5344CB8AC3E}">
        <p14:creationId xmlns:p14="http://schemas.microsoft.com/office/powerpoint/2010/main" val="199986035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700" b="1" dirty="0">
                <a:solidFill>
                  <a:srgbClr val="FFC000"/>
                </a:solidFill>
                <a:latin typeface="Arial" panose="020B0604020202020204" pitchFamily="34" charset="0"/>
              </a:rPr>
              <a:t>Benefits: </a:t>
            </a:r>
            <a:r>
              <a:rPr lang="en-US" sz="4200" b="1" dirty="0">
                <a:solidFill>
                  <a:srgbClr val="FFC000"/>
                </a:solidFill>
                <a:latin typeface="Arial" panose="020B0604020202020204" pitchFamily="34" charset="0"/>
              </a:rPr>
              <a:t>Source of Motivation</a:t>
            </a:r>
          </a:p>
        </p:txBody>
      </p:sp>
      <p:sp>
        <p:nvSpPr>
          <p:cNvPr id="3" name="Content Placeholder 2"/>
          <p:cNvSpPr>
            <a:spLocks noGrp="1"/>
          </p:cNvSpPr>
          <p:nvPr>
            <p:ph idx="1"/>
          </p:nvPr>
        </p:nvSpPr>
        <p:spPr>
          <a:xfrm>
            <a:off x="838200" y="1825624"/>
            <a:ext cx="10515600" cy="4892676"/>
          </a:xfrm>
        </p:spPr>
        <p:txBody>
          <a:bodyPr>
            <a:normAutofit fontScale="92500" lnSpcReduction="20000"/>
          </a:bodyPr>
          <a:lstStyle/>
          <a:p>
            <a:pPr marL="0" indent="0">
              <a:spcAft>
                <a:spcPts val="1200"/>
              </a:spcAft>
              <a:buNone/>
            </a:pPr>
            <a:r>
              <a:rPr lang="en-US" b="1" dirty="0">
                <a:latin typeface="Arial" panose="020B0604020202020204" pitchFamily="34" charset="0"/>
                <a:cs typeface="Arial" panose="020B0604020202020204" pitchFamily="34" charset="0"/>
              </a:rPr>
              <a:t>How did this problem come to your attention?</a:t>
            </a:r>
          </a:p>
          <a:p>
            <a:pPr lvl="1">
              <a:spcAft>
                <a:spcPts val="1200"/>
              </a:spcAft>
            </a:pPr>
            <a:r>
              <a:rPr lang="en-US" sz="2200" dirty="0">
                <a:latin typeface="Arial" panose="020B0604020202020204" pitchFamily="34" charset="0"/>
                <a:cs typeface="Arial" panose="020B0604020202020204" pitchFamily="34" charset="0"/>
              </a:rPr>
              <a:t>Inspection records</a:t>
            </a:r>
          </a:p>
          <a:p>
            <a:pPr lvl="1">
              <a:spcAft>
                <a:spcPts val="1200"/>
              </a:spcAft>
            </a:pPr>
            <a:r>
              <a:rPr lang="en-US" sz="2200" dirty="0">
                <a:latin typeface="Arial" panose="020B0604020202020204" pitchFamily="34" charset="0"/>
                <a:cs typeface="Arial" panose="020B0604020202020204" pitchFamily="34" charset="0"/>
              </a:rPr>
              <a:t>Enforcement proceedings</a:t>
            </a:r>
          </a:p>
          <a:p>
            <a:pPr lvl="1">
              <a:spcAft>
                <a:spcPts val="1200"/>
              </a:spcAft>
            </a:pPr>
            <a:r>
              <a:rPr lang="en-US" sz="2200" dirty="0">
                <a:latin typeface="Arial" panose="020B0604020202020204" pitchFamily="34" charset="0"/>
                <a:cs typeface="Arial" panose="020B0604020202020204" pitchFamily="34" charset="0"/>
              </a:rPr>
              <a:t>Implementation experience</a:t>
            </a:r>
          </a:p>
          <a:p>
            <a:pPr lvl="1">
              <a:spcAft>
                <a:spcPts val="1200"/>
              </a:spcAft>
            </a:pPr>
            <a:r>
              <a:rPr lang="en-US" sz="2200" dirty="0">
                <a:latin typeface="Arial" panose="020B0604020202020204" pitchFamily="34" charset="0"/>
                <a:cs typeface="Arial" panose="020B0604020202020204" pitchFamily="34" charset="0"/>
              </a:rPr>
              <a:t>Consumer complaints</a:t>
            </a:r>
          </a:p>
          <a:p>
            <a:pPr lvl="1">
              <a:spcAft>
                <a:spcPts val="1200"/>
              </a:spcAft>
            </a:pPr>
            <a:r>
              <a:rPr lang="en-US" sz="2200" dirty="0">
                <a:latin typeface="Arial" panose="020B0604020202020204" pitchFamily="34" charset="0"/>
                <a:cs typeface="Arial" panose="020B0604020202020204" pitchFamily="34" charset="0"/>
              </a:rPr>
              <a:t>Lawsuits</a:t>
            </a:r>
          </a:p>
          <a:p>
            <a:pPr lvl="1">
              <a:spcAft>
                <a:spcPts val="1200"/>
              </a:spcAft>
            </a:pPr>
            <a:r>
              <a:rPr lang="en-US" sz="2200" dirty="0">
                <a:latin typeface="Arial" panose="020B0604020202020204" pitchFamily="34" charset="0"/>
                <a:cs typeface="Arial" panose="020B0604020202020204" pitchFamily="34" charset="0"/>
              </a:rPr>
              <a:t>Consent decrees</a:t>
            </a:r>
          </a:p>
          <a:p>
            <a:pPr lvl="1">
              <a:spcAft>
                <a:spcPts val="1200"/>
              </a:spcAft>
            </a:pPr>
            <a:r>
              <a:rPr lang="en-US" sz="2200" dirty="0">
                <a:latin typeface="Arial" panose="020B0604020202020204" pitchFamily="34" charset="0"/>
                <a:cs typeface="Arial" panose="020B0604020202020204" pitchFamily="34" charset="0"/>
              </a:rPr>
              <a:t>Federal requirements</a:t>
            </a:r>
          </a:p>
          <a:p>
            <a:pPr lvl="1">
              <a:spcAft>
                <a:spcPts val="1200"/>
              </a:spcAft>
            </a:pPr>
            <a:r>
              <a:rPr lang="en-US" sz="2200" dirty="0">
                <a:latin typeface="Arial" panose="020B0604020202020204" pitchFamily="34" charset="0"/>
                <a:cs typeface="Arial" panose="020B0604020202020204" pitchFamily="34" charset="0"/>
              </a:rPr>
              <a:t>Research studies</a:t>
            </a:r>
          </a:p>
          <a:p>
            <a:pPr lvl="1">
              <a:spcAft>
                <a:spcPts val="1200"/>
              </a:spcAft>
            </a:pPr>
            <a:r>
              <a:rPr lang="en-US" sz="2200" dirty="0">
                <a:latin typeface="Arial" panose="020B0604020202020204" pitchFamily="34" charset="0"/>
                <a:cs typeface="Arial" panose="020B0604020202020204" pitchFamily="34" charset="0"/>
              </a:rPr>
              <a:t>Experience of other states or jurisdictions</a:t>
            </a:r>
            <a:br>
              <a:rPr lang="en-US" sz="1800" dirty="0">
                <a:latin typeface="Arial" panose="020B0604020202020204" pitchFamily="34" charset="0"/>
                <a:cs typeface="Arial" panose="020B0604020202020204" pitchFamily="34" charset="0"/>
              </a:rPr>
            </a:br>
            <a:endParaRPr lang="en-US" dirty="0">
              <a:latin typeface="Arial" panose="020B0604020202020204" pitchFamily="34" charset="0"/>
              <a:cs typeface="Arial" panose="020B0604020202020204" pitchFamily="34" charset="0"/>
            </a:endParaRPr>
          </a:p>
          <a:p>
            <a:pPr lvl="2">
              <a:spcAft>
                <a:spcPts val="1200"/>
              </a:spcAft>
              <a:buFont typeface="Arial" panose="020B0604020202020204" pitchFamily="34" charset="0"/>
              <a:buChar char="-"/>
            </a:pPr>
            <a:endParaRPr lang="en-US" dirty="0">
              <a:latin typeface="Arial" panose="020B0604020202020204" pitchFamily="34" charset="0"/>
              <a:cs typeface="Arial" panose="020B0604020202020204" pitchFamily="34" charset="0"/>
            </a:endParaRPr>
          </a:p>
          <a:p>
            <a:pPr lvl="2">
              <a:spcAft>
                <a:spcPts val="1200"/>
              </a:spcAft>
              <a:buFont typeface="Arial" panose="020B0604020202020204" pitchFamily="34" charset="0"/>
              <a:buChar char="-"/>
            </a:pPr>
            <a:endParaRPr lang="en-US" dirty="0">
              <a:latin typeface="Arial" panose="020B0604020202020204" pitchFamily="34" charset="0"/>
              <a:cs typeface="Arial" panose="020B0604020202020204" pitchFamily="34" charset="0"/>
            </a:endParaRPr>
          </a:p>
          <a:p>
            <a:pPr lvl="1">
              <a:spcAft>
                <a:spcPts val="1200"/>
              </a:spcAft>
            </a:pPr>
            <a:endParaRPr lang="en-US" dirty="0">
              <a:latin typeface="Arial" panose="020B0604020202020204" pitchFamily="34" charset="0"/>
              <a:cs typeface="Arial" panose="020B0604020202020204" pitchFamily="34" charset="0"/>
            </a:endParaRPr>
          </a:p>
          <a:p>
            <a:pPr marL="457200" lvl="1" indent="0">
              <a:buNone/>
            </a:pPr>
            <a:endParaRPr lang="en-US" dirty="0">
              <a:latin typeface="Arial" panose="020B0604020202020204" pitchFamily="34" charset="0"/>
              <a:cs typeface="Arial" panose="020B0604020202020204" pitchFamily="34" charset="0"/>
            </a:endParaRPr>
          </a:p>
          <a:p>
            <a:pPr lvl="1"/>
            <a:endParaRPr lang="en-US" dirty="0">
              <a:latin typeface="Arial" panose="020B0604020202020204" pitchFamily="34" charset="0"/>
              <a:cs typeface="Arial" panose="020B0604020202020204" pitchFamily="34" charset="0"/>
            </a:endParaRPr>
          </a:p>
          <a:p>
            <a:pPr lvl="1"/>
            <a:endParaRPr lang="en-US" dirty="0">
              <a:latin typeface="Arial" panose="020B0604020202020204" pitchFamily="34" charset="0"/>
              <a:cs typeface="Arial" panose="020B0604020202020204" pitchFamily="34" charset="0"/>
            </a:endParaRPr>
          </a:p>
          <a:p>
            <a:pPr lvl="1"/>
            <a:endParaRPr lang="en-US" dirty="0">
              <a:latin typeface="Arial" panose="020B0604020202020204" pitchFamily="34" charset="0"/>
              <a:cs typeface="Arial" panose="020B0604020202020204" pitchFamily="34" charset="0"/>
            </a:endParaRPr>
          </a:p>
        </p:txBody>
      </p:sp>
      <p:pic>
        <p:nvPicPr>
          <p:cNvPr id="5" name="Picture 4">
            <a:extLst>
              <a:ext uri="{FF2B5EF4-FFF2-40B4-BE49-F238E27FC236}">
                <a16:creationId xmlns:a16="http://schemas.microsoft.com/office/drawing/2014/main" id="{7DD25EB1-B2EA-5AAD-C452-224A9FE2FBA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325336" y="6081823"/>
            <a:ext cx="657691" cy="657691"/>
          </a:xfrm>
          <a:prstGeom prst="rect">
            <a:avLst/>
          </a:prstGeom>
        </p:spPr>
      </p:pic>
      <p:sp>
        <p:nvSpPr>
          <p:cNvPr id="6" name="Slide Number Placeholder 5">
            <a:extLst>
              <a:ext uri="{FF2B5EF4-FFF2-40B4-BE49-F238E27FC236}">
                <a16:creationId xmlns:a16="http://schemas.microsoft.com/office/drawing/2014/main" id="{F9DDBFA2-0701-3452-A9CE-2F6B6220ACB9}"/>
              </a:ext>
            </a:extLst>
          </p:cNvPr>
          <p:cNvSpPr>
            <a:spLocks noGrp="1"/>
          </p:cNvSpPr>
          <p:nvPr>
            <p:ph type="sldNum" sz="quarter" idx="12"/>
          </p:nvPr>
        </p:nvSpPr>
        <p:spPr/>
        <p:txBody>
          <a:bodyPr/>
          <a:lstStyle/>
          <a:p>
            <a:fld id="{C8EF4332-E770-4D3A-B0A4-BAC284B8DBFF}" type="slidenum">
              <a:rPr lang="en-US" smtClean="0"/>
              <a:t>36</a:t>
            </a:fld>
            <a:endParaRPr lang="en-US"/>
          </a:p>
        </p:txBody>
      </p:sp>
    </p:spTree>
    <p:extLst>
      <p:ext uri="{BB962C8B-B14F-4D97-AF65-F5344CB8AC3E}">
        <p14:creationId xmlns:p14="http://schemas.microsoft.com/office/powerpoint/2010/main" val="896891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a:solidFill>
                  <a:schemeClr val="accent4"/>
                </a:solidFill>
                <a:latin typeface="Arial" panose="020B0604020202020204" pitchFamily="34" charset="0"/>
                <a:cs typeface="Arial" panose="020B0604020202020204" pitchFamily="34" charset="0"/>
              </a:rPr>
              <a:t>Benefits: </a:t>
            </a:r>
            <a:r>
              <a:rPr lang="en-US" sz="4200" b="1" dirty="0">
                <a:solidFill>
                  <a:schemeClr val="accent4"/>
                </a:solidFill>
                <a:latin typeface="Arial" panose="020B0604020202020204" pitchFamily="34" charset="0"/>
                <a:cs typeface="Arial" panose="020B0604020202020204" pitchFamily="34" charset="0"/>
              </a:rPr>
              <a:t>Motivation Examples </a:t>
            </a:r>
          </a:p>
        </p:txBody>
      </p:sp>
      <p:sp>
        <p:nvSpPr>
          <p:cNvPr id="3" name="Content Placeholder 2"/>
          <p:cNvSpPr>
            <a:spLocks noGrp="1"/>
          </p:cNvSpPr>
          <p:nvPr>
            <p:ph idx="1"/>
          </p:nvPr>
        </p:nvSpPr>
        <p:spPr>
          <a:xfrm>
            <a:off x="838200" y="1825625"/>
            <a:ext cx="10515600" cy="4667250"/>
          </a:xfrm>
        </p:spPr>
        <p:txBody>
          <a:bodyPr>
            <a:normAutofit/>
          </a:bodyPr>
          <a:lstStyle/>
          <a:p>
            <a:pPr>
              <a:spcBef>
                <a:spcPts val="500"/>
              </a:spcBef>
              <a:spcAft>
                <a:spcPts val="1200"/>
              </a:spcAft>
              <a:defRPr/>
            </a:pPr>
            <a:r>
              <a:rPr kumimoji="0" lang="en-US" sz="18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Health</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Individuals with a confirmed elevated blood lead level of 5 µg/dL and above can expect increased healthcare costs and a loss in lifetime earnings.</a:t>
            </a:r>
          </a:p>
          <a:p>
            <a:pPr>
              <a:spcBef>
                <a:spcPts val="500"/>
              </a:spcBef>
              <a:spcAft>
                <a:spcPts val="1200"/>
              </a:spcAft>
              <a:defRPr/>
            </a:pPr>
            <a:r>
              <a:rPr kumimoji="0" lang="en-US" sz="18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Egg Board</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t>
            </a:r>
            <a:r>
              <a:rPr kumimoji="0" lang="en-US" sz="18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According to a CDC report, there were 8 cases of Salmonella in Indiana that were attributed to back yard poultry flocks.</a:t>
            </a:r>
          </a:p>
          <a:p>
            <a:pPr>
              <a:spcBef>
                <a:spcPts val="500"/>
              </a:spcBef>
              <a:spcAft>
                <a:spcPts val="1200"/>
              </a:spcAft>
              <a:defRPr/>
            </a:pPr>
            <a:r>
              <a:rPr kumimoji="0" lang="en-US" sz="18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IURC</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NiSource, the parent company of Columbia Gas of Massachusetts, said restoration and payment of claims related to the Merrimack Valley gas disaster could cost greater than $1 billion for that one incident. Even one smaller incident with fatalities can easily exceed tens of millions of dollars.</a:t>
            </a:r>
          </a:p>
          <a:p>
            <a:pPr>
              <a:spcBef>
                <a:spcPts val="500"/>
              </a:spcBef>
              <a:spcAft>
                <a:spcPts val="1200"/>
              </a:spcAft>
              <a:defRPr/>
            </a:pPr>
            <a:r>
              <a:rPr kumimoji="0" lang="en-US" sz="18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IDEM</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Persons impacted by military deployment unable to provide the necessary documentation or retake the examination within a specified amount of time. </a:t>
            </a:r>
          </a:p>
          <a:p>
            <a:pPr>
              <a:spcBef>
                <a:spcPts val="500"/>
              </a:spcBef>
              <a:spcAft>
                <a:spcPts val="1200"/>
              </a:spcAft>
              <a:defRPr/>
            </a:pPr>
            <a:r>
              <a:rPr kumimoji="0" lang="en-US" sz="18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Insurance</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The proposed rule is based upon Model #787 and must be adopted in each state in order for that state to maintain its accreditation with the NAIC. States failing to maintain NAIC accreditation will subject domestic insurers to financial examinations from each of the other NAIC-accredited jurisdictions. </a:t>
            </a:r>
            <a:endParaRPr kumimoji="0" lang="en-US" sz="18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a:spcBef>
                <a:spcPts val="500"/>
              </a:spcBef>
              <a:spcAft>
                <a:spcPts val="1200"/>
              </a:spcAft>
              <a:defRPr/>
            </a:pPr>
            <a:endParaRPr kumimoji="0" lang="en-US" sz="1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a:spcBef>
                <a:spcPts val="500"/>
              </a:spcBef>
              <a:spcAft>
                <a:spcPts val="1200"/>
              </a:spcAft>
              <a:defRPr/>
            </a:pPr>
            <a:endParaRPr kumimoji="0" lang="en-US" sz="1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a:spcBef>
                <a:spcPts val="500"/>
              </a:spcBef>
              <a:spcAft>
                <a:spcPts val="1200"/>
              </a:spcAft>
              <a:defRPr/>
            </a:pPr>
            <a:endParaRPr kumimoji="0" lang="en-US" sz="18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a:spcBef>
                <a:spcPts val="500"/>
              </a:spcBef>
              <a:spcAft>
                <a:spcPts val="1200"/>
              </a:spcAft>
              <a:defRPr/>
            </a:pPr>
            <a:endParaRPr kumimoji="0" lang="en-US" sz="1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lvl="1">
              <a:spcAft>
                <a:spcPts val="1200"/>
              </a:spcAft>
              <a:buFont typeface="Arial" panose="020B0604020202020204" pitchFamily="34" charset="0"/>
              <a:buChar char="-"/>
              <a:defRPr/>
            </a:pPr>
            <a:endParaRPr kumimoji="0" lang="en-US" sz="1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lvl="1">
              <a:spcAft>
                <a:spcPts val="1200"/>
              </a:spcAft>
              <a:buFont typeface="Arial" panose="020B0604020202020204" pitchFamily="34" charset="0"/>
              <a:buChar char="-"/>
              <a:defRPr/>
            </a:pPr>
            <a:endParaRPr kumimoji="0" lang="en-US" sz="1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lvl="1">
              <a:spcAft>
                <a:spcPts val="1200"/>
              </a:spcAft>
              <a:buFont typeface="Arial" panose="020B0604020202020204" pitchFamily="34" charset="0"/>
              <a:buChar char="-"/>
              <a:defRPr/>
            </a:pPr>
            <a:endParaRPr kumimoji="0" lang="en-US" sz="1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a:spcBef>
                <a:spcPts val="500"/>
              </a:spcBef>
              <a:spcAft>
                <a:spcPts val="1200"/>
              </a:spcAft>
              <a:defRPr/>
            </a:pPr>
            <a:endParaRPr kumimoji="0" lang="en-US" sz="1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indent="0">
              <a:spcBef>
                <a:spcPts val="500"/>
              </a:spcBef>
              <a:buNone/>
              <a:defRPr/>
            </a:pPr>
            <a:endParaRPr kumimoji="0" lang="en-US" sz="1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a:spcBef>
                <a:spcPts val="500"/>
              </a:spcBef>
              <a:defRPr/>
            </a:pPr>
            <a:endParaRPr kumimoji="0" lang="en-US" sz="1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a:spcBef>
                <a:spcPts val="500"/>
              </a:spcBef>
              <a:defRPr/>
            </a:pPr>
            <a:endParaRPr kumimoji="0" lang="en-US" sz="1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a:spcBef>
                <a:spcPts val="500"/>
              </a:spcBef>
              <a:defRPr/>
            </a:pPr>
            <a:endParaRPr kumimoji="0" lang="en-US" sz="1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pic>
        <p:nvPicPr>
          <p:cNvPr id="4" name="Picture 3">
            <a:extLst>
              <a:ext uri="{FF2B5EF4-FFF2-40B4-BE49-F238E27FC236}">
                <a16:creationId xmlns:a16="http://schemas.microsoft.com/office/drawing/2014/main" id="{2150E181-5D3F-9C36-5450-3F7835A862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325336" y="6081823"/>
            <a:ext cx="657691" cy="657691"/>
          </a:xfrm>
          <a:prstGeom prst="rect">
            <a:avLst/>
          </a:prstGeom>
        </p:spPr>
      </p:pic>
      <p:sp>
        <p:nvSpPr>
          <p:cNvPr id="5" name="Slide Number Placeholder 4">
            <a:extLst>
              <a:ext uri="{FF2B5EF4-FFF2-40B4-BE49-F238E27FC236}">
                <a16:creationId xmlns:a16="http://schemas.microsoft.com/office/drawing/2014/main" id="{CB15A6BE-59A6-2BD3-A5AB-71BAE9619073}"/>
              </a:ext>
            </a:extLst>
          </p:cNvPr>
          <p:cNvSpPr>
            <a:spLocks noGrp="1"/>
          </p:cNvSpPr>
          <p:nvPr>
            <p:ph type="sldNum" sz="quarter" idx="12"/>
          </p:nvPr>
        </p:nvSpPr>
        <p:spPr/>
        <p:txBody>
          <a:bodyPr/>
          <a:lstStyle/>
          <a:p>
            <a:fld id="{C8EF4332-E770-4D3A-B0A4-BAC284B8DBFF}" type="slidenum">
              <a:rPr lang="en-US" smtClean="0"/>
              <a:t>37</a:t>
            </a:fld>
            <a:endParaRPr lang="en-US"/>
          </a:p>
        </p:txBody>
      </p:sp>
    </p:spTree>
    <p:extLst>
      <p:ext uri="{BB962C8B-B14F-4D97-AF65-F5344CB8AC3E}">
        <p14:creationId xmlns:p14="http://schemas.microsoft.com/office/powerpoint/2010/main" val="79593516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a:solidFill>
                  <a:schemeClr val="accent4"/>
                </a:solidFill>
                <a:latin typeface="Arial" panose="020B0604020202020204" pitchFamily="34" charset="0"/>
                <a:cs typeface="Arial" panose="020B0604020202020204" pitchFamily="34" charset="0"/>
              </a:rPr>
              <a:t>Costs: </a:t>
            </a:r>
            <a:r>
              <a:rPr lang="en-US" sz="4200" b="1" dirty="0">
                <a:solidFill>
                  <a:schemeClr val="accent4"/>
                </a:solidFill>
                <a:latin typeface="Arial" panose="020B0604020202020204" pitchFamily="34" charset="0"/>
                <a:cs typeface="Arial" panose="020B0604020202020204" pitchFamily="34" charset="0"/>
              </a:rPr>
              <a:t>Answer what it takes</a:t>
            </a:r>
          </a:p>
        </p:txBody>
      </p:sp>
      <p:sp>
        <p:nvSpPr>
          <p:cNvPr id="3" name="Content Placeholder 2"/>
          <p:cNvSpPr>
            <a:spLocks noGrp="1"/>
          </p:cNvSpPr>
          <p:nvPr>
            <p:ph idx="1"/>
          </p:nvPr>
        </p:nvSpPr>
        <p:spPr>
          <a:xfrm>
            <a:off x="838200" y="1825624"/>
            <a:ext cx="10515600" cy="4913889"/>
          </a:xfrm>
        </p:spPr>
        <p:txBody>
          <a:bodyPr>
            <a:normAutofit fontScale="77500" lnSpcReduction="20000"/>
          </a:bodyPr>
          <a:lstStyle/>
          <a:p>
            <a:pPr marL="0" marR="0" lvl="0" indent="0" algn="l" defTabSz="914400" rtl="0" eaLnBrk="1" fontAlgn="auto" latinLnBrk="0" hangingPunct="1">
              <a:lnSpc>
                <a:spcPct val="90000"/>
              </a:lnSpc>
              <a:spcBef>
                <a:spcPts val="1000"/>
              </a:spcBef>
              <a:spcAft>
                <a:spcPts val="1200"/>
              </a:spcAft>
              <a:buClrTx/>
              <a:buSzTx/>
              <a:buFont typeface="Arial" panose="020B0604020202020204" pitchFamily="34" charset="0"/>
              <a:buNone/>
              <a:tabLst/>
              <a:defRPr/>
            </a:pPr>
            <a:r>
              <a:rPr kumimoji="0" lang="en-US" sz="3400" b="1"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Step 4: Identify costs associated with each change</a:t>
            </a:r>
            <a:endParaRPr kumimoji="0" lang="en-US" sz="3400" b="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685800" marR="0" lvl="1" indent="-228600" algn="l" defTabSz="914400" rtl="0" eaLnBrk="1" fontAlgn="auto" latinLnBrk="0" hangingPunct="1">
              <a:lnSpc>
                <a:spcPct val="90000"/>
              </a:lnSpc>
              <a:spcBef>
                <a:spcPts val="500"/>
              </a:spcBef>
              <a:spcAft>
                <a:spcPts val="1200"/>
              </a:spcAft>
              <a:buClrTx/>
              <a:buSzTx/>
              <a:buFont typeface="Arial" panose="020B0604020202020204" pitchFamily="34" charset="0"/>
              <a:buChar char="•"/>
              <a:tabLst/>
              <a:defRPr/>
            </a:pPr>
            <a:r>
              <a:rPr kumimoji="0" lang="en-US" sz="26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What is the cost </a:t>
            </a:r>
            <a:r>
              <a:rPr kumimoji="0" lang="en-US" sz="26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sym typeface="Wingdings" panose="05000000000000000000" pitchFamily="2" charset="2"/>
              </a:rPr>
              <a:t> it’s the burden of complying with the rule</a:t>
            </a:r>
            <a:endParaRPr kumimoji="0" lang="en-US" sz="26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lvl="2">
              <a:spcAft>
                <a:spcPts val="1200"/>
              </a:spcAft>
              <a:buFont typeface="Courier New" panose="02070309020205020404" pitchFamily="49" charset="0"/>
              <a:buChar char="o"/>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Costs are negative externalities of the rule</a:t>
            </a:r>
          </a:p>
          <a:p>
            <a:pPr marL="685800" marR="0" lvl="1" indent="-228600" algn="l" defTabSz="914400" rtl="0" eaLnBrk="1" fontAlgn="auto" latinLnBrk="0" hangingPunct="1">
              <a:lnSpc>
                <a:spcPct val="120000"/>
              </a:lnSpc>
              <a:spcBef>
                <a:spcPts val="500"/>
              </a:spcBef>
              <a:spcAft>
                <a:spcPts val="1200"/>
              </a:spcAft>
              <a:buClrTx/>
              <a:buSzTx/>
              <a:buFont typeface="Arial" panose="020B0604020202020204" pitchFamily="34" charset="0"/>
              <a:buChar char="•"/>
              <a:tabLst/>
              <a:defRPr/>
            </a:pPr>
            <a:r>
              <a:rPr kumimoji="0" lang="en-US" sz="26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Who bears the costs </a:t>
            </a:r>
            <a:r>
              <a:rPr kumimoji="0" lang="en-US" sz="26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sym typeface="Wingdings" panose="05000000000000000000" pitchFamily="2" charset="2"/>
              </a:rPr>
              <a:t> the parties regulated by the rule (and potential others who are indirectly affected)  </a:t>
            </a:r>
            <a:endParaRPr kumimoji="0" lang="en-US" sz="26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lvl="2">
              <a:spcAft>
                <a:spcPts val="1200"/>
              </a:spcAft>
              <a:buFont typeface="Courier New" panose="02070309020205020404" pitchFamily="49" charset="0"/>
              <a:buChar char="o"/>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Anyone who must change their behavior to interact with the regulated party</a:t>
            </a:r>
          </a:p>
          <a:p>
            <a:pPr marL="685800" marR="0" lvl="1" indent="-228600" algn="l" defTabSz="914400" rtl="0" eaLnBrk="1" fontAlgn="auto" latinLnBrk="0" hangingPunct="1">
              <a:lnSpc>
                <a:spcPct val="90000"/>
              </a:lnSpc>
              <a:spcBef>
                <a:spcPts val="500"/>
              </a:spcBef>
              <a:spcAft>
                <a:spcPts val="1200"/>
              </a:spcAft>
              <a:buClrTx/>
              <a:buSzTx/>
              <a:buFont typeface="Arial" panose="020B0604020202020204" pitchFamily="34" charset="0"/>
              <a:buChar char="•"/>
              <a:tabLst/>
              <a:defRPr/>
            </a:pPr>
            <a:r>
              <a:rPr kumimoji="0" lang="en-US" sz="26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How to calculate costs </a:t>
            </a:r>
            <a:r>
              <a:rPr kumimoji="0" lang="en-US" sz="26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sym typeface="Wingdings" panose="05000000000000000000" pitchFamily="2" charset="2"/>
              </a:rPr>
              <a:t> same way you calculate benefits, BUT … </a:t>
            </a:r>
            <a:endParaRPr kumimoji="0" lang="en-US" sz="26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lvl="2">
              <a:spcAft>
                <a:spcPts val="1200"/>
              </a:spcAft>
              <a:buFont typeface="Courier New" panose="02070309020205020404" pitchFamily="49" charset="0"/>
              <a:buChar char="o"/>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Often costs are more certain and ascertainable  </a:t>
            </a:r>
          </a:p>
          <a:p>
            <a:pPr lvl="2">
              <a:spcAft>
                <a:spcPts val="1200"/>
              </a:spcAft>
              <a:buFont typeface="Courier New" panose="02070309020205020404" pitchFamily="49" charset="0"/>
              <a:buChar char="o"/>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Can be more tangible and concrete than benefits</a:t>
            </a:r>
          </a:p>
          <a:p>
            <a:pPr lvl="2">
              <a:spcAft>
                <a:spcPts val="1200"/>
              </a:spcAft>
              <a:buFont typeface="Courier New" panose="02070309020205020404" pitchFamily="49" charset="0"/>
              <a:buChar char="o"/>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May require assumptions and estimates, but scope of impact should be mostly evident from rule</a:t>
            </a:r>
          </a:p>
          <a:p>
            <a:pPr lvl="2">
              <a:spcAft>
                <a:spcPts val="1200"/>
              </a:spcAft>
              <a:buFont typeface="Courier New" panose="02070309020205020404" pitchFamily="49" charset="0"/>
              <a:buChar char="o"/>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Look to surveys of regulated parties (</a:t>
            </a:r>
            <a:r>
              <a:rPr kumimoji="0" lang="en-US" sz="1800" b="0" i="1"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e.g.</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what would it take to comply)</a:t>
            </a:r>
          </a:p>
          <a:p>
            <a:pPr lvl="2">
              <a:spcAft>
                <a:spcPts val="1200"/>
              </a:spcAft>
              <a:buFont typeface="Courier New" panose="02070309020205020404" pitchFamily="49" charset="0"/>
              <a:buChar char="o"/>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Exclude impacts and costs of existing compliance</a:t>
            </a:r>
          </a:p>
          <a:p>
            <a:pPr marL="1143000" marR="0" lvl="2" indent="-228600" algn="l" defTabSz="914400" rtl="0" eaLnBrk="1" fontAlgn="auto" latinLnBrk="0" hangingPunct="1">
              <a:lnSpc>
                <a:spcPct val="90000"/>
              </a:lnSpc>
              <a:spcBef>
                <a:spcPts val="500"/>
              </a:spcBef>
              <a:spcAft>
                <a:spcPts val="1200"/>
              </a:spcAft>
              <a:buClrTx/>
              <a:buSzTx/>
              <a:buFont typeface="Arial" panose="020B0604020202020204" pitchFamily="34" charset="0"/>
              <a:buChar char="-"/>
              <a:tabLst/>
              <a:defRPr/>
            </a:pPr>
            <a:endParaRPr kumimoji="0" lang="en-US" sz="1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1143000" marR="0" lvl="2" indent="-228600" algn="l" defTabSz="914400" rtl="0" eaLnBrk="1" fontAlgn="auto" latinLnBrk="0" hangingPunct="1">
              <a:lnSpc>
                <a:spcPct val="90000"/>
              </a:lnSpc>
              <a:spcBef>
                <a:spcPts val="500"/>
              </a:spcBef>
              <a:spcAft>
                <a:spcPts val="1200"/>
              </a:spcAft>
              <a:buClrTx/>
              <a:buSzTx/>
              <a:buFont typeface="Arial" panose="020B0604020202020204" pitchFamily="34" charset="0"/>
              <a:buChar char="•"/>
              <a:tabLst/>
              <a:defRPr/>
            </a:pPr>
            <a:endParaRPr kumimoji="0" lang="en-US" sz="2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914400" marR="0" lvl="2" indent="0" algn="l" defTabSz="914400" rtl="0" eaLnBrk="1" fontAlgn="auto" latinLnBrk="0" hangingPunct="1">
              <a:lnSpc>
                <a:spcPct val="90000"/>
              </a:lnSpc>
              <a:spcBef>
                <a:spcPts val="500"/>
              </a:spcBef>
              <a:spcAft>
                <a:spcPts val="1200"/>
              </a:spcAft>
              <a:buClrTx/>
              <a:buSzTx/>
              <a:buFont typeface="Arial" panose="020B0604020202020204" pitchFamily="34" charset="0"/>
              <a:buNone/>
              <a:tabLst/>
              <a:defRPr/>
            </a:pPr>
            <a:endParaRPr kumimoji="0" lang="en-US" sz="2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1143000" marR="0" lvl="2" indent="-228600" algn="l" defTabSz="914400" rtl="0" eaLnBrk="1" fontAlgn="auto" latinLnBrk="0" hangingPunct="1">
              <a:lnSpc>
                <a:spcPct val="90000"/>
              </a:lnSpc>
              <a:spcBef>
                <a:spcPts val="500"/>
              </a:spcBef>
              <a:spcAft>
                <a:spcPts val="1200"/>
              </a:spcAft>
              <a:buClrTx/>
              <a:buSzTx/>
              <a:buFont typeface="Arial" panose="020B0604020202020204" pitchFamily="34" charset="0"/>
              <a:buChar char="-"/>
              <a:tabLst/>
              <a:defRPr/>
            </a:pPr>
            <a:endParaRPr kumimoji="0" lang="en-US" sz="2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1143000" marR="0" lvl="2" indent="-228600" algn="l" defTabSz="914400" rtl="0" eaLnBrk="1" fontAlgn="auto" latinLnBrk="0" hangingPunct="1">
              <a:lnSpc>
                <a:spcPct val="90000"/>
              </a:lnSpc>
              <a:spcBef>
                <a:spcPts val="500"/>
              </a:spcBef>
              <a:spcAft>
                <a:spcPts val="1200"/>
              </a:spcAft>
              <a:buClrTx/>
              <a:buSzTx/>
              <a:buFont typeface="Arial" panose="020B0604020202020204" pitchFamily="34" charset="0"/>
              <a:buChar char="-"/>
              <a:tabLst/>
              <a:defRPr/>
            </a:pPr>
            <a:endParaRPr kumimoji="0" lang="en-US" sz="2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685800" marR="0" lvl="1" indent="-228600" algn="l" defTabSz="914400" rtl="0" eaLnBrk="1" fontAlgn="auto" latinLnBrk="0" hangingPunct="1">
              <a:lnSpc>
                <a:spcPct val="90000"/>
              </a:lnSpc>
              <a:spcBef>
                <a:spcPts val="500"/>
              </a:spcBef>
              <a:spcAft>
                <a:spcPts val="1200"/>
              </a:spcAft>
              <a:buClrTx/>
              <a:buSzTx/>
              <a:buFont typeface="Arial" panose="020B0604020202020204" pitchFamily="34" charset="0"/>
              <a:buChar char="•"/>
              <a:tabLst/>
              <a:defRPr/>
            </a:pP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457200" marR="0" lvl="1" indent="0" algn="l" defTabSz="914400" rtl="0" eaLnBrk="1" fontAlgn="auto" latinLnBrk="0" hangingPunct="1">
              <a:lnSpc>
                <a:spcPct val="90000"/>
              </a:lnSpc>
              <a:spcBef>
                <a:spcPts val="500"/>
              </a:spcBef>
              <a:spcAft>
                <a:spcPts val="0"/>
              </a:spcAft>
              <a:buClrTx/>
              <a:buSzTx/>
              <a:buFont typeface="Arial" panose="020B0604020202020204" pitchFamily="34" charset="0"/>
              <a:buNone/>
              <a:tabLst/>
              <a:defRPr/>
            </a:pP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pic>
        <p:nvPicPr>
          <p:cNvPr id="4" name="Picture 3">
            <a:extLst>
              <a:ext uri="{FF2B5EF4-FFF2-40B4-BE49-F238E27FC236}">
                <a16:creationId xmlns:a16="http://schemas.microsoft.com/office/drawing/2014/main" id="{2150E181-5D3F-9C36-5450-3F7835A862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325336" y="6081823"/>
            <a:ext cx="657691" cy="657691"/>
          </a:xfrm>
          <a:prstGeom prst="rect">
            <a:avLst/>
          </a:prstGeom>
        </p:spPr>
      </p:pic>
      <p:sp>
        <p:nvSpPr>
          <p:cNvPr id="5" name="Slide Number Placeholder 4">
            <a:extLst>
              <a:ext uri="{FF2B5EF4-FFF2-40B4-BE49-F238E27FC236}">
                <a16:creationId xmlns:a16="http://schemas.microsoft.com/office/drawing/2014/main" id="{31405780-4612-21FA-BC0A-A772C5EBD05F}"/>
              </a:ext>
            </a:extLst>
          </p:cNvPr>
          <p:cNvSpPr>
            <a:spLocks noGrp="1"/>
          </p:cNvSpPr>
          <p:nvPr>
            <p:ph type="sldNum" sz="quarter" idx="12"/>
          </p:nvPr>
        </p:nvSpPr>
        <p:spPr/>
        <p:txBody>
          <a:bodyPr/>
          <a:lstStyle/>
          <a:p>
            <a:fld id="{C8EF4332-E770-4D3A-B0A4-BAC284B8DBFF}" type="slidenum">
              <a:rPr lang="en-US" smtClean="0"/>
              <a:t>38</a:t>
            </a:fld>
            <a:endParaRPr lang="en-US"/>
          </a:p>
        </p:txBody>
      </p:sp>
    </p:spTree>
    <p:extLst>
      <p:ext uri="{BB962C8B-B14F-4D97-AF65-F5344CB8AC3E}">
        <p14:creationId xmlns:p14="http://schemas.microsoft.com/office/powerpoint/2010/main" val="400722879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a:solidFill>
                  <a:schemeClr val="accent4"/>
                </a:solidFill>
                <a:latin typeface="Arial" panose="020B0604020202020204" pitchFamily="34" charset="0"/>
                <a:cs typeface="Arial" panose="020B0604020202020204" pitchFamily="34" charset="0"/>
              </a:rPr>
              <a:t>Existing Compliance – </a:t>
            </a:r>
            <a:r>
              <a:rPr lang="en-US" sz="4200" b="1" dirty="0">
                <a:solidFill>
                  <a:schemeClr val="accent4"/>
                </a:solidFill>
                <a:latin typeface="Arial" panose="020B0604020202020204" pitchFamily="34" charset="0"/>
                <a:cs typeface="Arial" panose="020B0604020202020204" pitchFamily="34" charset="0"/>
              </a:rPr>
              <a:t>Example </a:t>
            </a:r>
          </a:p>
        </p:txBody>
      </p:sp>
      <p:sp>
        <p:nvSpPr>
          <p:cNvPr id="3" name="Content Placeholder 2"/>
          <p:cNvSpPr>
            <a:spLocks noGrp="1"/>
          </p:cNvSpPr>
          <p:nvPr>
            <p:ph idx="1"/>
          </p:nvPr>
        </p:nvSpPr>
        <p:spPr/>
        <p:txBody>
          <a:bodyPr>
            <a:normAutofit/>
          </a:bodyPr>
          <a:lstStyle/>
          <a:p>
            <a:pPr marL="0" marR="0" lvl="0" indent="0" algn="l" defTabSz="914400" rtl="0" eaLnBrk="1" fontAlgn="auto" latinLnBrk="0" hangingPunct="1">
              <a:lnSpc>
                <a:spcPct val="90000"/>
              </a:lnSpc>
              <a:spcBef>
                <a:spcPts val="1000"/>
              </a:spcBef>
              <a:spcAft>
                <a:spcPts val="1200"/>
              </a:spcAft>
              <a:buClrTx/>
              <a:buSzTx/>
              <a:buFont typeface="Arial" panose="020B0604020202020204" pitchFamily="34" charset="0"/>
              <a:buNone/>
              <a:tabLst/>
              <a:defRPr/>
            </a:pPr>
            <a:r>
              <a:rPr kumimoji="0" lang="en-US" sz="2600" b="1"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Existing Compliance Reduces Cost Imposed by Regulation</a:t>
            </a:r>
            <a:endParaRPr kumimoji="0" lang="en-US" sz="2600" b="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457200" marR="0" lvl="1" indent="0" algn="l" defTabSz="914400" rtl="0" eaLnBrk="1" fontAlgn="auto" latinLnBrk="0" hangingPunct="1">
              <a:lnSpc>
                <a:spcPct val="90000"/>
              </a:lnSpc>
              <a:spcBef>
                <a:spcPts val="500"/>
              </a:spcBef>
              <a:spcAft>
                <a:spcPts val="1200"/>
              </a:spcAft>
              <a:buClrTx/>
              <a:buSzTx/>
              <a:buNone/>
              <a:tabLst/>
              <a:defRPr/>
            </a:pPr>
            <a:r>
              <a:rPr kumimoji="0" lang="en-US" sz="200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Using Enforcement Records</a:t>
            </a:r>
          </a:p>
          <a:p>
            <a:pPr lvl="2">
              <a:spcAft>
                <a:spcPts val="1200"/>
              </a:spcAft>
              <a:defRPr/>
            </a:pPr>
            <a:r>
              <a:rPr kumimoji="0" lang="en-US" sz="18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State Chemist</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There are currently approximately 300 regulated and potentially impacted government entities in Indiana. These government entities are broken down roughly as 75% (225) local, 23% (69) state, and 2% (6) federal. Based on routine government facility inspections by OISC, it is estimated that at least 80% of these government entities already have application recordkeeping systems in place.</a:t>
            </a:r>
          </a:p>
          <a:p>
            <a:pPr lvl="2">
              <a:spcAft>
                <a:spcPts val="1200"/>
              </a:spcAft>
              <a:defRPr/>
            </a:pPr>
            <a:r>
              <a:rPr kumimoji="0" lang="en-US" sz="18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IDHS</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IDHS employs EMS District Managers who are responsible for 2-3 IDHS districts and would handle EMS organizations in roughly 20 Indiana counties.   The District Manager interacts frequently with the EMS providers in their districts and also will do organization visits or official audits.   All new ambulances are inspected, so every time a new ambulance is put into service the District Manager will be on site.    This is how they interact and discover the equipment and resources that are being used. </a:t>
            </a:r>
            <a:endParaRPr kumimoji="0" lang="en-US" sz="20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1143000" marR="0" lvl="2" indent="-228600" algn="l" defTabSz="914400" rtl="0" eaLnBrk="1" fontAlgn="auto" latinLnBrk="0" hangingPunct="1">
              <a:lnSpc>
                <a:spcPct val="90000"/>
              </a:lnSpc>
              <a:spcBef>
                <a:spcPts val="500"/>
              </a:spcBef>
              <a:spcAft>
                <a:spcPts val="1200"/>
              </a:spcAft>
              <a:buClrTx/>
              <a:buSzTx/>
              <a:buFont typeface="Arial" panose="020B0604020202020204" pitchFamily="34" charset="0"/>
              <a:buChar char="-"/>
              <a:tabLst/>
              <a:defRPr/>
            </a:pPr>
            <a:endParaRPr kumimoji="0" lang="en-US" sz="20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685800" marR="0" lvl="1" indent="-228600" algn="l" defTabSz="914400" rtl="0" eaLnBrk="1" fontAlgn="auto" latinLnBrk="0" hangingPunct="1">
              <a:lnSpc>
                <a:spcPct val="90000"/>
              </a:lnSpc>
              <a:spcBef>
                <a:spcPts val="500"/>
              </a:spcBef>
              <a:spcAft>
                <a:spcPts val="1200"/>
              </a:spcAft>
              <a:buClrTx/>
              <a:buSzTx/>
              <a:buFont typeface="Arial" panose="020B0604020202020204" pitchFamily="34" charset="0"/>
              <a:buChar char="•"/>
              <a:tabLst/>
              <a:defRPr/>
            </a:pP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685800" marR="0" lvl="1" indent="-228600" algn="l" defTabSz="914400" rtl="0" eaLnBrk="1" fontAlgn="auto" latinLnBrk="0" hangingPunct="1">
              <a:lnSpc>
                <a:spcPct val="90000"/>
              </a:lnSpc>
              <a:spcBef>
                <a:spcPts val="500"/>
              </a:spcBef>
              <a:spcAft>
                <a:spcPts val="1200"/>
              </a:spcAft>
              <a:buClrTx/>
              <a:buSzTx/>
              <a:buFont typeface="Arial" panose="020B0604020202020204" pitchFamily="34" charset="0"/>
              <a:buChar char="•"/>
              <a:tabLst/>
              <a:defRPr/>
            </a:pP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457200" marR="0" lvl="1" indent="0" algn="l" defTabSz="914400" rtl="0" eaLnBrk="1" fontAlgn="auto" latinLnBrk="0" hangingPunct="1">
              <a:lnSpc>
                <a:spcPct val="90000"/>
              </a:lnSpc>
              <a:spcBef>
                <a:spcPts val="500"/>
              </a:spcBef>
              <a:spcAft>
                <a:spcPts val="0"/>
              </a:spcAft>
              <a:buClrTx/>
              <a:buSzTx/>
              <a:buFont typeface="Arial" panose="020B0604020202020204" pitchFamily="34" charset="0"/>
              <a:buNone/>
              <a:tabLst/>
              <a:defRPr/>
            </a:pP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pic>
        <p:nvPicPr>
          <p:cNvPr id="4" name="Picture 3">
            <a:extLst>
              <a:ext uri="{FF2B5EF4-FFF2-40B4-BE49-F238E27FC236}">
                <a16:creationId xmlns:a16="http://schemas.microsoft.com/office/drawing/2014/main" id="{2150E181-5D3F-9C36-5450-3F7835A862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325336" y="6081823"/>
            <a:ext cx="657691" cy="657691"/>
          </a:xfrm>
          <a:prstGeom prst="rect">
            <a:avLst/>
          </a:prstGeom>
        </p:spPr>
      </p:pic>
      <p:sp>
        <p:nvSpPr>
          <p:cNvPr id="5" name="Slide Number Placeholder 4">
            <a:extLst>
              <a:ext uri="{FF2B5EF4-FFF2-40B4-BE49-F238E27FC236}">
                <a16:creationId xmlns:a16="http://schemas.microsoft.com/office/drawing/2014/main" id="{FAD2B274-E9D9-7CA8-1ED5-0254AA35B17B}"/>
              </a:ext>
            </a:extLst>
          </p:cNvPr>
          <p:cNvSpPr>
            <a:spLocks noGrp="1"/>
          </p:cNvSpPr>
          <p:nvPr>
            <p:ph type="sldNum" sz="quarter" idx="12"/>
          </p:nvPr>
        </p:nvSpPr>
        <p:spPr/>
        <p:txBody>
          <a:bodyPr/>
          <a:lstStyle/>
          <a:p>
            <a:fld id="{C8EF4332-E770-4D3A-B0A4-BAC284B8DBFF}" type="slidenum">
              <a:rPr lang="en-US" smtClean="0"/>
              <a:t>39</a:t>
            </a:fld>
            <a:endParaRPr lang="en-US"/>
          </a:p>
        </p:txBody>
      </p:sp>
    </p:spTree>
    <p:extLst>
      <p:ext uri="{BB962C8B-B14F-4D97-AF65-F5344CB8AC3E}">
        <p14:creationId xmlns:p14="http://schemas.microsoft.com/office/powerpoint/2010/main" val="22193770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a:solidFill>
                  <a:srgbClr val="C00000"/>
                </a:solidFill>
                <a:latin typeface="Arial" panose="020B0604020202020204" pitchFamily="34" charset="0"/>
              </a:rPr>
              <a:t>Scope of OMB and SBA Review</a:t>
            </a:r>
          </a:p>
        </p:txBody>
      </p:sp>
      <p:sp>
        <p:nvSpPr>
          <p:cNvPr id="3" name="Content Placeholder 2"/>
          <p:cNvSpPr>
            <a:spLocks noGrp="1"/>
          </p:cNvSpPr>
          <p:nvPr>
            <p:ph idx="1"/>
          </p:nvPr>
        </p:nvSpPr>
        <p:spPr>
          <a:xfrm>
            <a:off x="838200" y="1980604"/>
            <a:ext cx="10515600" cy="4913890"/>
          </a:xfrm>
        </p:spPr>
        <p:txBody>
          <a:bodyPr>
            <a:normAutofit/>
          </a:bodyPr>
          <a:lstStyle/>
          <a:p>
            <a:pPr marL="0" indent="0">
              <a:spcAft>
                <a:spcPts val="600"/>
              </a:spcAft>
              <a:buNone/>
            </a:pPr>
            <a:r>
              <a:rPr lang="en-US" sz="2600" b="1" dirty="0">
                <a:latin typeface="Arial" panose="020B0604020202020204" pitchFamily="34" charset="0"/>
                <a:cs typeface="Arial" panose="020B0604020202020204" pitchFamily="34" charset="0"/>
              </a:rPr>
              <a:t>FMC #5.1 OMB and SBA Review Process</a:t>
            </a:r>
          </a:p>
          <a:p>
            <a:pPr lvl="1">
              <a:spcAft>
                <a:spcPts val="600"/>
              </a:spcAft>
            </a:pPr>
            <a:r>
              <a:rPr lang="en-US" sz="2000" dirty="0">
                <a:latin typeface="Arial" panose="020B0604020202020204" pitchFamily="34" charset="0"/>
                <a:cs typeface="Arial" panose="020B0604020202020204" pitchFamily="34" charset="0"/>
              </a:rPr>
              <a:t>Applies to ALL regular rulemakings under IC 4-22-2-23</a:t>
            </a:r>
          </a:p>
          <a:p>
            <a:pPr lvl="1">
              <a:spcAft>
                <a:spcPts val="600"/>
              </a:spcAft>
            </a:pPr>
            <a:r>
              <a:rPr lang="en-US" sz="2000" dirty="0">
                <a:latin typeface="Arial" panose="020B0604020202020204" pitchFamily="34" charset="0"/>
                <a:cs typeface="Arial" panose="020B0604020202020204" pitchFamily="34" charset="0"/>
              </a:rPr>
              <a:t>Does NOT APPLY to provisional rules</a:t>
            </a:r>
          </a:p>
          <a:p>
            <a:pPr lvl="2">
              <a:spcAft>
                <a:spcPts val="600"/>
              </a:spcAft>
              <a:buFont typeface="Courier New" panose="02070309020205020404" pitchFamily="49" charset="0"/>
              <a:buChar char="o"/>
            </a:pPr>
            <a:r>
              <a:rPr lang="en-US" sz="1800" dirty="0">
                <a:latin typeface="Arial" panose="020B0604020202020204" pitchFamily="34" charset="0"/>
                <a:cs typeface="Arial" panose="020B0604020202020204" pitchFamily="34" charset="0"/>
              </a:rPr>
              <a:t>Covered by Financial Management Circular #5.3</a:t>
            </a:r>
          </a:p>
          <a:p>
            <a:pPr lvl="1">
              <a:spcAft>
                <a:spcPts val="600"/>
              </a:spcAft>
            </a:pPr>
            <a:r>
              <a:rPr lang="en-US" sz="2000" dirty="0">
                <a:latin typeface="Arial" panose="020B0604020202020204" pitchFamily="34" charset="0"/>
                <a:cs typeface="Arial" panose="020B0604020202020204" pitchFamily="34" charset="0"/>
              </a:rPr>
              <a:t>Does NOT APPLY to interim rules</a:t>
            </a:r>
          </a:p>
          <a:p>
            <a:pPr lvl="2">
              <a:spcAft>
                <a:spcPts val="600"/>
              </a:spcAft>
              <a:buFont typeface="Courier New" panose="02070309020205020404" pitchFamily="49" charset="0"/>
              <a:buChar char="o"/>
            </a:pPr>
            <a:r>
              <a:rPr lang="en-US" sz="1800" dirty="0">
                <a:latin typeface="Arial" panose="020B0604020202020204" pitchFamily="34" charset="0"/>
                <a:cs typeface="Arial" panose="020B0604020202020204" pitchFamily="34" charset="0"/>
              </a:rPr>
              <a:t>Covered by Financial Management Circular #5.4</a:t>
            </a:r>
          </a:p>
          <a:p>
            <a:pPr lvl="1">
              <a:spcAft>
                <a:spcPts val="1200"/>
              </a:spcAft>
            </a:pPr>
            <a:r>
              <a:rPr lang="en-US" sz="2000" dirty="0">
                <a:latin typeface="Arial" panose="020B0604020202020204" pitchFamily="34" charset="0"/>
                <a:cs typeface="Arial" panose="020B0604020202020204" pitchFamily="34" charset="0"/>
              </a:rPr>
              <a:t>Does NOT APPLY to re-adoptions of expiring rules</a:t>
            </a:r>
          </a:p>
          <a:p>
            <a:pPr lvl="2">
              <a:spcAft>
                <a:spcPts val="1200"/>
              </a:spcAft>
              <a:buFont typeface="Courier New" panose="02070309020205020404" pitchFamily="49" charset="0"/>
              <a:buChar char="o"/>
            </a:pPr>
            <a:r>
              <a:rPr lang="en-US" sz="1800" dirty="0">
                <a:latin typeface="Arial" panose="020B0604020202020204" pitchFamily="34" charset="0"/>
                <a:cs typeface="Arial" panose="020B0604020202020204" pitchFamily="34" charset="0"/>
              </a:rPr>
              <a:t>Agency prepares readoption analysis instead</a:t>
            </a:r>
          </a:p>
          <a:p>
            <a:pPr lvl="1"/>
            <a:endParaRPr lang="en-US" dirty="0">
              <a:latin typeface="Arial" panose="020B0604020202020204" pitchFamily="34" charset="0"/>
              <a:cs typeface="Arial" panose="020B0604020202020204" pitchFamily="34" charset="0"/>
            </a:endParaRPr>
          </a:p>
        </p:txBody>
      </p:sp>
      <p:pic>
        <p:nvPicPr>
          <p:cNvPr id="5" name="Picture 4">
            <a:extLst>
              <a:ext uri="{FF2B5EF4-FFF2-40B4-BE49-F238E27FC236}">
                <a16:creationId xmlns:a16="http://schemas.microsoft.com/office/drawing/2014/main" id="{502D1BE2-D3F3-9D8E-8EE7-5D129E1B4C3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325336" y="6081823"/>
            <a:ext cx="657691" cy="657691"/>
          </a:xfrm>
          <a:prstGeom prst="rect">
            <a:avLst/>
          </a:prstGeom>
        </p:spPr>
      </p:pic>
      <p:sp>
        <p:nvSpPr>
          <p:cNvPr id="6" name="Slide Number Placeholder 5">
            <a:extLst>
              <a:ext uri="{FF2B5EF4-FFF2-40B4-BE49-F238E27FC236}">
                <a16:creationId xmlns:a16="http://schemas.microsoft.com/office/drawing/2014/main" id="{9F7F9704-A2A1-08BC-D036-F605770E9C57}"/>
              </a:ext>
            </a:extLst>
          </p:cNvPr>
          <p:cNvSpPr>
            <a:spLocks noGrp="1"/>
          </p:cNvSpPr>
          <p:nvPr>
            <p:ph type="sldNum" sz="quarter" idx="12"/>
          </p:nvPr>
        </p:nvSpPr>
        <p:spPr/>
        <p:txBody>
          <a:bodyPr/>
          <a:lstStyle/>
          <a:p>
            <a:fld id="{C8EF4332-E770-4D3A-B0A4-BAC284B8DBFF}" type="slidenum">
              <a:rPr lang="en-US" smtClean="0"/>
              <a:t>4</a:t>
            </a:fld>
            <a:endParaRPr lang="en-US"/>
          </a:p>
        </p:txBody>
      </p:sp>
    </p:spTree>
    <p:extLst>
      <p:ext uri="{BB962C8B-B14F-4D97-AF65-F5344CB8AC3E}">
        <p14:creationId xmlns:p14="http://schemas.microsoft.com/office/powerpoint/2010/main" val="17315711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a:solidFill>
                  <a:schemeClr val="accent4"/>
                </a:solidFill>
                <a:latin typeface="Arial" panose="020B0604020202020204" pitchFamily="34" charset="0"/>
                <a:cs typeface="Arial" panose="020B0604020202020204" pitchFamily="34" charset="0"/>
              </a:rPr>
              <a:t>Existing Compliance – </a:t>
            </a:r>
            <a:r>
              <a:rPr lang="en-US" sz="4200" b="1" dirty="0">
                <a:solidFill>
                  <a:schemeClr val="accent4"/>
                </a:solidFill>
                <a:latin typeface="Arial" panose="020B0604020202020204" pitchFamily="34" charset="0"/>
                <a:cs typeface="Arial" panose="020B0604020202020204" pitchFamily="34" charset="0"/>
              </a:rPr>
              <a:t>Example </a:t>
            </a:r>
          </a:p>
        </p:txBody>
      </p:sp>
      <p:sp>
        <p:nvSpPr>
          <p:cNvPr id="3" name="Content Placeholder 2"/>
          <p:cNvSpPr>
            <a:spLocks noGrp="1"/>
          </p:cNvSpPr>
          <p:nvPr>
            <p:ph idx="1"/>
          </p:nvPr>
        </p:nvSpPr>
        <p:spPr/>
        <p:txBody>
          <a:bodyPr>
            <a:normAutofit/>
          </a:bodyPr>
          <a:lstStyle/>
          <a:p>
            <a:pPr marL="457200" marR="0" lvl="1" indent="0" algn="l" defTabSz="914400" rtl="0" eaLnBrk="1" fontAlgn="auto" latinLnBrk="0" hangingPunct="1">
              <a:lnSpc>
                <a:spcPct val="90000"/>
              </a:lnSpc>
              <a:spcBef>
                <a:spcPts val="500"/>
              </a:spcBef>
              <a:spcAft>
                <a:spcPts val="1200"/>
              </a:spcAft>
              <a:buClrTx/>
              <a:buSzTx/>
              <a:buNone/>
              <a:tabLst/>
              <a:defRPr/>
            </a:pPr>
            <a:r>
              <a:rPr kumimoji="0" lang="en-US" sz="200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Using Surveys</a:t>
            </a:r>
          </a:p>
          <a:p>
            <a:pPr lvl="2">
              <a:spcAft>
                <a:spcPts val="1200"/>
              </a:spcAft>
              <a:defRPr/>
            </a:pPr>
            <a:r>
              <a:rPr kumimoji="0" lang="en-US" sz="18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DOC</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 fiscal impact toolkit was developed to measure a detention facility’s current level of compliance with the new standards, and if noncompliant, the extent of any fiscal impact to achieve compliance.  All nineteen (19) juvenile detention facilities were provided the fiscal impact toolkit; of those, twelve (12) of the detention facilities completed the toolkit.  A potential fiscal impact was reported for a total of nine (9) standards.</a:t>
            </a:r>
            <a:br>
              <a:rPr kumimoji="0" lang="en-US" sz="1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br>
            <a:endParaRPr kumimoji="0" lang="en-US" sz="1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457200" marR="0" lvl="1" indent="0" algn="l" defTabSz="914400" rtl="0" eaLnBrk="1" fontAlgn="auto" latinLnBrk="0" hangingPunct="1">
              <a:lnSpc>
                <a:spcPct val="90000"/>
              </a:lnSpc>
              <a:spcBef>
                <a:spcPts val="500"/>
              </a:spcBef>
              <a:spcAft>
                <a:spcPts val="1200"/>
              </a:spcAft>
              <a:buClrTx/>
              <a:buSzTx/>
              <a:buNone/>
              <a:tabLst/>
              <a:defRPr/>
            </a:pPr>
            <a:r>
              <a:rPr kumimoji="0" lang="en-US" sz="200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Using Surveys plus internet research</a:t>
            </a:r>
          </a:p>
          <a:p>
            <a:pPr lvl="2">
              <a:spcAft>
                <a:spcPts val="1200"/>
              </a:spcAft>
              <a:defRPr/>
            </a:pPr>
            <a:r>
              <a:rPr kumimoji="0" lang="en-US" sz="18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BMV</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BMV has conducted a survey of all licensed driver education schools to determine how many vehicles this amendment would impact. Of the 80 schools that responded, five vehicles total were reported to not already have this safety feature in place. Assuming a replacement cost of $13.99 for the mirror (determined via internet research), the anticipated cost to all licensed entities is approximately $70.</a:t>
            </a:r>
          </a:p>
          <a:p>
            <a:pPr marL="1143000" marR="0" lvl="2" indent="-228600" algn="l" defTabSz="914400" rtl="0" eaLnBrk="1" fontAlgn="auto" latinLnBrk="0" hangingPunct="1">
              <a:lnSpc>
                <a:spcPct val="90000"/>
              </a:lnSpc>
              <a:spcBef>
                <a:spcPts val="500"/>
              </a:spcBef>
              <a:spcAft>
                <a:spcPts val="1200"/>
              </a:spcAft>
              <a:buClrTx/>
              <a:buSzTx/>
              <a:buFont typeface="Arial" panose="020B0604020202020204" pitchFamily="34" charset="0"/>
              <a:buChar char="-"/>
              <a:tabLst/>
              <a:defRPr/>
            </a:pPr>
            <a:endParaRPr kumimoji="0" lang="en-US" sz="20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685800" marR="0" lvl="1" indent="-228600" algn="l" defTabSz="914400" rtl="0" eaLnBrk="1" fontAlgn="auto" latinLnBrk="0" hangingPunct="1">
              <a:lnSpc>
                <a:spcPct val="90000"/>
              </a:lnSpc>
              <a:spcBef>
                <a:spcPts val="500"/>
              </a:spcBef>
              <a:spcAft>
                <a:spcPts val="1200"/>
              </a:spcAft>
              <a:buClrTx/>
              <a:buSzTx/>
              <a:buFont typeface="Arial" panose="020B0604020202020204" pitchFamily="34" charset="0"/>
              <a:buChar char="•"/>
              <a:tabLst/>
              <a:defRPr/>
            </a:pP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685800" marR="0" lvl="1" indent="-228600" algn="l" defTabSz="914400" rtl="0" eaLnBrk="1" fontAlgn="auto" latinLnBrk="0" hangingPunct="1">
              <a:lnSpc>
                <a:spcPct val="90000"/>
              </a:lnSpc>
              <a:spcBef>
                <a:spcPts val="500"/>
              </a:spcBef>
              <a:spcAft>
                <a:spcPts val="1200"/>
              </a:spcAft>
              <a:buClrTx/>
              <a:buSzTx/>
              <a:buFont typeface="Arial" panose="020B0604020202020204" pitchFamily="34" charset="0"/>
              <a:buChar char="•"/>
              <a:tabLst/>
              <a:defRPr/>
            </a:pP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457200" marR="0" lvl="1" indent="0" algn="l" defTabSz="914400" rtl="0" eaLnBrk="1" fontAlgn="auto" latinLnBrk="0" hangingPunct="1">
              <a:lnSpc>
                <a:spcPct val="90000"/>
              </a:lnSpc>
              <a:spcBef>
                <a:spcPts val="500"/>
              </a:spcBef>
              <a:spcAft>
                <a:spcPts val="0"/>
              </a:spcAft>
              <a:buClrTx/>
              <a:buSzTx/>
              <a:buFont typeface="Arial" panose="020B0604020202020204" pitchFamily="34" charset="0"/>
              <a:buNone/>
              <a:tabLst/>
              <a:defRPr/>
            </a:pP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pic>
        <p:nvPicPr>
          <p:cNvPr id="4" name="Picture 3">
            <a:extLst>
              <a:ext uri="{FF2B5EF4-FFF2-40B4-BE49-F238E27FC236}">
                <a16:creationId xmlns:a16="http://schemas.microsoft.com/office/drawing/2014/main" id="{2150E181-5D3F-9C36-5450-3F7835A862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325336" y="6081823"/>
            <a:ext cx="657691" cy="657691"/>
          </a:xfrm>
          <a:prstGeom prst="rect">
            <a:avLst/>
          </a:prstGeom>
        </p:spPr>
      </p:pic>
      <p:sp>
        <p:nvSpPr>
          <p:cNvPr id="5" name="Slide Number Placeholder 4">
            <a:extLst>
              <a:ext uri="{FF2B5EF4-FFF2-40B4-BE49-F238E27FC236}">
                <a16:creationId xmlns:a16="http://schemas.microsoft.com/office/drawing/2014/main" id="{BEB34B1D-D14D-BE65-6178-A26563F891C6}"/>
              </a:ext>
            </a:extLst>
          </p:cNvPr>
          <p:cNvSpPr>
            <a:spLocks noGrp="1"/>
          </p:cNvSpPr>
          <p:nvPr>
            <p:ph type="sldNum" sz="quarter" idx="12"/>
          </p:nvPr>
        </p:nvSpPr>
        <p:spPr/>
        <p:txBody>
          <a:bodyPr/>
          <a:lstStyle/>
          <a:p>
            <a:fld id="{C8EF4332-E770-4D3A-B0A4-BAC284B8DBFF}" type="slidenum">
              <a:rPr lang="en-US" smtClean="0"/>
              <a:t>40</a:t>
            </a:fld>
            <a:endParaRPr lang="en-US"/>
          </a:p>
        </p:txBody>
      </p:sp>
    </p:spTree>
    <p:extLst>
      <p:ext uri="{BB962C8B-B14F-4D97-AF65-F5344CB8AC3E}">
        <p14:creationId xmlns:p14="http://schemas.microsoft.com/office/powerpoint/2010/main" val="108236962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a:solidFill>
                  <a:schemeClr val="accent4"/>
                </a:solidFill>
                <a:latin typeface="Arial" panose="020B0604020202020204" pitchFamily="34" charset="0"/>
                <a:cs typeface="Arial" panose="020B0604020202020204" pitchFamily="34" charset="0"/>
              </a:rPr>
              <a:t>Add It All Up</a:t>
            </a:r>
          </a:p>
        </p:txBody>
      </p:sp>
      <p:sp>
        <p:nvSpPr>
          <p:cNvPr id="3" name="Content Placeholder 2"/>
          <p:cNvSpPr>
            <a:spLocks noGrp="1"/>
          </p:cNvSpPr>
          <p:nvPr>
            <p:ph idx="1"/>
          </p:nvPr>
        </p:nvSpPr>
        <p:spPr/>
        <p:txBody>
          <a:bodyPr>
            <a:normAutofit lnSpcReduction="10000"/>
          </a:bodyPr>
          <a:lstStyle/>
          <a:p>
            <a:pPr marL="0" marR="0" lvl="0" indent="0" algn="l" defTabSz="914400" rtl="0" eaLnBrk="1" fontAlgn="auto" latinLnBrk="0" hangingPunct="1">
              <a:lnSpc>
                <a:spcPct val="90000"/>
              </a:lnSpc>
              <a:spcBef>
                <a:spcPts val="1000"/>
              </a:spcBef>
              <a:spcAft>
                <a:spcPts val="1200"/>
              </a:spcAft>
              <a:buClrTx/>
              <a:buSzTx/>
              <a:buFont typeface="Arial" panose="020B0604020202020204" pitchFamily="34" charset="0"/>
              <a:buNone/>
              <a:tabLst/>
              <a:defRPr/>
            </a:pPr>
            <a:r>
              <a:rPr kumimoji="0" lang="en-US" sz="2600" b="1"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Step 5: Tally costs and benefits for each new requirement </a:t>
            </a:r>
            <a:r>
              <a:rPr kumimoji="0" lang="en-US" sz="2600" b="1" u="sng"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and</a:t>
            </a:r>
            <a:r>
              <a:rPr kumimoji="0" lang="en-US" sz="2600" b="1"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aggregate for the entire rule</a:t>
            </a:r>
            <a:endParaRPr kumimoji="0" lang="en-US" sz="2600" b="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685800" marR="0" lvl="1" indent="-228600" algn="l" defTabSz="914400" rtl="0" eaLnBrk="1" fontAlgn="auto" latinLnBrk="0" hangingPunct="1">
              <a:lnSpc>
                <a:spcPct val="90000"/>
              </a:lnSpc>
              <a:spcBef>
                <a:spcPts val="500"/>
              </a:spcBef>
              <a:spcAft>
                <a:spcPts val="120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For each new requirement, sum the benefits and costs</a:t>
            </a:r>
          </a:p>
          <a:p>
            <a:pPr marL="1143000" marR="0" lvl="2" indent="-228600" algn="l" defTabSz="914400" rtl="0" eaLnBrk="1" fontAlgn="auto" latinLnBrk="0" hangingPunct="1">
              <a:lnSpc>
                <a:spcPct val="90000"/>
              </a:lnSpc>
              <a:spcBef>
                <a:spcPts val="500"/>
              </a:spcBef>
              <a:spcAft>
                <a:spcPts val="120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Multiply average costs / benefits by number of impacted parties </a:t>
            </a:r>
          </a:p>
          <a:p>
            <a:pPr marL="1143000" marR="0" lvl="2" indent="-228600" algn="l" defTabSz="914400" rtl="0" eaLnBrk="1" fontAlgn="auto" latinLnBrk="0" hangingPunct="1">
              <a:lnSpc>
                <a:spcPct val="90000"/>
              </a:lnSpc>
              <a:spcBef>
                <a:spcPts val="500"/>
              </a:spcBef>
              <a:spcAft>
                <a:spcPts val="120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Exclude parties already in compliance from cost-benefit analysis</a:t>
            </a:r>
          </a:p>
          <a:p>
            <a:pPr marL="685800" marR="0" lvl="1" indent="-228600" algn="l" defTabSz="914400" rtl="0" eaLnBrk="1" fontAlgn="auto" latinLnBrk="0" hangingPunct="1">
              <a:lnSpc>
                <a:spcPct val="90000"/>
              </a:lnSpc>
              <a:spcBef>
                <a:spcPts val="500"/>
              </a:spcBef>
              <a:spcAft>
                <a:spcPts val="1200"/>
              </a:spcAft>
              <a:buClrTx/>
              <a:buSzTx/>
              <a:buFont typeface="Arial" panose="020B0604020202020204" pitchFamily="34" charset="0"/>
              <a:buChar char="•"/>
              <a:tabLst/>
              <a:defRPr/>
            </a:pPr>
            <a:r>
              <a:rPr kumimoji="0" lang="en-US" sz="2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Evaluate the net benefit for each requirement separately</a:t>
            </a:r>
          </a:p>
          <a:p>
            <a:pPr marL="1143000" marR="0" lvl="2" indent="-228600" algn="l" defTabSz="914400" rtl="0" eaLnBrk="1" fontAlgn="auto" latinLnBrk="0" hangingPunct="1">
              <a:lnSpc>
                <a:spcPct val="90000"/>
              </a:lnSpc>
              <a:spcBef>
                <a:spcPts val="500"/>
              </a:spcBef>
              <a:spcAft>
                <a:spcPts val="120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Benefits from one requirement cannot offset costs of another</a:t>
            </a:r>
          </a:p>
          <a:p>
            <a:pPr marL="685800" marR="0" lvl="1" indent="-228600" algn="l" defTabSz="914400" rtl="0" eaLnBrk="1" fontAlgn="auto" latinLnBrk="0" hangingPunct="1">
              <a:lnSpc>
                <a:spcPct val="90000"/>
              </a:lnSpc>
              <a:spcBef>
                <a:spcPts val="500"/>
              </a:spcBef>
              <a:spcAft>
                <a:spcPts val="120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Aggregate the calculation for each requirement to determine the total net benefit of rule</a:t>
            </a:r>
          </a:p>
          <a:p>
            <a:pPr marL="685800" marR="0" lvl="1" indent="-228600" algn="l" defTabSz="914400" rtl="0" eaLnBrk="1" fontAlgn="auto" latinLnBrk="0" hangingPunct="1">
              <a:lnSpc>
                <a:spcPct val="90000"/>
              </a:lnSpc>
              <a:spcBef>
                <a:spcPts val="500"/>
              </a:spcBef>
              <a:spcAft>
                <a:spcPts val="120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Consider using a table</a:t>
            </a:r>
          </a:p>
          <a:p>
            <a:pPr marL="685800" marR="0" lvl="1" indent="-228600" algn="l" defTabSz="914400" rtl="0" eaLnBrk="1" fontAlgn="auto" latinLnBrk="0" hangingPunct="1">
              <a:lnSpc>
                <a:spcPct val="90000"/>
              </a:lnSpc>
              <a:spcBef>
                <a:spcPts val="500"/>
              </a:spcBef>
              <a:spcAft>
                <a:spcPts val="1200"/>
              </a:spcAft>
              <a:buClrTx/>
              <a:buSzTx/>
              <a:buFont typeface="Arial" panose="020B0604020202020204" pitchFamily="34" charset="0"/>
              <a:buChar char="•"/>
              <a:tabLst/>
              <a:defRPr/>
            </a:pPr>
            <a:endParaRPr kumimoji="0" lang="en-US" sz="2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1143000" marR="0" lvl="2" indent="-228600" algn="l" defTabSz="914400" rtl="0" eaLnBrk="1" fontAlgn="auto" latinLnBrk="0" hangingPunct="1">
              <a:lnSpc>
                <a:spcPct val="90000"/>
              </a:lnSpc>
              <a:spcBef>
                <a:spcPts val="500"/>
              </a:spcBef>
              <a:spcAft>
                <a:spcPts val="1200"/>
              </a:spcAft>
              <a:buClrTx/>
              <a:buSzTx/>
              <a:buFont typeface="Arial" panose="020B0604020202020204" pitchFamily="34" charset="0"/>
              <a:buChar char="-"/>
              <a:tabLst/>
              <a:defRPr/>
            </a:pPr>
            <a:endParaRPr kumimoji="0" lang="en-US" sz="17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685800" marR="0" lvl="1" indent="-228600" algn="l" defTabSz="914400" rtl="0" eaLnBrk="1" fontAlgn="auto" latinLnBrk="0" hangingPunct="1">
              <a:lnSpc>
                <a:spcPct val="90000"/>
              </a:lnSpc>
              <a:spcBef>
                <a:spcPts val="500"/>
              </a:spcBef>
              <a:spcAft>
                <a:spcPts val="1200"/>
              </a:spcAft>
              <a:buClrTx/>
              <a:buSzTx/>
              <a:buFont typeface="Arial" panose="020B0604020202020204" pitchFamily="34" charset="0"/>
              <a:buChar char="-"/>
              <a:tabLst/>
              <a:defRPr/>
            </a:pPr>
            <a:endParaRPr kumimoji="0" lang="en-US" sz="2300" b="0" i="0" u="none" strike="noStrike" kern="1200" cap="none" spc="0" normalizeH="0" baseline="0" noProof="0" dirty="0">
              <a:ln>
                <a:noFill/>
              </a:ln>
              <a:solidFill>
                <a:prstClr val="black"/>
              </a:solidFill>
              <a:effectLst/>
              <a:highlight>
                <a:srgbClr val="FFFF00"/>
              </a:highlight>
              <a:uLnTx/>
              <a:uFillTx/>
              <a:latin typeface="Arial" panose="020B0604020202020204" pitchFamily="34" charset="0"/>
              <a:cs typeface="Arial" panose="020B0604020202020204" pitchFamily="34" charset="0"/>
            </a:endParaRPr>
          </a:p>
          <a:p>
            <a:pPr marL="685800" marR="0" lvl="1" indent="-228600" algn="l" defTabSz="914400" rtl="0" eaLnBrk="1" fontAlgn="auto" latinLnBrk="0" hangingPunct="1">
              <a:lnSpc>
                <a:spcPct val="90000"/>
              </a:lnSpc>
              <a:spcBef>
                <a:spcPts val="500"/>
              </a:spcBef>
              <a:spcAft>
                <a:spcPts val="1200"/>
              </a:spcAft>
              <a:buClrTx/>
              <a:buSzTx/>
              <a:buFont typeface="Arial" panose="020B0604020202020204" pitchFamily="34" charset="0"/>
              <a:buChar char="•"/>
              <a:tabLst/>
              <a:defRPr/>
            </a:pP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685800" marR="0" lvl="1" indent="-228600" algn="l" defTabSz="914400" rtl="0" eaLnBrk="1" fontAlgn="auto" latinLnBrk="0" hangingPunct="1">
              <a:lnSpc>
                <a:spcPct val="90000"/>
              </a:lnSpc>
              <a:spcBef>
                <a:spcPts val="500"/>
              </a:spcBef>
              <a:spcAft>
                <a:spcPts val="1200"/>
              </a:spcAft>
              <a:buClrTx/>
              <a:buSzTx/>
              <a:buFont typeface="Arial" panose="020B0604020202020204" pitchFamily="34" charset="0"/>
              <a:buChar char="•"/>
              <a:tabLst/>
              <a:defRPr/>
            </a:pP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457200" marR="0" lvl="1" indent="0" algn="l" defTabSz="914400" rtl="0" eaLnBrk="1" fontAlgn="auto" latinLnBrk="0" hangingPunct="1">
              <a:lnSpc>
                <a:spcPct val="90000"/>
              </a:lnSpc>
              <a:spcBef>
                <a:spcPts val="500"/>
              </a:spcBef>
              <a:spcAft>
                <a:spcPts val="0"/>
              </a:spcAft>
              <a:buClrTx/>
              <a:buSzTx/>
              <a:buFont typeface="Arial" panose="020B0604020202020204" pitchFamily="34" charset="0"/>
              <a:buNone/>
              <a:tabLst/>
              <a:defRPr/>
            </a:pP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pic>
        <p:nvPicPr>
          <p:cNvPr id="4" name="Picture 3">
            <a:extLst>
              <a:ext uri="{FF2B5EF4-FFF2-40B4-BE49-F238E27FC236}">
                <a16:creationId xmlns:a16="http://schemas.microsoft.com/office/drawing/2014/main" id="{2150E181-5D3F-9C36-5450-3F7835A862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325336" y="6081823"/>
            <a:ext cx="657691" cy="657691"/>
          </a:xfrm>
          <a:prstGeom prst="rect">
            <a:avLst/>
          </a:prstGeom>
        </p:spPr>
      </p:pic>
      <p:sp>
        <p:nvSpPr>
          <p:cNvPr id="5" name="Slide Number Placeholder 4">
            <a:extLst>
              <a:ext uri="{FF2B5EF4-FFF2-40B4-BE49-F238E27FC236}">
                <a16:creationId xmlns:a16="http://schemas.microsoft.com/office/drawing/2014/main" id="{A2D9C2CC-8548-F02D-A6FB-9F9E9A1C6FA1}"/>
              </a:ext>
            </a:extLst>
          </p:cNvPr>
          <p:cNvSpPr>
            <a:spLocks noGrp="1"/>
          </p:cNvSpPr>
          <p:nvPr>
            <p:ph type="sldNum" sz="quarter" idx="12"/>
          </p:nvPr>
        </p:nvSpPr>
        <p:spPr/>
        <p:txBody>
          <a:bodyPr/>
          <a:lstStyle/>
          <a:p>
            <a:fld id="{C8EF4332-E770-4D3A-B0A4-BAC284B8DBFF}" type="slidenum">
              <a:rPr lang="en-US" smtClean="0"/>
              <a:t>41</a:t>
            </a:fld>
            <a:endParaRPr lang="en-US"/>
          </a:p>
        </p:txBody>
      </p:sp>
    </p:spTree>
    <p:extLst>
      <p:ext uri="{BB962C8B-B14F-4D97-AF65-F5344CB8AC3E}">
        <p14:creationId xmlns:p14="http://schemas.microsoft.com/office/powerpoint/2010/main" val="10005304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a:solidFill>
                  <a:schemeClr val="accent4"/>
                </a:solidFill>
                <a:latin typeface="Arial" panose="020B0604020202020204" pitchFamily="34" charset="0"/>
                <a:cs typeface="Arial" panose="020B0604020202020204" pitchFamily="34" charset="0"/>
              </a:rPr>
              <a:t>Tallying Costs – </a:t>
            </a:r>
            <a:r>
              <a:rPr lang="en-US" sz="4200" b="1" dirty="0">
                <a:solidFill>
                  <a:schemeClr val="accent4"/>
                </a:solidFill>
                <a:latin typeface="Arial" panose="020B0604020202020204" pitchFamily="34" charset="0"/>
                <a:cs typeface="Arial" panose="020B0604020202020204" pitchFamily="34" charset="0"/>
              </a:rPr>
              <a:t>Example </a:t>
            </a:r>
          </a:p>
        </p:txBody>
      </p:sp>
      <p:sp>
        <p:nvSpPr>
          <p:cNvPr id="3" name="Content Placeholder 2"/>
          <p:cNvSpPr>
            <a:spLocks noGrp="1"/>
          </p:cNvSpPr>
          <p:nvPr>
            <p:ph idx="1"/>
          </p:nvPr>
        </p:nvSpPr>
        <p:spPr/>
        <p:txBody>
          <a:bodyPr>
            <a:normAutofit/>
          </a:bodyPr>
          <a:lstStyle/>
          <a:p>
            <a:pPr marL="0" indent="0">
              <a:spcBef>
                <a:spcPts val="500"/>
              </a:spcBef>
              <a:spcAft>
                <a:spcPts val="1200"/>
              </a:spcAft>
              <a:buNone/>
              <a:defRPr/>
            </a:pPr>
            <a:r>
              <a:rPr kumimoji="0" lang="en-US" sz="26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Number of impacted parties x Cost imposed – Existing compliance</a:t>
            </a:r>
          </a:p>
          <a:p>
            <a:pPr lvl="2">
              <a:spcAft>
                <a:spcPts val="1200"/>
              </a:spcAft>
              <a:defRPr/>
            </a:pPr>
            <a:r>
              <a:rPr kumimoji="0" lang="en-US" sz="18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PLA</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Dry needling courses are typically three days and include 27 to 29 hours of instruction.  The estimated cost for a Physical Therapist to take two courses is $1,300 to $2,000, not including travel or lodging.   Based on a survey that was sent to over 40 leaders of hospital physical therapy departments and physical therapy private practices across the state, approximately </a:t>
            </a:r>
            <a:r>
              <a:rPr kumimoji="0" lang="en-US" sz="1800" b="0" i="0" u="none" strike="noStrike" kern="1200" cap="none" spc="0" normalizeH="0" baseline="0" noProof="0" dirty="0">
                <a:ln>
                  <a:noFill/>
                </a:ln>
                <a:solidFill>
                  <a:srgbClr val="FF0000"/>
                </a:solidFill>
                <a:effectLst/>
                <a:uLnTx/>
                <a:uFillTx/>
                <a:latin typeface="Arial" panose="020B0604020202020204" pitchFamily="34" charset="0"/>
                <a:cs typeface="Arial" panose="020B0604020202020204" pitchFamily="34" charset="0"/>
              </a:rPr>
              <a:t>239 licensed Physical Therapist have already completed 1 dry needling course </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and approximately 76 license Physical Therapist have completed 2 or more dry needling courses.  </a:t>
            </a:r>
            <a:r>
              <a:rPr kumimoji="0" lang="en-US" sz="1800" b="0" i="0" u="none" strike="noStrike" kern="1200" cap="none" spc="0" normalizeH="0" baseline="0" noProof="0" dirty="0">
                <a:ln>
                  <a:noFill/>
                </a:ln>
                <a:solidFill>
                  <a:srgbClr val="FF0000"/>
                </a:solidFill>
                <a:effectLst/>
                <a:uLnTx/>
                <a:uFillTx/>
                <a:latin typeface="Arial" panose="020B0604020202020204" pitchFamily="34" charset="0"/>
                <a:cs typeface="Arial" panose="020B0604020202020204" pitchFamily="34" charset="0"/>
              </a:rPr>
              <a:t>The estimated cost for a Physical Therapist who has already taken one course would be $600 to $1,000</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not including travel or lodging, and Physical Therapists who have already completed 2 or more dry needling courses may not require any additional training.  </a:t>
            </a:r>
            <a:r>
              <a:rPr kumimoji="0" lang="en-US" sz="1800" b="0" i="0" u="none" strike="noStrike" kern="1200" cap="none" spc="0" normalizeH="0" baseline="0" noProof="0" dirty="0">
                <a:ln>
                  <a:noFill/>
                </a:ln>
                <a:solidFill>
                  <a:srgbClr val="FF0000"/>
                </a:solidFill>
                <a:effectLst/>
                <a:uLnTx/>
                <a:uFillTx/>
                <a:latin typeface="Arial" panose="020B0604020202020204" pitchFamily="34" charset="0"/>
                <a:cs typeface="Arial" panose="020B0604020202020204" pitchFamily="34" charset="0"/>
              </a:rPr>
              <a:t>The total estimated cost for existing Physical Therapists who have taken at least one dry needling course to meet the new standard is $239,000</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p>
        </p:txBody>
      </p:sp>
      <p:pic>
        <p:nvPicPr>
          <p:cNvPr id="4" name="Picture 3">
            <a:extLst>
              <a:ext uri="{FF2B5EF4-FFF2-40B4-BE49-F238E27FC236}">
                <a16:creationId xmlns:a16="http://schemas.microsoft.com/office/drawing/2014/main" id="{2150E181-5D3F-9C36-5450-3F7835A862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325336" y="6081823"/>
            <a:ext cx="657691" cy="657691"/>
          </a:xfrm>
          <a:prstGeom prst="rect">
            <a:avLst/>
          </a:prstGeom>
        </p:spPr>
      </p:pic>
      <p:sp>
        <p:nvSpPr>
          <p:cNvPr id="5" name="Slide Number Placeholder 4">
            <a:extLst>
              <a:ext uri="{FF2B5EF4-FFF2-40B4-BE49-F238E27FC236}">
                <a16:creationId xmlns:a16="http://schemas.microsoft.com/office/drawing/2014/main" id="{B48EB892-342B-324A-D9A9-F4DA98827784}"/>
              </a:ext>
            </a:extLst>
          </p:cNvPr>
          <p:cNvSpPr>
            <a:spLocks noGrp="1"/>
          </p:cNvSpPr>
          <p:nvPr>
            <p:ph type="sldNum" sz="quarter" idx="12"/>
          </p:nvPr>
        </p:nvSpPr>
        <p:spPr/>
        <p:txBody>
          <a:bodyPr/>
          <a:lstStyle/>
          <a:p>
            <a:fld id="{C8EF4332-E770-4D3A-B0A4-BAC284B8DBFF}" type="slidenum">
              <a:rPr lang="en-US" smtClean="0"/>
              <a:t>42</a:t>
            </a:fld>
            <a:endParaRPr lang="en-US"/>
          </a:p>
        </p:txBody>
      </p:sp>
    </p:spTree>
    <p:extLst>
      <p:ext uri="{BB962C8B-B14F-4D97-AF65-F5344CB8AC3E}">
        <p14:creationId xmlns:p14="http://schemas.microsoft.com/office/powerpoint/2010/main" val="83264496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1220450" cy="1325563"/>
          </a:xfrm>
        </p:spPr>
        <p:txBody>
          <a:bodyPr>
            <a:normAutofit fontScale="90000"/>
          </a:bodyPr>
          <a:lstStyle/>
          <a:p>
            <a:r>
              <a:rPr lang="en-US" sz="5300" b="1" dirty="0">
                <a:solidFill>
                  <a:schemeClr val="accent4"/>
                </a:solidFill>
                <a:latin typeface="Arial" panose="020B0604020202020204" pitchFamily="34" charset="0"/>
                <a:cs typeface="Arial" panose="020B0604020202020204" pitchFamily="34" charset="0"/>
              </a:rPr>
              <a:t>Weighing Costs and Benefits – </a:t>
            </a:r>
            <a:r>
              <a:rPr lang="en-US" sz="4700" b="1" dirty="0">
                <a:solidFill>
                  <a:schemeClr val="accent4"/>
                </a:solidFill>
                <a:latin typeface="Arial" panose="020B0604020202020204" pitchFamily="34" charset="0"/>
                <a:cs typeface="Arial" panose="020B0604020202020204" pitchFamily="34" charset="0"/>
              </a:rPr>
              <a:t>Example 1</a:t>
            </a:r>
          </a:p>
        </p:txBody>
      </p:sp>
      <p:sp>
        <p:nvSpPr>
          <p:cNvPr id="3" name="Content Placeholder 2"/>
          <p:cNvSpPr>
            <a:spLocks noGrp="1"/>
          </p:cNvSpPr>
          <p:nvPr>
            <p:ph idx="1"/>
          </p:nvPr>
        </p:nvSpPr>
        <p:spPr/>
        <p:txBody>
          <a:bodyPr>
            <a:normAutofit/>
          </a:bodyPr>
          <a:lstStyle/>
          <a:p>
            <a:pPr marL="0" marR="0" lvl="0" indent="0" algn="l" defTabSz="914400" rtl="0" eaLnBrk="1" fontAlgn="auto" latinLnBrk="0" hangingPunct="1">
              <a:lnSpc>
                <a:spcPct val="90000"/>
              </a:lnSpc>
              <a:spcBef>
                <a:spcPts val="1000"/>
              </a:spcBef>
              <a:spcAft>
                <a:spcPts val="1200"/>
              </a:spcAft>
              <a:buClrTx/>
              <a:buSzTx/>
              <a:buFont typeface="Arial" panose="020B0604020202020204" pitchFamily="34" charset="0"/>
              <a:buNone/>
              <a:tabLst/>
              <a:defRPr/>
            </a:pPr>
            <a:r>
              <a:rPr kumimoji="0" lang="en-US" sz="2600" b="1"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Quantify the overall benefits of the regulation</a:t>
            </a:r>
            <a:endParaRPr kumimoji="0" lang="en-US" sz="260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lvl="2">
              <a:spcAft>
                <a:spcPts val="1200"/>
              </a:spcAft>
              <a:defRPr/>
            </a:pPr>
            <a:r>
              <a:rPr kumimoji="0" lang="en-US" sz="18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Health</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Individuals with a confirmed elevated blood lead level of 5 µg/dL and above can expect increased healthcare costs and a loss in lifetime earnings.  A Columbia Law School review of one cohort of 1- and 2-year-olds in Texas in 2014 estimated that the per child societal costs of children with blood lead levels more than 5 µg/dL was $10,813. </a:t>
            </a:r>
            <a:r>
              <a:rPr kumimoji="0" lang="en-US" sz="1800" b="0" i="0" u="none" strike="noStrike" kern="1200" cap="none" spc="0" normalizeH="0" baseline="0" noProof="0" dirty="0">
                <a:ln>
                  <a:noFill/>
                </a:ln>
                <a:solidFill>
                  <a:srgbClr val="FF0000"/>
                </a:solidFill>
                <a:effectLst/>
                <a:uLnTx/>
                <a:uFillTx/>
                <a:latin typeface="Arial" panose="020B0604020202020204" pitchFamily="34" charset="0"/>
                <a:cs typeface="Arial" panose="020B0604020202020204" pitchFamily="34" charset="0"/>
              </a:rPr>
              <a:t>This includes costs associated with immediate medical intervention, lead related ADHD, parental time-off work, special education costs, and lost earning potential</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It does not include pain and suffering, future-related adult medical expenses, or criminal justice costs. In Indiana, using the same conservative assumed per-child savings, </a:t>
            </a:r>
            <a:r>
              <a:rPr kumimoji="0" lang="en-US" sz="1800" b="0" i="0" u="none" strike="noStrike" kern="1200" cap="none" spc="0" normalizeH="0" baseline="0" noProof="0" dirty="0">
                <a:ln>
                  <a:noFill/>
                </a:ln>
                <a:solidFill>
                  <a:srgbClr val="FF0000"/>
                </a:solidFill>
                <a:effectLst/>
                <a:uLnTx/>
                <a:uFillTx/>
                <a:latin typeface="Arial" panose="020B0604020202020204" pitchFamily="34" charset="0"/>
                <a:cs typeface="Arial" panose="020B0604020202020204" pitchFamily="34" charset="0"/>
              </a:rPr>
              <a:t>Hoosiers would see avoided costs of $20.9M in for those children above 5 µg/dL in year one</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t>
            </a:r>
          </a:p>
          <a:p>
            <a:pPr marL="457200" marR="0" lvl="1" indent="0" algn="l" defTabSz="914400" rtl="0" eaLnBrk="1" fontAlgn="auto" latinLnBrk="0" hangingPunct="1">
              <a:lnSpc>
                <a:spcPct val="90000"/>
              </a:lnSpc>
              <a:spcBef>
                <a:spcPts val="500"/>
              </a:spcBef>
              <a:spcAft>
                <a:spcPts val="0"/>
              </a:spcAft>
              <a:buClrTx/>
              <a:buSzTx/>
              <a:buFont typeface="Arial" panose="020B0604020202020204" pitchFamily="34" charset="0"/>
              <a:buNone/>
              <a:tabLst/>
              <a:defRPr/>
            </a:pP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pic>
        <p:nvPicPr>
          <p:cNvPr id="4" name="Picture 3">
            <a:extLst>
              <a:ext uri="{FF2B5EF4-FFF2-40B4-BE49-F238E27FC236}">
                <a16:creationId xmlns:a16="http://schemas.microsoft.com/office/drawing/2014/main" id="{2150E181-5D3F-9C36-5450-3F7835A862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325336" y="6081823"/>
            <a:ext cx="657691" cy="657691"/>
          </a:xfrm>
          <a:prstGeom prst="rect">
            <a:avLst/>
          </a:prstGeom>
        </p:spPr>
      </p:pic>
      <p:sp>
        <p:nvSpPr>
          <p:cNvPr id="5" name="Slide Number Placeholder 4">
            <a:extLst>
              <a:ext uri="{FF2B5EF4-FFF2-40B4-BE49-F238E27FC236}">
                <a16:creationId xmlns:a16="http://schemas.microsoft.com/office/drawing/2014/main" id="{FEBB87B6-02C7-71F0-227D-B7EE4D7D83F6}"/>
              </a:ext>
            </a:extLst>
          </p:cNvPr>
          <p:cNvSpPr>
            <a:spLocks noGrp="1"/>
          </p:cNvSpPr>
          <p:nvPr>
            <p:ph type="sldNum" sz="quarter" idx="12"/>
          </p:nvPr>
        </p:nvSpPr>
        <p:spPr/>
        <p:txBody>
          <a:bodyPr/>
          <a:lstStyle/>
          <a:p>
            <a:fld id="{C8EF4332-E770-4D3A-B0A4-BAC284B8DBFF}" type="slidenum">
              <a:rPr lang="en-US" smtClean="0"/>
              <a:t>43</a:t>
            </a:fld>
            <a:endParaRPr lang="en-US"/>
          </a:p>
        </p:txBody>
      </p:sp>
    </p:spTree>
    <p:extLst>
      <p:ext uri="{BB962C8B-B14F-4D97-AF65-F5344CB8AC3E}">
        <p14:creationId xmlns:p14="http://schemas.microsoft.com/office/powerpoint/2010/main" val="278288699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5300" b="1" dirty="0">
                <a:solidFill>
                  <a:schemeClr val="accent4"/>
                </a:solidFill>
                <a:latin typeface="Arial" panose="020B0604020202020204" pitchFamily="34" charset="0"/>
                <a:cs typeface="Arial" panose="020B0604020202020204" pitchFamily="34" charset="0"/>
              </a:rPr>
              <a:t>Weighing Costs and Benefits – </a:t>
            </a:r>
            <a:r>
              <a:rPr lang="en-US" sz="4700" b="1" dirty="0">
                <a:solidFill>
                  <a:schemeClr val="accent4"/>
                </a:solidFill>
                <a:latin typeface="Arial" panose="020B0604020202020204" pitchFamily="34" charset="0"/>
                <a:cs typeface="Arial" panose="020B0604020202020204" pitchFamily="34" charset="0"/>
              </a:rPr>
              <a:t>Example 1</a:t>
            </a:r>
          </a:p>
        </p:txBody>
      </p:sp>
      <p:sp>
        <p:nvSpPr>
          <p:cNvPr id="3" name="Content Placeholder 2"/>
          <p:cNvSpPr>
            <a:spLocks noGrp="1"/>
          </p:cNvSpPr>
          <p:nvPr>
            <p:ph idx="1"/>
          </p:nvPr>
        </p:nvSpPr>
        <p:spPr/>
        <p:txBody>
          <a:bodyPr>
            <a:normAutofit/>
          </a:bodyPr>
          <a:lstStyle/>
          <a:p>
            <a:pPr marL="0" marR="0" lvl="0" indent="0" algn="l" defTabSz="914400" rtl="0" eaLnBrk="1" fontAlgn="auto" latinLnBrk="0" hangingPunct="1">
              <a:lnSpc>
                <a:spcPct val="90000"/>
              </a:lnSpc>
              <a:spcBef>
                <a:spcPts val="1000"/>
              </a:spcBef>
              <a:spcAft>
                <a:spcPts val="1200"/>
              </a:spcAft>
              <a:buClrTx/>
              <a:buSzTx/>
              <a:buFont typeface="Arial" panose="020B0604020202020204" pitchFamily="34" charset="0"/>
              <a:buNone/>
              <a:tabLst/>
              <a:defRPr/>
            </a:pPr>
            <a:r>
              <a:rPr kumimoji="0" lang="en-US" sz="2600" b="1"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Quantify the overall costs of the regulation</a:t>
            </a:r>
            <a:endParaRPr kumimoji="0" lang="en-US" sz="2600" b="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lvl="2">
              <a:spcAft>
                <a:spcPts val="1200"/>
              </a:spcAft>
              <a:defRPr/>
            </a:pPr>
            <a:r>
              <a:rPr kumimoji="0" lang="en-US" sz="18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Health</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The Indiana Department of Health expects the reduction in the EBLL threshold to cost $6,599,894 in year one and $10,225,222 in year two. Costs will grow in years 3-5 with the additional children tested under universal screening, but will taper down in years 6-10 as the state moves to a targeted screening strategy. In total, this rule change, coupled with the new universal screening legislation, </a:t>
            </a:r>
            <a:r>
              <a:rPr kumimoji="0" lang="en-US" sz="1800" b="0" i="0" u="none" strike="noStrike" kern="1200" cap="none" spc="0" normalizeH="0" baseline="0" noProof="0" dirty="0">
                <a:ln>
                  <a:noFill/>
                </a:ln>
                <a:solidFill>
                  <a:srgbClr val="FF0000"/>
                </a:solidFill>
                <a:effectLst/>
                <a:uLnTx/>
                <a:uFillTx/>
                <a:latin typeface="Arial" panose="020B0604020202020204" pitchFamily="34" charset="0"/>
                <a:cs typeface="Arial" panose="020B0604020202020204" pitchFamily="34" charset="0"/>
              </a:rPr>
              <a:t>will cost $119,421,978 over a ten-year period</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t>
            </a:r>
          </a:p>
          <a:p>
            <a:pPr marL="457200" marR="0" lvl="1" indent="0" algn="l" defTabSz="914400" rtl="0" eaLnBrk="1" fontAlgn="auto" latinLnBrk="0" hangingPunct="1">
              <a:lnSpc>
                <a:spcPct val="90000"/>
              </a:lnSpc>
              <a:spcBef>
                <a:spcPts val="500"/>
              </a:spcBef>
              <a:spcAft>
                <a:spcPts val="0"/>
              </a:spcAft>
              <a:buClrTx/>
              <a:buSzTx/>
              <a:buFont typeface="Arial" panose="020B0604020202020204" pitchFamily="34" charset="0"/>
              <a:buNone/>
              <a:tabLst/>
              <a:defRPr/>
            </a:pP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pic>
        <p:nvPicPr>
          <p:cNvPr id="4" name="Picture 3">
            <a:extLst>
              <a:ext uri="{FF2B5EF4-FFF2-40B4-BE49-F238E27FC236}">
                <a16:creationId xmlns:a16="http://schemas.microsoft.com/office/drawing/2014/main" id="{2150E181-5D3F-9C36-5450-3F7835A862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325336" y="6081823"/>
            <a:ext cx="657691" cy="657691"/>
          </a:xfrm>
          <a:prstGeom prst="rect">
            <a:avLst/>
          </a:prstGeom>
        </p:spPr>
      </p:pic>
      <p:sp>
        <p:nvSpPr>
          <p:cNvPr id="5" name="Slide Number Placeholder 4">
            <a:extLst>
              <a:ext uri="{FF2B5EF4-FFF2-40B4-BE49-F238E27FC236}">
                <a16:creationId xmlns:a16="http://schemas.microsoft.com/office/drawing/2014/main" id="{401B1A21-D101-BF75-29CD-F621B2727556}"/>
              </a:ext>
            </a:extLst>
          </p:cNvPr>
          <p:cNvSpPr>
            <a:spLocks noGrp="1"/>
          </p:cNvSpPr>
          <p:nvPr>
            <p:ph type="sldNum" sz="quarter" idx="12"/>
          </p:nvPr>
        </p:nvSpPr>
        <p:spPr/>
        <p:txBody>
          <a:bodyPr/>
          <a:lstStyle/>
          <a:p>
            <a:fld id="{C8EF4332-E770-4D3A-B0A4-BAC284B8DBFF}" type="slidenum">
              <a:rPr lang="en-US" smtClean="0"/>
              <a:t>44</a:t>
            </a:fld>
            <a:endParaRPr lang="en-US"/>
          </a:p>
        </p:txBody>
      </p:sp>
    </p:spTree>
    <p:extLst>
      <p:ext uri="{BB962C8B-B14F-4D97-AF65-F5344CB8AC3E}">
        <p14:creationId xmlns:p14="http://schemas.microsoft.com/office/powerpoint/2010/main" val="371653438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5300" b="1" dirty="0">
                <a:solidFill>
                  <a:schemeClr val="accent4"/>
                </a:solidFill>
                <a:latin typeface="Arial" panose="020B0604020202020204" pitchFamily="34" charset="0"/>
                <a:cs typeface="Arial" panose="020B0604020202020204" pitchFamily="34" charset="0"/>
              </a:rPr>
              <a:t>Weighing Costs and Benefits – </a:t>
            </a:r>
            <a:br>
              <a:rPr lang="en-US" sz="4800" b="1" dirty="0">
                <a:solidFill>
                  <a:schemeClr val="accent4"/>
                </a:solidFill>
                <a:latin typeface="Arial" panose="020B0604020202020204" pitchFamily="34" charset="0"/>
                <a:cs typeface="Arial" panose="020B0604020202020204" pitchFamily="34" charset="0"/>
              </a:rPr>
            </a:br>
            <a:r>
              <a:rPr lang="en-US" sz="4700" b="1" dirty="0">
                <a:solidFill>
                  <a:schemeClr val="accent4"/>
                </a:solidFill>
                <a:latin typeface="Arial" panose="020B0604020202020204" pitchFamily="34" charset="0"/>
                <a:cs typeface="Arial" panose="020B0604020202020204" pitchFamily="34" charset="0"/>
              </a:rPr>
              <a:t>Example 2</a:t>
            </a:r>
          </a:p>
        </p:txBody>
      </p:sp>
      <p:sp>
        <p:nvSpPr>
          <p:cNvPr id="3" name="Content Placeholder 2"/>
          <p:cNvSpPr>
            <a:spLocks noGrp="1"/>
          </p:cNvSpPr>
          <p:nvPr>
            <p:ph idx="1"/>
          </p:nvPr>
        </p:nvSpPr>
        <p:spPr>
          <a:xfrm>
            <a:off x="838200" y="1825625"/>
            <a:ext cx="10515600" cy="4667250"/>
          </a:xfrm>
        </p:spPr>
        <p:txBody>
          <a:bodyPr>
            <a:normAutofit fontScale="92500" lnSpcReduction="20000"/>
          </a:bodyPr>
          <a:lstStyle/>
          <a:p>
            <a:pPr marL="0" marR="0" lvl="0" indent="0" algn="l" defTabSz="914400" rtl="0" eaLnBrk="1" fontAlgn="auto" latinLnBrk="0" hangingPunct="1">
              <a:lnSpc>
                <a:spcPct val="90000"/>
              </a:lnSpc>
              <a:spcBef>
                <a:spcPts val="1000"/>
              </a:spcBef>
              <a:spcAft>
                <a:spcPts val="1200"/>
              </a:spcAft>
              <a:buClrTx/>
              <a:buSzTx/>
              <a:buFont typeface="Arial" panose="020B0604020202020204" pitchFamily="34" charset="0"/>
              <a:buNone/>
              <a:tabLst/>
              <a:defRPr/>
            </a:pPr>
            <a:r>
              <a:rPr kumimoji="0" lang="en-US" b="1"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Quantify the Overall Benefits of the Regulation</a:t>
            </a:r>
            <a:endParaRPr kumimoji="0" lang="en-US" b="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457200" lvl="1" indent="0">
              <a:spcAft>
                <a:spcPts val="1200"/>
              </a:spcAft>
              <a:buNone/>
              <a:defRPr/>
            </a:pPr>
            <a:r>
              <a:rPr kumimoji="0" lang="en-US" sz="22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Egg Board: </a:t>
            </a:r>
          </a:p>
          <a:p>
            <a:pPr marL="457200" lvl="1" indent="0">
              <a:spcAft>
                <a:spcPts val="1200"/>
              </a:spcAft>
              <a:buNone/>
              <a:defRPr/>
            </a:pPr>
            <a:r>
              <a:rPr kumimoji="0" lang="en-US" sz="220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Consumer safety</a:t>
            </a:r>
          </a:p>
          <a:p>
            <a:pPr lvl="2">
              <a:spcAft>
                <a:spcPts val="1200"/>
              </a:spcAft>
              <a:defRPr/>
            </a:pPr>
            <a:r>
              <a:rPr kumimoji="0" lang="en-US" sz="19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The majority of our 170 businesses who may reuse egg cartons are from small back yard flocks of 250 birds or less. According to a report from the Centers for Disease Control, there were </a:t>
            </a:r>
            <a:r>
              <a:rPr kumimoji="0" lang="en-US" sz="1900" b="0" i="0" u="none" strike="noStrike" kern="1200" cap="none" spc="0" normalizeH="0" baseline="0" noProof="0" dirty="0">
                <a:ln>
                  <a:noFill/>
                </a:ln>
                <a:solidFill>
                  <a:srgbClr val="FF0000"/>
                </a:solidFill>
                <a:effectLst/>
                <a:uLnTx/>
                <a:uFillTx/>
                <a:latin typeface="Arial" panose="020B0604020202020204" pitchFamily="34" charset="0"/>
                <a:cs typeface="Arial" panose="020B0604020202020204" pitchFamily="34" charset="0"/>
              </a:rPr>
              <a:t>8 cases of Salmonella in Indiana that were attributed to back yard poultry flocks</a:t>
            </a:r>
            <a:r>
              <a:rPr kumimoji="0" lang="en-US" sz="19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Nationally, 2017 saw the largest increase in the incidence of Salmonella in humans as a result of live poultry.</a:t>
            </a:r>
          </a:p>
          <a:p>
            <a:pPr marL="457200" lvl="1" indent="0">
              <a:spcAft>
                <a:spcPts val="1200"/>
              </a:spcAft>
              <a:buNone/>
              <a:defRPr/>
            </a:pPr>
            <a:r>
              <a:rPr kumimoji="0" lang="en-US" sz="220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Product traceability</a:t>
            </a:r>
          </a:p>
          <a:p>
            <a:pPr lvl="2">
              <a:spcAft>
                <a:spcPts val="1200"/>
              </a:spcAft>
              <a:defRPr/>
            </a:pPr>
            <a:r>
              <a:rPr kumimoji="0" lang="en-US" sz="19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When egg cartons are reused there is an increased probability that the trace back information required on every egg carton can be incorrect or conflicting when multiple sets of information are present.</a:t>
            </a:r>
          </a:p>
          <a:p>
            <a:pPr lvl="2">
              <a:spcAft>
                <a:spcPts val="1200"/>
              </a:spcAft>
              <a:defRPr/>
            </a:pPr>
            <a:r>
              <a:rPr kumimoji="0" lang="en-US" sz="19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In the event of a food borne illness contributed to egg consumption occurs, the </a:t>
            </a:r>
            <a:r>
              <a:rPr kumimoji="0" lang="en-US" sz="1900" b="0" i="0" u="none" strike="noStrike" kern="1200" cap="none" spc="0" normalizeH="0" baseline="0" noProof="0" dirty="0">
                <a:ln>
                  <a:noFill/>
                </a:ln>
                <a:solidFill>
                  <a:srgbClr val="FF0000"/>
                </a:solidFill>
                <a:effectLst/>
                <a:uLnTx/>
                <a:uFillTx/>
                <a:latin typeface="Arial" panose="020B0604020202020204" pitchFamily="34" charset="0"/>
                <a:cs typeface="Arial" panose="020B0604020202020204" pitchFamily="34" charset="0"/>
              </a:rPr>
              <a:t>accurate and rapid trace back to the origin is vita</a:t>
            </a:r>
            <a:r>
              <a:rPr kumimoji="0" lang="en-US" sz="19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l. Using only new cartons at retail will alleviate the potential to trace back to multiple origins and save significant resources.</a:t>
            </a:r>
          </a:p>
          <a:p>
            <a:pPr marL="1143000" marR="0" lvl="2" indent="-228600" algn="l" defTabSz="914400" rtl="0" eaLnBrk="1" fontAlgn="auto" latinLnBrk="0" hangingPunct="1">
              <a:lnSpc>
                <a:spcPct val="90000"/>
              </a:lnSpc>
              <a:spcBef>
                <a:spcPts val="500"/>
              </a:spcBef>
              <a:spcAft>
                <a:spcPts val="1200"/>
              </a:spcAft>
              <a:buClrTx/>
              <a:buSzTx/>
              <a:buFont typeface="Arial" panose="020B0604020202020204" pitchFamily="34" charset="0"/>
              <a:buChar char="-"/>
              <a:tabLst/>
              <a:defRPr/>
            </a:pPr>
            <a:endParaRPr kumimoji="0" lang="en-US" sz="20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pic>
        <p:nvPicPr>
          <p:cNvPr id="4" name="Picture 3">
            <a:extLst>
              <a:ext uri="{FF2B5EF4-FFF2-40B4-BE49-F238E27FC236}">
                <a16:creationId xmlns:a16="http://schemas.microsoft.com/office/drawing/2014/main" id="{2150E181-5D3F-9C36-5450-3F7835A862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325336" y="6081823"/>
            <a:ext cx="657691" cy="657691"/>
          </a:xfrm>
          <a:prstGeom prst="rect">
            <a:avLst/>
          </a:prstGeom>
        </p:spPr>
      </p:pic>
      <p:sp>
        <p:nvSpPr>
          <p:cNvPr id="5" name="Slide Number Placeholder 4">
            <a:extLst>
              <a:ext uri="{FF2B5EF4-FFF2-40B4-BE49-F238E27FC236}">
                <a16:creationId xmlns:a16="http://schemas.microsoft.com/office/drawing/2014/main" id="{60389F50-547F-535F-F3C5-7902B3B0943D}"/>
              </a:ext>
            </a:extLst>
          </p:cNvPr>
          <p:cNvSpPr>
            <a:spLocks noGrp="1"/>
          </p:cNvSpPr>
          <p:nvPr>
            <p:ph type="sldNum" sz="quarter" idx="12"/>
          </p:nvPr>
        </p:nvSpPr>
        <p:spPr/>
        <p:txBody>
          <a:bodyPr/>
          <a:lstStyle/>
          <a:p>
            <a:fld id="{C8EF4332-E770-4D3A-B0A4-BAC284B8DBFF}" type="slidenum">
              <a:rPr lang="en-US" smtClean="0"/>
              <a:t>45</a:t>
            </a:fld>
            <a:endParaRPr lang="en-US"/>
          </a:p>
        </p:txBody>
      </p:sp>
    </p:spTree>
    <p:extLst>
      <p:ext uri="{BB962C8B-B14F-4D97-AF65-F5344CB8AC3E}">
        <p14:creationId xmlns:p14="http://schemas.microsoft.com/office/powerpoint/2010/main" val="171412082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5300" b="1" dirty="0">
                <a:solidFill>
                  <a:schemeClr val="accent4"/>
                </a:solidFill>
                <a:latin typeface="Arial" panose="020B0604020202020204" pitchFamily="34" charset="0"/>
                <a:cs typeface="Arial" panose="020B0604020202020204" pitchFamily="34" charset="0"/>
              </a:rPr>
              <a:t>Weighing Costs and Benefits – </a:t>
            </a:r>
            <a:br>
              <a:rPr lang="en-US" sz="4800" b="1" dirty="0">
                <a:solidFill>
                  <a:schemeClr val="accent4"/>
                </a:solidFill>
                <a:latin typeface="Arial" panose="020B0604020202020204" pitchFamily="34" charset="0"/>
                <a:cs typeface="Arial" panose="020B0604020202020204" pitchFamily="34" charset="0"/>
              </a:rPr>
            </a:br>
            <a:r>
              <a:rPr lang="en-US" sz="4700" b="1" dirty="0">
                <a:solidFill>
                  <a:schemeClr val="accent4"/>
                </a:solidFill>
                <a:latin typeface="Arial" panose="020B0604020202020204" pitchFamily="34" charset="0"/>
                <a:cs typeface="Arial" panose="020B0604020202020204" pitchFamily="34" charset="0"/>
              </a:rPr>
              <a:t>Example 2</a:t>
            </a:r>
          </a:p>
        </p:txBody>
      </p:sp>
      <p:sp>
        <p:nvSpPr>
          <p:cNvPr id="3" name="Content Placeholder 2"/>
          <p:cNvSpPr>
            <a:spLocks noGrp="1"/>
          </p:cNvSpPr>
          <p:nvPr>
            <p:ph idx="1"/>
          </p:nvPr>
        </p:nvSpPr>
        <p:spPr>
          <a:xfrm>
            <a:off x="838200" y="1825624"/>
            <a:ext cx="11010900" cy="5032376"/>
          </a:xfrm>
        </p:spPr>
        <p:txBody>
          <a:bodyPr>
            <a:normAutofit fontScale="55000" lnSpcReduction="20000"/>
          </a:bodyPr>
          <a:lstStyle/>
          <a:p>
            <a:pPr marL="0" marR="0" lvl="0" indent="0" algn="l" defTabSz="914400" rtl="0" eaLnBrk="1" fontAlgn="auto" latinLnBrk="0" hangingPunct="1">
              <a:lnSpc>
                <a:spcPct val="90000"/>
              </a:lnSpc>
              <a:spcBef>
                <a:spcPts val="1000"/>
              </a:spcBef>
              <a:spcAft>
                <a:spcPts val="1200"/>
              </a:spcAft>
              <a:buClrTx/>
              <a:buSzTx/>
              <a:buFont typeface="Arial" panose="020B0604020202020204" pitchFamily="34" charset="0"/>
              <a:buNone/>
              <a:tabLst/>
              <a:defRPr/>
            </a:pPr>
            <a:r>
              <a:rPr kumimoji="0" lang="en-US" sz="4700" b="1"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Quantify the Overall Costs of the Regulation</a:t>
            </a:r>
          </a:p>
          <a:p>
            <a:pPr marL="457200" lvl="1" indent="0">
              <a:spcAft>
                <a:spcPts val="1200"/>
              </a:spcAft>
              <a:buNone/>
              <a:defRPr/>
            </a:pPr>
            <a:r>
              <a:rPr kumimoji="0" lang="en-US" sz="42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Egg Board: </a:t>
            </a:r>
          </a:p>
          <a:p>
            <a:pPr lvl="1">
              <a:spcAft>
                <a:spcPts val="1200"/>
              </a:spcAft>
              <a:defRPr/>
            </a:pPr>
            <a:r>
              <a:rPr kumimoji="0" lang="en-US" sz="25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As of March 31, 2018, we have 139 registrants in this classification.</a:t>
            </a:r>
          </a:p>
          <a:p>
            <a:pPr lvl="1">
              <a:lnSpc>
                <a:spcPct val="120000"/>
              </a:lnSpc>
              <a:spcAft>
                <a:spcPts val="1200"/>
              </a:spcAft>
              <a:defRPr/>
            </a:pPr>
            <a:r>
              <a:rPr kumimoji="0" lang="en-US" sz="25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Each of these registrants is required to report the volume of eggs they distribute. This information indicates that, on average, this group of producer retailers is distributing approximately 145,000 dozen eggs per year.</a:t>
            </a:r>
          </a:p>
          <a:p>
            <a:pPr lvl="1">
              <a:spcAft>
                <a:spcPts val="1200"/>
              </a:spcAft>
              <a:defRPr/>
            </a:pPr>
            <a:r>
              <a:rPr kumimoji="0" lang="en-US" sz="25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Assumptions for calculating annual impact:</a:t>
            </a:r>
          </a:p>
          <a:p>
            <a:pPr lvl="2">
              <a:spcAft>
                <a:spcPts val="1200"/>
              </a:spcAft>
              <a:defRPr/>
            </a:pPr>
            <a:r>
              <a:rPr kumimoji="0" lang="en-US" sz="22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All eggs are marketed in 1 dozen egg cartons</a:t>
            </a:r>
          </a:p>
          <a:p>
            <a:pPr lvl="2">
              <a:spcAft>
                <a:spcPts val="1200"/>
              </a:spcAft>
              <a:defRPr/>
            </a:pPr>
            <a:r>
              <a:rPr kumimoji="0" lang="en-US" sz="22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New egg carton cost was calculated from an average of 3 on-line suppliers</a:t>
            </a:r>
          </a:p>
          <a:p>
            <a:pPr lvl="2">
              <a:spcAft>
                <a:spcPts val="1200"/>
              </a:spcAft>
              <a:defRPr/>
            </a:pPr>
            <a:r>
              <a:rPr kumimoji="0" lang="en-US" sz="22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Egg cartons are foam material, purchased in 100 carton packages</a:t>
            </a:r>
          </a:p>
          <a:p>
            <a:pPr lvl="1">
              <a:spcAft>
                <a:spcPts val="1200"/>
              </a:spcAft>
              <a:defRPr/>
            </a:pPr>
            <a:r>
              <a:rPr kumimoji="0" lang="en-US" sz="25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The average price per carton = $.42.</a:t>
            </a:r>
          </a:p>
          <a:p>
            <a:pPr lvl="1">
              <a:lnSpc>
                <a:spcPct val="120000"/>
              </a:lnSpc>
              <a:spcAft>
                <a:spcPts val="1200"/>
              </a:spcAft>
              <a:defRPr/>
            </a:pPr>
            <a:r>
              <a:rPr kumimoji="0" lang="en-US" sz="25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The 145,000 dozen distributed by small businesses with a carton cost of $.42 would result in a total annual economic impact of $60,900 in increased cost, if all eggs were currently being marketed in used cartons. </a:t>
            </a:r>
            <a:r>
              <a:rPr kumimoji="0" lang="en-US" sz="2500" b="0" i="0" u="none" strike="noStrike" kern="1200" cap="none" spc="0" normalizeH="0" baseline="0" noProof="0" dirty="0">
                <a:ln>
                  <a:noFill/>
                </a:ln>
                <a:solidFill>
                  <a:srgbClr val="FF0000"/>
                </a:solidFill>
                <a:effectLst/>
                <a:uLnTx/>
                <a:uFillTx/>
                <a:latin typeface="Arial" panose="020B0604020202020204" pitchFamily="34" charset="0"/>
                <a:cs typeface="Arial" panose="020B0604020202020204" pitchFamily="34" charset="0"/>
              </a:rPr>
              <a:t>Average annual per business cost is calculated to be $438.13. Range</a:t>
            </a:r>
            <a:r>
              <a:rPr kumimoji="0" lang="en-US" sz="25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from ($0 - $2500 (all eggs retailed from a 250-bird flock)).</a:t>
            </a:r>
          </a:p>
        </p:txBody>
      </p:sp>
      <p:pic>
        <p:nvPicPr>
          <p:cNvPr id="4" name="Picture 3">
            <a:extLst>
              <a:ext uri="{FF2B5EF4-FFF2-40B4-BE49-F238E27FC236}">
                <a16:creationId xmlns:a16="http://schemas.microsoft.com/office/drawing/2014/main" id="{2150E181-5D3F-9C36-5450-3F7835A862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325336" y="6081823"/>
            <a:ext cx="657691" cy="657691"/>
          </a:xfrm>
          <a:prstGeom prst="rect">
            <a:avLst/>
          </a:prstGeom>
        </p:spPr>
      </p:pic>
      <p:sp>
        <p:nvSpPr>
          <p:cNvPr id="5" name="Slide Number Placeholder 4">
            <a:extLst>
              <a:ext uri="{FF2B5EF4-FFF2-40B4-BE49-F238E27FC236}">
                <a16:creationId xmlns:a16="http://schemas.microsoft.com/office/drawing/2014/main" id="{1FBB9178-DFDD-553A-F2DA-EEFB8D5AE3F0}"/>
              </a:ext>
            </a:extLst>
          </p:cNvPr>
          <p:cNvSpPr>
            <a:spLocks noGrp="1"/>
          </p:cNvSpPr>
          <p:nvPr>
            <p:ph type="sldNum" sz="quarter" idx="12"/>
          </p:nvPr>
        </p:nvSpPr>
        <p:spPr/>
        <p:txBody>
          <a:bodyPr/>
          <a:lstStyle/>
          <a:p>
            <a:fld id="{C8EF4332-E770-4D3A-B0A4-BAC284B8DBFF}" type="slidenum">
              <a:rPr lang="en-US" smtClean="0"/>
              <a:t>46</a:t>
            </a:fld>
            <a:endParaRPr lang="en-US"/>
          </a:p>
        </p:txBody>
      </p:sp>
    </p:spTree>
    <p:extLst>
      <p:ext uri="{BB962C8B-B14F-4D97-AF65-F5344CB8AC3E}">
        <p14:creationId xmlns:p14="http://schemas.microsoft.com/office/powerpoint/2010/main" val="140093056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a:solidFill>
                  <a:schemeClr val="accent4"/>
                </a:solidFill>
                <a:latin typeface="Arial" panose="020B0604020202020204" pitchFamily="34" charset="0"/>
                <a:cs typeface="Arial" panose="020B0604020202020204" pitchFamily="34" charset="0"/>
              </a:rPr>
              <a:t>Example Summarizing Net Benefits</a:t>
            </a:r>
          </a:p>
        </p:txBody>
      </p:sp>
      <p:sp>
        <p:nvSpPr>
          <p:cNvPr id="3" name="Content Placeholder 2"/>
          <p:cNvSpPr>
            <a:spLocks noGrp="1"/>
          </p:cNvSpPr>
          <p:nvPr>
            <p:ph idx="1"/>
          </p:nvPr>
        </p:nvSpPr>
        <p:spPr>
          <a:xfrm>
            <a:off x="838200" y="1825625"/>
            <a:ext cx="10515600" cy="657691"/>
          </a:xfrm>
        </p:spPr>
        <p:txBody>
          <a:bodyPr>
            <a:normAutofit/>
          </a:bodyPr>
          <a:lstStyle/>
          <a:p>
            <a:pPr marL="0" marR="0" lvl="0" indent="0" algn="l" defTabSz="914400" rtl="0" eaLnBrk="1" fontAlgn="auto" latinLnBrk="0" hangingPunct="1">
              <a:lnSpc>
                <a:spcPct val="90000"/>
              </a:lnSpc>
              <a:spcBef>
                <a:spcPts val="1000"/>
              </a:spcBef>
              <a:spcAft>
                <a:spcPts val="1200"/>
              </a:spcAft>
              <a:buClrTx/>
              <a:buSzTx/>
              <a:buFont typeface="Arial" panose="020B0604020202020204" pitchFamily="34" charset="0"/>
              <a:buNone/>
              <a:tabLst/>
              <a:defRPr/>
            </a:pPr>
            <a:r>
              <a:rPr kumimoji="0" lang="en-US" sz="2400" b="1"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Tables Can Be Helpful to Summarize</a:t>
            </a:r>
          </a:p>
        </p:txBody>
      </p:sp>
      <p:pic>
        <p:nvPicPr>
          <p:cNvPr id="4" name="Picture 3">
            <a:extLst>
              <a:ext uri="{FF2B5EF4-FFF2-40B4-BE49-F238E27FC236}">
                <a16:creationId xmlns:a16="http://schemas.microsoft.com/office/drawing/2014/main" id="{2150E181-5D3F-9C36-5450-3F7835A862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325336" y="6081823"/>
            <a:ext cx="657691" cy="657691"/>
          </a:xfrm>
          <a:prstGeom prst="rect">
            <a:avLst/>
          </a:prstGeom>
        </p:spPr>
      </p:pic>
      <p:graphicFrame>
        <p:nvGraphicFramePr>
          <p:cNvPr id="5" name="Table 4">
            <a:extLst>
              <a:ext uri="{FF2B5EF4-FFF2-40B4-BE49-F238E27FC236}">
                <a16:creationId xmlns:a16="http://schemas.microsoft.com/office/drawing/2014/main" id="{DF12DEAE-4891-40E3-F36F-754106EC644D}"/>
              </a:ext>
            </a:extLst>
          </p:cNvPr>
          <p:cNvGraphicFramePr>
            <a:graphicFrameLocks noGrp="1"/>
          </p:cNvGraphicFramePr>
          <p:nvPr>
            <p:extLst>
              <p:ext uri="{D42A27DB-BD31-4B8C-83A1-F6EECF244321}">
                <p14:modId xmlns:p14="http://schemas.microsoft.com/office/powerpoint/2010/main" val="3508625404"/>
              </p:ext>
            </p:extLst>
          </p:nvPr>
        </p:nvGraphicFramePr>
        <p:xfrm>
          <a:off x="838201" y="2805193"/>
          <a:ext cx="10216570" cy="3348909"/>
        </p:xfrm>
        <a:graphic>
          <a:graphicData uri="http://schemas.openxmlformats.org/drawingml/2006/table">
            <a:tbl>
              <a:tblPr firstRow="1" firstCol="1" bandRow="1">
                <a:tableStyleId>{5C22544A-7EE6-4342-B048-85BDC9FD1C3A}</a:tableStyleId>
              </a:tblPr>
              <a:tblGrid>
                <a:gridCol w="1207575">
                  <a:extLst>
                    <a:ext uri="{9D8B030D-6E8A-4147-A177-3AD203B41FA5}">
                      <a16:colId xmlns:a16="http://schemas.microsoft.com/office/drawing/2014/main" val="3277331335"/>
                    </a:ext>
                  </a:extLst>
                </a:gridCol>
                <a:gridCol w="945397">
                  <a:extLst>
                    <a:ext uri="{9D8B030D-6E8A-4147-A177-3AD203B41FA5}">
                      <a16:colId xmlns:a16="http://schemas.microsoft.com/office/drawing/2014/main" val="1047872643"/>
                    </a:ext>
                  </a:extLst>
                </a:gridCol>
                <a:gridCol w="1069383">
                  <a:extLst>
                    <a:ext uri="{9D8B030D-6E8A-4147-A177-3AD203B41FA5}">
                      <a16:colId xmlns:a16="http://schemas.microsoft.com/office/drawing/2014/main" val="1615571013"/>
                    </a:ext>
                  </a:extLst>
                </a:gridCol>
                <a:gridCol w="852407">
                  <a:extLst>
                    <a:ext uri="{9D8B030D-6E8A-4147-A177-3AD203B41FA5}">
                      <a16:colId xmlns:a16="http://schemas.microsoft.com/office/drawing/2014/main" val="2042034215"/>
                    </a:ext>
                  </a:extLst>
                </a:gridCol>
                <a:gridCol w="1286359">
                  <a:extLst>
                    <a:ext uri="{9D8B030D-6E8A-4147-A177-3AD203B41FA5}">
                      <a16:colId xmlns:a16="http://schemas.microsoft.com/office/drawing/2014/main" val="3655263561"/>
                    </a:ext>
                  </a:extLst>
                </a:gridCol>
                <a:gridCol w="1002738">
                  <a:extLst>
                    <a:ext uri="{9D8B030D-6E8A-4147-A177-3AD203B41FA5}">
                      <a16:colId xmlns:a16="http://schemas.microsoft.com/office/drawing/2014/main" val="461648113"/>
                    </a:ext>
                  </a:extLst>
                </a:gridCol>
                <a:gridCol w="1002739">
                  <a:extLst>
                    <a:ext uri="{9D8B030D-6E8A-4147-A177-3AD203B41FA5}">
                      <a16:colId xmlns:a16="http://schemas.microsoft.com/office/drawing/2014/main" val="2452687411"/>
                    </a:ext>
                  </a:extLst>
                </a:gridCol>
                <a:gridCol w="1002738">
                  <a:extLst>
                    <a:ext uri="{9D8B030D-6E8A-4147-A177-3AD203B41FA5}">
                      <a16:colId xmlns:a16="http://schemas.microsoft.com/office/drawing/2014/main" val="8251349"/>
                    </a:ext>
                  </a:extLst>
                </a:gridCol>
                <a:gridCol w="1847234">
                  <a:extLst>
                    <a:ext uri="{9D8B030D-6E8A-4147-A177-3AD203B41FA5}">
                      <a16:colId xmlns:a16="http://schemas.microsoft.com/office/drawing/2014/main" val="1063378204"/>
                    </a:ext>
                  </a:extLst>
                </a:gridCol>
              </a:tblGrid>
              <a:tr h="457497">
                <a:tc>
                  <a:txBody>
                    <a:bodyPr/>
                    <a:lstStyle/>
                    <a:p>
                      <a:pPr marL="0" marR="0" algn="ctr">
                        <a:lnSpc>
                          <a:spcPct val="107000"/>
                        </a:lnSpc>
                        <a:spcBef>
                          <a:spcPts val="0"/>
                        </a:spcBef>
                        <a:spcAft>
                          <a:spcPts val="0"/>
                        </a:spcAft>
                      </a:pPr>
                      <a:r>
                        <a:rPr lang="en-US" sz="1200" dirty="0">
                          <a:effectLst/>
                          <a:latin typeface="Arial" panose="020B0604020202020204" pitchFamily="34" charset="0"/>
                          <a:cs typeface="Arial" panose="020B0604020202020204" pitchFamily="34" charset="0"/>
                        </a:rPr>
                        <a:t>Requirement</a:t>
                      </a:r>
                      <a:endParaRPr lang="en-US" sz="1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200" dirty="0">
                          <a:effectLst/>
                          <a:latin typeface="Arial" panose="020B0604020202020204" pitchFamily="34" charset="0"/>
                          <a:ea typeface="Calibri" panose="020F0502020204030204" pitchFamily="34" charset="0"/>
                          <a:cs typeface="Arial" panose="020B0604020202020204" pitchFamily="34" charset="0"/>
                        </a:rPr>
                        <a:t>Impacted Parties</a:t>
                      </a:r>
                      <a:endParaRPr lang="en-US" sz="1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200" dirty="0">
                          <a:effectLst/>
                          <a:latin typeface="Arial" panose="020B0604020202020204" pitchFamily="34" charset="0"/>
                          <a:cs typeface="Arial" panose="020B0604020202020204" pitchFamily="34" charset="0"/>
                        </a:rPr>
                        <a:t>Average Benefit</a:t>
                      </a:r>
                      <a:endParaRPr lang="en-US" sz="1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200">
                          <a:effectLst/>
                          <a:latin typeface="Arial" panose="020B0604020202020204" pitchFamily="34" charset="0"/>
                          <a:cs typeface="Arial" panose="020B0604020202020204" pitchFamily="34" charset="0"/>
                        </a:rPr>
                        <a:t>Average Cost</a:t>
                      </a:r>
                      <a:endParaRPr lang="en-US" sz="1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200" dirty="0">
                          <a:effectLst/>
                          <a:latin typeface="Arial" panose="020B0604020202020204" pitchFamily="34" charset="0"/>
                          <a:cs typeface="Arial" panose="020B0604020202020204" pitchFamily="34" charset="0"/>
                        </a:rPr>
                        <a:t>Percent existing compliance</a:t>
                      </a:r>
                      <a:endParaRPr lang="en-US" sz="1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200" dirty="0">
                          <a:effectLst/>
                          <a:latin typeface="Arial" panose="020B0604020202020204" pitchFamily="34" charset="0"/>
                          <a:ea typeface="Calibri" panose="020F0502020204030204" pitchFamily="34" charset="0"/>
                          <a:cs typeface="Arial" panose="020B0604020202020204" pitchFamily="34" charset="0"/>
                        </a:rPr>
                        <a:t>Total Benefit</a:t>
                      </a:r>
                      <a:endParaRPr lang="en-US" sz="1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100" dirty="0">
                          <a:effectLst/>
                          <a:latin typeface="Arial" panose="020B0604020202020204" pitchFamily="34" charset="0"/>
                          <a:ea typeface="Calibri" panose="020F0502020204030204" pitchFamily="34" charset="0"/>
                          <a:cs typeface="Arial" panose="020B0604020202020204" pitchFamily="34" charset="0"/>
                        </a:rPr>
                        <a:t>Total Cost</a:t>
                      </a:r>
                    </a:p>
                  </a:txBody>
                  <a:tcPr marL="68580" marR="68580" marT="0" marB="0" anchor="ctr"/>
                </a:tc>
                <a:tc>
                  <a:txBody>
                    <a:bodyPr/>
                    <a:lstStyle/>
                    <a:p>
                      <a:pPr marL="0" marR="0" algn="ctr">
                        <a:lnSpc>
                          <a:spcPct val="107000"/>
                        </a:lnSpc>
                        <a:spcBef>
                          <a:spcPts val="0"/>
                        </a:spcBef>
                        <a:spcAft>
                          <a:spcPts val="0"/>
                        </a:spcAft>
                      </a:pPr>
                      <a:r>
                        <a:rPr lang="en-US" sz="1100" dirty="0">
                          <a:effectLst/>
                          <a:latin typeface="Arial" panose="020B0604020202020204" pitchFamily="34" charset="0"/>
                          <a:ea typeface="Calibri" panose="020F0502020204030204" pitchFamily="34" charset="0"/>
                          <a:cs typeface="Arial" panose="020B0604020202020204" pitchFamily="34" charset="0"/>
                        </a:rPr>
                        <a:t>Net Benefit</a:t>
                      </a:r>
                    </a:p>
                  </a:txBody>
                  <a:tcPr marL="68580" marR="68580" marT="0" marB="0" anchor="ctr"/>
                </a:tc>
                <a:tc>
                  <a:txBody>
                    <a:bodyPr/>
                    <a:lstStyle/>
                    <a:p>
                      <a:pPr marL="0" marR="0" algn="ctr">
                        <a:lnSpc>
                          <a:spcPct val="107000"/>
                        </a:lnSpc>
                        <a:spcBef>
                          <a:spcPts val="0"/>
                        </a:spcBef>
                        <a:spcAft>
                          <a:spcPts val="0"/>
                        </a:spcAft>
                      </a:pPr>
                      <a:r>
                        <a:rPr lang="en-US" sz="1100" dirty="0">
                          <a:effectLst/>
                          <a:latin typeface="Arial" panose="020B0604020202020204" pitchFamily="34" charset="0"/>
                          <a:ea typeface="Calibri" panose="020F0502020204030204" pitchFamily="34" charset="0"/>
                          <a:cs typeface="Arial" panose="020B0604020202020204" pitchFamily="34" charset="0"/>
                        </a:rPr>
                        <a:t>Comments</a:t>
                      </a:r>
                    </a:p>
                  </a:txBody>
                  <a:tcPr marL="68580" marR="68580" marT="0" marB="0" anchor="ctr"/>
                </a:tc>
                <a:extLst>
                  <a:ext uri="{0D108BD9-81ED-4DB2-BD59-A6C34878D82A}">
                    <a16:rowId xmlns:a16="http://schemas.microsoft.com/office/drawing/2014/main" val="2788335354"/>
                  </a:ext>
                </a:extLst>
              </a:tr>
              <a:tr h="925316">
                <a:tc>
                  <a:txBody>
                    <a:bodyPr/>
                    <a:lstStyle/>
                    <a:p>
                      <a:pPr marL="0" marR="0">
                        <a:lnSpc>
                          <a:spcPct val="107000"/>
                        </a:lnSpc>
                        <a:spcBef>
                          <a:spcPts val="0"/>
                        </a:spcBef>
                        <a:spcAft>
                          <a:spcPts val="0"/>
                        </a:spcAft>
                      </a:pPr>
                      <a:r>
                        <a:rPr lang="en-US" sz="1200" dirty="0">
                          <a:effectLst/>
                          <a:latin typeface="Arial" panose="020B0604020202020204" pitchFamily="34" charset="0"/>
                          <a:cs typeface="Arial" panose="020B0604020202020204" pitchFamily="34" charset="0"/>
                        </a:rPr>
                        <a:t>Requirement 1</a:t>
                      </a:r>
                      <a:endParaRPr lang="en-US" sz="1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200" dirty="0">
                          <a:effectLst/>
                          <a:latin typeface="Arial" panose="020B0604020202020204" pitchFamily="34" charset="0"/>
                          <a:ea typeface="Calibri" panose="020F0502020204030204" pitchFamily="34" charset="0"/>
                          <a:cs typeface="Arial" panose="020B0604020202020204" pitchFamily="34" charset="0"/>
                        </a:rPr>
                        <a:t>1,000</a:t>
                      </a:r>
                      <a:endParaRPr lang="en-US" sz="1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200" dirty="0">
                          <a:effectLst/>
                          <a:latin typeface="Arial" panose="020B0604020202020204" pitchFamily="34" charset="0"/>
                          <a:ea typeface="Calibri" panose="020F0502020204030204" pitchFamily="34" charset="0"/>
                          <a:cs typeface="Arial" panose="020B0604020202020204" pitchFamily="34" charset="0"/>
                        </a:rPr>
                        <a:t>$400</a:t>
                      </a:r>
                      <a:endParaRPr lang="en-US" sz="1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200" dirty="0">
                          <a:effectLst/>
                          <a:latin typeface="Arial" panose="020B0604020202020204" pitchFamily="34" charset="0"/>
                          <a:cs typeface="Arial" panose="020B0604020202020204" pitchFamily="34" charset="0"/>
                        </a:rPr>
                        <a:t>$50</a:t>
                      </a:r>
                      <a:endParaRPr lang="en-US" sz="1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200" dirty="0">
                          <a:effectLst/>
                          <a:latin typeface="Arial" panose="020B0604020202020204" pitchFamily="34" charset="0"/>
                          <a:cs typeface="Arial" panose="020B0604020202020204" pitchFamily="34" charset="0"/>
                        </a:rPr>
                        <a:t>46%</a:t>
                      </a:r>
                      <a:endParaRPr lang="en-US" sz="1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200" dirty="0">
                          <a:effectLst/>
                          <a:latin typeface="Arial" panose="020B0604020202020204" pitchFamily="34" charset="0"/>
                          <a:cs typeface="Arial" panose="020B0604020202020204" pitchFamily="34" charset="0"/>
                        </a:rPr>
                        <a:t>$184,000</a:t>
                      </a:r>
                      <a:endParaRPr lang="en-US" sz="1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100" dirty="0">
                          <a:effectLst/>
                          <a:latin typeface="Arial" panose="020B0604020202020204" pitchFamily="34" charset="0"/>
                          <a:ea typeface="Calibri" panose="020F0502020204030204" pitchFamily="34" charset="0"/>
                          <a:cs typeface="Arial" panose="020B0604020202020204" pitchFamily="34" charset="0"/>
                        </a:rPr>
                        <a:t>$23,000</a:t>
                      </a:r>
                    </a:p>
                  </a:txBody>
                  <a:tcPr marL="68580" marR="68580" marT="0" marB="0" anchor="ctr"/>
                </a:tc>
                <a:tc>
                  <a:txBody>
                    <a:bodyPr/>
                    <a:lstStyle/>
                    <a:p>
                      <a:pPr marL="0" marR="0" algn="ctr">
                        <a:lnSpc>
                          <a:spcPct val="107000"/>
                        </a:lnSpc>
                        <a:spcBef>
                          <a:spcPts val="0"/>
                        </a:spcBef>
                        <a:spcAft>
                          <a:spcPts val="0"/>
                        </a:spcAft>
                      </a:pPr>
                      <a:r>
                        <a:rPr lang="en-US" sz="1100" dirty="0">
                          <a:effectLst/>
                          <a:latin typeface="Arial" panose="020B0604020202020204" pitchFamily="34" charset="0"/>
                          <a:ea typeface="Calibri" panose="020F0502020204030204" pitchFamily="34" charset="0"/>
                          <a:cs typeface="Arial" panose="020B0604020202020204" pitchFamily="34" charset="0"/>
                        </a:rPr>
                        <a:t>$161,000</a:t>
                      </a:r>
                    </a:p>
                  </a:txBody>
                  <a:tcPr marL="68580" marR="68580" marT="0" marB="0" anchor="ctr"/>
                </a:tc>
                <a:tc>
                  <a:txBody>
                    <a:bodyPr/>
                    <a:lstStyle/>
                    <a:p>
                      <a:pPr marL="0" marR="0" algn="ctr">
                        <a:lnSpc>
                          <a:spcPct val="107000"/>
                        </a:lnSpc>
                        <a:spcBef>
                          <a:spcPts val="0"/>
                        </a:spcBef>
                        <a:spcAft>
                          <a:spcPts val="0"/>
                        </a:spcAft>
                      </a:pPr>
                      <a:r>
                        <a:rPr lang="en-US" sz="1100" dirty="0">
                          <a:effectLst/>
                          <a:latin typeface="Arial" panose="020B0604020202020204" pitchFamily="34" charset="0"/>
                          <a:ea typeface="Calibri" panose="020F0502020204030204" pitchFamily="34" charset="0"/>
                          <a:cs typeface="Arial" panose="020B0604020202020204" pitchFamily="34" charset="0"/>
                        </a:rPr>
                        <a:t>Existing compliance estimated from industry survey</a:t>
                      </a:r>
                    </a:p>
                  </a:txBody>
                  <a:tcPr marL="68580" marR="68580" marT="0" marB="0" anchor="ctr"/>
                </a:tc>
                <a:extLst>
                  <a:ext uri="{0D108BD9-81ED-4DB2-BD59-A6C34878D82A}">
                    <a16:rowId xmlns:a16="http://schemas.microsoft.com/office/drawing/2014/main" val="3610000153"/>
                  </a:ext>
                </a:extLst>
              </a:tr>
              <a:tr h="691406">
                <a:tc>
                  <a:txBody>
                    <a:bodyPr/>
                    <a:lstStyle/>
                    <a:p>
                      <a:pPr marL="0" marR="0">
                        <a:lnSpc>
                          <a:spcPct val="107000"/>
                        </a:lnSpc>
                        <a:spcBef>
                          <a:spcPts val="0"/>
                        </a:spcBef>
                        <a:spcAft>
                          <a:spcPts val="0"/>
                        </a:spcAft>
                      </a:pPr>
                      <a:r>
                        <a:rPr lang="en-US" sz="1200" dirty="0">
                          <a:effectLst/>
                          <a:latin typeface="Arial" panose="020B0604020202020204" pitchFamily="34" charset="0"/>
                          <a:cs typeface="Arial" panose="020B0604020202020204" pitchFamily="34" charset="0"/>
                        </a:rPr>
                        <a:t>Requirement 2</a:t>
                      </a:r>
                      <a:endParaRPr lang="en-US" sz="1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200" dirty="0">
                          <a:effectLst/>
                          <a:latin typeface="Arial" panose="020B0604020202020204" pitchFamily="34" charset="0"/>
                          <a:cs typeface="Arial" panose="020B0604020202020204" pitchFamily="34" charset="0"/>
                        </a:rPr>
                        <a:t>1,000</a:t>
                      </a:r>
                      <a:endParaRPr lang="en-US" sz="1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200" dirty="0">
                          <a:effectLst/>
                          <a:latin typeface="Arial" panose="020B0604020202020204" pitchFamily="34" charset="0"/>
                          <a:cs typeface="Arial" panose="020B0604020202020204" pitchFamily="34" charset="0"/>
                        </a:rPr>
                        <a:t>$200</a:t>
                      </a:r>
                      <a:endParaRPr lang="en-US" sz="1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200" dirty="0">
                          <a:effectLst/>
                          <a:latin typeface="Arial" panose="020B0604020202020204" pitchFamily="34" charset="0"/>
                          <a:cs typeface="Arial" panose="020B0604020202020204" pitchFamily="34" charset="0"/>
                        </a:rPr>
                        <a:t>$150</a:t>
                      </a:r>
                      <a:endParaRPr lang="en-US" sz="1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100" dirty="0">
                          <a:effectLst/>
                          <a:latin typeface="Arial" panose="020B0604020202020204" pitchFamily="34" charset="0"/>
                          <a:ea typeface="Calibri" panose="020F0502020204030204" pitchFamily="34" charset="0"/>
                          <a:cs typeface="Arial" panose="020B0604020202020204" pitchFamily="34" charset="0"/>
                        </a:rPr>
                        <a:t>25%</a:t>
                      </a:r>
                    </a:p>
                  </a:txBody>
                  <a:tcPr marL="68580" marR="68580" marT="0" marB="0" anchor="ctr"/>
                </a:tc>
                <a:tc>
                  <a:txBody>
                    <a:bodyPr/>
                    <a:lstStyle/>
                    <a:p>
                      <a:pPr marL="0" marR="0" algn="ctr">
                        <a:lnSpc>
                          <a:spcPct val="107000"/>
                        </a:lnSpc>
                        <a:spcBef>
                          <a:spcPts val="0"/>
                        </a:spcBef>
                        <a:spcAft>
                          <a:spcPts val="0"/>
                        </a:spcAft>
                      </a:pPr>
                      <a:r>
                        <a:rPr lang="en-US" sz="1100" dirty="0">
                          <a:effectLst/>
                          <a:latin typeface="Arial" panose="020B0604020202020204" pitchFamily="34" charset="0"/>
                          <a:ea typeface="Calibri" panose="020F0502020204030204" pitchFamily="34" charset="0"/>
                          <a:cs typeface="Arial" panose="020B0604020202020204" pitchFamily="34" charset="0"/>
                        </a:rPr>
                        <a:t>$150,000</a:t>
                      </a:r>
                    </a:p>
                  </a:txBody>
                  <a:tcPr marL="68580" marR="68580" marT="0" marB="0" anchor="ctr"/>
                </a:tc>
                <a:tc>
                  <a:txBody>
                    <a:bodyPr/>
                    <a:lstStyle/>
                    <a:p>
                      <a:pPr marL="0" marR="0" algn="ctr">
                        <a:lnSpc>
                          <a:spcPct val="107000"/>
                        </a:lnSpc>
                        <a:spcBef>
                          <a:spcPts val="0"/>
                        </a:spcBef>
                        <a:spcAft>
                          <a:spcPts val="0"/>
                        </a:spcAft>
                      </a:pPr>
                      <a:r>
                        <a:rPr lang="en-US" sz="1100" dirty="0">
                          <a:effectLst/>
                          <a:latin typeface="Arial" panose="020B0604020202020204" pitchFamily="34" charset="0"/>
                          <a:ea typeface="Calibri" panose="020F0502020204030204" pitchFamily="34" charset="0"/>
                          <a:cs typeface="Arial" panose="020B0604020202020204" pitchFamily="34" charset="0"/>
                        </a:rPr>
                        <a:t>$112,500</a:t>
                      </a:r>
                    </a:p>
                  </a:txBody>
                  <a:tcPr marL="68580" marR="68580" marT="0" marB="0" anchor="ctr"/>
                </a:tc>
                <a:tc>
                  <a:txBody>
                    <a:bodyPr/>
                    <a:lstStyle/>
                    <a:p>
                      <a:pPr marL="0" marR="0" algn="ctr">
                        <a:lnSpc>
                          <a:spcPct val="107000"/>
                        </a:lnSpc>
                        <a:spcBef>
                          <a:spcPts val="0"/>
                        </a:spcBef>
                        <a:spcAft>
                          <a:spcPts val="0"/>
                        </a:spcAft>
                      </a:pPr>
                      <a:r>
                        <a:rPr lang="en-US" sz="1100" dirty="0">
                          <a:effectLst/>
                          <a:latin typeface="Arial" panose="020B0604020202020204" pitchFamily="34" charset="0"/>
                          <a:ea typeface="Calibri" panose="020F0502020204030204" pitchFamily="34" charset="0"/>
                          <a:cs typeface="Arial" panose="020B0604020202020204" pitchFamily="34" charset="0"/>
                        </a:rPr>
                        <a:t>$37,500</a:t>
                      </a:r>
                    </a:p>
                  </a:txBody>
                  <a:tcPr marL="68580" marR="68580" marT="0" marB="0" anchor="ctr"/>
                </a:tc>
                <a:tc>
                  <a:txBody>
                    <a:bodyPr/>
                    <a:lstStyle/>
                    <a:p>
                      <a:pPr marL="0" marR="0" algn="ctr">
                        <a:lnSpc>
                          <a:spcPct val="107000"/>
                        </a:lnSpc>
                        <a:spcBef>
                          <a:spcPts val="0"/>
                        </a:spcBef>
                        <a:spcAft>
                          <a:spcPts val="0"/>
                        </a:spcAft>
                      </a:pPr>
                      <a:r>
                        <a:rPr lang="en-US" sz="1100" dirty="0">
                          <a:effectLst/>
                          <a:latin typeface="Arial" panose="020B0604020202020204" pitchFamily="34" charset="0"/>
                          <a:ea typeface="Calibri" panose="020F0502020204030204" pitchFamily="34" charset="0"/>
                          <a:cs typeface="Arial" panose="020B0604020202020204" pitchFamily="34" charset="0"/>
                        </a:rPr>
                        <a:t>Going to consider mitigation options to reduce costs</a:t>
                      </a:r>
                    </a:p>
                  </a:txBody>
                  <a:tcPr marL="68580" marR="68580" marT="0" marB="0" anchor="ctr"/>
                </a:tc>
                <a:extLst>
                  <a:ext uri="{0D108BD9-81ED-4DB2-BD59-A6C34878D82A}">
                    <a16:rowId xmlns:a16="http://schemas.microsoft.com/office/drawing/2014/main" val="2358969566"/>
                  </a:ext>
                </a:extLst>
              </a:tr>
              <a:tr h="1159226">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US" sz="1100" dirty="0">
                          <a:effectLst/>
                          <a:latin typeface="Arial" panose="020B0604020202020204" pitchFamily="34" charset="0"/>
                          <a:cs typeface="Arial" panose="020B0604020202020204" pitchFamily="34" charset="0"/>
                        </a:rPr>
                        <a:t>Requirement 3</a:t>
                      </a:r>
                      <a:endParaRPr lang="en-US" sz="1050" dirty="0">
                        <a:effectLst/>
                        <a:latin typeface="Arial" panose="020B060402020202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endParaRPr lang="en-US" sz="1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200" dirty="0">
                          <a:effectLst/>
                          <a:latin typeface="Arial" panose="020B0604020202020204" pitchFamily="34" charset="0"/>
                          <a:ea typeface="Calibri" panose="020F0502020204030204" pitchFamily="34" charset="0"/>
                          <a:cs typeface="Arial" panose="020B0604020202020204" pitchFamily="34" charset="0"/>
                        </a:rPr>
                        <a:t>1,000</a:t>
                      </a:r>
                      <a:endParaRPr lang="en-US" sz="1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200" dirty="0">
                          <a:effectLst/>
                          <a:latin typeface="Arial" panose="020B0604020202020204" pitchFamily="34" charset="0"/>
                          <a:ea typeface="Calibri" panose="020F0502020204030204" pitchFamily="34" charset="0"/>
                          <a:cs typeface="Arial" panose="020B0604020202020204" pitchFamily="34" charset="0"/>
                        </a:rPr>
                        <a:t>$10</a:t>
                      </a:r>
                      <a:endParaRPr lang="en-US" sz="1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200" dirty="0">
                          <a:effectLst/>
                          <a:latin typeface="Arial" panose="020B0604020202020204" pitchFamily="34" charset="0"/>
                          <a:ea typeface="Calibri" panose="020F0502020204030204" pitchFamily="34" charset="0"/>
                          <a:cs typeface="Arial" panose="020B0604020202020204" pitchFamily="34" charset="0"/>
                        </a:rPr>
                        <a:t>$2</a:t>
                      </a:r>
                      <a:endParaRPr lang="en-US" sz="1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100" dirty="0">
                          <a:effectLst/>
                          <a:latin typeface="Arial" panose="020B0604020202020204" pitchFamily="34" charset="0"/>
                          <a:ea typeface="Calibri" panose="020F0502020204030204" pitchFamily="34" charset="0"/>
                          <a:cs typeface="Arial" panose="020B0604020202020204" pitchFamily="34" charset="0"/>
                        </a:rPr>
                        <a:t>99%</a:t>
                      </a:r>
                    </a:p>
                  </a:txBody>
                  <a:tcPr marL="68580" marR="68580" marT="0" marB="0" anchor="ctr"/>
                </a:tc>
                <a:tc>
                  <a:txBody>
                    <a:bodyPr/>
                    <a:lstStyle/>
                    <a:p>
                      <a:pPr marL="0" marR="0" algn="ctr">
                        <a:lnSpc>
                          <a:spcPct val="107000"/>
                        </a:lnSpc>
                        <a:spcBef>
                          <a:spcPts val="0"/>
                        </a:spcBef>
                        <a:spcAft>
                          <a:spcPts val="0"/>
                        </a:spcAft>
                      </a:pPr>
                      <a:r>
                        <a:rPr lang="en-US" sz="1100" dirty="0">
                          <a:effectLst/>
                          <a:latin typeface="Arial" panose="020B0604020202020204" pitchFamily="34" charset="0"/>
                          <a:ea typeface="Calibri" panose="020F0502020204030204" pitchFamily="34" charset="0"/>
                          <a:cs typeface="Arial" panose="020B0604020202020204" pitchFamily="34" charset="0"/>
                        </a:rPr>
                        <a:t>$100</a:t>
                      </a:r>
                    </a:p>
                  </a:txBody>
                  <a:tcPr marL="68580" marR="68580" marT="0" marB="0" anchor="ctr"/>
                </a:tc>
                <a:tc>
                  <a:txBody>
                    <a:bodyPr/>
                    <a:lstStyle/>
                    <a:p>
                      <a:pPr marL="0" marR="0" algn="ctr">
                        <a:lnSpc>
                          <a:spcPct val="107000"/>
                        </a:lnSpc>
                        <a:spcBef>
                          <a:spcPts val="0"/>
                        </a:spcBef>
                        <a:spcAft>
                          <a:spcPts val="0"/>
                        </a:spcAft>
                      </a:pPr>
                      <a:r>
                        <a:rPr lang="en-US" sz="1100" dirty="0">
                          <a:effectLst/>
                          <a:latin typeface="Arial" panose="020B0604020202020204" pitchFamily="34" charset="0"/>
                          <a:ea typeface="Calibri" panose="020F0502020204030204" pitchFamily="34" charset="0"/>
                          <a:cs typeface="Arial" panose="020B0604020202020204" pitchFamily="34" charset="0"/>
                        </a:rPr>
                        <a:t>$20</a:t>
                      </a:r>
                    </a:p>
                  </a:txBody>
                  <a:tcPr marL="68580" marR="68580" marT="0" marB="0" anchor="ctr"/>
                </a:tc>
                <a:tc>
                  <a:txBody>
                    <a:bodyPr/>
                    <a:lstStyle/>
                    <a:p>
                      <a:pPr marL="0" marR="0" algn="ctr">
                        <a:lnSpc>
                          <a:spcPct val="107000"/>
                        </a:lnSpc>
                        <a:spcBef>
                          <a:spcPts val="0"/>
                        </a:spcBef>
                        <a:spcAft>
                          <a:spcPts val="0"/>
                        </a:spcAft>
                      </a:pPr>
                      <a:r>
                        <a:rPr lang="en-US" sz="1100" dirty="0">
                          <a:effectLst/>
                          <a:latin typeface="Arial" panose="020B0604020202020204" pitchFamily="34" charset="0"/>
                          <a:ea typeface="Calibri" panose="020F0502020204030204" pitchFamily="34" charset="0"/>
                          <a:cs typeface="Arial" panose="020B0604020202020204" pitchFamily="34" charset="0"/>
                        </a:rPr>
                        <a:t>$80</a:t>
                      </a:r>
                    </a:p>
                  </a:txBody>
                  <a:tcPr marL="68580" marR="68580" marT="0" marB="0" anchor="ctr"/>
                </a:tc>
                <a:tc>
                  <a:txBody>
                    <a:bodyPr/>
                    <a:lstStyle/>
                    <a:p>
                      <a:pPr marL="0" marR="0" algn="ctr">
                        <a:lnSpc>
                          <a:spcPct val="107000"/>
                        </a:lnSpc>
                        <a:spcBef>
                          <a:spcPts val="0"/>
                        </a:spcBef>
                        <a:spcAft>
                          <a:spcPts val="0"/>
                        </a:spcAft>
                      </a:pPr>
                      <a:r>
                        <a:rPr lang="en-US" sz="1100" dirty="0">
                          <a:effectLst/>
                          <a:latin typeface="Arial" panose="020B0604020202020204" pitchFamily="34" charset="0"/>
                          <a:ea typeface="Calibri" panose="020F0502020204030204" pitchFamily="34" charset="0"/>
                          <a:cs typeface="Arial" panose="020B0604020202020204" pitchFamily="34" charset="0"/>
                        </a:rPr>
                        <a:t>National standard has been in place since 2020 and enforcement records indicate almost complete voluntary compliance already</a:t>
                      </a:r>
                    </a:p>
                  </a:txBody>
                  <a:tcPr marL="68580" marR="68580" marT="0" marB="0" anchor="ctr"/>
                </a:tc>
                <a:extLst>
                  <a:ext uri="{0D108BD9-81ED-4DB2-BD59-A6C34878D82A}">
                    <a16:rowId xmlns:a16="http://schemas.microsoft.com/office/drawing/2014/main" val="2546914517"/>
                  </a:ext>
                </a:extLst>
              </a:tr>
            </a:tbl>
          </a:graphicData>
        </a:graphic>
      </p:graphicFrame>
      <p:sp>
        <p:nvSpPr>
          <p:cNvPr id="6" name="Slide Number Placeholder 5">
            <a:extLst>
              <a:ext uri="{FF2B5EF4-FFF2-40B4-BE49-F238E27FC236}">
                <a16:creationId xmlns:a16="http://schemas.microsoft.com/office/drawing/2014/main" id="{CF556315-4A31-FB0C-DAE0-39142CD0CEA0}"/>
              </a:ext>
            </a:extLst>
          </p:cNvPr>
          <p:cNvSpPr>
            <a:spLocks noGrp="1"/>
          </p:cNvSpPr>
          <p:nvPr>
            <p:ph type="sldNum" sz="quarter" idx="12"/>
          </p:nvPr>
        </p:nvSpPr>
        <p:spPr/>
        <p:txBody>
          <a:bodyPr/>
          <a:lstStyle/>
          <a:p>
            <a:fld id="{C8EF4332-E770-4D3A-B0A4-BAC284B8DBFF}" type="slidenum">
              <a:rPr lang="en-US" smtClean="0"/>
              <a:t>47</a:t>
            </a:fld>
            <a:endParaRPr lang="en-US"/>
          </a:p>
        </p:txBody>
      </p:sp>
    </p:spTree>
    <p:extLst>
      <p:ext uri="{BB962C8B-B14F-4D97-AF65-F5344CB8AC3E}">
        <p14:creationId xmlns:p14="http://schemas.microsoft.com/office/powerpoint/2010/main" val="247830245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a:solidFill>
                  <a:schemeClr val="accent4"/>
                </a:solidFill>
                <a:latin typeface="Arial" panose="020B0604020202020204" pitchFamily="34" charset="0"/>
                <a:cs typeface="Arial" panose="020B0604020202020204" pitchFamily="34" charset="0"/>
              </a:rPr>
              <a:t>Attempt to Reduce Costs</a:t>
            </a:r>
          </a:p>
        </p:txBody>
      </p:sp>
      <p:sp>
        <p:nvSpPr>
          <p:cNvPr id="3" name="Content Placeholder 2"/>
          <p:cNvSpPr>
            <a:spLocks noGrp="1"/>
          </p:cNvSpPr>
          <p:nvPr>
            <p:ph idx="1"/>
          </p:nvPr>
        </p:nvSpPr>
        <p:spPr/>
        <p:txBody>
          <a:bodyPr>
            <a:normAutofit fontScale="92500" lnSpcReduction="20000"/>
          </a:bodyPr>
          <a:lstStyle/>
          <a:p>
            <a:pPr marL="0" marR="0" lvl="0" indent="0" algn="l" defTabSz="914400" rtl="0" eaLnBrk="1" fontAlgn="auto" latinLnBrk="0" hangingPunct="1">
              <a:lnSpc>
                <a:spcPct val="90000"/>
              </a:lnSpc>
              <a:spcBef>
                <a:spcPts val="1000"/>
              </a:spcBef>
              <a:spcAft>
                <a:spcPts val="1200"/>
              </a:spcAft>
              <a:buClrTx/>
              <a:buSzTx/>
              <a:buFont typeface="Arial" panose="020B0604020202020204" pitchFamily="34" charset="0"/>
              <a:buNone/>
              <a:tabLst/>
              <a:defRPr/>
            </a:pPr>
            <a:r>
              <a:rPr kumimoji="0" lang="en-US" b="1"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Step 6: Explore mitigation options to reduce costs</a:t>
            </a:r>
            <a:endParaRPr kumimoji="0" lang="en-US" b="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685800" marR="0" lvl="1" indent="-228600" algn="l" defTabSz="914400" rtl="0" eaLnBrk="1" fontAlgn="auto" latinLnBrk="0" hangingPunct="1">
              <a:lnSpc>
                <a:spcPct val="90000"/>
              </a:lnSpc>
              <a:spcBef>
                <a:spcPts val="500"/>
              </a:spcBef>
              <a:spcAft>
                <a:spcPts val="1200"/>
              </a:spcAft>
              <a:buClrTx/>
              <a:buSzTx/>
              <a:buFont typeface="Arial" panose="020B0604020202020204" pitchFamily="34" charset="0"/>
              <a:buChar char="•"/>
              <a:tabLst/>
              <a:defRPr/>
            </a:pPr>
            <a:r>
              <a:rPr kumimoji="0" lang="en-US" sz="22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Even when regulation has net benefit, always explore ways to reduce costs</a:t>
            </a:r>
          </a:p>
          <a:p>
            <a:pPr marL="685800" marR="0" lvl="1" indent="-228600" algn="l" defTabSz="914400" rtl="0" eaLnBrk="1" fontAlgn="auto" latinLnBrk="0" hangingPunct="1">
              <a:lnSpc>
                <a:spcPct val="90000"/>
              </a:lnSpc>
              <a:spcBef>
                <a:spcPts val="500"/>
              </a:spcBef>
              <a:spcAft>
                <a:spcPts val="1200"/>
              </a:spcAft>
              <a:buClrTx/>
              <a:buSzTx/>
              <a:buFont typeface="Arial" panose="020B0604020202020204" pitchFamily="34" charset="0"/>
              <a:buChar char="•"/>
              <a:tabLst/>
              <a:defRPr/>
            </a:pPr>
            <a:r>
              <a:rPr kumimoji="0" lang="en-US" sz="22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Common techniques include: </a:t>
            </a:r>
          </a:p>
          <a:p>
            <a:pPr lvl="2">
              <a:spcAft>
                <a:spcPts val="1200"/>
              </a:spcAft>
              <a:defRPr/>
            </a:pPr>
            <a:r>
              <a:rPr kumimoji="0" lang="en-US" sz="19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Grandfathering</a:t>
            </a:r>
          </a:p>
          <a:p>
            <a:pPr lvl="2">
              <a:spcAft>
                <a:spcPts val="1200"/>
              </a:spcAft>
              <a:defRPr/>
            </a:pPr>
            <a:r>
              <a:rPr kumimoji="0" lang="en-US" sz="19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Delayed enforcement</a:t>
            </a:r>
          </a:p>
          <a:p>
            <a:pPr lvl="2">
              <a:spcAft>
                <a:spcPts val="1200"/>
              </a:spcAft>
              <a:defRPr/>
            </a:pPr>
            <a:r>
              <a:rPr kumimoji="0" lang="en-US" sz="19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Exceptions</a:t>
            </a:r>
          </a:p>
          <a:p>
            <a:pPr lvl="2">
              <a:spcAft>
                <a:spcPts val="1200"/>
              </a:spcAft>
              <a:defRPr/>
            </a:pPr>
            <a:r>
              <a:rPr kumimoji="0" lang="en-US" sz="19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Safe Harbors</a:t>
            </a:r>
          </a:p>
          <a:p>
            <a:pPr lvl="2">
              <a:spcAft>
                <a:spcPts val="1200"/>
              </a:spcAft>
              <a:defRPr/>
            </a:pPr>
            <a:r>
              <a:rPr kumimoji="0" lang="en-US" sz="19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Making it easier to comply</a:t>
            </a:r>
          </a:p>
          <a:p>
            <a:pPr lvl="2">
              <a:spcAft>
                <a:spcPts val="1200"/>
              </a:spcAft>
              <a:defRPr/>
            </a:pPr>
            <a:r>
              <a:rPr kumimoji="0" lang="en-US" sz="19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Transition assistance </a:t>
            </a:r>
          </a:p>
          <a:p>
            <a:pPr marL="685800" marR="0" lvl="1" indent="-228600" algn="l" defTabSz="914400" rtl="0" eaLnBrk="1" fontAlgn="auto" latinLnBrk="0" hangingPunct="1">
              <a:lnSpc>
                <a:spcPct val="90000"/>
              </a:lnSpc>
              <a:spcBef>
                <a:spcPts val="500"/>
              </a:spcBef>
              <a:spcAft>
                <a:spcPts val="1200"/>
              </a:spcAft>
              <a:buClrTx/>
              <a:buSzTx/>
              <a:buFont typeface="Arial" panose="020B0604020202020204" pitchFamily="34" charset="0"/>
              <a:buChar char="•"/>
              <a:tabLst/>
              <a:defRPr/>
            </a:pPr>
            <a:r>
              <a:rPr kumimoji="0" lang="en-US" sz="22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OMB happy to assist with brainstorming mitigation options</a:t>
            </a:r>
          </a:p>
          <a:p>
            <a:pPr marL="1143000" marR="0" lvl="2" indent="-228600" algn="l" defTabSz="914400" rtl="0" eaLnBrk="1" fontAlgn="auto" latinLnBrk="0" hangingPunct="1">
              <a:lnSpc>
                <a:spcPct val="90000"/>
              </a:lnSpc>
              <a:spcBef>
                <a:spcPts val="500"/>
              </a:spcBef>
              <a:spcAft>
                <a:spcPts val="1200"/>
              </a:spcAft>
              <a:buClrTx/>
              <a:buSzTx/>
              <a:buFont typeface="Arial" panose="020B0604020202020204" pitchFamily="34" charset="0"/>
              <a:buChar char="-"/>
              <a:tabLst/>
              <a:defRPr/>
            </a:pPr>
            <a:endParaRPr kumimoji="0" lang="en-US" sz="1900" b="0" i="0" u="none" strike="noStrike" kern="1200" cap="none" spc="0" normalizeH="0" baseline="0" noProof="0" dirty="0">
              <a:ln>
                <a:noFill/>
              </a:ln>
              <a:solidFill>
                <a:prstClr val="black"/>
              </a:solidFill>
              <a:effectLst/>
              <a:highlight>
                <a:srgbClr val="FFFF00"/>
              </a:highlight>
              <a:uLnTx/>
              <a:uFillTx/>
              <a:latin typeface="Arial" panose="020B0604020202020204" pitchFamily="34" charset="0"/>
              <a:cs typeface="Arial" panose="020B0604020202020204" pitchFamily="34" charset="0"/>
            </a:endParaRPr>
          </a:p>
          <a:p>
            <a:pPr marL="1143000" marR="0" lvl="2" indent="-228600" algn="l" defTabSz="914400" rtl="0" eaLnBrk="1" fontAlgn="auto" latinLnBrk="0" hangingPunct="1">
              <a:lnSpc>
                <a:spcPct val="90000"/>
              </a:lnSpc>
              <a:spcBef>
                <a:spcPts val="500"/>
              </a:spcBef>
              <a:spcAft>
                <a:spcPts val="1200"/>
              </a:spcAft>
              <a:buClrTx/>
              <a:buSzTx/>
              <a:buFont typeface="Arial" panose="020B0604020202020204" pitchFamily="34" charset="0"/>
              <a:buChar char="-"/>
              <a:tabLst/>
              <a:defRPr/>
            </a:pPr>
            <a:endParaRPr kumimoji="0" lang="en-US" sz="1900" b="0" i="0" u="none" strike="noStrike" kern="1200" cap="none" spc="0" normalizeH="0" baseline="0" noProof="0" dirty="0">
              <a:ln>
                <a:noFill/>
              </a:ln>
              <a:solidFill>
                <a:prstClr val="black"/>
              </a:solidFill>
              <a:effectLst/>
              <a:highlight>
                <a:srgbClr val="FFFF00"/>
              </a:highlight>
              <a:uLnTx/>
              <a:uFillTx/>
              <a:latin typeface="Arial" panose="020B0604020202020204" pitchFamily="34" charset="0"/>
              <a:cs typeface="Arial" panose="020B0604020202020204" pitchFamily="34" charset="0"/>
            </a:endParaRPr>
          </a:p>
          <a:p>
            <a:pPr marL="685800" marR="0" lvl="1" indent="-228600" algn="l" defTabSz="914400" rtl="0" eaLnBrk="1" fontAlgn="auto" latinLnBrk="0" hangingPunct="1">
              <a:lnSpc>
                <a:spcPct val="90000"/>
              </a:lnSpc>
              <a:spcBef>
                <a:spcPts val="500"/>
              </a:spcBef>
              <a:spcAft>
                <a:spcPts val="1200"/>
              </a:spcAft>
              <a:buClrTx/>
              <a:buSzTx/>
              <a:buFont typeface="Arial" panose="020B0604020202020204" pitchFamily="34" charset="0"/>
              <a:buChar char="•"/>
              <a:tabLst/>
              <a:defRPr/>
            </a:pP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685800" marR="0" lvl="1" indent="-228600" algn="l" defTabSz="914400" rtl="0" eaLnBrk="1" fontAlgn="auto" latinLnBrk="0" hangingPunct="1">
              <a:lnSpc>
                <a:spcPct val="90000"/>
              </a:lnSpc>
              <a:spcBef>
                <a:spcPts val="500"/>
              </a:spcBef>
              <a:spcAft>
                <a:spcPts val="1200"/>
              </a:spcAft>
              <a:buClrTx/>
              <a:buSzTx/>
              <a:buFont typeface="Arial" panose="020B0604020202020204" pitchFamily="34" charset="0"/>
              <a:buChar char="•"/>
              <a:tabLst/>
              <a:defRPr/>
            </a:pP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457200" marR="0" lvl="1" indent="0" algn="l" defTabSz="914400" rtl="0" eaLnBrk="1" fontAlgn="auto" latinLnBrk="0" hangingPunct="1">
              <a:lnSpc>
                <a:spcPct val="90000"/>
              </a:lnSpc>
              <a:spcBef>
                <a:spcPts val="500"/>
              </a:spcBef>
              <a:spcAft>
                <a:spcPts val="0"/>
              </a:spcAft>
              <a:buClrTx/>
              <a:buSzTx/>
              <a:buFont typeface="Arial" panose="020B0604020202020204" pitchFamily="34" charset="0"/>
              <a:buNone/>
              <a:tabLst/>
              <a:defRPr/>
            </a:pP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pic>
        <p:nvPicPr>
          <p:cNvPr id="4" name="Picture 3">
            <a:extLst>
              <a:ext uri="{FF2B5EF4-FFF2-40B4-BE49-F238E27FC236}">
                <a16:creationId xmlns:a16="http://schemas.microsoft.com/office/drawing/2014/main" id="{2150E181-5D3F-9C36-5450-3F7835A862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325336" y="6081823"/>
            <a:ext cx="657691" cy="657691"/>
          </a:xfrm>
          <a:prstGeom prst="rect">
            <a:avLst/>
          </a:prstGeom>
        </p:spPr>
      </p:pic>
      <p:sp>
        <p:nvSpPr>
          <p:cNvPr id="5" name="Slide Number Placeholder 4">
            <a:extLst>
              <a:ext uri="{FF2B5EF4-FFF2-40B4-BE49-F238E27FC236}">
                <a16:creationId xmlns:a16="http://schemas.microsoft.com/office/drawing/2014/main" id="{3BBBF8E7-8B3A-F7AF-CB48-91EA95BD11C4}"/>
              </a:ext>
            </a:extLst>
          </p:cNvPr>
          <p:cNvSpPr>
            <a:spLocks noGrp="1"/>
          </p:cNvSpPr>
          <p:nvPr>
            <p:ph type="sldNum" sz="quarter" idx="12"/>
          </p:nvPr>
        </p:nvSpPr>
        <p:spPr/>
        <p:txBody>
          <a:bodyPr/>
          <a:lstStyle/>
          <a:p>
            <a:fld id="{C8EF4332-E770-4D3A-B0A4-BAC284B8DBFF}" type="slidenum">
              <a:rPr lang="en-US" smtClean="0"/>
              <a:t>48</a:t>
            </a:fld>
            <a:endParaRPr lang="en-US"/>
          </a:p>
        </p:txBody>
      </p:sp>
    </p:spTree>
    <p:extLst>
      <p:ext uri="{BB962C8B-B14F-4D97-AF65-F5344CB8AC3E}">
        <p14:creationId xmlns:p14="http://schemas.microsoft.com/office/powerpoint/2010/main" val="132658489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a:solidFill>
                  <a:schemeClr val="accent4"/>
                </a:solidFill>
                <a:latin typeface="Arial" panose="020B0604020202020204" pitchFamily="34" charset="0"/>
                <a:cs typeface="Arial" panose="020B0604020202020204" pitchFamily="34" charset="0"/>
              </a:rPr>
              <a:t>Minimizing Costs – </a:t>
            </a:r>
            <a:r>
              <a:rPr lang="en-US" sz="4200" b="1" dirty="0">
                <a:solidFill>
                  <a:schemeClr val="accent4"/>
                </a:solidFill>
                <a:latin typeface="Arial" panose="020B0604020202020204" pitchFamily="34" charset="0"/>
                <a:cs typeface="Arial" panose="020B0604020202020204" pitchFamily="34" charset="0"/>
              </a:rPr>
              <a:t>Example 1</a:t>
            </a:r>
          </a:p>
        </p:txBody>
      </p:sp>
      <p:sp>
        <p:nvSpPr>
          <p:cNvPr id="3" name="Content Placeholder 2"/>
          <p:cNvSpPr>
            <a:spLocks noGrp="1"/>
          </p:cNvSpPr>
          <p:nvPr>
            <p:ph idx="1"/>
          </p:nvPr>
        </p:nvSpPr>
        <p:spPr>
          <a:xfrm>
            <a:off x="838200" y="1825624"/>
            <a:ext cx="10515600" cy="4803775"/>
          </a:xfrm>
        </p:spPr>
        <p:txBody>
          <a:bodyPr>
            <a:normAutofit fontScale="92500" lnSpcReduction="20000"/>
          </a:bodyPr>
          <a:lstStyle/>
          <a:p>
            <a:pPr marL="0" marR="0" lvl="0" indent="0" algn="l" defTabSz="914400" rtl="0" eaLnBrk="1" fontAlgn="auto" latinLnBrk="0" hangingPunct="1">
              <a:lnSpc>
                <a:spcPct val="90000"/>
              </a:lnSpc>
              <a:spcBef>
                <a:spcPts val="1000"/>
              </a:spcBef>
              <a:spcAft>
                <a:spcPts val="1200"/>
              </a:spcAft>
              <a:buClrTx/>
              <a:buSzTx/>
              <a:buFont typeface="Arial" panose="020B0604020202020204" pitchFamily="34" charset="0"/>
              <a:buNone/>
              <a:tabLst/>
              <a:defRPr/>
            </a:pPr>
            <a:r>
              <a:rPr kumimoji="0" lang="en-US" b="1"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Commonly used techniques to minimize costs imposed</a:t>
            </a:r>
            <a:endParaRPr kumimoji="0" lang="en-US" b="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457200" marR="0" lvl="1" indent="0" algn="l" defTabSz="914400" rtl="0" eaLnBrk="1" fontAlgn="auto" latinLnBrk="0" hangingPunct="1">
              <a:lnSpc>
                <a:spcPct val="90000"/>
              </a:lnSpc>
              <a:spcBef>
                <a:spcPts val="500"/>
              </a:spcBef>
              <a:spcAft>
                <a:spcPts val="1200"/>
              </a:spcAft>
              <a:buClrTx/>
              <a:buSzTx/>
              <a:buNone/>
              <a:tabLst/>
              <a:defRPr/>
            </a:pPr>
            <a:r>
              <a:rPr kumimoji="0" lang="en-US" sz="220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Grandfathering</a:t>
            </a:r>
          </a:p>
          <a:p>
            <a:pPr lvl="2">
              <a:spcAft>
                <a:spcPts val="1200"/>
              </a:spcAft>
              <a:defRPr/>
            </a:pPr>
            <a:r>
              <a:rPr kumimoji="0" lang="en-US" sz="19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Health</a:t>
            </a:r>
            <a:r>
              <a:rPr kumimoji="0" lang="en-US" sz="19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“(i) This rule does not require existing onsite sewage systems to comply with updates made to this rule subsequent to the system’s installation, except to the extent necessary to fix a malfunction or failure.”</a:t>
            </a:r>
          </a:p>
          <a:p>
            <a:pPr marL="457200" marR="0" lvl="1" indent="0" algn="l" defTabSz="914400" rtl="0" eaLnBrk="1" fontAlgn="auto" latinLnBrk="0" hangingPunct="1">
              <a:lnSpc>
                <a:spcPct val="90000"/>
              </a:lnSpc>
              <a:spcBef>
                <a:spcPts val="500"/>
              </a:spcBef>
              <a:spcAft>
                <a:spcPts val="1200"/>
              </a:spcAft>
              <a:buClrTx/>
              <a:buSzTx/>
              <a:buNone/>
              <a:tabLst/>
              <a:defRPr/>
            </a:pPr>
            <a:r>
              <a:rPr kumimoji="0" lang="en-US" sz="220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Safe Harbor</a:t>
            </a:r>
          </a:p>
          <a:p>
            <a:pPr lvl="2">
              <a:spcAft>
                <a:spcPts val="1200"/>
              </a:spcAft>
              <a:defRPr/>
            </a:pPr>
            <a:r>
              <a:rPr kumimoji="0" lang="en-US" sz="19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DNR</a:t>
            </a:r>
            <a:r>
              <a:rPr kumimoji="0" lang="en-US" sz="19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(i) A person who possesses or sells a boreal chorus frog that was lawfully acquired by the person does not violate this section if the person does each of the following:</a:t>
            </a:r>
          </a:p>
          <a:p>
            <a:pPr marL="1371600" marR="0" lvl="3" indent="0" algn="l" defTabSz="914400" rtl="0" eaLnBrk="1" fontAlgn="auto" latinLnBrk="0" hangingPunct="1">
              <a:lnSpc>
                <a:spcPct val="90000"/>
              </a:lnSpc>
              <a:spcBef>
                <a:spcPts val="500"/>
              </a:spcBef>
              <a:spcAft>
                <a:spcPts val="1200"/>
              </a:spcAft>
              <a:buClrTx/>
              <a:buSzTx/>
              <a:buFont typeface="Arial" panose="020B0604020202020204" pitchFamily="34" charset="0"/>
              <a:buNone/>
              <a:tabLst/>
              <a:defRPr/>
            </a:pPr>
            <a:r>
              <a:rPr kumimoji="0" lang="en-US" sz="17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(1) Lists the number of boreal chorus frogs in possession on a departmental form by October 1, 2021.</a:t>
            </a:r>
          </a:p>
          <a:p>
            <a:pPr marL="1371600" marR="0" lvl="3" indent="0" algn="l" defTabSz="914400" rtl="0" eaLnBrk="1" fontAlgn="auto" latinLnBrk="0" hangingPunct="1">
              <a:lnSpc>
                <a:spcPct val="90000"/>
              </a:lnSpc>
              <a:spcBef>
                <a:spcPts val="500"/>
              </a:spcBef>
              <a:spcAft>
                <a:spcPts val="1200"/>
              </a:spcAft>
              <a:buClrTx/>
              <a:buSzTx/>
              <a:buFont typeface="Arial" panose="020B0604020202020204" pitchFamily="34" charset="0"/>
              <a:buNone/>
              <a:tabLst/>
              <a:defRPr/>
            </a:pPr>
            <a:r>
              <a:rPr kumimoji="0" lang="en-US" sz="17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(2) Identifies the frog with an individually unique elastomer or another method of permanent marking approved by the director.</a:t>
            </a:r>
          </a:p>
          <a:p>
            <a:pPr marL="1371600" marR="0" lvl="3" indent="0" algn="l" defTabSz="914400" rtl="0" eaLnBrk="1" fontAlgn="auto" latinLnBrk="0" hangingPunct="1">
              <a:lnSpc>
                <a:spcPct val="90000"/>
              </a:lnSpc>
              <a:spcBef>
                <a:spcPts val="500"/>
              </a:spcBef>
              <a:spcAft>
                <a:spcPts val="1200"/>
              </a:spcAft>
              <a:buClrTx/>
              <a:buSzTx/>
              <a:buFont typeface="Arial" panose="020B0604020202020204" pitchFamily="34" charset="0"/>
              <a:buNone/>
              <a:tabLst/>
              <a:defRPr/>
            </a:pPr>
            <a:r>
              <a:rPr kumimoji="0" lang="en-US" sz="17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(3) Manages the frog in a manner that is likely to ensure the safety of the public and the health of the frog.</a:t>
            </a:r>
          </a:p>
          <a:p>
            <a:pPr marL="1143000" marR="0" lvl="2" indent="-228600" algn="l" defTabSz="914400" rtl="0" eaLnBrk="1" fontAlgn="auto" latinLnBrk="0" hangingPunct="1">
              <a:lnSpc>
                <a:spcPct val="90000"/>
              </a:lnSpc>
              <a:spcBef>
                <a:spcPts val="500"/>
              </a:spcBef>
              <a:spcAft>
                <a:spcPts val="1200"/>
              </a:spcAft>
              <a:buClrTx/>
              <a:buSzTx/>
              <a:buFont typeface="Arial" panose="020B0604020202020204" pitchFamily="34" charset="0"/>
              <a:buChar char="-"/>
              <a:tabLst/>
              <a:defRPr/>
            </a:pPr>
            <a:endParaRPr kumimoji="0" lang="en-US" sz="20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685800" marR="0" lvl="1" indent="-228600" algn="l" defTabSz="914400" rtl="0" eaLnBrk="1" fontAlgn="auto" latinLnBrk="0" hangingPunct="1">
              <a:lnSpc>
                <a:spcPct val="90000"/>
              </a:lnSpc>
              <a:spcBef>
                <a:spcPts val="500"/>
              </a:spcBef>
              <a:spcAft>
                <a:spcPts val="1200"/>
              </a:spcAft>
              <a:buClrTx/>
              <a:buSzTx/>
              <a:buFont typeface="Arial" panose="020B0604020202020204" pitchFamily="34" charset="0"/>
              <a:buChar char="•"/>
              <a:tabLst/>
              <a:defRPr/>
            </a:pP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685800" marR="0" lvl="1" indent="-228600" algn="l" defTabSz="914400" rtl="0" eaLnBrk="1" fontAlgn="auto" latinLnBrk="0" hangingPunct="1">
              <a:lnSpc>
                <a:spcPct val="90000"/>
              </a:lnSpc>
              <a:spcBef>
                <a:spcPts val="500"/>
              </a:spcBef>
              <a:spcAft>
                <a:spcPts val="1200"/>
              </a:spcAft>
              <a:buClrTx/>
              <a:buSzTx/>
              <a:buFont typeface="Arial" panose="020B0604020202020204" pitchFamily="34" charset="0"/>
              <a:buChar char="•"/>
              <a:tabLst/>
              <a:defRPr/>
            </a:pP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457200" marR="0" lvl="1" indent="0" algn="l" defTabSz="914400" rtl="0" eaLnBrk="1" fontAlgn="auto" latinLnBrk="0" hangingPunct="1">
              <a:lnSpc>
                <a:spcPct val="90000"/>
              </a:lnSpc>
              <a:spcBef>
                <a:spcPts val="500"/>
              </a:spcBef>
              <a:spcAft>
                <a:spcPts val="0"/>
              </a:spcAft>
              <a:buClrTx/>
              <a:buSzTx/>
              <a:buFont typeface="Arial" panose="020B0604020202020204" pitchFamily="34" charset="0"/>
              <a:buNone/>
              <a:tabLst/>
              <a:defRPr/>
            </a:pP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pic>
        <p:nvPicPr>
          <p:cNvPr id="4" name="Picture 3">
            <a:extLst>
              <a:ext uri="{FF2B5EF4-FFF2-40B4-BE49-F238E27FC236}">
                <a16:creationId xmlns:a16="http://schemas.microsoft.com/office/drawing/2014/main" id="{2150E181-5D3F-9C36-5450-3F7835A862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325336" y="6081823"/>
            <a:ext cx="657691" cy="657691"/>
          </a:xfrm>
          <a:prstGeom prst="rect">
            <a:avLst/>
          </a:prstGeom>
        </p:spPr>
      </p:pic>
      <p:sp>
        <p:nvSpPr>
          <p:cNvPr id="5" name="Slide Number Placeholder 4">
            <a:extLst>
              <a:ext uri="{FF2B5EF4-FFF2-40B4-BE49-F238E27FC236}">
                <a16:creationId xmlns:a16="http://schemas.microsoft.com/office/drawing/2014/main" id="{AB37692D-7F70-B008-C5C8-0E6A3ACD6F27}"/>
              </a:ext>
            </a:extLst>
          </p:cNvPr>
          <p:cNvSpPr>
            <a:spLocks noGrp="1"/>
          </p:cNvSpPr>
          <p:nvPr>
            <p:ph type="sldNum" sz="quarter" idx="12"/>
          </p:nvPr>
        </p:nvSpPr>
        <p:spPr/>
        <p:txBody>
          <a:bodyPr/>
          <a:lstStyle/>
          <a:p>
            <a:fld id="{C8EF4332-E770-4D3A-B0A4-BAC284B8DBFF}" type="slidenum">
              <a:rPr lang="en-US" smtClean="0"/>
              <a:t>49</a:t>
            </a:fld>
            <a:endParaRPr lang="en-US"/>
          </a:p>
        </p:txBody>
      </p:sp>
    </p:spTree>
    <p:extLst>
      <p:ext uri="{BB962C8B-B14F-4D97-AF65-F5344CB8AC3E}">
        <p14:creationId xmlns:p14="http://schemas.microsoft.com/office/powerpoint/2010/main" val="5505818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a:solidFill>
                  <a:srgbClr val="C00000"/>
                </a:solidFill>
                <a:latin typeface="Arial" panose="020B0604020202020204" pitchFamily="34" charset="0"/>
              </a:rPr>
              <a:t>OMB and SBA Review Process</a:t>
            </a:r>
          </a:p>
        </p:txBody>
      </p:sp>
      <p:sp>
        <p:nvSpPr>
          <p:cNvPr id="3" name="Content Placeholder 2"/>
          <p:cNvSpPr>
            <a:spLocks noGrp="1"/>
          </p:cNvSpPr>
          <p:nvPr>
            <p:ph idx="1"/>
          </p:nvPr>
        </p:nvSpPr>
        <p:spPr>
          <a:xfrm>
            <a:off x="838199" y="1825624"/>
            <a:ext cx="10925175" cy="4791075"/>
          </a:xfrm>
        </p:spPr>
        <p:txBody>
          <a:bodyPr>
            <a:normAutofit fontScale="92500" lnSpcReduction="10000"/>
          </a:bodyPr>
          <a:lstStyle/>
          <a:p>
            <a:pPr marL="0" indent="0">
              <a:spcAft>
                <a:spcPts val="600"/>
              </a:spcAft>
              <a:buNone/>
            </a:pPr>
            <a:r>
              <a:rPr lang="en-US" b="1" dirty="0">
                <a:latin typeface="Arial" panose="020B0604020202020204" pitchFamily="34" charset="0"/>
                <a:cs typeface="Arial" panose="020B0604020202020204" pitchFamily="34" charset="0"/>
              </a:rPr>
              <a:t>STEP 1: </a:t>
            </a:r>
            <a:r>
              <a:rPr lang="en-US" sz="2600" b="1" dirty="0">
                <a:latin typeface="Arial" panose="020B0604020202020204" pitchFamily="34" charset="0"/>
                <a:cs typeface="Arial" panose="020B0604020202020204" pitchFamily="34" charset="0"/>
              </a:rPr>
              <a:t>Agency submits review request</a:t>
            </a:r>
          </a:p>
          <a:p>
            <a:pPr lvl="1">
              <a:spcAft>
                <a:spcPts val="600"/>
              </a:spcAft>
            </a:pPr>
            <a:r>
              <a:rPr lang="en-US" sz="2200" dirty="0">
                <a:latin typeface="Arial" panose="020B0604020202020204" pitchFamily="34" charset="0"/>
                <a:cs typeface="Arial" panose="020B0604020202020204" pitchFamily="34" charset="0"/>
              </a:rPr>
              <a:t>Proposed rule, regulatory analysis, and all supporting materials required by FMC #5.1</a:t>
            </a:r>
          </a:p>
          <a:p>
            <a:pPr lvl="1">
              <a:spcAft>
                <a:spcPts val="1200"/>
              </a:spcAft>
            </a:pPr>
            <a:r>
              <a:rPr lang="en-US" sz="2200" dirty="0">
                <a:latin typeface="Arial" panose="020B0604020202020204" pitchFamily="34" charset="0"/>
                <a:cs typeface="Arial" panose="020B0604020202020204" pitchFamily="34" charset="0"/>
              </a:rPr>
              <a:t>Send to </a:t>
            </a:r>
            <a:r>
              <a:rPr lang="en-US" sz="2200" dirty="0">
                <a:latin typeface="Arial" panose="020B0604020202020204" pitchFamily="34" charset="0"/>
                <a:cs typeface="Arial" panose="020B0604020202020204" pitchFamily="34" charset="0"/>
                <a:hlinkClick r:id="rId2"/>
              </a:rPr>
              <a:t>sbarules@gov.in.gov</a:t>
            </a:r>
            <a:br>
              <a:rPr lang="en-US" sz="2100" dirty="0">
                <a:latin typeface="Arial" panose="020B0604020202020204" pitchFamily="34" charset="0"/>
                <a:cs typeface="Arial" panose="020B0604020202020204" pitchFamily="34" charset="0"/>
              </a:rPr>
            </a:br>
            <a:endParaRPr lang="en-US" sz="2200" dirty="0">
              <a:latin typeface="Arial" panose="020B0604020202020204" pitchFamily="34" charset="0"/>
              <a:cs typeface="Arial" panose="020B0604020202020204" pitchFamily="34" charset="0"/>
            </a:endParaRPr>
          </a:p>
          <a:p>
            <a:pPr marL="0" indent="0">
              <a:spcAft>
                <a:spcPts val="600"/>
              </a:spcAft>
              <a:buNone/>
            </a:pPr>
            <a:r>
              <a:rPr lang="en-US" b="1" dirty="0">
                <a:latin typeface="Arial" panose="020B0604020202020204" pitchFamily="34" charset="0"/>
                <a:cs typeface="Arial" panose="020B0604020202020204" pitchFamily="34" charset="0"/>
              </a:rPr>
              <a:t>STEP 2: </a:t>
            </a:r>
            <a:r>
              <a:rPr lang="en-US" sz="2600" b="1" dirty="0">
                <a:latin typeface="Arial" panose="020B0604020202020204" pitchFamily="34" charset="0"/>
                <a:cs typeface="Arial" panose="020B0604020202020204" pitchFamily="34" charset="0"/>
              </a:rPr>
              <a:t>OMB reviews request for completeness and assigns tracking #</a:t>
            </a:r>
          </a:p>
          <a:p>
            <a:pPr lvl="1">
              <a:spcAft>
                <a:spcPts val="600"/>
              </a:spcAft>
            </a:pPr>
            <a:r>
              <a:rPr lang="en-US" sz="2200" dirty="0">
                <a:latin typeface="Arial" panose="020B0604020202020204" pitchFamily="34" charset="0"/>
                <a:cs typeface="Arial" panose="020B0604020202020204" pitchFamily="34" charset="0"/>
              </a:rPr>
              <a:t>OMB will send response acknowledging review request</a:t>
            </a:r>
          </a:p>
          <a:p>
            <a:pPr lvl="1">
              <a:spcAft>
                <a:spcPts val="600"/>
              </a:spcAft>
            </a:pPr>
            <a:r>
              <a:rPr lang="en-US" sz="2200" dirty="0">
                <a:latin typeface="Arial" panose="020B0604020202020204" pitchFamily="34" charset="0"/>
                <a:cs typeface="Arial" panose="020B0604020202020204" pitchFamily="34" charset="0"/>
              </a:rPr>
              <a:t>Agency should reference tracking number in correspondence (e.g., OMB #2024-001)</a:t>
            </a:r>
          </a:p>
          <a:p>
            <a:pPr lvl="1">
              <a:spcAft>
                <a:spcPts val="1200"/>
              </a:spcAft>
            </a:pPr>
            <a:r>
              <a:rPr lang="en-US" sz="2200" dirty="0">
                <a:latin typeface="Arial" panose="020B0604020202020204" pitchFamily="34" charset="0"/>
                <a:cs typeface="Arial" panose="020B0604020202020204" pitchFamily="34" charset="0"/>
              </a:rPr>
              <a:t>Incomplete requests will be held until all supporting documentation provided</a:t>
            </a:r>
            <a:br>
              <a:rPr lang="en-US" sz="2100" dirty="0">
                <a:latin typeface="Arial" panose="020B0604020202020204" pitchFamily="34" charset="0"/>
                <a:cs typeface="Arial" panose="020B0604020202020204" pitchFamily="34" charset="0"/>
              </a:rPr>
            </a:br>
            <a:endParaRPr lang="en-US" dirty="0">
              <a:latin typeface="Arial" panose="020B0604020202020204" pitchFamily="34" charset="0"/>
              <a:cs typeface="Arial" panose="020B0604020202020204" pitchFamily="34" charset="0"/>
            </a:endParaRPr>
          </a:p>
          <a:p>
            <a:pPr marL="0" indent="0">
              <a:spcAft>
                <a:spcPts val="600"/>
              </a:spcAft>
              <a:buNone/>
            </a:pPr>
            <a:r>
              <a:rPr lang="en-US" b="1" dirty="0">
                <a:latin typeface="Arial" panose="020B0604020202020204" pitchFamily="34" charset="0"/>
                <a:cs typeface="Arial" panose="020B0604020202020204" pitchFamily="34" charset="0"/>
              </a:rPr>
              <a:t>STEP 3: </a:t>
            </a:r>
            <a:r>
              <a:rPr lang="en-US" sz="2600" b="1" dirty="0">
                <a:latin typeface="Arial" panose="020B0604020202020204" pitchFamily="34" charset="0"/>
                <a:cs typeface="Arial" panose="020B0604020202020204" pitchFamily="34" charset="0"/>
              </a:rPr>
              <a:t>OMB circulates review request</a:t>
            </a:r>
          </a:p>
          <a:p>
            <a:pPr lvl="1">
              <a:spcAft>
                <a:spcPts val="600"/>
              </a:spcAft>
            </a:pPr>
            <a:r>
              <a:rPr lang="en-US" sz="2200" dirty="0">
                <a:latin typeface="Arial" panose="020B0604020202020204" pitchFamily="34" charset="0"/>
                <a:cs typeface="Arial" panose="020B0604020202020204" pitchFamily="34" charset="0"/>
              </a:rPr>
              <a:t>OMB will send proposed rule and supporting materials to SBA and Governor’s Office </a:t>
            </a:r>
            <a:br>
              <a:rPr lang="en-US" sz="2200" dirty="0">
                <a:latin typeface="Arial" panose="020B0604020202020204" pitchFamily="34" charset="0"/>
                <a:cs typeface="Arial" panose="020B0604020202020204" pitchFamily="34" charset="0"/>
              </a:rPr>
            </a:br>
            <a:endParaRPr lang="en-US" sz="2200" dirty="0">
              <a:latin typeface="Arial" panose="020B0604020202020204" pitchFamily="34" charset="0"/>
              <a:cs typeface="Arial" panose="020B0604020202020204" pitchFamily="34" charset="0"/>
            </a:endParaRPr>
          </a:p>
          <a:p>
            <a:pPr lvl="1">
              <a:spcAft>
                <a:spcPts val="1200"/>
              </a:spcAft>
            </a:pPr>
            <a:endParaRPr lang="en-US" dirty="0">
              <a:latin typeface="Arial" panose="020B0604020202020204" pitchFamily="34" charset="0"/>
              <a:cs typeface="Arial" panose="020B0604020202020204" pitchFamily="34" charset="0"/>
            </a:endParaRPr>
          </a:p>
          <a:p>
            <a:pPr lvl="1">
              <a:spcAft>
                <a:spcPts val="1200"/>
              </a:spcAft>
              <a:buFont typeface="Arial" panose="020B0604020202020204" pitchFamily="34" charset="0"/>
              <a:buChar char="-"/>
            </a:pPr>
            <a:endParaRPr lang="en-US" dirty="0">
              <a:latin typeface="Arial" panose="020B0604020202020204" pitchFamily="34" charset="0"/>
              <a:cs typeface="Arial" panose="020B0604020202020204" pitchFamily="34" charset="0"/>
            </a:endParaRPr>
          </a:p>
          <a:p>
            <a:pPr lvl="1">
              <a:spcAft>
                <a:spcPts val="1200"/>
              </a:spcAft>
              <a:buFont typeface="Arial" panose="020B0604020202020204" pitchFamily="34" charset="0"/>
              <a:buChar char="-"/>
            </a:pPr>
            <a:endParaRPr lang="en-US" dirty="0">
              <a:latin typeface="Arial" panose="020B0604020202020204" pitchFamily="34" charset="0"/>
              <a:cs typeface="Arial" panose="020B0604020202020204" pitchFamily="34" charset="0"/>
            </a:endParaRPr>
          </a:p>
          <a:p>
            <a:pPr lvl="1">
              <a:spcAft>
                <a:spcPts val="1200"/>
              </a:spcAft>
              <a:buFont typeface="Arial" panose="020B0604020202020204" pitchFamily="34" charset="0"/>
              <a:buChar char="-"/>
            </a:pPr>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p:txBody>
      </p:sp>
      <p:pic>
        <p:nvPicPr>
          <p:cNvPr id="5" name="Picture 4">
            <a:extLst>
              <a:ext uri="{FF2B5EF4-FFF2-40B4-BE49-F238E27FC236}">
                <a16:creationId xmlns:a16="http://schemas.microsoft.com/office/drawing/2014/main" id="{F87C55A9-C3D5-60E4-78EB-08C90FE4A22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325336" y="6081823"/>
            <a:ext cx="657691" cy="657691"/>
          </a:xfrm>
          <a:prstGeom prst="rect">
            <a:avLst/>
          </a:prstGeom>
        </p:spPr>
      </p:pic>
      <p:sp>
        <p:nvSpPr>
          <p:cNvPr id="6" name="Slide Number Placeholder 5">
            <a:extLst>
              <a:ext uri="{FF2B5EF4-FFF2-40B4-BE49-F238E27FC236}">
                <a16:creationId xmlns:a16="http://schemas.microsoft.com/office/drawing/2014/main" id="{851B4245-82B5-5D34-0126-A7E5D7E883D6}"/>
              </a:ext>
            </a:extLst>
          </p:cNvPr>
          <p:cNvSpPr>
            <a:spLocks noGrp="1"/>
          </p:cNvSpPr>
          <p:nvPr>
            <p:ph type="sldNum" sz="quarter" idx="12"/>
          </p:nvPr>
        </p:nvSpPr>
        <p:spPr/>
        <p:txBody>
          <a:bodyPr/>
          <a:lstStyle/>
          <a:p>
            <a:fld id="{C8EF4332-E770-4D3A-B0A4-BAC284B8DBFF}" type="slidenum">
              <a:rPr lang="en-US" smtClean="0"/>
              <a:t>5</a:t>
            </a:fld>
            <a:endParaRPr lang="en-US"/>
          </a:p>
        </p:txBody>
      </p:sp>
    </p:spTree>
    <p:extLst>
      <p:ext uri="{BB962C8B-B14F-4D97-AF65-F5344CB8AC3E}">
        <p14:creationId xmlns:p14="http://schemas.microsoft.com/office/powerpoint/2010/main" val="274791273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a:solidFill>
                  <a:schemeClr val="accent4"/>
                </a:solidFill>
                <a:latin typeface="Arial" panose="020B0604020202020204" pitchFamily="34" charset="0"/>
                <a:cs typeface="Arial" panose="020B0604020202020204" pitchFamily="34" charset="0"/>
              </a:rPr>
              <a:t>Minimizing Costs – </a:t>
            </a:r>
            <a:r>
              <a:rPr lang="en-US" sz="4200" b="1" dirty="0">
                <a:solidFill>
                  <a:schemeClr val="accent4"/>
                </a:solidFill>
                <a:latin typeface="Arial" panose="020B0604020202020204" pitchFamily="34" charset="0"/>
                <a:cs typeface="Arial" panose="020B0604020202020204" pitchFamily="34" charset="0"/>
              </a:rPr>
              <a:t>Example 2</a:t>
            </a:r>
            <a:endParaRPr lang="en-US" sz="4800" b="1" dirty="0">
              <a:solidFill>
                <a:schemeClr val="accent4"/>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normAutofit/>
          </a:bodyPr>
          <a:lstStyle/>
          <a:p>
            <a:pPr marL="457200" marR="0" lvl="1" indent="0" algn="l" defTabSz="914400" rtl="0" eaLnBrk="1" fontAlgn="auto" latinLnBrk="0" hangingPunct="1">
              <a:lnSpc>
                <a:spcPct val="90000"/>
              </a:lnSpc>
              <a:spcBef>
                <a:spcPts val="500"/>
              </a:spcBef>
              <a:spcAft>
                <a:spcPts val="1200"/>
              </a:spcAft>
              <a:buClrTx/>
              <a:buSzTx/>
              <a:buNone/>
              <a:tabLst/>
              <a:defRPr/>
            </a:pPr>
            <a:r>
              <a:rPr kumimoji="0" lang="en-US" sz="200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Delayed Enforcement</a:t>
            </a:r>
          </a:p>
          <a:p>
            <a:pPr lvl="2">
              <a:spcAft>
                <a:spcPts val="1200"/>
              </a:spcAft>
              <a:defRPr/>
            </a:pPr>
            <a:r>
              <a:rPr lang="en-US" sz="1800" b="1" dirty="0">
                <a:solidFill>
                  <a:prstClr val="black"/>
                </a:solidFill>
                <a:latin typeface="Arial" panose="020B0604020202020204" pitchFamily="34" charset="0"/>
                <a:cs typeface="Arial" panose="020B0604020202020204" pitchFamily="34" charset="0"/>
              </a:rPr>
              <a:t>DNR</a:t>
            </a:r>
            <a:r>
              <a:rPr lang="en-US" sz="1800" dirty="0">
                <a:solidFill>
                  <a:prstClr val="black"/>
                </a:solidFill>
                <a:latin typeface="Arial" panose="020B0604020202020204" pitchFamily="34" charset="0"/>
                <a:cs typeface="Arial" panose="020B0604020202020204" pitchFamily="34" charset="0"/>
              </a:rPr>
              <a:t>:  “Effective October 1, 2021, “snare lock" means a device that creates and maintains a snare loop and prevents the loop after closure upon an animal from reopening to a diameter that allows the animal to escape. (regulation filed November 2020)</a:t>
            </a:r>
          </a:p>
          <a:p>
            <a:pPr lvl="2">
              <a:spcAft>
                <a:spcPts val="1200"/>
              </a:spcAft>
              <a:defRPr/>
            </a:pPr>
            <a:r>
              <a:rPr kumimoji="0" lang="en-US" sz="18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DNR</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 person must not:</a:t>
            </a:r>
          </a:p>
          <a:p>
            <a:pPr marL="1371600" marR="0" lvl="3" indent="0" algn="l" defTabSz="914400" rtl="0" eaLnBrk="1" fontAlgn="auto" latinLnBrk="0" hangingPunct="1">
              <a:lnSpc>
                <a:spcPct val="90000"/>
              </a:lnSpc>
              <a:spcBef>
                <a:spcPts val="500"/>
              </a:spcBef>
              <a:spcAft>
                <a:spcPts val="1200"/>
              </a:spcAft>
              <a:buClrTx/>
              <a:buSzTx/>
              <a:buFont typeface="Arial" panose="020B0604020202020204" pitchFamily="34" charset="0"/>
              <a:buNone/>
              <a:tabLst/>
              <a:defRPr/>
            </a:pPr>
            <a:r>
              <a:rPr kumimoji="0" lang="en-US" sz="16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(1) sell, offer or grow for sale, gift, barter, exchange, or distribute a species;</a:t>
            </a:r>
          </a:p>
          <a:p>
            <a:pPr marL="1371600" marR="0" lvl="3" indent="0" algn="l" defTabSz="914400" rtl="0" eaLnBrk="1" fontAlgn="auto" latinLnBrk="0" hangingPunct="1">
              <a:lnSpc>
                <a:spcPct val="90000"/>
              </a:lnSpc>
              <a:spcBef>
                <a:spcPts val="500"/>
              </a:spcBef>
              <a:spcAft>
                <a:spcPts val="1200"/>
              </a:spcAft>
              <a:buClrTx/>
              <a:buSzTx/>
              <a:buFont typeface="Arial" panose="020B0604020202020204" pitchFamily="34" charset="0"/>
              <a:buNone/>
              <a:tabLst/>
              <a:defRPr/>
            </a:pPr>
            <a:r>
              <a:rPr kumimoji="0" lang="en-US" sz="16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(2) transport or transfer a species; or</a:t>
            </a:r>
          </a:p>
          <a:p>
            <a:pPr marL="1371600" marR="0" lvl="3" indent="0" algn="l" defTabSz="914400" rtl="0" eaLnBrk="1" fontAlgn="auto" latinLnBrk="0" hangingPunct="1">
              <a:lnSpc>
                <a:spcPct val="90000"/>
              </a:lnSpc>
              <a:spcBef>
                <a:spcPts val="500"/>
              </a:spcBef>
              <a:spcAft>
                <a:spcPts val="1200"/>
              </a:spcAft>
              <a:buClrTx/>
              <a:buSzTx/>
              <a:buFont typeface="Arial" panose="020B0604020202020204" pitchFamily="34" charset="0"/>
              <a:buNone/>
              <a:tabLst/>
              <a:defRPr/>
            </a:pPr>
            <a:r>
              <a:rPr kumimoji="0" lang="en-US" sz="16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(3) introduce a species.</a:t>
            </a:r>
          </a:p>
          <a:p>
            <a:pPr marL="914400" marR="0" lvl="2" indent="0" algn="l" defTabSz="914400" rtl="0" eaLnBrk="1" fontAlgn="auto" latinLnBrk="0" hangingPunct="1">
              <a:lnSpc>
                <a:spcPct val="90000"/>
              </a:lnSpc>
              <a:spcBef>
                <a:spcPts val="500"/>
              </a:spcBef>
              <a:spcAft>
                <a:spcPts val="1200"/>
              </a:spcAft>
              <a:buClrTx/>
              <a:buSzTx/>
              <a:buFont typeface="Arial" panose="020B0604020202020204" pitchFamily="34" charset="0"/>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Subdivisions (1) and (2) are effective one (1) year after the effective date of this section.</a:t>
            </a:r>
            <a:endParaRPr kumimoji="0" lang="en-US" sz="20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685800" marR="0" lvl="1" indent="-228600" algn="l" defTabSz="914400" rtl="0" eaLnBrk="1" fontAlgn="auto" latinLnBrk="0" hangingPunct="1">
              <a:lnSpc>
                <a:spcPct val="90000"/>
              </a:lnSpc>
              <a:spcBef>
                <a:spcPts val="500"/>
              </a:spcBef>
              <a:spcAft>
                <a:spcPts val="1200"/>
              </a:spcAft>
              <a:buClrTx/>
              <a:buSzTx/>
              <a:buFont typeface="Arial" panose="020B0604020202020204" pitchFamily="34" charset="0"/>
              <a:buChar char="•"/>
              <a:tabLst/>
              <a:defRPr/>
            </a:pP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457200" marR="0" lvl="1" indent="0" algn="l" defTabSz="914400" rtl="0" eaLnBrk="1" fontAlgn="auto" latinLnBrk="0" hangingPunct="1">
              <a:lnSpc>
                <a:spcPct val="90000"/>
              </a:lnSpc>
              <a:spcBef>
                <a:spcPts val="500"/>
              </a:spcBef>
              <a:spcAft>
                <a:spcPts val="0"/>
              </a:spcAft>
              <a:buClrTx/>
              <a:buSzTx/>
              <a:buFont typeface="Arial" panose="020B0604020202020204" pitchFamily="34" charset="0"/>
              <a:buNone/>
              <a:tabLst/>
              <a:defRPr/>
            </a:pP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pic>
        <p:nvPicPr>
          <p:cNvPr id="4" name="Picture 3">
            <a:extLst>
              <a:ext uri="{FF2B5EF4-FFF2-40B4-BE49-F238E27FC236}">
                <a16:creationId xmlns:a16="http://schemas.microsoft.com/office/drawing/2014/main" id="{2150E181-5D3F-9C36-5450-3F7835A862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325336" y="6081823"/>
            <a:ext cx="657691" cy="657691"/>
          </a:xfrm>
          <a:prstGeom prst="rect">
            <a:avLst/>
          </a:prstGeom>
        </p:spPr>
      </p:pic>
      <p:sp>
        <p:nvSpPr>
          <p:cNvPr id="5" name="Slide Number Placeholder 4">
            <a:extLst>
              <a:ext uri="{FF2B5EF4-FFF2-40B4-BE49-F238E27FC236}">
                <a16:creationId xmlns:a16="http://schemas.microsoft.com/office/drawing/2014/main" id="{3E470D63-4ED0-29AF-165D-24E3CE32F248}"/>
              </a:ext>
            </a:extLst>
          </p:cNvPr>
          <p:cNvSpPr>
            <a:spLocks noGrp="1"/>
          </p:cNvSpPr>
          <p:nvPr>
            <p:ph type="sldNum" sz="quarter" idx="12"/>
          </p:nvPr>
        </p:nvSpPr>
        <p:spPr/>
        <p:txBody>
          <a:bodyPr/>
          <a:lstStyle/>
          <a:p>
            <a:fld id="{C8EF4332-E770-4D3A-B0A4-BAC284B8DBFF}" type="slidenum">
              <a:rPr lang="en-US" smtClean="0"/>
              <a:t>50</a:t>
            </a:fld>
            <a:endParaRPr lang="en-US"/>
          </a:p>
        </p:txBody>
      </p:sp>
    </p:spTree>
    <p:extLst>
      <p:ext uri="{BB962C8B-B14F-4D97-AF65-F5344CB8AC3E}">
        <p14:creationId xmlns:p14="http://schemas.microsoft.com/office/powerpoint/2010/main" val="380905725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a:solidFill>
                  <a:schemeClr val="accent4"/>
                </a:solidFill>
                <a:latin typeface="Arial" panose="020B0604020202020204" pitchFamily="34" charset="0"/>
                <a:cs typeface="Arial" panose="020B0604020202020204" pitchFamily="34" charset="0"/>
              </a:rPr>
              <a:t>Minimizing Costs – </a:t>
            </a:r>
            <a:r>
              <a:rPr lang="en-US" sz="4200" b="1" dirty="0">
                <a:solidFill>
                  <a:schemeClr val="accent4"/>
                </a:solidFill>
                <a:latin typeface="Arial" panose="020B0604020202020204" pitchFamily="34" charset="0"/>
                <a:cs typeface="Arial" panose="020B0604020202020204" pitchFamily="34" charset="0"/>
              </a:rPr>
              <a:t>Example 3</a:t>
            </a:r>
            <a:endParaRPr lang="en-US" sz="4800" b="1" dirty="0">
              <a:solidFill>
                <a:schemeClr val="accent4"/>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normAutofit/>
          </a:bodyPr>
          <a:lstStyle/>
          <a:p>
            <a:pPr marL="457200" marR="0" lvl="1" indent="0" algn="l" defTabSz="914400" rtl="0" eaLnBrk="1" fontAlgn="auto" latinLnBrk="0" hangingPunct="1">
              <a:lnSpc>
                <a:spcPct val="90000"/>
              </a:lnSpc>
              <a:spcBef>
                <a:spcPts val="500"/>
              </a:spcBef>
              <a:spcAft>
                <a:spcPts val="1200"/>
              </a:spcAft>
              <a:buClrTx/>
              <a:buSzTx/>
              <a:buNone/>
              <a:tabLst/>
              <a:defRPr/>
            </a:pPr>
            <a:r>
              <a:rPr kumimoji="0" lang="en-US" sz="200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Making it Easier for Regulated Parties to Comply</a:t>
            </a:r>
          </a:p>
          <a:p>
            <a:pPr lvl="2">
              <a:spcAft>
                <a:spcPts val="1200"/>
              </a:spcAft>
              <a:defRPr/>
            </a:pPr>
            <a:r>
              <a:rPr kumimoji="0" lang="en-US" sz="18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DNR</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(b) In order to be effective, a zone established under this rule must be identified by </a:t>
            </a:r>
            <a:r>
              <a:rPr kumimoji="0" lang="en-US" sz="18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coordinates or </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on-site by buoys placed under 312 IAC 5-4.</a:t>
            </a:r>
          </a:p>
          <a:p>
            <a:pPr marL="1371600" marR="0" lvl="3" indent="0" algn="l" defTabSz="914400" rtl="0" eaLnBrk="1" fontAlgn="auto" latinLnBrk="0" hangingPunct="1">
              <a:lnSpc>
                <a:spcPct val="90000"/>
              </a:lnSpc>
              <a:spcBef>
                <a:spcPts val="500"/>
              </a:spcBef>
              <a:spcAft>
                <a:spcPts val="1200"/>
              </a:spcAft>
              <a:buClrTx/>
              <a:buSzTx/>
              <a:buFont typeface="Arial" panose="020B0604020202020204" pitchFamily="34" charset="0"/>
              <a:buNone/>
              <a:tabLst/>
              <a:defRPr/>
            </a:pPr>
            <a:r>
              <a:rPr kumimoji="0" lang="en-US"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Changed to:</a:t>
            </a:r>
          </a:p>
          <a:p>
            <a:pPr lvl="2">
              <a:spcAft>
                <a:spcPts val="1200"/>
              </a:spcAf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(b) In order to be effective, a zone established under this rule must be identified with </a:t>
            </a:r>
            <a:r>
              <a:rPr kumimoji="0" lang="en-US" sz="18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signage at the coordinates or</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on-site by buoys placed under 312 IAC 5-4.</a:t>
            </a:r>
          </a:p>
          <a:p>
            <a:pPr marL="914400" marR="0" lvl="2" indent="0" algn="l" defTabSz="914400" rtl="0" eaLnBrk="1" fontAlgn="auto" latinLnBrk="0" hangingPunct="1">
              <a:lnSpc>
                <a:spcPct val="90000"/>
              </a:lnSpc>
              <a:spcBef>
                <a:spcPts val="500"/>
              </a:spcBef>
              <a:spcAft>
                <a:spcPts val="1200"/>
              </a:spcAft>
              <a:buClrTx/>
              <a:buSzTx/>
              <a:buFont typeface="Arial" panose="020B0604020202020204" pitchFamily="34" charset="0"/>
              <a:buNone/>
              <a:tabLst/>
              <a:defRPr/>
            </a:pPr>
            <a:endParaRPr kumimoji="0" lang="en-US" sz="22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457200" marR="0" lvl="1" indent="0" algn="l" defTabSz="914400" rtl="0" eaLnBrk="1" fontAlgn="auto" latinLnBrk="0" hangingPunct="1">
              <a:lnSpc>
                <a:spcPct val="90000"/>
              </a:lnSpc>
              <a:spcBef>
                <a:spcPts val="500"/>
              </a:spcBef>
              <a:spcAft>
                <a:spcPts val="1200"/>
              </a:spcAft>
              <a:buClrTx/>
              <a:buSzTx/>
              <a:buNone/>
              <a:tabLst/>
              <a:defRPr/>
            </a:pPr>
            <a:r>
              <a:rPr kumimoji="0" lang="en-US" sz="200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Consider human behavior </a:t>
            </a:r>
          </a:p>
          <a:p>
            <a:pPr marL="1143000" marR="0" lvl="2" indent="-228600" algn="l" defTabSz="914400" rtl="0" eaLnBrk="1" fontAlgn="auto" latinLnBrk="0" hangingPunct="1">
              <a:lnSpc>
                <a:spcPct val="90000"/>
              </a:lnSpc>
              <a:spcBef>
                <a:spcPts val="500"/>
              </a:spcBef>
              <a:spcAft>
                <a:spcPts val="120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Try to harness human behavior and work with it, not against it</a:t>
            </a:r>
          </a:p>
          <a:p>
            <a:pPr marL="1143000" marR="0" lvl="2" indent="-228600" algn="l" defTabSz="914400" rtl="0" eaLnBrk="1" fontAlgn="auto" latinLnBrk="0" hangingPunct="1">
              <a:lnSpc>
                <a:spcPct val="90000"/>
              </a:lnSpc>
              <a:spcBef>
                <a:spcPts val="500"/>
              </a:spcBef>
              <a:spcAft>
                <a:spcPts val="120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Cass Sunstein and Richard Thaler’s </a:t>
            </a:r>
            <a:r>
              <a:rPr kumimoji="0" lang="en-US" sz="1800" b="0" i="1"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hlinkClick r:id="rId2"/>
              </a:rPr>
              <a:t>Nudge</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p>
          <a:p>
            <a:pPr marL="1143000" marR="0" lvl="2" indent="-228600" algn="l" defTabSz="914400" rtl="0" eaLnBrk="1" fontAlgn="auto" latinLnBrk="0" hangingPunct="1">
              <a:lnSpc>
                <a:spcPct val="90000"/>
              </a:lnSpc>
              <a:spcBef>
                <a:spcPts val="500"/>
              </a:spcBef>
              <a:spcAft>
                <a:spcPts val="1200"/>
              </a:spcAft>
              <a:buClrTx/>
              <a:buSzTx/>
              <a:buFont typeface="Arial" panose="020B0604020202020204" pitchFamily="34" charset="0"/>
              <a:buChar char="-"/>
              <a:tabLst/>
              <a:defRPr/>
            </a:pPr>
            <a:endParaRPr kumimoji="0" lang="en-US" sz="20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685800" marR="0" lvl="1" indent="-228600" algn="l" defTabSz="914400" rtl="0" eaLnBrk="1" fontAlgn="auto" latinLnBrk="0" hangingPunct="1">
              <a:lnSpc>
                <a:spcPct val="90000"/>
              </a:lnSpc>
              <a:spcBef>
                <a:spcPts val="500"/>
              </a:spcBef>
              <a:spcAft>
                <a:spcPts val="1200"/>
              </a:spcAft>
              <a:buClrTx/>
              <a:buSzTx/>
              <a:buFont typeface="Arial" panose="020B0604020202020204" pitchFamily="34" charset="0"/>
              <a:buChar char="•"/>
              <a:tabLst/>
              <a:defRPr/>
            </a:pP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685800" marR="0" lvl="1" indent="-228600" algn="l" defTabSz="914400" rtl="0" eaLnBrk="1" fontAlgn="auto" latinLnBrk="0" hangingPunct="1">
              <a:lnSpc>
                <a:spcPct val="90000"/>
              </a:lnSpc>
              <a:spcBef>
                <a:spcPts val="500"/>
              </a:spcBef>
              <a:spcAft>
                <a:spcPts val="1200"/>
              </a:spcAft>
              <a:buClrTx/>
              <a:buSzTx/>
              <a:buFont typeface="Arial" panose="020B0604020202020204" pitchFamily="34" charset="0"/>
              <a:buChar char="•"/>
              <a:tabLst/>
              <a:defRPr/>
            </a:pP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457200" marR="0" lvl="1" indent="0" algn="l" defTabSz="914400" rtl="0" eaLnBrk="1" fontAlgn="auto" latinLnBrk="0" hangingPunct="1">
              <a:lnSpc>
                <a:spcPct val="90000"/>
              </a:lnSpc>
              <a:spcBef>
                <a:spcPts val="500"/>
              </a:spcBef>
              <a:spcAft>
                <a:spcPts val="0"/>
              </a:spcAft>
              <a:buClrTx/>
              <a:buSzTx/>
              <a:buFont typeface="Arial" panose="020B0604020202020204" pitchFamily="34" charset="0"/>
              <a:buNone/>
              <a:tabLst/>
              <a:defRPr/>
            </a:pP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pic>
        <p:nvPicPr>
          <p:cNvPr id="4" name="Picture 3">
            <a:extLst>
              <a:ext uri="{FF2B5EF4-FFF2-40B4-BE49-F238E27FC236}">
                <a16:creationId xmlns:a16="http://schemas.microsoft.com/office/drawing/2014/main" id="{2150E181-5D3F-9C36-5450-3F7835A862A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325336" y="6081823"/>
            <a:ext cx="657691" cy="657691"/>
          </a:xfrm>
          <a:prstGeom prst="rect">
            <a:avLst/>
          </a:prstGeom>
        </p:spPr>
      </p:pic>
      <p:sp>
        <p:nvSpPr>
          <p:cNvPr id="5" name="Slide Number Placeholder 4">
            <a:extLst>
              <a:ext uri="{FF2B5EF4-FFF2-40B4-BE49-F238E27FC236}">
                <a16:creationId xmlns:a16="http://schemas.microsoft.com/office/drawing/2014/main" id="{EBA3D5C4-DCA1-4820-A09E-A8CE8EF0843B}"/>
              </a:ext>
            </a:extLst>
          </p:cNvPr>
          <p:cNvSpPr>
            <a:spLocks noGrp="1"/>
          </p:cNvSpPr>
          <p:nvPr>
            <p:ph type="sldNum" sz="quarter" idx="12"/>
          </p:nvPr>
        </p:nvSpPr>
        <p:spPr/>
        <p:txBody>
          <a:bodyPr/>
          <a:lstStyle/>
          <a:p>
            <a:fld id="{C8EF4332-E770-4D3A-B0A4-BAC284B8DBFF}" type="slidenum">
              <a:rPr lang="en-US" smtClean="0"/>
              <a:t>51</a:t>
            </a:fld>
            <a:endParaRPr lang="en-US"/>
          </a:p>
        </p:txBody>
      </p:sp>
    </p:spTree>
    <p:extLst>
      <p:ext uri="{BB962C8B-B14F-4D97-AF65-F5344CB8AC3E}">
        <p14:creationId xmlns:p14="http://schemas.microsoft.com/office/powerpoint/2010/main" val="331359335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a:solidFill>
                  <a:schemeClr val="accent4"/>
                </a:solidFill>
                <a:latin typeface="Arial" panose="020B0604020202020204" pitchFamily="34" charset="0"/>
                <a:cs typeface="Arial" panose="020B0604020202020204" pitchFamily="34" charset="0"/>
              </a:rPr>
              <a:t>Minimizing Costs – </a:t>
            </a:r>
            <a:r>
              <a:rPr lang="en-US" sz="4200" b="1" dirty="0">
                <a:solidFill>
                  <a:schemeClr val="accent4"/>
                </a:solidFill>
                <a:latin typeface="Arial" panose="020B0604020202020204" pitchFamily="34" charset="0"/>
                <a:cs typeface="Arial" panose="020B0604020202020204" pitchFamily="34" charset="0"/>
              </a:rPr>
              <a:t>Example 4</a:t>
            </a:r>
            <a:endParaRPr lang="en-US" sz="4800" b="1" dirty="0">
              <a:solidFill>
                <a:schemeClr val="accent4"/>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normAutofit/>
          </a:bodyPr>
          <a:lstStyle/>
          <a:p>
            <a:pPr marL="457200" marR="0" lvl="1" indent="0" algn="l" defTabSz="914400" rtl="0" eaLnBrk="1" fontAlgn="auto" latinLnBrk="0" hangingPunct="1">
              <a:lnSpc>
                <a:spcPct val="90000"/>
              </a:lnSpc>
              <a:spcBef>
                <a:spcPts val="500"/>
              </a:spcBef>
              <a:spcAft>
                <a:spcPts val="1200"/>
              </a:spcAft>
              <a:buClrTx/>
              <a:buSzTx/>
              <a:buNone/>
              <a:tabLst/>
              <a:defRPr/>
            </a:pPr>
            <a:r>
              <a:rPr kumimoji="0" lang="en-US" sz="200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Helping Regulated Parties with Transition</a:t>
            </a:r>
          </a:p>
          <a:p>
            <a:pPr lvl="2">
              <a:spcAft>
                <a:spcPts val="1200"/>
              </a:spcAft>
              <a:defRPr/>
            </a:pPr>
            <a:r>
              <a:rPr kumimoji="0" lang="en-US" sz="18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DNR</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will notify trappers and hunters of rule changes through news releases sent out electronically, updates on the website, and updated information in the Hunting &amp; Trapping Guide that is printed and distributed each year.</a:t>
            </a:r>
          </a:p>
          <a:p>
            <a:pPr lvl="2">
              <a:spcAft>
                <a:spcPts val="1200"/>
              </a:spcAft>
              <a:defRPr/>
            </a:pPr>
            <a:r>
              <a:rPr kumimoji="0" lang="en-US" sz="18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BOAH</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sends out emails to interested stakeholders so they are aware of upcoming rulemaking matters before the board.  The BOAH posts the board agenda in a prominent location on the website so the rule information can be found on this page in addition to the rulemaking docket.  The BOAH also sends out an issues newsletter to stakeholders on a quarterly basis. </a:t>
            </a:r>
            <a:br>
              <a:rPr kumimoji="0" lang="en-US" sz="16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br>
            <a:endParaRPr kumimoji="0" lang="en-US" sz="16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1143000" marR="0" lvl="2" indent="-228600" algn="l" defTabSz="914400" rtl="0" eaLnBrk="1" fontAlgn="auto" latinLnBrk="0" hangingPunct="1">
              <a:lnSpc>
                <a:spcPct val="90000"/>
              </a:lnSpc>
              <a:spcBef>
                <a:spcPts val="500"/>
              </a:spcBef>
              <a:spcAft>
                <a:spcPts val="1200"/>
              </a:spcAft>
              <a:buClrTx/>
              <a:buSzTx/>
              <a:buFont typeface="Arial" panose="020B0604020202020204" pitchFamily="34" charset="0"/>
              <a:buChar char="-"/>
              <a:tabLst/>
              <a:defRPr/>
            </a:pPr>
            <a:endParaRPr kumimoji="0" lang="en-US" sz="20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685800" marR="0" lvl="1" indent="-228600" algn="l" defTabSz="914400" rtl="0" eaLnBrk="1" fontAlgn="auto" latinLnBrk="0" hangingPunct="1">
              <a:lnSpc>
                <a:spcPct val="90000"/>
              </a:lnSpc>
              <a:spcBef>
                <a:spcPts val="500"/>
              </a:spcBef>
              <a:spcAft>
                <a:spcPts val="1200"/>
              </a:spcAft>
              <a:buClrTx/>
              <a:buSzTx/>
              <a:buFont typeface="Arial" panose="020B0604020202020204" pitchFamily="34" charset="0"/>
              <a:buChar char="•"/>
              <a:tabLst/>
              <a:defRPr/>
            </a:pP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685800" marR="0" lvl="1" indent="-228600" algn="l" defTabSz="914400" rtl="0" eaLnBrk="1" fontAlgn="auto" latinLnBrk="0" hangingPunct="1">
              <a:lnSpc>
                <a:spcPct val="90000"/>
              </a:lnSpc>
              <a:spcBef>
                <a:spcPts val="500"/>
              </a:spcBef>
              <a:spcAft>
                <a:spcPts val="1200"/>
              </a:spcAft>
              <a:buClrTx/>
              <a:buSzTx/>
              <a:buFont typeface="Arial" panose="020B0604020202020204" pitchFamily="34" charset="0"/>
              <a:buChar char="•"/>
              <a:tabLst/>
              <a:defRPr/>
            </a:pP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457200" marR="0" lvl="1" indent="0" algn="l" defTabSz="914400" rtl="0" eaLnBrk="1" fontAlgn="auto" latinLnBrk="0" hangingPunct="1">
              <a:lnSpc>
                <a:spcPct val="90000"/>
              </a:lnSpc>
              <a:spcBef>
                <a:spcPts val="500"/>
              </a:spcBef>
              <a:spcAft>
                <a:spcPts val="0"/>
              </a:spcAft>
              <a:buClrTx/>
              <a:buSzTx/>
              <a:buFont typeface="Arial" panose="020B0604020202020204" pitchFamily="34" charset="0"/>
              <a:buNone/>
              <a:tabLst/>
              <a:defRPr/>
            </a:pP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pic>
        <p:nvPicPr>
          <p:cNvPr id="4" name="Picture 3">
            <a:extLst>
              <a:ext uri="{FF2B5EF4-FFF2-40B4-BE49-F238E27FC236}">
                <a16:creationId xmlns:a16="http://schemas.microsoft.com/office/drawing/2014/main" id="{2150E181-5D3F-9C36-5450-3F7835A862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325336" y="6081823"/>
            <a:ext cx="657691" cy="657691"/>
          </a:xfrm>
          <a:prstGeom prst="rect">
            <a:avLst/>
          </a:prstGeom>
        </p:spPr>
      </p:pic>
      <p:sp>
        <p:nvSpPr>
          <p:cNvPr id="5" name="Slide Number Placeholder 4">
            <a:extLst>
              <a:ext uri="{FF2B5EF4-FFF2-40B4-BE49-F238E27FC236}">
                <a16:creationId xmlns:a16="http://schemas.microsoft.com/office/drawing/2014/main" id="{03FC01B9-738C-BD3A-7CB4-337641A1F0E5}"/>
              </a:ext>
            </a:extLst>
          </p:cNvPr>
          <p:cNvSpPr>
            <a:spLocks noGrp="1"/>
          </p:cNvSpPr>
          <p:nvPr>
            <p:ph type="sldNum" sz="quarter" idx="12"/>
          </p:nvPr>
        </p:nvSpPr>
        <p:spPr/>
        <p:txBody>
          <a:bodyPr/>
          <a:lstStyle/>
          <a:p>
            <a:fld id="{C8EF4332-E770-4D3A-B0A4-BAC284B8DBFF}" type="slidenum">
              <a:rPr lang="en-US" smtClean="0"/>
              <a:t>52</a:t>
            </a:fld>
            <a:endParaRPr lang="en-US"/>
          </a:p>
        </p:txBody>
      </p:sp>
    </p:spTree>
    <p:extLst>
      <p:ext uri="{BB962C8B-B14F-4D97-AF65-F5344CB8AC3E}">
        <p14:creationId xmlns:p14="http://schemas.microsoft.com/office/powerpoint/2010/main" val="294421439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a:solidFill>
                  <a:schemeClr val="accent4"/>
                </a:solidFill>
                <a:latin typeface="Arial" panose="020B0604020202020204" pitchFamily="34" charset="0"/>
                <a:cs typeface="Arial" panose="020B0604020202020204" pitchFamily="34" charset="0"/>
              </a:rPr>
              <a:t>Getting a Second Opinion</a:t>
            </a:r>
          </a:p>
        </p:txBody>
      </p:sp>
      <p:sp>
        <p:nvSpPr>
          <p:cNvPr id="3" name="Content Placeholder 2"/>
          <p:cNvSpPr>
            <a:spLocks noGrp="1"/>
          </p:cNvSpPr>
          <p:nvPr>
            <p:ph idx="1"/>
          </p:nvPr>
        </p:nvSpPr>
        <p:spPr/>
        <p:txBody>
          <a:bodyPr>
            <a:normAutofit/>
          </a:bodyPr>
          <a:lstStyle/>
          <a:p>
            <a:pPr marL="0" marR="0" lvl="0" indent="0" algn="l" defTabSz="914400" rtl="0" eaLnBrk="1" fontAlgn="auto" latinLnBrk="0" hangingPunct="1">
              <a:lnSpc>
                <a:spcPct val="90000"/>
              </a:lnSpc>
              <a:spcBef>
                <a:spcPts val="1000"/>
              </a:spcBef>
              <a:spcAft>
                <a:spcPts val="1200"/>
              </a:spcAft>
              <a:buClrTx/>
              <a:buSzTx/>
              <a:buFont typeface="Arial" panose="020B0604020202020204" pitchFamily="34" charset="0"/>
              <a:buNone/>
              <a:tabLst/>
              <a:defRPr/>
            </a:pPr>
            <a:r>
              <a:rPr kumimoji="0" lang="en-US" sz="2600" b="1"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Step 7: Seek input from affected parties</a:t>
            </a:r>
            <a:endParaRPr kumimoji="0" lang="en-US" sz="2600" b="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685800" marR="0" lvl="1" indent="-228600" algn="l" defTabSz="914400" rtl="0" eaLnBrk="1" fontAlgn="auto" latinLnBrk="0" hangingPunct="1">
              <a:lnSpc>
                <a:spcPct val="90000"/>
              </a:lnSpc>
              <a:spcBef>
                <a:spcPts val="500"/>
              </a:spcBef>
              <a:spcAft>
                <a:spcPts val="120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Many benefits to seeking input from affected parties </a:t>
            </a:r>
            <a:r>
              <a:rPr kumimoji="0" lang="en-US" sz="2000" b="0" i="1"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before</a:t>
            </a:r>
            <a:r>
              <a:rPr kumimoji="0" lang="en-US" sz="20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OMB review </a:t>
            </a:r>
          </a:p>
          <a:p>
            <a:pPr marL="1143000" marR="0" lvl="2" indent="-228600" algn="l" defTabSz="914400" rtl="0" eaLnBrk="1" fontAlgn="auto" latinLnBrk="0" hangingPunct="1">
              <a:lnSpc>
                <a:spcPct val="90000"/>
              </a:lnSpc>
              <a:spcBef>
                <a:spcPts val="500"/>
              </a:spcBef>
              <a:spcAft>
                <a:spcPts val="120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We will ask </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sym typeface="Wingdings" panose="05000000000000000000" pitchFamily="2" charset="2"/>
              </a:rPr>
              <a:t></a:t>
            </a:r>
            <a:endParaRPr kumimoji="0" lang="en-US" sz="1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1143000" marR="0" lvl="2" indent="-228600" algn="l" defTabSz="914400" rtl="0" eaLnBrk="1" fontAlgn="auto" latinLnBrk="0" hangingPunct="1">
              <a:lnSpc>
                <a:spcPct val="90000"/>
              </a:lnSpc>
              <a:spcBef>
                <a:spcPts val="500"/>
              </a:spcBef>
              <a:spcAft>
                <a:spcPts val="120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Validates the work you have done</a:t>
            </a:r>
          </a:p>
          <a:p>
            <a:pPr marL="1143000" marR="0" lvl="2" indent="-228600" algn="l" defTabSz="914400" rtl="0" eaLnBrk="1" fontAlgn="auto" latinLnBrk="0" hangingPunct="1">
              <a:lnSpc>
                <a:spcPct val="90000"/>
              </a:lnSpc>
              <a:spcBef>
                <a:spcPts val="500"/>
              </a:spcBef>
              <a:spcAft>
                <a:spcPts val="120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Regulated parties can identify factors you may have missed</a:t>
            </a:r>
          </a:p>
          <a:p>
            <a:pPr marL="1143000" marR="0" lvl="2" indent="-228600" algn="l" defTabSz="914400" rtl="0" eaLnBrk="1" fontAlgn="auto" latinLnBrk="0" hangingPunct="1">
              <a:lnSpc>
                <a:spcPct val="90000"/>
              </a:lnSpc>
              <a:spcBef>
                <a:spcPts val="500"/>
              </a:spcBef>
              <a:spcAft>
                <a:spcPts val="120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Buy-in from regulated parties makes review easier  </a:t>
            </a:r>
          </a:p>
          <a:p>
            <a:pPr marL="1143000" marR="0" lvl="2" indent="-228600" algn="l" defTabSz="914400" rtl="0" eaLnBrk="1" fontAlgn="auto" latinLnBrk="0" hangingPunct="1">
              <a:lnSpc>
                <a:spcPct val="90000"/>
              </a:lnSpc>
              <a:spcBef>
                <a:spcPts val="500"/>
              </a:spcBef>
              <a:spcAft>
                <a:spcPts val="120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Avoids surprises</a:t>
            </a:r>
          </a:p>
          <a:p>
            <a:pPr marL="1143000" marR="0" lvl="2" indent="-228600" algn="l" defTabSz="914400" rtl="0" eaLnBrk="1" fontAlgn="auto" latinLnBrk="0" hangingPunct="1">
              <a:lnSpc>
                <a:spcPct val="90000"/>
              </a:lnSpc>
              <a:spcBef>
                <a:spcPts val="500"/>
              </a:spcBef>
              <a:spcAft>
                <a:spcPts val="120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Avoids legislative response</a:t>
            </a:r>
          </a:p>
          <a:p>
            <a:pPr marL="685800" marR="0" lvl="1" indent="-228600" algn="l" defTabSz="914400" rtl="0" eaLnBrk="1" fontAlgn="auto" latinLnBrk="0" hangingPunct="1">
              <a:lnSpc>
                <a:spcPct val="90000"/>
              </a:lnSpc>
              <a:spcBef>
                <a:spcPts val="500"/>
              </a:spcBef>
              <a:spcAft>
                <a:spcPts val="1200"/>
              </a:spcAft>
              <a:buClrTx/>
              <a:buSzTx/>
              <a:buFont typeface="Arial" panose="020B0604020202020204" pitchFamily="34" charset="0"/>
              <a:buChar char="•"/>
              <a:tabLst/>
              <a:defRPr/>
            </a:pP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685800" marR="0" lvl="1" indent="-228600" algn="l" defTabSz="914400" rtl="0" eaLnBrk="1" fontAlgn="auto" latinLnBrk="0" hangingPunct="1">
              <a:lnSpc>
                <a:spcPct val="90000"/>
              </a:lnSpc>
              <a:spcBef>
                <a:spcPts val="500"/>
              </a:spcBef>
              <a:spcAft>
                <a:spcPts val="1200"/>
              </a:spcAft>
              <a:buClrTx/>
              <a:buSzTx/>
              <a:buFont typeface="Arial" panose="020B0604020202020204" pitchFamily="34" charset="0"/>
              <a:buChar char="•"/>
              <a:tabLst/>
              <a:defRPr/>
            </a:pP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457200" marR="0" lvl="1" indent="0" algn="l" defTabSz="914400" rtl="0" eaLnBrk="1" fontAlgn="auto" latinLnBrk="0" hangingPunct="1">
              <a:lnSpc>
                <a:spcPct val="90000"/>
              </a:lnSpc>
              <a:spcBef>
                <a:spcPts val="500"/>
              </a:spcBef>
              <a:spcAft>
                <a:spcPts val="0"/>
              </a:spcAft>
              <a:buClrTx/>
              <a:buSzTx/>
              <a:buFont typeface="Arial" panose="020B0604020202020204" pitchFamily="34" charset="0"/>
              <a:buNone/>
              <a:tabLst/>
              <a:defRPr/>
            </a:pP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pic>
        <p:nvPicPr>
          <p:cNvPr id="4" name="Picture 3">
            <a:extLst>
              <a:ext uri="{FF2B5EF4-FFF2-40B4-BE49-F238E27FC236}">
                <a16:creationId xmlns:a16="http://schemas.microsoft.com/office/drawing/2014/main" id="{2150E181-5D3F-9C36-5450-3F7835A862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325336" y="6081823"/>
            <a:ext cx="657691" cy="657691"/>
          </a:xfrm>
          <a:prstGeom prst="rect">
            <a:avLst/>
          </a:prstGeom>
        </p:spPr>
      </p:pic>
      <p:sp>
        <p:nvSpPr>
          <p:cNvPr id="5" name="Slide Number Placeholder 4">
            <a:extLst>
              <a:ext uri="{FF2B5EF4-FFF2-40B4-BE49-F238E27FC236}">
                <a16:creationId xmlns:a16="http://schemas.microsoft.com/office/drawing/2014/main" id="{4782B422-8B62-4EE9-3781-B60C439AF506}"/>
              </a:ext>
            </a:extLst>
          </p:cNvPr>
          <p:cNvSpPr>
            <a:spLocks noGrp="1"/>
          </p:cNvSpPr>
          <p:nvPr>
            <p:ph type="sldNum" sz="quarter" idx="12"/>
          </p:nvPr>
        </p:nvSpPr>
        <p:spPr/>
        <p:txBody>
          <a:bodyPr/>
          <a:lstStyle/>
          <a:p>
            <a:fld id="{C8EF4332-E770-4D3A-B0A4-BAC284B8DBFF}" type="slidenum">
              <a:rPr lang="en-US" smtClean="0"/>
              <a:t>53</a:t>
            </a:fld>
            <a:endParaRPr lang="en-US"/>
          </a:p>
        </p:txBody>
      </p:sp>
    </p:spTree>
    <p:extLst>
      <p:ext uri="{BB962C8B-B14F-4D97-AF65-F5344CB8AC3E}">
        <p14:creationId xmlns:p14="http://schemas.microsoft.com/office/powerpoint/2010/main" val="168175757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5300" b="1" dirty="0">
                <a:solidFill>
                  <a:schemeClr val="accent4"/>
                </a:solidFill>
                <a:latin typeface="Arial" panose="020B0604020202020204" pitchFamily="34" charset="0"/>
                <a:cs typeface="Arial" panose="020B0604020202020204" pitchFamily="34" charset="0"/>
              </a:rPr>
              <a:t>Input of Regulated Parties – </a:t>
            </a:r>
            <a:r>
              <a:rPr lang="en-US" sz="4700" b="1" dirty="0">
                <a:solidFill>
                  <a:schemeClr val="accent4"/>
                </a:solidFill>
                <a:latin typeface="Arial" panose="020B0604020202020204" pitchFamily="34" charset="0"/>
                <a:cs typeface="Arial" panose="020B0604020202020204" pitchFamily="34" charset="0"/>
              </a:rPr>
              <a:t>Example 1</a:t>
            </a:r>
          </a:p>
        </p:txBody>
      </p:sp>
      <p:sp>
        <p:nvSpPr>
          <p:cNvPr id="3" name="Content Placeholder 2"/>
          <p:cNvSpPr>
            <a:spLocks noGrp="1"/>
          </p:cNvSpPr>
          <p:nvPr>
            <p:ph idx="1"/>
          </p:nvPr>
        </p:nvSpPr>
        <p:spPr/>
        <p:txBody>
          <a:bodyPr>
            <a:normAutofit fontScale="92500" lnSpcReduction="10000"/>
          </a:bodyPr>
          <a:lstStyle/>
          <a:p>
            <a:pPr marL="0" indent="0">
              <a:spcBef>
                <a:spcPts val="500"/>
              </a:spcBef>
              <a:spcAft>
                <a:spcPts val="1200"/>
              </a:spcAft>
              <a:buNone/>
              <a:defRPr/>
            </a:pPr>
            <a:r>
              <a:rPr kumimoji="0" lang="en-US" b="1"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Obtaining input of regulated parties can be very helpful</a:t>
            </a:r>
            <a:endParaRPr kumimoji="0" lang="en-US" b="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1143000" marR="0" lvl="2" indent="-228600" algn="l" defTabSz="914400" rtl="0" eaLnBrk="1" fontAlgn="auto" latinLnBrk="0" hangingPunct="1">
              <a:lnSpc>
                <a:spcPct val="90000"/>
              </a:lnSpc>
              <a:spcBef>
                <a:spcPts val="500"/>
              </a:spcBef>
              <a:spcAft>
                <a:spcPts val="1200"/>
              </a:spcAft>
              <a:buClrTx/>
              <a:buSzTx/>
              <a:buFont typeface="Arial" panose="020B0604020202020204" pitchFamily="34" charset="0"/>
              <a:buChar char="•"/>
              <a:tabLst/>
              <a:defRPr/>
            </a:pPr>
            <a:r>
              <a:rPr kumimoji="0" lang="en-US" sz="19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DHS</a:t>
            </a:r>
            <a:r>
              <a:rPr kumimoji="0" lang="en-US" sz="19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Any amendments to this code were done in a public meeting, following the submission of a code change proposal that was posted on the Commission’s website for public comment before being voted on by the subcommittee. The subcommittee contained members of the fire service industry, building inspection industry, architects, engineers, and builders. The subcommittee would discuss, and hear comments on, all proposals before voting on whether to adopt the code change proposal. This method of adoption was to ensure that the policy decisions were taking into account all sides of the issue (i.e. safety, cost, feasibility, etc.).</a:t>
            </a:r>
          </a:p>
          <a:p>
            <a:pPr marL="1143000" marR="0" lvl="2" indent="-228600" algn="l" defTabSz="914400" rtl="0" eaLnBrk="1" fontAlgn="auto" latinLnBrk="0" hangingPunct="1">
              <a:lnSpc>
                <a:spcPct val="90000"/>
              </a:lnSpc>
              <a:spcBef>
                <a:spcPts val="500"/>
              </a:spcBef>
              <a:spcAft>
                <a:spcPts val="1200"/>
              </a:spcAft>
              <a:buClrTx/>
              <a:buSzTx/>
              <a:buFont typeface="Arial" panose="020B0604020202020204" pitchFamily="34" charset="0"/>
              <a:buChar char="•"/>
              <a:tabLst/>
              <a:defRPr/>
            </a:pPr>
            <a:r>
              <a:rPr kumimoji="0" lang="en-US" sz="19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Gaming</a:t>
            </a:r>
            <a:r>
              <a:rPr kumimoji="0" lang="en-US" sz="19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IGC has conducted three stakeholder meetings, on May 29, 2019, June 17, 2019, and on August 1, 2019, during which time regulations were discussed. In addition, on July 2, 2019, the IGC posted a draft emergency rule to its website, www.in.gov/IGC, and allowed any interested party to provide comment on the proposed regulations through August 1, 2019. Our final emergency rule was adopted by our Commission at our August 28, 2019 business meeting and submitted to LSA for posting and was placed on IGC’s website.</a:t>
            </a:r>
          </a:p>
          <a:p>
            <a:pPr marL="1143000" marR="0" lvl="2" indent="-228600" algn="l" defTabSz="914400" rtl="0" eaLnBrk="1" fontAlgn="auto" latinLnBrk="0" hangingPunct="1">
              <a:lnSpc>
                <a:spcPct val="90000"/>
              </a:lnSpc>
              <a:spcBef>
                <a:spcPts val="500"/>
              </a:spcBef>
              <a:spcAft>
                <a:spcPts val="1200"/>
              </a:spcAft>
              <a:buClrTx/>
              <a:buSzTx/>
              <a:buFont typeface="Arial" panose="020B0604020202020204" pitchFamily="34" charset="0"/>
              <a:buChar char="-"/>
              <a:tabLst/>
              <a:defRPr/>
            </a:pPr>
            <a:endParaRPr kumimoji="0" lang="en-US" sz="20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685800" marR="0" lvl="1" indent="-228600" algn="l" defTabSz="914400" rtl="0" eaLnBrk="1" fontAlgn="auto" latinLnBrk="0" hangingPunct="1">
              <a:lnSpc>
                <a:spcPct val="90000"/>
              </a:lnSpc>
              <a:spcBef>
                <a:spcPts val="500"/>
              </a:spcBef>
              <a:spcAft>
                <a:spcPts val="1200"/>
              </a:spcAft>
              <a:buClrTx/>
              <a:buSzTx/>
              <a:buFont typeface="Arial" panose="020B0604020202020204" pitchFamily="34" charset="0"/>
              <a:buChar char="•"/>
              <a:tabLst/>
              <a:defRPr/>
            </a:pP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685800" marR="0" lvl="1" indent="-228600" algn="l" defTabSz="914400" rtl="0" eaLnBrk="1" fontAlgn="auto" latinLnBrk="0" hangingPunct="1">
              <a:lnSpc>
                <a:spcPct val="90000"/>
              </a:lnSpc>
              <a:spcBef>
                <a:spcPts val="500"/>
              </a:spcBef>
              <a:spcAft>
                <a:spcPts val="1200"/>
              </a:spcAft>
              <a:buClrTx/>
              <a:buSzTx/>
              <a:buFont typeface="Arial" panose="020B0604020202020204" pitchFamily="34" charset="0"/>
              <a:buChar char="•"/>
              <a:tabLst/>
              <a:defRPr/>
            </a:pP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457200" marR="0" lvl="1" indent="0" algn="l" defTabSz="914400" rtl="0" eaLnBrk="1" fontAlgn="auto" latinLnBrk="0" hangingPunct="1">
              <a:lnSpc>
                <a:spcPct val="90000"/>
              </a:lnSpc>
              <a:spcBef>
                <a:spcPts val="500"/>
              </a:spcBef>
              <a:spcAft>
                <a:spcPts val="0"/>
              </a:spcAft>
              <a:buClrTx/>
              <a:buSzTx/>
              <a:buFont typeface="Arial" panose="020B0604020202020204" pitchFamily="34" charset="0"/>
              <a:buNone/>
              <a:tabLst/>
              <a:defRPr/>
            </a:pP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pic>
        <p:nvPicPr>
          <p:cNvPr id="4" name="Picture 3">
            <a:extLst>
              <a:ext uri="{FF2B5EF4-FFF2-40B4-BE49-F238E27FC236}">
                <a16:creationId xmlns:a16="http://schemas.microsoft.com/office/drawing/2014/main" id="{2150E181-5D3F-9C36-5450-3F7835A862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325336" y="6081823"/>
            <a:ext cx="657691" cy="657691"/>
          </a:xfrm>
          <a:prstGeom prst="rect">
            <a:avLst/>
          </a:prstGeom>
        </p:spPr>
      </p:pic>
      <p:sp>
        <p:nvSpPr>
          <p:cNvPr id="5" name="Slide Number Placeholder 4">
            <a:extLst>
              <a:ext uri="{FF2B5EF4-FFF2-40B4-BE49-F238E27FC236}">
                <a16:creationId xmlns:a16="http://schemas.microsoft.com/office/drawing/2014/main" id="{1A435463-E5C4-D088-09D7-C94690ABE1B8}"/>
              </a:ext>
            </a:extLst>
          </p:cNvPr>
          <p:cNvSpPr>
            <a:spLocks noGrp="1"/>
          </p:cNvSpPr>
          <p:nvPr>
            <p:ph type="sldNum" sz="quarter" idx="12"/>
          </p:nvPr>
        </p:nvSpPr>
        <p:spPr/>
        <p:txBody>
          <a:bodyPr/>
          <a:lstStyle/>
          <a:p>
            <a:fld id="{C8EF4332-E770-4D3A-B0A4-BAC284B8DBFF}" type="slidenum">
              <a:rPr lang="en-US" smtClean="0"/>
              <a:t>54</a:t>
            </a:fld>
            <a:endParaRPr lang="en-US"/>
          </a:p>
        </p:txBody>
      </p:sp>
    </p:spTree>
    <p:extLst>
      <p:ext uri="{BB962C8B-B14F-4D97-AF65-F5344CB8AC3E}">
        <p14:creationId xmlns:p14="http://schemas.microsoft.com/office/powerpoint/2010/main" val="283896476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800" b="1" dirty="0">
                <a:solidFill>
                  <a:schemeClr val="accent4"/>
                </a:solidFill>
                <a:latin typeface="Arial" panose="020B0604020202020204" pitchFamily="34" charset="0"/>
                <a:cs typeface="Arial" panose="020B0604020202020204" pitchFamily="34" charset="0"/>
              </a:rPr>
              <a:t>Input of Regulated Parties – </a:t>
            </a:r>
            <a:r>
              <a:rPr lang="en-US" sz="4400" b="1" dirty="0">
                <a:solidFill>
                  <a:schemeClr val="accent4"/>
                </a:solidFill>
                <a:latin typeface="Arial" panose="020B0604020202020204" pitchFamily="34" charset="0"/>
                <a:cs typeface="Arial" panose="020B0604020202020204" pitchFamily="34" charset="0"/>
              </a:rPr>
              <a:t>Example 2</a:t>
            </a:r>
            <a:endParaRPr lang="en-US" sz="4700" b="1" dirty="0">
              <a:solidFill>
                <a:srgbClr val="FFC000"/>
              </a:solidFill>
              <a:latin typeface="Arial" panose="020B0604020202020204" pitchFamily="34" charset="0"/>
            </a:endParaRPr>
          </a:p>
        </p:txBody>
      </p:sp>
      <p:sp>
        <p:nvSpPr>
          <p:cNvPr id="3" name="Content Placeholder 2"/>
          <p:cNvSpPr>
            <a:spLocks noGrp="1"/>
          </p:cNvSpPr>
          <p:nvPr>
            <p:ph idx="1"/>
          </p:nvPr>
        </p:nvSpPr>
        <p:spPr>
          <a:xfrm>
            <a:off x="838200" y="1846838"/>
            <a:ext cx="10515600" cy="4892676"/>
          </a:xfrm>
        </p:spPr>
        <p:txBody>
          <a:bodyPr>
            <a:normAutofit/>
          </a:bodyPr>
          <a:lstStyle/>
          <a:p>
            <a:pPr marL="0" indent="0">
              <a:spcAft>
                <a:spcPts val="1200"/>
              </a:spcAft>
              <a:buNone/>
            </a:pPr>
            <a:endParaRPr lang="en-US" sz="1800" dirty="0">
              <a:latin typeface="Arial" panose="020B0604020202020204" pitchFamily="34" charset="0"/>
              <a:cs typeface="Arial" panose="020B0604020202020204" pitchFamily="34" charset="0"/>
            </a:endParaRPr>
          </a:p>
          <a:p>
            <a:pPr lvl="2">
              <a:spcAft>
                <a:spcPts val="1200"/>
              </a:spcAft>
            </a:pPr>
            <a:r>
              <a:rPr lang="en-US" sz="1800" b="1" dirty="0">
                <a:latin typeface="Arial" panose="020B0604020202020204" pitchFamily="34" charset="0"/>
                <a:cs typeface="Arial" panose="020B0604020202020204" pitchFamily="34" charset="0"/>
              </a:rPr>
              <a:t>IURC:</a:t>
            </a:r>
            <a:r>
              <a:rPr lang="en-US" sz="1800" dirty="0">
                <a:latin typeface="Arial" panose="020B0604020202020204" pitchFamily="34" charset="0"/>
                <a:cs typeface="Arial" panose="020B0604020202020204" pitchFamily="34" charset="0"/>
              </a:rPr>
              <a:t>  Staff sought feedback from stakeholders in Indiana by soliciting comments on draft proposed rules during two different comment periods. The Commission sought feedback from the pipeline operators in Indiana, the Indiana Energy Association (a trade group of Indiana’s electric and gas investor-owned utilities), the Indiana Office of Utility Consumer Counselor, the Indiana Underground Plant Protection Service, Inc. (generally known as Indiana 811) and legal counsel for major Indiana operators. In addition, the Commission solicited comments from all excavators in the Commission’s database, which includes contact information for excavators that have been involved in an excavation damage case or have otherwise interacted with the Commission over the last 10 years. This solicitation was sent to more than 10,000 entities throughout Indiana.  The Commission staff made modifications to its draft rule based on received comments. The Commission staff then solicited comments on the revised version, and received additional comments from three entities. The Commission staff met with the Indiana 811 board of directors, and made additional revisions based on the meeting and the second round of comments. The Commission understands that the stakeholders have no remaining objections to these rule amendments.</a:t>
            </a:r>
          </a:p>
          <a:p>
            <a:pPr lvl="2">
              <a:spcAft>
                <a:spcPts val="1200"/>
              </a:spcAft>
              <a:buFont typeface="Arial" panose="020B0604020202020204" pitchFamily="34" charset="0"/>
              <a:buChar char="-"/>
            </a:pPr>
            <a:endParaRPr lang="en-US" sz="1800" dirty="0">
              <a:latin typeface="Arial" panose="020B0604020202020204" pitchFamily="34" charset="0"/>
              <a:cs typeface="Arial" panose="020B0604020202020204" pitchFamily="34" charset="0"/>
            </a:endParaRPr>
          </a:p>
          <a:p>
            <a:pPr lvl="1">
              <a:spcAft>
                <a:spcPts val="1200"/>
              </a:spcAft>
            </a:pPr>
            <a:endParaRPr lang="en-US" sz="1800" dirty="0">
              <a:latin typeface="Arial" panose="020B0604020202020204" pitchFamily="34" charset="0"/>
              <a:cs typeface="Arial" panose="020B0604020202020204" pitchFamily="34" charset="0"/>
            </a:endParaRPr>
          </a:p>
          <a:p>
            <a:pPr lvl="1">
              <a:spcAft>
                <a:spcPts val="1200"/>
              </a:spcAft>
            </a:pPr>
            <a:endParaRPr lang="en-US" sz="1800" dirty="0">
              <a:latin typeface="Arial" panose="020B0604020202020204" pitchFamily="34" charset="0"/>
              <a:cs typeface="Arial" panose="020B0604020202020204" pitchFamily="34" charset="0"/>
            </a:endParaRPr>
          </a:p>
          <a:p>
            <a:pPr marL="457200" lvl="1" indent="0">
              <a:buNone/>
            </a:pPr>
            <a:endParaRPr lang="en-US" sz="1800" dirty="0">
              <a:latin typeface="Arial" panose="020B0604020202020204" pitchFamily="34" charset="0"/>
              <a:cs typeface="Arial" panose="020B0604020202020204" pitchFamily="34" charset="0"/>
            </a:endParaRPr>
          </a:p>
          <a:p>
            <a:pPr lvl="1"/>
            <a:endParaRPr lang="en-US" sz="1800" dirty="0">
              <a:latin typeface="Arial" panose="020B0604020202020204" pitchFamily="34" charset="0"/>
              <a:cs typeface="Arial" panose="020B0604020202020204" pitchFamily="34" charset="0"/>
            </a:endParaRPr>
          </a:p>
          <a:p>
            <a:pPr lvl="1"/>
            <a:endParaRPr lang="en-US" sz="1800" dirty="0">
              <a:latin typeface="Arial" panose="020B0604020202020204" pitchFamily="34" charset="0"/>
              <a:cs typeface="Arial" panose="020B0604020202020204" pitchFamily="34" charset="0"/>
            </a:endParaRPr>
          </a:p>
          <a:p>
            <a:pPr lvl="1"/>
            <a:endParaRPr lang="en-US" sz="1800" dirty="0">
              <a:latin typeface="Arial" panose="020B0604020202020204" pitchFamily="34" charset="0"/>
              <a:cs typeface="Arial" panose="020B0604020202020204" pitchFamily="34" charset="0"/>
            </a:endParaRPr>
          </a:p>
        </p:txBody>
      </p:sp>
      <p:pic>
        <p:nvPicPr>
          <p:cNvPr id="5" name="Picture 4">
            <a:extLst>
              <a:ext uri="{FF2B5EF4-FFF2-40B4-BE49-F238E27FC236}">
                <a16:creationId xmlns:a16="http://schemas.microsoft.com/office/drawing/2014/main" id="{6BB43A47-B5A5-31F1-14FD-7783D9C8FC0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325336" y="6081823"/>
            <a:ext cx="657691" cy="657691"/>
          </a:xfrm>
          <a:prstGeom prst="rect">
            <a:avLst/>
          </a:prstGeom>
        </p:spPr>
      </p:pic>
      <p:sp>
        <p:nvSpPr>
          <p:cNvPr id="6" name="Slide Number Placeholder 5">
            <a:extLst>
              <a:ext uri="{FF2B5EF4-FFF2-40B4-BE49-F238E27FC236}">
                <a16:creationId xmlns:a16="http://schemas.microsoft.com/office/drawing/2014/main" id="{8895831C-D16F-F0A9-1064-963300FB46E2}"/>
              </a:ext>
            </a:extLst>
          </p:cNvPr>
          <p:cNvSpPr>
            <a:spLocks noGrp="1"/>
          </p:cNvSpPr>
          <p:nvPr>
            <p:ph type="sldNum" sz="quarter" idx="12"/>
          </p:nvPr>
        </p:nvSpPr>
        <p:spPr/>
        <p:txBody>
          <a:bodyPr/>
          <a:lstStyle/>
          <a:p>
            <a:fld id="{C8EF4332-E770-4D3A-B0A4-BAC284B8DBFF}" type="slidenum">
              <a:rPr lang="en-US" smtClean="0"/>
              <a:t>55</a:t>
            </a:fld>
            <a:endParaRPr lang="en-US"/>
          </a:p>
        </p:txBody>
      </p:sp>
    </p:spTree>
    <p:extLst>
      <p:ext uri="{BB962C8B-B14F-4D97-AF65-F5344CB8AC3E}">
        <p14:creationId xmlns:p14="http://schemas.microsoft.com/office/powerpoint/2010/main" val="123612022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800" b="1" dirty="0">
                <a:solidFill>
                  <a:schemeClr val="accent4"/>
                </a:solidFill>
                <a:latin typeface="Arial" panose="020B0604020202020204" pitchFamily="34" charset="0"/>
                <a:cs typeface="Arial" panose="020B0604020202020204" pitchFamily="34" charset="0"/>
              </a:rPr>
              <a:t>Input of Regulated Parties – </a:t>
            </a:r>
            <a:r>
              <a:rPr lang="en-US" sz="4400" b="1" dirty="0">
                <a:solidFill>
                  <a:schemeClr val="accent4"/>
                </a:solidFill>
                <a:latin typeface="Arial" panose="020B0604020202020204" pitchFamily="34" charset="0"/>
                <a:cs typeface="Arial" panose="020B0604020202020204" pitchFamily="34" charset="0"/>
              </a:rPr>
              <a:t>Example 3</a:t>
            </a:r>
            <a:endParaRPr lang="en-US" sz="4700" b="1" dirty="0">
              <a:solidFill>
                <a:srgbClr val="FFC000"/>
              </a:solidFill>
              <a:latin typeface="Arial" panose="020B0604020202020204" pitchFamily="34" charset="0"/>
            </a:endParaRPr>
          </a:p>
        </p:txBody>
      </p:sp>
      <p:sp>
        <p:nvSpPr>
          <p:cNvPr id="3" name="Content Placeholder 2"/>
          <p:cNvSpPr>
            <a:spLocks noGrp="1"/>
          </p:cNvSpPr>
          <p:nvPr>
            <p:ph idx="1"/>
          </p:nvPr>
        </p:nvSpPr>
        <p:spPr>
          <a:xfrm>
            <a:off x="838200" y="1825624"/>
            <a:ext cx="10515600" cy="4892676"/>
          </a:xfrm>
        </p:spPr>
        <p:txBody>
          <a:bodyPr>
            <a:normAutofit/>
          </a:bodyPr>
          <a:lstStyle/>
          <a:p>
            <a:pPr lvl="2">
              <a:spcAft>
                <a:spcPts val="1200"/>
              </a:spcAft>
              <a:buFont typeface="Arial" panose="020B0604020202020204" pitchFamily="34" charset="0"/>
              <a:buChar char="-"/>
            </a:pPr>
            <a:endParaRPr lang="en-US" sz="1800" b="1" dirty="0">
              <a:latin typeface="Arial" panose="020B0604020202020204" pitchFamily="34" charset="0"/>
              <a:cs typeface="Arial" panose="020B0604020202020204" pitchFamily="34" charset="0"/>
            </a:endParaRPr>
          </a:p>
          <a:p>
            <a:pPr lvl="2">
              <a:spcAft>
                <a:spcPts val="1200"/>
              </a:spcAft>
            </a:pPr>
            <a:r>
              <a:rPr lang="en-US" sz="1800" b="1" dirty="0">
                <a:latin typeface="Arial" panose="020B0604020202020204" pitchFamily="34" charset="0"/>
                <a:cs typeface="Arial" panose="020B0604020202020204" pitchFamily="34" charset="0"/>
              </a:rPr>
              <a:t>State Chemist</a:t>
            </a:r>
            <a:r>
              <a:rPr lang="en-US" sz="1800" dirty="0">
                <a:latin typeface="Arial" panose="020B0604020202020204" pitchFamily="34" charset="0"/>
                <a:cs typeface="Arial" panose="020B0604020202020204" pitchFamily="34" charset="0"/>
              </a:rPr>
              <a:t>:  The State Chemist / Pesticide Review Board had a series of discussions with industry and government organizations to discuss the proposed changes, implementation plan, and timelines.  These included discussions with Agricultural Council of Indiana (ACI), Indiana Farm Bureau (IFB), Indiana Professional Lawn and Landscape Association (IPLLA), Indiana Nursery Association (INA), Indiana Pest Management Association (IPMA), National Railroad Contractors Association (NRCA), Indiana Vector Management Association (IVMA), Purdue University Cooperative Extension Service (CES), Purdue Pesticide Programs (PPP), Indiana Department of Environmental Management (IDEM), and Indiana State Department of Health (ISDH). </a:t>
            </a:r>
          </a:p>
          <a:p>
            <a:pPr lvl="1">
              <a:spcAft>
                <a:spcPts val="1200"/>
              </a:spcAft>
            </a:pPr>
            <a:endParaRPr lang="en-US" sz="1800" dirty="0">
              <a:latin typeface="Arial" panose="020B0604020202020204" pitchFamily="34" charset="0"/>
              <a:cs typeface="Arial" panose="020B0604020202020204" pitchFamily="34" charset="0"/>
            </a:endParaRPr>
          </a:p>
          <a:p>
            <a:pPr marL="457200" lvl="1" indent="0">
              <a:buNone/>
            </a:pPr>
            <a:endParaRPr lang="en-US" sz="1800" dirty="0">
              <a:latin typeface="Arial" panose="020B0604020202020204" pitchFamily="34" charset="0"/>
              <a:cs typeface="Arial" panose="020B0604020202020204" pitchFamily="34" charset="0"/>
            </a:endParaRPr>
          </a:p>
          <a:p>
            <a:pPr lvl="1"/>
            <a:endParaRPr lang="en-US" sz="1800" dirty="0">
              <a:latin typeface="Arial" panose="020B0604020202020204" pitchFamily="34" charset="0"/>
              <a:cs typeface="Arial" panose="020B0604020202020204" pitchFamily="34" charset="0"/>
            </a:endParaRPr>
          </a:p>
          <a:p>
            <a:pPr lvl="1"/>
            <a:endParaRPr lang="en-US" sz="1800" dirty="0">
              <a:latin typeface="Arial" panose="020B0604020202020204" pitchFamily="34" charset="0"/>
              <a:cs typeface="Arial" panose="020B0604020202020204" pitchFamily="34" charset="0"/>
            </a:endParaRPr>
          </a:p>
          <a:p>
            <a:pPr lvl="1"/>
            <a:endParaRPr lang="en-US" sz="1800" dirty="0">
              <a:latin typeface="Arial" panose="020B0604020202020204" pitchFamily="34" charset="0"/>
              <a:cs typeface="Arial" panose="020B0604020202020204" pitchFamily="34" charset="0"/>
            </a:endParaRPr>
          </a:p>
        </p:txBody>
      </p:sp>
      <p:pic>
        <p:nvPicPr>
          <p:cNvPr id="5" name="Picture 4">
            <a:extLst>
              <a:ext uri="{FF2B5EF4-FFF2-40B4-BE49-F238E27FC236}">
                <a16:creationId xmlns:a16="http://schemas.microsoft.com/office/drawing/2014/main" id="{183396B0-7384-004E-D7DB-41204A20A5F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325336" y="6081823"/>
            <a:ext cx="657691" cy="657691"/>
          </a:xfrm>
          <a:prstGeom prst="rect">
            <a:avLst/>
          </a:prstGeom>
        </p:spPr>
      </p:pic>
      <p:sp>
        <p:nvSpPr>
          <p:cNvPr id="6" name="Slide Number Placeholder 5">
            <a:extLst>
              <a:ext uri="{FF2B5EF4-FFF2-40B4-BE49-F238E27FC236}">
                <a16:creationId xmlns:a16="http://schemas.microsoft.com/office/drawing/2014/main" id="{71651F49-E92F-48E8-A6A5-042D1C0E8AFF}"/>
              </a:ext>
            </a:extLst>
          </p:cNvPr>
          <p:cNvSpPr>
            <a:spLocks noGrp="1"/>
          </p:cNvSpPr>
          <p:nvPr>
            <p:ph type="sldNum" sz="quarter" idx="12"/>
          </p:nvPr>
        </p:nvSpPr>
        <p:spPr/>
        <p:txBody>
          <a:bodyPr/>
          <a:lstStyle/>
          <a:p>
            <a:fld id="{C8EF4332-E770-4D3A-B0A4-BAC284B8DBFF}" type="slidenum">
              <a:rPr lang="en-US" smtClean="0"/>
              <a:t>56</a:t>
            </a:fld>
            <a:endParaRPr lang="en-US"/>
          </a:p>
        </p:txBody>
      </p:sp>
    </p:spTree>
    <p:extLst>
      <p:ext uri="{BB962C8B-B14F-4D97-AF65-F5344CB8AC3E}">
        <p14:creationId xmlns:p14="http://schemas.microsoft.com/office/powerpoint/2010/main" val="255886903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a:solidFill>
                  <a:srgbClr val="01426A"/>
                </a:solidFill>
                <a:latin typeface="Arial" panose="020B0604020202020204" pitchFamily="34" charset="0"/>
                <a:cs typeface="Arial" panose="020B0604020202020204" pitchFamily="34" charset="0"/>
              </a:rPr>
              <a:t>Helpful Resources</a:t>
            </a:r>
          </a:p>
        </p:txBody>
      </p:sp>
      <p:sp>
        <p:nvSpPr>
          <p:cNvPr id="3" name="Content Placeholder 2"/>
          <p:cNvSpPr>
            <a:spLocks noGrp="1"/>
          </p:cNvSpPr>
          <p:nvPr>
            <p:ph sz="half" idx="1"/>
          </p:nvPr>
        </p:nvSpPr>
        <p:spPr>
          <a:xfrm>
            <a:off x="519222" y="1846891"/>
            <a:ext cx="6741481" cy="4351338"/>
          </a:xfrm>
        </p:spPr>
        <p:txBody>
          <a:bodyPr>
            <a:normAutofit/>
          </a:bodyPr>
          <a:lstStyle/>
          <a:p>
            <a:pPr marL="0" marR="0" lvl="0" indent="0" algn="l" defTabSz="914400" rtl="0" eaLnBrk="1" fontAlgn="auto" latinLnBrk="0" hangingPunct="1">
              <a:lnSpc>
                <a:spcPct val="90000"/>
              </a:lnSpc>
              <a:spcBef>
                <a:spcPts val="1000"/>
              </a:spcBef>
              <a:spcAft>
                <a:spcPts val="1200"/>
              </a:spcAft>
              <a:buClrTx/>
              <a:buSzTx/>
              <a:buFont typeface="Arial" panose="020B0604020202020204" pitchFamily="34" charset="0"/>
              <a:buNone/>
              <a:tabLst/>
              <a:defRPr/>
            </a:pPr>
            <a:r>
              <a:rPr kumimoji="0" lang="en-US" sz="22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Contact Information</a:t>
            </a:r>
            <a:endParaRPr kumimoji="0" lang="en-US" sz="22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457200" marR="0" lvl="1" indent="0" algn="l" defTabSz="914400" rtl="0" eaLnBrk="1" fontAlgn="auto" latinLnBrk="0" hangingPunct="1">
              <a:lnSpc>
                <a:spcPct val="90000"/>
              </a:lnSpc>
              <a:spcBef>
                <a:spcPts val="500"/>
              </a:spcBef>
              <a:spcAft>
                <a:spcPts val="0"/>
              </a:spcAft>
              <a:buClrTx/>
              <a:buSzTx/>
              <a:buFont typeface="Arial" panose="020B0604020202020204" pitchFamily="34" charset="0"/>
              <a:buNone/>
              <a:tabLst/>
              <a:defRPr/>
            </a:pPr>
            <a:r>
              <a:rPr kumimoji="0" lang="en-US" sz="14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Chad Ranney	</a:t>
            </a:r>
            <a:r>
              <a:rPr kumimoji="0" lang="en-US" sz="1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r>
              <a:rPr kumimoji="0" lang="en-US" sz="14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Patrick Price</a:t>
            </a:r>
          </a:p>
          <a:p>
            <a:pPr marL="457200" marR="0" lvl="1" indent="0" algn="l" defTabSz="914400" rtl="0" eaLnBrk="1" fontAlgn="auto" latinLnBrk="0" hangingPunct="1">
              <a:lnSpc>
                <a:spcPct val="90000"/>
              </a:lnSpc>
              <a:spcBef>
                <a:spcPts val="500"/>
              </a:spcBef>
              <a:spcAft>
                <a:spcPts val="0"/>
              </a:spcAft>
              <a:buClrTx/>
              <a:buSzTx/>
              <a:buFont typeface="Arial" panose="020B0604020202020204" pitchFamily="34" charset="0"/>
              <a:buNone/>
              <a:tabLst/>
              <a:defRPr/>
            </a:pPr>
            <a:r>
              <a:rPr kumimoji="0" lang="en-US" sz="1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Deputy Director &amp; General Counsel	Special Counsel</a:t>
            </a:r>
          </a:p>
          <a:p>
            <a:pPr marL="457200" marR="0" lvl="1" indent="0" algn="l" defTabSz="914400" rtl="0" eaLnBrk="1" fontAlgn="auto" latinLnBrk="0" hangingPunct="1">
              <a:lnSpc>
                <a:spcPct val="90000"/>
              </a:lnSpc>
              <a:spcBef>
                <a:spcPts val="500"/>
              </a:spcBef>
              <a:spcAft>
                <a:spcPts val="0"/>
              </a:spcAft>
              <a:buClrTx/>
              <a:buSzTx/>
              <a:buFont typeface="Arial" panose="020B0604020202020204" pitchFamily="34" charset="0"/>
              <a:buNone/>
              <a:tabLst/>
              <a:defRPr/>
            </a:pPr>
            <a:r>
              <a:rPr kumimoji="0" lang="en-US" sz="1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Office of Management and Budget	Office of Management and Budget</a:t>
            </a:r>
          </a:p>
          <a:p>
            <a:pPr marL="457200" marR="0" lvl="1" indent="0" algn="l" defTabSz="914400" rtl="0" eaLnBrk="1" fontAlgn="auto" latinLnBrk="0" hangingPunct="1">
              <a:lnSpc>
                <a:spcPct val="90000"/>
              </a:lnSpc>
              <a:spcBef>
                <a:spcPts val="500"/>
              </a:spcBef>
              <a:spcAft>
                <a:spcPts val="0"/>
              </a:spcAft>
              <a:buClrTx/>
              <a:buSzTx/>
              <a:buFont typeface="Arial" panose="020B0604020202020204" pitchFamily="34" charset="0"/>
              <a:buNone/>
              <a:tabLst/>
              <a:defRPr/>
            </a:pPr>
            <a:r>
              <a:rPr kumimoji="0" lang="en-US" sz="1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(317) 233-9204			(317) 232-5626	</a:t>
            </a:r>
          </a:p>
          <a:p>
            <a:pPr marL="457200" marR="0" lvl="1" indent="0" algn="l" defTabSz="914400" rtl="0" eaLnBrk="1" fontAlgn="auto" latinLnBrk="0" hangingPunct="1">
              <a:lnSpc>
                <a:spcPct val="90000"/>
              </a:lnSpc>
              <a:spcBef>
                <a:spcPts val="500"/>
              </a:spcBef>
              <a:spcAft>
                <a:spcPts val="1200"/>
              </a:spcAft>
              <a:buClrTx/>
              <a:buSzTx/>
              <a:buFont typeface="Arial" panose="020B0604020202020204" pitchFamily="34" charset="0"/>
              <a:buNone/>
              <a:tabLst/>
              <a:defRPr/>
            </a:pPr>
            <a:r>
              <a:rPr lang="en-US" sz="1400" u="sng" dirty="0" err="1">
                <a:solidFill>
                  <a:prstClr val="black"/>
                </a:solidFill>
                <a:latin typeface="Arial" panose="020B0604020202020204" pitchFamily="34" charset="0"/>
                <a:cs typeface="Arial" panose="020B0604020202020204" pitchFamily="34" charset="0"/>
                <a:hlinkClick r:id="rId2"/>
              </a:rPr>
              <a:t>cranney</a:t>
            </a:r>
            <a:r>
              <a:rPr kumimoji="0" lang="en-US" sz="1400" b="0" i="0" u="sng"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hlinkClick r:id="rId2"/>
              </a:rPr>
              <a:t>@gov.in.gov</a:t>
            </a:r>
            <a:r>
              <a:rPr kumimoji="0" lang="en-US" sz="1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r>
              <a:rPr kumimoji="0" lang="en-US" sz="1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hlinkClick r:id="rId3"/>
              </a:rPr>
              <a:t>pprice@gov.in.gov</a:t>
            </a:r>
            <a:endParaRPr kumimoji="0" lang="en-US" sz="1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457200" marR="0" lvl="1" indent="0" algn="l" defTabSz="914400" rtl="0" eaLnBrk="1" fontAlgn="auto" latinLnBrk="0" hangingPunct="1">
              <a:lnSpc>
                <a:spcPct val="90000"/>
              </a:lnSpc>
              <a:spcBef>
                <a:spcPts val="500"/>
              </a:spcBef>
              <a:spcAft>
                <a:spcPts val="0"/>
              </a:spcAft>
              <a:buClrTx/>
              <a:buSzTx/>
              <a:buFont typeface="Arial" panose="020B0604020202020204" pitchFamily="34" charset="0"/>
              <a:buNone/>
              <a:tabLst/>
              <a:defRPr/>
            </a:pPr>
            <a:r>
              <a:rPr kumimoji="0" lang="en-US" sz="14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Jessica Mehrlich</a:t>
            </a:r>
            <a:r>
              <a:rPr kumimoji="0" lang="en-US" sz="1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endParaRPr kumimoji="0" lang="en-US" sz="14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457200" marR="0" lvl="1" indent="0" algn="l" defTabSz="914400" rtl="0" eaLnBrk="1" fontAlgn="auto" latinLnBrk="0" hangingPunct="1">
              <a:lnSpc>
                <a:spcPct val="90000"/>
              </a:lnSpc>
              <a:spcBef>
                <a:spcPts val="500"/>
              </a:spcBef>
              <a:spcAft>
                <a:spcPts val="0"/>
              </a:spcAft>
              <a:buClrTx/>
              <a:buSzTx/>
              <a:buFont typeface="Arial" panose="020B0604020202020204" pitchFamily="34" charset="0"/>
              <a:buNone/>
              <a:tabLst/>
              <a:defRPr/>
            </a:pPr>
            <a:r>
              <a:rPr kumimoji="0" lang="en-US" sz="1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Operations and Policy Assistant			</a:t>
            </a:r>
          </a:p>
          <a:p>
            <a:pPr marL="457200" marR="0" lvl="1" indent="0" algn="l" defTabSz="914400" rtl="0" eaLnBrk="1" fontAlgn="auto" latinLnBrk="0" hangingPunct="1">
              <a:lnSpc>
                <a:spcPct val="90000"/>
              </a:lnSpc>
              <a:spcBef>
                <a:spcPts val="500"/>
              </a:spcBef>
              <a:spcAft>
                <a:spcPts val="0"/>
              </a:spcAft>
              <a:buClrTx/>
              <a:buSzTx/>
              <a:buFont typeface="Arial" panose="020B0604020202020204" pitchFamily="34" charset="0"/>
              <a:buNone/>
              <a:tabLst/>
              <a:defRPr/>
            </a:pPr>
            <a:r>
              <a:rPr kumimoji="0" lang="en-US" sz="1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Office of Management and Budget			</a:t>
            </a:r>
          </a:p>
          <a:p>
            <a:pPr marL="457200" marR="0" lvl="1" indent="0" algn="l" defTabSz="914400" rtl="0" eaLnBrk="1" fontAlgn="auto" latinLnBrk="0" hangingPunct="1">
              <a:lnSpc>
                <a:spcPct val="90000"/>
              </a:lnSpc>
              <a:spcBef>
                <a:spcPts val="500"/>
              </a:spcBef>
              <a:spcAft>
                <a:spcPts val="0"/>
              </a:spcAft>
              <a:buClrTx/>
              <a:buSzTx/>
              <a:buFont typeface="Arial" panose="020B0604020202020204" pitchFamily="34" charset="0"/>
              <a:buNone/>
              <a:tabLst/>
              <a:defRPr/>
            </a:pPr>
            <a:r>
              <a:rPr kumimoji="0" lang="en-US" sz="1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(317) 234-4411					</a:t>
            </a:r>
          </a:p>
          <a:p>
            <a:pPr marL="457200" marR="0" lvl="1" indent="0" algn="l" defTabSz="914400" rtl="0" eaLnBrk="1" fontAlgn="auto" latinLnBrk="0" hangingPunct="1">
              <a:lnSpc>
                <a:spcPct val="90000"/>
              </a:lnSpc>
              <a:spcBef>
                <a:spcPts val="500"/>
              </a:spcBef>
              <a:spcAft>
                <a:spcPts val="0"/>
              </a:spcAft>
              <a:buClrTx/>
              <a:buSzTx/>
              <a:buFont typeface="Arial" panose="020B0604020202020204" pitchFamily="34" charset="0"/>
              <a:buNone/>
              <a:tabLst/>
              <a:defRPr/>
            </a:pPr>
            <a:r>
              <a:rPr kumimoji="0" lang="en-US" sz="1400" b="0" i="0" u="sng"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hlinkClick r:id="rId4"/>
              </a:rPr>
              <a:t>jmehrlich@gov.in.gov</a:t>
            </a:r>
            <a:r>
              <a:rPr kumimoji="0" lang="en-US" sz="1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p>
          <a:p>
            <a:pPr marL="457200" marR="0" lvl="1" indent="0" algn="l" defTabSz="914400" rtl="0" eaLnBrk="1" fontAlgn="auto" latinLnBrk="0" hangingPunct="1">
              <a:lnSpc>
                <a:spcPct val="90000"/>
              </a:lnSpc>
              <a:spcBef>
                <a:spcPts val="500"/>
              </a:spcBef>
              <a:spcAft>
                <a:spcPts val="0"/>
              </a:spcAft>
              <a:buClrTx/>
              <a:buSzTx/>
              <a:buFont typeface="Arial" panose="020B0604020202020204" pitchFamily="34" charset="0"/>
              <a:buNone/>
              <a:tabLst/>
              <a:defRPr/>
            </a:pPr>
            <a:endParaRPr kumimoji="0" lang="en-US" sz="13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90000"/>
              </a:lnSpc>
              <a:spcBef>
                <a:spcPts val="1000"/>
              </a:spcBef>
              <a:spcAft>
                <a:spcPts val="1200"/>
              </a:spcAft>
              <a:buClrTx/>
              <a:buSzTx/>
              <a:buFont typeface="Arial" panose="020B0604020202020204" pitchFamily="34" charset="0"/>
              <a:buNone/>
              <a:tabLst/>
              <a:defRPr/>
            </a:pPr>
            <a:endParaRPr kumimoji="0" lang="en-US" sz="15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1143000" marR="0" lvl="2" indent="-228600" algn="l" defTabSz="914400" rtl="0" eaLnBrk="1" fontAlgn="auto" latinLnBrk="0" hangingPunct="1">
              <a:lnSpc>
                <a:spcPct val="90000"/>
              </a:lnSpc>
              <a:spcBef>
                <a:spcPts val="500"/>
              </a:spcBef>
              <a:spcAft>
                <a:spcPts val="1200"/>
              </a:spcAft>
              <a:buClrTx/>
              <a:buSzTx/>
              <a:buFont typeface="Arial" panose="020B0604020202020204" pitchFamily="34" charset="0"/>
              <a:buChar char="-"/>
              <a:tabLst/>
              <a:defRPr/>
            </a:pPr>
            <a:endParaRPr kumimoji="0" lang="en-US"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685800" marR="0" lvl="1" indent="-228600" algn="l" defTabSz="914400" rtl="0" eaLnBrk="1" fontAlgn="auto" latinLnBrk="0" hangingPunct="1">
              <a:lnSpc>
                <a:spcPct val="90000"/>
              </a:lnSpc>
              <a:spcBef>
                <a:spcPts val="500"/>
              </a:spcBef>
              <a:spcAft>
                <a:spcPts val="1200"/>
              </a:spcAft>
              <a:buClrTx/>
              <a:buSzTx/>
              <a:buFont typeface="Arial" panose="020B0604020202020204" pitchFamily="34" charset="0"/>
              <a:buChar char="•"/>
              <a:tabLst/>
              <a:defRPr/>
            </a:pPr>
            <a:endParaRPr kumimoji="0" lang="en-US" sz="13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685800" marR="0" lvl="1" indent="-228600" algn="l" defTabSz="914400" rtl="0" eaLnBrk="1" fontAlgn="auto" latinLnBrk="0" hangingPunct="1">
              <a:lnSpc>
                <a:spcPct val="90000"/>
              </a:lnSpc>
              <a:spcBef>
                <a:spcPts val="500"/>
              </a:spcBef>
              <a:spcAft>
                <a:spcPts val="1200"/>
              </a:spcAft>
              <a:buClrTx/>
              <a:buSzTx/>
              <a:buFont typeface="Arial" panose="020B0604020202020204" pitchFamily="34" charset="0"/>
              <a:buChar char="•"/>
              <a:tabLst/>
              <a:defRPr/>
            </a:pPr>
            <a:endParaRPr kumimoji="0" lang="en-US" sz="13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457200" marR="0" lvl="1" indent="0" algn="l" defTabSz="914400" rtl="0" eaLnBrk="1" fontAlgn="auto" latinLnBrk="0" hangingPunct="1">
              <a:lnSpc>
                <a:spcPct val="90000"/>
              </a:lnSpc>
              <a:spcBef>
                <a:spcPts val="500"/>
              </a:spcBef>
              <a:spcAft>
                <a:spcPts val="0"/>
              </a:spcAft>
              <a:buClrTx/>
              <a:buSzTx/>
              <a:buFont typeface="Arial" panose="020B0604020202020204" pitchFamily="34" charset="0"/>
              <a:buNone/>
              <a:tabLst/>
              <a:defRPr/>
            </a:pPr>
            <a:endParaRPr kumimoji="0" lang="en-US" sz="13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US" sz="13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US" sz="13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US" sz="13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sp>
        <p:nvSpPr>
          <p:cNvPr id="7" name="Content Placeholder 6">
            <a:extLst>
              <a:ext uri="{FF2B5EF4-FFF2-40B4-BE49-F238E27FC236}">
                <a16:creationId xmlns:a16="http://schemas.microsoft.com/office/drawing/2014/main" id="{82B7D51E-CF85-DDED-4435-D536643B92FB}"/>
              </a:ext>
            </a:extLst>
          </p:cNvPr>
          <p:cNvSpPr>
            <a:spLocks noGrp="1"/>
          </p:cNvSpPr>
          <p:nvPr>
            <p:ph sz="half" idx="2"/>
          </p:nvPr>
        </p:nvSpPr>
        <p:spPr>
          <a:xfrm>
            <a:off x="7738730" y="2293541"/>
            <a:ext cx="4453270" cy="2270919"/>
          </a:xfrm>
        </p:spPr>
        <p:txBody>
          <a:bodyPr>
            <a:normAutofit/>
          </a:bodyPr>
          <a:lstStyle/>
          <a:p>
            <a:pPr marL="0" indent="0">
              <a:spcAft>
                <a:spcPts val="1200"/>
              </a:spcAft>
              <a:buNone/>
              <a:defRPr/>
            </a:pPr>
            <a:r>
              <a:rPr kumimoji="0" lang="en-US" sz="200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hlinkClick r:id="rId5"/>
              </a:rPr>
              <a:t>OMB Website</a:t>
            </a:r>
            <a:endParaRPr kumimoji="0" lang="en-US" sz="200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685800" marR="0" lvl="1" indent="-228600" algn="l" defTabSz="914400" rtl="0" eaLnBrk="1" fontAlgn="auto" latinLnBrk="0" hangingPunct="1">
              <a:lnSpc>
                <a:spcPct val="90000"/>
              </a:lnSpc>
              <a:spcBef>
                <a:spcPts val="500"/>
              </a:spcBef>
              <a:spcAft>
                <a:spcPts val="1200"/>
              </a:spcAft>
              <a:buClrTx/>
              <a:buSzTx/>
              <a:buFont typeface="Arial" panose="020B0604020202020204" pitchFamily="34" charset="0"/>
              <a:buChar char="•"/>
              <a:tabLst/>
              <a:defRPr/>
            </a:pPr>
            <a:r>
              <a:rPr kumimoji="0" lang="en-US" sz="13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Overview of OMB/SBA processes</a:t>
            </a:r>
          </a:p>
          <a:p>
            <a:pPr marL="685800" marR="0" lvl="1" indent="-228600" algn="l" defTabSz="914400" rtl="0" eaLnBrk="1" fontAlgn="auto" latinLnBrk="0" hangingPunct="1">
              <a:lnSpc>
                <a:spcPct val="90000"/>
              </a:lnSpc>
              <a:spcBef>
                <a:spcPts val="500"/>
              </a:spcBef>
              <a:spcAft>
                <a:spcPts val="1200"/>
              </a:spcAft>
              <a:buClrTx/>
              <a:buSzTx/>
              <a:buFont typeface="Arial" panose="020B0604020202020204" pitchFamily="34" charset="0"/>
              <a:buChar char="•"/>
              <a:tabLst/>
              <a:defRPr/>
            </a:pPr>
            <a:r>
              <a:rPr kumimoji="0" lang="en-US" sz="13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Links to key documents</a:t>
            </a:r>
          </a:p>
          <a:p>
            <a:pPr marL="685800" marR="0" lvl="1" indent="-228600" algn="l" defTabSz="914400" rtl="0" eaLnBrk="1" fontAlgn="auto" latinLnBrk="0" hangingPunct="1">
              <a:lnSpc>
                <a:spcPct val="90000"/>
              </a:lnSpc>
              <a:spcBef>
                <a:spcPts val="500"/>
              </a:spcBef>
              <a:spcAft>
                <a:spcPts val="1200"/>
              </a:spcAft>
              <a:buClrTx/>
              <a:buSzTx/>
              <a:buFont typeface="Arial" panose="020B0604020202020204" pitchFamily="34" charset="0"/>
              <a:buChar char="•"/>
              <a:tabLst/>
              <a:defRPr/>
            </a:pPr>
            <a:r>
              <a:rPr lang="en-US" sz="1300" dirty="0">
                <a:solidFill>
                  <a:prstClr val="black"/>
                </a:solidFill>
                <a:latin typeface="Arial" panose="020B0604020202020204" pitchFamily="34" charset="0"/>
                <a:cs typeface="Arial" panose="020B0604020202020204" pitchFamily="34" charset="0"/>
              </a:rPr>
              <a:t>Links to rulemaking resources</a:t>
            </a:r>
            <a:endParaRPr kumimoji="0" lang="en-US" sz="13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90000"/>
              </a:lnSpc>
              <a:spcBef>
                <a:spcPts val="1000"/>
              </a:spcBef>
              <a:spcAft>
                <a:spcPts val="1200"/>
              </a:spcAft>
              <a:buClrTx/>
              <a:buSzTx/>
              <a:buNone/>
              <a:tabLst/>
              <a:defRPr/>
            </a:pPr>
            <a:r>
              <a:rPr kumimoji="0" lang="en-US" sz="20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hlinkClick r:id="rId6"/>
              </a:rPr>
              <a:t>Freakonomics - </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hlinkClick r:id="rId6"/>
              </a:rPr>
              <a:t>All You Need is Nudge</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p>
          <a:p>
            <a:endParaRPr lang="en-US" dirty="0">
              <a:latin typeface="Arial" panose="020B0604020202020204" pitchFamily="34" charset="0"/>
              <a:cs typeface="Arial" panose="020B0604020202020204" pitchFamily="34" charset="0"/>
            </a:endParaRPr>
          </a:p>
        </p:txBody>
      </p:sp>
      <p:pic>
        <p:nvPicPr>
          <p:cNvPr id="4" name="Picture 3">
            <a:extLst>
              <a:ext uri="{FF2B5EF4-FFF2-40B4-BE49-F238E27FC236}">
                <a16:creationId xmlns:a16="http://schemas.microsoft.com/office/drawing/2014/main" id="{2150E181-5D3F-9C36-5450-3F7835A862A2}"/>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1325336" y="6081823"/>
            <a:ext cx="657691" cy="657691"/>
          </a:xfrm>
          <a:prstGeom prst="rect">
            <a:avLst/>
          </a:prstGeom>
        </p:spPr>
      </p:pic>
      <p:cxnSp>
        <p:nvCxnSpPr>
          <p:cNvPr id="11" name="Straight Connector 10">
            <a:extLst>
              <a:ext uri="{FF2B5EF4-FFF2-40B4-BE49-F238E27FC236}">
                <a16:creationId xmlns:a16="http://schemas.microsoft.com/office/drawing/2014/main" id="{00F0AA41-962D-31F4-8039-10EAB647D7B4}"/>
              </a:ext>
            </a:extLst>
          </p:cNvPr>
          <p:cNvCxnSpPr>
            <a:cxnSpLocks/>
          </p:cNvCxnSpPr>
          <p:nvPr/>
        </p:nvCxnSpPr>
        <p:spPr>
          <a:xfrm>
            <a:off x="7375007" y="1690688"/>
            <a:ext cx="0" cy="4387628"/>
          </a:xfrm>
          <a:prstGeom prst="line">
            <a:avLst/>
          </a:prstGeom>
          <a:ln>
            <a:solidFill>
              <a:srgbClr val="01426A"/>
            </a:solidFill>
          </a:ln>
        </p:spPr>
        <p:style>
          <a:lnRef idx="1">
            <a:schemeClr val="accent1"/>
          </a:lnRef>
          <a:fillRef idx="0">
            <a:schemeClr val="accent1"/>
          </a:fillRef>
          <a:effectRef idx="0">
            <a:schemeClr val="accent1"/>
          </a:effectRef>
          <a:fontRef idx="minor">
            <a:schemeClr val="tx1"/>
          </a:fontRef>
        </p:style>
      </p:cxnSp>
      <p:sp>
        <p:nvSpPr>
          <p:cNvPr id="5" name="Slide Number Placeholder 4">
            <a:extLst>
              <a:ext uri="{FF2B5EF4-FFF2-40B4-BE49-F238E27FC236}">
                <a16:creationId xmlns:a16="http://schemas.microsoft.com/office/drawing/2014/main" id="{95926E94-7631-53F8-50F0-B2E1E9DDDC0F}"/>
              </a:ext>
            </a:extLst>
          </p:cNvPr>
          <p:cNvSpPr>
            <a:spLocks noGrp="1"/>
          </p:cNvSpPr>
          <p:nvPr>
            <p:ph type="sldNum" sz="quarter" idx="12"/>
          </p:nvPr>
        </p:nvSpPr>
        <p:spPr/>
        <p:txBody>
          <a:bodyPr/>
          <a:lstStyle/>
          <a:p>
            <a:fld id="{C8EF4332-E770-4D3A-B0A4-BAC284B8DBFF}" type="slidenum">
              <a:rPr lang="en-US" smtClean="0"/>
              <a:t>57</a:t>
            </a:fld>
            <a:endParaRPr lang="en-US"/>
          </a:p>
        </p:txBody>
      </p:sp>
    </p:spTree>
    <p:extLst>
      <p:ext uri="{BB962C8B-B14F-4D97-AF65-F5344CB8AC3E}">
        <p14:creationId xmlns:p14="http://schemas.microsoft.com/office/powerpoint/2010/main" val="36378486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934700" cy="1325563"/>
          </a:xfrm>
        </p:spPr>
        <p:txBody>
          <a:bodyPr>
            <a:normAutofit/>
          </a:bodyPr>
          <a:lstStyle/>
          <a:p>
            <a:r>
              <a:rPr lang="en-US" sz="4800" b="1" dirty="0">
                <a:solidFill>
                  <a:srgbClr val="C00000"/>
                </a:solidFill>
                <a:latin typeface="Arial" panose="020B0604020202020204" pitchFamily="34" charset="0"/>
              </a:rPr>
              <a:t>OMB and SBA Review Process</a:t>
            </a:r>
          </a:p>
        </p:txBody>
      </p:sp>
      <p:sp>
        <p:nvSpPr>
          <p:cNvPr id="3" name="Content Placeholder 2"/>
          <p:cNvSpPr>
            <a:spLocks noGrp="1"/>
          </p:cNvSpPr>
          <p:nvPr>
            <p:ph idx="1"/>
          </p:nvPr>
        </p:nvSpPr>
        <p:spPr>
          <a:xfrm>
            <a:off x="838200" y="1825624"/>
            <a:ext cx="10685318" cy="4791075"/>
          </a:xfrm>
        </p:spPr>
        <p:txBody>
          <a:bodyPr>
            <a:normAutofit fontScale="92500" lnSpcReduction="20000"/>
          </a:bodyPr>
          <a:lstStyle/>
          <a:p>
            <a:pPr marL="0" indent="0">
              <a:spcAft>
                <a:spcPts val="600"/>
              </a:spcAft>
              <a:buNone/>
            </a:pPr>
            <a:r>
              <a:rPr lang="en-US" b="1" dirty="0">
                <a:latin typeface="Arial" panose="020B0604020202020204" pitchFamily="34" charset="0"/>
                <a:cs typeface="Arial" panose="020B0604020202020204" pitchFamily="34" charset="0"/>
              </a:rPr>
              <a:t>STEP 4: </a:t>
            </a:r>
            <a:r>
              <a:rPr lang="en-US" sz="2600" b="1" dirty="0">
                <a:latin typeface="Arial" panose="020B0604020202020204" pitchFamily="34" charset="0"/>
                <a:cs typeface="Arial" panose="020B0604020202020204" pitchFamily="34" charset="0"/>
              </a:rPr>
              <a:t>OMB, SBA, Governor’s Office review rule</a:t>
            </a:r>
          </a:p>
          <a:p>
            <a:pPr lvl="1">
              <a:spcAft>
                <a:spcPts val="600"/>
              </a:spcAft>
            </a:pPr>
            <a:r>
              <a:rPr lang="en-US" sz="2200" dirty="0">
                <a:latin typeface="Arial" panose="020B0604020202020204" pitchFamily="34" charset="0"/>
                <a:cs typeface="Arial" panose="020B0604020202020204" pitchFamily="34" charset="0"/>
              </a:rPr>
              <a:t>Allows agency to address any questions/concerns about proposed rule</a:t>
            </a:r>
          </a:p>
          <a:p>
            <a:pPr lvl="1">
              <a:spcAft>
                <a:spcPts val="600"/>
              </a:spcAft>
            </a:pPr>
            <a:r>
              <a:rPr lang="en-US" sz="2200" dirty="0">
                <a:latin typeface="Arial" panose="020B0604020202020204" pitchFamily="34" charset="0"/>
                <a:cs typeface="Arial" panose="020B0604020202020204" pitchFamily="34" charset="0"/>
              </a:rPr>
              <a:t>Work with agency on rule language, regulatory analysis</a:t>
            </a:r>
            <a:br>
              <a:rPr lang="en-US" sz="2100" dirty="0">
                <a:latin typeface="Arial" panose="020B0604020202020204" pitchFamily="34" charset="0"/>
                <a:cs typeface="Arial" panose="020B0604020202020204" pitchFamily="34" charset="0"/>
              </a:rPr>
            </a:br>
            <a:endParaRPr lang="en-US" dirty="0">
              <a:latin typeface="Arial" panose="020B0604020202020204" pitchFamily="34" charset="0"/>
              <a:cs typeface="Arial" panose="020B0604020202020204" pitchFamily="34" charset="0"/>
            </a:endParaRPr>
          </a:p>
          <a:p>
            <a:pPr marL="0" indent="0">
              <a:spcAft>
                <a:spcPts val="600"/>
              </a:spcAft>
              <a:buNone/>
            </a:pPr>
            <a:r>
              <a:rPr lang="en-US" b="1" dirty="0">
                <a:latin typeface="Arial" panose="020B0604020202020204" pitchFamily="34" charset="0"/>
                <a:cs typeface="Arial" panose="020B0604020202020204" pitchFamily="34" charset="0"/>
              </a:rPr>
              <a:t>STEP 5: </a:t>
            </a:r>
            <a:r>
              <a:rPr lang="en-US" sz="2600" b="1" dirty="0">
                <a:latin typeface="Arial" panose="020B0604020202020204" pitchFamily="34" charset="0"/>
                <a:cs typeface="Arial" panose="020B0604020202020204" pitchFamily="34" charset="0"/>
              </a:rPr>
              <a:t>Budget Committee review (if necessary) </a:t>
            </a:r>
            <a:endParaRPr lang="en-US" sz="2600" dirty="0">
              <a:latin typeface="Arial" panose="020B0604020202020204" pitchFamily="34" charset="0"/>
              <a:cs typeface="Arial" panose="020B0604020202020204" pitchFamily="34" charset="0"/>
            </a:endParaRPr>
          </a:p>
          <a:p>
            <a:pPr lvl="1">
              <a:spcAft>
                <a:spcPts val="600"/>
              </a:spcAft>
            </a:pPr>
            <a:r>
              <a:rPr lang="en-US" sz="2200" dirty="0">
                <a:latin typeface="Arial" panose="020B0604020202020204" pitchFamily="34" charset="0"/>
                <a:cs typeface="Arial" panose="020B0604020202020204" pitchFamily="34" charset="0"/>
              </a:rPr>
              <a:t>If rule includes new or increased fees, fines, or civil penalties, it must be reviewed by Budget Committee</a:t>
            </a:r>
          </a:p>
          <a:p>
            <a:pPr marL="0" indent="0">
              <a:spcAft>
                <a:spcPts val="600"/>
              </a:spcAft>
              <a:buNone/>
            </a:pPr>
            <a:br>
              <a:rPr lang="en-US" dirty="0">
                <a:latin typeface="Arial" panose="020B0604020202020204" pitchFamily="34" charset="0"/>
                <a:cs typeface="Arial" panose="020B0604020202020204" pitchFamily="34" charset="0"/>
              </a:rPr>
            </a:br>
            <a:r>
              <a:rPr lang="en-US" b="1" dirty="0">
                <a:latin typeface="Arial" panose="020B0604020202020204" pitchFamily="34" charset="0"/>
                <a:cs typeface="Arial" panose="020B0604020202020204" pitchFamily="34" charset="0"/>
              </a:rPr>
              <a:t>STEP 6: </a:t>
            </a:r>
            <a:r>
              <a:rPr lang="en-US" sz="2600" b="1" dirty="0">
                <a:latin typeface="Arial" panose="020B0604020202020204" pitchFamily="34" charset="0"/>
                <a:cs typeface="Arial" panose="020B0604020202020204" pitchFamily="34" charset="0"/>
              </a:rPr>
              <a:t>OMB transmits approval letter</a:t>
            </a:r>
            <a:endParaRPr lang="en-US" sz="2600" dirty="0">
              <a:latin typeface="Arial" panose="020B0604020202020204" pitchFamily="34" charset="0"/>
              <a:cs typeface="Arial" panose="020B0604020202020204" pitchFamily="34" charset="0"/>
            </a:endParaRPr>
          </a:p>
          <a:p>
            <a:pPr lvl="1">
              <a:spcAft>
                <a:spcPts val="600"/>
              </a:spcAft>
            </a:pPr>
            <a:r>
              <a:rPr lang="en-US" sz="2200" dirty="0">
                <a:latin typeface="Arial" panose="020B0604020202020204" pitchFamily="34" charset="0"/>
                <a:cs typeface="Arial" panose="020B0604020202020204" pitchFamily="34" charset="0"/>
              </a:rPr>
              <a:t>Single approval letter signed by OMB and SBA</a:t>
            </a:r>
          </a:p>
          <a:p>
            <a:pPr lvl="1">
              <a:spcAft>
                <a:spcPts val="600"/>
              </a:spcAft>
            </a:pPr>
            <a:r>
              <a:rPr lang="en-US" sz="2200" dirty="0">
                <a:latin typeface="Arial" panose="020B0604020202020204" pitchFamily="34" charset="0"/>
                <a:cs typeface="Arial" panose="020B0604020202020204" pitchFamily="34" charset="0"/>
              </a:rPr>
              <a:t>Approval letter only issued AFTER approval by OMB, SBA, and Governor’s Office and Budget Committee review, if necessary. </a:t>
            </a:r>
          </a:p>
          <a:p>
            <a:pPr lvl="1">
              <a:spcAft>
                <a:spcPts val="600"/>
              </a:spcAft>
            </a:pPr>
            <a:r>
              <a:rPr lang="en-US" sz="2200" dirty="0">
                <a:latin typeface="Arial" panose="020B0604020202020204" pitchFamily="34" charset="0"/>
                <a:cs typeface="Arial" panose="020B0604020202020204" pitchFamily="34" charset="0"/>
              </a:rPr>
              <a:t>Approval letter will be emailed to submitter for agency</a:t>
            </a:r>
          </a:p>
          <a:p>
            <a:pPr marL="0" indent="0">
              <a:spcAft>
                <a:spcPts val="600"/>
              </a:spcAft>
              <a:buNone/>
            </a:pPr>
            <a:endParaRPr lang="en-US" sz="2200" dirty="0">
              <a:latin typeface="Arial" panose="020B0604020202020204" pitchFamily="34" charset="0"/>
              <a:cs typeface="Arial" panose="020B0604020202020204" pitchFamily="34" charset="0"/>
            </a:endParaRPr>
          </a:p>
          <a:p>
            <a:pPr lvl="1">
              <a:spcAft>
                <a:spcPts val="1200"/>
              </a:spcAft>
            </a:pPr>
            <a:endParaRPr lang="en-US" dirty="0">
              <a:latin typeface="Arial" panose="020B0604020202020204" pitchFamily="34" charset="0"/>
              <a:cs typeface="Arial" panose="020B0604020202020204" pitchFamily="34" charset="0"/>
            </a:endParaRPr>
          </a:p>
          <a:p>
            <a:pPr lvl="1">
              <a:spcAft>
                <a:spcPts val="1200"/>
              </a:spcAft>
              <a:buFont typeface="Arial" panose="020B0604020202020204" pitchFamily="34" charset="0"/>
              <a:buChar char="-"/>
            </a:pPr>
            <a:endParaRPr lang="en-US" dirty="0">
              <a:latin typeface="Arial" panose="020B0604020202020204" pitchFamily="34" charset="0"/>
              <a:cs typeface="Arial" panose="020B0604020202020204" pitchFamily="34" charset="0"/>
            </a:endParaRPr>
          </a:p>
          <a:p>
            <a:pPr lvl="1">
              <a:spcAft>
                <a:spcPts val="1200"/>
              </a:spcAft>
              <a:buFont typeface="Arial" panose="020B0604020202020204" pitchFamily="34" charset="0"/>
              <a:buChar char="-"/>
            </a:pPr>
            <a:endParaRPr lang="en-US" dirty="0">
              <a:latin typeface="Arial" panose="020B0604020202020204" pitchFamily="34" charset="0"/>
              <a:cs typeface="Arial" panose="020B0604020202020204" pitchFamily="34" charset="0"/>
            </a:endParaRPr>
          </a:p>
          <a:p>
            <a:pPr lvl="1">
              <a:spcAft>
                <a:spcPts val="1200"/>
              </a:spcAft>
              <a:buFont typeface="Arial" panose="020B0604020202020204" pitchFamily="34" charset="0"/>
              <a:buChar char="-"/>
            </a:pPr>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p:txBody>
      </p:sp>
      <p:pic>
        <p:nvPicPr>
          <p:cNvPr id="5" name="Picture 4">
            <a:extLst>
              <a:ext uri="{FF2B5EF4-FFF2-40B4-BE49-F238E27FC236}">
                <a16:creationId xmlns:a16="http://schemas.microsoft.com/office/drawing/2014/main" id="{FAFEFAF0-9944-5344-FE94-82D34677D80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325336" y="6081823"/>
            <a:ext cx="657691" cy="657691"/>
          </a:xfrm>
          <a:prstGeom prst="rect">
            <a:avLst/>
          </a:prstGeom>
        </p:spPr>
      </p:pic>
      <p:sp>
        <p:nvSpPr>
          <p:cNvPr id="6" name="Slide Number Placeholder 5">
            <a:extLst>
              <a:ext uri="{FF2B5EF4-FFF2-40B4-BE49-F238E27FC236}">
                <a16:creationId xmlns:a16="http://schemas.microsoft.com/office/drawing/2014/main" id="{2D1EF1C8-76EA-5B0B-9ADA-A8E080E10996}"/>
              </a:ext>
            </a:extLst>
          </p:cNvPr>
          <p:cNvSpPr>
            <a:spLocks noGrp="1"/>
          </p:cNvSpPr>
          <p:nvPr>
            <p:ph type="sldNum" sz="quarter" idx="12"/>
          </p:nvPr>
        </p:nvSpPr>
        <p:spPr/>
        <p:txBody>
          <a:bodyPr/>
          <a:lstStyle/>
          <a:p>
            <a:fld id="{C8EF4332-E770-4D3A-B0A4-BAC284B8DBFF}" type="slidenum">
              <a:rPr lang="en-US" smtClean="0"/>
              <a:t>6</a:t>
            </a:fld>
            <a:endParaRPr lang="en-US"/>
          </a:p>
        </p:txBody>
      </p:sp>
    </p:spTree>
    <p:extLst>
      <p:ext uri="{BB962C8B-B14F-4D97-AF65-F5344CB8AC3E}">
        <p14:creationId xmlns:p14="http://schemas.microsoft.com/office/powerpoint/2010/main" val="9475843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a:solidFill>
                  <a:srgbClr val="C00000"/>
                </a:solidFill>
                <a:latin typeface="Arial" panose="020B0604020202020204" pitchFamily="34" charset="0"/>
              </a:rPr>
              <a:t>Contents of Review Request</a:t>
            </a:r>
          </a:p>
        </p:txBody>
      </p:sp>
      <p:sp>
        <p:nvSpPr>
          <p:cNvPr id="3" name="Content Placeholder 2"/>
          <p:cNvSpPr>
            <a:spLocks noGrp="1"/>
          </p:cNvSpPr>
          <p:nvPr>
            <p:ph idx="1"/>
          </p:nvPr>
        </p:nvSpPr>
        <p:spPr>
          <a:xfrm>
            <a:off x="838200" y="1825624"/>
            <a:ext cx="10515600" cy="4791075"/>
          </a:xfrm>
        </p:spPr>
        <p:txBody>
          <a:bodyPr>
            <a:normAutofit/>
          </a:bodyPr>
          <a:lstStyle/>
          <a:p>
            <a:pPr marL="514350" indent="-514350">
              <a:spcAft>
                <a:spcPts val="600"/>
              </a:spcAft>
              <a:buFont typeface="+mj-lt"/>
              <a:buAutoNum type="arabicPeriod"/>
            </a:pPr>
            <a:r>
              <a:rPr lang="en-US" sz="2200" dirty="0">
                <a:latin typeface="Arial" panose="020B0604020202020204" pitchFamily="34" charset="0"/>
                <a:cs typeface="Arial" panose="020B0604020202020204" pitchFamily="34" charset="0"/>
              </a:rPr>
              <a:t>Requirements for submission described in FMC #5.1</a:t>
            </a:r>
          </a:p>
          <a:p>
            <a:pPr marL="514350" indent="-514350">
              <a:spcAft>
                <a:spcPts val="600"/>
              </a:spcAft>
              <a:buFont typeface="+mj-lt"/>
              <a:buAutoNum type="arabicPeriod"/>
            </a:pPr>
            <a:r>
              <a:rPr lang="en-US" sz="2200" dirty="0">
                <a:latin typeface="Arial" panose="020B0604020202020204" pitchFamily="34" charset="0"/>
                <a:cs typeface="Arial" panose="020B0604020202020204" pitchFamily="34" charset="0"/>
              </a:rPr>
              <a:t>Copy of the proposed rule in Word format</a:t>
            </a:r>
          </a:p>
          <a:p>
            <a:pPr marL="514350" indent="-514350">
              <a:spcAft>
                <a:spcPts val="600"/>
              </a:spcAft>
              <a:buFont typeface="+mj-lt"/>
              <a:buAutoNum type="arabicPeriod"/>
            </a:pPr>
            <a:r>
              <a:rPr lang="en-US" sz="2200" dirty="0">
                <a:latin typeface="Arial" panose="020B0604020202020204" pitchFamily="34" charset="0"/>
                <a:cs typeface="Arial" panose="020B0604020202020204" pitchFamily="34" charset="0"/>
              </a:rPr>
              <a:t>Redline of changes made from existing regulation</a:t>
            </a:r>
          </a:p>
          <a:p>
            <a:pPr marL="514350" indent="-514350">
              <a:spcAft>
                <a:spcPts val="600"/>
              </a:spcAft>
              <a:buFont typeface="+mj-lt"/>
              <a:buAutoNum type="arabicPeriod"/>
            </a:pPr>
            <a:r>
              <a:rPr lang="en-US" sz="2200" dirty="0">
                <a:latin typeface="Arial" panose="020B0604020202020204" pitchFamily="34" charset="0"/>
                <a:cs typeface="Arial" panose="020B0604020202020204" pitchFamily="34" charset="0"/>
              </a:rPr>
              <a:t>Regulatory Analysis, as described in FMC #5.2 </a:t>
            </a:r>
          </a:p>
          <a:p>
            <a:pPr marL="514350" indent="-514350">
              <a:spcAft>
                <a:spcPts val="600"/>
              </a:spcAft>
              <a:buFont typeface="+mj-lt"/>
              <a:buAutoNum type="arabicPeriod"/>
            </a:pPr>
            <a:r>
              <a:rPr lang="en-US" sz="2200" dirty="0">
                <a:latin typeface="Arial" panose="020B0604020202020204" pitchFamily="34" charset="0"/>
                <a:cs typeface="Arial" panose="020B0604020202020204" pitchFamily="34" charset="0"/>
              </a:rPr>
              <a:t>Family impact statement (if necessary), as described in EO #13-05 </a:t>
            </a:r>
          </a:p>
          <a:p>
            <a:pPr marL="514350" indent="-514350">
              <a:spcAft>
                <a:spcPts val="600"/>
              </a:spcAft>
              <a:buFont typeface="+mj-lt"/>
              <a:buAutoNum type="arabicPeriod"/>
            </a:pPr>
            <a:r>
              <a:rPr lang="en-US" sz="2200" dirty="0">
                <a:latin typeface="Arial" panose="020B0604020202020204" pitchFamily="34" charset="0"/>
                <a:cs typeface="Arial" panose="020B0604020202020204" pitchFamily="34" charset="0"/>
              </a:rPr>
              <a:t>Agency staff member contact info</a:t>
            </a:r>
          </a:p>
          <a:p>
            <a:pPr lvl="1"/>
            <a:endParaRPr lang="en-US" dirty="0">
              <a:latin typeface="Arial" panose="020B0604020202020204" pitchFamily="34" charset="0"/>
              <a:cs typeface="Arial" panose="020B0604020202020204" pitchFamily="34" charset="0"/>
            </a:endParaRPr>
          </a:p>
        </p:txBody>
      </p:sp>
      <p:pic>
        <p:nvPicPr>
          <p:cNvPr id="5" name="Picture 4">
            <a:extLst>
              <a:ext uri="{FF2B5EF4-FFF2-40B4-BE49-F238E27FC236}">
                <a16:creationId xmlns:a16="http://schemas.microsoft.com/office/drawing/2014/main" id="{339EFAAB-E75D-6284-8BBE-3A8D09278E0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325336" y="6081823"/>
            <a:ext cx="657691" cy="657691"/>
          </a:xfrm>
          <a:prstGeom prst="rect">
            <a:avLst/>
          </a:prstGeom>
        </p:spPr>
      </p:pic>
      <p:sp>
        <p:nvSpPr>
          <p:cNvPr id="6" name="Slide Number Placeholder 5">
            <a:extLst>
              <a:ext uri="{FF2B5EF4-FFF2-40B4-BE49-F238E27FC236}">
                <a16:creationId xmlns:a16="http://schemas.microsoft.com/office/drawing/2014/main" id="{10DA91A5-74C7-BF53-980A-35C5E3C3893C}"/>
              </a:ext>
            </a:extLst>
          </p:cNvPr>
          <p:cNvSpPr>
            <a:spLocks noGrp="1"/>
          </p:cNvSpPr>
          <p:nvPr>
            <p:ph type="sldNum" sz="quarter" idx="12"/>
          </p:nvPr>
        </p:nvSpPr>
        <p:spPr/>
        <p:txBody>
          <a:bodyPr/>
          <a:lstStyle/>
          <a:p>
            <a:fld id="{C8EF4332-E770-4D3A-B0A4-BAC284B8DBFF}" type="slidenum">
              <a:rPr lang="en-US" smtClean="0"/>
              <a:t>7</a:t>
            </a:fld>
            <a:endParaRPr lang="en-US"/>
          </a:p>
        </p:txBody>
      </p:sp>
    </p:spTree>
    <p:extLst>
      <p:ext uri="{BB962C8B-B14F-4D97-AF65-F5344CB8AC3E}">
        <p14:creationId xmlns:p14="http://schemas.microsoft.com/office/powerpoint/2010/main" val="14831132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a:solidFill>
                  <a:srgbClr val="C00000"/>
                </a:solidFill>
                <a:latin typeface="Arial" panose="020B0604020202020204" pitchFamily="34" charset="0"/>
                <a:cs typeface="Arial" panose="020B0604020202020204" pitchFamily="34" charset="0"/>
              </a:rPr>
              <a:t>OMB and SBA Review In Practice</a:t>
            </a:r>
          </a:p>
        </p:txBody>
      </p:sp>
      <p:sp>
        <p:nvSpPr>
          <p:cNvPr id="3" name="Content Placeholder 2"/>
          <p:cNvSpPr>
            <a:spLocks noGrp="1"/>
          </p:cNvSpPr>
          <p:nvPr>
            <p:ph idx="1"/>
          </p:nvPr>
        </p:nvSpPr>
        <p:spPr/>
        <p:txBody>
          <a:bodyPr>
            <a:normAutofit/>
          </a:bodyPr>
          <a:lstStyle/>
          <a:p>
            <a:pPr marL="0" indent="0">
              <a:spcBef>
                <a:spcPts val="500"/>
              </a:spcBef>
              <a:buNone/>
              <a:defRPr/>
            </a:pPr>
            <a:r>
              <a:rPr kumimoji="0" lang="en-US" sz="26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OMB Review</a:t>
            </a:r>
          </a:p>
          <a:p>
            <a:pPr lvl="1">
              <a:defRPr/>
            </a:pPr>
            <a:r>
              <a:rPr kumimoji="0" lang="en-US" sz="20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Collaborative process between OMB, Governor’s Office, and Agency </a:t>
            </a:r>
          </a:p>
          <a:p>
            <a:pPr lvl="1">
              <a:defRPr/>
            </a:pPr>
            <a:r>
              <a:rPr kumimoji="0" lang="en-US" sz="20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Focus on rule language and cost-benefit analysis </a:t>
            </a:r>
          </a:p>
          <a:p>
            <a:pPr lvl="1">
              <a:spcAft>
                <a:spcPts val="1200"/>
              </a:spcAft>
              <a:defRPr/>
            </a:pPr>
            <a:r>
              <a:rPr kumimoji="0" lang="en-US" sz="20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Process is deliberative and exempt from APRA (PAC opinion 17-FC-270)</a:t>
            </a:r>
          </a:p>
          <a:p>
            <a:pPr marL="0" indent="0">
              <a:spcBef>
                <a:spcPts val="500"/>
              </a:spcBef>
              <a:buNone/>
              <a:defRPr/>
            </a:pPr>
            <a:endParaRPr kumimoji="0" lang="en-US"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indent="0">
              <a:spcBef>
                <a:spcPts val="500"/>
              </a:spcBef>
              <a:buNone/>
              <a:defRPr/>
            </a:pPr>
            <a:r>
              <a:rPr kumimoji="0" lang="en-US" sz="26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SBA Review</a:t>
            </a:r>
          </a:p>
          <a:p>
            <a:pPr lvl="1">
              <a:defRPr/>
            </a:pPr>
            <a:r>
              <a:rPr kumimoji="0" lang="en-US" sz="20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Focus on fiscal impact analysis</a:t>
            </a:r>
          </a:p>
          <a:p>
            <a:pPr marL="0" indent="0">
              <a:spcBef>
                <a:spcPts val="500"/>
              </a:spcBef>
              <a:buNone/>
              <a:defRPr/>
            </a:pPr>
            <a:endParaRPr kumimoji="0" lang="en-US" sz="22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indent="0">
              <a:spcBef>
                <a:spcPts val="500"/>
              </a:spcBef>
              <a:buNone/>
              <a:defRPr/>
            </a:pPr>
            <a:r>
              <a:rPr kumimoji="0" lang="en-US" sz="26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Governor’s Office Review</a:t>
            </a:r>
          </a:p>
          <a:p>
            <a:pPr lvl="1">
              <a:defRPr/>
            </a:pPr>
            <a:r>
              <a:rPr kumimoji="0" lang="en-US" sz="20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Focus on policy rationale for proposed rule</a:t>
            </a:r>
          </a:p>
          <a:p>
            <a:pPr marL="1143000" marR="0" lvl="2"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US" sz="2000" b="0" i="0" u="none" strike="noStrike" kern="1200" cap="none" spc="0" normalizeH="0" baseline="0" noProof="0" dirty="0">
              <a:ln>
                <a:noFill/>
              </a:ln>
              <a:solidFill>
                <a:prstClr val="black"/>
              </a:solidFill>
              <a:effectLst/>
              <a:highlight>
                <a:srgbClr val="FFFF00"/>
              </a:highlight>
              <a:uLnTx/>
              <a:uFillTx/>
              <a:latin typeface="Arial" panose="020B0604020202020204" pitchFamily="34" charset="0"/>
              <a:cs typeface="Arial" panose="020B0604020202020204" pitchFamily="34" charset="0"/>
            </a:endParaRPr>
          </a:p>
          <a:p>
            <a:pPr marL="1143000" marR="0" lvl="2"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US" sz="2000" b="0" i="0" u="none" strike="noStrike" kern="1200" cap="none" spc="0" normalizeH="0" baseline="0" noProof="0" dirty="0">
              <a:ln>
                <a:noFill/>
              </a:ln>
              <a:solidFill>
                <a:prstClr val="black"/>
              </a:solidFill>
              <a:effectLst/>
              <a:highlight>
                <a:srgbClr val="FFFF00"/>
              </a:highlight>
              <a:uLnTx/>
              <a:uFillTx/>
              <a:latin typeface="Arial" panose="020B0604020202020204" pitchFamily="34" charset="0"/>
              <a:cs typeface="Arial" panose="020B0604020202020204" pitchFamily="34" charset="0"/>
            </a:endParaRPr>
          </a:p>
        </p:txBody>
      </p:sp>
      <p:pic>
        <p:nvPicPr>
          <p:cNvPr id="4" name="Picture 3">
            <a:extLst>
              <a:ext uri="{FF2B5EF4-FFF2-40B4-BE49-F238E27FC236}">
                <a16:creationId xmlns:a16="http://schemas.microsoft.com/office/drawing/2014/main" id="{2150E181-5D3F-9C36-5450-3F7835A862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325336" y="6081823"/>
            <a:ext cx="657691" cy="657691"/>
          </a:xfrm>
          <a:prstGeom prst="rect">
            <a:avLst/>
          </a:prstGeom>
        </p:spPr>
      </p:pic>
      <p:sp>
        <p:nvSpPr>
          <p:cNvPr id="5" name="Slide Number Placeholder 4">
            <a:extLst>
              <a:ext uri="{FF2B5EF4-FFF2-40B4-BE49-F238E27FC236}">
                <a16:creationId xmlns:a16="http://schemas.microsoft.com/office/drawing/2014/main" id="{3A878543-ADEE-1760-373F-EE22A1F2825F}"/>
              </a:ext>
            </a:extLst>
          </p:cNvPr>
          <p:cNvSpPr>
            <a:spLocks noGrp="1"/>
          </p:cNvSpPr>
          <p:nvPr>
            <p:ph type="sldNum" sz="quarter" idx="12"/>
          </p:nvPr>
        </p:nvSpPr>
        <p:spPr/>
        <p:txBody>
          <a:bodyPr/>
          <a:lstStyle/>
          <a:p>
            <a:fld id="{C8EF4332-E770-4D3A-B0A4-BAC284B8DBFF}" type="slidenum">
              <a:rPr lang="en-US" smtClean="0"/>
              <a:t>8</a:t>
            </a:fld>
            <a:endParaRPr lang="en-US"/>
          </a:p>
        </p:txBody>
      </p:sp>
    </p:spTree>
    <p:extLst>
      <p:ext uri="{BB962C8B-B14F-4D97-AF65-F5344CB8AC3E}">
        <p14:creationId xmlns:p14="http://schemas.microsoft.com/office/powerpoint/2010/main" val="24938597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800" b="1" dirty="0">
                <a:solidFill>
                  <a:srgbClr val="C00000"/>
                </a:solidFill>
                <a:latin typeface="Arial" panose="020B0604020202020204" pitchFamily="34" charset="0"/>
                <a:cs typeface="Arial" panose="020B0604020202020204" pitchFamily="34" charset="0"/>
              </a:rPr>
              <a:t>OMB and SBA Review of Subsequent Revisions</a:t>
            </a:r>
          </a:p>
        </p:txBody>
      </p:sp>
      <p:sp>
        <p:nvSpPr>
          <p:cNvPr id="3" name="Content Placeholder 2"/>
          <p:cNvSpPr>
            <a:spLocks noGrp="1"/>
          </p:cNvSpPr>
          <p:nvPr>
            <p:ph idx="1"/>
          </p:nvPr>
        </p:nvSpPr>
        <p:spPr>
          <a:xfrm>
            <a:off x="838200" y="1825625"/>
            <a:ext cx="10639426" cy="4351338"/>
          </a:xfrm>
        </p:spPr>
        <p:txBody>
          <a:bodyPr>
            <a:normAutofit/>
          </a:bodyPr>
          <a:lstStyle/>
          <a:p>
            <a:pPr marL="0" indent="0">
              <a:spcBef>
                <a:spcPts val="500"/>
              </a:spcBef>
              <a:buNone/>
              <a:defRPr/>
            </a:pPr>
            <a:r>
              <a:rPr kumimoji="0" lang="en-US" sz="26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OMB and SBA Review of Revisions</a:t>
            </a:r>
          </a:p>
          <a:p>
            <a:pPr lvl="1">
              <a:defRPr/>
            </a:pPr>
            <a:r>
              <a:rPr kumimoji="0" lang="en-US" sz="20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If rule changes after OMB and SBA approval, agency must resubmit for review</a:t>
            </a:r>
            <a:endParaRPr kumimoji="0" lang="en-US" sz="20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lvl="1">
              <a:defRPr/>
            </a:pPr>
            <a:r>
              <a:rPr lang="en-US" sz="2000" b="0" i="0" dirty="0">
                <a:solidFill>
                  <a:srgbClr val="212121"/>
                </a:solidFill>
                <a:effectLst/>
                <a:latin typeface="Arial" panose="020B0604020202020204" pitchFamily="34" charset="0"/>
              </a:rPr>
              <a:t>Agency must submit:</a:t>
            </a:r>
          </a:p>
          <a:p>
            <a:pPr lvl="2">
              <a:buFont typeface="Courier New" panose="02070309020205020404" pitchFamily="49" charset="0"/>
              <a:buChar char="o"/>
              <a:defRPr/>
            </a:pPr>
            <a:r>
              <a:rPr lang="en-US" sz="1800" dirty="0">
                <a:solidFill>
                  <a:srgbClr val="212121"/>
                </a:solidFill>
                <a:latin typeface="Arial" panose="020B0604020202020204" pitchFamily="34" charset="0"/>
              </a:rPr>
              <a:t>R</a:t>
            </a:r>
            <a:r>
              <a:rPr lang="en-US" sz="1800" b="0" i="0" dirty="0">
                <a:solidFill>
                  <a:srgbClr val="212121"/>
                </a:solidFill>
                <a:effectLst/>
                <a:latin typeface="Arial" panose="020B0604020202020204" pitchFamily="34" charset="0"/>
              </a:rPr>
              <a:t>evised rule language </a:t>
            </a:r>
          </a:p>
          <a:p>
            <a:pPr lvl="2">
              <a:buFont typeface="Courier New" panose="02070309020205020404" pitchFamily="49" charset="0"/>
              <a:buChar char="o"/>
              <a:defRPr/>
            </a:pPr>
            <a:r>
              <a:rPr lang="en-US" sz="1800" dirty="0">
                <a:solidFill>
                  <a:srgbClr val="212121"/>
                </a:solidFill>
                <a:latin typeface="Arial" panose="020B0604020202020204" pitchFamily="34" charset="0"/>
              </a:rPr>
              <a:t>Re</a:t>
            </a:r>
            <a:r>
              <a:rPr lang="en-US" sz="1800" b="0" i="0" dirty="0">
                <a:solidFill>
                  <a:srgbClr val="212121"/>
                </a:solidFill>
                <a:effectLst/>
                <a:latin typeface="Arial" panose="020B0604020202020204" pitchFamily="34" charset="0"/>
              </a:rPr>
              <a:t>vised regulatory analysis </a:t>
            </a:r>
          </a:p>
          <a:p>
            <a:pPr lvl="2">
              <a:buFont typeface="Courier New" panose="02070309020205020404" pitchFamily="49" charset="0"/>
              <a:buChar char="o"/>
              <a:defRPr/>
            </a:pPr>
            <a:r>
              <a:rPr lang="en-US" sz="1800" dirty="0">
                <a:solidFill>
                  <a:srgbClr val="212121"/>
                </a:solidFill>
                <a:latin typeface="Arial" panose="020B0604020202020204" pitchFamily="34" charset="0"/>
              </a:rPr>
              <a:t>D</a:t>
            </a:r>
            <a:r>
              <a:rPr lang="en-US" sz="1800" b="0" i="0" dirty="0">
                <a:solidFill>
                  <a:srgbClr val="212121"/>
                </a:solidFill>
                <a:effectLst/>
                <a:latin typeface="Arial" panose="020B0604020202020204" pitchFamily="34" charset="0"/>
              </a:rPr>
              <a:t>iscussion of any changes in the rule or regulatory analysis</a:t>
            </a:r>
          </a:p>
          <a:p>
            <a:pPr lvl="2">
              <a:buFont typeface="Courier New" panose="02070309020205020404" pitchFamily="49" charset="0"/>
              <a:buChar char="o"/>
              <a:defRPr/>
            </a:pPr>
            <a:r>
              <a:rPr lang="en-US" sz="1800" dirty="0">
                <a:solidFill>
                  <a:srgbClr val="212121"/>
                </a:solidFill>
                <a:latin typeface="Arial" panose="020B0604020202020204" pitchFamily="34" charset="0"/>
              </a:rPr>
              <a:t>Explanation of rationale for any changes</a:t>
            </a:r>
          </a:p>
          <a:p>
            <a:pPr lvl="1">
              <a:defRPr/>
            </a:pPr>
            <a:r>
              <a:rPr lang="en-US" sz="2000" b="0" i="0" dirty="0">
                <a:solidFill>
                  <a:srgbClr val="212121"/>
                </a:solidFill>
                <a:effectLst/>
                <a:latin typeface="Arial" panose="020B0604020202020204" pitchFamily="34" charset="0"/>
              </a:rPr>
              <a:t>Reapproval is required before the agency may continue with the rulemaking process</a:t>
            </a:r>
            <a:endParaRPr kumimoji="0" lang="en-US" sz="2000" b="0" i="0" u="none" strike="noStrike" kern="1200" cap="none" spc="0" normalizeH="0" baseline="0" noProof="0" dirty="0">
              <a:ln>
                <a:noFill/>
              </a:ln>
              <a:solidFill>
                <a:prstClr val="black"/>
              </a:solidFill>
              <a:effectLst/>
              <a:highlight>
                <a:srgbClr val="FFFF00"/>
              </a:highlight>
              <a:uLnTx/>
              <a:uFillTx/>
              <a:latin typeface="Arial" panose="020B0604020202020204" pitchFamily="34" charset="0"/>
              <a:cs typeface="Arial" panose="020B0604020202020204" pitchFamily="34" charset="0"/>
            </a:endParaRPr>
          </a:p>
        </p:txBody>
      </p:sp>
      <p:pic>
        <p:nvPicPr>
          <p:cNvPr id="4" name="Picture 3">
            <a:extLst>
              <a:ext uri="{FF2B5EF4-FFF2-40B4-BE49-F238E27FC236}">
                <a16:creationId xmlns:a16="http://schemas.microsoft.com/office/drawing/2014/main" id="{2150E181-5D3F-9C36-5450-3F7835A862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325336" y="6081823"/>
            <a:ext cx="657691" cy="657691"/>
          </a:xfrm>
          <a:prstGeom prst="rect">
            <a:avLst/>
          </a:prstGeom>
        </p:spPr>
      </p:pic>
      <p:sp>
        <p:nvSpPr>
          <p:cNvPr id="5" name="Slide Number Placeholder 4">
            <a:extLst>
              <a:ext uri="{FF2B5EF4-FFF2-40B4-BE49-F238E27FC236}">
                <a16:creationId xmlns:a16="http://schemas.microsoft.com/office/drawing/2014/main" id="{5EE83310-A5EE-466E-7BD5-A4818AF83B79}"/>
              </a:ext>
            </a:extLst>
          </p:cNvPr>
          <p:cNvSpPr>
            <a:spLocks noGrp="1"/>
          </p:cNvSpPr>
          <p:nvPr>
            <p:ph type="sldNum" sz="quarter" idx="12"/>
          </p:nvPr>
        </p:nvSpPr>
        <p:spPr/>
        <p:txBody>
          <a:bodyPr/>
          <a:lstStyle/>
          <a:p>
            <a:fld id="{C8EF4332-E770-4D3A-B0A4-BAC284B8DBFF}" type="slidenum">
              <a:rPr lang="en-US" smtClean="0"/>
              <a:t>9</a:t>
            </a:fld>
            <a:endParaRPr lang="en-US"/>
          </a:p>
        </p:txBody>
      </p:sp>
    </p:spTree>
    <p:extLst>
      <p:ext uri="{BB962C8B-B14F-4D97-AF65-F5344CB8AC3E}">
        <p14:creationId xmlns:p14="http://schemas.microsoft.com/office/powerpoint/2010/main" val="19840849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2199bfba-a409-4f13-b0c4-18b45933d88d}" enabled="0" method="" siteId="{2199bfba-a409-4f13-b0c4-18b45933d88d}" removed="1"/>
</clbl:labelList>
</file>

<file path=docProps/app.xml><?xml version="1.0" encoding="utf-8"?>
<Properties xmlns="http://schemas.openxmlformats.org/officeDocument/2006/extended-properties" xmlns:vt="http://schemas.openxmlformats.org/officeDocument/2006/docPropsVTypes">
  <TotalTime>869</TotalTime>
  <Words>6141</Words>
  <Application>Microsoft Macintosh PowerPoint</Application>
  <PresentationFormat>Widescreen</PresentationFormat>
  <Paragraphs>729</Paragraphs>
  <Slides>57</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57</vt:i4>
      </vt:variant>
    </vt:vector>
  </HeadingPairs>
  <TitlesOfParts>
    <vt:vector size="63" baseType="lpstr">
      <vt:lpstr>Arial</vt:lpstr>
      <vt:lpstr>Calibri</vt:lpstr>
      <vt:lpstr>Calibri Light</vt:lpstr>
      <vt:lpstr>Courier New</vt:lpstr>
      <vt:lpstr>Wingdings</vt:lpstr>
      <vt:lpstr>Office Theme</vt:lpstr>
      <vt:lpstr>February 7, 2024</vt:lpstr>
      <vt:lpstr>Roadmap of Presentation</vt:lpstr>
      <vt:lpstr>Overview of OMB and SBA Review</vt:lpstr>
      <vt:lpstr>Scope of OMB and SBA Review</vt:lpstr>
      <vt:lpstr>OMB and SBA Review Process</vt:lpstr>
      <vt:lpstr>OMB and SBA Review Process</vt:lpstr>
      <vt:lpstr>Contents of Review Request</vt:lpstr>
      <vt:lpstr>OMB and SBA Review In Practice</vt:lpstr>
      <vt:lpstr>OMB and SBA Review of Subsequent Revisions</vt:lpstr>
      <vt:lpstr>Provisional Rule Overview</vt:lpstr>
      <vt:lpstr>Provisional Rule Overview </vt:lpstr>
      <vt:lpstr>Interim Rule Overview</vt:lpstr>
      <vt:lpstr>Interim Rule Overview </vt:lpstr>
      <vt:lpstr>Budget Committee Review</vt:lpstr>
      <vt:lpstr>Tips for Smooth OMB Review</vt:lpstr>
      <vt:lpstr>Tips for Smooth Review </vt:lpstr>
      <vt:lpstr>What is a Rule – Statute</vt:lpstr>
      <vt:lpstr>What is a Rule – Case Law</vt:lpstr>
      <vt:lpstr>What is a Rule – Examples</vt:lpstr>
      <vt:lpstr>Why isn’t Policy Enough?</vt:lpstr>
      <vt:lpstr>Why isn’t Policy Enough? </vt:lpstr>
      <vt:lpstr>The Role of Rules – Statutes vs. Rules</vt:lpstr>
      <vt:lpstr>The Role of Rules – Rules vs. Policies/Manuals</vt:lpstr>
      <vt:lpstr>Statute, Rule, or Policy/Manual</vt:lpstr>
      <vt:lpstr>Example 1 – BMV </vt:lpstr>
      <vt:lpstr>Example 2 – DNR</vt:lpstr>
      <vt:lpstr>Attorney Fees</vt:lpstr>
      <vt:lpstr>Cost-Benefit Analysis – Overview</vt:lpstr>
      <vt:lpstr>Cost-Benefit Analysis – Statutory Requirements </vt:lpstr>
      <vt:lpstr>Cost-Benefit Analysis – Steps</vt:lpstr>
      <vt:lpstr>Identify All New Requirements</vt:lpstr>
      <vt:lpstr>Who Is Impacted by Changes?</vt:lpstr>
      <vt:lpstr>Impacted Parties – Example </vt:lpstr>
      <vt:lpstr>Impacted Parties – Example </vt:lpstr>
      <vt:lpstr>Benefits: Answer the “Why”</vt:lpstr>
      <vt:lpstr>Benefits: Source of Motivation</vt:lpstr>
      <vt:lpstr>Benefits: Motivation Examples </vt:lpstr>
      <vt:lpstr>Costs: Answer what it takes</vt:lpstr>
      <vt:lpstr>Existing Compliance – Example </vt:lpstr>
      <vt:lpstr>Existing Compliance – Example </vt:lpstr>
      <vt:lpstr>Add It All Up</vt:lpstr>
      <vt:lpstr>Tallying Costs – Example </vt:lpstr>
      <vt:lpstr>Weighing Costs and Benefits – Example 1</vt:lpstr>
      <vt:lpstr>Weighing Costs and Benefits – Example 1</vt:lpstr>
      <vt:lpstr>Weighing Costs and Benefits –  Example 2</vt:lpstr>
      <vt:lpstr>Weighing Costs and Benefits –  Example 2</vt:lpstr>
      <vt:lpstr>Example Summarizing Net Benefits</vt:lpstr>
      <vt:lpstr>Attempt to Reduce Costs</vt:lpstr>
      <vt:lpstr>Minimizing Costs – Example 1</vt:lpstr>
      <vt:lpstr>Minimizing Costs – Example 2</vt:lpstr>
      <vt:lpstr>Minimizing Costs – Example 3</vt:lpstr>
      <vt:lpstr>Minimizing Costs – Example 4</vt:lpstr>
      <vt:lpstr>Getting a Second Opinion</vt:lpstr>
      <vt:lpstr>Input of Regulated Parties – Example 1</vt:lpstr>
      <vt:lpstr>Input of Regulated Parties – Example 2</vt:lpstr>
      <vt:lpstr>Input of Regulated Parties – Example 3</vt:lpstr>
      <vt:lpstr>Helpful Resources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February 15, 2023</dc:title>
  <dc:creator>Mehrlich, Jessica</dc:creator>
  <cp:lastModifiedBy>Ranney, Chad</cp:lastModifiedBy>
  <cp:revision>26</cp:revision>
  <dcterms:created xsi:type="dcterms:W3CDTF">2023-02-14T13:40:10Z</dcterms:created>
  <dcterms:modified xsi:type="dcterms:W3CDTF">2024-01-23T16:01:14Z</dcterms:modified>
</cp:coreProperties>
</file>