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9"/>
  </p:notesMasterIdLst>
  <p:sldIdLst>
    <p:sldId id="256" r:id="rId5"/>
    <p:sldId id="257" r:id="rId6"/>
    <p:sldId id="258" r:id="rId7"/>
    <p:sldId id="278" r:id="rId8"/>
    <p:sldId id="279" r:id="rId9"/>
    <p:sldId id="280" r:id="rId10"/>
    <p:sldId id="281" r:id="rId11"/>
    <p:sldId id="282" r:id="rId12"/>
    <p:sldId id="288" r:id="rId13"/>
    <p:sldId id="317" r:id="rId14"/>
    <p:sldId id="305" r:id="rId15"/>
    <p:sldId id="316" r:id="rId16"/>
    <p:sldId id="307" r:id="rId17"/>
    <p:sldId id="309" r:id="rId18"/>
    <p:sldId id="315" r:id="rId19"/>
    <p:sldId id="306" r:id="rId20"/>
    <p:sldId id="295" r:id="rId21"/>
    <p:sldId id="294" r:id="rId22"/>
    <p:sldId id="318" r:id="rId23"/>
    <p:sldId id="296" r:id="rId24"/>
    <p:sldId id="302" r:id="rId25"/>
    <p:sldId id="297" r:id="rId26"/>
    <p:sldId id="298" r:id="rId27"/>
    <p:sldId id="272" r:id="rId28"/>
    <p:sldId id="299" r:id="rId29"/>
    <p:sldId id="300" r:id="rId30"/>
    <p:sldId id="301" r:id="rId31"/>
    <p:sldId id="273" r:id="rId32"/>
    <p:sldId id="283" r:id="rId33"/>
    <p:sldId id="303" r:id="rId34"/>
    <p:sldId id="284" r:id="rId35"/>
    <p:sldId id="285" r:id="rId36"/>
    <p:sldId id="286" r:id="rId37"/>
    <p:sldId id="259" r:id="rId38"/>
    <p:sldId id="313" r:id="rId39"/>
    <p:sldId id="314" r:id="rId40"/>
    <p:sldId id="311" r:id="rId41"/>
    <p:sldId id="276" r:id="rId42"/>
    <p:sldId id="277" r:id="rId43"/>
    <p:sldId id="312" r:id="rId44"/>
    <p:sldId id="268" r:id="rId45"/>
    <p:sldId id="310" r:id="rId46"/>
    <p:sldId id="304" r:id="rId47"/>
    <p:sldId id="269" r:id="rId4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2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E147E-C22D-440D-AD2C-63E327BD0617}" type="datetimeFigureOut">
              <a:rPr lang="en-US" smtClean="0"/>
              <a:t>6/12/2023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52F8F-1850-45FF-8CB9-23CA254E4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46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1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80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83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27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0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58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80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69B5CD-9B8A-499B-8BC1-58904548AD9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90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3F478-E4F3-CA15-620F-01A5DEAE7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D02C65-8B8D-4D5C-1B7C-3AD481CF8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B0EED-2B82-186E-78FC-C6629CA2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F7201-9707-4737-A6A5-9DED346AE3DD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2500A-27BF-3B6D-6D23-1B618B40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6FF78-391F-922F-0C0C-325DFA78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627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F0F9C-D2A6-11D2-5AF7-00A1B1AD3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A7A824-3BDF-2F35-7FE0-E4B9B7CA6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6CE53-2550-6CD9-D39A-03A4E3F2C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CF2D-5C4A-4E67-B3D0-02BD6B44EFC7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4967A-DA15-DFB2-F87B-1099498F2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265D96-5C77-0B2D-3239-E69AF042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3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5CB21A-38C1-62D5-61B4-55BC6D2BE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AC2A9-2605-F108-16B7-C53105332B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3D941-E373-0D8A-41DB-9F26A0ED0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6011-8B30-4110-BD39-C2D304066A5F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69C98-2CA8-5A29-E202-588CC0F4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FEB87-054B-7A47-4F47-CCC21BCDE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46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4257C-1CF4-3AA3-57C6-8F8F7D99B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5269F-9C5B-5F54-30A5-FCB2B4EDB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E49E-4C60-59CC-DA49-E7CB2D836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7E117-F3D5-4C82-91B6-9543F02A6A26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1C442-E86D-6B9B-9D73-02B940CB4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4D074-26F7-AA38-441E-61BB1EBD2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6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A53D9-81A0-1331-33F1-CF6C6111B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BD96E-21AB-A8DF-60C0-9152D3F93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F5804-8AF7-039B-988D-09DC8F887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A863E-E785-4FEE-B7E7-61688E24426C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A125D-EBED-59F4-5C85-0F34D6F7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ABDA6-6B3C-85F9-7DE9-925FD276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3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F71CB-31B1-541E-E5C1-1FFCA947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BCE45-D573-C5BF-1615-DE40FE3F90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E8732-268E-FFD2-E027-7E83F410A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B6B292-91E3-D765-6EF8-3C15254F6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D7965-CD00-4CAC-A322-F18A3AA73C75}" type="datetime1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9554-800F-BF4C-EFE9-1082B3DDB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57FE4-4F71-3656-9BBA-6173F66B0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02AC1-E3AF-35CC-8682-C50F0DA12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C2C4E-45B7-E20D-B383-254429C8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8FD73-DFA9-BB1A-0FEE-54FA82C22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CA0E76-C72F-210D-CEF5-E732ADDC82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214E8-82E0-D172-F6E4-5DCD6B6DC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0812F7-3E0E-1F3A-7DCF-17179F9FC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22618-8E2C-4BAE-95F9-EC1C190B72F5}" type="datetime1">
              <a:rPr lang="en-US" smtClean="0"/>
              <a:t>6/12/2023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383C85-1E30-52C0-5EAB-811260A8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BB7314-3C36-83DD-9451-27F47C3F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5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BEFD1-2A4B-590F-3084-3F928EFA3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C89928-590F-DF25-7B18-66E8B6DAD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372C-B118-494F-824B-1D57A8EB51F7}" type="datetime1">
              <a:rPr lang="en-US" smtClean="0"/>
              <a:t>6/12/2023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FDFB8E-7D7B-5DCA-0881-95B9F7EF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CDF66-6FA7-CE4D-1C1E-E46EBD75F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50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2AB1A1-B859-AA36-FAC6-E618395F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0E2E-4B42-43E6-9DB4-374890928BFC}" type="datetime1">
              <a:rPr lang="en-US" smtClean="0"/>
              <a:t>6/12/2023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509960-C634-BDD4-0DFC-3D21B1E42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5BA97C-BFE3-E08F-43D6-7C9E4013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4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46C20-ED4B-E4D9-235B-D57EE0614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DCF01-96B1-40D5-8DC4-0D3DE16ED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C4E9F7-DE3E-53F4-5E9A-D44C59D4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01706-6BB4-3CC3-1CF9-8B0B3A894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F9877-3238-4F47-B937-4D9CC2A798B1}" type="datetime1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03A89D-4D67-1A62-00BE-51A5375F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D2282-59A3-1705-0FA0-040065E15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1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B701-9AB1-F86C-766F-144C3AB61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363A35-AD6D-7F32-3247-22D8CB601E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3FF6C-CB85-6780-0BC8-E95898079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7250B-F837-3092-97A0-12C49047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1D5FA-5590-4736-8972-A259302F3102}" type="datetime1">
              <a:rPr lang="en-US" smtClean="0"/>
              <a:t>6/12/2023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507D1-48E3-8003-7685-28B7EB6E3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F9CA7-9DEC-0466-660D-1795B3CA7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010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918F26-9E60-946E-EB21-4C254535B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FB53F-C792-253A-356C-1F31AE6AB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A3D27-7EFF-CD23-C61F-5B8057806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C4D6A-8D81-441F-AFB5-17E83AE2EAA4}" type="datetime1">
              <a:rPr lang="en-US" smtClean="0"/>
              <a:t>6/12/2023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A0308-F070-881E-A569-EF30775DB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BF4DA-D95D-716D-9B76-737B31D2F3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4B30E-C719-4A77-98CA-C4DACD1E7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9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BArules@sba.in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BArules@sba.in.gov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BArules@sba.in.gov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in.gov/omb/rule-approval-process/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7001-18B2-DD92-1AE4-016081E62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5790" y="1550671"/>
            <a:ext cx="10980420" cy="3337559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01426A"/>
                </a:solidFill>
                <a:latin typeface="+mn-lt"/>
                <a:cs typeface="Times New Roman" panose="02020603050405020304" pitchFamily="18" charset="0"/>
              </a:rPr>
              <a:t>HEA 1623 Seminar</a:t>
            </a:r>
            <a:br>
              <a:rPr lang="en-US" sz="7200" b="1" dirty="0">
                <a:solidFill>
                  <a:srgbClr val="01426A"/>
                </a:solidFill>
                <a:latin typeface="+mn-lt"/>
                <a:cs typeface="Times New Roman" panose="02020603050405020304" pitchFamily="18" charset="0"/>
              </a:rPr>
            </a:br>
            <a:br>
              <a:rPr lang="en-US" sz="7200" i="1" dirty="0"/>
            </a:br>
            <a:endParaRPr lang="en-US" sz="72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D8225AE-F23A-EA9C-AE9A-106006B347C9}"/>
              </a:ext>
            </a:extLst>
          </p:cNvPr>
          <p:cNvGrpSpPr/>
          <p:nvPr/>
        </p:nvGrpSpPr>
        <p:grpSpPr>
          <a:xfrm>
            <a:off x="2728000" y="3252046"/>
            <a:ext cx="6736001" cy="1217085"/>
            <a:chOff x="2901244" y="2586855"/>
            <a:chExt cx="6736001" cy="121708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021B8EC-F0B4-D149-EC58-5B04FE3A4D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0702" y="2586855"/>
              <a:ext cx="1217085" cy="1217085"/>
            </a:xfrm>
            <a:prstGeom prst="rect">
              <a:avLst/>
            </a:prstGeom>
          </p:spPr>
        </p:pic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02785C16-0ADC-A0B3-049B-DC02092FFF10}"/>
                </a:ext>
              </a:extLst>
            </p:cNvPr>
            <p:cNvCxnSpPr>
              <a:cxnSpLocks/>
            </p:cNvCxnSpPr>
            <p:nvPr/>
          </p:nvCxnSpPr>
          <p:spPr>
            <a:xfrm>
              <a:off x="2901244" y="3195398"/>
              <a:ext cx="2600356" cy="0"/>
            </a:xfrm>
            <a:prstGeom prst="line">
              <a:avLst/>
            </a:prstGeom>
            <a:ln>
              <a:solidFill>
                <a:srgbClr val="FFC70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F7F1B33-317D-74EB-9F75-4D5DC07CED14}"/>
                </a:ext>
              </a:extLst>
            </p:cNvPr>
            <p:cNvCxnSpPr>
              <a:cxnSpLocks/>
            </p:cNvCxnSpPr>
            <p:nvPr/>
          </p:nvCxnSpPr>
          <p:spPr>
            <a:xfrm>
              <a:off x="7036889" y="3195398"/>
              <a:ext cx="2600356" cy="0"/>
            </a:xfrm>
            <a:prstGeom prst="line">
              <a:avLst/>
            </a:prstGeom>
            <a:ln>
              <a:solidFill>
                <a:srgbClr val="FFC70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CA0D61DE-0A2E-5DD6-DD8C-B696C46652E5}"/>
              </a:ext>
            </a:extLst>
          </p:cNvPr>
          <p:cNvSpPr/>
          <p:nvPr/>
        </p:nvSpPr>
        <p:spPr>
          <a:xfrm>
            <a:off x="605790" y="4888230"/>
            <a:ext cx="646894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Justin McAdam</a:t>
            </a:r>
            <a:br>
              <a:rPr lang="en-US" sz="2000" b="1" dirty="0"/>
            </a:br>
            <a:r>
              <a:rPr lang="en-US" sz="1400" b="1" dirty="0"/>
              <a:t>Deputy Director &amp; Chief Legal Counsel</a:t>
            </a:r>
            <a:br>
              <a:rPr lang="en-US" sz="2000" b="1" dirty="0"/>
            </a:br>
            <a:br>
              <a:rPr lang="en-US" sz="2000" b="1" dirty="0"/>
            </a:br>
            <a:r>
              <a:rPr lang="en-US" sz="2000" b="1" dirty="0"/>
              <a:t>Patrick Price</a:t>
            </a:r>
            <a:br>
              <a:rPr lang="en-US" sz="2000" b="1" dirty="0"/>
            </a:br>
            <a:r>
              <a:rPr lang="en-US" sz="1400" b="1" dirty="0"/>
              <a:t>Special Counsel, Office of Management and Budget</a:t>
            </a:r>
            <a:br>
              <a:rPr lang="en-US" sz="1400" b="1" dirty="0"/>
            </a:br>
            <a:r>
              <a:rPr lang="en-US" sz="1400" b="1" dirty="0"/>
              <a:t>General Counsel, State Budget Agency</a:t>
            </a:r>
            <a:br>
              <a:rPr lang="en-US" sz="1400" b="1" dirty="0"/>
            </a:b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79628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500" b="1" dirty="0"/>
              <a:t>Impact</a:t>
            </a:r>
          </a:p>
          <a:p>
            <a:pPr lvl="1"/>
            <a:r>
              <a:rPr lang="en-US" sz="3200" dirty="0">
                <a:sym typeface="Wingdings" panose="05000000000000000000" pitchFamily="2" charset="2"/>
              </a:rPr>
              <a:t>Agency may be liable for enforcing non-rule policies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>
                <a:sym typeface="Wingdings" panose="05000000000000000000" pitchFamily="2" charset="2"/>
              </a:rPr>
              <a:t>starting </a:t>
            </a:r>
            <a:r>
              <a:rPr lang="en-US" sz="2800" dirty="0"/>
              <a:t>July 1, 2023</a:t>
            </a:r>
            <a:endParaRPr lang="en-US" sz="2800" dirty="0">
              <a:sym typeface="Wingdings" panose="05000000000000000000" pitchFamily="2" charset="2"/>
            </a:endParaRPr>
          </a:p>
          <a:p>
            <a:pPr lvl="1"/>
            <a:r>
              <a:rPr lang="en-US" sz="3200" dirty="0"/>
              <a:t>Agency may not be able to enforce fees/fines/penalties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Starting January 1, 2025 (DNR, IDEM, Gaming, Horse Racing)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Starting July 1, 2025 (all other agencies)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BUT potentially earlier if agency fees/fines/penalties not reviewed by Budget Committee on time</a:t>
            </a:r>
          </a:p>
          <a:p>
            <a:pPr marL="0" indent="0">
              <a:buNone/>
            </a:pPr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48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Next Steps</a:t>
            </a:r>
          </a:p>
          <a:p>
            <a:pPr lvl="1"/>
            <a:r>
              <a:rPr lang="en-US" sz="3200" dirty="0"/>
              <a:t>Agency needs to review all rules to ensure that all non-rule policies are included in rules</a:t>
            </a:r>
          </a:p>
          <a:p>
            <a:pPr lvl="1"/>
            <a:r>
              <a:rPr lang="en-US" sz="3200" dirty="0"/>
              <a:t>Work with program staff to ensure alignment between programs and rules</a:t>
            </a:r>
          </a:p>
          <a:p>
            <a:pPr lvl="1"/>
            <a:r>
              <a:rPr lang="en-US" sz="3200" dirty="0"/>
              <a:t>Educate program and legal staff about what types of requirements and policies are required to be in rules</a:t>
            </a:r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1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In General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that must be met need to be in statute or regulation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Basis for denying application or permit must be in statute or rule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Basis for violation or enforcement action must be in statute or rule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600" b="1" i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A8C7C-B1DC-2748-BFE2-2F024A67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DC1BE1-8EA8-2D02-0409-244A45A48B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02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4200" b="1" dirty="0">
                <a:solidFill>
                  <a:prstClr val="black"/>
                </a:solidFill>
                <a:cs typeface="Arial" panose="020B0604020202020204" pitchFamily="34" charset="0"/>
              </a:rPr>
              <a:t>Examples</a:t>
            </a:r>
            <a:endParaRPr kumimoji="0" lang="en-US" sz="42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cs typeface="Arial" panose="020B0604020202020204" pitchFamily="34" charset="0"/>
              </a:rPr>
              <a:t>Information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to be submitted in an application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Documents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to prove identification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cs typeface="Arial" panose="020B0604020202020204" pitchFamily="34" charset="0"/>
              </a:rPr>
              <a:t>Required equipment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Required training standards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>
                <a:solidFill>
                  <a:prstClr val="black"/>
                </a:solidFill>
                <a:cs typeface="Arial" panose="020B0604020202020204" pitchFamily="34" charset="0"/>
              </a:rPr>
              <a:t>Fees and fines </a:t>
            </a:r>
          </a:p>
          <a:p>
            <a:pPr lvl="2">
              <a:buFont typeface="Calibri" panose="020F0502020204030204" pitchFamily="34" charset="0"/>
              <a:buChar char="⁻"/>
              <a:defRPr/>
            </a:pPr>
            <a:r>
              <a:rPr lang="en-US" sz="2800" dirty="0">
                <a:solidFill>
                  <a:prstClr val="black"/>
                </a:solidFill>
                <a:cs typeface="Arial" panose="020B0604020202020204" pitchFamily="34" charset="0"/>
              </a:rPr>
              <a:t>Exact amount</a:t>
            </a:r>
          </a:p>
          <a:p>
            <a:pPr lvl="2">
              <a:buFont typeface="Calibri" panose="020F0502020204030204" pitchFamily="34" charset="0"/>
              <a:buChar char="⁻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Formula - must define what you are doing and how it is calculated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A8C7C-B1DC-2748-BFE2-2F024A678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DC1BE1-8EA8-2D02-0409-244A45A48B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98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Legal Background</a:t>
            </a:r>
          </a:p>
          <a:p>
            <a:pPr lvl="1"/>
            <a:r>
              <a:rPr lang="en-US" sz="3200" dirty="0"/>
              <a:t>IC 4-22-2-3(b) defines what a rule is</a:t>
            </a:r>
          </a:p>
          <a:p>
            <a:pPr lvl="1"/>
            <a:r>
              <a:rPr lang="en-US" sz="3200" dirty="0"/>
              <a:t>Indiana Courts define a rule as any policy or general requirement that has the effect of law (i.e., mandatory)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Mandatory policies must be adopted using certain processes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Akin to due process</a:t>
            </a:r>
          </a:p>
          <a:p>
            <a:pPr lvl="1"/>
            <a:r>
              <a:rPr lang="en-US" sz="3200" dirty="0"/>
              <a:t>Courts consistently refuse to enforce policies lacking proper process</a:t>
            </a:r>
          </a:p>
          <a:p>
            <a:pPr marL="457200" lvl="1" indent="0">
              <a:buNone/>
            </a:pP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lvl="1"/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53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500"/>
              </a:spcBef>
              <a:buNone/>
              <a:defRPr/>
            </a:pPr>
            <a:r>
              <a:rPr kumimoji="0" lang="en-US" sz="4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Examples of Non-rule Policies Rejected by Courts</a:t>
            </a:r>
          </a:p>
          <a:p>
            <a:pPr lvl="1">
              <a:lnSpc>
                <a:spcPct val="100000"/>
              </a:lnSpc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Written policy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: </a:t>
            </a:r>
            <a:r>
              <a:rPr kumimoji="0" lang="da-DK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required documents for driver’s license</a:t>
            </a:r>
          </a:p>
          <a:p>
            <a:pPr lvl="1">
              <a:lnSpc>
                <a:spcPct val="100000"/>
              </a:lnSpc>
              <a:defRPr/>
            </a:pPr>
            <a:r>
              <a:rPr kumimoji="0" lang="da-D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Oral policy</a:t>
            </a:r>
            <a:r>
              <a:rPr kumimoji="0" lang="da-DK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: location of environmental monitoring equipment</a:t>
            </a:r>
          </a:p>
          <a:p>
            <a:pPr lvl="1">
              <a:lnSpc>
                <a:spcPct val="100000"/>
              </a:lnSpc>
              <a:defRPr/>
            </a:pPr>
            <a:r>
              <a:rPr kumimoji="0" lang="da-DK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Contract</a:t>
            </a:r>
            <a:r>
              <a:rPr kumimoji="0" lang="da-DK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: regulating private actors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through contract</a:t>
            </a:r>
            <a:endParaRPr lang="en-US" sz="3200" dirty="0"/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167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Resources </a:t>
            </a:r>
            <a:r>
              <a:rPr lang="en-US" sz="4200" i="1" dirty="0"/>
              <a:t>(available on OMB website)</a:t>
            </a:r>
          </a:p>
          <a:p>
            <a:pPr lvl="1"/>
            <a:r>
              <a:rPr lang="en-US" sz="3200" dirty="0"/>
              <a:t>OMB Memo: “What is a Rule” </a:t>
            </a:r>
          </a:p>
          <a:p>
            <a:pPr lvl="1"/>
            <a:r>
              <a:rPr lang="en-US" sz="3200" dirty="0"/>
              <a:t>OMB Presentation at Rulemaking Seminar on Feb. 15, 2023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72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Rules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New Steps</a:t>
            </a:r>
          </a:p>
          <a:p>
            <a:pPr lvl="1"/>
            <a:r>
              <a:rPr lang="en-US" sz="3200" dirty="0"/>
              <a:t>Second public comment and hearing required in certain instances</a:t>
            </a:r>
          </a:p>
          <a:p>
            <a:pPr lvl="1"/>
            <a:r>
              <a:rPr lang="en-US" sz="3200" dirty="0"/>
              <a:t>Must provide written summary of responses to comments to Gov, AG, Register</a:t>
            </a:r>
          </a:p>
          <a:p>
            <a:pPr lvl="1"/>
            <a:r>
              <a:rPr lang="en-US" sz="3200" dirty="0"/>
              <a:t>Fees, fines, and penalties must be reviewed by the Budget Committee before approval by SBA &amp; OMB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46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Rules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Steps Eliminated</a:t>
            </a:r>
          </a:p>
          <a:p>
            <a:pPr lvl="1"/>
            <a:r>
              <a:rPr lang="en-US" sz="3200" dirty="0"/>
              <a:t>Publication of Notice of Intent</a:t>
            </a:r>
          </a:p>
          <a:p>
            <a:pPr lvl="1"/>
            <a:r>
              <a:rPr lang="en-US" sz="3200" dirty="0"/>
              <a:t>Publication of notice in newspaper </a:t>
            </a:r>
          </a:p>
          <a:p>
            <a:pPr lvl="1"/>
            <a:r>
              <a:rPr lang="en-US" sz="3200" dirty="0"/>
              <a:t>Provision of rule language to Legislative Council 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944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Rules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Other Changes</a:t>
            </a:r>
          </a:p>
          <a:p>
            <a:pPr lvl="1"/>
            <a:r>
              <a:rPr lang="en-US" sz="3200" dirty="0"/>
              <a:t>OMB &amp; SBA review combined into one step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Must resubmit to OMB &amp; SBA if changes</a:t>
            </a:r>
          </a:p>
          <a:p>
            <a:pPr lvl="1"/>
            <a:r>
              <a:rPr lang="en-US" sz="3200" dirty="0"/>
              <a:t>Cost-Benefit Analysis &amp; Fiscal Analysis combined into Regulatory Analysis</a:t>
            </a:r>
          </a:p>
          <a:p>
            <a:pPr lvl="1"/>
            <a:r>
              <a:rPr lang="en-US" sz="3200" dirty="0"/>
              <a:t>Public comment period extended to 30 days</a:t>
            </a:r>
          </a:p>
          <a:p>
            <a:pPr lvl="1"/>
            <a:r>
              <a:rPr lang="en-US" sz="3200" dirty="0"/>
              <a:t>Public hearings must include a remote option and be recorded 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6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8081328-11B8-7710-49D0-66020EFB86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500" dirty="0"/>
              <a:t>HEA 1623 Overview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HEA 1623 Major Changes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Attorneys’ Fees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Formal Rules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Readoptions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Emergency Rules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Provisional Rulemaking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5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34F736A-48F3-FB06-2608-85FD3276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Roadmap of Presentation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D6BA387-27CE-7DF9-D9A1-FF9F363F7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500" dirty="0"/>
              <a:t>Interim Rulemaking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Fees, Fines &amp; Civil Penalties 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Important Deadlines 2023 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Important Deadlines 2024 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Short Term Action Items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Helpful Resources	</a:t>
            </a:r>
          </a:p>
          <a:p>
            <a:pPr>
              <a:lnSpc>
                <a:spcPct val="150000"/>
              </a:lnSpc>
            </a:pPr>
            <a:r>
              <a:rPr lang="en-US" sz="2500" dirty="0"/>
              <a:t>Questions 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1E33B02-A162-90CF-99F6-B8605E6AF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2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5D4B85-8E95-9DC7-D6E4-F1819AECAA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220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Rules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200" b="1" dirty="0"/>
              <a:t>OMB/SBA Review</a:t>
            </a:r>
          </a:p>
          <a:p>
            <a:pPr lvl="1"/>
            <a:r>
              <a:rPr lang="en-US" sz="3200" dirty="0"/>
              <a:t>Only submit rule once to OMB/SBA</a:t>
            </a:r>
          </a:p>
          <a:p>
            <a:pPr lvl="1"/>
            <a:r>
              <a:rPr lang="en-US" sz="3200" dirty="0"/>
              <a:t>Executive Orders replaced with statutory OMB/SBA review process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EO 2-89 &amp; EO 13-3 will be repealed</a:t>
            </a:r>
          </a:p>
          <a:p>
            <a:pPr lvl="1"/>
            <a:r>
              <a:rPr lang="en-US" sz="3200" dirty="0"/>
              <a:t>“New” Regulatory Analysis required in IC 4-22-2-22.8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Same as cost-benefit analysis &amp; fiscal impact analysis 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Template available on OMB website</a:t>
            </a:r>
          </a:p>
          <a:p>
            <a:pPr lvl="1"/>
            <a:r>
              <a:rPr lang="en-US" sz="3200" dirty="0"/>
              <a:t>Must resubmit to OMB/SBA if changes to rule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262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Rules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Procedure</a:t>
            </a:r>
          </a:p>
          <a:p>
            <a:pPr lvl="1"/>
            <a:r>
              <a:rPr lang="en-US" sz="3200" dirty="0"/>
              <a:t>Email </a:t>
            </a:r>
            <a:r>
              <a:rPr lang="en-US" sz="3200" dirty="0">
                <a:hlinkClick r:id="rId3"/>
              </a:rPr>
              <a:t>SBArules@sba.in.gov</a:t>
            </a:r>
            <a:r>
              <a:rPr lang="en-US" sz="3200" dirty="0"/>
              <a:t> to request approval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Include “Regular Rule” in subject line</a:t>
            </a:r>
          </a:p>
          <a:p>
            <a:pPr lvl="1"/>
            <a:r>
              <a:rPr lang="en-US" sz="3200" dirty="0"/>
              <a:t>Follow FMC 5.1 for now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BUT use regulatory analysis template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FMCs 5.1 and 5.2 will be updated at later date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680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Readoptions</a:t>
            </a:r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Key Changes</a:t>
            </a:r>
          </a:p>
          <a:p>
            <a:pPr lvl="1"/>
            <a:r>
              <a:rPr lang="en-US" sz="3200" dirty="0"/>
              <a:t>Rules expire on January 1 of the 5th year</a:t>
            </a:r>
          </a:p>
          <a:p>
            <a:pPr lvl="1"/>
            <a:r>
              <a:rPr lang="en-US" sz="3200" dirty="0"/>
              <a:t>New deadlines for readoption notices (FAQ includes list)</a:t>
            </a:r>
          </a:p>
          <a:p>
            <a:pPr lvl="1"/>
            <a:r>
              <a:rPr lang="en-US" sz="3200" dirty="0"/>
              <a:t>Must publish readoption analysis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Similar to regulatory analysis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Template available on OMB website</a:t>
            </a:r>
          </a:p>
          <a:p>
            <a:pPr lvl="1"/>
            <a:r>
              <a:rPr lang="en-US" sz="3200" dirty="0"/>
              <a:t>Must prepare responses to comments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Not published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788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Rules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200" b="1" dirty="0"/>
              <a:t>Key Changes</a:t>
            </a:r>
          </a:p>
          <a:p>
            <a:pPr lvl="1"/>
            <a:r>
              <a:rPr lang="en-US" sz="3200" dirty="0"/>
              <a:t>Existing emergency rule authority abolished </a:t>
            </a:r>
          </a:p>
          <a:p>
            <a:pPr lvl="1"/>
            <a:r>
              <a:rPr lang="en-US" sz="3200" dirty="0"/>
              <a:t>Replaced with interim and provisional rules</a:t>
            </a:r>
          </a:p>
          <a:p>
            <a:pPr lvl="1"/>
            <a:r>
              <a:rPr lang="en-US" sz="3200" dirty="0"/>
              <a:t>All agencies granted authority for provisional and interim rulemaking </a:t>
            </a:r>
          </a:p>
          <a:p>
            <a:endParaRPr lang="en-US" sz="1200" dirty="0"/>
          </a:p>
          <a:p>
            <a:pPr marL="0" indent="0">
              <a:buNone/>
            </a:pPr>
            <a:r>
              <a:rPr lang="en-US" sz="4200" b="1" dirty="0"/>
              <a:t>Impact</a:t>
            </a:r>
          </a:p>
          <a:p>
            <a:pPr lvl="1"/>
            <a:r>
              <a:rPr lang="en-US" sz="3200" dirty="0"/>
              <a:t>Emergency rules with a defined expiration date expire on that date</a:t>
            </a:r>
          </a:p>
          <a:p>
            <a:pPr lvl="1"/>
            <a:r>
              <a:rPr lang="en-US" sz="3200" dirty="0"/>
              <a:t>Indefinite emergency rules expire October 1, 2023, unless included on Governor’s List</a:t>
            </a:r>
          </a:p>
          <a:p>
            <a:pPr lvl="1"/>
            <a:endParaRPr lang="en-US" sz="13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7353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C1176-F06A-DC26-87D6-74C9333D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Rules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387C-24E0-56F4-8BF2-0FF7F0F7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200" b="1" dirty="0"/>
              <a:t>Extensions</a:t>
            </a:r>
          </a:p>
          <a:p>
            <a:pPr lvl="1"/>
            <a:r>
              <a:rPr lang="en-US" sz="3500" dirty="0"/>
              <a:t>Governor may extend indefinite emergency rules until October 1, 2024</a:t>
            </a:r>
          </a:p>
          <a:p>
            <a:pPr lvl="1"/>
            <a:r>
              <a:rPr lang="en-US" sz="3500" dirty="0"/>
              <a:t>To qualify, rule must be included on list submitted by Governor to Indiana Register by September 1, 2023</a:t>
            </a:r>
          </a:p>
          <a:p>
            <a:pPr lvl="1"/>
            <a:endParaRPr lang="en-US" sz="1300" dirty="0"/>
          </a:p>
          <a:p>
            <a:pPr marL="0" indent="0">
              <a:buNone/>
            </a:pPr>
            <a:r>
              <a:rPr lang="en-US" sz="4200" b="1" dirty="0"/>
              <a:t>Next Steps</a:t>
            </a:r>
          </a:p>
          <a:p>
            <a:pPr lvl="1"/>
            <a:r>
              <a:rPr lang="en-US" sz="3500" dirty="0"/>
              <a:t>Notify Governor’s Office and OMB of any indefinite rules that need to be extended by August 1, 2023</a:t>
            </a:r>
          </a:p>
          <a:p>
            <a:pPr lvl="1"/>
            <a:r>
              <a:rPr lang="en-US" sz="3500" dirty="0"/>
              <a:t>Prepare plan for rulemaking to replace expiring emergency rules (with regular, provisional, interim)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75318C-C755-E4FC-A415-EA13B6133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D99F6C-4B96-79D7-7029-DD7CA16A5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9453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Provisional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200" b="1" dirty="0"/>
              <a:t>Purpose</a:t>
            </a:r>
          </a:p>
          <a:p>
            <a:pPr lvl="1"/>
            <a:r>
              <a:rPr lang="en-US" sz="3200" dirty="0"/>
              <a:t>For temporary situations posing imminent and substantial harm 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4200" b="1" dirty="0"/>
              <a:t>Conditions for Use</a:t>
            </a:r>
          </a:p>
          <a:p>
            <a:pPr lvl="1"/>
            <a:r>
              <a:rPr lang="en-US" sz="3200" dirty="0"/>
              <a:t>Must get written authorization from Governor</a:t>
            </a:r>
          </a:p>
          <a:p>
            <a:pPr lvl="1"/>
            <a:r>
              <a:rPr lang="en-US" sz="3200" dirty="0"/>
              <a:t>Circulated to the legislature then effective (DNR and IDEM 10-day delay)</a:t>
            </a:r>
          </a:p>
          <a:p>
            <a:pPr lvl="1"/>
            <a:r>
              <a:rPr lang="en-US" sz="3200" dirty="0"/>
              <a:t>Fees, fines, or civil penalties must be submitted to Budget Committee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sz="3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801E9E-D729-83F7-24AC-0F794BA9E4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7F8CB4-F76E-621B-E57B-1F5FB0F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12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Provisional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200" b="1" dirty="0"/>
              <a:t>Duration</a:t>
            </a:r>
          </a:p>
          <a:p>
            <a:pPr lvl="1"/>
            <a:r>
              <a:rPr lang="en-US" sz="3200" dirty="0"/>
              <a:t>Effective for 180 days, but can be extended by Governor for up to 1 year</a:t>
            </a:r>
          </a:p>
          <a:p>
            <a:pPr lvl="1"/>
            <a:r>
              <a:rPr lang="en-US" sz="3200" dirty="0"/>
              <a:t>The Governor or Attorney General may invalidate a provisional rule by filing an objection within 45 days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4200" b="1" dirty="0"/>
              <a:t>Limitations</a:t>
            </a:r>
          </a:p>
          <a:p>
            <a:pPr lvl="1"/>
            <a:r>
              <a:rPr lang="en-US" sz="3200" dirty="0"/>
              <a:t>May not extend or adopt another provisional rule on the same subject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801E9E-D729-83F7-24AC-0F794BA9E4C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7F8CB4-F76E-621B-E57B-1F5FB0F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528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Provisional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Procedure</a:t>
            </a:r>
          </a:p>
          <a:p>
            <a:pPr lvl="1"/>
            <a:r>
              <a:rPr lang="en-US" sz="3200" dirty="0"/>
              <a:t>Email </a:t>
            </a:r>
            <a:r>
              <a:rPr lang="en-US" sz="3200" dirty="0">
                <a:hlinkClick r:id="rId2"/>
              </a:rPr>
              <a:t>SBArules@sba.in.gov</a:t>
            </a:r>
            <a:r>
              <a:rPr lang="en-US" sz="3200" dirty="0"/>
              <a:t> to request approval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Include “Provisional Rule” in subject line</a:t>
            </a:r>
          </a:p>
          <a:p>
            <a:pPr lvl="1"/>
            <a:r>
              <a:rPr lang="en-US" sz="3200" dirty="0"/>
              <a:t>Include proposed rule and justification for use of provisional rules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Governor’s approval must include findings explaining determination</a:t>
            </a:r>
          </a:p>
          <a:p>
            <a:pPr lvl="1"/>
            <a:r>
              <a:rPr lang="en-US" sz="3200" dirty="0"/>
              <a:t>Additional guidance will be developed and provided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sz="3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801E9E-D729-83F7-24AC-0F794BA9E4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7F8CB4-F76E-621B-E57B-1F5FB0F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707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057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4200" b="1" dirty="0"/>
              <a:t>Purpose</a:t>
            </a:r>
          </a:p>
          <a:p>
            <a:pPr lvl="1"/>
            <a:r>
              <a:rPr lang="en-US" sz="3200" dirty="0"/>
              <a:t>For implementing changes required by new or updated statutes, federal regulations, or professional codes</a:t>
            </a:r>
          </a:p>
          <a:p>
            <a:pPr lvl="1"/>
            <a:r>
              <a:rPr lang="en-US" sz="3200" dirty="0"/>
              <a:t>Placeholder rule that gives agency time to do formal rulemaking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4200" b="1" dirty="0"/>
              <a:t>Conditions for Use</a:t>
            </a:r>
          </a:p>
          <a:p>
            <a:pPr lvl="1"/>
            <a:r>
              <a:rPr lang="en-US" sz="3200" dirty="0"/>
              <a:t>Must get written authorization from Governor</a:t>
            </a:r>
          </a:p>
          <a:p>
            <a:pPr lvl="1"/>
            <a:r>
              <a:rPr lang="en-US" sz="3200" dirty="0"/>
              <a:t>Publish Notice of Interim Rulemaking after Governor authorization</a:t>
            </a:r>
          </a:p>
          <a:p>
            <a:pPr lvl="1"/>
            <a:r>
              <a:rPr lang="en-US" sz="3200" dirty="0"/>
              <a:t>30-day comment period (no public hearing)</a:t>
            </a:r>
          </a:p>
          <a:p>
            <a:pPr lvl="1"/>
            <a:r>
              <a:rPr lang="en-US" sz="3200" dirty="0"/>
              <a:t>Fees, fines, or civil penalties must be submitted to Budget Committee</a:t>
            </a:r>
          </a:p>
          <a:p>
            <a:pPr lvl="1"/>
            <a:endParaRPr lang="en-US" dirty="0"/>
          </a:p>
          <a:p>
            <a:endParaRPr lang="en-US" sz="1200" dirty="0"/>
          </a:p>
          <a:p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ECB63C-3AA5-1703-2DDE-2189B11BF8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ED721F-F08C-9024-5424-2D99214DB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263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057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200" b="1" dirty="0"/>
              <a:t>Duration</a:t>
            </a:r>
          </a:p>
          <a:p>
            <a:pPr lvl="1"/>
            <a:r>
              <a:rPr lang="en-US" sz="3200" dirty="0"/>
              <a:t>Effective for 425 days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NOTE: some agencies have special exceptions (DNR, SBOE, DFI, IURC, PLA, Pesticide Review Board) (IC 4-22-2.3)</a:t>
            </a:r>
          </a:p>
          <a:p>
            <a:pPr lvl="1"/>
            <a:r>
              <a:rPr lang="en-US" sz="3200" dirty="0"/>
              <a:t>The Governor or Attorney General may invalidate an interim rule by filing an objection within 45 days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z="4200" b="1" dirty="0"/>
              <a:t>Limitations</a:t>
            </a:r>
          </a:p>
          <a:p>
            <a:pPr lvl="1"/>
            <a:r>
              <a:rPr lang="en-US" sz="3200" dirty="0"/>
              <a:t>May not extend or adopt another interim rule on the same subject except as authorized in IC 4-22-2.3 </a:t>
            </a:r>
          </a:p>
          <a:p>
            <a:pPr lvl="1"/>
            <a:endParaRPr lang="en-US" sz="3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EECB63C-3AA5-1703-2DDE-2189B11BF8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ED721F-F08C-9024-5424-2D99214DB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125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539EA54-3B1D-D05A-E8F5-8189D85C5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Overview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1D6184-F0F9-4E0A-BA0A-1FDC4D14C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7877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Streamlines rulemaking process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Addresses legislative concerns regarding: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dirty="0"/>
              <a:t>Transparency, oversight, and accountability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dirty="0"/>
              <a:t>Emergency rules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800" dirty="0"/>
              <a:t>Fees, fines, and penalties</a:t>
            </a:r>
          </a:p>
          <a:p>
            <a:pPr marL="457200" lvl="1" indent="0">
              <a:buNone/>
            </a:pPr>
            <a:endParaRPr lang="en-US" sz="3200" dirty="0"/>
          </a:p>
          <a:p>
            <a:r>
              <a:rPr lang="en-US" sz="3200" dirty="0"/>
              <a:t>Developed in collaboration with Governor’s Office 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AD18FD-3A03-127B-2830-06394DE08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102284-66F2-6D21-1525-6212511B6F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3298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1231E-199E-8024-94DF-60ADFFE5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Interim Rulemaking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C2D7A-161E-4BB5-0F82-B26ED5D20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Procedure</a:t>
            </a:r>
          </a:p>
          <a:p>
            <a:pPr lvl="1"/>
            <a:r>
              <a:rPr lang="en-US" sz="3200" dirty="0"/>
              <a:t>Email </a:t>
            </a:r>
            <a:r>
              <a:rPr lang="en-US" sz="3200" dirty="0">
                <a:hlinkClick r:id="rId2"/>
              </a:rPr>
              <a:t>SBArules@sba.in.gov</a:t>
            </a:r>
            <a:r>
              <a:rPr lang="en-US" sz="3200" dirty="0"/>
              <a:t> to request approval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Include “Interim Rule” in subject line</a:t>
            </a:r>
          </a:p>
          <a:p>
            <a:pPr lvl="1"/>
            <a:r>
              <a:rPr lang="en-US" sz="3200" dirty="0"/>
              <a:t>Include proposed rule and justification for use of interim rules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Governor’s approval must include findings explaining determination</a:t>
            </a:r>
          </a:p>
          <a:p>
            <a:pPr lvl="1"/>
            <a:r>
              <a:rPr lang="en-US" sz="3200" dirty="0"/>
              <a:t>Additional guidance will be developed and provided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sz="3200" dirty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801E9E-D729-83F7-24AC-0F794BA9E4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7F8CB4-F76E-621B-E57B-1F5FB0FD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090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Fees, Fines &amp; Civil Penaltie</a:t>
            </a:r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What needs to be done?</a:t>
            </a:r>
          </a:p>
          <a:p>
            <a:pPr lvl="1"/>
            <a:r>
              <a:rPr lang="en-US" sz="3200" dirty="0"/>
              <a:t>Must place all fees/fines/penalties in rule by deadline</a:t>
            </a:r>
          </a:p>
          <a:p>
            <a:pPr lvl="1"/>
            <a:r>
              <a:rPr lang="en-US" sz="3200" dirty="0"/>
              <a:t>Must be reviewed by Budget Committee</a:t>
            </a:r>
          </a:p>
          <a:p>
            <a:pPr marL="0" indent="0">
              <a:buNone/>
            </a:pPr>
            <a:endParaRPr lang="en-US" sz="3100" dirty="0"/>
          </a:p>
          <a:p>
            <a:pPr marL="0" indent="0">
              <a:buNone/>
            </a:pPr>
            <a:r>
              <a:rPr lang="en-US" sz="4200" b="1" dirty="0"/>
              <a:t>Why it matters?</a:t>
            </a:r>
          </a:p>
          <a:p>
            <a:pPr lvl="1"/>
            <a:r>
              <a:rPr lang="en-US" sz="3200" dirty="0"/>
              <a:t>Agency will be liable for, or unable to enforce, fees/fines/penalties not in rule by deadline (and will have to pay attorneys’ fees)</a:t>
            </a:r>
          </a:p>
          <a:p>
            <a:endParaRPr lang="en-US" sz="1300" dirty="0"/>
          </a:p>
          <a:p>
            <a:pPr lvl="2">
              <a:buFont typeface="Courier New" panose="02070309020205020404" pitchFamily="49" charset="0"/>
              <a:buChar char="o"/>
            </a:pPr>
            <a:endParaRPr lang="en-US" sz="3200" dirty="0"/>
          </a:p>
          <a:p>
            <a:pPr marL="0" indent="0">
              <a:buNone/>
            </a:pPr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7165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Fees, Fines &amp; Civil Penaltie</a:t>
            </a:r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Deadlines for Action</a:t>
            </a:r>
          </a:p>
          <a:p>
            <a:pPr lvl="1"/>
            <a:r>
              <a:rPr lang="en-US" sz="3200" dirty="0"/>
              <a:t>IC 4-22-2-19.6(e) includes a safe harbor for agencies</a:t>
            </a:r>
          </a:p>
          <a:p>
            <a:pPr lvl="1"/>
            <a:r>
              <a:rPr lang="en-US" sz="3200" dirty="0"/>
              <a:t>DNR, IDEM, Gaming, and Horse Racing 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Budget Committee review by December 31, 2023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Rule adoption by December 31, 2024</a:t>
            </a:r>
          </a:p>
          <a:p>
            <a:pPr lvl="1"/>
            <a:r>
              <a:rPr lang="en-US" sz="3200" dirty="0"/>
              <a:t>All other agencies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Budget Committee review by June 30, 2024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Rule adoption by June 30, 2025</a:t>
            </a:r>
          </a:p>
          <a:p>
            <a:pPr lvl="2">
              <a:buFont typeface="Courier New" panose="02070309020205020404" pitchFamily="49" charset="0"/>
              <a:buChar char="o"/>
            </a:pPr>
            <a:endParaRPr lang="en-US" sz="3200" dirty="0"/>
          </a:p>
          <a:p>
            <a:pPr marL="0" indent="0">
              <a:buNone/>
            </a:pPr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152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Fees, Fines &amp; Civil Penaltie</a:t>
            </a:r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200" b="1" dirty="0"/>
              <a:t>Budget Committee Plan</a:t>
            </a:r>
          </a:p>
          <a:p>
            <a:pPr lvl="1"/>
            <a:r>
              <a:rPr lang="en-US" sz="3200" dirty="0"/>
              <a:t>OMB/SBA working on plan for agencies to appear before Budget Committee</a:t>
            </a:r>
          </a:p>
          <a:p>
            <a:pPr lvl="1"/>
            <a:r>
              <a:rPr lang="en-US" sz="3200" dirty="0"/>
              <a:t>Anticipate first agency to appear in August 2023</a:t>
            </a:r>
          </a:p>
          <a:p>
            <a:pPr lvl="1"/>
            <a:r>
              <a:rPr lang="en-US" sz="3200" dirty="0"/>
              <a:t>Tentatively planning to schedule additional agencies in Fall 2023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4200" b="1" dirty="0"/>
              <a:t>Next Steps</a:t>
            </a:r>
          </a:p>
          <a:p>
            <a:pPr lvl="1"/>
            <a:r>
              <a:rPr lang="en-US" sz="3200" dirty="0"/>
              <a:t>Agencies need to identify all fees/fines/penalties not currently in rules</a:t>
            </a:r>
          </a:p>
          <a:p>
            <a:pPr lvl="1"/>
            <a:r>
              <a:rPr lang="en-US" sz="3200" dirty="0"/>
              <a:t>Notify OMB/SBA ASAP if your agency may need to appear</a:t>
            </a:r>
          </a:p>
          <a:p>
            <a:pPr marL="0" indent="0">
              <a:buNone/>
            </a:pPr>
            <a:endParaRPr lang="en-US" sz="1200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69C409-A0C3-1ECB-BE4D-D5446C25D6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E46E73-8566-05DE-5DA7-C5323868C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991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August 1, 2023: Deadline to provide Governor’s Office list of “forever” emergency rules to gain extra year before expiring (until October 1, 2024)</a:t>
            </a:r>
            <a:br>
              <a:rPr lang="en-US" sz="3500" dirty="0"/>
            </a:br>
            <a:endParaRPr lang="en-US" sz="3500" dirty="0"/>
          </a:p>
          <a:p>
            <a:pPr lvl="1"/>
            <a:r>
              <a:rPr lang="en-US" sz="3500" dirty="0"/>
              <a:t>September 1, 2023: Deadline for readoption notices for rules that expire January 1, 2024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2023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6A71A2-2B91-1197-5775-86728C8E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55E272-3EC4-C79B-1B3B-032EE64FFD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9140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October 1, 2023: “Forever” emergency rules not on list expire</a:t>
            </a:r>
            <a:br>
              <a:rPr lang="en-US" sz="3500" dirty="0"/>
            </a:br>
            <a:endParaRPr lang="en-US" sz="3500" dirty="0"/>
          </a:p>
          <a:p>
            <a:pPr lvl="1"/>
            <a:r>
              <a:rPr lang="en-US" sz="3500" dirty="0"/>
              <a:t>December 1, 2023: Deadline for filing final readopted rules that expire January 1, 2024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2023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6A71A2-2B91-1197-5775-86728C8E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55E272-3EC4-C79B-1B3B-032EE64FFD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734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December 31, 2023: IDEM, DNR, Gaming, and Horse Racing Commission have to withdraw or cease enforcing fees, fines, civil penalties not reviewed by Budget Committee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2023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6A71A2-2B91-1197-5775-86728C8E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55E272-3EC4-C79B-1B3B-032EE64FFD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6004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January 1, 2024: Deadline for initial readoption notices to legislators for rules that expire January 1</a:t>
            </a:r>
            <a:r>
              <a:rPr lang="en-US" sz="3500"/>
              <a:t>, 2025</a:t>
            </a:r>
            <a:br>
              <a:rPr lang="en-US" sz="3500" dirty="0"/>
            </a:br>
            <a:endParaRPr lang="en-US" sz="3500" dirty="0"/>
          </a:p>
          <a:p>
            <a:pPr lvl="1"/>
            <a:r>
              <a:rPr lang="en-US" sz="3500" dirty="0"/>
              <a:t>January 1, 2024: Deadline for agencies to post schedule of fines and civil penalties on website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2024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3FAC03-E241-1F8D-39F7-33561BBC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6B97F4-01CD-CBA3-7DEC-4AF27DA72E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3507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June 30, 2024: All agencies other than IDEM, DNR, Gaming, and Horse Racing Commission have to withdraw or cease enforcing fees, fines, civil penalties not reviewed by Budget Committee</a:t>
            </a:r>
            <a:br>
              <a:rPr lang="en-US" sz="3500" dirty="0"/>
            </a:br>
            <a:endParaRPr lang="en-US" sz="3500" dirty="0"/>
          </a:p>
          <a:p>
            <a:pPr lvl="1"/>
            <a:r>
              <a:rPr lang="en-US" sz="3500" dirty="0"/>
              <a:t>September 2, 2024: Deadline for readoption notices for rules that expire January 1, 2025</a:t>
            </a:r>
            <a:br>
              <a:rPr lang="en-US" sz="3500" dirty="0"/>
            </a:br>
            <a:endParaRPr lang="en-US" sz="35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2024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3FAC03-E241-1F8D-39F7-33561BBC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6B97F4-01CD-CBA3-7DEC-4AF27DA72E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926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October 1, 2024: “Forever” emergency rules on Governor's list expire</a:t>
            </a:r>
            <a:br>
              <a:rPr lang="en-US" sz="3500" dirty="0"/>
            </a:br>
            <a:endParaRPr lang="en-US" sz="3500" dirty="0"/>
          </a:p>
          <a:p>
            <a:pPr lvl="1"/>
            <a:r>
              <a:rPr lang="en-US" sz="3500" dirty="0"/>
              <a:t>December 31, 2024: Deadline for IDEM, DNR, Gaming, and Horse Racing Commission to have all fees, fines, civil penalties into rule</a:t>
            </a:r>
            <a:br>
              <a:rPr lang="en-US" sz="3500" dirty="0"/>
            </a:b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2024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2AD917-F3D0-A50C-B531-D419E50D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39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A6BC7E-AC76-BA78-F1CD-5F24BE655C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46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F675-EF5A-65BF-A6E1-A75FD6F0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Major Changes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C8E65-6567-9710-23C9-5997F7D75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Formal Rules</a:t>
            </a:r>
          </a:p>
          <a:p>
            <a:pPr lvl="1"/>
            <a:r>
              <a:rPr lang="en-US" sz="3200" dirty="0"/>
              <a:t>Shortens process</a:t>
            </a:r>
          </a:p>
          <a:p>
            <a:pPr lvl="1"/>
            <a:r>
              <a:rPr lang="en-US" sz="3200" dirty="0"/>
              <a:t>Codifies OMB and SBA review </a:t>
            </a:r>
          </a:p>
          <a:p>
            <a:pPr lvl="1"/>
            <a:r>
              <a:rPr lang="en-US" sz="3200" dirty="0"/>
              <a:t>Requires publication of cost-benefit and fiscal analyses</a:t>
            </a:r>
          </a:p>
          <a:p>
            <a:pPr lvl="1"/>
            <a:r>
              <a:rPr lang="en-US" sz="3200" dirty="0"/>
              <a:t>Requires remote option for public hearings </a:t>
            </a:r>
          </a:p>
          <a:p>
            <a:pPr lvl="1"/>
            <a:r>
              <a:rPr lang="en-US" sz="3200" dirty="0"/>
              <a:t>Requires second public hearing (in certain circumstances)</a:t>
            </a:r>
          </a:p>
          <a:p>
            <a:pPr lvl="1"/>
            <a:r>
              <a:rPr lang="en-US" sz="3200" dirty="0"/>
              <a:t>Requires any new/increased fees/fines/penalties be reviewed by Budget Committee</a:t>
            </a:r>
          </a:p>
          <a:p>
            <a:pPr marL="457200" lvl="1" indent="0">
              <a:buNone/>
            </a:pPr>
            <a:endParaRPr lang="en-US" sz="4000" dirty="0"/>
          </a:p>
          <a:p>
            <a:endParaRPr lang="en-US" sz="4400" dirty="0"/>
          </a:p>
          <a:p>
            <a:endParaRPr lang="en-US" sz="4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C3DB26-38E6-BA4A-052C-A1ED7B8EDD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117E86-466A-B85F-3E7D-CD76ADFC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001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47135-BB34-3EBD-AA0B-D2BCE7CD3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500" dirty="0"/>
              <a:t>June 30, 2025: Deadline for all agencies other than IDEM, DNR, Gaming, and Horse Racing Commission to have all fees, fines, civil penalties into rule</a:t>
            </a:r>
          </a:p>
          <a:p>
            <a:pPr lvl="1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0DD365-E9B6-2B48-9E38-EA49A8A73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Deadlines 2024 	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2AD917-F3D0-A50C-B531-D419E50D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40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A6BC7E-AC76-BA78-F1CD-5F24BE655C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097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F08DA-0F6D-0488-98BC-E83D56936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Term Action Items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EA66C-4907-6145-E781-62B140B72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200" b="1" dirty="0"/>
              <a:t>General</a:t>
            </a:r>
          </a:p>
          <a:p>
            <a:pPr lvl="1"/>
            <a:r>
              <a:rPr lang="en-US" sz="3200" dirty="0"/>
              <a:t>Put requirements that are currently in policies, manuals, handbooks, forms into rule </a:t>
            </a:r>
          </a:p>
          <a:p>
            <a:pPr lvl="1"/>
            <a:r>
              <a:rPr lang="en-US" sz="3200" dirty="0"/>
              <a:t>Review HEA 1623 and resources on OMB webpage</a:t>
            </a:r>
          </a:p>
          <a:p>
            <a:pPr lvl="1"/>
            <a:r>
              <a:rPr lang="en-US" sz="3200" dirty="0"/>
              <a:t>Be aware of new readoption deadlines and requirements</a:t>
            </a:r>
          </a:p>
          <a:p>
            <a:endParaRPr lang="en-US" sz="4200" dirty="0"/>
          </a:p>
          <a:p>
            <a:pPr marL="0" indent="0">
              <a:buNone/>
            </a:pPr>
            <a:r>
              <a:rPr lang="en-US" sz="4200" b="1" dirty="0"/>
              <a:t>Emergency Rules</a:t>
            </a:r>
          </a:p>
          <a:p>
            <a:pPr lvl="1"/>
            <a:r>
              <a:rPr lang="en-US" sz="3200" dirty="0"/>
              <a:t>August 1, 2023: identify emergency rules that need to be on the list provided by the Governor </a:t>
            </a:r>
          </a:p>
          <a:p>
            <a:pPr marL="0" indent="0">
              <a:buNone/>
            </a:pPr>
            <a:endParaRPr lang="en-US" sz="17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C11694-50FB-48E0-C302-8D93772C4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6469BB-B2FD-D674-790F-DBD0951D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7737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F08DA-0F6D-0488-98BC-E83D56936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Term Action Items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EA66C-4907-6145-E781-62B140B72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200" b="1" dirty="0"/>
              <a:t>Fees/Fines/Penalties</a:t>
            </a:r>
          </a:p>
          <a:p>
            <a:pPr lvl="1"/>
            <a:r>
              <a:rPr lang="en-US" sz="3200" dirty="0"/>
              <a:t>ASAP: identify fees, fines, and civil penalties that are not in statute or rule</a:t>
            </a:r>
          </a:p>
          <a:p>
            <a:pPr lvl="1"/>
            <a:r>
              <a:rPr lang="en-US" sz="3200" dirty="0"/>
              <a:t>January 1, 2024: DNR, IDEM, Gaming, Horse Racing need to go before Budget Committee</a:t>
            </a:r>
          </a:p>
          <a:p>
            <a:pPr lvl="1"/>
            <a:r>
              <a:rPr lang="en-US" sz="3200" dirty="0"/>
              <a:t>July 1, 2024: All other agencies need to go before Budget Committee</a:t>
            </a:r>
          </a:p>
          <a:p>
            <a:pPr lvl="1"/>
            <a:r>
              <a:rPr lang="en-US" sz="3200" dirty="0"/>
              <a:t>January 1, 2024: place schedule of fines and civil penalties on agency website </a:t>
            </a:r>
          </a:p>
          <a:p>
            <a:pPr lvl="1">
              <a:spcAft>
                <a:spcPts val="1200"/>
              </a:spcAft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C11694-50FB-48E0-C302-8D93772C44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6469BB-B2FD-D674-790F-DBD0951DC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1721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F08DA-0F6D-0488-98BC-E83D56936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 Resources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EA66C-4907-6145-E781-62B140B72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337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4900" b="1" dirty="0"/>
              <a:t>OMB rulemaking website</a:t>
            </a:r>
          </a:p>
          <a:p>
            <a:pPr lvl="1">
              <a:spcAft>
                <a:spcPts val="1200"/>
              </a:spcAft>
            </a:pPr>
            <a:r>
              <a:rPr lang="en-US" sz="4100" dirty="0">
                <a:hlinkClick r:id="rId2"/>
              </a:rPr>
              <a:t>https://www.in.gov/omb/rule-approval-process/</a:t>
            </a:r>
            <a:endParaRPr lang="en-US" sz="4100" dirty="0"/>
          </a:p>
          <a:p>
            <a:pPr marL="457200" lvl="1" indent="0">
              <a:spcAft>
                <a:spcPts val="1200"/>
              </a:spcAft>
              <a:buNone/>
            </a:pPr>
            <a:endParaRPr lang="en-US" sz="32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4900" b="1" dirty="0"/>
              <a:t>Guidance Documents</a:t>
            </a:r>
          </a:p>
          <a:p>
            <a:pPr lvl="1">
              <a:spcAft>
                <a:spcPts val="1200"/>
              </a:spcAft>
            </a:pPr>
            <a:r>
              <a:rPr lang="en-US" sz="4100" dirty="0"/>
              <a:t>FAQ</a:t>
            </a:r>
          </a:p>
          <a:p>
            <a:pPr lvl="1">
              <a:spcAft>
                <a:spcPts val="1200"/>
              </a:spcAft>
            </a:pPr>
            <a:r>
              <a:rPr lang="en-US" sz="4100" dirty="0"/>
              <a:t>Templates</a:t>
            </a:r>
          </a:p>
          <a:p>
            <a:pPr lvl="1">
              <a:spcAft>
                <a:spcPts val="1200"/>
              </a:spcAft>
            </a:pPr>
            <a:r>
              <a:rPr lang="en-US" sz="4100" dirty="0"/>
              <a:t>Summary of HEA 1623 Changes </a:t>
            </a:r>
          </a:p>
          <a:p>
            <a:pPr lvl="1">
              <a:spcAft>
                <a:spcPts val="1200"/>
              </a:spcAft>
            </a:pPr>
            <a:r>
              <a:rPr lang="en-US" sz="4100" dirty="0"/>
              <a:t>Flowcharts</a:t>
            </a:r>
          </a:p>
          <a:p>
            <a:pPr lvl="1">
              <a:spcAft>
                <a:spcPts val="1200"/>
              </a:spcAft>
            </a:pPr>
            <a:endParaRPr lang="en-US" sz="3200" dirty="0"/>
          </a:p>
          <a:p>
            <a:pPr>
              <a:spcAft>
                <a:spcPts val="1200"/>
              </a:spcAft>
            </a:pPr>
            <a:endParaRPr lang="en-US" sz="2000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EA2EC4-36A2-1EB0-7931-938323DB10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0321275-BADF-6F7E-F9CE-30D2A5AE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4139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2925725-B0A7-8EC1-14D1-32E9B707C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44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70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US" sz="70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4B5C6D-0DDE-70A1-FE67-AA68348EC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B30E-C719-4A77-98CA-C4DACD1E79B8}" type="slidenum">
              <a:rPr lang="en-US" smtClean="0"/>
              <a:t>44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B581F8-7358-4B91-3F5F-9A9D2F6829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15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F675-EF5A-65BF-A6E1-A75FD6F0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Major Changes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C8E65-6567-9710-23C9-5997F7D75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Readoption of Existing Rules</a:t>
            </a:r>
          </a:p>
          <a:p>
            <a:pPr lvl="1"/>
            <a:r>
              <a:rPr lang="en-US" sz="3200" dirty="0"/>
              <a:t>Shortens period for readoptions from 7 years to 5 years</a:t>
            </a:r>
          </a:p>
          <a:p>
            <a:pPr lvl="1"/>
            <a:r>
              <a:rPr lang="en-US" sz="3200" dirty="0"/>
              <a:t>Eliminates “forever rules” (DOR, DLGF, IBTR, IDEM)</a:t>
            </a:r>
          </a:p>
          <a:p>
            <a:pPr lvl="1"/>
            <a:r>
              <a:rPr lang="en-US" sz="3200" dirty="0"/>
              <a:t>Requires agency to publish readoption analysis when readopting</a:t>
            </a:r>
          </a:p>
          <a:p>
            <a:pPr lvl="1"/>
            <a:endParaRPr lang="en-US" sz="4000" dirty="0"/>
          </a:p>
          <a:p>
            <a:endParaRPr lang="en-US" sz="4400" dirty="0"/>
          </a:p>
          <a:p>
            <a:endParaRPr lang="en-US" sz="4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C3DB26-38E6-BA4A-052C-A1ED7B8EDD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0117E86-466A-B85F-3E7D-CD76ADFC5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490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C56F-2B98-1F2A-0BC2-57A50BE87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Major Changes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DE7D1-8745-A828-DB0D-1324261F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Emergency Rules</a:t>
            </a:r>
          </a:p>
          <a:p>
            <a:pPr lvl="1"/>
            <a:r>
              <a:rPr lang="en-US" sz="3200" dirty="0"/>
              <a:t>Eliminates emergency rules </a:t>
            </a:r>
          </a:p>
          <a:p>
            <a:pPr lvl="1"/>
            <a:r>
              <a:rPr lang="en-US" sz="3200" dirty="0"/>
              <a:t>Adds provisional and interim rules</a:t>
            </a:r>
          </a:p>
          <a:p>
            <a:pPr lvl="1"/>
            <a:r>
              <a:rPr lang="en-US" sz="3200" dirty="0"/>
              <a:t>Grants every agency authority for provisional/interim rules</a:t>
            </a:r>
          </a:p>
          <a:p>
            <a:pPr marL="457200" lvl="1" indent="0">
              <a:buNone/>
            </a:pPr>
            <a:r>
              <a:rPr lang="en-US" sz="2000" dirty="0"/>
              <a:t> </a:t>
            </a:r>
            <a:endParaRPr lang="en-US" sz="4000" dirty="0"/>
          </a:p>
          <a:p>
            <a:endParaRPr lang="en-US" sz="6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389015-09F6-4D77-D30D-9CC90D078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E55ECE-06DC-50D8-2798-20EC0E52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14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C56F-2B98-1F2A-0BC2-57A50BE87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Major Changes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DE7D1-8745-A828-DB0D-1324261F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Fees/Fines/Penalties</a:t>
            </a:r>
          </a:p>
          <a:p>
            <a:pPr lvl="1"/>
            <a:r>
              <a:rPr lang="en-US" sz="3200" dirty="0"/>
              <a:t>Requires all fees/fines/penalties to be placed in rule</a:t>
            </a:r>
          </a:p>
          <a:p>
            <a:pPr lvl="1"/>
            <a:r>
              <a:rPr lang="en-US" sz="3200" dirty="0"/>
              <a:t>Requires schedule of fines/civil penalties on agency’s website</a:t>
            </a:r>
          </a:p>
          <a:p>
            <a:pPr marL="0" indent="0">
              <a:buNone/>
            </a:pPr>
            <a:endParaRPr lang="en-US" sz="6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389015-09F6-4D77-D30D-9CC90D078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E55ECE-06DC-50D8-2798-20EC0E52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64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FC56F-2B98-1F2A-0BC2-57A50BE87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 1623 Major Changes</a:t>
            </a:r>
            <a:endParaRPr lang="en-US" dirty="0">
              <a:solidFill>
                <a:srgbClr val="01426A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DE7D1-8745-A828-DB0D-1324261FE3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Other Changes</a:t>
            </a:r>
          </a:p>
          <a:p>
            <a:pPr marL="0" indent="0">
              <a:buNone/>
            </a:pPr>
            <a:endParaRPr lang="en-US" sz="1000" b="1" dirty="0"/>
          </a:p>
          <a:p>
            <a:pPr lvl="1"/>
            <a:r>
              <a:rPr lang="en-US" sz="3200" dirty="0"/>
              <a:t>Authorizes plaintiffs to get attorneys’ fees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If agency does not have authority or relies on invalid rule</a:t>
            </a:r>
          </a:p>
          <a:p>
            <a:pPr marL="457200" lvl="1" indent="0">
              <a:buNone/>
            </a:pPr>
            <a:endParaRPr lang="en-US" sz="2800" dirty="0"/>
          </a:p>
          <a:p>
            <a:pPr lvl="1"/>
            <a:r>
              <a:rPr lang="en-US" sz="3200" dirty="0"/>
              <a:t>Prohibits consideration of fines/penalties collections in employee performance evaluations/compensation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Mirrors existing DOR provision</a:t>
            </a:r>
          </a:p>
          <a:p>
            <a:pPr lvl="1"/>
            <a:endParaRPr lang="en-US" sz="4000" dirty="0"/>
          </a:p>
          <a:p>
            <a:endParaRPr lang="en-US" sz="6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389015-09F6-4D77-D30D-9CC90D0785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E55ECE-06DC-50D8-2798-20EC0E52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853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041F-A6C5-DAD0-4898-B001A502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>
                <a:solidFill>
                  <a:srgbClr val="0142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Attorneys’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4C-69DD-A6C5-8F27-437D2A0D8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200" b="1" dirty="0"/>
              <a:t>Key Changes</a:t>
            </a:r>
          </a:p>
          <a:p>
            <a:pPr lvl="1"/>
            <a:r>
              <a:rPr lang="en-US" sz="3200" dirty="0"/>
              <a:t>Agency must pay attorneys’ fees in certain circumstances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If agency does not have authority or relies on invalid rule 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If agency does not have fees/fines/penalties in rule/statute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en-US" sz="2800" dirty="0"/>
              <a:t>Must be “prevailing party” (mirrors federal law)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A02353-33A1-EE00-E472-1E2CE01C99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163136"/>
            <a:ext cx="533400" cy="533400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8EA860D-6576-BDB5-7514-45F2E81FA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08567" y="6331411"/>
            <a:ext cx="2743200" cy="365125"/>
          </a:xfrm>
        </p:spPr>
        <p:txBody>
          <a:bodyPr/>
          <a:lstStyle/>
          <a:p>
            <a:fld id="{506DF3F7-921E-44E0-AA72-B8A4DB5E3CD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0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D99219595CE40A86343141B36E6CF" ma:contentTypeVersion="2" ma:contentTypeDescription="Create a new document." ma:contentTypeScope="" ma:versionID="3dd6f14e7f0116959c7157e6915576b9">
  <xsd:schema xmlns:xsd="http://www.w3.org/2001/XMLSchema" xmlns:xs="http://www.w3.org/2001/XMLSchema" xmlns:p="http://schemas.microsoft.com/office/2006/metadata/properties" xmlns:ns3="510af6a0-3376-45ed-a18a-8e208f964b6a" targetNamespace="http://schemas.microsoft.com/office/2006/metadata/properties" ma:root="true" ma:fieldsID="5febd09a8dadb2b834c367fae35a41e2" ns3:_="">
    <xsd:import namespace="510af6a0-3376-45ed-a18a-8e208f964b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af6a0-3376-45ed-a18a-8e208f964b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2C71EB-2B60-44E3-AA21-91FA66A262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0af6a0-3376-45ed-a18a-8e208f964b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BDFE68-445B-4F0A-B519-455B4EE29F66}">
  <ds:schemaRefs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510af6a0-3376-45ed-a18a-8e208f964b6a"/>
  </ds:schemaRefs>
</ds:datastoreItem>
</file>

<file path=customXml/itemProps3.xml><?xml version="1.0" encoding="utf-8"?>
<ds:datastoreItem xmlns:ds="http://schemas.openxmlformats.org/officeDocument/2006/customXml" ds:itemID="{FE6B41D5-79F1-4E94-8576-B9BE4D430A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2104</Words>
  <Application>Microsoft Office PowerPoint</Application>
  <PresentationFormat>Widescreen</PresentationFormat>
  <Paragraphs>365</Paragraphs>
  <Slides>44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Calibri</vt:lpstr>
      <vt:lpstr>Calibri Light</vt:lpstr>
      <vt:lpstr>Courier New</vt:lpstr>
      <vt:lpstr>Wingdings</vt:lpstr>
      <vt:lpstr>Office Theme</vt:lpstr>
      <vt:lpstr>HEA 1623 Seminar  </vt:lpstr>
      <vt:lpstr>Roadmap of Presentation</vt:lpstr>
      <vt:lpstr>HEA 1623 Overview</vt:lpstr>
      <vt:lpstr>HEA 1623 Major Changes</vt:lpstr>
      <vt:lpstr>HEA 1623 Major Changes</vt:lpstr>
      <vt:lpstr>HEA 1623 Major Changes</vt:lpstr>
      <vt:lpstr>HEA 1623 Major Changes</vt:lpstr>
      <vt:lpstr>HEA 1623 Major Changes</vt:lpstr>
      <vt:lpstr>Attorneys’ Fees</vt:lpstr>
      <vt:lpstr>Attorneys’ Fees</vt:lpstr>
      <vt:lpstr>Attorneys’ Fees</vt:lpstr>
      <vt:lpstr>Attorneys’ Fees</vt:lpstr>
      <vt:lpstr>Attorneys’ Fees</vt:lpstr>
      <vt:lpstr>Attorneys’ Fees</vt:lpstr>
      <vt:lpstr>Attorneys’ Fees</vt:lpstr>
      <vt:lpstr>Attorneys’ Fees</vt:lpstr>
      <vt:lpstr>Formal Rules </vt:lpstr>
      <vt:lpstr>Formal Rules </vt:lpstr>
      <vt:lpstr>Formal Rules </vt:lpstr>
      <vt:lpstr>Formal Rules</vt:lpstr>
      <vt:lpstr>Formal Rules</vt:lpstr>
      <vt:lpstr>Readoptions </vt:lpstr>
      <vt:lpstr>Emergency Rules </vt:lpstr>
      <vt:lpstr>Emergency Rules </vt:lpstr>
      <vt:lpstr>Provisional Rulemaking</vt:lpstr>
      <vt:lpstr>Provisional Rulemaking</vt:lpstr>
      <vt:lpstr>Provisional Rulemaking</vt:lpstr>
      <vt:lpstr>Interim Rulemaking</vt:lpstr>
      <vt:lpstr>Interim Rulemaking</vt:lpstr>
      <vt:lpstr>Interim Rulemaking</vt:lpstr>
      <vt:lpstr>Fees, Fines &amp; Civil Penalties </vt:lpstr>
      <vt:lpstr>Fees, Fines &amp; Civil Penalties </vt:lpstr>
      <vt:lpstr>Fees, Fines &amp; Civil Penalties </vt:lpstr>
      <vt:lpstr>Important Deadlines 2023  </vt:lpstr>
      <vt:lpstr>Important Deadlines 2023  </vt:lpstr>
      <vt:lpstr>Important Deadlines 2023  </vt:lpstr>
      <vt:lpstr>Important Deadlines 2024  </vt:lpstr>
      <vt:lpstr>Important Deadlines 2024  </vt:lpstr>
      <vt:lpstr>Important Deadlines 2024  </vt:lpstr>
      <vt:lpstr>Important Deadlines 2024  </vt:lpstr>
      <vt:lpstr>Short Term Action Items </vt:lpstr>
      <vt:lpstr>Short Term Action Items </vt:lpstr>
      <vt:lpstr>Helpful Resources 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 1623 Seminar:  OMB and SBA Review</dc:title>
  <dc:creator>Luebcke, Ruthie</dc:creator>
  <cp:lastModifiedBy>Jessica</cp:lastModifiedBy>
  <cp:revision>34</cp:revision>
  <dcterms:created xsi:type="dcterms:W3CDTF">2023-06-02T11:38:34Z</dcterms:created>
  <dcterms:modified xsi:type="dcterms:W3CDTF">2023-06-12T15:53:58Z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0x0101000F9D99219595CE40A86343141B36E6CF</vt:lpwstr>
  </property>
</Properties>
</file>