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6" r:id="rId4"/>
    <p:sldId id="258" r:id="rId5"/>
    <p:sldId id="259" r:id="rId6"/>
    <p:sldId id="261" r:id="rId7"/>
    <p:sldId id="262" r:id="rId8"/>
    <p:sldId id="265" r:id="rId9"/>
    <p:sldId id="263" r:id="rId10"/>
    <p:sldId id="283" r:id="rId11"/>
    <p:sldId id="284" r:id="rId12"/>
    <p:sldId id="285" r:id="rId13"/>
    <p:sldId id="287" r:id="rId14"/>
    <p:sldId id="288" r:id="rId15"/>
    <p:sldId id="289" r:id="rId16"/>
    <p:sldId id="266" r:id="rId17"/>
    <p:sldId id="267" r:id="rId18"/>
    <p:sldId id="268"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304" r:id="rId32"/>
    <p:sldId id="291" r:id="rId33"/>
    <p:sldId id="290" r:id="rId34"/>
    <p:sldId id="293" r:id="rId35"/>
    <p:sldId id="292" r:id="rId36"/>
    <p:sldId id="294" r:id="rId37"/>
    <p:sldId id="300" r:id="rId38"/>
    <p:sldId id="299" r:id="rId39"/>
    <p:sldId id="301" r:id="rId40"/>
    <p:sldId id="295" r:id="rId41"/>
    <p:sldId id="296" r:id="rId42"/>
    <p:sldId id="298" r:id="rId43"/>
    <p:sldId id="297" r:id="rId44"/>
    <p:sldId id="30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3E0D4-6D13-4805-9E28-23A87842C64E}" v="73" dt="2025-11-19T20:41:35.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42" d="100"/>
          <a:sy n="142" d="100"/>
        </p:scale>
        <p:origin x="327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4:48.473"/>
    </inkml:context>
    <inkml:brush xml:id="br0">
      <inkml:brushProperty name="width" value="0.035" units="cm"/>
      <inkml:brushProperty name="height" value="0.035" units="cm"/>
      <inkml:brushProperty name="color" value="#E71224"/>
    </inkml:brush>
  </inkml:definitions>
  <inkml:trace contextRef="#ctx0" brushRef="#br0">4786 1320 24496,'-2'51'0,"-3"1"0,-4 0 0,-4-1 0,-4 0 0,-3 0 0,-4-1 0,-3-1 0,-4 0 0,-3-1 0,-4 0 0,-3-1 0,-3-2 0,-3 0 0,-4-1 0,-3-2 0,-2-1 0,-4-1 0,-3-1 0,-2-2 0,-2-1 0,-4-1 0,-1-2 0,-3-2 0,-2-2 0,-2-1 0,-2-1 0,-2-3 0,-2-1 0,-1-3 0,-1-1 0,-2-2 0,-1-2 0,-1-2 0,-1-2 0,0-1 0,-1-3 0,-1-2 0,0-2 0,0-2 0,0-2 0,1-2 0,-1-2 0,1-2 0,1-3 0,0-1 0,1-2 0,1-2 0,1-2 0,2-2 0,1-1 0,1-3 0,2-1 0,2-3 0,2-1 0,2-1 0,2-2 0,2-2 0,3-2 0,2-1 0,3-1 0,3-2 0,2-1 0,4-1 0,2-1 0,3-2 0,4-1 0,2 0 0,4-2 0,4-1 0,2 0 0,5-1 0,2 0 0,5-1 0,3-1 0,3 0 0,4 0 0,4-1 0,3 0 0,5 1 0,2-1 0,5 0 0,3 1 0,4-1 0,4 1 0,3 1 0,3 0 0,5 0 0,2 1 0,5 1 0,2 0 0,4 2 0,4 0 0,2 1 0,4 2 0,3 0 0,2 2 0,4 1 0,2 1 0,3 2 0,3 1 0,2 1 0,3 3 0,2 0 0,2 3 0,2 1 0,2 2 0,2 1 0,2 3 0,1 1 0,1 2 0,2 2 0,1 2 0,1 2 0,1 2 0,0 2 0,1 2 0,1 1 0,-1 3 0,1 2 0,0 2 0,0 2 0,0 3 0,-1 1 0,-1 2 0,0 2 0,-1 2 0,-1 2 0,-1 2 0,-2 2 0,-1 2 0,-1 1 0,-2 3 0,-2 1 0,-2 2 0,-2 1 0,-2 3 0,-3 0 0,-1 3 0,-4 1 0,-2 1 0,-2 2 0,-3 1 0,-4 1 0,-2 2 0,-3 0 0,-4 2 0,-3 1 0,-3 0 0,-3 2 0,-4 0 0,-3 1 0,-4 1 0,-3 0 0,-4 0 0,-3 1 0,-4 1 0,-4-1 0,-4 1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2:34:15.997"/>
    </inkml:context>
    <inkml:brush xml:id="br0">
      <inkml:brushProperty name="width" value="0.035" units="cm"/>
      <inkml:brushProperty name="height" value="0.035" units="cm"/>
      <inkml:brushProperty name="color" value="#E71224"/>
    </inkml:brush>
  </inkml:definitions>
  <inkml:trace contextRef="#ctx0" brushRef="#br0">4755 100 24575,'-94'0'-6141,"-1"0"4213,-188 0 8441,119 0-3234,55 0-5002,-133-15 1723,34 0 0,-327 33 0,-45-4 0,370-16 0,60 0 0,-162 5 0,246 3 0,-72 17 0,81-11 0,-1-3 0,-61 1 0,85-9 0,-14-1 0,0 2 0,0 2 0,-54 12 0,-257 91 0,301-93 0,46-12 0,1 0 0,0 1 0,0 0 0,0 1 0,0 0 0,-18 10 0,-2 5 0,-1-2 0,-38 14 0,65-29 0,-39 21 0,32-16 0,-1 0 0,-20 7 0,-9 1 0,1-2 0,0 2 0,-76 39 0,112-51 0,0 1 0,1 0 0,0 0 0,-1 1 0,1-1 0,1 1 0,-1 0 0,1 0 0,-1 0 0,1 0 0,1 1 0,-1-1 0,1 1 0,0-1 0,0 1 0,1 0 0,0 0 0,0 0 0,0 10 0,0-4 0,1 0 0,0 0 0,1 0 0,0 0 0,1 0 0,0-1 0,1 1 0,0 0 0,6 11 0,2 4 0,0 0 0,-2 1 0,7 42 0,-10-48 0,0 1 0,1-2 0,1 1 0,1-1 0,1 0 0,1-1 0,1-1 0,26 35 0,6 16 0,-33-51 0,0 0 0,1-1 0,25 27 0,-11-19 0,1-2 0,1-1 0,2-1 0,0-2 0,59 30 0,-69-39 0,106 48 0,-107-51 0,1-2 0,0 0 0,0-1 0,34 4 0,61 3 0,-43-3 0,-1-3 0,141-6 0,155-27 0,218-38 0,-388 43 0,39-7 0,626-66 0,-675 82 0,185-5 0,284 20 0,-614-4 0,66-12 0,-65 7 0,63-2 0,891 11 0,-936-5 0,60-10 0,48-3 0,-95 14 0,104-14 0,-105 8 0,1 2 0,92 7 0,-68 0 0,-62 1 0,0 2 0,0 1 0,68 19 0,-61-13 0,-2-3 0,79 5 0,-28-4 0,106 9 0,83 13 0,-217-19 0,168 28 0,-163-35 0,124-4 0,-20-3 0,-139 4 0,0 1 0,-1 2 0,36 9 0,81 20 0,-126-30 0,1-2 0,-1 0 0,1-2 0,29-3 0,15-11 0,-49 9 0,39-5 0,147-16 0,-166 20 0,-15 1 0,-1-1 0,31-12 0,-31 10 0,0 0 0,35-6 0,-38 11 0,0-1 0,0-1 0,-1-1 0,36-15 0,1-2 0,-41 18 0,-1 0 0,0-2 0,0 0 0,-1 0 0,22-16 0,2-4 0,-29 22 0,-1 0 0,0-1 0,-1 0 0,1-1 0,-1 1 0,0-1 0,-1-1 0,9-11 0,9-19 0,-3-2 0,25-61 0,-11 24 0,-25 58 0,-1 1 0,-1-2 0,-1 1 0,0-1 0,-2 0 0,0 0 0,-1-1 0,2-26 0,-10-281 0,3 305 0,-1-1 0,0 1 0,-2-1 0,-1 1 0,-15-45 0,15 56 0,-2 0 0,0 0 0,0 1 0,-10-11 0,-19-34 0,32 50 0,1 0 0,-1 0 0,0 1 0,0-1 0,-1 1 0,1 0 0,-1 0 0,-1 1 0,1-1 0,0 1 0,-1 0 0,0 1 0,0-1 0,0 1 0,0 0 0,-1 1 0,1 0 0,-1 0 0,-13-3 0,-7 2 0,0 1 0,-1 1 0,-48 4 0,17 0 0,-76-3 0,53-2 0,-146 17 0,92-1 0,-270-7 0,222-10 0,-515 3 0,621 4 0,-151 27 0,99-10 0,49-14 0,-154-6 0,104-3 0,-101 17 0,-2 1 0,-547-17 0,769 0 0,-1 0 0,1-1 0,0-1 0,0 1 0,1-2 0,-1 0 0,-18-9 0,-17-5 0,21 12 0,0 1 0,0 1 0,-1 2 0,1 0 0,-1 2 0,-34 4 0,-9-2 0,-596-1 0,647 0 0,0 1 0,0 1 0,-22 6 0,19-4 0,-40 4 0,-26-7-1365,62-2-5461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2:34:19.687"/>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5:13.858"/>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5:44.968"/>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6:20.108"/>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6:20.55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5:44.968"/>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6:20.108"/>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0:56:20.55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1T21:02:13.03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375410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D5401-428F-497B-904B-C56928BDC7E3}"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150710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6198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294383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8221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935572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110442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2178134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290886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196603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D5401-428F-497B-904B-C56928BDC7E3}"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260641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ED5401-428F-497B-904B-C56928BDC7E3}"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17665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ED5401-428F-497B-904B-C56928BDC7E3}"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413104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ED5401-428F-497B-904B-C56928BDC7E3}"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264145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D5401-428F-497B-904B-C56928BDC7E3}" type="datetimeFigureOut">
              <a:rPr lang="en-US" smtClean="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93958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D5401-428F-497B-904B-C56928BDC7E3}"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243025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D5401-428F-497B-904B-C56928BDC7E3}"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781F-5B74-439B-BD5D-52E6ECD495DF}" type="slidenum">
              <a:rPr lang="en-US" smtClean="0"/>
              <a:t>‹#›</a:t>
            </a:fld>
            <a:endParaRPr lang="en-US"/>
          </a:p>
        </p:txBody>
      </p:sp>
    </p:spTree>
    <p:extLst>
      <p:ext uri="{BB962C8B-B14F-4D97-AF65-F5344CB8AC3E}">
        <p14:creationId xmlns:p14="http://schemas.microsoft.com/office/powerpoint/2010/main" val="302269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ED5401-428F-497B-904B-C56928BDC7E3}" type="datetimeFigureOut">
              <a:rPr lang="en-US" smtClean="0"/>
              <a:t>11/21/2025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9F781F-5B74-439B-BD5D-52E6ECD495DF}" type="slidenum">
              <a:rPr lang="en-US" smtClean="0"/>
              <a:t>‹#›</a:t>
            </a:fld>
            <a:endParaRPr lang="en-US"/>
          </a:p>
        </p:txBody>
      </p:sp>
    </p:spTree>
    <p:extLst>
      <p:ext uri="{BB962C8B-B14F-4D97-AF65-F5344CB8AC3E}">
        <p14:creationId xmlns:p14="http://schemas.microsoft.com/office/powerpoint/2010/main" val="20915101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ga.in.gov/laws/2025/ic/titles/4#4-22-2-36" TargetMode="External"/><Relationship Id="rId2" Type="http://schemas.openxmlformats.org/officeDocument/2006/relationships/hyperlink" Target="https://iga.in.gov/laws/2025/ic/titles/4#4-22-2-23" TargetMode="External"/><Relationship Id="rId1" Type="http://schemas.openxmlformats.org/officeDocument/2006/relationships/slideLayout" Target="../slideLayouts/slideLayout3.xml"/><Relationship Id="rId5" Type="http://schemas.openxmlformats.org/officeDocument/2006/relationships/hyperlink" Target="https://iga.in.gov/laws/2025/ic/titles/4#4-22-2.3-10" TargetMode="External"/><Relationship Id="rId4" Type="http://schemas.openxmlformats.org/officeDocument/2006/relationships/hyperlink" Target="https://iga.in.gov/laws/2025/ic/titles/4#4-22-2-3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ga.in.gov/laws/2025/ic/titles/4#16" TargetMode="External"/><Relationship Id="rId2" Type="http://schemas.openxmlformats.org/officeDocument/2006/relationships/hyperlink" Target="https://iga.in.gov/laws/2025/ic/titles/4#13"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iga.in.gov/laws/2025/ic/titles/4#4-22-2-36" TargetMode="External"/><Relationship Id="rId2" Type="http://schemas.openxmlformats.org/officeDocument/2006/relationships/hyperlink" Target="https://iga.in.gov/laws/2025/ic/titles/4#4-22-2-23" TargetMode="External"/><Relationship Id="rId1" Type="http://schemas.openxmlformats.org/officeDocument/2006/relationships/slideLayout" Target="../slideLayouts/slideLayout3.xml"/><Relationship Id="rId4" Type="http://schemas.openxmlformats.org/officeDocument/2006/relationships/hyperlink" Target="https://iga.in.gov/laws/2025/ic/titles/4#13-14-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ga.in.gov/laws/2025/ic/titles/4#4-22-2-22.7" TargetMode="External"/><Relationship Id="rId2" Type="http://schemas.openxmlformats.org/officeDocument/2006/relationships/hyperlink" Target="https://iga.in.gov/laws/2025/ic/titles/4#4-3-22-13" TargetMode="External"/><Relationship Id="rId1" Type="http://schemas.openxmlformats.org/officeDocument/2006/relationships/slideLayout" Target="../slideLayouts/slideLayout3.xml"/><Relationship Id="rId6" Type="http://schemas.openxmlformats.org/officeDocument/2006/relationships/hyperlink" Target="https://iga.in.gov/laws/2025/ic/titles/4#4-22-2.1-5" TargetMode="External"/><Relationship Id="rId5" Type="http://schemas.openxmlformats.org/officeDocument/2006/relationships/hyperlink" Target="https://iga.in.gov/laws/2025/ic/titles/4#4-22-2-28" TargetMode="External"/><Relationship Id="rId4" Type="http://schemas.openxmlformats.org/officeDocument/2006/relationships/hyperlink" Target="https://iga.in.gov/laws/2025/ic/titles/4#4-22-2-22.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SBARules@gov.in.gov"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in.gov/omb/rule-approvalprocess/regulatory-analysis-template/" TargetMode="External"/><Relationship Id="rId2" Type="http://schemas.openxmlformats.org/officeDocument/2006/relationships/hyperlink" Target="https://www.in.gov/omb/management-circulars/rule-approval-process/readoptionprocess/"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2.png"/><Relationship Id="rId7" Type="http://schemas.openxmlformats.org/officeDocument/2006/relationships/customXml" Target="../ink/ink9.xml"/><Relationship Id="rId2" Type="http://schemas.openxmlformats.org/officeDocument/2006/relationships/customXml" Target="../ink/ink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customXml" Target="../ink/ink8.xml"/><Relationship Id="rId10" Type="http://schemas.openxmlformats.org/officeDocument/2006/relationships/customXml" Target="../ink/ink11.xml"/><Relationship Id="rId4" Type="http://schemas.openxmlformats.org/officeDocument/2006/relationships/customXml" Target="../ink/ink7.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hyperlink" Target="https://iga.in.gov/laws/2025/ic/titles/4#13-14-9"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iga.in.gov/laws/2025/ic/titles/4#4-22-2-22.7" TargetMode="External"/><Relationship Id="rId2" Type="http://schemas.openxmlformats.org/officeDocument/2006/relationships/hyperlink" Target="https://iga.in.gov/laws/2025/ic/titles/4#4-3-22-13" TargetMode="External"/><Relationship Id="rId1" Type="http://schemas.openxmlformats.org/officeDocument/2006/relationships/slideLayout" Target="../slideLayouts/slideLayout11.xml"/><Relationship Id="rId6" Type="http://schemas.openxmlformats.org/officeDocument/2006/relationships/hyperlink" Target="https://iga.in.gov/laws/2025/ic/titles/4#4-22-2.1-5" TargetMode="External"/><Relationship Id="rId5" Type="http://schemas.openxmlformats.org/officeDocument/2006/relationships/hyperlink" Target="https://iga.in.gov/laws/2025/ic/titles/4#4-22-2-28" TargetMode="External"/><Relationship Id="rId4" Type="http://schemas.openxmlformats.org/officeDocument/2006/relationships/hyperlink" Target="https://iga.in.gov/laws/2025/ic/titles/4#4-22-2-22.8"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hyperlink" Target="mailto:lytyler@gov.in.gov"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iga.in.gov/laws/2025/ic/titles/4#4-21.5" TargetMode="External"/><Relationship Id="rId2" Type="http://schemas.openxmlformats.org/officeDocument/2006/relationships/hyperlink" Target="https://iga.in.gov/laws/2025/ic/titles/4#13-14-9"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ga.in.gov/laws/2025/ic/titles/4#4-22-2.1-5" TargetMode="External"/><Relationship Id="rId2" Type="http://schemas.openxmlformats.org/officeDocument/2006/relationships/hyperlink" Target="https://iga.in.gov/laws/2025/ic/titles/4#4-3-22-13" TargetMode="External"/><Relationship Id="rId1" Type="http://schemas.openxmlformats.org/officeDocument/2006/relationships/slideLayout" Target="../slideLayouts/slideLayout3.xml"/><Relationship Id="rId4" Type="http://schemas.openxmlformats.org/officeDocument/2006/relationships/hyperlink" Target="https://iga.in.gov/laws/2025/ic/titles/4#13-14-9-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48F4-6E03-4733-5721-8A06F06B8A39}"/>
              </a:ext>
            </a:extLst>
          </p:cNvPr>
          <p:cNvSpPr>
            <a:spLocks noGrp="1"/>
          </p:cNvSpPr>
          <p:nvPr>
            <p:ph type="ctrTitle"/>
          </p:nvPr>
        </p:nvSpPr>
        <p:spPr/>
        <p:txBody>
          <a:bodyPr>
            <a:normAutofit fontScale="90000"/>
          </a:bodyPr>
          <a:lstStyle/>
          <a:p>
            <a:r>
              <a:rPr lang="en-US" dirty="0">
                <a:solidFill>
                  <a:srgbClr val="FFFF00"/>
                </a:solidFill>
              </a:rPr>
              <a:t>The New 3Rs: The Rules of Rulemaking and Readoptions	</a:t>
            </a:r>
          </a:p>
        </p:txBody>
      </p:sp>
      <p:sp>
        <p:nvSpPr>
          <p:cNvPr id="3" name="Subtitle 2">
            <a:extLst>
              <a:ext uri="{FF2B5EF4-FFF2-40B4-BE49-F238E27FC236}">
                <a16:creationId xmlns:a16="http://schemas.microsoft.com/office/drawing/2014/main" id="{E3F4EDAA-112E-5EC4-03D6-A8C4C879D868}"/>
              </a:ext>
            </a:extLst>
          </p:cNvPr>
          <p:cNvSpPr>
            <a:spLocks noGrp="1"/>
          </p:cNvSpPr>
          <p:nvPr>
            <p:ph type="subTitle" idx="1"/>
          </p:nvPr>
        </p:nvSpPr>
        <p:spPr>
          <a:xfrm>
            <a:off x="4515377" y="3429000"/>
            <a:ext cx="6987646" cy="2590799"/>
          </a:xfrm>
        </p:spPr>
        <p:txBody>
          <a:bodyPr>
            <a:normAutofit/>
          </a:bodyPr>
          <a:lstStyle/>
          <a:p>
            <a:r>
              <a:rPr lang="en-US" dirty="0">
                <a:solidFill>
                  <a:srgbClr val="FFFF00"/>
                </a:solidFill>
              </a:rPr>
              <a:t>State Ethics Commission Seminar</a:t>
            </a:r>
          </a:p>
          <a:p>
            <a:r>
              <a:rPr lang="en-US" dirty="0">
                <a:solidFill>
                  <a:srgbClr val="FFFF00"/>
                </a:solidFill>
              </a:rPr>
              <a:t>November  20, 2025</a:t>
            </a:r>
          </a:p>
          <a:p>
            <a:r>
              <a:rPr lang="en-US" dirty="0">
                <a:solidFill>
                  <a:srgbClr val="FFFF00"/>
                </a:solidFill>
              </a:rPr>
              <a:t>Lynn Tyler</a:t>
            </a:r>
          </a:p>
          <a:p>
            <a:r>
              <a:rPr lang="en-US" dirty="0">
                <a:solidFill>
                  <a:srgbClr val="FFFF00"/>
                </a:solidFill>
              </a:rPr>
              <a:t>General Counsel</a:t>
            </a:r>
          </a:p>
          <a:p>
            <a:r>
              <a:rPr lang="en-US" dirty="0">
                <a:solidFill>
                  <a:srgbClr val="FFFF00"/>
                </a:solidFill>
              </a:rPr>
              <a:t>Office of Management and Budget</a:t>
            </a:r>
          </a:p>
          <a:p>
            <a:endParaRPr lang="en-US" dirty="0">
              <a:solidFill>
                <a:srgbClr val="FFFF00"/>
              </a:solidFill>
            </a:endParaRPr>
          </a:p>
        </p:txBody>
      </p:sp>
      <p:pic>
        <p:nvPicPr>
          <p:cNvPr id="1026" name="Picture 2" descr="Flag of Indiana - Wikipedia">
            <a:extLst>
              <a:ext uri="{FF2B5EF4-FFF2-40B4-BE49-F238E27FC236}">
                <a16:creationId xmlns:a16="http://schemas.microsoft.com/office/drawing/2014/main" id="{F1D68DE9-0F19-63E0-8CA8-36C9A4D4C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8" y="3453851"/>
            <a:ext cx="4724399" cy="279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9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9DA723D-3A35-DF87-8EBE-49C03840A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7F93E-AD95-53EE-715E-745F0B918043}"/>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Readoption</a:t>
            </a:r>
          </a:p>
        </p:txBody>
      </p:sp>
      <p:sp>
        <p:nvSpPr>
          <p:cNvPr id="3" name="Text Placeholder 2">
            <a:extLst>
              <a:ext uri="{FF2B5EF4-FFF2-40B4-BE49-F238E27FC236}">
                <a16:creationId xmlns:a16="http://schemas.microsoft.com/office/drawing/2014/main" id="{FC380ED3-9630-CE8B-AD3D-D966A878DA5F}"/>
              </a:ext>
            </a:extLst>
          </p:cNvPr>
          <p:cNvSpPr>
            <a:spLocks noGrp="1"/>
          </p:cNvSpPr>
          <p:nvPr>
            <p:ph type="body" idx="1"/>
          </p:nvPr>
        </p:nvSpPr>
        <p:spPr>
          <a:xfrm>
            <a:off x="1883229" y="1436914"/>
            <a:ext cx="9619797" cy="5203372"/>
          </a:xfrm>
        </p:spPr>
        <p:txBody>
          <a:bodyPr>
            <a:normAutofit/>
          </a:bodyPr>
          <a:lstStyle/>
          <a:p>
            <a:pPr algn="l"/>
            <a:r>
              <a:rPr lang="en-US" b="1" dirty="0">
                <a:solidFill>
                  <a:schemeClr val="bg1"/>
                </a:solidFill>
              </a:rPr>
              <a:t>IC 4-22-2.6-1 </a:t>
            </a:r>
            <a:r>
              <a:rPr lang="en-US" b="1" dirty="0">
                <a:solidFill>
                  <a:schemeClr val="bg1"/>
                </a:solidFill>
                <a:highlight>
                  <a:srgbClr val="FFFF00"/>
                </a:highlight>
              </a:rPr>
              <a:t>Dates for expiration</a:t>
            </a:r>
            <a:r>
              <a:rPr lang="en-US" b="1" dirty="0">
                <a:solidFill>
                  <a:schemeClr val="bg1"/>
                </a:solidFill>
              </a:rPr>
              <a:t>; exceptions</a:t>
            </a:r>
          </a:p>
          <a:p>
            <a:pPr algn="l"/>
            <a:r>
              <a:rPr lang="en-US" dirty="0">
                <a:solidFill>
                  <a:schemeClr val="bg1"/>
                </a:solidFill>
              </a:rPr>
              <a:t>     Sec. 1. (a) Except as provided in this section and section 10 of this chapter, a rule adopted under </a:t>
            </a:r>
            <a:r>
              <a:rPr lang="en-US" dirty="0">
                <a:solidFill>
                  <a:schemeClr val="bg1"/>
                </a:solidFill>
                <a:hlinkClick r:id="rId2">
                  <a:extLst>
                    <a:ext uri="{A12FA001-AC4F-418D-AE19-62706E023703}">
                      <ahyp:hlinkClr xmlns:ahyp="http://schemas.microsoft.com/office/drawing/2018/hyperlinkcolor" val="tx"/>
                    </a:ext>
                  </a:extLst>
                </a:hlinkClick>
              </a:rPr>
              <a:t>IC 4-22-2-23</a:t>
            </a:r>
            <a:r>
              <a:rPr lang="en-US" dirty="0">
                <a:solidFill>
                  <a:schemeClr val="bg1"/>
                </a:solidFill>
              </a:rPr>
              <a:t> through </a:t>
            </a:r>
            <a:r>
              <a:rPr lang="en-US" dirty="0">
                <a:solidFill>
                  <a:schemeClr val="bg1"/>
                </a:solidFill>
                <a:hlinkClick r:id="rId3">
                  <a:extLst>
                    <a:ext uri="{A12FA001-AC4F-418D-AE19-62706E023703}">
                      <ahyp:hlinkClr xmlns:ahyp="http://schemas.microsoft.com/office/drawing/2018/hyperlinkcolor" val="tx"/>
                    </a:ext>
                  </a:extLst>
                </a:hlinkClick>
              </a:rPr>
              <a:t>IC 4-22-2-36</a:t>
            </a:r>
            <a:r>
              <a:rPr lang="en-US" dirty="0">
                <a:solidFill>
                  <a:schemeClr val="bg1"/>
                </a:solidFill>
              </a:rPr>
              <a:t> expires </a:t>
            </a:r>
            <a:r>
              <a:rPr lang="en-US" b="1" dirty="0">
                <a:solidFill>
                  <a:schemeClr val="bg1"/>
                </a:solidFill>
              </a:rPr>
              <a:t>January 1 of the fifth year after the year in which the rule takes effect</a:t>
            </a:r>
            <a:r>
              <a:rPr lang="en-US" dirty="0">
                <a:solidFill>
                  <a:schemeClr val="bg1"/>
                </a:solidFill>
              </a:rPr>
              <a:t>, unless the rule expires or is repealed on an earlier date. Except for an amendment made under </a:t>
            </a:r>
            <a:r>
              <a:rPr lang="en-US" dirty="0">
                <a:solidFill>
                  <a:schemeClr val="bg1"/>
                </a:solidFill>
                <a:hlinkClick r:id="rId4">
                  <a:extLst>
                    <a:ext uri="{A12FA001-AC4F-418D-AE19-62706E023703}">
                      <ahyp:hlinkClr xmlns:ahyp="http://schemas.microsoft.com/office/drawing/2018/hyperlinkcolor" val="tx"/>
                    </a:ext>
                  </a:extLst>
                </a:hlinkClick>
              </a:rPr>
              <a:t>IC 4-22-2-38</a:t>
            </a:r>
            <a:r>
              <a:rPr lang="en-US" dirty="0">
                <a:solidFill>
                  <a:schemeClr val="bg1"/>
                </a:solidFill>
              </a:rPr>
              <a:t>, the expiration date of a rule under this section is extended each time that a rule:</a:t>
            </a:r>
          </a:p>
          <a:p>
            <a:pPr algn="l"/>
            <a:r>
              <a:rPr lang="en-US" dirty="0">
                <a:solidFill>
                  <a:schemeClr val="bg1"/>
                </a:solidFill>
              </a:rPr>
              <a:t>(1) amending under </a:t>
            </a:r>
            <a:r>
              <a:rPr lang="en-US" dirty="0">
                <a:solidFill>
                  <a:schemeClr val="bg1"/>
                </a:solidFill>
                <a:hlinkClick r:id="rId2">
                  <a:extLst>
                    <a:ext uri="{A12FA001-AC4F-418D-AE19-62706E023703}">
                      <ahyp:hlinkClr xmlns:ahyp="http://schemas.microsoft.com/office/drawing/2018/hyperlinkcolor" val="tx"/>
                    </a:ext>
                  </a:extLst>
                </a:hlinkClick>
              </a:rPr>
              <a:t>IC 4-22-2-23</a:t>
            </a:r>
            <a:r>
              <a:rPr lang="en-US" dirty="0">
                <a:solidFill>
                  <a:schemeClr val="bg1"/>
                </a:solidFill>
              </a:rPr>
              <a:t> through </a:t>
            </a:r>
            <a:r>
              <a:rPr lang="en-US" dirty="0">
                <a:solidFill>
                  <a:schemeClr val="bg1"/>
                </a:solidFill>
                <a:hlinkClick r:id="rId3">
                  <a:extLst>
                    <a:ext uri="{A12FA001-AC4F-418D-AE19-62706E023703}">
                      <ahyp:hlinkClr xmlns:ahyp="http://schemas.microsoft.com/office/drawing/2018/hyperlinkcolor" val="tx"/>
                    </a:ext>
                  </a:extLst>
                </a:hlinkClick>
              </a:rPr>
              <a:t>IC 4-22-2-36</a:t>
            </a:r>
            <a:r>
              <a:rPr lang="en-US" dirty="0">
                <a:solidFill>
                  <a:schemeClr val="bg1"/>
                </a:solidFill>
              </a:rPr>
              <a:t>;</a:t>
            </a:r>
          </a:p>
          <a:p>
            <a:pPr algn="l"/>
            <a:r>
              <a:rPr lang="en-US" dirty="0">
                <a:solidFill>
                  <a:schemeClr val="bg1"/>
                </a:solidFill>
              </a:rPr>
              <a:t>(2) continuing under </a:t>
            </a:r>
            <a:r>
              <a:rPr lang="en-US" dirty="0">
                <a:solidFill>
                  <a:schemeClr val="bg1"/>
                </a:solidFill>
                <a:hlinkClick r:id="rId5">
                  <a:extLst>
                    <a:ext uri="{A12FA001-AC4F-418D-AE19-62706E023703}">
                      <ahyp:hlinkClr xmlns:ahyp="http://schemas.microsoft.com/office/drawing/2018/hyperlinkcolor" val="tx"/>
                    </a:ext>
                  </a:extLst>
                </a:hlinkClick>
              </a:rPr>
              <a:t>IC 4-22-2.3-10</a:t>
            </a:r>
            <a:r>
              <a:rPr lang="en-US" dirty="0">
                <a:solidFill>
                  <a:schemeClr val="bg1"/>
                </a:solidFill>
              </a:rPr>
              <a:t>; or</a:t>
            </a:r>
          </a:p>
          <a:p>
            <a:pPr algn="l"/>
            <a:r>
              <a:rPr lang="en-US" dirty="0">
                <a:solidFill>
                  <a:schemeClr val="bg1"/>
                </a:solidFill>
              </a:rPr>
              <a:t>(3) readopting;</a:t>
            </a:r>
          </a:p>
          <a:p>
            <a:pPr algn="l"/>
            <a:r>
              <a:rPr lang="en-US" dirty="0">
                <a:solidFill>
                  <a:schemeClr val="bg1"/>
                </a:solidFill>
              </a:rPr>
              <a:t>an unexpired rule takes effect. The rule, as amended or readopted, expires on January 1 of the fifth year after the year in which the amendment or readoption takes effect.</a:t>
            </a:r>
          </a:p>
          <a:p>
            <a:pPr algn="l"/>
            <a:r>
              <a:rPr lang="en-US" dirty="0">
                <a:solidFill>
                  <a:schemeClr val="bg1"/>
                </a:solidFill>
              </a:rPr>
              <a:t>     </a:t>
            </a:r>
          </a:p>
          <a:p>
            <a:pPr algn="l"/>
            <a:endParaRPr lang="en-US" dirty="0"/>
          </a:p>
        </p:txBody>
      </p:sp>
    </p:spTree>
    <p:extLst>
      <p:ext uri="{BB962C8B-B14F-4D97-AF65-F5344CB8AC3E}">
        <p14:creationId xmlns:p14="http://schemas.microsoft.com/office/powerpoint/2010/main" val="247771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4075299C-994C-0DB9-39FB-CB1044F73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FBA61-6D4E-945B-CE0F-42E54351F095}"/>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Readoption</a:t>
            </a:r>
          </a:p>
        </p:txBody>
      </p:sp>
      <p:sp>
        <p:nvSpPr>
          <p:cNvPr id="3" name="Text Placeholder 2">
            <a:extLst>
              <a:ext uri="{FF2B5EF4-FFF2-40B4-BE49-F238E27FC236}">
                <a16:creationId xmlns:a16="http://schemas.microsoft.com/office/drawing/2014/main" id="{53C8484E-83F1-A486-82C1-B3B77220CECD}"/>
              </a:ext>
            </a:extLst>
          </p:cNvPr>
          <p:cNvSpPr>
            <a:spLocks noGrp="1"/>
          </p:cNvSpPr>
          <p:nvPr>
            <p:ph type="body" idx="1"/>
          </p:nvPr>
        </p:nvSpPr>
        <p:spPr>
          <a:xfrm>
            <a:off x="1883229" y="1436914"/>
            <a:ext cx="9619797" cy="5203372"/>
          </a:xfrm>
        </p:spPr>
        <p:txBody>
          <a:bodyPr>
            <a:normAutofit fontScale="92500" lnSpcReduction="20000"/>
          </a:bodyPr>
          <a:lstStyle/>
          <a:p>
            <a:pPr algn="l"/>
            <a:r>
              <a:rPr lang="en-US" b="1" dirty="0">
                <a:solidFill>
                  <a:schemeClr val="bg1"/>
                </a:solidFill>
              </a:rPr>
              <a:t>IC 4-22-2.6-1 Dates for expiration; </a:t>
            </a:r>
            <a:r>
              <a:rPr lang="en-US" b="1" dirty="0">
                <a:solidFill>
                  <a:schemeClr val="bg1"/>
                </a:solidFill>
                <a:highlight>
                  <a:srgbClr val="FFFF00"/>
                </a:highlight>
              </a:rPr>
              <a:t>exceptions</a:t>
            </a:r>
          </a:p>
          <a:p>
            <a:pPr algn="l"/>
            <a:r>
              <a:rPr lang="en-US" dirty="0">
                <a:solidFill>
                  <a:schemeClr val="bg1"/>
                </a:solidFill>
              </a:rPr>
              <a:t>     (b) If the latest version of a rule became effective:</a:t>
            </a:r>
          </a:p>
          <a:p>
            <a:pPr algn="l"/>
            <a:r>
              <a:rPr lang="en-US" dirty="0">
                <a:solidFill>
                  <a:schemeClr val="bg1"/>
                </a:solidFill>
              </a:rPr>
              <a:t>(1) in calendar year 2017, the rule expires not later than January 1, 2024;</a:t>
            </a:r>
          </a:p>
          <a:p>
            <a:pPr algn="l"/>
            <a:r>
              <a:rPr lang="en-US" dirty="0">
                <a:solidFill>
                  <a:schemeClr val="bg1"/>
                </a:solidFill>
              </a:rPr>
              <a:t>(2) in calendar year 2018, the rule expires not later than January 1, 2025;</a:t>
            </a:r>
          </a:p>
          <a:p>
            <a:pPr algn="l"/>
            <a:r>
              <a:rPr lang="en-US" dirty="0">
                <a:solidFill>
                  <a:schemeClr val="bg1"/>
                </a:solidFill>
              </a:rPr>
              <a:t>(3) in calendar year 2019, the rule expires not later than January 1, 2026; or</a:t>
            </a:r>
          </a:p>
          <a:p>
            <a:pPr algn="l"/>
            <a:r>
              <a:rPr lang="en-US" dirty="0">
                <a:solidFill>
                  <a:schemeClr val="bg1"/>
                </a:solidFill>
              </a:rPr>
              <a:t>(4) in calendar year 2020, the rule expires not later than January 1, 2027.</a:t>
            </a:r>
          </a:p>
          <a:p>
            <a:pPr algn="l"/>
            <a:r>
              <a:rPr lang="en-US" dirty="0">
                <a:solidFill>
                  <a:schemeClr val="bg1"/>
                </a:solidFill>
              </a:rPr>
              <a:t>     (c) If the latest version of a rule became effective before January 1, 2017, and:</a:t>
            </a:r>
          </a:p>
          <a:p>
            <a:pPr algn="l"/>
            <a:r>
              <a:rPr lang="en-US" dirty="0">
                <a:solidFill>
                  <a:schemeClr val="bg1"/>
                </a:solidFill>
              </a:rPr>
              <a:t>(1) the rule was adopted by an agency established under </a:t>
            </a:r>
            <a:r>
              <a:rPr lang="en-US" dirty="0">
                <a:solidFill>
                  <a:schemeClr val="bg1"/>
                </a:solidFill>
                <a:hlinkClick r:id="rId2">
                  <a:extLst>
                    <a:ext uri="{A12FA001-AC4F-418D-AE19-62706E023703}">
                      <ahyp:hlinkClr xmlns:ahyp="http://schemas.microsoft.com/office/drawing/2018/hyperlinkcolor" val="tx"/>
                    </a:ext>
                  </a:extLst>
                </a:hlinkClick>
              </a:rPr>
              <a:t>IC 13</a:t>
            </a:r>
            <a:r>
              <a:rPr lang="en-US" dirty="0">
                <a:solidFill>
                  <a:schemeClr val="bg1"/>
                </a:solidFill>
              </a:rPr>
              <a:t> [IDEM], the rule expires not later than January 1, 2025;</a:t>
            </a:r>
          </a:p>
          <a:p>
            <a:pPr algn="l"/>
            <a:r>
              <a:rPr lang="en-US" dirty="0">
                <a:solidFill>
                  <a:schemeClr val="bg1"/>
                </a:solidFill>
              </a:rPr>
              <a:t>(2) the rule was adopted by an agency established under </a:t>
            </a:r>
            <a:r>
              <a:rPr lang="en-US" dirty="0">
                <a:solidFill>
                  <a:schemeClr val="bg1"/>
                </a:solidFill>
                <a:hlinkClick r:id="rId3">
                  <a:extLst>
                    <a:ext uri="{A12FA001-AC4F-418D-AE19-62706E023703}">
                      <ahyp:hlinkClr xmlns:ahyp="http://schemas.microsoft.com/office/drawing/2018/hyperlinkcolor" val="tx"/>
                    </a:ext>
                  </a:extLst>
                </a:hlinkClick>
              </a:rPr>
              <a:t>IC 16</a:t>
            </a:r>
            <a:r>
              <a:rPr lang="en-US" dirty="0">
                <a:solidFill>
                  <a:schemeClr val="bg1"/>
                </a:solidFill>
              </a:rPr>
              <a:t> [Health], the rule expires not later than January 1, 2026; or</a:t>
            </a:r>
          </a:p>
          <a:p>
            <a:pPr algn="l"/>
            <a:r>
              <a:rPr lang="en-US" dirty="0">
                <a:solidFill>
                  <a:schemeClr val="bg1"/>
                </a:solidFill>
              </a:rPr>
              <a:t>(3) the rule was adopted by an agency not described in subdivision (1) or (2), the rule expires not later than January 1, 2027.</a:t>
            </a:r>
          </a:p>
          <a:p>
            <a:pPr algn="l"/>
            <a:endParaRPr lang="en-US" dirty="0">
              <a:solidFill>
                <a:schemeClr val="bg1"/>
              </a:solidFill>
            </a:endParaRPr>
          </a:p>
          <a:p>
            <a:pPr algn="l"/>
            <a:r>
              <a:rPr lang="en-US" dirty="0">
                <a:solidFill>
                  <a:schemeClr val="bg1"/>
                </a:solidFill>
              </a:rPr>
              <a:t>     </a:t>
            </a:r>
          </a:p>
          <a:p>
            <a:pPr algn="l"/>
            <a:endParaRPr lang="en-US" dirty="0"/>
          </a:p>
        </p:txBody>
      </p:sp>
    </p:spTree>
    <p:extLst>
      <p:ext uri="{BB962C8B-B14F-4D97-AF65-F5344CB8AC3E}">
        <p14:creationId xmlns:p14="http://schemas.microsoft.com/office/powerpoint/2010/main" val="107540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6DC35B70-70E1-D0A2-976A-7FBFC020A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01CFC-170F-3788-E183-B055F96F7FF4}"/>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Readoption</a:t>
            </a:r>
          </a:p>
        </p:txBody>
      </p:sp>
      <p:sp>
        <p:nvSpPr>
          <p:cNvPr id="3" name="Text Placeholder 2">
            <a:extLst>
              <a:ext uri="{FF2B5EF4-FFF2-40B4-BE49-F238E27FC236}">
                <a16:creationId xmlns:a16="http://schemas.microsoft.com/office/drawing/2014/main" id="{BE811549-BEB5-BC0F-F0C6-6B3B6BFBFF18}"/>
              </a:ext>
            </a:extLst>
          </p:cNvPr>
          <p:cNvSpPr>
            <a:spLocks noGrp="1"/>
          </p:cNvSpPr>
          <p:nvPr>
            <p:ph type="body" idx="1"/>
          </p:nvPr>
        </p:nvSpPr>
        <p:spPr>
          <a:xfrm>
            <a:off x="1883229" y="1436914"/>
            <a:ext cx="9619797" cy="5203372"/>
          </a:xfrm>
        </p:spPr>
        <p:txBody>
          <a:bodyPr>
            <a:normAutofit fontScale="92500" lnSpcReduction="10000"/>
          </a:bodyPr>
          <a:lstStyle/>
          <a:p>
            <a:pPr algn="l"/>
            <a:r>
              <a:rPr lang="en-US" sz="2600" b="1" dirty="0">
                <a:solidFill>
                  <a:schemeClr val="bg1"/>
                </a:solidFill>
              </a:rPr>
              <a:t>IC 4-22-2.6-2 Procedure for readoption</a:t>
            </a:r>
          </a:p>
          <a:p>
            <a:pPr algn="l"/>
            <a:r>
              <a:rPr lang="en-US" sz="2600" dirty="0">
                <a:solidFill>
                  <a:schemeClr val="bg1"/>
                </a:solidFill>
              </a:rPr>
              <a:t>     Sec. 2. An agency that has rulemaking authority may readopt a rule in anticipation of a rule's expiration under section 1 of this chapter. To readopt a rule, an agency may readopt the rule either:</a:t>
            </a:r>
          </a:p>
          <a:p>
            <a:pPr algn="l"/>
            <a:r>
              <a:rPr lang="en-US" sz="2600" dirty="0">
                <a:solidFill>
                  <a:schemeClr val="bg1"/>
                </a:solidFill>
              </a:rPr>
              <a:t>(1) without changes in conformity with the procedures in sections 3 through 9 of this chapter; or</a:t>
            </a:r>
          </a:p>
          <a:p>
            <a:pPr algn="l"/>
            <a:r>
              <a:rPr lang="en-US" sz="2600" dirty="0">
                <a:solidFill>
                  <a:schemeClr val="bg1"/>
                </a:solidFill>
              </a:rPr>
              <a:t>(2) </a:t>
            </a:r>
            <a:r>
              <a:rPr lang="en-US" sz="2600" b="1" dirty="0">
                <a:solidFill>
                  <a:schemeClr val="bg1"/>
                </a:solidFill>
              </a:rPr>
              <a:t>with</a:t>
            </a:r>
            <a:r>
              <a:rPr lang="en-US" sz="2600" dirty="0">
                <a:solidFill>
                  <a:schemeClr val="bg1"/>
                </a:solidFill>
              </a:rPr>
              <a:t> or without</a:t>
            </a:r>
            <a:r>
              <a:rPr lang="en-US" sz="2600" b="1" dirty="0">
                <a:solidFill>
                  <a:schemeClr val="bg1"/>
                </a:solidFill>
              </a:rPr>
              <a:t> changes </a:t>
            </a:r>
            <a:r>
              <a:rPr lang="en-US" sz="2600" dirty="0">
                <a:solidFill>
                  <a:schemeClr val="bg1"/>
                </a:solidFill>
              </a:rPr>
              <a:t> </a:t>
            </a:r>
            <a:r>
              <a:rPr lang="en-US" sz="2600" b="1" dirty="0">
                <a:solidFill>
                  <a:schemeClr val="bg1"/>
                </a:solidFill>
              </a:rPr>
              <a:t>in conformity with the procedures in </a:t>
            </a:r>
            <a:r>
              <a:rPr lang="en-US" sz="2600" b="1" dirty="0">
                <a:solidFill>
                  <a:schemeClr val="bg1"/>
                </a:solidFill>
                <a:hlinkClick r:id="rId2">
                  <a:extLst>
                    <a:ext uri="{A12FA001-AC4F-418D-AE19-62706E023703}">
                      <ahyp:hlinkClr xmlns:ahyp="http://schemas.microsoft.com/office/drawing/2018/hyperlinkcolor" val="tx"/>
                    </a:ext>
                  </a:extLst>
                </a:hlinkClick>
              </a:rPr>
              <a:t>IC 4-22-2-23</a:t>
            </a:r>
            <a:r>
              <a:rPr lang="en-US" sz="2600" b="1" dirty="0">
                <a:solidFill>
                  <a:schemeClr val="bg1"/>
                </a:solidFill>
              </a:rPr>
              <a:t> through </a:t>
            </a:r>
            <a:r>
              <a:rPr lang="en-US" sz="2600" b="1" dirty="0">
                <a:solidFill>
                  <a:schemeClr val="bg1"/>
                </a:solidFill>
                <a:hlinkClick r:id="rId3">
                  <a:extLst>
                    <a:ext uri="{A12FA001-AC4F-418D-AE19-62706E023703}">
                      <ahyp:hlinkClr xmlns:ahyp="http://schemas.microsoft.com/office/drawing/2018/hyperlinkcolor" val="tx"/>
                    </a:ext>
                  </a:extLst>
                </a:hlinkClick>
              </a:rPr>
              <a:t>IC 4-22-2-36 </a:t>
            </a:r>
            <a:r>
              <a:rPr lang="en-US" sz="2600" b="1" dirty="0">
                <a:solidFill>
                  <a:schemeClr val="bg1"/>
                </a:solidFill>
              </a:rPr>
              <a:t>[regular rulemaking] </a:t>
            </a:r>
            <a:r>
              <a:rPr lang="en-US" sz="2600" dirty="0">
                <a:solidFill>
                  <a:schemeClr val="bg1"/>
                </a:solidFill>
              </a:rPr>
              <a:t>(as modified by </a:t>
            </a:r>
            <a:r>
              <a:rPr lang="en-US" sz="2600" dirty="0">
                <a:solidFill>
                  <a:schemeClr val="bg1"/>
                </a:solidFill>
                <a:hlinkClick r:id="rId4">
                  <a:extLst>
                    <a:ext uri="{A12FA001-AC4F-418D-AE19-62706E023703}">
                      <ahyp:hlinkClr xmlns:ahyp="http://schemas.microsoft.com/office/drawing/2018/hyperlinkcolor" val="tx"/>
                    </a:ext>
                  </a:extLst>
                </a:hlinkClick>
              </a:rPr>
              <a:t>IC 13-14-9</a:t>
            </a:r>
            <a:r>
              <a:rPr lang="en-US" sz="2600" dirty="0">
                <a:solidFill>
                  <a:schemeClr val="bg1"/>
                </a:solidFill>
              </a:rPr>
              <a:t>, when applicable).</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dirty="0">
                <a:solidFill>
                  <a:schemeClr val="bg1"/>
                </a:solidFill>
              </a:rPr>
              <a:t>     </a:t>
            </a:r>
          </a:p>
          <a:p>
            <a:pPr algn="l"/>
            <a:endParaRPr lang="en-US" dirty="0"/>
          </a:p>
        </p:txBody>
      </p:sp>
    </p:spTree>
    <p:extLst>
      <p:ext uri="{BB962C8B-B14F-4D97-AF65-F5344CB8AC3E}">
        <p14:creationId xmlns:p14="http://schemas.microsoft.com/office/powerpoint/2010/main" val="379666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5C4E9196-37DD-107F-1FD1-67667F0EA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DF152-CBF5-A907-E1ED-FE0379BC248D}"/>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Readoption</a:t>
            </a:r>
          </a:p>
        </p:txBody>
      </p:sp>
      <p:sp>
        <p:nvSpPr>
          <p:cNvPr id="3" name="Text Placeholder 2">
            <a:extLst>
              <a:ext uri="{FF2B5EF4-FFF2-40B4-BE49-F238E27FC236}">
                <a16:creationId xmlns:a16="http://schemas.microsoft.com/office/drawing/2014/main" id="{5D780C18-BAF0-7E14-78B4-5A17543737CD}"/>
              </a:ext>
            </a:extLst>
          </p:cNvPr>
          <p:cNvSpPr>
            <a:spLocks noGrp="1"/>
          </p:cNvSpPr>
          <p:nvPr>
            <p:ph type="body" idx="1"/>
          </p:nvPr>
        </p:nvSpPr>
        <p:spPr>
          <a:xfrm>
            <a:off x="1883229" y="1436914"/>
            <a:ext cx="9619797" cy="5203372"/>
          </a:xfrm>
        </p:spPr>
        <p:txBody>
          <a:bodyPr>
            <a:normAutofit/>
          </a:bodyPr>
          <a:lstStyle/>
          <a:p>
            <a:pPr algn="l"/>
            <a:r>
              <a:rPr lang="en-US" sz="2400" b="1" dirty="0">
                <a:solidFill>
                  <a:schemeClr val="bg1"/>
                </a:solidFill>
              </a:rPr>
              <a:t>IC 4-22-2.6-3 Readoption of rule; initial notice; document control number</a:t>
            </a:r>
          </a:p>
          <a:p>
            <a:pPr algn="l"/>
            <a:r>
              <a:rPr lang="en-US" sz="2400" dirty="0">
                <a:solidFill>
                  <a:schemeClr val="bg1"/>
                </a:solidFill>
              </a:rPr>
              <a:t>     Sec. 3. (a) Except as provided in subsection (b), if an agency intends to readopt a rule, the agency shall, not later than </a:t>
            </a:r>
            <a:r>
              <a:rPr lang="en-US" sz="2400" b="1" dirty="0">
                <a:solidFill>
                  <a:schemeClr val="bg1"/>
                </a:solidFill>
              </a:rPr>
              <a:t>January 1 of the year preceding the year in which the rule expires</a:t>
            </a:r>
            <a:r>
              <a:rPr lang="en-US" sz="2400" dirty="0">
                <a:solidFill>
                  <a:schemeClr val="bg1"/>
                </a:solidFill>
              </a:rPr>
              <a:t> under this chapter, provide an initial notice of the intended readoption in an electronic format designated by the publisher. </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dirty="0">
                <a:solidFill>
                  <a:schemeClr val="bg1"/>
                </a:solidFill>
              </a:rPr>
              <a:t>     </a:t>
            </a:r>
          </a:p>
          <a:p>
            <a:pPr algn="l"/>
            <a:endParaRPr lang="en-US" dirty="0"/>
          </a:p>
        </p:txBody>
      </p:sp>
    </p:spTree>
    <p:extLst>
      <p:ext uri="{BB962C8B-B14F-4D97-AF65-F5344CB8AC3E}">
        <p14:creationId xmlns:p14="http://schemas.microsoft.com/office/powerpoint/2010/main" val="110740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1981F5DD-75F0-D8C2-927F-15C4B451B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1ACE5-3414-8517-ECA5-AED450D0437E}"/>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Readoption</a:t>
            </a:r>
          </a:p>
        </p:txBody>
      </p:sp>
      <p:sp>
        <p:nvSpPr>
          <p:cNvPr id="3" name="Text Placeholder 2">
            <a:extLst>
              <a:ext uri="{FF2B5EF4-FFF2-40B4-BE49-F238E27FC236}">
                <a16:creationId xmlns:a16="http://schemas.microsoft.com/office/drawing/2014/main" id="{5F9AD751-9728-A995-76F2-20F0FD56D026}"/>
              </a:ext>
            </a:extLst>
          </p:cNvPr>
          <p:cNvSpPr>
            <a:spLocks noGrp="1"/>
          </p:cNvSpPr>
          <p:nvPr>
            <p:ph type="body" idx="1"/>
          </p:nvPr>
        </p:nvSpPr>
        <p:spPr>
          <a:xfrm>
            <a:off x="1883229" y="1436914"/>
            <a:ext cx="9619797" cy="5203372"/>
          </a:xfrm>
        </p:spPr>
        <p:txBody>
          <a:bodyPr>
            <a:normAutofit/>
          </a:bodyPr>
          <a:lstStyle/>
          <a:p>
            <a:pPr algn="l"/>
            <a:r>
              <a:rPr lang="en-US" b="1" dirty="0">
                <a:solidFill>
                  <a:schemeClr val="bg1"/>
                </a:solidFill>
              </a:rPr>
              <a:t>IC 4-22-2.6-4 Readoption of rule affecting fees, fines, civil penalties, and small businesses; review required; agency written findings</a:t>
            </a:r>
            <a:endParaRPr lang="en-US" sz="2400" b="1" dirty="0">
              <a:solidFill>
                <a:schemeClr val="bg1"/>
              </a:solidFill>
            </a:endParaRPr>
          </a:p>
          <a:p>
            <a:pPr algn="l"/>
            <a:r>
              <a:rPr lang="en-US" sz="2400" dirty="0">
                <a:solidFill>
                  <a:schemeClr val="bg1"/>
                </a:solidFill>
              </a:rPr>
              <a:t>(b) </a:t>
            </a:r>
            <a:r>
              <a:rPr lang="en-US" sz="2400" b="1" dirty="0">
                <a:solidFill>
                  <a:schemeClr val="bg1"/>
                </a:solidFill>
              </a:rPr>
              <a:t>In the review, the agency shall reexamine previous cost benefit, economic impact, fiscal impact, and regulatory burden statements </a:t>
            </a:r>
            <a:r>
              <a:rPr lang="en-US" sz="2400" dirty="0">
                <a:solidFill>
                  <a:schemeClr val="bg1"/>
                </a:solidFill>
              </a:rPr>
              <a:t>prepared by the agency for the rule under </a:t>
            </a:r>
            <a:r>
              <a:rPr lang="en-US" sz="2400" dirty="0">
                <a:solidFill>
                  <a:schemeClr val="bg1"/>
                </a:solidFill>
                <a:hlinkClick r:id="rId2">
                  <a:extLst>
                    <a:ext uri="{A12FA001-AC4F-418D-AE19-62706E023703}">
                      <ahyp:hlinkClr xmlns:ahyp="http://schemas.microsoft.com/office/drawing/2018/hyperlinkcolor" val="tx"/>
                    </a:ext>
                  </a:extLst>
                </a:hlinkClick>
              </a:rPr>
              <a:t>IC 4-3-22-13</a:t>
            </a:r>
            <a:r>
              <a:rPr lang="en-US" sz="2400" dirty="0">
                <a:solidFill>
                  <a:schemeClr val="bg1"/>
                </a:solidFill>
              </a:rPr>
              <a:t>, </a:t>
            </a:r>
            <a:r>
              <a:rPr lang="en-US" sz="2400" dirty="0">
                <a:solidFill>
                  <a:schemeClr val="bg1"/>
                </a:solidFill>
                <a:hlinkClick r:id="rId3">
                  <a:extLst>
                    <a:ext uri="{A12FA001-AC4F-418D-AE19-62706E023703}">
                      <ahyp:hlinkClr xmlns:ahyp="http://schemas.microsoft.com/office/drawing/2018/hyperlinkcolor" val="tx"/>
                    </a:ext>
                  </a:extLst>
                </a:hlinkClick>
              </a:rPr>
              <a:t>IC 4-22-2-22.7</a:t>
            </a:r>
            <a:r>
              <a:rPr lang="en-US" sz="2400" dirty="0">
                <a:solidFill>
                  <a:schemeClr val="bg1"/>
                </a:solidFill>
              </a:rPr>
              <a:t>, </a:t>
            </a:r>
            <a:r>
              <a:rPr lang="en-US" sz="2400" dirty="0">
                <a:solidFill>
                  <a:schemeClr val="bg1"/>
                </a:solidFill>
                <a:hlinkClick r:id="rId4">
                  <a:extLst>
                    <a:ext uri="{A12FA001-AC4F-418D-AE19-62706E023703}">
                      <ahyp:hlinkClr xmlns:ahyp="http://schemas.microsoft.com/office/drawing/2018/hyperlinkcolor" val="tx"/>
                    </a:ext>
                  </a:extLst>
                </a:hlinkClick>
              </a:rPr>
              <a:t>IC 4-22-2-22.8</a:t>
            </a:r>
            <a:r>
              <a:rPr lang="en-US" sz="2400" dirty="0">
                <a:solidFill>
                  <a:schemeClr val="bg1"/>
                </a:solidFill>
              </a:rPr>
              <a:t>, </a:t>
            </a:r>
            <a:r>
              <a:rPr lang="en-US" sz="2400" dirty="0">
                <a:solidFill>
                  <a:schemeClr val="bg1"/>
                </a:solidFill>
                <a:hlinkClick r:id="rId5">
                  <a:extLst>
                    <a:ext uri="{A12FA001-AC4F-418D-AE19-62706E023703}">
                      <ahyp:hlinkClr xmlns:ahyp="http://schemas.microsoft.com/office/drawing/2018/hyperlinkcolor" val="tx"/>
                    </a:ext>
                  </a:extLst>
                </a:hlinkClick>
              </a:rPr>
              <a:t>IC 4-22-2-28</a:t>
            </a:r>
            <a:r>
              <a:rPr lang="en-US" sz="2400" dirty="0">
                <a:solidFill>
                  <a:schemeClr val="bg1"/>
                </a:solidFill>
              </a:rPr>
              <a:t>, </a:t>
            </a:r>
            <a:r>
              <a:rPr lang="en-US" sz="2400" dirty="0">
                <a:solidFill>
                  <a:schemeClr val="bg1"/>
                </a:solidFill>
                <a:hlinkClick r:id="rId6">
                  <a:extLst>
                    <a:ext uri="{A12FA001-AC4F-418D-AE19-62706E023703}">
                      <ahyp:hlinkClr xmlns:ahyp="http://schemas.microsoft.com/office/drawing/2018/hyperlinkcolor" val="tx"/>
                    </a:ext>
                  </a:extLst>
                </a:hlinkClick>
              </a:rPr>
              <a:t>IC 4-22-2.1-5</a:t>
            </a:r>
            <a:r>
              <a:rPr lang="en-US" sz="2400" dirty="0">
                <a:solidFill>
                  <a:schemeClr val="bg1"/>
                </a:solidFill>
              </a:rPr>
              <a:t>, or an executive order and revise the statements to reflect any change in circumstances that affect the analysis.</a:t>
            </a:r>
          </a:p>
          <a:p>
            <a:pPr algn="l"/>
            <a:endParaRPr lang="en-US" dirty="0">
              <a:solidFill>
                <a:schemeClr val="bg1"/>
              </a:solidFill>
            </a:endParaRPr>
          </a:p>
          <a:p>
            <a:pPr algn="l"/>
            <a:r>
              <a:rPr lang="en-US" dirty="0">
                <a:solidFill>
                  <a:schemeClr val="bg1"/>
                </a:solidFill>
              </a:rPr>
              <a:t>     </a:t>
            </a:r>
          </a:p>
          <a:p>
            <a:pPr algn="l"/>
            <a:endParaRPr lang="en-US" dirty="0"/>
          </a:p>
        </p:txBody>
      </p:sp>
    </p:spTree>
    <p:extLst>
      <p:ext uri="{BB962C8B-B14F-4D97-AF65-F5344CB8AC3E}">
        <p14:creationId xmlns:p14="http://schemas.microsoft.com/office/powerpoint/2010/main" val="319504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D9A25A1D-86AB-DCA1-3B21-2FA38A115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1C12F-9DBB-FA8C-3DD6-EC0752A08F27}"/>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Executive Order 25-17</a:t>
            </a:r>
          </a:p>
        </p:txBody>
      </p:sp>
      <p:sp>
        <p:nvSpPr>
          <p:cNvPr id="3" name="Text Placeholder 2">
            <a:extLst>
              <a:ext uri="{FF2B5EF4-FFF2-40B4-BE49-F238E27FC236}">
                <a16:creationId xmlns:a16="http://schemas.microsoft.com/office/drawing/2014/main" id="{414AFD3B-AFE8-A2E8-93B0-EAE07A923D6A}"/>
              </a:ext>
            </a:extLst>
          </p:cNvPr>
          <p:cNvSpPr>
            <a:spLocks noGrp="1"/>
          </p:cNvSpPr>
          <p:nvPr>
            <p:ph type="body" idx="1"/>
          </p:nvPr>
        </p:nvSpPr>
        <p:spPr>
          <a:xfrm>
            <a:off x="1883229" y="1436914"/>
            <a:ext cx="9619797" cy="4593772"/>
          </a:xfrm>
        </p:spPr>
        <p:txBody>
          <a:bodyPr>
            <a:normAutofit/>
          </a:bodyPr>
          <a:lstStyle/>
          <a:p>
            <a:pPr algn="l"/>
            <a:r>
              <a:rPr lang="en-US" sz="2400" dirty="0">
                <a:solidFill>
                  <a:schemeClr val="bg1"/>
                </a:solidFill>
              </a:rPr>
              <a:t>Paragraph 3 requires writing findings that include, among other things, either:</a:t>
            </a:r>
          </a:p>
          <a:p>
            <a:pPr marL="457200" indent="-457200" algn="l">
              <a:buAutoNum type="arabicPeriod"/>
            </a:pPr>
            <a:r>
              <a:rPr lang="en-US" sz="2400" dirty="0">
                <a:solidFill>
                  <a:schemeClr val="bg1"/>
                </a:solidFill>
              </a:rPr>
              <a:t>Any revisions to previously prepared cost benefit, economic impact, fiscal impact, or regulatory burden statements prepared by the agency … if those previously prepared statements were published by the Indiana Register; or </a:t>
            </a:r>
          </a:p>
          <a:p>
            <a:pPr marL="457200" indent="-457200" algn="l">
              <a:buAutoNum type="arabicPeriod"/>
            </a:pPr>
            <a:r>
              <a:rPr lang="en-US" sz="2400" dirty="0">
                <a:solidFill>
                  <a:schemeClr val="bg1"/>
                </a:solidFill>
              </a:rPr>
              <a:t> If the rule did not have a previously prepared cost benefit, economic impact, fiscal impact, or regulatory burden statements prepared by the agency … published in the Register, a copy of an updated regulatory burden statement that meets the requirements of Indiana Code § 4-22-2-22.7. </a:t>
            </a:r>
          </a:p>
          <a:p>
            <a:pPr algn="l"/>
            <a:endParaRPr lang="en-US" dirty="0"/>
          </a:p>
        </p:txBody>
      </p:sp>
    </p:spTree>
    <p:extLst>
      <p:ext uri="{BB962C8B-B14F-4D97-AF65-F5344CB8AC3E}">
        <p14:creationId xmlns:p14="http://schemas.microsoft.com/office/powerpoint/2010/main" val="83985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C9734E6-BA39-0D70-975F-5F01C50C6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E12CC-E1F6-309E-7397-103157B3F177}"/>
              </a:ext>
            </a:extLst>
          </p:cNvPr>
          <p:cNvSpPr>
            <a:spLocks noGrp="1"/>
          </p:cNvSpPr>
          <p:nvPr>
            <p:ph type="title"/>
          </p:nvPr>
        </p:nvSpPr>
        <p:spPr>
          <a:xfrm>
            <a:off x="2572279" y="489858"/>
            <a:ext cx="8930747" cy="860400"/>
          </a:xfrm>
        </p:spPr>
        <p:txBody>
          <a:bodyPr anchor="t">
            <a:normAutofit fontScale="90000"/>
          </a:bodyPr>
          <a:lstStyle/>
          <a:p>
            <a:pPr algn="l"/>
            <a:r>
              <a:rPr lang="en-US" sz="4800" dirty="0">
                <a:solidFill>
                  <a:schemeClr val="bg1"/>
                </a:solidFill>
              </a:rPr>
              <a:t>Financial Management Circulars (FMC)</a:t>
            </a:r>
          </a:p>
        </p:txBody>
      </p:sp>
      <p:sp>
        <p:nvSpPr>
          <p:cNvPr id="3" name="Text Placeholder 2">
            <a:extLst>
              <a:ext uri="{FF2B5EF4-FFF2-40B4-BE49-F238E27FC236}">
                <a16:creationId xmlns:a16="http://schemas.microsoft.com/office/drawing/2014/main" id="{E2F5797E-315F-146B-2335-138FC0975EA1}"/>
              </a:ext>
            </a:extLst>
          </p:cNvPr>
          <p:cNvSpPr>
            <a:spLocks noGrp="1"/>
          </p:cNvSpPr>
          <p:nvPr>
            <p:ph type="body" idx="1"/>
          </p:nvPr>
        </p:nvSpPr>
        <p:spPr>
          <a:xfrm>
            <a:off x="2572278" y="1643744"/>
            <a:ext cx="8930748" cy="3298370"/>
          </a:xfrm>
        </p:spPr>
        <p:txBody>
          <a:bodyPr>
            <a:normAutofit/>
          </a:bodyPr>
          <a:lstStyle/>
          <a:p>
            <a:pPr algn="l"/>
            <a:endParaRPr lang="en-US" dirty="0">
              <a:solidFill>
                <a:schemeClr val="bg1"/>
              </a:solidFill>
            </a:endParaRPr>
          </a:p>
          <a:p>
            <a:pPr algn="l"/>
            <a:endParaRPr lang="en-US" dirty="0"/>
          </a:p>
        </p:txBody>
      </p:sp>
      <p:pic>
        <p:nvPicPr>
          <p:cNvPr id="5" name="Picture 4">
            <a:extLst>
              <a:ext uri="{FF2B5EF4-FFF2-40B4-BE49-F238E27FC236}">
                <a16:creationId xmlns:a16="http://schemas.microsoft.com/office/drawing/2014/main" id="{36FC98E2-B629-404E-D617-24437735A040}"/>
              </a:ext>
            </a:extLst>
          </p:cNvPr>
          <p:cNvPicPr>
            <a:picLocks noChangeAspect="1"/>
          </p:cNvPicPr>
          <p:nvPr/>
        </p:nvPicPr>
        <p:blipFill>
          <a:blip r:embed="rId2"/>
          <a:stretch>
            <a:fillRect/>
          </a:stretch>
        </p:blipFill>
        <p:spPr>
          <a:xfrm>
            <a:off x="1765114" y="1262743"/>
            <a:ext cx="10426886" cy="5246914"/>
          </a:xfrm>
          <a:prstGeom prst="rect">
            <a:avLst/>
          </a:prstGeom>
        </p:spPr>
      </p:pic>
    </p:spTree>
    <p:extLst>
      <p:ext uri="{BB962C8B-B14F-4D97-AF65-F5344CB8AC3E}">
        <p14:creationId xmlns:p14="http://schemas.microsoft.com/office/powerpoint/2010/main" val="152012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94E1AF90-D3E2-88B0-FC52-596EDF5A1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ADC1D-278B-A59C-FE03-6A57C463AE6E}"/>
              </a:ext>
            </a:extLst>
          </p:cNvPr>
          <p:cNvSpPr>
            <a:spLocks noGrp="1"/>
          </p:cNvSpPr>
          <p:nvPr>
            <p:ph type="title"/>
          </p:nvPr>
        </p:nvSpPr>
        <p:spPr>
          <a:xfrm>
            <a:off x="1796143" y="489858"/>
            <a:ext cx="9706884" cy="860400"/>
          </a:xfrm>
        </p:spPr>
        <p:txBody>
          <a:bodyPr anchor="t">
            <a:normAutofit fontScale="90000"/>
          </a:bodyPr>
          <a:lstStyle/>
          <a:p>
            <a:pPr algn="l"/>
            <a:r>
              <a:rPr lang="en-US" sz="4800" dirty="0">
                <a:solidFill>
                  <a:schemeClr val="bg1"/>
                </a:solidFill>
              </a:rPr>
              <a:t>Financial Management Circulars (FMC) </a:t>
            </a:r>
          </a:p>
        </p:txBody>
      </p:sp>
      <p:sp>
        <p:nvSpPr>
          <p:cNvPr id="3" name="Text Placeholder 2">
            <a:extLst>
              <a:ext uri="{FF2B5EF4-FFF2-40B4-BE49-F238E27FC236}">
                <a16:creationId xmlns:a16="http://schemas.microsoft.com/office/drawing/2014/main" id="{569159B1-99E5-E609-1D13-41D6EA4DBE2D}"/>
              </a:ext>
            </a:extLst>
          </p:cNvPr>
          <p:cNvSpPr>
            <a:spLocks noGrp="1"/>
          </p:cNvSpPr>
          <p:nvPr>
            <p:ph type="body" idx="1"/>
          </p:nvPr>
        </p:nvSpPr>
        <p:spPr>
          <a:xfrm>
            <a:off x="2572278" y="1643744"/>
            <a:ext cx="8930748" cy="3298370"/>
          </a:xfrm>
        </p:spPr>
        <p:txBody>
          <a:bodyPr>
            <a:normAutofit/>
          </a:bodyPr>
          <a:lstStyle/>
          <a:p>
            <a:pPr algn="l"/>
            <a:endParaRPr lang="en-US" dirty="0">
              <a:solidFill>
                <a:schemeClr val="bg1"/>
              </a:solidFill>
            </a:endParaRPr>
          </a:p>
          <a:p>
            <a:pPr algn="l"/>
            <a:endParaRPr lang="en-US" dirty="0"/>
          </a:p>
        </p:txBody>
      </p:sp>
      <p:pic>
        <p:nvPicPr>
          <p:cNvPr id="5" name="Picture 4">
            <a:extLst>
              <a:ext uri="{FF2B5EF4-FFF2-40B4-BE49-F238E27FC236}">
                <a16:creationId xmlns:a16="http://schemas.microsoft.com/office/drawing/2014/main" id="{E1956A68-BF44-4659-743C-280A6C9762FB}"/>
              </a:ext>
            </a:extLst>
          </p:cNvPr>
          <p:cNvPicPr>
            <a:picLocks noChangeAspect="1"/>
          </p:cNvPicPr>
          <p:nvPr/>
        </p:nvPicPr>
        <p:blipFill>
          <a:blip r:embed="rId2"/>
          <a:stretch>
            <a:fillRect/>
          </a:stretch>
        </p:blipFill>
        <p:spPr>
          <a:xfrm>
            <a:off x="1796143" y="1350257"/>
            <a:ext cx="9931286" cy="5224713"/>
          </a:xfrm>
          <a:prstGeom prst="rect">
            <a:avLst/>
          </a:prstGeom>
        </p:spPr>
      </p:pic>
    </p:spTree>
    <p:extLst>
      <p:ext uri="{BB962C8B-B14F-4D97-AF65-F5344CB8AC3E}">
        <p14:creationId xmlns:p14="http://schemas.microsoft.com/office/powerpoint/2010/main" val="384561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6C534008-69E4-75F6-C449-747C03037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BC7AF-E7DC-2EE0-9D43-BC2C33CB7F39}"/>
              </a:ext>
            </a:extLst>
          </p:cNvPr>
          <p:cNvSpPr>
            <a:spLocks noGrp="1"/>
          </p:cNvSpPr>
          <p:nvPr>
            <p:ph type="title"/>
          </p:nvPr>
        </p:nvSpPr>
        <p:spPr>
          <a:xfrm>
            <a:off x="1796143" y="489858"/>
            <a:ext cx="9706884" cy="1034142"/>
          </a:xfrm>
        </p:spPr>
        <p:txBody>
          <a:bodyPr anchor="t">
            <a:normAutofit fontScale="90000"/>
          </a:bodyPr>
          <a:lstStyle/>
          <a:p>
            <a:pPr algn="l"/>
            <a:r>
              <a:rPr lang="en-US" sz="4800" dirty="0">
                <a:solidFill>
                  <a:schemeClr val="bg1"/>
                </a:solidFill>
              </a:rPr>
              <a:t>Financial Management Circulars (FMC) </a:t>
            </a:r>
          </a:p>
        </p:txBody>
      </p:sp>
      <p:sp>
        <p:nvSpPr>
          <p:cNvPr id="3" name="Text Placeholder 2">
            <a:extLst>
              <a:ext uri="{FF2B5EF4-FFF2-40B4-BE49-F238E27FC236}">
                <a16:creationId xmlns:a16="http://schemas.microsoft.com/office/drawing/2014/main" id="{DC75AC63-2F65-B665-31E1-D402CFCD59AA}"/>
              </a:ext>
            </a:extLst>
          </p:cNvPr>
          <p:cNvSpPr>
            <a:spLocks noGrp="1"/>
          </p:cNvSpPr>
          <p:nvPr>
            <p:ph type="body" idx="1"/>
          </p:nvPr>
        </p:nvSpPr>
        <p:spPr>
          <a:xfrm>
            <a:off x="2572278" y="1643744"/>
            <a:ext cx="8930748" cy="3298370"/>
          </a:xfrm>
        </p:spPr>
        <p:txBody>
          <a:bodyPr>
            <a:normAutofit/>
          </a:bodyPr>
          <a:lstStyle/>
          <a:p>
            <a:pPr algn="l"/>
            <a:endParaRPr lang="en-US" dirty="0">
              <a:solidFill>
                <a:schemeClr val="bg1"/>
              </a:solidFill>
            </a:endParaRPr>
          </a:p>
          <a:p>
            <a:pPr algn="l"/>
            <a:endParaRPr lang="en-US" dirty="0"/>
          </a:p>
        </p:txBody>
      </p:sp>
      <p:pic>
        <p:nvPicPr>
          <p:cNvPr id="6" name="Picture 5">
            <a:extLst>
              <a:ext uri="{FF2B5EF4-FFF2-40B4-BE49-F238E27FC236}">
                <a16:creationId xmlns:a16="http://schemas.microsoft.com/office/drawing/2014/main" id="{5B2E940F-7313-249E-7E7E-6DD0F0FA80AB}"/>
              </a:ext>
            </a:extLst>
          </p:cNvPr>
          <p:cNvPicPr>
            <a:picLocks noChangeAspect="1"/>
          </p:cNvPicPr>
          <p:nvPr/>
        </p:nvPicPr>
        <p:blipFill>
          <a:blip r:embed="rId2"/>
          <a:stretch>
            <a:fillRect/>
          </a:stretch>
        </p:blipFill>
        <p:spPr>
          <a:xfrm>
            <a:off x="1937656" y="1436913"/>
            <a:ext cx="9840687" cy="5159829"/>
          </a:xfrm>
          <a:prstGeom prst="rect">
            <a:avLst/>
          </a:prstGeom>
        </p:spPr>
      </p:pic>
    </p:spTree>
    <p:extLst>
      <p:ext uri="{BB962C8B-B14F-4D97-AF65-F5344CB8AC3E}">
        <p14:creationId xmlns:p14="http://schemas.microsoft.com/office/powerpoint/2010/main" val="328408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7C059170-3DF2-1A30-F9CA-70348CC4E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A9FFB-B867-987F-C140-AB1FA73F20E5}"/>
              </a:ext>
            </a:extLst>
          </p:cNvPr>
          <p:cNvSpPr>
            <a:spLocks noGrp="1"/>
          </p:cNvSpPr>
          <p:nvPr>
            <p:ph type="title"/>
          </p:nvPr>
        </p:nvSpPr>
        <p:spPr>
          <a:xfrm>
            <a:off x="1796143" y="489858"/>
            <a:ext cx="9706884" cy="1034142"/>
          </a:xfrm>
        </p:spPr>
        <p:txBody>
          <a:bodyPr anchor="t">
            <a:normAutofit/>
          </a:bodyPr>
          <a:lstStyle/>
          <a:p>
            <a:pPr algn="l"/>
            <a:r>
              <a:rPr lang="en-US" sz="4800" dirty="0">
                <a:solidFill>
                  <a:schemeClr val="bg1"/>
                </a:solidFill>
              </a:rPr>
              <a:t>Financial Management Circulars 5.2 </a:t>
            </a:r>
          </a:p>
        </p:txBody>
      </p:sp>
      <p:sp>
        <p:nvSpPr>
          <p:cNvPr id="3" name="Text Placeholder 2">
            <a:extLst>
              <a:ext uri="{FF2B5EF4-FFF2-40B4-BE49-F238E27FC236}">
                <a16:creationId xmlns:a16="http://schemas.microsoft.com/office/drawing/2014/main" id="{5DE23D69-12A1-E3AA-4879-F221140777E9}"/>
              </a:ext>
            </a:extLst>
          </p:cNvPr>
          <p:cNvSpPr>
            <a:spLocks noGrp="1"/>
          </p:cNvSpPr>
          <p:nvPr>
            <p:ph type="body" idx="1"/>
          </p:nvPr>
        </p:nvSpPr>
        <p:spPr>
          <a:xfrm>
            <a:off x="2572278" y="1643744"/>
            <a:ext cx="8930748" cy="3298370"/>
          </a:xfrm>
        </p:spPr>
        <p:txBody>
          <a:bodyPr>
            <a:normAutofit/>
          </a:bodyPr>
          <a:lstStyle/>
          <a:p>
            <a:pPr algn="l"/>
            <a:endParaRPr lang="en-US" dirty="0">
              <a:solidFill>
                <a:schemeClr val="bg1"/>
              </a:solidFill>
            </a:endParaRPr>
          </a:p>
          <a:p>
            <a:pPr algn="l"/>
            <a:endParaRPr lang="en-US" dirty="0"/>
          </a:p>
        </p:txBody>
      </p:sp>
      <p:sp>
        <p:nvSpPr>
          <p:cNvPr id="5" name="TextBox 4">
            <a:extLst>
              <a:ext uri="{FF2B5EF4-FFF2-40B4-BE49-F238E27FC236}">
                <a16:creationId xmlns:a16="http://schemas.microsoft.com/office/drawing/2014/main" id="{68E51B55-ACDF-BF07-EA4F-1AEDB1330C48}"/>
              </a:ext>
            </a:extLst>
          </p:cNvPr>
          <p:cNvSpPr txBox="1"/>
          <p:nvPr/>
        </p:nvSpPr>
        <p:spPr>
          <a:xfrm>
            <a:off x="2035629" y="1328056"/>
            <a:ext cx="9467397" cy="5170646"/>
          </a:xfrm>
          <a:prstGeom prst="rect">
            <a:avLst/>
          </a:prstGeom>
          <a:noFill/>
        </p:spPr>
        <p:txBody>
          <a:bodyPr wrap="square">
            <a:spAutoFit/>
          </a:bodyPr>
          <a:lstStyle/>
          <a:p>
            <a:pPr algn="ctr"/>
            <a:r>
              <a:rPr lang="en-US" sz="2400" b="1" u="sng" dirty="0">
                <a:solidFill>
                  <a:schemeClr val="bg1"/>
                </a:solidFill>
              </a:rPr>
              <a:t>Regulatory Analysis Template</a:t>
            </a:r>
          </a:p>
          <a:p>
            <a:pPr algn="ctr"/>
            <a:endParaRPr lang="en-US" sz="2400" b="1" u="sng" dirty="0">
              <a:solidFill>
                <a:schemeClr val="bg1"/>
              </a:solidFill>
            </a:endParaRPr>
          </a:p>
          <a:p>
            <a:r>
              <a:rPr lang="en-US" sz="2400" b="1" dirty="0">
                <a:solidFill>
                  <a:schemeClr val="bg1"/>
                </a:solidFill>
              </a:rPr>
              <a:t>Description of Rule:</a:t>
            </a:r>
            <a:r>
              <a:rPr lang="en-US" sz="2400" dirty="0">
                <a:solidFill>
                  <a:schemeClr val="bg1"/>
                </a:solidFill>
              </a:rPr>
              <a:t>  This section should include an overview of the proposed rulemaking, background, and high-level justification.  Topics to address include (as applicable): </a:t>
            </a:r>
          </a:p>
          <a:p>
            <a:endParaRPr lang="en-US" sz="2400" dirty="0">
              <a:solidFill>
                <a:schemeClr val="bg1"/>
              </a:solidFill>
            </a:endParaRPr>
          </a:p>
          <a:p>
            <a:r>
              <a:rPr lang="en-US" sz="2400" b="1" dirty="0">
                <a:solidFill>
                  <a:schemeClr val="bg1"/>
                </a:solidFill>
              </a:rPr>
              <a:t>a. History and Background of the Rule </a:t>
            </a:r>
            <a:r>
              <a:rPr lang="en-US" sz="2400" dirty="0">
                <a:solidFill>
                  <a:schemeClr val="bg1"/>
                </a:solidFill>
              </a:rPr>
              <a:t>– Explain the genesis for this rulemaking, including </a:t>
            </a:r>
            <a:r>
              <a:rPr lang="en-US" sz="2400" b="1" dirty="0">
                <a:solidFill>
                  <a:schemeClr val="bg1"/>
                </a:solidFill>
              </a:rPr>
              <a:t>what prompted the agency to undertake this rulemakin</a:t>
            </a:r>
            <a:r>
              <a:rPr lang="en-US" sz="2400" dirty="0">
                <a:solidFill>
                  <a:schemeClr val="bg1"/>
                </a:solidFill>
              </a:rPr>
              <a:t>g.  </a:t>
            </a:r>
            <a:r>
              <a:rPr lang="en-US" sz="2400" b="1" dirty="0">
                <a:solidFill>
                  <a:schemeClr val="bg1"/>
                </a:solidFill>
              </a:rPr>
              <a:t>For example</a:t>
            </a:r>
            <a:r>
              <a:rPr lang="en-US" sz="2400" dirty="0">
                <a:solidFill>
                  <a:schemeClr val="bg1"/>
                </a:solidFill>
              </a:rPr>
              <a:t>, is this rulemaking due to an update in state or federal law, court order, audit finding, operational issue or some other factor? When was the </a:t>
            </a:r>
            <a:r>
              <a:rPr lang="en-US" sz="2400" b="1" dirty="0">
                <a:solidFill>
                  <a:schemeClr val="bg1"/>
                </a:solidFill>
              </a:rPr>
              <a:t>last major update</a:t>
            </a:r>
            <a:r>
              <a:rPr lang="en-US" sz="2400" dirty="0">
                <a:solidFill>
                  <a:schemeClr val="bg1"/>
                </a:solidFill>
              </a:rPr>
              <a:t> to the rule? </a:t>
            </a:r>
            <a:r>
              <a:rPr lang="en-US" sz="2400" b="1" dirty="0">
                <a:solidFill>
                  <a:schemeClr val="bg1"/>
                </a:solidFill>
              </a:rPr>
              <a:t>What process did the agency follow to develop this rule</a:t>
            </a:r>
            <a:r>
              <a:rPr lang="en-US" sz="2400" dirty="0">
                <a:solidFill>
                  <a:schemeClr val="bg1"/>
                </a:solidFill>
              </a:rPr>
              <a:t>, for example was there a committee, external working groups, model code, etc.?</a:t>
            </a:r>
            <a:endParaRPr lang="en-US" sz="2400" b="1" dirty="0">
              <a:solidFill>
                <a:schemeClr val="bg1"/>
              </a:solidFill>
            </a:endParaRPr>
          </a:p>
          <a:p>
            <a:pPr algn="ctr"/>
            <a:endParaRPr lang="en-US" b="1" dirty="0">
              <a:solidFill>
                <a:schemeClr val="bg1"/>
              </a:solidFill>
            </a:endParaRPr>
          </a:p>
        </p:txBody>
      </p:sp>
    </p:spTree>
    <p:extLst>
      <p:ext uri="{BB962C8B-B14F-4D97-AF65-F5344CB8AC3E}">
        <p14:creationId xmlns:p14="http://schemas.microsoft.com/office/powerpoint/2010/main" val="169770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7691-B9CA-DE7E-035B-52D4BB0BAE31}"/>
              </a:ext>
            </a:extLst>
          </p:cNvPr>
          <p:cNvSpPr>
            <a:spLocks noGrp="1"/>
          </p:cNvSpPr>
          <p:nvPr>
            <p:ph type="title"/>
          </p:nvPr>
        </p:nvSpPr>
        <p:spPr>
          <a:xfrm>
            <a:off x="1484312" y="685800"/>
            <a:ext cx="10018711" cy="881743"/>
          </a:xfrm>
        </p:spPr>
        <p:txBody>
          <a:bodyPr>
            <a:normAutofit/>
          </a:bodyPr>
          <a:lstStyle/>
          <a:p>
            <a:pPr algn="l"/>
            <a:r>
              <a:rPr lang="en-US" sz="4800" dirty="0">
                <a:solidFill>
                  <a:schemeClr val="bg1"/>
                </a:solidFill>
              </a:rPr>
              <a:t>Agenda	</a:t>
            </a:r>
          </a:p>
        </p:txBody>
      </p:sp>
      <p:sp>
        <p:nvSpPr>
          <p:cNvPr id="3" name="Text Placeholder 2">
            <a:extLst>
              <a:ext uri="{FF2B5EF4-FFF2-40B4-BE49-F238E27FC236}">
                <a16:creationId xmlns:a16="http://schemas.microsoft.com/office/drawing/2014/main" id="{EB9F3B5B-4BD1-43AC-65D4-7804E6161B9F}"/>
              </a:ext>
            </a:extLst>
          </p:cNvPr>
          <p:cNvSpPr>
            <a:spLocks noGrp="1"/>
          </p:cNvSpPr>
          <p:nvPr>
            <p:ph type="body" idx="1"/>
          </p:nvPr>
        </p:nvSpPr>
        <p:spPr>
          <a:xfrm>
            <a:off x="1484312" y="1861457"/>
            <a:ext cx="10018713" cy="3929743"/>
          </a:xfrm>
        </p:spPr>
        <p:txBody>
          <a:bodyPr anchor="t">
            <a:normAutofit fontScale="92500" lnSpcReduction="20000"/>
          </a:bodyPr>
          <a:lstStyle/>
          <a:p>
            <a:pPr algn="l"/>
            <a:r>
              <a:rPr lang="en-US" sz="4000" dirty="0">
                <a:solidFill>
                  <a:schemeClr val="bg1"/>
                </a:solidFill>
              </a:rPr>
              <a:t>Sources of Rules</a:t>
            </a:r>
          </a:p>
          <a:p>
            <a:pPr algn="l"/>
            <a:r>
              <a:rPr lang="en-US" sz="4000" dirty="0">
                <a:solidFill>
                  <a:schemeClr val="bg1"/>
                </a:solidFill>
              </a:rPr>
              <a:t>	Statutes – Regular rulemaking</a:t>
            </a:r>
          </a:p>
          <a:p>
            <a:pPr algn="l"/>
            <a:r>
              <a:rPr lang="en-US" sz="4000" dirty="0">
                <a:solidFill>
                  <a:schemeClr val="bg1"/>
                </a:solidFill>
              </a:rPr>
              <a:t>	Statutes – Readoption</a:t>
            </a:r>
          </a:p>
          <a:p>
            <a:pPr algn="l"/>
            <a:r>
              <a:rPr lang="en-US" sz="4000" dirty="0">
                <a:solidFill>
                  <a:schemeClr val="bg1"/>
                </a:solidFill>
              </a:rPr>
              <a:t>	Financial Management Circulars</a:t>
            </a:r>
          </a:p>
          <a:p>
            <a:pPr algn="l"/>
            <a:r>
              <a:rPr lang="en-US" sz="4000" dirty="0">
                <a:solidFill>
                  <a:schemeClr val="bg1"/>
                </a:solidFill>
              </a:rPr>
              <a:t>Other Resources</a:t>
            </a:r>
          </a:p>
          <a:p>
            <a:pPr algn="l"/>
            <a:r>
              <a:rPr lang="en-US" sz="4000" dirty="0">
                <a:solidFill>
                  <a:schemeClr val="bg1"/>
                </a:solidFill>
              </a:rPr>
              <a:t>Top 10 Comments</a:t>
            </a:r>
            <a:endParaRPr lang="en-US" dirty="0">
              <a:solidFill>
                <a:schemeClr val="bg1"/>
              </a:solidFill>
            </a:endParaRPr>
          </a:p>
        </p:txBody>
      </p:sp>
    </p:spTree>
    <p:extLst>
      <p:ext uri="{BB962C8B-B14F-4D97-AF65-F5344CB8AC3E}">
        <p14:creationId xmlns:p14="http://schemas.microsoft.com/office/powerpoint/2010/main" val="348987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A0EC-505A-B458-4073-6BAFED3856E0}"/>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632D44B7-DC99-2A8E-9963-29F4411459DE}"/>
              </a:ext>
            </a:extLst>
          </p:cNvPr>
          <p:cNvSpPr>
            <a:spLocks noGrp="1"/>
          </p:cNvSpPr>
          <p:nvPr>
            <p:ph type="body" idx="1"/>
          </p:nvPr>
        </p:nvSpPr>
        <p:spPr>
          <a:xfrm>
            <a:off x="1484312" y="3429000"/>
            <a:ext cx="10018713" cy="2362200"/>
          </a:xfrm>
        </p:spPr>
        <p:txBody>
          <a:bodyPr>
            <a:normAutofit fontScale="25000" lnSpcReduction="20000"/>
          </a:bodyPr>
          <a:lstStyle/>
          <a:p>
            <a:pPr algn="l"/>
            <a:r>
              <a:rPr lang="en-US" sz="11200" b="1" dirty="0">
                <a:solidFill>
                  <a:schemeClr val="bg1"/>
                </a:solidFill>
              </a:rPr>
              <a:t>Subheadings – Please use them!</a:t>
            </a:r>
          </a:p>
          <a:p>
            <a:pPr algn="l"/>
            <a:r>
              <a:rPr lang="en-US" sz="11200" b="1" dirty="0">
                <a:solidFill>
                  <a:schemeClr val="bg1"/>
                </a:solidFill>
              </a:rPr>
              <a:t>Address all of them!</a:t>
            </a:r>
          </a:p>
          <a:p>
            <a:pPr algn="l"/>
            <a:endParaRPr lang="en-US" sz="11200" b="1" dirty="0">
              <a:solidFill>
                <a:schemeClr val="bg1"/>
              </a:solidFill>
            </a:endParaRPr>
          </a:p>
          <a:p>
            <a:pPr algn="l"/>
            <a:r>
              <a:rPr lang="en-US" sz="11200" b="1" dirty="0">
                <a:solidFill>
                  <a:schemeClr val="bg1"/>
                </a:solidFill>
              </a:rPr>
              <a:t>b. </a:t>
            </a:r>
            <a:r>
              <a:rPr lang="en-US" sz="11200" b="1" dirty="0">
                <a:solidFill>
                  <a:schemeClr val="bg1"/>
                </a:solidFill>
                <a:highlight>
                  <a:srgbClr val="FFFF00"/>
                </a:highlight>
              </a:rPr>
              <a:t>Scope</a:t>
            </a:r>
            <a:r>
              <a:rPr lang="en-US" sz="11200" b="1" dirty="0">
                <a:solidFill>
                  <a:schemeClr val="bg1"/>
                </a:solidFill>
              </a:rPr>
              <a:t> of the Rule – Describe at a high-level the scope of the changes in the proposed rule</a:t>
            </a:r>
            <a:r>
              <a:rPr lang="en-US" sz="11200" dirty="0">
                <a:solidFill>
                  <a:schemeClr val="bg1"/>
                </a:solidFill>
              </a:rPr>
              <a:t>.  For example, is the rule simplifying a process, clarifying definitions, aligning the rules with current law, or is it a repeal and replace effort to assist with regulatory compliance and implementation.  If it is a repeal and replace, explain why this method was chosen rather than simply amending the existing regulations. </a:t>
            </a: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endParaRPr lang="en-US" dirty="0"/>
          </a:p>
          <a:p>
            <a:pPr algn="l"/>
            <a:endParaRPr lang="en-US" dirty="0"/>
          </a:p>
        </p:txBody>
      </p:sp>
    </p:spTree>
    <p:extLst>
      <p:ext uri="{BB962C8B-B14F-4D97-AF65-F5344CB8AC3E}">
        <p14:creationId xmlns:p14="http://schemas.microsoft.com/office/powerpoint/2010/main" val="652452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AD28FDCE-3F72-2705-8BCC-C2977D74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D5F03-D24B-6031-A361-BBC35141062A}"/>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3A1ABB41-FB3C-D1A9-7288-A46DA55075F3}"/>
              </a:ext>
            </a:extLst>
          </p:cNvPr>
          <p:cNvSpPr>
            <a:spLocks noGrp="1"/>
          </p:cNvSpPr>
          <p:nvPr>
            <p:ph type="body" idx="1"/>
          </p:nvPr>
        </p:nvSpPr>
        <p:spPr>
          <a:xfrm>
            <a:off x="1484312" y="3015343"/>
            <a:ext cx="10018713" cy="3494314"/>
          </a:xfrm>
        </p:spPr>
        <p:txBody>
          <a:bodyPr>
            <a:normAutofit lnSpcReduction="10000"/>
          </a:bodyPr>
          <a:lstStyle/>
          <a:p>
            <a:pPr algn="l"/>
            <a:r>
              <a:rPr lang="en-US" b="1" dirty="0">
                <a:solidFill>
                  <a:schemeClr val="bg1"/>
                </a:solidFill>
              </a:rPr>
              <a:t>S</a:t>
            </a:r>
            <a:r>
              <a:rPr lang="en-US" sz="2400" b="1" dirty="0">
                <a:solidFill>
                  <a:schemeClr val="bg1"/>
                </a:solidFill>
              </a:rPr>
              <a:t>ubheadings – Please use them!</a:t>
            </a:r>
          </a:p>
          <a:p>
            <a:pPr algn="l"/>
            <a:r>
              <a:rPr lang="en-US" sz="2400" b="1" dirty="0">
                <a:solidFill>
                  <a:schemeClr val="bg1"/>
                </a:solidFill>
              </a:rPr>
              <a:t>Address all of them!</a:t>
            </a:r>
          </a:p>
          <a:p>
            <a:pPr algn="l"/>
            <a:endParaRPr lang="en-US" sz="2400" b="1" dirty="0">
              <a:solidFill>
                <a:schemeClr val="bg1"/>
              </a:solidFill>
            </a:endParaRPr>
          </a:p>
          <a:p>
            <a:pPr algn="l"/>
            <a:r>
              <a:rPr lang="en-US" sz="2400" dirty="0">
                <a:solidFill>
                  <a:schemeClr val="bg1"/>
                </a:solidFill>
              </a:rPr>
              <a:t> </a:t>
            </a:r>
            <a:r>
              <a:rPr lang="en-US" sz="2400" b="1" dirty="0">
                <a:solidFill>
                  <a:schemeClr val="bg1"/>
                </a:solidFill>
              </a:rPr>
              <a:t>c. Statement of Need – </a:t>
            </a:r>
            <a:r>
              <a:rPr lang="en-US" sz="2400" dirty="0">
                <a:solidFill>
                  <a:schemeClr val="bg1"/>
                </a:solidFill>
              </a:rPr>
              <a:t>Provide a statement explaining the </a:t>
            </a:r>
            <a:r>
              <a:rPr lang="en-US" sz="2400" b="1" dirty="0">
                <a:solidFill>
                  <a:schemeClr val="bg1"/>
                </a:solidFill>
              </a:rPr>
              <a:t>need</a:t>
            </a:r>
            <a:r>
              <a:rPr lang="en-US" sz="2400" dirty="0">
                <a:solidFill>
                  <a:schemeClr val="bg1"/>
                </a:solidFill>
              </a:rPr>
              <a:t> for the rule and </a:t>
            </a:r>
            <a:r>
              <a:rPr lang="en-US" sz="2400" b="1" dirty="0">
                <a:solidFill>
                  <a:schemeClr val="bg1"/>
                </a:solidFill>
              </a:rPr>
              <a:t>an evaluation of the policy rationale or goal </a:t>
            </a:r>
            <a:r>
              <a:rPr lang="en-US" sz="2400" dirty="0">
                <a:solidFill>
                  <a:schemeClr val="bg1"/>
                </a:solidFill>
              </a:rPr>
              <a:t>behind the proposed rule, including an explanation as to whether the rule is intended to address 1) a federal or state statutory requirement; 2) a court order; 3) an audit finding, 4) an operational issue, or 5) another factor.</a:t>
            </a:r>
            <a:r>
              <a:rPr lang="en-US" sz="2400" b="1" dirty="0">
                <a:solidFill>
                  <a:schemeClr val="bg1"/>
                </a:solidFill>
              </a:rPr>
              <a:t> </a:t>
            </a: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endParaRPr lang="en-US" dirty="0"/>
          </a:p>
          <a:p>
            <a:pPr algn="l"/>
            <a:endParaRPr lang="en-US" dirty="0"/>
          </a:p>
        </p:txBody>
      </p:sp>
    </p:spTree>
    <p:extLst>
      <p:ext uri="{BB962C8B-B14F-4D97-AF65-F5344CB8AC3E}">
        <p14:creationId xmlns:p14="http://schemas.microsoft.com/office/powerpoint/2010/main" val="29217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D81995D5-9606-4F05-0A27-FF9AF58DD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91C9C-B740-5B78-D138-2D74C08B841C}"/>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9FBC8CD1-8361-6FF9-BFB7-95FB45532808}"/>
              </a:ext>
            </a:extLst>
          </p:cNvPr>
          <p:cNvSpPr>
            <a:spLocks noGrp="1"/>
          </p:cNvSpPr>
          <p:nvPr>
            <p:ph type="body" idx="1"/>
          </p:nvPr>
        </p:nvSpPr>
        <p:spPr>
          <a:xfrm>
            <a:off x="1484312" y="2558143"/>
            <a:ext cx="10018713" cy="3951514"/>
          </a:xfrm>
        </p:spPr>
        <p:txBody>
          <a:bodyPr>
            <a:normAutofit fontScale="40000" lnSpcReduction="20000"/>
          </a:bodyPr>
          <a:lstStyle/>
          <a:p>
            <a:pPr algn="l"/>
            <a:r>
              <a:rPr lang="en-US" sz="4000" b="1" dirty="0">
                <a:solidFill>
                  <a:schemeClr val="bg1"/>
                </a:solidFill>
              </a:rPr>
              <a:t>Subheadings – Please use them!</a:t>
            </a:r>
          </a:p>
          <a:p>
            <a:pPr algn="l"/>
            <a:r>
              <a:rPr lang="en-US" sz="4000" b="1" dirty="0">
                <a:solidFill>
                  <a:schemeClr val="bg1"/>
                </a:solidFill>
              </a:rPr>
              <a:t>Address all of them!</a:t>
            </a:r>
          </a:p>
          <a:p>
            <a:pPr algn="l"/>
            <a:r>
              <a:rPr lang="en-US" sz="4500" b="1" dirty="0">
                <a:solidFill>
                  <a:schemeClr val="bg1"/>
                </a:solidFill>
              </a:rPr>
              <a:t>II. Fiscal Impact Analysis</a:t>
            </a:r>
          </a:p>
          <a:p>
            <a:pPr algn="l"/>
            <a:r>
              <a:rPr lang="en-US" sz="4500" dirty="0">
                <a:solidFill>
                  <a:schemeClr val="bg1"/>
                </a:solidFill>
              </a:rPr>
              <a:t> This section should include a discussion of the </a:t>
            </a:r>
            <a:r>
              <a:rPr lang="en-US" sz="4500" b="1" dirty="0">
                <a:solidFill>
                  <a:schemeClr val="bg1"/>
                </a:solidFill>
              </a:rPr>
              <a:t>impact of the proposed rulemaking on State and local government expenditures and revenues.  </a:t>
            </a:r>
            <a:r>
              <a:rPr lang="en-US" sz="4500" dirty="0">
                <a:solidFill>
                  <a:schemeClr val="bg1"/>
                </a:solidFill>
              </a:rPr>
              <a:t>Topics to address include (as applicable): </a:t>
            </a:r>
          </a:p>
          <a:p>
            <a:pPr algn="l"/>
            <a:r>
              <a:rPr lang="en-US" sz="4500" b="1" dirty="0">
                <a:solidFill>
                  <a:schemeClr val="bg1"/>
                </a:solidFill>
              </a:rPr>
              <a:t>a. Anticipated Effective Date of the Rule  </a:t>
            </a:r>
          </a:p>
          <a:p>
            <a:pPr algn="l"/>
            <a:r>
              <a:rPr lang="en-US" sz="4500" b="1" dirty="0">
                <a:solidFill>
                  <a:schemeClr val="bg1"/>
                </a:solidFill>
              </a:rPr>
              <a:t>b. Estimated Fiscal Impact on State and Local Government </a:t>
            </a:r>
            <a:r>
              <a:rPr lang="en-US" sz="4500" dirty="0">
                <a:solidFill>
                  <a:schemeClr val="bg1"/>
                </a:solidFill>
              </a:rPr>
              <a:t>– Does the rule impact expenditures and revenues of State agencies or local government?  If so, to the extent possible, quantify the total impact by year. </a:t>
            </a:r>
          </a:p>
          <a:p>
            <a:pPr algn="l"/>
            <a:r>
              <a:rPr lang="en-US" sz="4500" b="1" dirty="0">
                <a:solidFill>
                  <a:schemeClr val="bg1"/>
                </a:solidFill>
              </a:rPr>
              <a:t>c. </a:t>
            </a:r>
            <a:r>
              <a:rPr lang="en-US" sz="4500" b="1" dirty="0">
                <a:solidFill>
                  <a:schemeClr val="bg1"/>
                </a:solidFill>
                <a:highlight>
                  <a:srgbClr val="FFFF00"/>
                </a:highlight>
              </a:rPr>
              <a:t>Sources</a:t>
            </a:r>
            <a:r>
              <a:rPr lang="en-US" sz="4500" b="1" dirty="0">
                <a:solidFill>
                  <a:schemeClr val="bg1"/>
                </a:solidFill>
              </a:rPr>
              <a:t> of Expenditures or Revenues Affected by the Rule </a:t>
            </a:r>
            <a:r>
              <a:rPr lang="en-US" sz="4500" dirty="0">
                <a:solidFill>
                  <a:schemeClr val="bg1"/>
                </a:solidFill>
              </a:rPr>
              <a:t>– If the rule impacts expenditures and revenues of State agencies or local government, indicate (1) which units of government are impacted, (2) which years are impacted, and (3) which </a:t>
            </a:r>
            <a:r>
              <a:rPr lang="en-US" sz="4500" b="1" dirty="0">
                <a:solidFill>
                  <a:schemeClr val="bg1"/>
                </a:solidFill>
              </a:rPr>
              <a:t>funds</a:t>
            </a:r>
            <a:r>
              <a:rPr lang="en-US" sz="4500" dirty="0">
                <a:solidFill>
                  <a:schemeClr val="bg1"/>
                </a:solidFill>
              </a:rPr>
              <a:t> are impacted (if known).  Also indicate which specific provisions in the rule impose the fiscal impact. </a:t>
            </a:r>
            <a:endParaRPr lang="en-US" sz="4500"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endParaRPr lang="en-US" dirty="0"/>
          </a:p>
          <a:p>
            <a:pPr algn="l"/>
            <a:endParaRPr lang="en-US" dirty="0"/>
          </a:p>
        </p:txBody>
      </p:sp>
    </p:spTree>
    <p:extLst>
      <p:ext uri="{BB962C8B-B14F-4D97-AF65-F5344CB8AC3E}">
        <p14:creationId xmlns:p14="http://schemas.microsoft.com/office/powerpoint/2010/main" val="320608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FE706FAF-5259-8B80-E286-99EAD6ECC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A65F8-79B2-11FE-7A32-D6EBB5AB69C1}"/>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C5626DC6-878F-9900-4A1C-4949E70A3420}"/>
              </a:ext>
            </a:extLst>
          </p:cNvPr>
          <p:cNvSpPr>
            <a:spLocks noGrp="1"/>
          </p:cNvSpPr>
          <p:nvPr>
            <p:ph type="body" idx="1"/>
          </p:nvPr>
        </p:nvSpPr>
        <p:spPr>
          <a:xfrm>
            <a:off x="1484312" y="2253343"/>
            <a:ext cx="10018713" cy="4256314"/>
          </a:xfrm>
        </p:spPr>
        <p:txBody>
          <a:bodyPr>
            <a:normAutofit fontScale="85000" lnSpcReduction="20000"/>
          </a:bodyPr>
          <a:lstStyle/>
          <a:p>
            <a:pPr algn="l"/>
            <a:endParaRPr lang="en-US" sz="4000" b="1" dirty="0">
              <a:solidFill>
                <a:schemeClr val="bg1"/>
              </a:solidFill>
            </a:endParaRPr>
          </a:p>
          <a:p>
            <a:pPr algn="l"/>
            <a:r>
              <a:rPr lang="en-US" sz="4000" b="1" dirty="0">
                <a:solidFill>
                  <a:schemeClr val="bg1"/>
                </a:solidFill>
              </a:rPr>
              <a:t>Subheadings – Please use them!</a:t>
            </a:r>
          </a:p>
          <a:p>
            <a:pPr algn="l"/>
            <a:r>
              <a:rPr lang="en-US" sz="4000" b="1" dirty="0">
                <a:solidFill>
                  <a:schemeClr val="bg1"/>
                </a:solidFill>
              </a:rPr>
              <a:t>Address all of them!</a:t>
            </a:r>
          </a:p>
          <a:p>
            <a:pPr algn="l"/>
            <a:endParaRPr lang="en-US" sz="4000" b="1" dirty="0">
              <a:solidFill>
                <a:schemeClr val="bg1"/>
              </a:solidFill>
            </a:endParaRPr>
          </a:p>
          <a:p>
            <a:pPr algn="l"/>
            <a:r>
              <a:rPr lang="en-US" sz="4000" b="1" dirty="0">
                <a:solidFill>
                  <a:schemeClr val="bg1"/>
                </a:solidFill>
              </a:rPr>
              <a:t>III. Impacted Parties - </a:t>
            </a:r>
            <a:r>
              <a:rPr lang="en-US" sz="4000" dirty="0">
                <a:solidFill>
                  <a:schemeClr val="bg1"/>
                </a:solidFill>
              </a:rPr>
              <a:t>This section should identify all parties that may be impacted from the proposed rule and </a:t>
            </a:r>
            <a:r>
              <a:rPr lang="en-US" sz="4000" b="1" dirty="0">
                <a:solidFill>
                  <a:schemeClr val="bg1"/>
                </a:solidFill>
              </a:rPr>
              <a:t>include a specific number or estimated number </a:t>
            </a:r>
            <a:r>
              <a:rPr lang="en-US" sz="4000" dirty="0">
                <a:solidFill>
                  <a:schemeClr val="bg1"/>
                </a:solidFill>
              </a:rPr>
              <a:t>of such parties. </a:t>
            </a: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endParaRPr lang="en-US" dirty="0"/>
          </a:p>
          <a:p>
            <a:pPr algn="l"/>
            <a:endParaRPr lang="en-US" dirty="0"/>
          </a:p>
        </p:txBody>
      </p:sp>
    </p:spTree>
    <p:extLst>
      <p:ext uri="{BB962C8B-B14F-4D97-AF65-F5344CB8AC3E}">
        <p14:creationId xmlns:p14="http://schemas.microsoft.com/office/powerpoint/2010/main" val="207838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EBA4D9FE-B65A-7183-E71C-4674FAD38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3DD26-1AC5-A881-BE9B-E98FBCD9A27C}"/>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2EFEFF93-24DE-4247-80BD-949C4982130E}"/>
              </a:ext>
            </a:extLst>
          </p:cNvPr>
          <p:cNvSpPr>
            <a:spLocks noGrp="1"/>
          </p:cNvSpPr>
          <p:nvPr>
            <p:ph type="body" idx="1"/>
          </p:nvPr>
        </p:nvSpPr>
        <p:spPr>
          <a:xfrm>
            <a:off x="1484312" y="2253343"/>
            <a:ext cx="10018713" cy="4256314"/>
          </a:xfrm>
        </p:spPr>
        <p:txBody>
          <a:bodyPr>
            <a:normAutofit fontScale="55000" lnSpcReduction="20000"/>
          </a:bodyPr>
          <a:lstStyle/>
          <a:p>
            <a:pPr algn="l"/>
            <a:endParaRPr lang="en-US" sz="4000" b="1" dirty="0">
              <a:solidFill>
                <a:schemeClr val="bg1"/>
              </a:solidFill>
            </a:endParaRPr>
          </a:p>
          <a:p>
            <a:pPr algn="l"/>
            <a:r>
              <a:rPr lang="en-US" sz="4000" b="1" dirty="0">
                <a:solidFill>
                  <a:schemeClr val="bg1"/>
                </a:solidFill>
              </a:rPr>
              <a:t>Subheadings – Please use them!</a:t>
            </a:r>
          </a:p>
          <a:p>
            <a:pPr algn="l"/>
            <a:r>
              <a:rPr lang="en-US" sz="4000" b="1" dirty="0">
                <a:solidFill>
                  <a:schemeClr val="bg1"/>
                </a:solidFill>
              </a:rPr>
              <a:t>Address all of them!</a:t>
            </a:r>
          </a:p>
          <a:p>
            <a:pPr algn="l"/>
            <a:r>
              <a:rPr lang="en-US" sz="4000" b="1" dirty="0">
                <a:solidFill>
                  <a:schemeClr val="bg1"/>
                </a:solidFill>
              </a:rPr>
              <a:t>IV. Changes in Proposed Rule - </a:t>
            </a:r>
            <a:r>
              <a:rPr lang="en-US" sz="4000" dirty="0">
                <a:solidFill>
                  <a:schemeClr val="bg1"/>
                </a:solidFill>
              </a:rPr>
              <a:t>This section should </a:t>
            </a:r>
            <a:r>
              <a:rPr lang="en-US" sz="4000" b="1" dirty="0">
                <a:solidFill>
                  <a:schemeClr val="bg1"/>
                </a:solidFill>
              </a:rPr>
              <a:t>identify all changes from existing regulation</a:t>
            </a:r>
            <a:r>
              <a:rPr lang="en-US" sz="4000" dirty="0">
                <a:solidFill>
                  <a:schemeClr val="bg1"/>
                </a:solidFill>
              </a:rPr>
              <a:t>. This can be done by creating a list of changes or showing the changes in a table format….  As part of this process, identify all requirements that are being included as part of the proposed rulemaking but are imposed by another source of law.</a:t>
            </a:r>
            <a:r>
              <a:rPr lang="en-US" sz="4000" b="1" dirty="0">
                <a:solidFill>
                  <a:schemeClr val="bg1"/>
                </a:solidFill>
              </a:rPr>
              <a:t> </a:t>
            </a:r>
          </a:p>
          <a:p>
            <a:pPr algn="l"/>
            <a:r>
              <a:rPr lang="en-US" sz="4000" dirty="0">
                <a:solidFill>
                  <a:schemeClr val="bg1"/>
                </a:solidFill>
              </a:rPr>
              <a:t>Also, as part of this process, </a:t>
            </a:r>
            <a:r>
              <a:rPr lang="en-US" sz="4000" b="1" dirty="0">
                <a:solidFill>
                  <a:schemeClr val="bg1"/>
                </a:solidFill>
              </a:rPr>
              <a:t>identify all requirements </a:t>
            </a:r>
            <a:r>
              <a:rPr lang="en-US" sz="4000" dirty="0">
                <a:solidFill>
                  <a:schemeClr val="bg1"/>
                </a:solidFill>
              </a:rPr>
              <a:t>that are being included as part of the proposed rulemaking </a:t>
            </a:r>
            <a:r>
              <a:rPr lang="en-US" sz="4000" b="1" dirty="0">
                <a:solidFill>
                  <a:schemeClr val="bg1"/>
                </a:solidFill>
              </a:rPr>
              <a:t>that incorporate an existing agency standard </a:t>
            </a:r>
            <a:r>
              <a:rPr lang="en-US" sz="4000" dirty="0">
                <a:solidFill>
                  <a:schemeClr val="bg1"/>
                </a:solidFill>
              </a:rPr>
              <a:t>that is contained in a non-rule document.  For example, these standards can be contained in a policy, manual, handbook, contract, form, application, etc.</a:t>
            </a:r>
          </a:p>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endParaRPr lang="en-US" dirty="0"/>
          </a:p>
          <a:p>
            <a:pPr algn="l"/>
            <a:endParaRPr lang="en-US" dirty="0"/>
          </a:p>
        </p:txBody>
      </p:sp>
    </p:spTree>
    <p:extLst>
      <p:ext uri="{BB962C8B-B14F-4D97-AF65-F5344CB8AC3E}">
        <p14:creationId xmlns:p14="http://schemas.microsoft.com/office/powerpoint/2010/main" val="2589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2277320A-E7CB-5D32-976B-070D5A9D1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7D15E-20DA-BAA0-AA36-87901B8C68B5}"/>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CB4B27EE-D448-B200-FAB1-0E105688FC1C}"/>
              </a:ext>
            </a:extLst>
          </p:cNvPr>
          <p:cNvSpPr>
            <a:spLocks noGrp="1"/>
          </p:cNvSpPr>
          <p:nvPr>
            <p:ph type="body" idx="1"/>
          </p:nvPr>
        </p:nvSpPr>
        <p:spPr>
          <a:xfrm>
            <a:off x="1484312" y="1883229"/>
            <a:ext cx="10018713" cy="4626428"/>
          </a:xfrm>
        </p:spPr>
        <p:txBody>
          <a:bodyPr>
            <a:normAutofit lnSpcReduction="10000"/>
          </a:bodyPr>
          <a:lstStyle/>
          <a:p>
            <a:pPr algn="l"/>
            <a:r>
              <a:rPr lang="en-US" sz="2400" b="1" dirty="0">
                <a:solidFill>
                  <a:schemeClr val="bg1"/>
                </a:solidFill>
              </a:rPr>
              <a:t>Subheadings – Please use them!</a:t>
            </a:r>
          </a:p>
          <a:p>
            <a:pPr algn="l"/>
            <a:r>
              <a:rPr lang="en-US" sz="2400" b="1" dirty="0">
                <a:solidFill>
                  <a:schemeClr val="bg1"/>
                </a:solidFill>
              </a:rPr>
              <a:t>Address all of them!</a:t>
            </a:r>
          </a:p>
          <a:p>
            <a:pPr algn="l"/>
            <a:endParaRPr lang="en-US" b="1" dirty="0">
              <a:solidFill>
                <a:schemeClr val="bg1"/>
              </a:solidFill>
            </a:endParaRPr>
          </a:p>
          <a:p>
            <a:pPr algn="l"/>
            <a:r>
              <a:rPr lang="en-US" b="1" dirty="0">
                <a:solidFill>
                  <a:schemeClr val="bg1"/>
                </a:solidFill>
              </a:rPr>
              <a:t>V. Benefit Analysis  - </a:t>
            </a:r>
            <a:r>
              <a:rPr lang="en-US" dirty="0">
                <a:solidFill>
                  <a:schemeClr val="bg1"/>
                </a:solidFill>
              </a:rPr>
              <a:t>This section should include a discussion of the benefits of the changes made in the proposed rule compared to existing requirements.  For each new requirement in the proposed rule, </a:t>
            </a:r>
            <a:r>
              <a:rPr lang="en-US" b="1" dirty="0">
                <a:solidFill>
                  <a:schemeClr val="bg1"/>
                </a:solidFill>
              </a:rPr>
              <a:t>consider the benefits to the general public, regulated community, businesses and other regulated entities, your agency, other state agencies, local partners, individuals, families, and small businesses. </a:t>
            </a:r>
          </a:p>
          <a:p>
            <a:pPr algn="l"/>
            <a:r>
              <a:rPr lang="en-US" b="1" dirty="0">
                <a:solidFill>
                  <a:schemeClr val="bg1"/>
                </a:solidFill>
              </a:rPr>
              <a:t>***</a:t>
            </a:r>
          </a:p>
          <a:p>
            <a:pPr algn="l"/>
            <a:r>
              <a:rPr lang="en-US" b="1" dirty="0">
                <a:solidFill>
                  <a:schemeClr val="bg1"/>
                </a:solidFill>
              </a:rPr>
              <a:t>If benefits cannot be monetized or quantified, the agency should explain why and include a thorough description of the non-quantifiable benefits as well as a determination whether such benefits will be significant. </a:t>
            </a:r>
          </a:p>
          <a:p>
            <a:pPr algn="l"/>
            <a:endParaRPr lang="en-US" dirty="0"/>
          </a:p>
        </p:txBody>
      </p:sp>
    </p:spTree>
    <p:extLst>
      <p:ext uri="{BB962C8B-B14F-4D97-AF65-F5344CB8AC3E}">
        <p14:creationId xmlns:p14="http://schemas.microsoft.com/office/powerpoint/2010/main" val="3150186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A7C8351-6735-DBB1-1DA5-24E7A7563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1B9F9-8D37-32EF-64AA-B4669EE981C3}"/>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96F7824A-1CE7-6114-003C-FCC2902795DE}"/>
              </a:ext>
            </a:extLst>
          </p:cNvPr>
          <p:cNvSpPr>
            <a:spLocks noGrp="1"/>
          </p:cNvSpPr>
          <p:nvPr>
            <p:ph type="body" idx="1"/>
          </p:nvPr>
        </p:nvSpPr>
        <p:spPr>
          <a:xfrm>
            <a:off x="1484312" y="1883229"/>
            <a:ext cx="10018713" cy="4626428"/>
          </a:xfrm>
        </p:spPr>
        <p:txBody>
          <a:bodyPr>
            <a:normAutofit/>
          </a:bodyPr>
          <a:lstStyle/>
          <a:p>
            <a:pPr algn="l"/>
            <a:r>
              <a:rPr lang="en-US" sz="2400" b="1" dirty="0">
                <a:solidFill>
                  <a:schemeClr val="bg1"/>
                </a:solidFill>
              </a:rPr>
              <a:t>Subheadings – Please use them!</a:t>
            </a:r>
          </a:p>
          <a:p>
            <a:pPr algn="l"/>
            <a:r>
              <a:rPr lang="en-US" sz="2400" b="1" dirty="0">
                <a:solidFill>
                  <a:schemeClr val="bg1"/>
                </a:solidFill>
              </a:rPr>
              <a:t>Address all of them!</a:t>
            </a:r>
          </a:p>
          <a:p>
            <a:pPr algn="l"/>
            <a:endParaRPr lang="en-US" b="1" dirty="0">
              <a:solidFill>
                <a:schemeClr val="bg1"/>
              </a:solidFill>
            </a:endParaRPr>
          </a:p>
          <a:p>
            <a:pPr algn="l"/>
            <a:r>
              <a:rPr lang="en-US" b="1" dirty="0">
                <a:solidFill>
                  <a:schemeClr val="bg1"/>
                </a:solidFill>
              </a:rPr>
              <a:t>a. Estimate of Primary and Direct Benefits of the Rule – </a:t>
            </a:r>
          </a:p>
          <a:p>
            <a:pPr algn="l"/>
            <a:r>
              <a:rPr lang="en-US" b="1" dirty="0">
                <a:solidFill>
                  <a:schemeClr val="bg1"/>
                </a:solidFill>
              </a:rPr>
              <a:t>b. Estimate of Secondary or Indirect Benefits of the Rule -</a:t>
            </a:r>
          </a:p>
          <a:p>
            <a:pPr algn="l"/>
            <a:r>
              <a:rPr lang="en-US" b="1" dirty="0">
                <a:solidFill>
                  <a:schemeClr val="bg1"/>
                </a:solidFill>
              </a:rPr>
              <a:t>c. Estimate of Any Cost Savings to Regulated </a:t>
            </a:r>
            <a:r>
              <a:rPr lang="en-US" b="1" dirty="0">
                <a:solidFill>
                  <a:schemeClr val="bg1"/>
                </a:solidFill>
                <a:highlight>
                  <a:srgbClr val="FFFF00"/>
                </a:highlight>
              </a:rPr>
              <a:t>Industries</a:t>
            </a:r>
            <a:r>
              <a:rPr lang="en-US" b="1" dirty="0">
                <a:solidFill>
                  <a:schemeClr val="bg1"/>
                </a:solidFill>
              </a:rPr>
              <a:t> – </a:t>
            </a:r>
            <a:r>
              <a:rPr lang="en-US" dirty="0">
                <a:solidFill>
                  <a:schemeClr val="bg1"/>
                </a:solidFill>
              </a:rPr>
              <a:t>Indicate if the proposed rule will provide cost savings </a:t>
            </a:r>
            <a:r>
              <a:rPr lang="en-US" b="1" dirty="0">
                <a:solidFill>
                  <a:schemeClr val="bg1"/>
                </a:solidFill>
              </a:rPr>
              <a:t>individuals and/or businesses.  </a:t>
            </a:r>
            <a:r>
              <a:rPr lang="en-US" dirty="0">
                <a:solidFill>
                  <a:schemeClr val="bg1"/>
                </a:solidFill>
              </a:rPr>
              <a:t>Please note if the savings are from a change in an existing requirement or the imposition of a new requirement. </a:t>
            </a:r>
          </a:p>
          <a:p>
            <a:pPr algn="l"/>
            <a:endParaRPr lang="en-US" dirty="0"/>
          </a:p>
        </p:txBody>
      </p:sp>
    </p:spTree>
    <p:extLst>
      <p:ext uri="{BB962C8B-B14F-4D97-AF65-F5344CB8AC3E}">
        <p14:creationId xmlns:p14="http://schemas.microsoft.com/office/powerpoint/2010/main" val="234765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9C8F68C0-2E57-5F02-3FC4-57A1F863D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1FA7-049D-069B-8D90-AB3BB9468918}"/>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B70A9DB8-5CD0-0E27-48E1-575DDE045D3F}"/>
              </a:ext>
            </a:extLst>
          </p:cNvPr>
          <p:cNvSpPr>
            <a:spLocks noGrp="1"/>
          </p:cNvSpPr>
          <p:nvPr>
            <p:ph type="body" idx="1"/>
          </p:nvPr>
        </p:nvSpPr>
        <p:spPr>
          <a:xfrm>
            <a:off x="1484312" y="1883229"/>
            <a:ext cx="10018713" cy="4626428"/>
          </a:xfrm>
        </p:spPr>
        <p:txBody>
          <a:bodyPr>
            <a:normAutofit/>
          </a:bodyPr>
          <a:lstStyle/>
          <a:p>
            <a:pPr algn="l"/>
            <a:r>
              <a:rPr lang="en-US" sz="2400" b="1" dirty="0">
                <a:solidFill>
                  <a:schemeClr val="bg1"/>
                </a:solidFill>
              </a:rPr>
              <a:t>Subheadings – Please use them!</a:t>
            </a:r>
          </a:p>
          <a:p>
            <a:pPr algn="l"/>
            <a:r>
              <a:rPr lang="en-US" sz="2400" b="1" dirty="0">
                <a:solidFill>
                  <a:schemeClr val="bg1"/>
                </a:solidFill>
              </a:rPr>
              <a:t>Address all of them!</a:t>
            </a:r>
          </a:p>
          <a:p>
            <a:pPr algn="l"/>
            <a:endParaRPr lang="en-US" b="1" dirty="0">
              <a:solidFill>
                <a:schemeClr val="bg1"/>
              </a:solidFill>
            </a:endParaRPr>
          </a:p>
          <a:p>
            <a:pPr algn="l"/>
            <a:r>
              <a:rPr lang="en-US" b="1" dirty="0">
                <a:solidFill>
                  <a:schemeClr val="bg1"/>
                </a:solidFill>
              </a:rPr>
              <a:t>VI. Cost Analysis - </a:t>
            </a:r>
            <a:r>
              <a:rPr lang="en-US" dirty="0">
                <a:solidFill>
                  <a:schemeClr val="bg1"/>
                </a:solidFill>
              </a:rPr>
              <a:t>This section should include a </a:t>
            </a:r>
            <a:r>
              <a:rPr lang="en-US" b="1" dirty="0">
                <a:solidFill>
                  <a:schemeClr val="bg1"/>
                </a:solidFill>
              </a:rPr>
              <a:t>comprehensive </a:t>
            </a:r>
            <a:r>
              <a:rPr lang="en-US" dirty="0">
                <a:solidFill>
                  <a:schemeClr val="bg1"/>
                </a:solidFill>
              </a:rPr>
              <a:t>enumeration of the cost imposed by the changes made in the proposed rule compared to existing requirements, including tangible and intangible costs. For each new requirement in the proposed rule, consider the costs to the </a:t>
            </a:r>
            <a:r>
              <a:rPr lang="en-US" b="1" dirty="0">
                <a:solidFill>
                  <a:schemeClr val="bg1"/>
                </a:solidFill>
              </a:rPr>
              <a:t>general public, regulated community, businesses and other regulated entities, your agency, other state agencies, local partners, individuals, families, and small businesses. </a:t>
            </a:r>
          </a:p>
          <a:p>
            <a:pPr algn="l"/>
            <a:r>
              <a:rPr lang="en-US" b="1">
                <a:solidFill>
                  <a:schemeClr val="bg1"/>
                </a:solidFill>
              </a:rPr>
              <a:t>If costs cannot be monetized or quantified, the agency should explain why and include a thorough description of the non-quantifiable costs as well as a determination whether such costs will be significant. </a:t>
            </a:r>
            <a:endParaRPr lang="en-US" b="1" dirty="0">
              <a:solidFill>
                <a:schemeClr val="bg1"/>
              </a:solidFill>
            </a:endParaRPr>
          </a:p>
        </p:txBody>
      </p:sp>
    </p:spTree>
    <p:extLst>
      <p:ext uri="{BB962C8B-B14F-4D97-AF65-F5344CB8AC3E}">
        <p14:creationId xmlns:p14="http://schemas.microsoft.com/office/powerpoint/2010/main" val="119433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7B9A91D5-9D93-9CFB-CE03-FB020E9BC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F0213-6689-704E-238C-A5F10FE99F6E}"/>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C8DE4E73-1FE4-2171-F134-8B1F35F8E766}"/>
              </a:ext>
            </a:extLst>
          </p:cNvPr>
          <p:cNvSpPr>
            <a:spLocks noGrp="1"/>
          </p:cNvSpPr>
          <p:nvPr>
            <p:ph type="body" idx="1"/>
          </p:nvPr>
        </p:nvSpPr>
        <p:spPr>
          <a:xfrm>
            <a:off x="1484312" y="1883229"/>
            <a:ext cx="10018713" cy="4626428"/>
          </a:xfrm>
        </p:spPr>
        <p:txBody>
          <a:bodyPr>
            <a:normAutofit fontScale="92500" lnSpcReduction="10000"/>
          </a:bodyPr>
          <a:lstStyle/>
          <a:p>
            <a:pPr algn="l"/>
            <a:r>
              <a:rPr lang="en-US" sz="2400" b="1" dirty="0">
                <a:solidFill>
                  <a:schemeClr val="bg1"/>
                </a:solidFill>
              </a:rPr>
              <a:t>Subheadings – Please use them!</a:t>
            </a:r>
          </a:p>
          <a:p>
            <a:pPr algn="l"/>
            <a:r>
              <a:rPr lang="en-US" sz="2400" b="1" dirty="0">
                <a:solidFill>
                  <a:schemeClr val="bg1"/>
                </a:solidFill>
              </a:rPr>
              <a:t>Address all of them!</a:t>
            </a:r>
          </a:p>
          <a:p>
            <a:pPr algn="l"/>
            <a:r>
              <a:rPr lang="en-US" b="1" dirty="0">
                <a:solidFill>
                  <a:schemeClr val="bg1"/>
                </a:solidFill>
              </a:rPr>
              <a:t>a. Estimate of </a:t>
            </a:r>
            <a:r>
              <a:rPr lang="en-US" b="1" dirty="0">
                <a:solidFill>
                  <a:schemeClr val="bg1"/>
                </a:solidFill>
                <a:highlight>
                  <a:srgbClr val="FFFF00"/>
                </a:highlight>
              </a:rPr>
              <a:t>Compliance Costs </a:t>
            </a:r>
            <a:r>
              <a:rPr lang="en-US" b="1" dirty="0">
                <a:solidFill>
                  <a:schemeClr val="bg1"/>
                </a:solidFill>
              </a:rPr>
              <a:t>for Regulated Entities – Costs are the burden of complying with the rule</a:t>
            </a:r>
            <a:r>
              <a:rPr lang="en-US" dirty="0">
                <a:solidFill>
                  <a:schemeClr val="bg1"/>
                </a:solidFill>
              </a:rPr>
              <a:t>…. Consider both direct and indirect costs.... </a:t>
            </a:r>
            <a:r>
              <a:rPr lang="en-US" b="1" dirty="0">
                <a:solidFill>
                  <a:schemeClr val="bg1"/>
                </a:solidFill>
              </a:rPr>
              <a:t>If possible, agencies should monetize the costs by expressing them in numbers.  </a:t>
            </a:r>
          </a:p>
          <a:p>
            <a:pPr algn="l"/>
            <a:r>
              <a:rPr lang="en-US" b="1" dirty="0">
                <a:solidFill>
                  <a:schemeClr val="bg1"/>
                </a:solidFill>
              </a:rPr>
              <a:t>b. Estimate of </a:t>
            </a:r>
            <a:r>
              <a:rPr lang="en-US" b="1" dirty="0">
                <a:solidFill>
                  <a:schemeClr val="bg1"/>
                </a:solidFill>
                <a:highlight>
                  <a:srgbClr val="FFFF00"/>
                </a:highlight>
              </a:rPr>
              <a:t>Administrative Expenses </a:t>
            </a:r>
            <a:r>
              <a:rPr lang="en-US" b="1" dirty="0">
                <a:solidFill>
                  <a:schemeClr val="bg1"/>
                </a:solidFill>
              </a:rPr>
              <a:t>Imposed by the Rules – </a:t>
            </a:r>
            <a:r>
              <a:rPr lang="en-US" dirty="0">
                <a:solidFill>
                  <a:schemeClr val="bg1"/>
                </a:solidFill>
              </a:rPr>
              <a:t>To the extent possible, quantify any legal, consulting, reporting, accounting or other administrative expenses imposed by the requirements of the rule.  </a:t>
            </a:r>
            <a:r>
              <a:rPr lang="en-US" b="1" dirty="0">
                <a:solidFill>
                  <a:schemeClr val="bg1"/>
                </a:solidFill>
              </a:rPr>
              <a:t>This includes any additional time regulated parties will need to spend to understand the requirements and comply with them through new processes or procedures.</a:t>
            </a:r>
          </a:p>
          <a:p>
            <a:pPr algn="l"/>
            <a:r>
              <a:rPr lang="en-US" b="1" dirty="0">
                <a:solidFill>
                  <a:schemeClr val="bg1"/>
                </a:solidFill>
              </a:rPr>
              <a:t>c. The </a:t>
            </a:r>
            <a:r>
              <a:rPr lang="en-US" b="1" dirty="0">
                <a:solidFill>
                  <a:schemeClr val="bg1"/>
                </a:solidFill>
                <a:highlight>
                  <a:srgbClr val="FFFF00"/>
                </a:highlight>
              </a:rPr>
              <a:t>fees, fines, and civil penalties </a:t>
            </a:r>
            <a:r>
              <a:rPr lang="en-US" b="1" dirty="0">
                <a:solidFill>
                  <a:schemeClr val="bg1"/>
                </a:solidFill>
              </a:rPr>
              <a:t>analysis required by IC 4-22-2-19.6 –</a:t>
            </a:r>
          </a:p>
          <a:p>
            <a:pPr algn="l"/>
            <a:r>
              <a:rPr lang="en-US" dirty="0">
                <a:solidFill>
                  <a:schemeClr val="bg1"/>
                </a:solidFill>
              </a:rPr>
              <a:t>d. </a:t>
            </a:r>
            <a:r>
              <a:rPr lang="en-US" b="1" dirty="0">
                <a:solidFill>
                  <a:schemeClr val="bg1"/>
                </a:solidFill>
              </a:rPr>
              <a:t>If the implementation costs of the proposed rule are expected to exceed the threshold set in IC 4-22-2-22.7(c)(6) </a:t>
            </a:r>
            <a:r>
              <a:rPr lang="en-US" dirty="0">
                <a:solidFill>
                  <a:schemeClr val="bg1"/>
                </a:solidFill>
              </a:rPr>
              <a:t>– Determination whether the combined </a:t>
            </a:r>
            <a:r>
              <a:rPr lang="en-US" b="1" dirty="0">
                <a:solidFill>
                  <a:schemeClr val="bg1"/>
                </a:solidFill>
              </a:rPr>
              <a:t>implementation and compliance </a:t>
            </a:r>
            <a:r>
              <a:rPr lang="en-US" dirty="0">
                <a:solidFill>
                  <a:schemeClr val="bg1"/>
                </a:solidFill>
              </a:rPr>
              <a:t>costs of the proposed rule are at least one million dollars ($1,000,000) for </a:t>
            </a:r>
            <a:r>
              <a:rPr lang="en-US" b="1" dirty="0">
                <a:solidFill>
                  <a:schemeClr val="bg1"/>
                </a:solidFill>
              </a:rPr>
              <a:t>businesses, units, and individuals </a:t>
            </a:r>
            <a:r>
              <a:rPr lang="en-US" dirty="0">
                <a:solidFill>
                  <a:schemeClr val="bg1"/>
                </a:solidFill>
              </a:rPr>
              <a:t>over any two (2) year period. </a:t>
            </a:r>
          </a:p>
        </p:txBody>
      </p:sp>
    </p:spTree>
    <p:extLst>
      <p:ext uri="{BB962C8B-B14F-4D97-AF65-F5344CB8AC3E}">
        <p14:creationId xmlns:p14="http://schemas.microsoft.com/office/powerpoint/2010/main" val="1484959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E1ED7D5-13E9-A72D-5C1D-698F16258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22641-B1DF-66EC-A79F-E695C0CA9A5B}"/>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CB42219B-EA47-CC49-0BF8-5475E001A7B0}"/>
              </a:ext>
            </a:extLst>
          </p:cNvPr>
          <p:cNvSpPr>
            <a:spLocks noGrp="1"/>
          </p:cNvSpPr>
          <p:nvPr>
            <p:ph type="body" idx="1"/>
          </p:nvPr>
        </p:nvSpPr>
        <p:spPr>
          <a:xfrm>
            <a:off x="1484312" y="1883229"/>
            <a:ext cx="10018713" cy="4626428"/>
          </a:xfrm>
        </p:spPr>
        <p:txBody>
          <a:bodyPr>
            <a:normAutofit/>
          </a:bodyPr>
          <a:lstStyle/>
          <a:p>
            <a:pPr algn="l"/>
            <a:r>
              <a:rPr lang="en-US" sz="2400" b="1" dirty="0">
                <a:solidFill>
                  <a:schemeClr val="bg1"/>
                </a:solidFill>
              </a:rPr>
              <a:t>Subheadings – Please use them!</a:t>
            </a:r>
          </a:p>
          <a:p>
            <a:pPr algn="l"/>
            <a:r>
              <a:rPr lang="en-US" sz="2400" b="1" dirty="0">
                <a:solidFill>
                  <a:schemeClr val="bg1"/>
                </a:solidFill>
              </a:rPr>
              <a:t>Address all of them!</a:t>
            </a:r>
          </a:p>
          <a:p>
            <a:pPr algn="l"/>
            <a:r>
              <a:rPr lang="en-US" sz="2400" b="1" dirty="0">
                <a:solidFill>
                  <a:schemeClr val="bg1"/>
                </a:solidFill>
              </a:rPr>
              <a:t>VII. Sources of Information - </a:t>
            </a:r>
            <a:r>
              <a:rPr lang="en-US" sz="2400" dirty="0">
                <a:solidFill>
                  <a:schemeClr val="bg1"/>
                </a:solidFill>
              </a:rPr>
              <a:t>This section should include a discussion of the sources of outside information utilized to calculate the cost and benefits for the rule.  Topics to address include (as applicable): </a:t>
            </a:r>
          </a:p>
          <a:p>
            <a:pPr algn="l"/>
            <a:r>
              <a:rPr lang="en-US" sz="2400" b="1" dirty="0">
                <a:solidFill>
                  <a:schemeClr val="bg1"/>
                </a:solidFill>
              </a:rPr>
              <a:t>a. Independent Verifications or Studies - </a:t>
            </a:r>
            <a:r>
              <a:rPr lang="en-US" sz="2400" dirty="0">
                <a:solidFill>
                  <a:schemeClr val="bg1"/>
                </a:solidFill>
              </a:rPr>
              <a:t>Were there any studies that were relied upon in the cost-benefit analysis? </a:t>
            </a:r>
          </a:p>
          <a:p>
            <a:pPr algn="l"/>
            <a:r>
              <a:rPr lang="en-US" sz="2400" b="1" dirty="0">
                <a:solidFill>
                  <a:schemeClr val="bg1"/>
                </a:solidFill>
              </a:rPr>
              <a:t>b. Sources Relied Upon in Determining and Calculating Costs and Benefits – </a:t>
            </a:r>
            <a:r>
              <a:rPr lang="en-US" sz="2400" dirty="0">
                <a:solidFill>
                  <a:schemeClr val="bg1"/>
                </a:solidFill>
              </a:rPr>
              <a:t>Did the agency use any outside sources to calculate costs and benefits?</a:t>
            </a:r>
          </a:p>
          <a:p>
            <a:pPr algn="l"/>
            <a:endParaRPr lang="en-US" sz="2400" b="1" dirty="0">
              <a:solidFill>
                <a:schemeClr val="bg1"/>
              </a:solidFill>
            </a:endParaRPr>
          </a:p>
          <a:p>
            <a:pPr algn="l"/>
            <a:endParaRPr lang="en-US" sz="2400" b="1" dirty="0">
              <a:solidFill>
                <a:schemeClr val="bg1"/>
              </a:solidFill>
            </a:endParaRPr>
          </a:p>
        </p:txBody>
      </p:sp>
    </p:spTree>
    <p:extLst>
      <p:ext uri="{BB962C8B-B14F-4D97-AF65-F5344CB8AC3E}">
        <p14:creationId xmlns:p14="http://schemas.microsoft.com/office/powerpoint/2010/main" val="140078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540065C7-E1AA-40AF-770D-CEB8D666E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2CEA1-65ED-0977-4DB3-45518C93B37E}"/>
              </a:ext>
            </a:extLst>
          </p:cNvPr>
          <p:cNvSpPr>
            <a:spLocks noGrp="1"/>
          </p:cNvSpPr>
          <p:nvPr>
            <p:ph type="title"/>
          </p:nvPr>
        </p:nvSpPr>
        <p:spPr>
          <a:xfrm>
            <a:off x="1484312" y="685800"/>
            <a:ext cx="10018711" cy="881743"/>
          </a:xfrm>
        </p:spPr>
        <p:txBody>
          <a:bodyPr>
            <a:normAutofit/>
          </a:bodyPr>
          <a:lstStyle/>
          <a:p>
            <a:pPr algn="l"/>
            <a:r>
              <a:rPr lang="en-US" sz="4800" dirty="0">
                <a:solidFill>
                  <a:schemeClr val="bg1"/>
                </a:solidFill>
              </a:rPr>
              <a:t>Disclaimers	</a:t>
            </a:r>
          </a:p>
        </p:txBody>
      </p:sp>
      <p:sp>
        <p:nvSpPr>
          <p:cNvPr id="3" name="Text Placeholder 2">
            <a:extLst>
              <a:ext uri="{FF2B5EF4-FFF2-40B4-BE49-F238E27FC236}">
                <a16:creationId xmlns:a16="http://schemas.microsoft.com/office/drawing/2014/main" id="{1952562B-7B7F-3431-F2D3-4124430652F3}"/>
              </a:ext>
            </a:extLst>
          </p:cNvPr>
          <p:cNvSpPr>
            <a:spLocks noGrp="1"/>
          </p:cNvSpPr>
          <p:nvPr>
            <p:ph type="body" idx="1"/>
          </p:nvPr>
        </p:nvSpPr>
        <p:spPr>
          <a:xfrm>
            <a:off x="1484312" y="1861457"/>
            <a:ext cx="10018713" cy="3929743"/>
          </a:xfrm>
        </p:spPr>
        <p:txBody>
          <a:bodyPr anchor="t">
            <a:normAutofit/>
          </a:bodyPr>
          <a:lstStyle/>
          <a:p>
            <a:pPr algn="l"/>
            <a:r>
              <a:rPr lang="en-US" sz="3200" dirty="0">
                <a:solidFill>
                  <a:schemeClr val="bg1"/>
                </a:solidFill>
              </a:rPr>
              <a:t>I’m from OMB and the focus is on issues that come up most often in the OMB and SBA review and approval process.</a:t>
            </a:r>
          </a:p>
          <a:p>
            <a:pPr algn="l"/>
            <a:r>
              <a:rPr lang="en-US" sz="3200" dirty="0">
                <a:solidFill>
                  <a:schemeClr val="bg1"/>
                </a:solidFill>
              </a:rPr>
              <a:t>The focus will be on the fundamentals, “blocking and tackling.” Discussion of advanced issues is welcome during the question and answer period. </a:t>
            </a:r>
          </a:p>
          <a:p>
            <a:pPr algn="l"/>
            <a:r>
              <a:rPr lang="en-US" sz="3200" dirty="0">
                <a:solidFill>
                  <a:schemeClr val="bg1"/>
                </a:solidFill>
              </a:rPr>
              <a:t>Any opinions expressed are mine alone. </a:t>
            </a:r>
          </a:p>
        </p:txBody>
      </p:sp>
    </p:spTree>
    <p:extLst>
      <p:ext uri="{BB962C8B-B14F-4D97-AF65-F5344CB8AC3E}">
        <p14:creationId xmlns:p14="http://schemas.microsoft.com/office/powerpoint/2010/main" val="1253011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770BB2A7-A3D2-F96C-5B83-B18A48D42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ECF99-F87B-681C-6F88-5F579CE4CD5E}"/>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5.2 </a:t>
            </a:r>
            <a:endParaRPr lang="en-US" sz="4400" dirty="0"/>
          </a:p>
        </p:txBody>
      </p:sp>
      <p:sp>
        <p:nvSpPr>
          <p:cNvPr id="3" name="Text Placeholder 2">
            <a:extLst>
              <a:ext uri="{FF2B5EF4-FFF2-40B4-BE49-F238E27FC236}">
                <a16:creationId xmlns:a16="http://schemas.microsoft.com/office/drawing/2014/main" id="{ABAFBF8D-4A97-CFF0-B88D-6848B478F7FB}"/>
              </a:ext>
            </a:extLst>
          </p:cNvPr>
          <p:cNvSpPr>
            <a:spLocks noGrp="1"/>
          </p:cNvSpPr>
          <p:nvPr>
            <p:ph type="body" idx="1"/>
          </p:nvPr>
        </p:nvSpPr>
        <p:spPr>
          <a:xfrm>
            <a:off x="1484312" y="1883229"/>
            <a:ext cx="10018713" cy="4626428"/>
          </a:xfrm>
        </p:spPr>
        <p:txBody>
          <a:bodyPr>
            <a:normAutofit/>
          </a:bodyPr>
          <a:lstStyle/>
          <a:p>
            <a:pPr algn="l"/>
            <a:r>
              <a:rPr lang="en-US" sz="2400" b="1" dirty="0">
                <a:solidFill>
                  <a:schemeClr val="bg1"/>
                </a:solidFill>
              </a:rPr>
              <a:t>Subheadings – Please use them!</a:t>
            </a:r>
          </a:p>
          <a:p>
            <a:pPr algn="l"/>
            <a:r>
              <a:rPr lang="en-US" sz="2400" b="1" dirty="0">
                <a:solidFill>
                  <a:schemeClr val="bg1"/>
                </a:solidFill>
              </a:rPr>
              <a:t>Address all of them!</a:t>
            </a:r>
          </a:p>
          <a:p>
            <a:pPr algn="l"/>
            <a:endParaRPr lang="en-US" sz="2400" b="1" dirty="0">
              <a:solidFill>
                <a:schemeClr val="bg1"/>
              </a:solidFill>
            </a:endParaRPr>
          </a:p>
          <a:p>
            <a:pPr algn="l"/>
            <a:r>
              <a:rPr lang="en-US" sz="2400" b="1" dirty="0">
                <a:solidFill>
                  <a:schemeClr val="bg1"/>
                </a:solidFill>
              </a:rPr>
              <a:t>VIII. Regulatory Analysis - </a:t>
            </a:r>
            <a:r>
              <a:rPr lang="en-US" sz="2400" dirty="0">
                <a:solidFill>
                  <a:schemeClr val="bg1"/>
                </a:solidFill>
              </a:rPr>
              <a:t>Conclude with an aggregated </a:t>
            </a:r>
            <a:r>
              <a:rPr lang="en-US" sz="2400" b="1" dirty="0">
                <a:solidFill>
                  <a:schemeClr val="bg1"/>
                </a:solidFill>
              </a:rPr>
              <a:t>tally</a:t>
            </a:r>
            <a:r>
              <a:rPr lang="en-US" sz="2400" dirty="0">
                <a:solidFill>
                  <a:schemeClr val="bg1"/>
                </a:solidFill>
              </a:rPr>
              <a:t> of </a:t>
            </a:r>
            <a:r>
              <a:rPr lang="en-US" sz="2400" b="1" dirty="0">
                <a:solidFill>
                  <a:schemeClr val="bg1"/>
                </a:solidFill>
              </a:rPr>
              <a:t>the costs and benefits</a:t>
            </a:r>
            <a:r>
              <a:rPr lang="en-US" sz="2400" dirty="0">
                <a:solidFill>
                  <a:schemeClr val="bg1"/>
                </a:solidFill>
              </a:rPr>
              <a:t> for each new requirement along with </a:t>
            </a:r>
            <a:r>
              <a:rPr lang="en-US" sz="2400" b="1" dirty="0">
                <a:solidFill>
                  <a:schemeClr val="bg1"/>
                </a:solidFill>
              </a:rPr>
              <a:t>the agency's determination whether the benefits are likely to exceed the costs. </a:t>
            </a:r>
          </a:p>
          <a:p>
            <a:pPr algn="l"/>
            <a:endParaRPr lang="en-US" sz="2400" b="1" dirty="0">
              <a:solidFill>
                <a:schemeClr val="bg1"/>
              </a:solidFill>
            </a:endParaRPr>
          </a:p>
          <a:p>
            <a:pPr algn="l"/>
            <a:endParaRPr lang="en-US" sz="2400" b="1" dirty="0">
              <a:solidFill>
                <a:schemeClr val="bg1"/>
              </a:solidFill>
            </a:endParaRPr>
          </a:p>
        </p:txBody>
      </p:sp>
    </p:spTree>
    <p:extLst>
      <p:ext uri="{BB962C8B-B14F-4D97-AF65-F5344CB8AC3E}">
        <p14:creationId xmlns:p14="http://schemas.microsoft.com/office/powerpoint/2010/main" val="293596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D323B359-C91F-722E-FBFC-F213540D9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66996-C4BF-096C-D02E-3DA20F4BAF63}"/>
              </a:ext>
            </a:extLst>
          </p:cNvPr>
          <p:cNvSpPr>
            <a:spLocks noGrp="1"/>
          </p:cNvSpPr>
          <p:nvPr>
            <p:ph type="title"/>
          </p:nvPr>
        </p:nvSpPr>
        <p:spPr>
          <a:xfrm>
            <a:off x="1796143" y="489858"/>
            <a:ext cx="9706884" cy="1034142"/>
          </a:xfrm>
        </p:spPr>
        <p:txBody>
          <a:bodyPr anchor="t">
            <a:normAutofit fontScale="90000"/>
          </a:bodyPr>
          <a:lstStyle/>
          <a:p>
            <a:pPr algn="l"/>
            <a:r>
              <a:rPr lang="en-US" sz="4800" dirty="0">
                <a:solidFill>
                  <a:schemeClr val="bg1"/>
                </a:solidFill>
              </a:rPr>
              <a:t>Financial Management Circulars (FMC) </a:t>
            </a:r>
          </a:p>
        </p:txBody>
      </p:sp>
      <p:sp>
        <p:nvSpPr>
          <p:cNvPr id="3" name="Text Placeholder 2">
            <a:extLst>
              <a:ext uri="{FF2B5EF4-FFF2-40B4-BE49-F238E27FC236}">
                <a16:creationId xmlns:a16="http://schemas.microsoft.com/office/drawing/2014/main" id="{A6DCA683-3184-15CA-EF7D-3BC4EB563765}"/>
              </a:ext>
            </a:extLst>
          </p:cNvPr>
          <p:cNvSpPr>
            <a:spLocks noGrp="1"/>
          </p:cNvSpPr>
          <p:nvPr>
            <p:ph type="body" idx="1"/>
          </p:nvPr>
        </p:nvSpPr>
        <p:spPr>
          <a:xfrm>
            <a:off x="2572278" y="1643744"/>
            <a:ext cx="8930748" cy="3298370"/>
          </a:xfrm>
        </p:spPr>
        <p:txBody>
          <a:bodyPr>
            <a:normAutofit/>
          </a:bodyPr>
          <a:lstStyle/>
          <a:p>
            <a:pPr algn="l"/>
            <a:endParaRPr lang="en-US" dirty="0">
              <a:solidFill>
                <a:schemeClr val="bg1"/>
              </a:solidFill>
            </a:endParaRPr>
          </a:p>
          <a:p>
            <a:pPr algn="l"/>
            <a:endParaRPr lang="en-US" dirty="0"/>
          </a:p>
        </p:txBody>
      </p:sp>
      <p:pic>
        <p:nvPicPr>
          <p:cNvPr id="6" name="Picture 5">
            <a:extLst>
              <a:ext uri="{FF2B5EF4-FFF2-40B4-BE49-F238E27FC236}">
                <a16:creationId xmlns:a16="http://schemas.microsoft.com/office/drawing/2014/main" id="{521644C0-578A-3867-FCCF-AC506B93EEEE}"/>
              </a:ext>
            </a:extLst>
          </p:cNvPr>
          <p:cNvPicPr>
            <a:picLocks noChangeAspect="1"/>
          </p:cNvPicPr>
          <p:nvPr/>
        </p:nvPicPr>
        <p:blipFill>
          <a:blip r:embed="rId2"/>
          <a:stretch>
            <a:fillRect/>
          </a:stretch>
        </p:blipFill>
        <p:spPr>
          <a:xfrm>
            <a:off x="1937656" y="1436913"/>
            <a:ext cx="9840687" cy="5159829"/>
          </a:xfrm>
          <a:prstGeom prst="rect">
            <a:avLst/>
          </a:prstGeom>
        </p:spPr>
      </p:pic>
    </p:spTree>
    <p:extLst>
      <p:ext uri="{BB962C8B-B14F-4D97-AF65-F5344CB8AC3E}">
        <p14:creationId xmlns:p14="http://schemas.microsoft.com/office/powerpoint/2010/main" val="256378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D694264-31F3-EAEE-18DD-05B2BBFFE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BC6A0-588D-227D-8889-93A85AF075E4}"/>
              </a:ext>
            </a:extLst>
          </p:cNvPr>
          <p:cNvSpPr>
            <a:spLocks noGrp="1"/>
          </p:cNvSpPr>
          <p:nvPr>
            <p:ph type="title"/>
          </p:nvPr>
        </p:nvSpPr>
        <p:spPr>
          <a:xfrm>
            <a:off x="1796143" y="489858"/>
            <a:ext cx="9706884" cy="1034142"/>
          </a:xfrm>
        </p:spPr>
        <p:txBody>
          <a:bodyPr anchor="t">
            <a:normAutofit fontScale="90000"/>
          </a:bodyPr>
          <a:lstStyle/>
          <a:p>
            <a:pPr algn="l"/>
            <a:r>
              <a:rPr lang="en-US" sz="4800" dirty="0">
                <a:solidFill>
                  <a:schemeClr val="bg1"/>
                </a:solidFill>
              </a:rPr>
              <a:t>Financial Management Circulars (FMC) </a:t>
            </a:r>
          </a:p>
        </p:txBody>
      </p:sp>
      <p:sp>
        <p:nvSpPr>
          <p:cNvPr id="3" name="Text Placeholder 2">
            <a:extLst>
              <a:ext uri="{FF2B5EF4-FFF2-40B4-BE49-F238E27FC236}">
                <a16:creationId xmlns:a16="http://schemas.microsoft.com/office/drawing/2014/main" id="{96D05FCB-128A-0174-8F50-BDB50B338C2A}"/>
              </a:ext>
            </a:extLst>
          </p:cNvPr>
          <p:cNvSpPr>
            <a:spLocks noGrp="1"/>
          </p:cNvSpPr>
          <p:nvPr>
            <p:ph type="body" idx="1"/>
          </p:nvPr>
        </p:nvSpPr>
        <p:spPr>
          <a:xfrm>
            <a:off x="2572278" y="1643744"/>
            <a:ext cx="8930748" cy="3298370"/>
          </a:xfrm>
        </p:spPr>
        <p:txBody>
          <a:bodyPr>
            <a:normAutofit/>
          </a:bodyPr>
          <a:lstStyle/>
          <a:p>
            <a:pPr algn="l"/>
            <a:endParaRPr lang="en-US" dirty="0">
              <a:solidFill>
                <a:schemeClr val="bg1"/>
              </a:solidFill>
            </a:endParaRPr>
          </a:p>
          <a:p>
            <a:pPr algn="l"/>
            <a:endParaRPr lang="en-US" dirty="0"/>
          </a:p>
        </p:txBody>
      </p:sp>
      <p:pic>
        <p:nvPicPr>
          <p:cNvPr id="5" name="Picture 4">
            <a:extLst>
              <a:ext uri="{FF2B5EF4-FFF2-40B4-BE49-F238E27FC236}">
                <a16:creationId xmlns:a16="http://schemas.microsoft.com/office/drawing/2014/main" id="{6F385690-5210-7002-3375-2FC6B10BEDB6}"/>
              </a:ext>
            </a:extLst>
          </p:cNvPr>
          <p:cNvPicPr>
            <a:picLocks noChangeAspect="1"/>
          </p:cNvPicPr>
          <p:nvPr/>
        </p:nvPicPr>
        <p:blipFill>
          <a:blip r:embed="rId2"/>
          <a:stretch>
            <a:fillRect/>
          </a:stretch>
        </p:blipFill>
        <p:spPr>
          <a:xfrm>
            <a:off x="1345546" y="1643744"/>
            <a:ext cx="10421911" cy="4724398"/>
          </a:xfrm>
          <a:prstGeom prst="rect">
            <a:avLst/>
          </a:prstGeom>
        </p:spPr>
      </p:pic>
    </p:spTree>
    <p:extLst>
      <p:ext uri="{BB962C8B-B14F-4D97-AF65-F5344CB8AC3E}">
        <p14:creationId xmlns:p14="http://schemas.microsoft.com/office/powerpoint/2010/main" val="4171030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D675E843-F652-9553-F23A-93D9A4A2C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51B4E-1180-2EC2-FD94-5D2B742473C7}"/>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5.6 </a:t>
            </a:r>
            <a:endParaRPr lang="en-US" sz="4400" dirty="0"/>
          </a:p>
        </p:txBody>
      </p:sp>
      <p:sp>
        <p:nvSpPr>
          <p:cNvPr id="3" name="Text Placeholder 2">
            <a:extLst>
              <a:ext uri="{FF2B5EF4-FFF2-40B4-BE49-F238E27FC236}">
                <a16:creationId xmlns:a16="http://schemas.microsoft.com/office/drawing/2014/main" id="{01AA290F-53E4-896D-AA82-BA0D21D03C37}"/>
              </a:ext>
            </a:extLst>
          </p:cNvPr>
          <p:cNvSpPr>
            <a:spLocks noGrp="1"/>
          </p:cNvSpPr>
          <p:nvPr>
            <p:ph type="body" idx="1"/>
          </p:nvPr>
        </p:nvSpPr>
        <p:spPr>
          <a:xfrm>
            <a:off x="1484312" y="1883229"/>
            <a:ext cx="10018713" cy="4626428"/>
          </a:xfrm>
        </p:spPr>
        <p:txBody>
          <a:bodyPr anchor="t">
            <a:normAutofit/>
          </a:bodyPr>
          <a:lstStyle/>
          <a:p>
            <a:pPr algn="l"/>
            <a:r>
              <a:rPr lang="en-US" sz="2400" b="1" dirty="0">
                <a:solidFill>
                  <a:schemeClr val="bg1"/>
                </a:solidFill>
              </a:rPr>
              <a:t>Given the relatively short timeframe between the deadline for the written findings required by EO 25-17 (first regular business day in July), the time required for OMB and SBA review, and the statutory deadline for publishing the notice of readoption in the Indiana Register (first working day of September), agencies are strongly encouraged to submit their written findings as soon as possible, even in advance of the deadline.</a:t>
            </a:r>
          </a:p>
          <a:p>
            <a:pPr algn="l"/>
            <a:r>
              <a:rPr lang="en-US" sz="2400" dirty="0">
                <a:solidFill>
                  <a:schemeClr val="bg1"/>
                </a:solidFill>
              </a:rPr>
              <a:t>Depending on the volume of readoptions for 2026, we may ask Patrick to adjust the deadline for submitting readoption materials to </a:t>
            </a:r>
            <a:r>
              <a:rPr lang="en-US" sz="2400" dirty="0">
                <a:solidFill>
                  <a:schemeClr val="bg1"/>
                </a:solidFill>
                <a:hlinkClick r:id="rId2"/>
              </a:rPr>
              <a:t>SBARules@gov.in.gov</a:t>
            </a:r>
            <a:r>
              <a:rPr lang="en-US" sz="2400" dirty="0">
                <a:solidFill>
                  <a:schemeClr val="bg1"/>
                </a:solidFill>
              </a:rPr>
              <a:t>.  Last year it was </a:t>
            </a:r>
            <a:r>
              <a:rPr lang="en-US" sz="2400" b="1" dirty="0">
                <a:solidFill>
                  <a:schemeClr val="bg1"/>
                </a:solidFill>
              </a:rPr>
              <a:t>July 1. </a:t>
            </a:r>
          </a:p>
          <a:p>
            <a:pPr algn="l"/>
            <a:endParaRPr lang="en-US" sz="2400" b="1" dirty="0">
              <a:solidFill>
                <a:schemeClr val="bg1"/>
              </a:solidFill>
            </a:endParaRPr>
          </a:p>
        </p:txBody>
      </p:sp>
    </p:spTree>
    <p:extLst>
      <p:ext uri="{BB962C8B-B14F-4D97-AF65-F5344CB8AC3E}">
        <p14:creationId xmlns:p14="http://schemas.microsoft.com/office/powerpoint/2010/main" val="4094177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9F043FC1-9BE1-FB5C-6228-09B51FCC0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CB9EA-76F8-87AD-5A47-40497F44107F}"/>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5.6 </a:t>
            </a:r>
            <a:endParaRPr lang="en-US" sz="4400" dirty="0"/>
          </a:p>
        </p:txBody>
      </p:sp>
      <p:sp>
        <p:nvSpPr>
          <p:cNvPr id="3" name="Text Placeholder 2">
            <a:extLst>
              <a:ext uri="{FF2B5EF4-FFF2-40B4-BE49-F238E27FC236}">
                <a16:creationId xmlns:a16="http://schemas.microsoft.com/office/drawing/2014/main" id="{A23664FD-8F05-CADF-F642-53F377ABA910}"/>
              </a:ext>
            </a:extLst>
          </p:cNvPr>
          <p:cNvSpPr>
            <a:spLocks noGrp="1"/>
          </p:cNvSpPr>
          <p:nvPr>
            <p:ph type="body" idx="1"/>
          </p:nvPr>
        </p:nvSpPr>
        <p:spPr>
          <a:xfrm>
            <a:off x="1484312" y="1883229"/>
            <a:ext cx="10018713" cy="4626428"/>
          </a:xfrm>
        </p:spPr>
        <p:txBody>
          <a:bodyPr anchor="t">
            <a:normAutofit fontScale="85000" lnSpcReduction="20000"/>
          </a:bodyPr>
          <a:lstStyle/>
          <a:p>
            <a:pPr algn="l"/>
            <a:r>
              <a:rPr lang="en-US" sz="2400" b="1" dirty="0">
                <a:solidFill>
                  <a:schemeClr val="bg1"/>
                </a:solidFill>
              </a:rPr>
              <a:t>Section 3 – Required Information: </a:t>
            </a:r>
            <a:r>
              <a:rPr lang="en-US" sz="2400" dirty="0">
                <a:solidFill>
                  <a:schemeClr val="bg1"/>
                </a:solidFill>
              </a:rPr>
              <a:t>In order to facilitate review of readoption requests, the agency’s request shall include the following information: </a:t>
            </a:r>
          </a:p>
          <a:p>
            <a:pPr algn="l"/>
            <a:r>
              <a:rPr lang="en-US" sz="2400" dirty="0">
                <a:solidFill>
                  <a:schemeClr val="bg1"/>
                </a:solidFill>
              </a:rPr>
              <a:t>a) The </a:t>
            </a:r>
            <a:r>
              <a:rPr lang="en-US" sz="2400" b="1" dirty="0">
                <a:solidFill>
                  <a:schemeClr val="bg1"/>
                </a:solidFill>
              </a:rPr>
              <a:t>written findings </a:t>
            </a:r>
            <a:r>
              <a:rPr lang="en-US" sz="2400" dirty="0">
                <a:solidFill>
                  <a:schemeClr val="bg1"/>
                </a:solidFill>
              </a:rPr>
              <a:t>required by paragraph 3 of EO 25-17….</a:t>
            </a:r>
          </a:p>
          <a:p>
            <a:pPr algn="l"/>
            <a:r>
              <a:rPr lang="en-US" sz="2400" dirty="0">
                <a:solidFill>
                  <a:schemeClr val="bg1"/>
                </a:solidFill>
              </a:rPr>
              <a:t>b) A </a:t>
            </a:r>
            <a:r>
              <a:rPr lang="en-US" sz="2400" b="1" dirty="0">
                <a:solidFill>
                  <a:schemeClr val="bg1"/>
                </a:solidFill>
              </a:rPr>
              <a:t>copy of the rule </a:t>
            </a:r>
            <a:r>
              <a:rPr lang="en-US" sz="2400" dirty="0">
                <a:solidFill>
                  <a:schemeClr val="bg1"/>
                </a:solidFill>
              </a:rPr>
              <a:t>to be readopted in Word;</a:t>
            </a:r>
          </a:p>
          <a:p>
            <a:pPr algn="l"/>
            <a:r>
              <a:rPr lang="en-US" sz="2400" dirty="0">
                <a:solidFill>
                  <a:schemeClr val="bg1"/>
                </a:solidFill>
              </a:rPr>
              <a:t>c) A completed </a:t>
            </a:r>
            <a:r>
              <a:rPr lang="en-US" sz="2400" b="1" dirty="0">
                <a:solidFill>
                  <a:schemeClr val="bg1"/>
                </a:solidFill>
              </a:rPr>
              <a:t>Regulatory Readoption Template </a:t>
            </a:r>
            <a:r>
              <a:rPr lang="en-US" sz="2400" dirty="0">
                <a:solidFill>
                  <a:schemeClr val="bg1"/>
                </a:solidFill>
              </a:rPr>
              <a:t>(see </a:t>
            </a:r>
            <a:r>
              <a:rPr lang="en-US" sz="2400" dirty="0">
                <a:solidFill>
                  <a:schemeClr val="bg1"/>
                </a:solidFill>
                <a:hlinkClick r:id="rId2"/>
              </a:rPr>
              <a:t>https://www.in.gov/omb/management-circulars/rule-approval-process/readoptionprocess/</a:t>
            </a:r>
            <a:r>
              <a:rPr lang="en-US" sz="2400" dirty="0">
                <a:solidFill>
                  <a:schemeClr val="bg1"/>
                </a:solidFill>
              </a:rPr>
              <a:t>) and </a:t>
            </a:r>
            <a:r>
              <a:rPr lang="en-US" sz="2400" b="1" dirty="0">
                <a:solidFill>
                  <a:schemeClr val="bg1"/>
                </a:solidFill>
              </a:rPr>
              <a:t>Regulatory Analysis Template </a:t>
            </a:r>
            <a:r>
              <a:rPr lang="en-US" sz="2400" dirty="0">
                <a:solidFill>
                  <a:schemeClr val="bg1"/>
                </a:solidFill>
              </a:rPr>
              <a:t>(see </a:t>
            </a:r>
            <a:r>
              <a:rPr lang="en-US" sz="2400" dirty="0">
                <a:solidFill>
                  <a:schemeClr val="bg1"/>
                </a:solidFill>
                <a:hlinkClick r:id="rId3"/>
              </a:rPr>
              <a:t>https://www.in.gov/omb/rule-approvalprocess/regulatory-analysis-template/</a:t>
            </a:r>
            <a:r>
              <a:rPr lang="en-US" sz="2400" dirty="0">
                <a:solidFill>
                  <a:schemeClr val="bg1"/>
                </a:solidFill>
              </a:rPr>
              <a:t>).</a:t>
            </a:r>
          </a:p>
          <a:p>
            <a:pPr algn="l"/>
            <a:r>
              <a:rPr lang="en-US" sz="2400" dirty="0">
                <a:solidFill>
                  <a:schemeClr val="bg1"/>
                </a:solidFill>
              </a:rPr>
              <a:t> d) With the initial readoption request and at least once a year on the first regular business day in July thereafter, a </a:t>
            </a:r>
            <a:r>
              <a:rPr lang="en-US" sz="2400" b="1" dirty="0">
                <a:solidFill>
                  <a:schemeClr val="bg1"/>
                </a:solidFill>
              </a:rPr>
              <a:t>written plan ….</a:t>
            </a:r>
          </a:p>
          <a:p>
            <a:pPr algn="l"/>
            <a:r>
              <a:rPr lang="en-US" sz="2400" dirty="0">
                <a:solidFill>
                  <a:schemeClr val="bg1"/>
                </a:solidFill>
              </a:rPr>
              <a:t>e) The nature of any comments received from regulated entities or interested parties regarding the proposed rule, if the agency has received such comments;</a:t>
            </a:r>
          </a:p>
          <a:p>
            <a:pPr algn="l"/>
            <a:r>
              <a:rPr lang="en-US" sz="2400" dirty="0">
                <a:solidFill>
                  <a:schemeClr val="bg1"/>
                </a:solidFill>
              </a:rPr>
              <a:t> f) Contact information (name, phone number, and email address) for an agency staff member who can answer substantive questions about the proposed rule and the underlying policy area. </a:t>
            </a:r>
          </a:p>
        </p:txBody>
      </p:sp>
    </p:spTree>
    <p:extLst>
      <p:ext uri="{BB962C8B-B14F-4D97-AF65-F5344CB8AC3E}">
        <p14:creationId xmlns:p14="http://schemas.microsoft.com/office/powerpoint/2010/main" val="1668403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9ECF240-57D1-547E-772E-973AC8F41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9FE00-47B2-659B-FF5F-DDA19F18516F}"/>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Financial Management Circular 5.6 </a:t>
            </a:r>
            <a:endParaRPr lang="en-US" sz="4400" dirty="0"/>
          </a:p>
        </p:txBody>
      </p:sp>
      <p:sp>
        <p:nvSpPr>
          <p:cNvPr id="3" name="Text Placeholder 2">
            <a:extLst>
              <a:ext uri="{FF2B5EF4-FFF2-40B4-BE49-F238E27FC236}">
                <a16:creationId xmlns:a16="http://schemas.microsoft.com/office/drawing/2014/main" id="{13C050FA-ED75-0A29-2D4B-697913E72F9D}"/>
              </a:ext>
            </a:extLst>
          </p:cNvPr>
          <p:cNvSpPr>
            <a:spLocks noGrp="1"/>
          </p:cNvSpPr>
          <p:nvPr>
            <p:ph type="body" idx="1"/>
          </p:nvPr>
        </p:nvSpPr>
        <p:spPr>
          <a:xfrm>
            <a:off x="1484312" y="1883229"/>
            <a:ext cx="10018713" cy="4626428"/>
          </a:xfrm>
        </p:spPr>
        <p:txBody>
          <a:bodyPr anchor="t">
            <a:normAutofit/>
          </a:bodyPr>
          <a:lstStyle/>
          <a:p>
            <a:pPr algn="l"/>
            <a:r>
              <a:rPr lang="en-US" sz="2400" dirty="0">
                <a:solidFill>
                  <a:schemeClr val="bg1"/>
                </a:solidFill>
              </a:rPr>
              <a:t>All the discussion of the Regulatory Analysis in earlier slides applies equally in the readoption context. </a:t>
            </a:r>
          </a:p>
        </p:txBody>
      </p:sp>
    </p:spTree>
    <p:extLst>
      <p:ext uri="{BB962C8B-B14F-4D97-AF65-F5344CB8AC3E}">
        <p14:creationId xmlns:p14="http://schemas.microsoft.com/office/powerpoint/2010/main" val="406971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C909F872-F4B5-ED02-DF4B-1A925A9F9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41792-2E5B-86EB-5CB1-2EE27251EFEC}"/>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Written Plan</a:t>
            </a:r>
            <a:endParaRPr lang="en-US" sz="4400" dirty="0"/>
          </a:p>
        </p:txBody>
      </p:sp>
      <p:sp>
        <p:nvSpPr>
          <p:cNvPr id="3" name="Text Placeholder 2">
            <a:extLst>
              <a:ext uri="{FF2B5EF4-FFF2-40B4-BE49-F238E27FC236}">
                <a16:creationId xmlns:a16="http://schemas.microsoft.com/office/drawing/2014/main" id="{B85F8CD5-A124-F259-CC14-A1E07118D474}"/>
              </a:ext>
            </a:extLst>
          </p:cNvPr>
          <p:cNvSpPr>
            <a:spLocks noGrp="1"/>
          </p:cNvSpPr>
          <p:nvPr>
            <p:ph type="body" idx="1"/>
          </p:nvPr>
        </p:nvSpPr>
        <p:spPr>
          <a:xfrm>
            <a:off x="1484312" y="1883229"/>
            <a:ext cx="10018713" cy="4626428"/>
          </a:xfrm>
        </p:spPr>
        <p:txBody>
          <a:bodyPr anchor="t">
            <a:normAutofit/>
          </a:bodyPr>
          <a:lstStyle/>
          <a:p>
            <a:pPr algn="l"/>
            <a:endParaRPr lang="en-US" sz="2400" dirty="0">
              <a:solidFill>
                <a:schemeClr val="bg1"/>
              </a:solidFill>
            </a:endParaRPr>
          </a:p>
        </p:txBody>
      </p:sp>
      <p:pic>
        <p:nvPicPr>
          <p:cNvPr id="8" name="Picture 7">
            <a:extLst>
              <a:ext uri="{FF2B5EF4-FFF2-40B4-BE49-F238E27FC236}">
                <a16:creationId xmlns:a16="http://schemas.microsoft.com/office/drawing/2014/main" id="{C86227B6-5DD4-8A43-EC33-3021D8CBDC8E}"/>
              </a:ext>
            </a:extLst>
          </p:cNvPr>
          <p:cNvPicPr>
            <a:picLocks noChangeAspect="1"/>
          </p:cNvPicPr>
          <p:nvPr/>
        </p:nvPicPr>
        <p:blipFill>
          <a:blip r:embed="rId2"/>
          <a:stretch>
            <a:fillRect/>
          </a:stretch>
        </p:blipFill>
        <p:spPr>
          <a:xfrm>
            <a:off x="1484312" y="1883229"/>
            <a:ext cx="10018711" cy="4626428"/>
          </a:xfrm>
          <a:prstGeom prst="rect">
            <a:avLst/>
          </a:prstGeom>
        </p:spPr>
      </p:pic>
    </p:spTree>
    <p:extLst>
      <p:ext uri="{BB962C8B-B14F-4D97-AF65-F5344CB8AC3E}">
        <p14:creationId xmlns:p14="http://schemas.microsoft.com/office/powerpoint/2010/main" val="168561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304D128E-5F19-4107-DC3E-EE7BD7635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92E17-3FE5-EF56-5032-937B8ECA1E2B}"/>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Other Resources</a:t>
            </a:r>
            <a:endParaRPr lang="en-US" sz="4400" dirty="0"/>
          </a:p>
        </p:txBody>
      </p:sp>
      <p:sp>
        <p:nvSpPr>
          <p:cNvPr id="3" name="Text Placeholder 2">
            <a:extLst>
              <a:ext uri="{FF2B5EF4-FFF2-40B4-BE49-F238E27FC236}">
                <a16:creationId xmlns:a16="http://schemas.microsoft.com/office/drawing/2014/main" id="{B77B5941-3C6D-E6EC-C011-622927897961}"/>
              </a:ext>
            </a:extLst>
          </p:cNvPr>
          <p:cNvSpPr>
            <a:spLocks noGrp="1"/>
          </p:cNvSpPr>
          <p:nvPr>
            <p:ph type="body" idx="1"/>
          </p:nvPr>
        </p:nvSpPr>
        <p:spPr>
          <a:xfrm>
            <a:off x="1484312" y="1883229"/>
            <a:ext cx="10018713" cy="4626428"/>
          </a:xfrm>
        </p:spPr>
        <p:txBody>
          <a:bodyPr anchor="t">
            <a:normAutofit/>
          </a:bodyPr>
          <a:lstStyle/>
          <a:p>
            <a:pPr algn="l"/>
            <a:endParaRPr lang="en-US" sz="2400" dirty="0">
              <a:solidFill>
                <a:schemeClr val="bg1"/>
              </a:solidFill>
            </a:endParaRPr>
          </a:p>
        </p:txBody>
      </p:sp>
      <p:pic>
        <p:nvPicPr>
          <p:cNvPr id="5" name="Picture 4">
            <a:extLst>
              <a:ext uri="{FF2B5EF4-FFF2-40B4-BE49-F238E27FC236}">
                <a16:creationId xmlns:a16="http://schemas.microsoft.com/office/drawing/2014/main" id="{3097984D-AB70-2F49-AA2B-56F920B2004F}"/>
              </a:ext>
            </a:extLst>
          </p:cNvPr>
          <p:cNvPicPr>
            <a:picLocks noChangeAspect="1"/>
          </p:cNvPicPr>
          <p:nvPr/>
        </p:nvPicPr>
        <p:blipFill>
          <a:blip r:embed="rId2"/>
          <a:stretch>
            <a:fillRect/>
          </a:stretch>
        </p:blipFill>
        <p:spPr>
          <a:xfrm>
            <a:off x="1484313" y="1587067"/>
            <a:ext cx="10392002" cy="4835503"/>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39D0542-F2DC-C03E-2510-96D84443CC9B}"/>
                  </a:ext>
                </a:extLst>
              </p14:cNvPr>
              <p14:cNvContentPartPr/>
              <p14:nvPr/>
            </p14:nvContentPartPr>
            <p14:xfrm>
              <a:off x="9529594" y="3012549"/>
              <a:ext cx="1723320" cy="950040"/>
            </p14:xfrm>
          </p:contentPart>
        </mc:Choice>
        <mc:Fallback xmlns="">
          <p:pic>
            <p:nvPicPr>
              <p:cNvPr id="10" name="Ink 9">
                <a:extLst>
                  <a:ext uri="{FF2B5EF4-FFF2-40B4-BE49-F238E27FC236}">
                    <a16:creationId xmlns:a16="http://schemas.microsoft.com/office/drawing/2014/main" id="{E39D0542-F2DC-C03E-2510-96D84443CC9B}"/>
                  </a:ext>
                </a:extLst>
              </p:cNvPr>
              <p:cNvPicPr/>
              <p:nvPr/>
            </p:nvPicPr>
            <p:blipFill>
              <a:blip r:embed="rId4"/>
              <a:stretch>
                <a:fillRect/>
              </a:stretch>
            </p:blipFill>
            <p:spPr>
              <a:xfrm>
                <a:off x="9523474" y="3006429"/>
                <a:ext cx="173556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80295F26-E7C2-8A03-57E9-180851933DEA}"/>
                  </a:ext>
                </a:extLst>
              </p14:cNvPr>
              <p14:cNvContentPartPr/>
              <p14:nvPr/>
            </p14:nvContentPartPr>
            <p14:xfrm>
              <a:off x="10199914" y="3015429"/>
              <a:ext cx="360" cy="360"/>
            </p14:xfrm>
          </p:contentPart>
        </mc:Choice>
        <mc:Fallback xmlns="">
          <p:pic>
            <p:nvPicPr>
              <p:cNvPr id="11" name="Ink 10">
                <a:extLst>
                  <a:ext uri="{FF2B5EF4-FFF2-40B4-BE49-F238E27FC236}">
                    <a16:creationId xmlns:a16="http://schemas.microsoft.com/office/drawing/2014/main" id="{80295F26-E7C2-8A03-57E9-180851933DEA}"/>
                  </a:ext>
                </a:extLst>
              </p:cNvPr>
              <p:cNvPicPr/>
              <p:nvPr/>
            </p:nvPicPr>
            <p:blipFill>
              <a:blip r:embed="rId6"/>
              <a:stretch>
                <a:fillRect/>
              </a:stretch>
            </p:blipFill>
            <p:spPr>
              <a:xfrm>
                <a:off x="10193794" y="3009309"/>
                <a:ext cx="12600" cy="12600"/>
              </a:xfrm>
              <a:prstGeom prst="rect">
                <a:avLst/>
              </a:prstGeom>
            </p:spPr>
          </p:pic>
        </mc:Fallback>
      </mc:AlternateContent>
    </p:spTree>
    <p:extLst>
      <p:ext uri="{BB962C8B-B14F-4D97-AF65-F5344CB8AC3E}">
        <p14:creationId xmlns:p14="http://schemas.microsoft.com/office/powerpoint/2010/main" val="3819689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BDC201D6-B6A4-1BEE-FFC0-9C9091486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5A4F0-4B48-A91B-E6F8-9B1CCA1AED68}"/>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Other Resources </a:t>
            </a:r>
            <a:endParaRPr lang="en-US" sz="4400" dirty="0"/>
          </a:p>
        </p:txBody>
      </p:sp>
      <p:sp>
        <p:nvSpPr>
          <p:cNvPr id="3" name="Text Placeholder 2">
            <a:extLst>
              <a:ext uri="{FF2B5EF4-FFF2-40B4-BE49-F238E27FC236}">
                <a16:creationId xmlns:a16="http://schemas.microsoft.com/office/drawing/2014/main" id="{028CE21D-7FC8-6209-6B77-ABC97FA475D8}"/>
              </a:ext>
            </a:extLst>
          </p:cNvPr>
          <p:cNvSpPr>
            <a:spLocks noGrp="1"/>
          </p:cNvSpPr>
          <p:nvPr>
            <p:ph type="body" idx="1"/>
          </p:nvPr>
        </p:nvSpPr>
        <p:spPr>
          <a:xfrm>
            <a:off x="1484312" y="1883229"/>
            <a:ext cx="10018713" cy="4626428"/>
          </a:xfrm>
        </p:spPr>
        <p:txBody>
          <a:bodyPr anchor="t">
            <a:normAutofit/>
          </a:bodyPr>
          <a:lstStyle/>
          <a:p>
            <a:pPr algn="l"/>
            <a:r>
              <a:rPr lang="en-US" sz="2400" dirty="0">
                <a:solidFill>
                  <a:schemeClr val="bg1"/>
                </a:solidFill>
              </a:rPr>
              <a:t> </a:t>
            </a:r>
          </a:p>
          <a:p>
            <a:pPr algn="l"/>
            <a:endParaRPr lang="en-US" sz="2400" dirty="0">
              <a:solidFill>
                <a:schemeClr val="bg1"/>
              </a:solidFill>
            </a:endParaRPr>
          </a:p>
        </p:txBody>
      </p:sp>
      <p:pic>
        <p:nvPicPr>
          <p:cNvPr id="5" name="Picture 4">
            <a:extLst>
              <a:ext uri="{FF2B5EF4-FFF2-40B4-BE49-F238E27FC236}">
                <a16:creationId xmlns:a16="http://schemas.microsoft.com/office/drawing/2014/main" id="{190E097E-EA71-B736-EBF0-BFAD0DD7BD0E}"/>
              </a:ext>
            </a:extLst>
          </p:cNvPr>
          <p:cNvPicPr>
            <a:picLocks noChangeAspect="1"/>
          </p:cNvPicPr>
          <p:nvPr/>
        </p:nvPicPr>
        <p:blipFill>
          <a:blip r:embed="rId2"/>
          <a:stretch>
            <a:fillRect/>
          </a:stretch>
        </p:blipFill>
        <p:spPr>
          <a:xfrm>
            <a:off x="1797224" y="1883229"/>
            <a:ext cx="9705800" cy="462642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E30BCE4-9A27-E793-ACDB-6C7CCA463AAA}"/>
                  </a:ext>
                </a:extLst>
              </p14:cNvPr>
              <p14:cNvContentPartPr/>
              <p14:nvPr/>
            </p14:nvContentPartPr>
            <p14:xfrm>
              <a:off x="1981114" y="2046309"/>
              <a:ext cx="360" cy="360"/>
            </p14:xfrm>
          </p:contentPart>
        </mc:Choice>
        <mc:Fallback xmlns="">
          <p:pic>
            <p:nvPicPr>
              <p:cNvPr id="6" name="Ink 5">
                <a:extLst>
                  <a:ext uri="{FF2B5EF4-FFF2-40B4-BE49-F238E27FC236}">
                    <a16:creationId xmlns:a16="http://schemas.microsoft.com/office/drawing/2014/main" id="{FE30BCE4-9A27-E793-ACDB-6C7CCA463AAA}"/>
                  </a:ext>
                </a:extLst>
              </p:cNvPr>
              <p:cNvPicPr/>
              <p:nvPr/>
            </p:nvPicPr>
            <p:blipFill>
              <a:blip r:embed="rId4"/>
              <a:stretch>
                <a:fillRect/>
              </a:stretch>
            </p:blipFill>
            <p:spPr>
              <a:xfrm>
                <a:off x="1974994" y="2040189"/>
                <a:ext cx="12600" cy="12600"/>
              </a:xfrm>
              <a:prstGeom prst="rect">
                <a:avLst/>
              </a:prstGeom>
            </p:spPr>
          </p:pic>
        </mc:Fallback>
      </mc:AlternateContent>
      <p:grpSp>
        <p:nvGrpSpPr>
          <p:cNvPr id="13" name="Group 12">
            <a:extLst>
              <a:ext uri="{FF2B5EF4-FFF2-40B4-BE49-F238E27FC236}">
                <a16:creationId xmlns:a16="http://schemas.microsoft.com/office/drawing/2014/main" id="{46761289-B06A-B6C1-404F-5F19BA9FE957}"/>
              </a:ext>
            </a:extLst>
          </p:cNvPr>
          <p:cNvGrpSpPr/>
          <p:nvPr/>
        </p:nvGrpSpPr>
        <p:grpSpPr>
          <a:xfrm>
            <a:off x="5551234" y="4223229"/>
            <a:ext cx="360" cy="360"/>
            <a:chOff x="5551234" y="4223229"/>
            <a:chExt cx="360" cy="360"/>
          </a:xfrm>
        </p:grpSpPr>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E368981-DF6F-3913-06A9-9515F7EB3F56}"/>
                    </a:ext>
                  </a:extLst>
                </p14:cNvPr>
                <p14:cNvContentPartPr/>
                <p14:nvPr/>
              </p14:nvContentPartPr>
              <p14:xfrm>
                <a:off x="5551234" y="4223229"/>
                <a:ext cx="360" cy="360"/>
              </p14:xfrm>
            </p:contentPart>
          </mc:Choice>
          <mc:Fallback xmlns="">
            <p:pic>
              <p:nvPicPr>
                <p:cNvPr id="11" name="Ink 10">
                  <a:extLst>
                    <a:ext uri="{FF2B5EF4-FFF2-40B4-BE49-F238E27FC236}">
                      <a16:creationId xmlns:a16="http://schemas.microsoft.com/office/drawing/2014/main" id="{9E368981-DF6F-3913-06A9-9515F7EB3F56}"/>
                    </a:ext>
                  </a:extLst>
                </p:cNvPr>
                <p:cNvPicPr/>
                <p:nvPr/>
              </p:nvPicPr>
              <p:blipFill>
                <a:blip r:embed="rId4"/>
                <a:stretch>
                  <a:fillRect/>
                </a:stretch>
              </p:blipFill>
              <p:spPr>
                <a:xfrm>
                  <a:off x="5545114" y="421710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2D58EBB3-C502-F2D0-C944-8A9050A14658}"/>
                    </a:ext>
                  </a:extLst>
                </p14:cNvPr>
                <p14:cNvContentPartPr/>
                <p14:nvPr/>
              </p14:nvContentPartPr>
              <p14:xfrm>
                <a:off x="5551234" y="4223229"/>
                <a:ext cx="360" cy="360"/>
              </p14:xfrm>
            </p:contentPart>
          </mc:Choice>
          <mc:Fallback xmlns="">
            <p:pic>
              <p:nvPicPr>
                <p:cNvPr id="12" name="Ink 11">
                  <a:extLst>
                    <a:ext uri="{FF2B5EF4-FFF2-40B4-BE49-F238E27FC236}">
                      <a16:creationId xmlns:a16="http://schemas.microsoft.com/office/drawing/2014/main" id="{2D58EBB3-C502-F2D0-C944-8A9050A14658}"/>
                    </a:ext>
                  </a:extLst>
                </p:cNvPr>
                <p:cNvPicPr/>
                <p:nvPr/>
              </p:nvPicPr>
              <p:blipFill>
                <a:blip r:embed="rId4"/>
                <a:stretch>
                  <a:fillRect/>
                </a:stretch>
              </p:blipFill>
              <p:spPr>
                <a:xfrm>
                  <a:off x="5545114" y="4217109"/>
                  <a:ext cx="12600" cy="12600"/>
                </a:xfrm>
                <a:prstGeom prst="rect">
                  <a:avLst/>
                </a:prstGeom>
              </p:spPr>
            </p:pic>
          </mc:Fallback>
        </mc:AlternateContent>
      </p:grpSp>
    </p:spTree>
    <p:extLst>
      <p:ext uri="{BB962C8B-B14F-4D97-AF65-F5344CB8AC3E}">
        <p14:creationId xmlns:p14="http://schemas.microsoft.com/office/powerpoint/2010/main" val="45664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AEE84955-EC87-923B-B254-B3250B0A7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EEEF5-3FF3-16FD-8FF1-8B4B854B5C91}"/>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Other Resources </a:t>
            </a:r>
            <a:endParaRPr lang="en-US" sz="4400" dirty="0"/>
          </a:p>
        </p:txBody>
      </p:sp>
      <p:sp>
        <p:nvSpPr>
          <p:cNvPr id="3" name="Text Placeholder 2">
            <a:extLst>
              <a:ext uri="{FF2B5EF4-FFF2-40B4-BE49-F238E27FC236}">
                <a16:creationId xmlns:a16="http://schemas.microsoft.com/office/drawing/2014/main" id="{E6826B0C-1C05-C26D-EB04-DE3810247B9F}"/>
              </a:ext>
            </a:extLst>
          </p:cNvPr>
          <p:cNvSpPr>
            <a:spLocks noGrp="1"/>
          </p:cNvSpPr>
          <p:nvPr>
            <p:ph type="body" idx="1"/>
          </p:nvPr>
        </p:nvSpPr>
        <p:spPr>
          <a:xfrm>
            <a:off x="1484312" y="1883229"/>
            <a:ext cx="10018713" cy="4626428"/>
          </a:xfrm>
        </p:spPr>
        <p:txBody>
          <a:bodyPr anchor="t">
            <a:normAutofit/>
          </a:bodyPr>
          <a:lstStyle/>
          <a:p>
            <a:pPr algn="l"/>
            <a:r>
              <a:rPr lang="en-US" sz="2400" dirty="0">
                <a:solidFill>
                  <a:schemeClr val="bg1"/>
                </a:solidFill>
              </a:rPr>
              <a:t> </a:t>
            </a:r>
          </a:p>
          <a:p>
            <a:pPr algn="l"/>
            <a:endParaRPr lang="en-US" sz="24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3FE54E9-76F8-624F-DEDD-3C74D6593529}"/>
                  </a:ext>
                </a:extLst>
              </p14:cNvPr>
              <p14:cNvContentPartPr/>
              <p14:nvPr/>
            </p14:nvContentPartPr>
            <p14:xfrm>
              <a:off x="1981114" y="2046309"/>
              <a:ext cx="360" cy="360"/>
            </p14:xfrm>
          </p:contentPart>
        </mc:Choice>
        <mc:Fallback xmlns="">
          <p:pic>
            <p:nvPicPr>
              <p:cNvPr id="6" name="Ink 5">
                <a:extLst>
                  <a:ext uri="{FF2B5EF4-FFF2-40B4-BE49-F238E27FC236}">
                    <a16:creationId xmlns:a16="http://schemas.microsoft.com/office/drawing/2014/main" id="{F3FE54E9-76F8-624F-DEDD-3C74D6593529}"/>
                  </a:ext>
                </a:extLst>
              </p:cNvPr>
              <p:cNvPicPr/>
              <p:nvPr/>
            </p:nvPicPr>
            <p:blipFill>
              <a:blip r:embed="rId3"/>
              <a:stretch>
                <a:fillRect/>
              </a:stretch>
            </p:blipFill>
            <p:spPr>
              <a:xfrm>
                <a:off x="1974994" y="2040189"/>
                <a:ext cx="12600" cy="12600"/>
              </a:xfrm>
              <a:prstGeom prst="rect">
                <a:avLst/>
              </a:prstGeom>
            </p:spPr>
          </p:pic>
        </mc:Fallback>
      </mc:AlternateContent>
      <p:grpSp>
        <p:nvGrpSpPr>
          <p:cNvPr id="13" name="Group 12">
            <a:extLst>
              <a:ext uri="{FF2B5EF4-FFF2-40B4-BE49-F238E27FC236}">
                <a16:creationId xmlns:a16="http://schemas.microsoft.com/office/drawing/2014/main" id="{B94D43B5-A0B3-AF2B-1292-DDBFA7F5C694}"/>
              </a:ext>
            </a:extLst>
          </p:cNvPr>
          <p:cNvGrpSpPr/>
          <p:nvPr/>
        </p:nvGrpSpPr>
        <p:grpSpPr>
          <a:xfrm>
            <a:off x="5551234" y="4223229"/>
            <a:ext cx="360" cy="360"/>
            <a:chOff x="5551234" y="4223229"/>
            <a:chExt cx="360" cy="3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C3823AAC-F743-0BF4-8756-7DA8BC51D737}"/>
                    </a:ext>
                  </a:extLst>
                </p14:cNvPr>
                <p14:cNvContentPartPr/>
                <p14:nvPr/>
              </p14:nvContentPartPr>
              <p14:xfrm>
                <a:off x="5551234" y="4223229"/>
                <a:ext cx="360" cy="360"/>
              </p14:xfrm>
            </p:contentPart>
          </mc:Choice>
          <mc:Fallback xmlns="">
            <p:pic>
              <p:nvPicPr>
                <p:cNvPr id="11" name="Ink 10">
                  <a:extLst>
                    <a:ext uri="{FF2B5EF4-FFF2-40B4-BE49-F238E27FC236}">
                      <a16:creationId xmlns:a16="http://schemas.microsoft.com/office/drawing/2014/main" id="{C3823AAC-F743-0BF4-8756-7DA8BC51D737}"/>
                    </a:ext>
                  </a:extLst>
                </p:cNvPr>
                <p:cNvPicPr/>
                <p:nvPr/>
              </p:nvPicPr>
              <p:blipFill>
                <a:blip r:embed="rId3"/>
                <a:stretch>
                  <a:fillRect/>
                </a:stretch>
              </p:blipFill>
              <p:spPr>
                <a:xfrm>
                  <a:off x="5545114" y="421710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AA79380D-0C8D-985D-ADFD-299F7F97A039}"/>
                    </a:ext>
                  </a:extLst>
                </p14:cNvPr>
                <p14:cNvContentPartPr/>
                <p14:nvPr/>
              </p14:nvContentPartPr>
              <p14:xfrm>
                <a:off x="5551234" y="4223229"/>
                <a:ext cx="360" cy="360"/>
              </p14:xfrm>
            </p:contentPart>
          </mc:Choice>
          <mc:Fallback xmlns="">
            <p:pic>
              <p:nvPicPr>
                <p:cNvPr id="12" name="Ink 11">
                  <a:extLst>
                    <a:ext uri="{FF2B5EF4-FFF2-40B4-BE49-F238E27FC236}">
                      <a16:creationId xmlns:a16="http://schemas.microsoft.com/office/drawing/2014/main" id="{AA79380D-0C8D-985D-ADFD-299F7F97A039}"/>
                    </a:ext>
                  </a:extLst>
                </p:cNvPr>
                <p:cNvPicPr/>
                <p:nvPr/>
              </p:nvPicPr>
              <p:blipFill>
                <a:blip r:embed="rId3"/>
                <a:stretch>
                  <a:fillRect/>
                </a:stretch>
              </p:blipFill>
              <p:spPr>
                <a:xfrm>
                  <a:off x="5545114" y="4217109"/>
                  <a:ext cx="12600" cy="12600"/>
                </a:xfrm>
                <a:prstGeom prst="rect">
                  <a:avLst/>
                </a:prstGeom>
              </p:spPr>
            </p:pic>
          </mc:Fallback>
        </mc:AlternateContent>
      </p:grpSp>
      <p:pic>
        <p:nvPicPr>
          <p:cNvPr id="7" name="Picture 6">
            <a:extLst>
              <a:ext uri="{FF2B5EF4-FFF2-40B4-BE49-F238E27FC236}">
                <a16:creationId xmlns:a16="http://schemas.microsoft.com/office/drawing/2014/main" id="{AB33459B-C141-9681-0439-143901B7C357}"/>
              </a:ext>
            </a:extLst>
          </p:cNvPr>
          <p:cNvPicPr>
            <a:picLocks noChangeAspect="1"/>
          </p:cNvPicPr>
          <p:nvPr/>
        </p:nvPicPr>
        <p:blipFill>
          <a:blip r:embed="rId6"/>
          <a:stretch>
            <a:fillRect/>
          </a:stretch>
        </p:blipFill>
        <p:spPr>
          <a:xfrm>
            <a:off x="1639528" y="1754040"/>
            <a:ext cx="9768702" cy="4981720"/>
          </a:xfrm>
          <a:prstGeom prst="rect">
            <a:avLst/>
          </a:prstGeom>
        </p:spPr>
      </p:pic>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BCD03555-DA11-838D-0D48-5E8698315B83}"/>
                  </a:ext>
                </a:extLst>
              </p14:cNvPr>
              <p14:cNvContentPartPr/>
              <p14:nvPr/>
            </p14:nvContentPartPr>
            <p14:xfrm>
              <a:off x="6977571" y="1447629"/>
              <a:ext cx="360" cy="360"/>
            </p14:xfrm>
          </p:contentPart>
        </mc:Choice>
        <mc:Fallback xmlns="">
          <p:pic>
            <p:nvPicPr>
              <p:cNvPr id="14" name="Ink 13">
                <a:extLst>
                  <a:ext uri="{FF2B5EF4-FFF2-40B4-BE49-F238E27FC236}">
                    <a16:creationId xmlns:a16="http://schemas.microsoft.com/office/drawing/2014/main" id="{BCD03555-DA11-838D-0D48-5E8698315B83}"/>
                  </a:ext>
                </a:extLst>
              </p:cNvPr>
              <p:cNvPicPr/>
              <p:nvPr/>
            </p:nvPicPr>
            <p:blipFill>
              <a:blip r:embed="rId3"/>
              <a:stretch>
                <a:fillRect/>
              </a:stretch>
            </p:blipFill>
            <p:spPr>
              <a:xfrm>
                <a:off x="6971451" y="144150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EA95A81C-9A15-AEA0-410C-1457171B2B8B}"/>
                  </a:ext>
                </a:extLst>
              </p14:cNvPr>
              <p14:cNvContentPartPr/>
              <p14:nvPr/>
            </p14:nvContentPartPr>
            <p14:xfrm>
              <a:off x="2348691" y="1673349"/>
              <a:ext cx="3759840" cy="589680"/>
            </p14:xfrm>
          </p:contentPart>
        </mc:Choice>
        <mc:Fallback xmlns="">
          <p:pic>
            <p:nvPicPr>
              <p:cNvPr id="15" name="Ink 14">
                <a:extLst>
                  <a:ext uri="{FF2B5EF4-FFF2-40B4-BE49-F238E27FC236}">
                    <a16:creationId xmlns:a16="http://schemas.microsoft.com/office/drawing/2014/main" id="{EA95A81C-9A15-AEA0-410C-1457171B2B8B}"/>
                  </a:ext>
                </a:extLst>
              </p:cNvPr>
              <p:cNvPicPr/>
              <p:nvPr/>
            </p:nvPicPr>
            <p:blipFill>
              <a:blip r:embed="rId9"/>
              <a:stretch>
                <a:fillRect/>
              </a:stretch>
            </p:blipFill>
            <p:spPr>
              <a:xfrm>
                <a:off x="2342571" y="1667229"/>
                <a:ext cx="377208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0520A9A3-1E04-86CD-4619-7F6F0F3C379B}"/>
                  </a:ext>
                </a:extLst>
              </p14:cNvPr>
              <p14:cNvContentPartPr/>
              <p14:nvPr/>
            </p14:nvContentPartPr>
            <p14:xfrm>
              <a:off x="-2024949" y="2372829"/>
              <a:ext cx="360" cy="360"/>
            </p14:xfrm>
          </p:contentPart>
        </mc:Choice>
        <mc:Fallback xmlns="">
          <p:pic>
            <p:nvPicPr>
              <p:cNvPr id="16" name="Ink 15">
                <a:extLst>
                  <a:ext uri="{FF2B5EF4-FFF2-40B4-BE49-F238E27FC236}">
                    <a16:creationId xmlns:a16="http://schemas.microsoft.com/office/drawing/2014/main" id="{0520A9A3-1E04-86CD-4619-7F6F0F3C379B}"/>
                  </a:ext>
                </a:extLst>
              </p:cNvPr>
              <p:cNvPicPr/>
              <p:nvPr/>
            </p:nvPicPr>
            <p:blipFill>
              <a:blip r:embed="rId3"/>
              <a:stretch>
                <a:fillRect/>
              </a:stretch>
            </p:blipFill>
            <p:spPr>
              <a:xfrm>
                <a:off x="-2031069" y="2366709"/>
                <a:ext cx="12600" cy="12600"/>
              </a:xfrm>
              <a:prstGeom prst="rect">
                <a:avLst/>
              </a:prstGeom>
            </p:spPr>
          </p:pic>
        </mc:Fallback>
      </mc:AlternateContent>
    </p:spTree>
    <p:extLst>
      <p:ext uri="{BB962C8B-B14F-4D97-AF65-F5344CB8AC3E}">
        <p14:creationId xmlns:p14="http://schemas.microsoft.com/office/powerpoint/2010/main" val="111181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834A-3A18-E5FE-5D64-994227F29D0A}"/>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Regular Rulemaking</a:t>
            </a:r>
          </a:p>
        </p:txBody>
      </p:sp>
      <p:sp>
        <p:nvSpPr>
          <p:cNvPr id="3" name="Text Placeholder 2">
            <a:extLst>
              <a:ext uri="{FF2B5EF4-FFF2-40B4-BE49-F238E27FC236}">
                <a16:creationId xmlns:a16="http://schemas.microsoft.com/office/drawing/2014/main" id="{FDCF7C6A-DF26-D3FB-F4F1-CDAB4A54645A}"/>
              </a:ext>
            </a:extLst>
          </p:cNvPr>
          <p:cNvSpPr>
            <a:spLocks noGrp="1"/>
          </p:cNvSpPr>
          <p:nvPr>
            <p:ph type="body" idx="1"/>
          </p:nvPr>
        </p:nvSpPr>
        <p:spPr>
          <a:xfrm>
            <a:off x="2572278" y="1643744"/>
            <a:ext cx="8930748" cy="4365170"/>
          </a:xfrm>
        </p:spPr>
        <p:txBody>
          <a:bodyPr>
            <a:normAutofit fontScale="85000" lnSpcReduction="20000"/>
          </a:bodyPr>
          <a:lstStyle/>
          <a:p>
            <a:pPr algn="l"/>
            <a:r>
              <a:rPr lang="en-US" b="1" dirty="0">
                <a:solidFill>
                  <a:schemeClr val="bg1"/>
                </a:solidFill>
              </a:rPr>
              <a:t>IC 4-22-2-19.5 Standards for rules</a:t>
            </a:r>
          </a:p>
          <a:p>
            <a:pPr algn="l"/>
            <a:r>
              <a:rPr lang="en-US" dirty="0">
                <a:solidFill>
                  <a:schemeClr val="bg1"/>
                </a:solidFill>
              </a:rPr>
              <a:t>     Sec. 19.5. (a) To the extent possible, a rule adopted under this article or </a:t>
            </a:r>
            <a:r>
              <a:rPr lang="en-US" dirty="0">
                <a:solidFill>
                  <a:schemeClr val="bg1"/>
                </a:solidFill>
                <a:hlinkClick r:id="rId2">
                  <a:extLst>
                    <a:ext uri="{A12FA001-AC4F-418D-AE19-62706E023703}">
                      <ahyp:hlinkClr xmlns:ahyp="http://schemas.microsoft.com/office/drawing/2018/hyperlinkcolor" val="tx"/>
                    </a:ext>
                  </a:extLst>
                </a:hlinkClick>
              </a:rPr>
              <a:t>IC 13-14-9</a:t>
            </a:r>
            <a:r>
              <a:rPr lang="en-US" dirty="0">
                <a:solidFill>
                  <a:schemeClr val="bg1"/>
                </a:solidFill>
              </a:rPr>
              <a:t> shall comply with the following:</a:t>
            </a:r>
          </a:p>
          <a:p>
            <a:pPr algn="l"/>
            <a:r>
              <a:rPr lang="en-US" dirty="0">
                <a:solidFill>
                  <a:schemeClr val="bg1"/>
                </a:solidFill>
              </a:rPr>
              <a:t>(1) </a:t>
            </a:r>
            <a:r>
              <a:rPr lang="en-US" b="1" dirty="0">
                <a:solidFill>
                  <a:schemeClr val="bg1"/>
                </a:solidFill>
              </a:rPr>
              <a:t>Minimize the expenses </a:t>
            </a:r>
            <a:r>
              <a:rPr lang="en-US" dirty="0">
                <a:solidFill>
                  <a:schemeClr val="bg1"/>
                </a:solidFill>
              </a:rPr>
              <a:t>to:</a:t>
            </a:r>
          </a:p>
          <a:p>
            <a:pPr algn="l"/>
            <a:r>
              <a:rPr lang="en-US" dirty="0">
                <a:solidFill>
                  <a:schemeClr val="bg1"/>
                </a:solidFill>
              </a:rPr>
              <a:t>(A) </a:t>
            </a:r>
            <a:r>
              <a:rPr lang="en-US" b="1" dirty="0">
                <a:solidFill>
                  <a:schemeClr val="bg1"/>
                </a:solidFill>
              </a:rPr>
              <a:t>regulated entities </a:t>
            </a:r>
            <a:r>
              <a:rPr lang="en-US" dirty="0">
                <a:solidFill>
                  <a:schemeClr val="bg1"/>
                </a:solidFill>
              </a:rPr>
              <a:t>that are required to comply with the rule;</a:t>
            </a:r>
          </a:p>
          <a:p>
            <a:pPr algn="l"/>
            <a:r>
              <a:rPr lang="en-US" dirty="0">
                <a:solidFill>
                  <a:schemeClr val="bg1"/>
                </a:solidFill>
              </a:rPr>
              <a:t>(B) </a:t>
            </a:r>
            <a:r>
              <a:rPr lang="en-US" b="1" dirty="0">
                <a:solidFill>
                  <a:schemeClr val="bg1"/>
                </a:solidFill>
              </a:rPr>
              <a:t>persons who pay taxes or pay fees </a:t>
            </a:r>
            <a:r>
              <a:rPr lang="en-US" dirty="0">
                <a:solidFill>
                  <a:schemeClr val="bg1"/>
                </a:solidFill>
              </a:rPr>
              <a:t>for government services affected by the rule; and</a:t>
            </a:r>
          </a:p>
          <a:p>
            <a:pPr algn="l"/>
            <a:r>
              <a:rPr lang="en-US" dirty="0">
                <a:solidFill>
                  <a:schemeClr val="bg1"/>
                </a:solidFill>
              </a:rPr>
              <a:t>(C) </a:t>
            </a:r>
            <a:r>
              <a:rPr lang="en-US" b="1" dirty="0">
                <a:solidFill>
                  <a:schemeClr val="bg1"/>
                </a:solidFill>
              </a:rPr>
              <a:t>consumers</a:t>
            </a:r>
            <a:r>
              <a:rPr lang="en-US" dirty="0">
                <a:solidFill>
                  <a:schemeClr val="bg1"/>
                </a:solidFill>
              </a:rPr>
              <a:t> of products and services of regulated entities affected by the rule.</a:t>
            </a:r>
          </a:p>
          <a:p>
            <a:pPr algn="l"/>
            <a:r>
              <a:rPr lang="en-US" dirty="0">
                <a:solidFill>
                  <a:schemeClr val="bg1"/>
                </a:solidFill>
              </a:rPr>
              <a:t>(2) </a:t>
            </a:r>
            <a:r>
              <a:rPr lang="en-US" b="1" dirty="0">
                <a:solidFill>
                  <a:schemeClr val="bg1"/>
                </a:solidFill>
              </a:rPr>
              <a:t>Achieve the regulatory goal in the least restrictive manner</a:t>
            </a:r>
            <a:r>
              <a:rPr lang="en-US" dirty="0">
                <a:solidFill>
                  <a:schemeClr val="bg1"/>
                </a:solidFill>
              </a:rPr>
              <a:t>.</a:t>
            </a:r>
          </a:p>
          <a:p>
            <a:pPr algn="l"/>
            <a:r>
              <a:rPr lang="en-US" dirty="0">
                <a:solidFill>
                  <a:schemeClr val="bg1"/>
                </a:solidFill>
              </a:rPr>
              <a:t>(3) </a:t>
            </a:r>
            <a:r>
              <a:rPr lang="en-US" b="1" dirty="0">
                <a:solidFill>
                  <a:schemeClr val="bg1"/>
                </a:solidFill>
              </a:rPr>
              <a:t>Avoid duplicating standards found in state or federal laws</a:t>
            </a:r>
            <a:r>
              <a:rPr lang="en-US" dirty="0">
                <a:solidFill>
                  <a:schemeClr val="bg1"/>
                </a:solidFill>
              </a:rPr>
              <a:t>.</a:t>
            </a:r>
          </a:p>
          <a:p>
            <a:pPr algn="l"/>
            <a:r>
              <a:rPr lang="en-US" dirty="0">
                <a:solidFill>
                  <a:schemeClr val="bg1"/>
                </a:solidFill>
              </a:rPr>
              <a:t>(4) </a:t>
            </a:r>
            <a:r>
              <a:rPr lang="en-US" b="1" dirty="0">
                <a:solidFill>
                  <a:schemeClr val="bg1"/>
                </a:solidFill>
              </a:rPr>
              <a:t>Be written for ease of comprehension</a:t>
            </a:r>
            <a:r>
              <a:rPr lang="en-US" dirty="0">
                <a:solidFill>
                  <a:schemeClr val="bg1"/>
                </a:solidFill>
              </a:rPr>
              <a:t>.</a:t>
            </a:r>
          </a:p>
          <a:p>
            <a:pPr algn="l"/>
            <a:r>
              <a:rPr lang="en-US" dirty="0">
                <a:solidFill>
                  <a:schemeClr val="bg1"/>
                </a:solidFill>
              </a:rPr>
              <a:t>(5) </a:t>
            </a:r>
            <a:r>
              <a:rPr lang="en-US" b="1" dirty="0">
                <a:solidFill>
                  <a:schemeClr val="bg1"/>
                </a:solidFill>
              </a:rPr>
              <a:t>Have practicable enforcement</a:t>
            </a:r>
            <a:r>
              <a:rPr lang="en-US" dirty="0">
                <a:solidFill>
                  <a:schemeClr val="bg1"/>
                </a:solidFill>
              </a:rPr>
              <a:t>.</a:t>
            </a:r>
          </a:p>
          <a:p>
            <a:pPr algn="l"/>
            <a:r>
              <a:rPr lang="en-US" dirty="0">
                <a:solidFill>
                  <a:schemeClr val="bg1"/>
                </a:solidFill>
              </a:rPr>
              <a:t>     (b) Subsection (a) does not apply to a rule that must be adopted in a certain form to comply with federal law.</a:t>
            </a:r>
          </a:p>
          <a:p>
            <a:pPr algn="l"/>
            <a:endParaRPr lang="en-US" dirty="0"/>
          </a:p>
        </p:txBody>
      </p:sp>
    </p:spTree>
    <p:extLst>
      <p:ext uri="{BB962C8B-B14F-4D97-AF65-F5344CB8AC3E}">
        <p14:creationId xmlns:p14="http://schemas.microsoft.com/office/powerpoint/2010/main" val="2921959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697B34EE-E53F-C7DA-12B7-5E9C3464E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1D72A-A7AD-C115-4B82-3EFB24B937A2}"/>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Top Ten OMB/SBA Comments</a:t>
            </a:r>
            <a:endParaRPr lang="en-US" sz="4400" dirty="0"/>
          </a:p>
        </p:txBody>
      </p:sp>
      <p:sp>
        <p:nvSpPr>
          <p:cNvPr id="3" name="Text Placeholder 2">
            <a:extLst>
              <a:ext uri="{FF2B5EF4-FFF2-40B4-BE49-F238E27FC236}">
                <a16:creationId xmlns:a16="http://schemas.microsoft.com/office/drawing/2014/main" id="{5068CC99-FB58-81DA-08E1-161466B8B7E7}"/>
              </a:ext>
            </a:extLst>
          </p:cNvPr>
          <p:cNvSpPr>
            <a:spLocks noGrp="1"/>
          </p:cNvSpPr>
          <p:nvPr>
            <p:ph type="body" idx="1"/>
          </p:nvPr>
        </p:nvSpPr>
        <p:spPr>
          <a:xfrm>
            <a:off x="1484312" y="1883229"/>
            <a:ext cx="10018713" cy="446314"/>
          </a:xfrm>
        </p:spPr>
        <p:txBody>
          <a:bodyPr anchor="t">
            <a:normAutofit fontScale="92500" lnSpcReduction="20000"/>
          </a:bodyPr>
          <a:lstStyle/>
          <a:p>
            <a:pPr algn="l"/>
            <a:r>
              <a:rPr lang="en-US" sz="2400" dirty="0">
                <a:solidFill>
                  <a:schemeClr val="bg1"/>
                </a:solidFill>
              </a:rPr>
              <a:t>With apologies to fellow Hoosier David Letterman … </a:t>
            </a:r>
          </a:p>
          <a:p>
            <a:pPr algn="l"/>
            <a:endParaRPr lang="en-US" sz="2400" dirty="0">
              <a:solidFill>
                <a:schemeClr val="bg1"/>
              </a:solidFill>
            </a:endParaRPr>
          </a:p>
        </p:txBody>
      </p:sp>
      <p:pic>
        <p:nvPicPr>
          <p:cNvPr id="2052" name="Picture 4" descr="Late Show with David Letterman (TV Series 1993–2015) - IMDb">
            <a:extLst>
              <a:ext uri="{FF2B5EF4-FFF2-40B4-BE49-F238E27FC236}">
                <a16:creationId xmlns:a16="http://schemas.microsoft.com/office/drawing/2014/main" id="{39F43CC0-A41E-B901-5EC3-CF1C3EFF0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943" y="1349828"/>
            <a:ext cx="3477079" cy="505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4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728CB424-EE48-59FA-6F14-3B1224D5F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F0D17-5488-1535-78DD-1A8C8F3BD688}"/>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Top Ten OMB/SBA Comments</a:t>
            </a:r>
            <a:endParaRPr lang="en-US" sz="4400" dirty="0"/>
          </a:p>
        </p:txBody>
      </p:sp>
      <p:sp>
        <p:nvSpPr>
          <p:cNvPr id="3" name="Text Placeholder 2">
            <a:extLst>
              <a:ext uri="{FF2B5EF4-FFF2-40B4-BE49-F238E27FC236}">
                <a16:creationId xmlns:a16="http://schemas.microsoft.com/office/drawing/2014/main" id="{823A1D28-2DDF-9913-40DC-02926BAE5766}"/>
              </a:ext>
            </a:extLst>
          </p:cNvPr>
          <p:cNvSpPr>
            <a:spLocks noGrp="1"/>
          </p:cNvSpPr>
          <p:nvPr>
            <p:ph type="body" idx="1"/>
          </p:nvPr>
        </p:nvSpPr>
        <p:spPr>
          <a:xfrm>
            <a:off x="1484312" y="1883228"/>
            <a:ext cx="10018713" cy="4441371"/>
          </a:xfrm>
        </p:spPr>
        <p:txBody>
          <a:bodyPr anchor="t">
            <a:normAutofit/>
          </a:bodyPr>
          <a:lstStyle/>
          <a:p>
            <a:pPr algn="l"/>
            <a:r>
              <a:rPr lang="en-US" sz="2400" dirty="0">
                <a:solidFill>
                  <a:schemeClr val="bg1"/>
                </a:solidFill>
              </a:rPr>
              <a:t>10. Consider doing a readoption with changes (one proceeding) rather than a readoption followed by an amendment (two proceedings). </a:t>
            </a:r>
          </a:p>
          <a:p>
            <a:pPr algn="l"/>
            <a:r>
              <a:rPr lang="en-US" sz="2400" dirty="0">
                <a:solidFill>
                  <a:schemeClr val="bg1"/>
                </a:solidFill>
              </a:rPr>
              <a:t>9. Please submit a copy of the rule in Word (or a Regulatory Analysis or Readoption Review).</a:t>
            </a:r>
          </a:p>
          <a:p>
            <a:pPr algn="l"/>
            <a:r>
              <a:rPr lang="en-US" sz="2400" dirty="0">
                <a:solidFill>
                  <a:schemeClr val="bg1"/>
                </a:solidFill>
              </a:rPr>
              <a:t>8. Please address this missing section.</a:t>
            </a:r>
          </a:p>
          <a:p>
            <a:pPr algn="l"/>
            <a:r>
              <a:rPr lang="en-US" sz="2400" dirty="0">
                <a:solidFill>
                  <a:schemeClr val="bg1"/>
                </a:solidFill>
              </a:rPr>
              <a:t>7. The compliance costs under IC 4-22-2-22.7(c)(6) are calculated based on all impacted parties, not individually. </a:t>
            </a:r>
          </a:p>
          <a:p>
            <a:pPr algn="l"/>
            <a:r>
              <a:rPr lang="en-US" sz="2400" dirty="0">
                <a:solidFill>
                  <a:schemeClr val="bg1"/>
                </a:solidFill>
              </a:rPr>
              <a:t>6. Costs for state government do not count under IC 4-22-2-22.7(c)(6), only businesses, individuals, and units [of local government].</a:t>
            </a:r>
          </a:p>
          <a:p>
            <a:pPr algn="l"/>
            <a:endParaRPr lang="en-US" sz="2400" dirty="0">
              <a:solidFill>
                <a:schemeClr val="bg1"/>
              </a:solidFill>
            </a:endParaRPr>
          </a:p>
        </p:txBody>
      </p:sp>
    </p:spTree>
    <p:extLst>
      <p:ext uri="{BB962C8B-B14F-4D97-AF65-F5344CB8AC3E}">
        <p14:creationId xmlns:p14="http://schemas.microsoft.com/office/powerpoint/2010/main" val="181817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1487322B-7BF6-910C-73FB-1E7AD0C15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CA355-288A-775E-0C06-1064B91E8243}"/>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Top Ten OMB/SBA Comments</a:t>
            </a:r>
            <a:endParaRPr lang="en-US" sz="4400" dirty="0"/>
          </a:p>
        </p:txBody>
      </p:sp>
      <p:sp>
        <p:nvSpPr>
          <p:cNvPr id="3" name="Text Placeholder 2">
            <a:extLst>
              <a:ext uri="{FF2B5EF4-FFF2-40B4-BE49-F238E27FC236}">
                <a16:creationId xmlns:a16="http://schemas.microsoft.com/office/drawing/2014/main" id="{16E2265A-3869-2A13-3F07-2EE7084B1533}"/>
              </a:ext>
            </a:extLst>
          </p:cNvPr>
          <p:cNvSpPr>
            <a:spLocks noGrp="1"/>
          </p:cNvSpPr>
          <p:nvPr>
            <p:ph type="body" idx="1"/>
          </p:nvPr>
        </p:nvSpPr>
        <p:spPr>
          <a:xfrm>
            <a:off x="1484312" y="1883228"/>
            <a:ext cx="10018713" cy="4441371"/>
          </a:xfrm>
        </p:spPr>
        <p:txBody>
          <a:bodyPr anchor="t">
            <a:normAutofit fontScale="92500" lnSpcReduction="10000"/>
          </a:bodyPr>
          <a:lstStyle/>
          <a:p>
            <a:pPr algn="l"/>
            <a:r>
              <a:rPr lang="en-US" sz="2400" dirty="0">
                <a:solidFill>
                  <a:schemeClr val="bg1"/>
                </a:solidFill>
              </a:rPr>
              <a:t>5. The Regulatory Analysis should “conclude with an aggregated tally of the costs and benefits for each new requirement along with the agency's determination whether the benefits are likely to exceed the costs.” </a:t>
            </a:r>
          </a:p>
          <a:p>
            <a:pPr algn="l"/>
            <a:r>
              <a:rPr lang="en-US" sz="2400" dirty="0">
                <a:solidFill>
                  <a:schemeClr val="bg1"/>
                </a:solidFill>
              </a:rPr>
              <a:t>4. Please provide an estimated number of impacted parties (or each category of impacted parties).</a:t>
            </a:r>
          </a:p>
          <a:p>
            <a:pPr algn="l"/>
            <a:r>
              <a:rPr lang="en-US" sz="2400" dirty="0">
                <a:solidFill>
                  <a:schemeClr val="bg1"/>
                </a:solidFill>
              </a:rPr>
              <a:t>3. In response to the argument that a readoption does not involve any new benefits or costs because it is a readoption and regulated entities are already in compliance: “Unfortunately, this is not the test. Per IC 4-22-2.6.4(b), ‘[</a:t>
            </a:r>
            <a:r>
              <a:rPr lang="en-US" sz="2400" dirty="0" err="1">
                <a:solidFill>
                  <a:schemeClr val="bg1"/>
                </a:solidFill>
              </a:rPr>
              <a:t>i</a:t>
            </a:r>
            <a:r>
              <a:rPr lang="en-US" sz="2400" dirty="0">
                <a:solidFill>
                  <a:schemeClr val="bg1"/>
                </a:solidFill>
              </a:rPr>
              <a:t>]n the review, the agency shall reexamine previous cost benefit, economic impact, fiscal impact, and regulatory burden statements prepared by the agency for the rule under </a:t>
            </a:r>
            <a:r>
              <a:rPr lang="en-US" sz="2400" dirty="0">
                <a:solidFill>
                  <a:schemeClr val="bg1"/>
                </a:solidFill>
                <a:hlinkClick r:id="rId2">
                  <a:extLst>
                    <a:ext uri="{A12FA001-AC4F-418D-AE19-62706E023703}">
                      <ahyp:hlinkClr xmlns:ahyp="http://schemas.microsoft.com/office/drawing/2018/hyperlinkcolor" val="tx"/>
                    </a:ext>
                  </a:extLst>
                </a:hlinkClick>
              </a:rPr>
              <a:t>IC 4-3-22-13</a:t>
            </a:r>
            <a:r>
              <a:rPr lang="en-US" sz="2400" dirty="0">
                <a:solidFill>
                  <a:schemeClr val="bg1"/>
                </a:solidFill>
              </a:rPr>
              <a:t>, </a:t>
            </a:r>
            <a:r>
              <a:rPr lang="en-US" sz="2400" dirty="0">
                <a:solidFill>
                  <a:schemeClr val="bg1"/>
                </a:solidFill>
                <a:hlinkClick r:id="rId3">
                  <a:extLst>
                    <a:ext uri="{A12FA001-AC4F-418D-AE19-62706E023703}">
                      <ahyp:hlinkClr xmlns:ahyp="http://schemas.microsoft.com/office/drawing/2018/hyperlinkcolor" val="tx"/>
                    </a:ext>
                  </a:extLst>
                </a:hlinkClick>
              </a:rPr>
              <a:t>IC 4-22-2-22.7</a:t>
            </a:r>
            <a:r>
              <a:rPr lang="en-US" sz="2400" dirty="0">
                <a:solidFill>
                  <a:schemeClr val="bg1"/>
                </a:solidFill>
              </a:rPr>
              <a:t>, </a:t>
            </a:r>
            <a:r>
              <a:rPr lang="en-US" sz="2400" dirty="0">
                <a:solidFill>
                  <a:schemeClr val="bg1"/>
                </a:solidFill>
                <a:hlinkClick r:id="rId4">
                  <a:extLst>
                    <a:ext uri="{A12FA001-AC4F-418D-AE19-62706E023703}">
                      <ahyp:hlinkClr xmlns:ahyp="http://schemas.microsoft.com/office/drawing/2018/hyperlinkcolor" val="tx"/>
                    </a:ext>
                  </a:extLst>
                </a:hlinkClick>
              </a:rPr>
              <a:t>IC 4-22-2-22.8</a:t>
            </a:r>
            <a:r>
              <a:rPr lang="en-US" sz="2400" dirty="0">
                <a:solidFill>
                  <a:schemeClr val="bg1"/>
                </a:solidFill>
              </a:rPr>
              <a:t>, </a:t>
            </a:r>
            <a:r>
              <a:rPr lang="en-US" sz="2400" dirty="0">
                <a:solidFill>
                  <a:schemeClr val="bg1"/>
                </a:solidFill>
                <a:hlinkClick r:id="rId5">
                  <a:extLst>
                    <a:ext uri="{A12FA001-AC4F-418D-AE19-62706E023703}">
                      <ahyp:hlinkClr xmlns:ahyp="http://schemas.microsoft.com/office/drawing/2018/hyperlinkcolor" val="tx"/>
                    </a:ext>
                  </a:extLst>
                </a:hlinkClick>
              </a:rPr>
              <a:t>IC 4-22-2-28</a:t>
            </a:r>
            <a:r>
              <a:rPr lang="en-US" sz="2400" dirty="0">
                <a:solidFill>
                  <a:schemeClr val="bg1"/>
                </a:solidFill>
              </a:rPr>
              <a:t>, </a:t>
            </a:r>
            <a:r>
              <a:rPr lang="en-US" sz="2400" dirty="0">
                <a:solidFill>
                  <a:schemeClr val="bg1"/>
                </a:solidFill>
                <a:hlinkClick r:id="rId6">
                  <a:extLst>
                    <a:ext uri="{A12FA001-AC4F-418D-AE19-62706E023703}">
                      <ahyp:hlinkClr xmlns:ahyp="http://schemas.microsoft.com/office/drawing/2018/hyperlinkcolor" val="tx"/>
                    </a:ext>
                  </a:extLst>
                </a:hlinkClick>
              </a:rPr>
              <a:t>IC 4-22-2.1-5</a:t>
            </a:r>
            <a:r>
              <a:rPr lang="en-US" sz="2400" dirty="0">
                <a:solidFill>
                  <a:schemeClr val="bg1"/>
                </a:solidFill>
              </a:rPr>
              <a:t>, or an executive order and revise the statements to reflect any change in circumstances that affect the </a:t>
            </a:r>
            <a:r>
              <a:rPr lang="en-US" sz="2400">
                <a:solidFill>
                  <a:schemeClr val="bg1"/>
                </a:solidFill>
              </a:rPr>
              <a:t>analysis.’” </a:t>
            </a:r>
            <a:endParaRPr lang="en-US" sz="2400" dirty="0">
              <a:solidFill>
                <a:schemeClr val="bg1"/>
              </a:solidFill>
            </a:endParaRPr>
          </a:p>
          <a:p>
            <a:pPr algn="l"/>
            <a:endParaRPr lang="en-US" sz="2400" dirty="0">
              <a:solidFill>
                <a:schemeClr val="bg1"/>
              </a:solidFill>
            </a:endParaRPr>
          </a:p>
        </p:txBody>
      </p:sp>
    </p:spTree>
    <p:extLst>
      <p:ext uri="{BB962C8B-B14F-4D97-AF65-F5344CB8AC3E}">
        <p14:creationId xmlns:p14="http://schemas.microsoft.com/office/powerpoint/2010/main" val="3829193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5B190052-C810-3C00-4B08-A5E4DE287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6BF7D-43DD-CC58-2566-021C5E6780FE}"/>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Top Ten OMB/SBA Comments</a:t>
            </a:r>
            <a:endParaRPr lang="en-US" sz="4400" dirty="0"/>
          </a:p>
        </p:txBody>
      </p:sp>
      <p:sp>
        <p:nvSpPr>
          <p:cNvPr id="3" name="Text Placeholder 2">
            <a:extLst>
              <a:ext uri="{FF2B5EF4-FFF2-40B4-BE49-F238E27FC236}">
                <a16:creationId xmlns:a16="http://schemas.microsoft.com/office/drawing/2014/main" id="{97D0F17F-4416-66D5-98E0-CDAE80BC68C1}"/>
              </a:ext>
            </a:extLst>
          </p:cNvPr>
          <p:cNvSpPr>
            <a:spLocks noGrp="1"/>
          </p:cNvSpPr>
          <p:nvPr>
            <p:ph type="body" idx="1"/>
          </p:nvPr>
        </p:nvSpPr>
        <p:spPr>
          <a:xfrm>
            <a:off x="1484312" y="1883228"/>
            <a:ext cx="10018713" cy="4441371"/>
          </a:xfrm>
        </p:spPr>
        <p:txBody>
          <a:bodyPr anchor="t">
            <a:normAutofit/>
          </a:bodyPr>
          <a:lstStyle/>
          <a:p>
            <a:pPr algn="l"/>
            <a:r>
              <a:rPr lang="en-US" sz="2400" dirty="0">
                <a:solidFill>
                  <a:schemeClr val="bg1"/>
                </a:solidFill>
              </a:rPr>
              <a:t>T1. Per FMC 5.2, please quantify the costs if possible. “If costs cannot be monetized or quantified, the agency should explain why and include a thorough description of the non-quantifiable costs as well as a determination whether such costs will be significant.” </a:t>
            </a:r>
          </a:p>
          <a:p>
            <a:pPr algn="l"/>
            <a:r>
              <a:rPr lang="en-US" sz="2400" dirty="0">
                <a:solidFill>
                  <a:schemeClr val="bg1"/>
                </a:solidFill>
              </a:rPr>
              <a:t>T1. Per FMC 5.2, please quantify the benefits if possible. “If benefits cannot be monetized or quantified, the agency should explain why and include a thorough description of the non-quantifiable benefits as well as a determination whether such benefits will be significant.”</a:t>
            </a:r>
          </a:p>
          <a:p>
            <a:pPr algn="l"/>
            <a:endParaRPr lang="en-US" sz="2400" dirty="0">
              <a:solidFill>
                <a:schemeClr val="bg1"/>
              </a:solidFill>
            </a:endParaRPr>
          </a:p>
        </p:txBody>
      </p:sp>
    </p:spTree>
    <p:extLst>
      <p:ext uri="{BB962C8B-B14F-4D97-AF65-F5344CB8AC3E}">
        <p14:creationId xmlns:p14="http://schemas.microsoft.com/office/powerpoint/2010/main" val="1552528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A15AEF6C-883F-FD0C-C9D4-F459A1D80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99B7F-097C-BA81-E61F-B48E4143B36E}"/>
              </a:ext>
            </a:extLst>
          </p:cNvPr>
          <p:cNvSpPr>
            <a:spLocks noGrp="1"/>
          </p:cNvSpPr>
          <p:nvPr>
            <p:ph type="title"/>
          </p:nvPr>
        </p:nvSpPr>
        <p:spPr>
          <a:xfrm>
            <a:off x="1484312" y="685800"/>
            <a:ext cx="10018711" cy="1328057"/>
          </a:xfrm>
        </p:spPr>
        <p:txBody>
          <a:bodyPr>
            <a:normAutofit/>
          </a:bodyPr>
          <a:lstStyle/>
          <a:p>
            <a:pPr algn="l"/>
            <a:r>
              <a:rPr lang="en-US" sz="4400" dirty="0">
                <a:solidFill>
                  <a:schemeClr val="bg1"/>
                </a:solidFill>
              </a:rPr>
              <a:t>Questions?	</a:t>
            </a:r>
            <a:endParaRPr lang="en-US" sz="4400" dirty="0"/>
          </a:p>
        </p:txBody>
      </p:sp>
      <p:sp>
        <p:nvSpPr>
          <p:cNvPr id="3" name="Text Placeholder 2">
            <a:extLst>
              <a:ext uri="{FF2B5EF4-FFF2-40B4-BE49-F238E27FC236}">
                <a16:creationId xmlns:a16="http://schemas.microsoft.com/office/drawing/2014/main" id="{949DB0EC-A0EE-7C8C-0760-7EAE69BD6D83}"/>
              </a:ext>
            </a:extLst>
          </p:cNvPr>
          <p:cNvSpPr>
            <a:spLocks noGrp="1"/>
          </p:cNvSpPr>
          <p:nvPr>
            <p:ph type="body" idx="1"/>
          </p:nvPr>
        </p:nvSpPr>
        <p:spPr>
          <a:xfrm>
            <a:off x="1484312" y="1883228"/>
            <a:ext cx="10018713" cy="4441371"/>
          </a:xfrm>
        </p:spPr>
        <p:txBody>
          <a:bodyPr anchor="ctr">
            <a:normAutofit/>
          </a:bodyPr>
          <a:lstStyle/>
          <a:p>
            <a:r>
              <a:rPr lang="en-US" sz="3200" dirty="0">
                <a:solidFill>
                  <a:schemeClr val="bg1"/>
                </a:solidFill>
              </a:rPr>
              <a:t>Lynn Tyler</a:t>
            </a:r>
          </a:p>
          <a:p>
            <a:r>
              <a:rPr lang="en-US" sz="3200" dirty="0">
                <a:solidFill>
                  <a:schemeClr val="bg1"/>
                </a:solidFill>
                <a:hlinkClick r:id="rId2"/>
              </a:rPr>
              <a:t>lytyler@gov.in.gov</a:t>
            </a:r>
            <a:endParaRPr lang="en-US" sz="3200" dirty="0">
              <a:solidFill>
                <a:schemeClr val="bg1"/>
              </a:solidFill>
            </a:endParaRPr>
          </a:p>
          <a:p>
            <a:r>
              <a:rPr lang="en-US" sz="3200" dirty="0">
                <a:solidFill>
                  <a:schemeClr val="bg1"/>
                </a:solidFill>
              </a:rPr>
              <a:t>(317) 391-7025</a:t>
            </a:r>
            <a:r>
              <a:rPr lang="en-US" sz="2400" dirty="0">
                <a:solidFill>
                  <a:schemeClr val="bg1"/>
                </a:solidFill>
              </a:rPr>
              <a:t>	</a:t>
            </a:r>
          </a:p>
        </p:txBody>
      </p:sp>
    </p:spTree>
    <p:extLst>
      <p:ext uri="{BB962C8B-B14F-4D97-AF65-F5344CB8AC3E}">
        <p14:creationId xmlns:p14="http://schemas.microsoft.com/office/powerpoint/2010/main" val="382643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8FEECA68-FE4C-AFB8-2953-6469245EF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222B9-9DC7-8559-5438-7CE5D2327D45}"/>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Regular</a:t>
            </a:r>
          </a:p>
        </p:txBody>
      </p:sp>
      <p:sp>
        <p:nvSpPr>
          <p:cNvPr id="3" name="Text Placeholder 2">
            <a:extLst>
              <a:ext uri="{FF2B5EF4-FFF2-40B4-BE49-F238E27FC236}">
                <a16:creationId xmlns:a16="http://schemas.microsoft.com/office/drawing/2014/main" id="{63F1B518-1E3A-6738-7C28-1221D20B302B}"/>
              </a:ext>
            </a:extLst>
          </p:cNvPr>
          <p:cNvSpPr>
            <a:spLocks noGrp="1"/>
          </p:cNvSpPr>
          <p:nvPr>
            <p:ph type="body" idx="1"/>
          </p:nvPr>
        </p:nvSpPr>
        <p:spPr>
          <a:xfrm>
            <a:off x="2572278" y="1643744"/>
            <a:ext cx="8930748" cy="4920342"/>
          </a:xfrm>
        </p:spPr>
        <p:txBody>
          <a:bodyPr>
            <a:normAutofit fontScale="77500" lnSpcReduction="20000"/>
          </a:bodyPr>
          <a:lstStyle/>
          <a:p>
            <a:pPr algn="l"/>
            <a:r>
              <a:rPr lang="en-US" b="1" dirty="0">
                <a:solidFill>
                  <a:schemeClr val="bg1"/>
                </a:solidFill>
              </a:rPr>
              <a:t>IC 4-22-2-19.6 Adoption of a rule that includes a fee, fine, or civil penalty; requirements; effect of nonconformity</a:t>
            </a:r>
          </a:p>
          <a:p>
            <a:pPr algn="l"/>
            <a:r>
              <a:rPr lang="en-US" dirty="0">
                <a:solidFill>
                  <a:schemeClr val="bg1"/>
                </a:solidFill>
              </a:rPr>
              <a:t>     Sec. 19.6. (a) A rule adopted under this article or </a:t>
            </a:r>
            <a:r>
              <a:rPr lang="en-US" dirty="0">
                <a:solidFill>
                  <a:schemeClr val="bg1"/>
                </a:solidFill>
                <a:hlinkClick r:id="rId2">
                  <a:extLst>
                    <a:ext uri="{A12FA001-AC4F-418D-AE19-62706E023703}">
                      <ahyp:hlinkClr xmlns:ahyp="http://schemas.microsoft.com/office/drawing/2018/hyperlinkcolor" val="tx"/>
                    </a:ext>
                  </a:extLst>
                </a:hlinkClick>
              </a:rPr>
              <a:t>IC 13-14-9</a:t>
            </a:r>
            <a:r>
              <a:rPr lang="en-US" dirty="0">
                <a:solidFill>
                  <a:schemeClr val="bg1"/>
                </a:solidFill>
              </a:rPr>
              <a:t> that includes </a:t>
            </a:r>
            <a:r>
              <a:rPr lang="en-US" b="1" dirty="0">
                <a:solidFill>
                  <a:schemeClr val="bg1"/>
                </a:solidFill>
              </a:rPr>
              <a:t>a fee, fine, or civil penalty </a:t>
            </a:r>
            <a:r>
              <a:rPr lang="en-US" dirty="0">
                <a:solidFill>
                  <a:schemeClr val="bg1"/>
                </a:solidFill>
              </a:rPr>
              <a:t>must comply with this section. Subsections (b), (c), and (d) do not apply to a rule that must be adopted in a certain form to comply with federal law.</a:t>
            </a:r>
          </a:p>
          <a:p>
            <a:pPr algn="l"/>
            <a:r>
              <a:rPr lang="en-US" dirty="0">
                <a:solidFill>
                  <a:schemeClr val="bg1"/>
                </a:solidFill>
              </a:rPr>
              <a:t>     (b) For each fee, fine, or civil penalty imposed by an agency that is not set as a specific amount in a state law, a rule must describe the circumstances for which the agency will assess a fee, fine, or civil penalty and set forth the amount of the fee, fine, or civil penalty:</a:t>
            </a:r>
          </a:p>
          <a:p>
            <a:pPr algn="l"/>
            <a:r>
              <a:rPr lang="en-US" dirty="0">
                <a:solidFill>
                  <a:schemeClr val="bg1"/>
                </a:solidFill>
              </a:rPr>
              <a:t>(1) as a </a:t>
            </a:r>
            <a:r>
              <a:rPr lang="en-US" b="1" dirty="0">
                <a:solidFill>
                  <a:schemeClr val="bg1"/>
                </a:solidFill>
              </a:rPr>
              <a:t>specific dollar amount</a:t>
            </a:r>
            <a:r>
              <a:rPr lang="en-US" dirty="0">
                <a:solidFill>
                  <a:schemeClr val="bg1"/>
                </a:solidFill>
              </a:rPr>
              <a:t>;</a:t>
            </a:r>
          </a:p>
          <a:p>
            <a:pPr algn="l"/>
            <a:r>
              <a:rPr lang="en-US" dirty="0">
                <a:solidFill>
                  <a:schemeClr val="bg1"/>
                </a:solidFill>
              </a:rPr>
              <a:t>(2) under a </a:t>
            </a:r>
            <a:r>
              <a:rPr lang="en-US" b="1" dirty="0">
                <a:solidFill>
                  <a:schemeClr val="bg1"/>
                </a:solidFill>
              </a:rPr>
              <a:t>formula</a:t>
            </a:r>
            <a:r>
              <a:rPr lang="en-US" dirty="0">
                <a:solidFill>
                  <a:schemeClr val="bg1"/>
                </a:solidFill>
              </a:rPr>
              <a:t> by which a specific dollar amount can be reasonably calculated by persons regulated or otherwise affected by the rule; or</a:t>
            </a:r>
          </a:p>
          <a:p>
            <a:pPr algn="l"/>
            <a:r>
              <a:rPr lang="en-US" dirty="0">
                <a:solidFill>
                  <a:schemeClr val="bg1"/>
                </a:solidFill>
              </a:rPr>
              <a:t>(3) as a </a:t>
            </a:r>
            <a:r>
              <a:rPr lang="en-US" b="1" dirty="0">
                <a:solidFill>
                  <a:schemeClr val="bg1"/>
                </a:solidFill>
              </a:rPr>
              <a:t>range of potential dollar amounts</a:t>
            </a:r>
            <a:r>
              <a:rPr lang="en-US" dirty="0">
                <a:solidFill>
                  <a:schemeClr val="bg1"/>
                </a:solidFill>
              </a:rPr>
              <a:t>, stating the </a:t>
            </a:r>
            <a:r>
              <a:rPr lang="en-US" b="1" dirty="0">
                <a:solidFill>
                  <a:schemeClr val="bg1"/>
                </a:solidFill>
              </a:rPr>
              <a:t>factors </a:t>
            </a:r>
            <a:r>
              <a:rPr lang="en-US" dirty="0">
                <a:solidFill>
                  <a:schemeClr val="bg1"/>
                </a:solidFill>
              </a:rPr>
              <a:t>that the agency will utilize to set a specific dollar amount in an individual case with sufficient certainty that a review of an agency action under </a:t>
            </a:r>
            <a:r>
              <a:rPr lang="en-US" dirty="0">
                <a:solidFill>
                  <a:schemeClr val="bg1"/>
                </a:solidFill>
                <a:hlinkClick r:id="rId3">
                  <a:extLst>
                    <a:ext uri="{A12FA001-AC4F-418D-AE19-62706E023703}">
                      <ahyp:hlinkClr xmlns:ahyp="http://schemas.microsoft.com/office/drawing/2018/hyperlinkcolor" val="tx"/>
                    </a:ext>
                  </a:extLst>
                </a:hlinkClick>
              </a:rPr>
              <a:t>IC 4-21.5</a:t>
            </a:r>
            <a:r>
              <a:rPr lang="en-US" dirty="0">
                <a:solidFill>
                  <a:schemeClr val="bg1"/>
                </a:solidFill>
              </a:rPr>
              <a:t> or comparable process can evaluate whether the amount was reasonable.</a:t>
            </a:r>
          </a:p>
          <a:p>
            <a:pPr algn="l"/>
            <a:r>
              <a:rPr lang="en-US" dirty="0">
                <a:solidFill>
                  <a:schemeClr val="bg1"/>
                </a:solidFill>
              </a:rPr>
              <a:t>A rule concerning fines or civil penalties does not prohibit an agency to enter into a settlement agreement with a person against whom a fine or civil penalty is being assessed to determine the fine or civil penalty to be paid for a violation.</a:t>
            </a:r>
          </a:p>
          <a:p>
            <a:pPr algn="l"/>
            <a:r>
              <a:rPr lang="en-US" dirty="0">
                <a:solidFill>
                  <a:schemeClr val="bg1"/>
                </a:solidFill>
              </a:rPr>
              <a:t>     (c) </a:t>
            </a:r>
            <a:r>
              <a:rPr lang="en-US" b="1" dirty="0">
                <a:solidFill>
                  <a:schemeClr val="bg1"/>
                </a:solidFill>
              </a:rPr>
              <a:t>The amount of a fee must be reasonably based on the amount necessary to carry out the purposes for which the fee is imposed</a:t>
            </a:r>
            <a:r>
              <a:rPr lang="en-US" dirty="0">
                <a:solidFill>
                  <a:schemeClr val="bg1"/>
                </a:solidFill>
              </a:rPr>
              <a:t>.</a:t>
            </a:r>
          </a:p>
          <a:p>
            <a:pPr algn="l"/>
            <a:endParaRPr lang="en-US" dirty="0">
              <a:solidFill>
                <a:schemeClr val="bg1"/>
              </a:solidFill>
            </a:endParaRPr>
          </a:p>
          <a:p>
            <a:pPr algn="l"/>
            <a:endParaRPr lang="en-US" dirty="0"/>
          </a:p>
        </p:txBody>
      </p:sp>
    </p:spTree>
    <p:extLst>
      <p:ext uri="{BB962C8B-B14F-4D97-AF65-F5344CB8AC3E}">
        <p14:creationId xmlns:p14="http://schemas.microsoft.com/office/powerpoint/2010/main" val="124552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AFFCD764-AAF3-61E4-AF90-791B0AD02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BA7D7-FAD1-C70B-577A-F1D9F08CCF24}"/>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Regular</a:t>
            </a:r>
          </a:p>
        </p:txBody>
      </p:sp>
      <p:sp>
        <p:nvSpPr>
          <p:cNvPr id="3" name="Text Placeholder 2">
            <a:extLst>
              <a:ext uri="{FF2B5EF4-FFF2-40B4-BE49-F238E27FC236}">
                <a16:creationId xmlns:a16="http://schemas.microsoft.com/office/drawing/2014/main" id="{4C320AC4-6429-92D7-22A9-37C62741743C}"/>
              </a:ext>
            </a:extLst>
          </p:cNvPr>
          <p:cNvSpPr>
            <a:spLocks noGrp="1"/>
          </p:cNvSpPr>
          <p:nvPr>
            <p:ph type="body" idx="1"/>
          </p:nvPr>
        </p:nvSpPr>
        <p:spPr>
          <a:xfrm>
            <a:off x="2572278" y="1643743"/>
            <a:ext cx="8930748" cy="4397827"/>
          </a:xfrm>
        </p:spPr>
        <p:txBody>
          <a:bodyPr>
            <a:normAutofit fontScale="92500" lnSpcReduction="20000"/>
          </a:bodyPr>
          <a:lstStyle/>
          <a:p>
            <a:pPr algn="l"/>
            <a:r>
              <a:rPr lang="en-US" sz="2200" b="1" dirty="0">
                <a:solidFill>
                  <a:schemeClr val="bg1"/>
                </a:solidFill>
              </a:rPr>
              <a:t>IC 4-22-2-22.7 Regulatory analysis for proposed rules</a:t>
            </a:r>
          </a:p>
          <a:p>
            <a:pPr algn="l"/>
            <a:r>
              <a:rPr lang="en-US" sz="2200" dirty="0">
                <a:solidFill>
                  <a:schemeClr val="bg1"/>
                </a:solidFill>
              </a:rPr>
              <a:t>     Sec. 22.7. (a) Before complying with section 22.8, 37.1, or 37.2 of this chapter, </a:t>
            </a:r>
            <a:r>
              <a:rPr lang="en-US" sz="2200" b="1" dirty="0">
                <a:solidFill>
                  <a:schemeClr val="bg1"/>
                </a:solidFill>
              </a:rPr>
              <a:t>an agency shall conduct a regulatory analysis for the proposed rule </a:t>
            </a:r>
            <a:r>
              <a:rPr lang="en-US" sz="2200" dirty="0">
                <a:solidFill>
                  <a:schemeClr val="bg1"/>
                </a:solidFill>
              </a:rPr>
              <a:t>that complies with the requirements of this section.</a:t>
            </a:r>
          </a:p>
          <a:p>
            <a:pPr algn="l"/>
            <a:r>
              <a:rPr lang="en-US" sz="2200" dirty="0">
                <a:solidFill>
                  <a:schemeClr val="bg1"/>
                </a:solidFill>
              </a:rPr>
              <a:t>     (b) The office of management and budget shall set standards for the criteria, analytical method, treatment technology, economic, fiscal, and other background data to be used by an agency in the regulatory analysis. The regulatory analysis must be submitted in a form that can be easily loaded into commonly used business analysis software and published in the Indiana Register using the format jointly developed by the publisher, the office of management and budget, and the budget agency. The office of management and budget may provide more stringent requirements for rules with fiscal impacts and costs above a threshold amount determined by the office of management and budget.</a:t>
            </a:r>
          </a:p>
          <a:p>
            <a:pPr algn="l"/>
            <a:r>
              <a:rPr lang="en-US" dirty="0">
                <a:solidFill>
                  <a:schemeClr val="bg1"/>
                </a:solidFill>
              </a:rPr>
              <a:t>.</a:t>
            </a:r>
          </a:p>
          <a:p>
            <a:pPr algn="l"/>
            <a:endParaRPr lang="en-US" dirty="0">
              <a:solidFill>
                <a:schemeClr val="bg1"/>
              </a:solidFill>
            </a:endParaRPr>
          </a:p>
          <a:p>
            <a:pPr algn="l"/>
            <a:endParaRPr lang="en-US" dirty="0"/>
          </a:p>
        </p:txBody>
      </p:sp>
    </p:spTree>
    <p:extLst>
      <p:ext uri="{BB962C8B-B14F-4D97-AF65-F5344CB8AC3E}">
        <p14:creationId xmlns:p14="http://schemas.microsoft.com/office/powerpoint/2010/main" val="205778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576A90E0-A3D3-039A-E0DE-6994ADD41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CB822-04C6-0E4C-9A61-7410E143F80C}"/>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Regular</a:t>
            </a:r>
          </a:p>
        </p:txBody>
      </p:sp>
      <p:sp>
        <p:nvSpPr>
          <p:cNvPr id="3" name="Text Placeholder 2">
            <a:extLst>
              <a:ext uri="{FF2B5EF4-FFF2-40B4-BE49-F238E27FC236}">
                <a16:creationId xmlns:a16="http://schemas.microsoft.com/office/drawing/2014/main" id="{065CE200-3402-12FE-A08E-6EC381CEBC91}"/>
              </a:ext>
            </a:extLst>
          </p:cNvPr>
          <p:cNvSpPr>
            <a:spLocks noGrp="1"/>
          </p:cNvSpPr>
          <p:nvPr>
            <p:ph type="body" idx="1"/>
          </p:nvPr>
        </p:nvSpPr>
        <p:spPr>
          <a:xfrm>
            <a:off x="2572278" y="1643743"/>
            <a:ext cx="8930748" cy="4996543"/>
          </a:xfrm>
        </p:spPr>
        <p:txBody>
          <a:bodyPr>
            <a:normAutofit fontScale="85000" lnSpcReduction="10000"/>
          </a:bodyPr>
          <a:lstStyle/>
          <a:p>
            <a:pPr algn="l"/>
            <a:r>
              <a:rPr lang="en-US" dirty="0">
                <a:solidFill>
                  <a:schemeClr val="bg1"/>
                </a:solidFill>
              </a:rPr>
              <a:t> </a:t>
            </a:r>
            <a:r>
              <a:rPr lang="en-US" b="1" dirty="0">
                <a:solidFill>
                  <a:schemeClr val="bg1"/>
                </a:solidFill>
              </a:rPr>
              <a:t>IC 4-22-2-22.7 Regulatory analysis for proposed rules (cont’d)</a:t>
            </a:r>
          </a:p>
          <a:p>
            <a:pPr algn="l"/>
            <a:r>
              <a:rPr lang="en-US" dirty="0">
                <a:solidFill>
                  <a:schemeClr val="bg1"/>
                </a:solidFill>
              </a:rPr>
              <a:t>(c) </a:t>
            </a:r>
            <a:r>
              <a:rPr lang="en-US" b="1" dirty="0">
                <a:solidFill>
                  <a:schemeClr val="bg1"/>
                </a:solidFill>
              </a:rPr>
              <a:t>At a minimum</a:t>
            </a:r>
            <a:r>
              <a:rPr lang="en-US" dirty="0">
                <a:solidFill>
                  <a:schemeClr val="bg1"/>
                </a:solidFill>
              </a:rPr>
              <a:t>, the regulatory analysis must include </a:t>
            </a:r>
            <a:r>
              <a:rPr lang="en-US" b="1" dirty="0">
                <a:solidFill>
                  <a:schemeClr val="bg1"/>
                </a:solidFill>
              </a:rPr>
              <a:t>findings</a:t>
            </a:r>
            <a:r>
              <a:rPr lang="en-US" dirty="0">
                <a:solidFill>
                  <a:schemeClr val="bg1"/>
                </a:solidFill>
              </a:rPr>
              <a:t> and </a:t>
            </a:r>
            <a:r>
              <a:rPr lang="en-US" b="1" dirty="0">
                <a:solidFill>
                  <a:schemeClr val="bg1"/>
                </a:solidFill>
              </a:rPr>
              <a:t>any supporting data, studies, or analyses </a:t>
            </a:r>
            <a:r>
              <a:rPr lang="en-US" dirty="0">
                <a:solidFill>
                  <a:schemeClr val="bg1"/>
                </a:solidFill>
              </a:rPr>
              <a:t>prepared for a rule that demonstrate compliance with the following:</a:t>
            </a:r>
          </a:p>
          <a:p>
            <a:pPr algn="l"/>
            <a:r>
              <a:rPr lang="en-US" dirty="0">
                <a:solidFill>
                  <a:schemeClr val="bg1"/>
                </a:solidFill>
              </a:rPr>
              <a:t>(1) The </a:t>
            </a:r>
            <a:r>
              <a:rPr lang="en-US" b="1" dirty="0">
                <a:solidFill>
                  <a:schemeClr val="bg1"/>
                </a:solidFill>
              </a:rPr>
              <a:t>cost benefit requirements in </a:t>
            </a:r>
            <a:r>
              <a:rPr lang="en-US" b="1" dirty="0">
                <a:solidFill>
                  <a:schemeClr val="bg1"/>
                </a:solidFill>
                <a:hlinkClick r:id="rId2">
                  <a:extLst>
                    <a:ext uri="{A12FA001-AC4F-418D-AE19-62706E023703}">
                      <ahyp:hlinkClr xmlns:ahyp="http://schemas.microsoft.com/office/drawing/2018/hyperlinkcolor" val="tx"/>
                    </a:ext>
                  </a:extLst>
                </a:hlinkClick>
              </a:rPr>
              <a:t>IC 4-3-22-13</a:t>
            </a:r>
            <a:r>
              <a:rPr lang="en-US" dirty="0">
                <a:solidFill>
                  <a:schemeClr val="bg1"/>
                </a:solidFill>
              </a:rPr>
              <a:t>.</a:t>
            </a:r>
          </a:p>
          <a:p>
            <a:pPr algn="l"/>
            <a:r>
              <a:rPr lang="en-US" dirty="0">
                <a:solidFill>
                  <a:schemeClr val="bg1"/>
                </a:solidFill>
              </a:rPr>
              <a:t>(2) Each of the </a:t>
            </a:r>
            <a:r>
              <a:rPr lang="en-US" b="1" dirty="0">
                <a:solidFill>
                  <a:schemeClr val="bg1"/>
                </a:solidFill>
              </a:rPr>
              <a:t>standards in section 19.5 </a:t>
            </a:r>
            <a:r>
              <a:rPr lang="en-US" dirty="0">
                <a:solidFill>
                  <a:schemeClr val="bg1"/>
                </a:solidFill>
              </a:rPr>
              <a:t>of this chapter.</a:t>
            </a:r>
          </a:p>
          <a:p>
            <a:pPr algn="l"/>
            <a:r>
              <a:rPr lang="en-US" dirty="0">
                <a:solidFill>
                  <a:schemeClr val="bg1"/>
                </a:solidFill>
              </a:rPr>
              <a:t>(3) If applicable, </a:t>
            </a:r>
            <a:r>
              <a:rPr lang="en-US" b="1" dirty="0">
                <a:solidFill>
                  <a:schemeClr val="bg1"/>
                </a:solidFill>
              </a:rPr>
              <a:t>the requirements for fees, fines, and civil penalties in section 19.6 </a:t>
            </a:r>
            <a:r>
              <a:rPr lang="en-US" dirty="0">
                <a:solidFill>
                  <a:schemeClr val="bg1"/>
                </a:solidFill>
              </a:rPr>
              <a:t>of this chapter.</a:t>
            </a:r>
          </a:p>
          <a:p>
            <a:pPr algn="l"/>
            <a:r>
              <a:rPr lang="en-US" dirty="0">
                <a:solidFill>
                  <a:schemeClr val="bg1"/>
                </a:solidFill>
              </a:rPr>
              <a:t>(4) The </a:t>
            </a:r>
            <a:r>
              <a:rPr lang="en-US" b="1" dirty="0">
                <a:solidFill>
                  <a:schemeClr val="bg1"/>
                </a:solidFill>
              </a:rPr>
              <a:t>annual economic impact on small businesses statement required under </a:t>
            </a:r>
            <a:r>
              <a:rPr lang="en-US" b="1" dirty="0">
                <a:solidFill>
                  <a:schemeClr val="bg1"/>
                </a:solidFill>
                <a:hlinkClick r:id="rId3">
                  <a:extLst>
                    <a:ext uri="{A12FA001-AC4F-418D-AE19-62706E023703}">
                      <ahyp:hlinkClr xmlns:ahyp="http://schemas.microsoft.com/office/drawing/2018/hyperlinkcolor" val="tx"/>
                    </a:ext>
                  </a:extLst>
                </a:hlinkClick>
              </a:rPr>
              <a:t>IC 4-22-2.1-5</a:t>
            </a:r>
            <a:r>
              <a:rPr lang="en-US" dirty="0">
                <a:solidFill>
                  <a:schemeClr val="bg1"/>
                </a:solidFill>
              </a:rPr>
              <a:t>.</a:t>
            </a:r>
          </a:p>
          <a:p>
            <a:pPr algn="l"/>
            <a:r>
              <a:rPr lang="en-US" dirty="0">
                <a:solidFill>
                  <a:schemeClr val="bg1"/>
                </a:solidFill>
              </a:rPr>
              <a:t>(5) If applicable, the information required under </a:t>
            </a:r>
            <a:r>
              <a:rPr lang="en-US" dirty="0">
                <a:solidFill>
                  <a:schemeClr val="bg1"/>
                </a:solidFill>
                <a:hlinkClick r:id="rId4">
                  <a:extLst>
                    <a:ext uri="{A12FA001-AC4F-418D-AE19-62706E023703}">
                      <ahyp:hlinkClr xmlns:ahyp="http://schemas.microsoft.com/office/drawing/2018/hyperlinkcolor" val="tx"/>
                    </a:ext>
                  </a:extLst>
                </a:hlinkClick>
              </a:rPr>
              <a:t>IC 13-14-9-4</a:t>
            </a:r>
            <a:r>
              <a:rPr lang="en-US" dirty="0">
                <a:solidFill>
                  <a:schemeClr val="bg1"/>
                </a:solidFill>
              </a:rPr>
              <a:t>.</a:t>
            </a:r>
          </a:p>
          <a:p>
            <a:pPr algn="l"/>
            <a:r>
              <a:rPr lang="en-US" dirty="0">
                <a:solidFill>
                  <a:schemeClr val="bg1"/>
                </a:solidFill>
              </a:rPr>
              <a:t>(6) </a:t>
            </a:r>
            <a:r>
              <a:rPr lang="en-US" b="1" dirty="0">
                <a:solidFill>
                  <a:schemeClr val="bg1"/>
                </a:solidFill>
              </a:rPr>
              <a:t>A determination whether the combined implementation and compliance costs of a proposed rule are at least one million dollars ($1,000,000) for businesses, units, and individuals over any two (2) year period.</a:t>
            </a:r>
          </a:p>
          <a:p>
            <a:pPr algn="l"/>
            <a:r>
              <a:rPr lang="en-US" dirty="0">
                <a:solidFill>
                  <a:schemeClr val="bg1"/>
                </a:solidFill>
              </a:rPr>
              <a:t>(7) Any requirement under any other law to conduct an analysis of the cost, benefits, economic impact, or fiscal impact of a rule, if applicable.</a:t>
            </a:r>
          </a:p>
          <a:p>
            <a:pPr algn="l"/>
            <a:r>
              <a:rPr lang="en-US" dirty="0">
                <a:solidFill>
                  <a:schemeClr val="bg1"/>
                </a:solidFill>
              </a:rPr>
              <a:t>.</a:t>
            </a:r>
          </a:p>
          <a:p>
            <a:pPr algn="l"/>
            <a:endParaRPr lang="en-US" dirty="0">
              <a:solidFill>
                <a:schemeClr val="bg1"/>
              </a:solidFill>
            </a:endParaRPr>
          </a:p>
          <a:p>
            <a:pPr algn="l"/>
            <a:endParaRPr lang="en-US" dirty="0"/>
          </a:p>
        </p:txBody>
      </p:sp>
    </p:spTree>
    <p:extLst>
      <p:ext uri="{BB962C8B-B14F-4D97-AF65-F5344CB8AC3E}">
        <p14:creationId xmlns:p14="http://schemas.microsoft.com/office/powerpoint/2010/main" val="248925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A31E7413-0CCB-9A3F-92BF-50EF5739B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D74A7-A8C0-B26D-0413-E9EB4EFBCBF8}"/>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Regular</a:t>
            </a:r>
          </a:p>
        </p:txBody>
      </p:sp>
      <p:sp>
        <p:nvSpPr>
          <p:cNvPr id="3" name="Text Placeholder 2">
            <a:extLst>
              <a:ext uri="{FF2B5EF4-FFF2-40B4-BE49-F238E27FC236}">
                <a16:creationId xmlns:a16="http://schemas.microsoft.com/office/drawing/2014/main" id="{AA0ABD2F-5A5C-07BC-8988-C440EDD10164}"/>
              </a:ext>
            </a:extLst>
          </p:cNvPr>
          <p:cNvSpPr>
            <a:spLocks noGrp="1"/>
          </p:cNvSpPr>
          <p:nvPr>
            <p:ph type="body" idx="1"/>
          </p:nvPr>
        </p:nvSpPr>
        <p:spPr>
          <a:xfrm>
            <a:off x="2572278" y="1643743"/>
            <a:ext cx="8930748" cy="3614057"/>
          </a:xfrm>
        </p:spPr>
        <p:txBody>
          <a:bodyPr>
            <a:normAutofit/>
          </a:bodyPr>
          <a:lstStyle/>
          <a:p>
            <a:pPr algn="l"/>
            <a:r>
              <a:rPr lang="en-US" sz="2400" dirty="0">
                <a:solidFill>
                  <a:schemeClr val="bg1"/>
                </a:solidFill>
              </a:rPr>
              <a:t> </a:t>
            </a:r>
            <a:r>
              <a:rPr lang="en-US" sz="2400" b="1" dirty="0">
                <a:solidFill>
                  <a:schemeClr val="bg1"/>
                </a:solidFill>
              </a:rPr>
              <a:t>IC 4-3-22-1 Legislative findings</a:t>
            </a:r>
          </a:p>
          <a:p>
            <a:pPr algn="l"/>
            <a:r>
              <a:rPr lang="en-US" sz="2400" dirty="0">
                <a:solidFill>
                  <a:schemeClr val="bg1"/>
                </a:solidFill>
              </a:rPr>
              <a:t>     Sec. 1. The state will benefit from devoting adequate resources to do the following:</a:t>
            </a:r>
          </a:p>
          <a:p>
            <a:pPr algn="l"/>
            <a:r>
              <a:rPr lang="en-US" sz="2400" dirty="0">
                <a:solidFill>
                  <a:schemeClr val="bg1"/>
                </a:solidFill>
              </a:rPr>
              <a:t>***</a:t>
            </a:r>
          </a:p>
          <a:p>
            <a:pPr algn="l"/>
            <a:r>
              <a:rPr lang="en-US" sz="2400" dirty="0">
                <a:solidFill>
                  <a:schemeClr val="bg1"/>
                </a:solidFill>
              </a:rPr>
              <a:t>(9) Ascertain whether the burdens imposed by laws and rules are justified by their benefits using a </a:t>
            </a:r>
            <a:r>
              <a:rPr lang="en-US" sz="2400" b="1" dirty="0">
                <a:solidFill>
                  <a:schemeClr val="bg1"/>
                </a:solidFill>
              </a:rPr>
              <a:t>rigorous cost benefit analysis.</a:t>
            </a:r>
            <a:endParaRPr lang="en-US" sz="2400" dirty="0"/>
          </a:p>
          <a:p>
            <a:pPr algn="l"/>
            <a:r>
              <a:rPr lang="en-US" dirty="0">
                <a:solidFill>
                  <a:schemeClr val="bg1"/>
                </a:solidFill>
              </a:rPr>
              <a:t>.</a:t>
            </a:r>
          </a:p>
          <a:p>
            <a:pPr algn="l"/>
            <a:endParaRPr lang="en-US" dirty="0">
              <a:solidFill>
                <a:schemeClr val="bg1"/>
              </a:solidFill>
            </a:endParaRPr>
          </a:p>
          <a:p>
            <a:pPr algn="l"/>
            <a:endParaRPr lang="en-US" dirty="0"/>
          </a:p>
        </p:txBody>
      </p:sp>
    </p:spTree>
    <p:extLst>
      <p:ext uri="{BB962C8B-B14F-4D97-AF65-F5344CB8AC3E}">
        <p14:creationId xmlns:p14="http://schemas.microsoft.com/office/powerpoint/2010/main" val="142174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a:extLst>
            <a:ext uri="{FF2B5EF4-FFF2-40B4-BE49-F238E27FC236}">
              <a16:creationId xmlns:a16="http://schemas.microsoft.com/office/drawing/2014/main" id="{0A77FDE4-B64E-2C27-0190-1C82AEB0A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FAF7E-FE0F-54DF-14DD-CB99EAE8BBB5}"/>
              </a:ext>
            </a:extLst>
          </p:cNvPr>
          <p:cNvSpPr>
            <a:spLocks noGrp="1"/>
          </p:cNvSpPr>
          <p:nvPr>
            <p:ph type="title"/>
          </p:nvPr>
        </p:nvSpPr>
        <p:spPr>
          <a:xfrm>
            <a:off x="2572279" y="489858"/>
            <a:ext cx="8930747" cy="860400"/>
          </a:xfrm>
        </p:spPr>
        <p:txBody>
          <a:bodyPr anchor="t">
            <a:normAutofit/>
          </a:bodyPr>
          <a:lstStyle/>
          <a:p>
            <a:pPr algn="l"/>
            <a:r>
              <a:rPr lang="en-US" sz="4800" dirty="0">
                <a:solidFill>
                  <a:schemeClr val="bg1"/>
                </a:solidFill>
              </a:rPr>
              <a:t>Statutes - Regular</a:t>
            </a:r>
          </a:p>
        </p:txBody>
      </p:sp>
      <p:sp>
        <p:nvSpPr>
          <p:cNvPr id="3" name="Text Placeholder 2">
            <a:extLst>
              <a:ext uri="{FF2B5EF4-FFF2-40B4-BE49-F238E27FC236}">
                <a16:creationId xmlns:a16="http://schemas.microsoft.com/office/drawing/2014/main" id="{620E23CB-546D-A84D-9CE1-D18D1BB5B2C2}"/>
              </a:ext>
            </a:extLst>
          </p:cNvPr>
          <p:cNvSpPr>
            <a:spLocks noGrp="1"/>
          </p:cNvSpPr>
          <p:nvPr>
            <p:ph type="body" idx="1"/>
          </p:nvPr>
        </p:nvSpPr>
        <p:spPr>
          <a:xfrm>
            <a:off x="2572278" y="1643743"/>
            <a:ext cx="8930748" cy="4996543"/>
          </a:xfrm>
        </p:spPr>
        <p:txBody>
          <a:bodyPr>
            <a:normAutofit lnSpcReduction="10000"/>
          </a:bodyPr>
          <a:lstStyle/>
          <a:p>
            <a:pPr algn="l"/>
            <a:r>
              <a:rPr lang="en-US" dirty="0">
                <a:solidFill>
                  <a:schemeClr val="bg1"/>
                </a:solidFill>
              </a:rPr>
              <a:t> </a:t>
            </a:r>
            <a:r>
              <a:rPr lang="en-US" b="1" dirty="0">
                <a:solidFill>
                  <a:schemeClr val="bg1"/>
                </a:solidFill>
              </a:rPr>
              <a:t>IC 4-22-2-22.7 Regulatory analysis for proposed rules</a:t>
            </a:r>
          </a:p>
          <a:p>
            <a:pPr algn="l"/>
            <a:r>
              <a:rPr lang="en-US" dirty="0">
                <a:solidFill>
                  <a:schemeClr val="bg1"/>
                </a:solidFill>
              </a:rPr>
              <a:t> (d) The regulatory analysis must include a statement justifying any requirement or cost that is:</a:t>
            </a:r>
          </a:p>
          <a:p>
            <a:pPr algn="l"/>
            <a:r>
              <a:rPr lang="en-US" dirty="0">
                <a:solidFill>
                  <a:schemeClr val="bg1"/>
                </a:solidFill>
              </a:rPr>
              <a:t>(1) imposed on a regulated entity under the rule; and</a:t>
            </a:r>
          </a:p>
          <a:p>
            <a:pPr algn="l"/>
            <a:r>
              <a:rPr lang="en-US" dirty="0">
                <a:solidFill>
                  <a:schemeClr val="bg1"/>
                </a:solidFill>
              </a:rPr>
              <a:t>(2) not expressly required by:</a:t>
            </a:r>
          </a:p>
          <a:p>
            <a:pPr algn="l"/>
            <a:r>
              <a:rPr lang="en-US" dirty="0">
                <a:solidFill>
                  <a:schemeClr val="bg1"/>
                </a:solidFill>
              </a:rPr>
              <a:t>(A) the statute authorizing the agency to adopt the rule; or</a:t>
            </a:r>
          </a:p>
          <a:p>
            <a:pPr algn="l"/>
            <a:r>
              <a:rPr lang="en-US" dirty="0">
                <a:solidFill>
                  <a:schemeClr val="bg1"/>
                </a:solidFill>
              </a:rPr>
              <a:t>(B) any other state or federal law.</a:t>
            </a:r>
          </a:p>
          <a:p>
            <a:pPr algn="l"/>
            <a:r>
              <a:rPr lang="en-US" dirty="0">
                <a:solidFill>
                  <a:schemeClr val="bg1"/>
                </a:solidFill>
              </a:rPr>
              <a:t>The statement required under this subsection must include a reference to any </a:t>
            </a:r>
            <a:r>
              <a:rPr lang="en-US" b="1" dirty="0">
                <a:solidFill>
                  <a:schemeClr val="bg1"/>
                </a:solidFill>
              </a:rPr>
              <a:t>data, studies, or analyses</a:t>
            </a:r>
            <a:r>
              <a:rPr lang="en-US" dirty="0">
                <a:solidFill>
                  <a:schemeClr val="bg1"/>
                </a:solidFill>
              </a:rPr>
              <a:t> relied upon by the agency in determining that the imposition of the requirement or cost is necessary.</a:t>
            </a:r>
          </a:p>
          <a:p>
            <a:pPr algn="l"/>
            <a:r>
              <a:rPr lang="en-US" dirty="0">
                <a:solidFill>
                  <a:schemeClr val="bg1"/>
                </a:solidFill>
              </a:rPr>
              <a:t>     (e) Except as provided in subsection (f), </a:t>
            </a:r>
            <a:r>
              <a:rPr lang="en-US" b="1" dirty="0">
                <a:solidFill>
                  <a:schemeClr val="bg1"/>
                </a:solidFill>
              </a:rPr>
              <a:t>if the implementation and compliance costs of a proposed rule are expected to exceed the threshold set forth in subsection (c)(6), the publisher may not publish the proposed rule until the budget committee has reviewed the rule.</a:t>
            </a:r>
          </a:p>
          <a:p>
            <a:pPr algn="l"/>
            <a:endParaRPr lang="en-US" dirty="0">
              <a:solidFill>
                <a:schemeClr val="bg1"/>
              </a:solidFill>
            </a:endParaRPr>
          </a:p>
          <a:p>
            <a:pPr algn="l"/>
            <a:endParaRPr lang="en-US" dirty="0">
              <a:solidFill>
                <a:schemeClr val="bg1"/>
              </a:solidFill>
            </a:endParaRPr>
          </a:p>
          <a:p>
            <a:pPr algn="l"/>
            <a:endParaRPr lang="en-US" dirty="0"/>
          </a:p>
        </p:txBody>
      </p:sp>
    </p:spTree>
    <p:extLst>
      <p:ext uri="{BB962C8B-B14F-4D97-AF65-F5344CB8AC3E}">
        <p14:creationId xmlns:p14="http://schemas.microsoft.com/office/powerpoint/2010/main" val="2992008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TM03457496[[fn=Parallax]]</Template>
  <TotalTime>643</TotalTime>
  <Words>4056</Words>
  <Application>Microsoft Office PowerPoint</Application>
  <PresentationFormat>Widescreen</PresentationFormat>
  <Paragraphs>252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Corbel</vt:lpstr>
      <vt:lpstr>Parallax</vt:lpstr>
      <vt:lpstr>The New 3Rs: The Rules of Rulemaking and Readoptions </vt:lpstr>
      <vt:lpstr>Agenda </vt:lpstr>
      <vt:lpstr>Disclaimers </vt:lpstr>
      <vt:lpstr>Statutes – Regular Rulemaking</vt:lpstr>
      <vt:lpstr>Statutes - Regular</vt:lpstr>
      <vt:lpstr>Statutes - Regular</vt:lpstr>
      <vt:lpstr>Statutes - Regular</vt:lpstr>
      <vt:lpstr>Statutes - Regular</vt:lpstr>
      <vt:lpstr>Statutes - Regular</vt:lpstr>
      <vt:lpstr>Statutes - Readoption</vt:lpstr>
      <vt:lpstr>Statutes - Readoption</vt:lpstr>
      <vt:lpstr>Statutes - Readoption</vt:lpstr>
      <vt:lpstr>Statutes - Readoption</vt:lpstr>
      <vt:lpstr>Statutes - Readoption</vt:lpstr>
      <vt:lpstr>Executive Order 25-17</vt:lpstr>
      <vt:lpstr>Financial Management Circulars (FMC)</vt:lpstr>
      <vt:lpstr>Financial Management Circulars (FMC) </vt:lpstr>
      <vt:lpstr>Financial Management Circulars (FMC) </vt:lpstr>
      <vt:lpstr>Financial Management Circulars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 5.2 </vt:lpstr>
      <vt:lpstr>Financial Management Circulars (FMC) </vt:lpstr>
      <vt:lpstr>Financial Management Circulars (FMC) </vt:lpstr>
      <vt:lpstr>Financial Management Circular 5.6 </vt:lpstr>
      <vt:lpstr>Financial Management Circular 5.6 </vt:lpstr>
      <vt:lpstr>Financial Management Circular 5.6 </vt:lpstr>
      <vt:lpstr>Written Plan</vt:lpstr>
      <vt:lpstr>Other Resources</vt:lpstr>
      <vt:lpstr>Other Resources </vt:lpstr>
      <vt:lpstr>Other Resources </vt:lpstr>
      <vt:lpstr>Top Ten OMB/SBA Comments</vt:lpstr>
      <vt:lpstr>Top Ten OMB/SBA Comments</vt:lpstr>
      <vt:lpstr>Top Ten OMB/SBA Comments</vt:lpstr>
      <vt:lpstr>Top Ten OMB/SBA Comments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Lynn</dc:creator>
  <cp:lastModifiedBy>Tyler, Lynn</cp:lastModifiedBy>
  <cp:revision>2</cp:revision>
  <dcterms:created xsi:type="dcterms:W3CDTF">2025-11-01T13:40:04Z</dcterms:created>
  <dcterms:modified xsi:type="dcterms:W3CDTF">2025-11-21T14:56:34Z</dcterms:modified>
</cp:coreProperties>
</file>