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yC0SunC+PGGzVffrK3V1OGVK2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8" name="Google Shape;4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MATT</a:t>
            </a:r>
            <a:endParaRPr/>
          </a:p>
        </p:txBody>
      </p:sp>
      <p:sp>
        <p:nvSpPr>
          <p:cNvPr id="499" name="Google Shape;49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5" name="Google Shape;61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</a:t>
            </a:r>
            <a:endParaRPr/>
          </a:p>
        </p:txBody>
      </p:sp>
      <p:sp>
        <p:nvSpPr>
          <p:cNvPr id="616" name="Google Shape;61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0" name="Google Shape;63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</a:t>
            </a:r>
            <a:endParaRPr/>
          </a:p>
        </p:txBody>
      </p:sp>
      <p:sp>
        <p:nvSpPr>
          <p:cNvPr id="631" name="Google Shape;63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4" name="Google Shape;65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MELINDA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3" name="Google Shape;66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MELINDA</a:t>
            </a:r>
            <a:endParaRPr/>
          </a:p>
        </p:txBody>
      </p:sp>
      <p:sp>
        <p:nvSpPr>
          <p:cNvPr id="664" name="Google Shape;66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4" name="Google Shape;67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Melinda</a:t>
            </a:r>
            <a:endParaRPr/>
          </a:p>
        </p:txBody>
      </p:sp>
      <p:sp>
        <p:nvSpPr>
          <p:cNvPr id="675" name="Google Shape;67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9" name="Google Shape;68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MELINDA</a:t>
            </a:r>
            <a:endParaRPr/>
          </a:p>
        </p:txBody>
      </p:sp>
      <p:sp>
        <p:nvSpPr>
          <p:cNvPr id="690" name="Google Shape;69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9" name="Google Shape;69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JULIE</a:t>
            </a:r>
            <a:endParaRPr/>
          </a:p>
        </p:txBody>
      </p:sp>
      <p:sp>
        <p:nvSpPr>
          <p:cNvPr id="700" name="Google Shape;70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7" name="Google Shape;70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JULIE</a:t>
            </a:r>
            <a:endParaRPr/>
          </a:p>
        </p:txBody>
      </p:sp>
      <p:sp>
        <p:nvSpPr>
          <p:cNvPr id="708" name="Google Shape;70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6" name="Google Shape;72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JULIE</a:t>
            </a:r>
            <a:endParaRPr/>
          </a:p>
        </p:txBody>
      </p:sp>
      <p:sp>
        <p:nvSpPr>
          <p:cNvPr id="727" name="Google Shape;72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7" name="Google Shape;73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CHRISTMAS</a:t>
            </a:r>
            <a:endParaRPr/>
          </a:p>
        </p:txBody>
      </p:sp>
      <p:sp>
        <p:nvSpPr>
          <p:cNvPr id="738" name="Google Shape;73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0" name="Google Shape;5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MATT</a:t>
            </a:r>
            <a:endParaRPr/>
          </a:p>
        </p:txBody>
      </p:sp>
      <p:sp>
        <p:nvSpPr>
          <p:cNvPr id="511" name="Google Shape;51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8" name="Google Shape;74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/>
              <a:t>CHRISTMAS</a:t>
            </a:r>
            <a:endParaRPr/>
          </a:p>
        </p:txBody>
      </p:sp>
      <p:sp>
        <p:nvSpPr>
          <p:cNvPr id="749" name="Google Shape;749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7" name="Google Shape;78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CHRISTMAS AND TEAM</a:t>
            </a:r>
            <a:endParaRPr/>
          </a:p>
        </p:txBody>
      </p:sp>
      <p:sp>
        <p:nvSpPr>
          <p:cNvPr id="788" name="Google Shape;788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4" name="Google Shape;79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CHRISTMAS</a:t>
            </a:r>
            <a:endParaRPr/>
          </a:p>
        </p:txBody>
      </p:sp>
      <p:sp>
        <p:nvSpPr>
          <p:cNvPr id="795" name="Google Shape;795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8" name="Google Shape;5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MATT</a:t>
            </a:r>
            <a:endParaRPr/>
          </a:p>
        </p:txBody>
      </p:sp>
      <p:sp>
        <p:nvSpPr>
          <p:cNvPr id="519" name="Google Shape;51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7" name="Google Shape;5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MATT</a:t>
            </a:r>
            <a:endParaRPr/>
          </a:p>
        </p:txBody>
      </p:sp>
      <p:sp>
        <p:nvSpPr>
          <p:cNvPr id="528" name="Google Shape;52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5" name="Google Shape;54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MATT</a:t>
            </a:r>
            <a:endParaRPr/>
          </a:p>
        </p:txBody>
      </p:sp>
      <p:sp>
        <p:nvSpPr>
          <p:cNvPr id="546" name="Google Shape;54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4" name="Google Shape;5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</a:t>
            </a:r>
            <a:endParaRPr/>
          </a:p>
        </p:txBody>
      </p:sp>
      <p:sp>
        <p:nvSpPr>
          <p:cNvPr id="575" name="Google Shape;5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</a:t>
            </a:r>
            <a:endParaRPr/>
          </a:p>
        </p:txBody>
      </p:sp>
      <p:sp>
        <p:nvSpPr>
          <p:cNvPr id="583" name="Google Shape;58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2" name="Google Shape;59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</a:t>
            </a:r>
            <a:endParaRPr/>
          </a:p>
        </p:txBody>
      </p:sp>
      <p:sp>
        <p:nvSpPr>
          <p:cNvPr id="593" name="Google Shape;59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3" name="Google Shape;60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</a:t>
            </a:r>
            <a:endParaRPr/>
          </a:p>
        </p:txBody>
      </p:sp>
      <p:sp>
        <p:nvSpPr>
          <p:cNvPr id="604" name="Google Shape;60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ection Header">
  <p:cSld name="4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/>
          <p:nvPr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4"/>
          <p:cNvSpPr txBox="1">
            <a:spLocks noGrp="1"/>
          </p:cNvSpPr>
          <p:nvPr>
            <p:ph type="title"/>
          </p:nvPr>
        </p:nvSpPr>
        <p:spPr>
          <a:xfrm>
            <a:off x="876300" y="4406207"/>
            <a:ext cx="10439400" cy="11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24"/>
          <p:cNvSpPr/>
          <p:nvPr/>
        </p:nvSpPr>
        <p:spPr>
          <a:xfrm>
            <a:off x="0" y="0"/>
            <a:ext cx="12191999" cy="2847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4"/>
          <p:cNvSpPr>
            <a:spLocks noGrp="1"/>
          </p:cNvSpPr>
          <p:nvPr>
            <p:ph type="pic" idx="2"/>
          </p:nvPr>
        </p:nvSpPr>
        <p:spPr>
          <a:xfrm>
            <a:off x="371476" y="260350"/>
            <a:ext cx="11520488" cy="36575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4"/>
          <p:cNvSpPr/>
          <p:nvPr/>
        </p:nvSpPr>
        <p:spPr>
          <a:xfrm>
            <a:off x="5795961" y="3914082"/>
            <a:ext cx="600075" cy="2918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3"/>
          <p:cNvSpPr/>
          <p:nvPr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rgbClr val="3158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3"/>
          <p:cNvSpPr/>
          <p:nvPr/>
        </p:nvSpPr>
        <p:spPr>
          <a:xfrm>
            <a:off x="0" y="0"/>
            <a:ext cx="3200400" cy="2892426"/>
          </a:xfrm>
          <a:prstGeom prst="rect">
            <a:avLst/>
          </a:prstGeom>
          <a:solidFill>
            <a:srgbClr val="2063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3"/>
          <p:cNvSpPr>
            <a:spLocks noGrp="1"/>
          </p:cNvSpPr>
          <p:nvPr>
            <p:ph type="pic" idx="2"/>
          </p:nvPr>
        </p:nvSpPr>
        <p:spPr>
          <a:xfrm>
            <a:off x="371476" y="278606"/>
            <a:ext cx="11520487" cy="31503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33"/>
          <p:cNvSpPr/>
          <p:nvPr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3"/>
          <p:cNvSpPr txBox="1">
            <a:spLocks noGrp="1"/>
          </p:cNvSpPr>
          <p:nvPr>
            <p:ph type="ctrTitle"/>
          </p:nvPr>
        </p:nvSpPr>
        <p:spPr>
          <a:xfrm>
            <a:off x="1510507" y="3886201"/>
            <a:ext cx="9242424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3"/>
          <p:cNvSpPr txBox="1">
            <a:spLocks noGrp="1"/>
          </p:cNvSpPr>
          <p:nvPr>
            <p:ph type="subTitle" idx="1"/>
          </p:nvPr>
        </p:nvSpPr>
        <p:spPr>
          <a:xfrm>
            <a:off x="1510507" y="5130801"/>
            <a:ext cx="924242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Only">
  <p:cSld name="3_Title 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4"/>
          <p:cNvSpPr/>
          <p:nvPr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4"/>
          <p:cNvSpPr>
            <a:spLocks noGrp="1"/>
          </p:cNvSpPr>
          <p:nvPr>
            <p:ph type="pic" idx="2"/>
          </p:nvPr>
        </p:nvSpPr>
        <p:spPr>
          <a:xfrm>
            <a:off x="371475" y="260350"/>
            <a:ext cx="5618153" cy="63007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34"/>
          <p:cNvSpPr/>
          <p:nvPr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4"/>
          <p:cNvSpPr>
            <a:spLocks noGrp="1"/>
          </p:cNvSpPr>
          <p:nvPr>
            <p:ph type="pic" idx="3"/>
          </p:nvPr>
        </p:nvSpPr>
        <p:spPr>
          <a:xfrm>
            <a:off x="6280147" y="260350"/>
            <a:ext cx="5619600" cy="63007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34"/>
          <p:cNvSpPr txBox="1">
            <a:spLocks noGrp="1"/>
          </p:cNvSpPr>
          <p:nvPr>
            <p:ph type="body" idx="1"/>
          </p:nvPr>
        </p:nvSpPr>
        <p:spPr>
          <a:xfrm>
            <a:off x="725351" y="5008563"/>
            <a:ext cx="4910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4"/>
          <p:cNvSpPr txBox="1">
            <a:spLocks noGrp="1"/>
          </p:cNvSpPr>
          <p:nvPr>
            <p:ph type="body" idx="4"/>
          </p:nvPr>
        </p:nvSpPr>
        <p:spPr>
          <a:xfrm>
            <a:off x="6635593" y="5008563"/>
            <a:ext cx="4908708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5"/>
          <p:cNvSpPr/>
          <p:nvPr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5"/>
          <p:cNvSpPr>
            <a:spLocks noGrp="1"/>
          </p:cNvSpPr>
          <p:nvPr>
            <p:ph type="pic" idx="2"/>
          </p:nvPr>
        </p:nvSpPr>
        <p:spPr>
          <a:xfrm>
            <a:off x="5400675" y="260350"/>
            <a:ext cx="6499502" cy="59404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35"/>
          <p:cNvSpPr txBox="1"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Calibri"/>
              <a:buNone/>
              <a:defRPr sz="6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5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p35"/>
          <p:cNvSpPr/>
          <p:nvPr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5"/>
          <p:cNvSpPr/>
          <p:nvPr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5"/>
          <p:cNvSpPr/>
          <p:nvPr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Only">
  <p:cSld name="9_Title 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6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6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3" name="Google Shape;123;p36"/>
          <p:cNvCxnSpPr/>
          <p:nvPr/>
        </p:nvCxnSpPr>
        <p:spPr>
          <a:xfrm>
            <a:off x="4790661" y="6917634"/>
            <a:ext cx="1918252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" name="Google Shape;124;p36"/>
          <p:cNvSpPr/>
          <p:nvPr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6"/>
          <p:cNvSpPr/>
          <p:nvPr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6"/>
          <p:cNvSpPr/>
          <p:nvPr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6"/>
          <p:cNvSpPr/>
          <p:nvPr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6"/>
          <p:cNvSpPr>
            <a:spLocks noGrp="1"/>
          </p:cNvSpPr>
          <p:nvPr>
            <p:ph type="pic" idx="2"/>
          </p:nvPr>
        </p:nvSpPr>
        <p:spPr>
          <a:xfrm>
            <a:off x="615473" y="1713955"/>
            <a:ext cx="1805204" cy="1466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36"/>
          <p:cNvSpPr/>
          <p:nvPr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6"/>
          <p:cNvSpPr/>
          <p:nvPr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6"/>
          <p:cNvSpPr txBox="1">
            <a:spLocks noGrp="1"/>
          </p:cNvSpPr>
          <p:nvPr>
            <p:ph type="body" idx="1"/>
          </p:nvPr>
        </p:nvSpPr>
        <p:spPr>
          <a:xfrm>
            <a:off x="2900245" y="1460126"/>
            <a:ext cx="3002880" cy="19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36"/>
          <p:cNvSpPr txBox="1">
            <a:spLocks noGrp="1"/>
          </p:cNvSpPr>
          <p:nvPr>
            <p:ph type="body" idx="3"/>
          </p:nvPr>
        </p:nvSpPr>
        <p:spPr>
          <a:xfrm>
            <a:off x="2900245" y="3999809"/>
            <a:ext cx="3002880" cy="19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36"/>
          <p:cNvSpPr/>
          <p:nvPr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6"/>
          <p:cNvSpPr/>
          <p:nvPr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6"/>
          <p:cNvSpPr txBox="1">
            <a:spLocks noGrp="1"/>
          </p:cNvSpPr>
          <p:nvPr>
            <p:ph type="body" idx="4"/>
          </p:nvPr>
        </p:nvSpPr>
        <p:spPr>
          <a:xfrm>
            <a:off x="8719398" y="1460126"/>
            <a:ext cx="3002880" cy="19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36"/>
          <p:cNvSpPr txBox="1">
            <a:spLocks noGrp="1"/>
          </p:cNvSpPr>
          <p:nvPr>
            <p:ph type="body" idx="5"/>
          </p:nvPr>
        </p:nvSpPr>
        <p:spPr>
          <a:xfrm>
            <a:off x="8719398" y="3999809"/>
            <a:ext cx="3002880" cy="19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36"/>
          <p:cNvSpPr>
            <a:spLocks noGrp="1"/>
          </p:cNvSpPr>
          <p:nvPr>
            <p:ph type="pic" idx="6"/>
          </p:nvPr>
        </p:nvSpPr>
        <p:spPr>
          <a:xfrm>
            <a:off x="615473" y="4253638"/>
            <a:ext cx="1805204" cy="1466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36"/>
          <p:cNvSpPr>
            <a:spLocks noGrp="1"/>
          </p:cNvSpPr>
          <p:nvPr>
            <p:ph type="pic" idx="7"/>
          </p:nvPr>
        </p:nvSpPr>
        <p:spPr>
          <a:xfrm>
            <a:off x="6415151" y="4253638"/>
            <a:ext cx="1805204" cy="1466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36"/>
          <p:cNvSpPr>
            <a:spLocks noGrp="1"/>
          </p:cNvSpPr>
          <p:nvPr>
            <p:ph type="pic" idx="8"/>
          </p:nvPr>
        </p:nvSpPr>
        <p:spPr>
          <a:xfrm>
            <a:off x="6415151" y="1713954"/>
            <a:ext cx="1805204" cy="1466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ison">
  <p:cSld name="2_Comparis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7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37"/>
          <p:cNvSpPr>
            <a:spLocks noGrp="1"/>
          </p:cNvSpPr>
          <p:nvPr>
            <p:ph type="pic" idx="2"/>
          </p:nvPr>
        </p:nvSpPr>
        <p:spPr>
          <a:xfrm>
            <a:off x="371475" y="1233488"/>
            <a:ext cx="11520487" cy="49672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37"/>
          <p:cNvSpPr txBox="1">
            <a:spLocks noGrp="1"/>
          </p:cNvSpPr>
          <p:nvPr>
            <p:ph type="body" idx="1"/>
          </p:nvPr>
        </p:nvSpPr>
        <p:spPr>
          <a:xfrm>
            <a:off x="6261798" y="2910543"/>
            <a:ext cx="5058000" cy="51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5" name="Google Shape;145;p37"/>
          <p:cNvSpPr txBox="1">
            <a:spLocks noGrp="1"/>
          </p:cNvSpPr>
          <p:nvPr>
            <p:ph type="body" idx="3"/>
          </p:nvPr>
        </p:nvSpPr>
        <p:spPr>
          <a:xfrm>
            <a:off x="6261798" y="3523420"/>
            <a:ext cx="5058000" cy="2181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37"/>
          <p:cNvSpPr txBox="1">
            <a:spLocks noGrp="1"/>
          </p:cNvSpPr>
          <p:nvPr>
            <p:ph type="body" idx="4"/>
          </p:nvPr>
        </p:nvSpPr>
        <p:spPr>
          <a:xfrm>
            <a:off x="895142" y="2910543"/>
            <a:ext cx="5058397" cy="51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7" name="Google Shape;147;p37"/>
          <p:cNvSpPr txBox="1">
            <a:spLocks noGrp="1"/>
          </p:cNvSpPr>
          <p:nvPr>
            <p:ph type="body" idx="5"/>
          </p:nvPr>
        </p:nvSpPr>
        <p:spPr>
          <a:xfrm>
            <a:off x="895142" y="3523420"/>
            <a:ext cx="5058397" cy="2181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wo Content">
  <p:cSld name="3_Two Conten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8"/>
          <p:cNvSpPr/>
          <p:nvPr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8"/>
          <p:cNvSpPr/>
          <p:nvPr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8"/>
          <p:cNvSpPr txBox="1"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38"/>
          <p:cNvSpPr txBox="1">
            <a:spLocks noGrp="1"/>
          </p:cNvSpPr>
          <p:nvPr>
            <p:ph type="body" idx="1"/>
          </p:nvPr>
        </p:nvSpPr>
        <p:spPr>
          <a:xfrm>
            <a:off x="3609563" y="3118775"/>
            <a:ext cx="2927311" cy="30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38"/>
          <p:cNvSpPr txBox="1">
            <a:spLocks noGrp="1"/>
          </p:cNvSpPr>
          <p:nvPr>
            <p:ph type="body" idx="2"/>
          </p:nvPr>
        </p:nvSpPr>
        <p:spPr>
          <a:xfrm>
            <a:off x="371475" y="3118776"/>
            <a:ext cx="2926800" cy="3081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8"/>
          <p:cNvSpPr>
            <a:spLocks noGrp="1"/>
          </p:cNvSpPr>
          <p:nvPr>
            <p:ph type="pic" idx="3"/>
          </p:nvPr>
        </p:nvSpPr>
        <p:spPr>
          <a:xfrm>
            <a:off x="4908415" y="-4277"/>
            <a:ext cx="7283585" cy="620497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38"/>
          <p:cNvSpPr/>
          <p:nvPr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8"/>
          <p:cNvSpPr/>
          <p:nvPr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" name="Google Shape;158;p38"/>
          <p:cNvCxnSpPr/>
          <p:nvPr/>
        </p:nvCxnSpPr>
        <p:spPr>
          <a:xfrm>
            <a:off x="3452019" y="3106075"/>
            <a:ext cx="0" cy="3094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9" name="Google Shape;159;p38"/>
          <p:cNvSpPr/>
          <p:nvPr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9"/>
          <p:cNvSpPr>
            <a:spLocks noGrp="1"/>
          </p:cNvSpPr>
          <p:nvPr>
            <p:ph type="pic" idx="2"/>
          </p:nvPr>
        </p:nvSpPr>
        <p:spPr>
          <a:xfrm>
            <a:off x="0" y="1233488"/>
            <a:ext cx="12192000" cy="439102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63" name="Google Shape;163;p39"/>
          <p:cNvGrpSpPr/>
          <p:nvPr/>
        </p:nvGrpSpPr>
        <p:grpSpPr>
          <a:xfrm>
            <a:off x="371474" y="260350"/>
            <a:ext cx="644525" cy="973138"/>
            <a:chOff x="371475" y="671713"/>
            <a:chExt cx="496540" cy="836738"/>
          </a:xfrm>
        </p:grpSpPr>
        <p:sp>
          <p:nvSpPr>
            <p:cNvPr id="164" name="Google Shape;164;p39"/>
            <p:cNvSpPr/>
            <p:nvPr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9"/>
            <p:cNvSpPr/>
            <p:nvPr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39"/>
          <p:cNvSpPr/>
          <p:nvPr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0"/>
          <p:cNvSpPr/>
          <p:nvPr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0"/>
          <p:cNvSpPr>
            <a:spLocks noGrp="1"/>
          </p:cNvSpPr>
          <p:nvPr>
            <p:ph type="pic" idx="2"/>
          </p:nvPr>
        </p:nvSpPr>
        <p:spPr>
          <a:xfrm>
            <a:off x="571500" y="0"/>
            <a:ext cx="6034088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40"/>
          <p:cNvSpPr/>
          <p:nvPr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0"/>
          <p:cNvSpPr txBox="1"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0"/>
          <p:cNvSpPr txBox="1"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4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4481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41"/>
          <p:cNvSpPr/>
          <p:nvPr/>
        </p:nvSpPr>
        <p:spPr>
          <a:xfrm>
            <a:off x="0" y="4448175"/>
            <a:ext cx="12192000" cy="2409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41"/>
          <p:cNvSpPr txBox="1"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1"/>
          <p:cNvSpPr txBox="1">
            <a:spLocks noGrp="1"/>
          </p:cNvSpPr>
          <p:nvPr>
            <p:ph type="subTitle" idx="1"/>
          </p:nvPr>
        </p:nvSpPr>
        <p:spPr>
          <a:xfrm>
            <a:off x="371475" y="5830888"/>
            <a:ext cx="11520488" cy="55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4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42"/>
          <p:cNvSpPr txBox="1">
            <a:spLocks noGrp="1"/>
          </p:cNvSpPr>
          <p:nvPr>
            <p:ph type="ctrTitle"/>
          </p:nvPr>
        </p:nvSpPr>
        <p:spPr>
          <a:xfrm>
            <a:off x="3436610" y="1779589"/>
            <a:ext cx="5318781" cy="218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2"/>
          <p:cNvSpPr txBox="1">
            <a:spLocks noGrp="1"/>
          </p:cNvSpPr>
          <p:nvPr>
            <p:ph type="subTitle" idx="1"/>
          </p:nvPr>
        </p:nvSpPr>
        <p:spPr>
          <a:xfrm>
            <a:off x="3436610" y="4079083"/>
            <a:ext cx="5318781" cy="97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lank">
  <p:cSld name="4_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5"/>
          <p:cNvSpPr/>
          <p:nvPr/>
        </p:nvSpPr>
        <p:spPr>
          <a:xfrm>
            <a:off x="9398000" y="0"/>
            <a:ext cx="2793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5"/>
          <p:cNvSpPr>
            <a:spLocks noGrp="1"/>
          </p:cNvSpPr>
          <p:nvPr>
            <p:ph type="pic" idx="2"/>
          </p:nvPr>
        </p:nvSpPr>
        <p:spPr>
          <a:xfrm>
            <a:off x="0" y="260350"/>
            <a:ext cx="11891963" cy="63007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43"/>
          <p:cNvSpPr/>
          <p:nvPr/>
        </p:nvSpPr>
        <p:spPr>
          <a:xfrm>
            <a:off x="0" y="0"/>
            <a:ext cx="6413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5016500" y="472281"/>
            <a:ext cx="7175500" cy="591343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43"/>
          <p:cNvSpPr txBox="1"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3"/>
          <p:cNvSpPr txBox="1">
            <a:spLocks noGrp="1"/>
          </p:cNvSpPr>
          <p:nvPr>
            <p:ph type="subTitle" idx="1"/>
          </p:nvPr>
        </p:nvSpPr>
        <p:spPr>
          <a:xfrm>
            <a:off x="371476" y="4079083"/>
            <a:ext cx="4416424" cy="97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1" name="Google Shape;191;p43"/>
          <p:cNvSpPr/>
          <p:nvPr/>
        </p:nvSpPr>
        <p:spPr>
          <a:xfrm>
            <a:off x="5021263" y="368300"/>
            <a:ext cx="3159760" cy="116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4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4"/>
          <p:cNvSpPr txBox="1">
            <a:spLocks noGrp="1"/>
          </p:cNvSpPr>
          <p:nvPr>
            <p:ph type="body" idx="1"/>
          </p:nvPr>
        </p:nvSpPr>
        <p:spPr>
          <a:xfrm>
            <a:off x="371474" y="1233488"/>
            <a:ext cx="11520487" cy="494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44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5"/>
          <p:cNvSpPr/>
          <p:nvPr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5"/>
          <p:cNvSpPr/>
          <p:nvPr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45"/>
          <p:cNvSpPr txBox="1"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5"/>
          <p:cNvSpPr txBox="1">
            <a:spLocks noGrp="1"/>
          </p:cNvSpPr>
          <p:nvPr>
            <p:ph type="body" idx="1"/>
          </p:nvPr>
        </p:nvSpPr>
        <p:spPr>
          <a:xfrm>
            <a:off x="546100" y="1638299"/>
            <a:ext cx="5346700" cy="4381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45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2" name="Google Shape;202;p45"/>
          <p:cNvSpPr>
            <a:spLocks noGrp="1"/>
          </p:cNvSpPr>
          <p:nvPr>
            <p:ph type="pic" idx="2"/>
          </p:nvPr>
        </p:nvSpPr>
        <p:spPr>
          <a:xfrm>
            <a:off x="6096000" y="1460501"/>
            <a:ext cx="5795963" cy="474027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6"/>
          <p:cNvSpPr/>
          <p:nvPr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46"/>
          <p:cNvSpPr txBox="1">
            <a:spLocks noGrp="1"/>
          </p:cNvSpPr>
          <p:nvPr>
            <p:ph type="title"/>
          </p:nvPr>
        </p:nvSpPr>
        <p:spPr>
          <a:xfrm>
            <a:off x="371476" y="260351"/>
            <a:ext cx="5495926" cy="213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6"/>
          <p:cNvSpPr txBox="1">
            <a:spLocks noGrp="1"/>
          </p:cNvSpPr>
          <p:nvPr>
            <p:ph type="body" idx="1"/>
          </p:nvPr>
        </p:nvSpPr>
        <p:spPr>
          <a:xfrm>
            <a:off x="371475" y="2603500"/>
            <a:ext cx="5495926" cy="357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46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8" name="Google Shape;208;p46"/>
          <p:cNvSpPr>
            <a:spLocks noGrp="1"/>
          </p:cNvSpPr>
          <p:nvPr>
            <p:ph type="pic" idx="2"/>
          </p:nvPr>
        </p:nvSpPr>
        <p:spPr>
          <a:xfrm>
            <a:off x="9191224" y="637283"/>
            <a:ext cx="2692800" cy="27825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p46"/>
          <p:cNvSpPr>
            <a:spLocks noGrp="1"/>
          </p:cNvSpPr>
          <p:nvPr>
            <p:ph type="pic" idx="3"/>
          </p:nvPr>
        </p:nvSpPr>
        <p:spPr>
          <a:xfrm>
            <a:off x="6498424" y="3430043"/>
            <a:ext cx="2692800" cy="27723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46"/>
          <p:cNvSpPr/>
          <p:nvPr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6"/>
          <p:cNvSpPr/>
          <p:nvPr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6"/>
          <p:cNvSpPr/>
          <p:nvPr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6"/>
          <p:cNvSpPr/>
          <p:nvPr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7"/>
          <p:cNvSpPr/>
          <p:nvPr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7"/>
          <p:cNvSpPr txBox="1">
            <a:spLocks noGrp="1"/>
          </p:cNvSpPr>
          <p:nvPr>
            <p:ph type="title"/>
          </p:nvPr>
        </p:nvSpPr>
        <p:spPr>
          <a:xfrm>
            <a:off x="371476" y="1016000"/>
            <a:ext cx="3997324" cy="2501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47"/>
          <p:cNvSpPr txBox="1">
            <a:spLocks noGrp="1"/>
          </p:cNvSpPr>
          <p:nvPr>
            <p:ph type="body" idx="1"/>
          </p:nvPr>
        </p:nvSpPr>
        <p:spPr>
          <a:xfrm>
            <a:off x="371475" y="3619500"/>
            <a:ext cx="3997325" cy="255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47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9" name="Google Shape;219;p47"/>
          <p:cNvSpPr>
            <a:spLocks noGrp="1"/>
          </p:cNvSpPr>
          <p:nvPr>
            <p:ph type="pic" idx="2"/>
          </p:nvPr>
        </p:nvSpPr>
        <p:spPr>
          <a:xfrm>
            <a:off x="4902201" y="619125"/>
            <a:ext cx="3454400" cy="55816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47"/>
          <p:cNvSpPr>
            <a:spLocks noGrp="1"/>
          </p:cNvSpPr>
          <p:nvPr>
            <p:ph type="pic" idx="3"/>
          </p:nvPr>
        </p:nvSpPr>
        <p:spPr>
          <a:xfrm>
            <a:off x="8432801" y="260351"/>
            <a:ext cx="3454400" cy="558164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47"/>
          <p:cNvSpPr/>
          <p:nvPr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7"/>
          <p:cNvSpPr/>
          <p:nvPr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7"/>
          <p:cNvSpPr/>
          <p:nvPr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8"/>
          <p:cNvSpPr/>
          <p:nvPr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8"/>
          <p:cNvSpPr txBox="1"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8"/>
          <p:cNvSpPr txBox="1">
            <a:spLocks noGrp="1"/>
          </p:cNvSpPr>
          <p:nvPr>
            <p:ph type="body" idx="1"/>
          </p:nvPr>
        </p:nvSpPr>
        <p:spPr>
          <a:xfrm>
            <a:off x="6096000" y="476250"/>
            <a:ext cx="5795963" cy="255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48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48"/>
          <p:cNvSpPr>
            <a:spLocks noGrp="1"/>
          </p:cNvSpPr>
          <p:nvPr>
            <p:ph type="pic" idx="2"/>
          </p:nvPr>
        </p:nvSpPr>
        <p:spPr>
          <a:xfrm>
            <a:off x="371476" y="3233941"/>
            <a:ext cx="11520486" cy="296683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48"/>
          <p:cNvSpPr/>
          <p:nvPr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9"/>
          <p:cNvSpPr/>
          <p:nvPr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9"/>
          <p:cNvSpPr txBox="1">
            <a:spLocks noGrp="1"/>
          </p:cNvSpPr>
          <p:nvPr>
            <p:ph type="title"/>
          </p:nvPr>
        </p:nvSpPr>
        <p:spPr>
          <a:xfrm>
            <a:off x="371475" y="1783831"/>
            <a:ext cx="3111954" cy="329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9"/>
          <p:cNvSpPr txBox="1">
            <a:spLocks noGrp="1"/>
          </p:cNvSpPr>
          <p:nvPr>
            <p:ph type="body" idx="1"/>
          </p:nvPr>
        </p:nvSpPr>
        <p:spPr>
          <a:xfrm>
            <a:off x="7489370" y="1783832"/>
            <a:ext cx="4402592" cy="329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49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6" name="Google Shape;236;p49"/>
          <p:cNvSpPr>
            <a:spLocks noGrp="1"/>
          </p:cNvSpPr>
          <p:nvPr>
            <p:ph type="pic" idx="2"/>
          </p:nvPr>
        </p:nvSpPr>
        <p:spPr>
          <a:xfrm>
            <a:off x="3672114" y="0"/>
            <a:ext cx="362857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" name="Google Shape;237;p49"/>
          <p:cNvSpPr/>
          <p:nvPr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9"/>
          <p:cNvSpPr/>
          <p:nvPr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0"/>
          <p:cNvSpPr/>
          <p:nvPr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50"/>
          <p:cNvSpPr/>
          <p:nvPr/>
        </p:nvSpPr>
        <p:spPr>
          <a:xfrm>
            <a:off x="0" y="1389743"/>
            <a:ext cx="12192000" cy="40785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50"/>
          <p:cNvSpPr txBox="1">
            <a:spLocks noGrp="1"/>
          </p:cNvSpPr>
          <p:nvPr>
            <p:ph type="title"/>
          </p:nvPr>
        </p:nvSpPr>
        <p:spPr>
          <a:xfrm>
            <a:off x="831850" y="233158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50"/>
          <p:cNvSpPr txBox="1">
            <a:spLocks noGrp="1"/>
          </p:cNvSpPr>
          <p:nvPr>
            <p:ph type="body" idx="1"/>
          </p:nvPr>
        </p:nvSpPr>
        <p:spPr>
          <a:xfrm>
            <a:off x="831850" y="3968071"/>
            <a:ext cx="10515600" cy="80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E90"/>
              </a:buClr>
              <a:buSzPts val="2000"/>
              <a:buNone/>
              <a:defRPr sz="2000">
                <a:solidFill>
                  <a:srgbClr val="8D8E9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E90"/>
              </a:buClr>
              <a:buSzPts val="1800"/>
              <a:buNone/>
              <a:defRPr sz="1800">
                <a:solidFill>
                  <a:srgbClr val="8D8E9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E90"/>
              </a:buClr>
              <a:buSzPts val="1600"/>
              <a:buNone/>
              <a:defRPr sz="1600">
                <a:solidFill>
                  <a:srgbClr val="8D8E9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E90"/>
              </a:buClr>
              <a:buSzPts val="1600"/>
              <a:buNone/>
              <a:defRPr sz="1600">
                <a:solidFill>
                  <a:srgbClr val="8D8E9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E90"/>
              </a:buClr>
              <a:buSzPts val="1600"/>
              <a:buNone/>
              <a:defRPr sz="1600">
                <a:solidFill>
                  <a:srgbClr val="8D8E90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E90"/>
              </a:buClr>
              <a:buSzPts val="1600"/>
              <a:buNone/>
              <a:defRPr sz="1600">
                <a:solidFill>
                  <a:srgbClr val="8D8E90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E90"/>
              </a:buClr>
              <a:buSzPts val="1600"/>
              <a:buNone/>
              <a:defRPr sz="1600">
                <a:solidFill>
                  <a:srgbClr val="8D8E90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E90"/>
              </a:buClr>
              <a:buSzPts val="1600"/>
              <a:buNone/>
              <a:defRPr sz="1600">
                <a:solidFill>
                  <a:srgbClr val="8D8E90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50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5" name="Google Shape;245;p50"/>
          <p:cNvSpPr/>
          <p:nvPr/>
        </p:nvSpPr>
        <p:spPr>
          <a:xfrm>
            <a:off x="371475" y="580571"/>
            <a:ext cx="1573439" cy="150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50"/>
          <p:cNvSpPr/>
          <p:nvPr/>
        </p:nvSpPr>
        <p:spPr>
          <a:xfrm>
            <a:off x="7097486" y="5105274"/>
            <a:ext cx="4794477" cy="725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1"/>
          <p:cNvSpPr/>
          <p:nvPr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51"/>
          <p:cNvSpPr txBox="1">
            <a:spLocks noGrp="1"/>
          </p:cNvSpPr>
          <p:nvPr>
            <p:ph type="title"/>
          </p:nvPr>
        </p:nvSpPr>
        <p:spPr>
          <a:xfrm>
            <a:off x="371475" y="3917949"/>
            <a:ext cx="6915150" cy="226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51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1" name="Google Shape;251;p51"/>
          <p:cNvSpPr/>
          <p:nvPr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51"/>
          <p:cNvSpPr/>
          <p:nvPr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51"/>
          <p:cNvSpPr>
            <a:spLocks noGrp="1"/>
          </p:cNvSpPr>
          <p:nvPr>
            <p:ph type="pic" idx="2"/>
          </p:nvPr>
        </p:nvSpPr>
        <p:spPr>
          <a:xfrm>
            <a:off x="371474" y="260351"/>
            <a:ext cx="11520489" cy="594042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2"/>
          <p:cNvSpPr/>
          <p:nvPr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52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52"/>
          <p:cNvSpPr txBox="1">
            <a:spLocks noGrp="1"/>
          </p:cNvSpPr>
          <p:nvPr>
            <p:ph type="body" idx="1"/>
          </p:nvPr>
        </p:nvSpPr>
        <p:spPr>
          <a:xfrm>
            <a:off x="6383054" y="1357414"/>
            <a:ext cx="5255193" cy="2404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52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9" name="Google Shape;259;p52"/>
          <p:cNvSpPr>
            <a:spLocks noGrp="1"/>
          </p:cNvSpPr>
          <p:nvPr>
            <p:ph type="pic" idx="2"/>
          </p:nvPr>
        </p:nvSpPr>
        <p:spPr>
          <a:xfrm>
            <a:off x="371475" y="1233488"/>
            <a:ext cx="5757863" cy="241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52"/>
          <p:cNvSpPr>
            <a:spLocks noGrp="1"/>
          </p:cNvSpPr>
          <p:nvPr>
            <p:ph type="pic" idx="3"/>
          </p:nvPr>
        </p:nvSpPr>
        <p:spPr>
          <a:xfrm>
            <a:off x="6200775" y="3967163"/>
            <a:ext cx="5619750" cy="24145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52"/>
          <p:cNvSpPr/>
          <p:nvPr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52"/>
          <p:cNvSpPr txBox="1">
            <a:spLocks noGrp="1"/>
          </p:cNvSpPr>
          <p:nvPr>
            <p:ph type="body" idx="4"/>
          </p:nvPr>
        </p:nvSpPr>
        <p:spPr>
          <a:xfrm>
            <a:off x="622406" y="3848474"/>
            <a:ext cx="5256000" cy="24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6"/>
          <p:cNvSpPr/>
          <p:nvPr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6"/>
          <p:cNvSpPr/>
          <p:nvPr/>
        </p:nvSpPr>
        <p:spPr>
          <a:xfrm>
            <a:off x="0" y="0"/>
            <a:ext cx="5138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6"/>
          <p:cNvSpPr txBox="1">
            <a:spLocks noGrp="1"/>
          </p:cNvSpPr>
          <p:nvPr>
            <p:ph type="title"/>
          </p:nvPr>
        </p:nvSpPr>
        <p:spPr>
          <a:xfrm>
            <a:off x="6619197" y="1296176"/>
            <a:ext cx="5272764" cy="1551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body" idx="1"/>
          </p:nvPr>
        </p:nvSpPr>
        <p:spPr>
          <a:xfrm>
            <a:off x="6619198" y="3073967"/>
            <a:ext cx="5272764" cy="255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26"/>
          <p:cNvSpPr>
            <a:spLocks noGrp="1"/>
          </p:cNvSpPr>
          <p:nvPr>
            <p:ph type="pic" idx="2"/>
          </p:nvPr>
        </p:nvSpPr>
        <p:spPr>
          <a:xfrm>
            <a:off x="1117601" y="1016000"/>
            <a:ext cx="5138058" cy="4978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26"/>
          <p:cNvSpPr/>
          <p:nvPr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6"/>
          <p:cNvSpPr/>
          <p:nvPr/>
        </p:nvSpPr>
        <p:spPr>
          <a:xfrm>
            <a:off x="2162630" y="873210"/>
            <a:ext cx="4093029" cy="138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3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3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6" name="Google Shape;266;p53"/>
          <p:cNvSpPr>
            <a:spLocks noGrp="1"/>
          </p:cNvSpPr>
          <p:nvPr>
            <p:ph type="pic" idx="2"/>
          </p:nvPr>
        </p:nvSpPr>
        <p:spPr>
          <a:xfrm>
            <a:off x="371475" y="1233488"/>
            <a:ext cx="11520488" cy="238136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7" name="Google Shape;267;p53"/>
          <p:cNvSpPr/>
          <p:nvPr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53"/>
          <p:cNvSpPr txBox="1">
            <a:spLocks noGrp="1"/>
          </p:cNvSpPr>
          <p:nvPr>
            <p:ph type="body" idx="1"/>
          </p:nvPr>
        </p:nvSpPr>
        <p:spPr>
          <a:xfrm>
            <a:off x="6383054" y="3808206"/>
            <a:ext cx="5255193" cy="2404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53"/>
          <p:cNvSpPr txBox="1">
            <a:spLocks noGrp="1"/>
          </p:cNvSpPr>
          <p:nvPr>
            <p:ph type="body" idx="3"/>
          </p:nvPr>
        </p:nvSpPr>
        <p:spPr>
          <a:xfrm>
            <a:off x="622406" y="3808236"/>
            <a:ext cx="5256000" cy="24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70" name="Google Shape;270;p53"/>
          <p:cNvCxnSpPr/>
          <p:nvPr/>
        </p:nvCxnSpPr>
        <p:spPr>
          <a:xfrm>
            <a:off x="6131719" y="3774712"/>
            <a:ext cx="0" cy="247184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4"/>
          <p:cNvSpPr/>
          <p:nvPr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54"/>
          <p:cNvSpPr>
            <a:spLocks noGrp="1"/>
          </p:cNvSpPr>
          <p:nvPr>
            <p:ph type="pic" idx="2"/>
          </p:nvPr>
        </p:nvSpPr>
        <p:spPr>
          <a:xfrm>
            <a:off x="371475" y="260350"/>
            <a:ext cx="11520488" cy="6121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" name="Google Shape;274;p54"/>
          <p:cNvSpPr/>
          <p:nvPr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54"/>
          <p:cNvSpPr/>
          <p:nvPr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54"/>
          <p:cNvSpPr txBox="1">
            <a:spLocks noGrp="1"/>
          </p:cNvSpPr>
          <p:nvPr>
            <p:ph type="title"/>
          </p:nvPr>
        </p:nvSpPr>
        <p:spPr>
          <a:xfrm>
            <a:off x="1587504" y="1233488"/>
            <a:ext cx="9016993" cy="76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4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8" name="Google Shape;278;p54"/>
          <p:cNvSpPr txBox="1">
            <a:spLocks noGrp="1"/>
          </p:cNvSpPr>
          <p:nvPr>
            <p:ph type="body" idx="1"/>
          </p:nvPr>
        </p:nvSpPr>
        <p:spPr>
          <a:xfrm>
            <a:off x="6328091" y="2424864"/>
            <a:ext cx="4132800" cy="28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54"/>
          <p:cNvSpPr txBox="1">
            <a:spLocks noGrp="1"/>
          </p:cNvSpPr>
          <p:nvPr>
            <p:ph type="body" idx="3"/>
          </p:nvPr>
        </p:nvSpPr>
        <p:spPr>
          <a:xfrm>
            <a:off x="1722820" y="2424864"/>
            <a:ext cx="4131850" cy="283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55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55"/>
          <p:cNvSpPr>
            <a:spLocks noGrp="1"/>
          </p:cNvSpPr>
          <p:nvPr>
            <p:ph type="pic" idx="2"/>
          </p:nvPr>
        </p:nvSpPr>
        <p:spPr>
          <a:xfrm>
            <a:off x="335756" y="260350"/>
            <a:ext cx="11520488" cy="63007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56"/>
          <p:cNvSpPr>
            <a:spLocks noGrp="1"/>
          </p:cNvSpPr>
          <p:nvPr>
            <p:ph type="pic" idx="2"/>
          </p:nvPr>
        </p:nvSpPr>
        <p:spPr>
          <a:xfrm>
            <a:off x="1" y="1"/>
            <a:ext cx="12191999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57"/>
          <p:cNvSpPr>
            <a:spLocks noGrp="1"/>
          </p:cNvSpPr>
          <p:nvPr>
            <p:ph type="pic" idx="2"/>
          </p:nvPr>
        </p:nvSpPr>
        <p:spPr>
          <a:xfrm>
            <a:off x="371475" y="260350"/>
            <a:ext cx="4492625" cy="63007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0" name="Google Shape;290;p57"/>
          <p:cNvSpPr>
            <a:spLocks noGrp="1"/>
          </p:cNvSpPr>
          <p:nvPr>
            <p:ph type="pic" idx="3"/>
          </p:nvPr>
        </p:nvSpPr>
        <p:spPr>
          <a:xfrm>
            <a:off x="4981575" y="260350"/>
            <a:ext cx="2740025" cy="63007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1" name="Google Shape;291;p57"/>
          <p:cNvSpPr>
            <a:spLocks noGrp="1"/>
          </p:cNvSpPr>
          <p:nvPr>
            <p:ph type="pic" idx="4"/>
          </p:nvPr>
        </p:nvSpPr>
        <p:spPr>
          <a:xfrm>
            <a:off x="7839076" y="260350"/>
            <a:ext cx="4052888" cy="38036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2" name="Google Shape;292;p57"/>
          <p:cNvSpPr>
            <a:spLocks noGrp="1"/>
          </p:cNvSpPr>
          <p:nvPr>
            <p:ph type="pic" idx="5"/>
          </p:nvPr>
        </p:nvSpPr>
        <p:spPr>
          <a:xfrm>
            <a:off x="7839076" y="4165600"/>
            <a:ext cx="4052888" cy="239553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8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58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6" name="Google Shape;296;p58"/>
          <p:cNvSpPr>
            <a:spLocks noGrp="1"/>
          </p:cNvSpPr>
          <p:nvPr>
            <p:ph type="pic" idx="2"/>
          </p:nvPr>
        </p:nvSpPr>
        <p:spPr>
          <a:xfrm>
            <a:off x="371475" y="1233488"/>
            <a:ext cx="2466000" cy="49672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Google Shape;297;p58"/>
          <p:cNvSpPr/>
          <p:nvPr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58"/>
          <p:cNvSpPr txBox="1">
            <a:spLocks noGrp="1"/>
          </p:cNvSpPr>
          <p:nvPr>
            <p:ph type="body" idx="1"/>
          </p:nvPr>
        </p:nvSpPr>
        <p:spPr>
          <a:xfrm>
            <a:off x="3004445" y="1330963"/>
            <a:ext cx="2986019" cy="1076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9" name="Google Shape;299;p58"/>
          <p:cNvSpPr/>
          <p:nvPr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58"/>
          <p:cNvSpPr txBox="1">
            <a:spLocks noGrp="1"/>
          </p:cNvSpPr>
          <p:nvPr>
            <p:ph type="body" idx="3"/>
          </p:nvPr>
        </p:nvSpPr>
        <p:spPr>
          <a:xfrm>
            <a:off x="3004445" y="2623930"/>
            <a:ext cx="2986019" cy="344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58"/>
          <p:cNvSpPr>
            <a:spLocks noGrp="1"/>
          </p:cNvSpPr>
          <p:nvPr>
            <p:ph type="pic" idx="4"/>
          </p:nvPr>
        </p:nvSpPr>
        <p:spPr>
          <a:xfrm>
            <a:off x="6151738" y="1233487"/>
            <a:ext cx="2464907" cy="49672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2" name="Google Shape;302;p58"/>
          <p:cNvSpPr/>
          <p:nvPr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58"/>
          <p:cNvSpPr/>
          <p:nvPr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58"/>
          <p:cNvSpPr txBox="1">
            <a:spLocks noGrp="1"/>
          </p:cNvSpPr>
          <p:nvPr>
            <p:ph type="body" idx="5"/>
          </p:nvPr>
        </p:nvSpPr>
        <p:spPr>
          <a:xfrm>
            <a:off x="8786099" y="1333189"/>
            <a:ext cx="2984400" cy="107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5" name="Google Shape;305;p58"/>
          <p:cNvSpPr txBox="1">
            <a:spLocks noGrp="1"/>
          </p:cNvSpPr>
          <p:nvPr>
            <p:ph type="body" idx="6"/>
          </p:nvPr>
        </p:nvSpPr>
        <p:spPr>
          <a:xfrm>
            <a:off x="8786099" y="2623930"/>
            <a:ext cx="2984400" cy="344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9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59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9" name="Google Shape;309;p59"/>
          <p:cNvSpPr>
            <a:spLocks noGrp="1"/>
          </p:cNvSpPr>
          <p:nvPr>
            <p:ph type="pic" idx="2"/>
          </p:nvPr>
        </p:nvSpPr>
        <p:spPr>
          <a:xfrm>
            <a:off x="7063827" y="1233488"/>
            <a:ext cx="4828135" cy="49672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0" name="Google Shape;310;p59"/>
          <p:cNvSpPr/>
          <p:nvPr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59"/>
          <p:cNvSpPr txBox="1">
            <a:spLocks noGrp="1"/>
          </p:cNvSpPr>
          <p:nvPr>
            <p:ph type="body" idx="1"/>
          </p:nvPr>
        </p:nvSpPr>
        <p:spPr>
          <a:xfrm>
            <a:off x="483636" y="1330963"/>
            <a:ext cx="2986019" cy="1076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2" name="Google Shape;312;p59"/>
          <p:cNvSpPr/>
          <p:nvPr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59"/>
          <p:cNvSpPr txBox="1">
            <a:spLocks noGrp="1"/>
          </p:cNvSpPr>
          <p:nvPr>
            <p:ph type="body" idx="3"/>
          </p:nvPr>
        </p:nvSpPr>
        <p:spPr>
          <a:xfrm>
            <a:off x="483636" y="2623930"/>
            <a:ext cx="2986019" cy="344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59"/>
          <p:cNvSpPr/>
          <p:nvPr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59"/>
          <p:cNvSpPr/>
          <p:nvPr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59"/>
          <p:cNvSpPr txBox="1">
            <a:spLocks noGrp="1"/>
          </p:cNvSpPr>
          <p:nvPr>
            <p:ph type="body" idx="4"/>
          </p:nvPr>
        </p:nvSpPr>
        <p:spPr>
          <a:xfrm>
            <a:off x="3830620" y="1333189"/>
            <a:ext cx="2984400" cy="107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7" name="Google Shape;317;p59"/>
          <p:cNvSpPr txBox="1">
            <a:spLocks noGrp="1"/>
          </p:cNvSpPr>
          <p:nvPr>
            <p:ph type="body" idx="5"/>
          </p:nvPr>
        </p:nvSpPr>
        <p:spPr>
          <a:xfrm>
            <a:off x="3830620" y="2623930"/>
            <a:ext cx="2984400" cy="344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mparison">
  <p:cSld name="4_Comparison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0"/>
          <p:cNvSpPr/>
          <p:nvPr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60"/>
          <p:cNvSpPr/>
          <p:nvPr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60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60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3" name="Google Shape;323;p60"/>
          <p:cNvSpPr txBox="1">
            <a:spLocks noGrp="1"/>
          </p:cNvSpPr>
          <p:nvPr>
            <p:ph type="body" idx="1"/>
          </p:nvPr>
        </p:nvSpPr>
        <p:spPr>
          <a:xfrm>
            <a:off x="6610169" y="3956706"/>
            <a:ext cx="5109021" cy="51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4" name="Google Shape;324;p60"/>
          <p:cNvSpPr txBox="1">
            <a:spLocks noGrp="1"/>
          </p:cNvSpPr>
          <p:nvPr>
            <p:ph type="body" idx="2"/>
          </p:nvPr>
        </p:nvSpPr>
        <p:spPr>
          <a:xfrm>
            <a:off x="6610169" y="4569583"/>
            <a:ext cx="5109021" cy="141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60"/>
          <p:cNvSpPr txBox="1">
            <a:spLocks noGrp="1"/>
          </p:cNvSpPr>
          <p:nvPr>
            <p:ph type="body" idx="3"/>
          </p:nvPr>
        </p:nvSpPr>
        <p:spPr>
          <a:xfrm>
            <a:off x="539836" y="1462743"/>
            <a:ext cx="5108400" cy="51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6" name="Google Shape;326;p60"/>
          <p:cNvSpPr txBox="1">
            <a:spLocks noGrp="1"/>
          </p:cNvSpPr>
          <p:nvPr>
            <p:ph type="body" idx="4"/>
          </p:nvPr>
        </p:nvSpPr>
        <p:spPr>
          <a:xfrm>
            <a:off x="539836" y="2075621"/>
            <a:ext cx="5108400" cy="139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7" name="Google Shape;327;p60"/>
          <p:cNvSpPr>
            <a:spLocks noGrp="1"/>
          </p:cNvSpPr>
          <p:nvPr>
            <p:ph type="pic" idx="5"/>
          </p:nvPr>
        </p:nvSpPr>
        <p:spPr>
          <a:xfrm>
            <a:off x="5880101" y="1271588"/>
            <a:ext cx="6012000" cy="240095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8" name="Google Shape;328;p60"/>
          <p:cNvSpPr>
            <a:spLocks noGrp="1"/>
          </p:cNvSpPr>
          <p:nvPr>
            <p:ph type="pic" idx="6"/>
          </p:nvPr>
        </p:nvSpPr>
        <p:spPr>
          <a:xfrm>
            <a:off x="371475" y="3758268"/>
            <a:ext cx="6011800" cy="240095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>
  <p:cSld name="2_Title Only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61"/>
          <p:cNvSpPr/>
          <p:nvPr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61"/>
          <p:cNvSpPr>
            <a:spLocks noGrp="1"/>
          </p:cNvSpPr>
          <p:nvPr>
            <p:ph type="pic" idx="2"/>
          </p:nvPr>
        </p:nvSpPr>
        <p:spPr>
          <a:xfrm>
            <a:off x="647699" y="1470977"/>
            <a:ext cx="5372097" cy="383984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3" name="Google Shape;333;p61"/>
          <p:cNvSpPr>
            <a:spLocks noGrp="1"/>
          </p:cNvSpPr>
          <p:nvPr>
            <p:ph type="pic" idx="3"/>
          </p:nvPr>
        </p:nvSpPr>
        <p:spPr>
          <a:xfrm>
            <a:off x="6254748" y="1462403"/>
            <a:ext cx="5372097" cy="385699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4" name="Google Shape;334;p61"/>
          <p:cNvSpPr txBox="1">
            <a:spLocks noGrp="1"/>
          </p:cNvSpPr>
          <p:nvPr>
            <p:ph type="body" idx="1"/>
          </p:nvPr>
        </p:nvSpPr>
        <p:spPr>
          <a:xfrm>
            <a:off x="647699" y="5451475"/>
            <a:ext cx="5372096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5" name="Google Shape;335;p61"/>
          <p:cNvSpPr txBox="1">
            <a:spLocks noGrp="1"/>
          </p:cNvSpPr>
          <p:nvPr>
            <p:ph type="body" idx="4"/>
          </p:nvPr>
        </p:nvSpPr>
        <p:spPr>
          <a:xfrm>
            <a:off x="6254748" y="591502"/>
            <a:ext cx="5372096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36" name="Google Shape;336;p61"/>
          <p:cNvGrpSpPr/>
          <p:nvPr/>
        </p:nvGrpSpPr>
        <p:grpSpPr>
          <a:xfrm>
            <a:off x="5387974" y="422433"/>
            <a:ext cx="644525" cy="973138"/>
            <a:chOff x="371475" y="671713"/>
            <a:chExt cx="496540" cy="836738"/>
          </a:xfrm>
        </p:grpSpPr>
        <p:sp>
          <p:nvSpPr>
            <p:cNvPr id="337" name="Google Shape;337;p61"/>
            <p:cNvSpPr/>
            <p:nvPr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61"/>
            <p:cNvSpPr/>
            <p:nvPr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" name="Google Shape;339;p61"/>
          <p:cNvGrpSpPr/>
          <p:nvPr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</p:grpSpPr>
        <p:sp>
          <p:nvSpPr>
            <p:cNvPr id="340" name="Google Shape;340;p61"/>
            <p:cNvSpPr/>
            <p:nvPr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61"/>
            <p:cNvSpPr/>
            <p:nvPr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Only">
  <p:cSld name="4_Title Only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62"/>
          <p:cNvSpPr>
            <a:spLocks noGrp="1"/>
          </p:cNvSpPr>
          <p:nvPr>
            <p:ph type="pic" idx="2"/>
          </p:nvPr>
        </p:nvSpPr>
        <p:spPr>
          <a:xfrm>
            <a:off x="0" y="0"/>
            <a:ext cx="60192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Google Shape;345;p62"/>
          <p:cNvSpPr>
            <a:spLocks noGrp="1"/>
          </p:cNvSpPr>
          <p:nvPr>
            <p:ph type="pic" idx="3"/>
          </p:nvPr>
        </p:nvSpPr>
        <p:spPr>
          <a:xfrm>
            <a:off x="6172201" y="0"/>
            <a:ext cx="601979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6" name="Google Shape;346;p62"/>
          <p:cNvSpPr txBox="1">
            <a:spLocks noGrp="1"/>
          </p:cNvSpPr>
          <p:nvPr>
            <p:ph type="body" idx="1"/>
          </p:nvPr>
        </p:nvSpPr>
        <p:spPr>
          <a:xfrm>
            <a:off x="725351" y="5008563"/>
            <a:ext cx="4910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62"/>
          <p:cNvSpPr txBox="1">
            <a:spLocks noGrp="1"/>
          </p:cNvSpPr>
          <p:nvPr>
            <p:ph type="body" idx="4"/>
          </p:nvPr>
        </p:nvSpPr>
        <p:spPr>
          <a:xfrm>
            <a:off x="6635593" y="5008563"/>
            <a:ext cx="4908708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7"/>
          <p:cNvSpPr txBox="1">
            <a:spLocks noGrp="1"/>
          </p:cNvSpPr>
          <p:nvPr>
            <p:ph type="body" idx="1"/>
          </p:nvPr>
        </p:nvSpPr>
        <p:spPr>
          <a:xfrm>
            <a:off x="647699" y="4517395"/>
            <a:ext cx="5372096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body" idx="2"/>
          </p:nvPr>
        </p:nvSpPr>
        <p:spPr>
          <a:xfrm>
            <a:off x="6254749" y="1642105"/>
            <a:ext cx="5372096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/>
          <p:nvPr/>
        </p:nvSpPr>
        <p:spPr>
          <a:xfrm>
            <a:off x="0" y="0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7"/>
          <p:cNvSpPr/>
          <p:nvPr/>
        </p:nvSpPr>
        <p:spPr>
          <a:xfrm>
            <a:off x="10337800" y="5122548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7"/>
          <p:cNvSpPr>
            <a:spLocks noGrp="1"/>
          </p:cNvSpPr>
          <p:nvPr>
            <p:ph type="pic" idx="3"/>
          </p:nvPr>
        </p:nvSpPr>
        <p:spPr>
          <a:xfrm>
            <a:off x="647699" y="571500"/>
            <a:ext cx="5372097" cy="383984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27"/>
          <p:cNvSpPr>
            <a:spLocks noGrp="1"/>
          </p:cNvSpPr>
          <p:nvPr>
            <p:ph type="pic" idx="4"/>
          </p:nvPr>
        </p:nvSpPr>
        <p:spPr>
          <a:xfrm>
            <a:off x="6254748" y="2429505"/>
            <a:ext cx="5372097" cy="385699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Only">
  <p:cSld name="6_Title Only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63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6168473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63"/>
          <p:cNvSpPr/>
          <p:nvPr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63"/>
          <p:cNvSpPr/>
          <p:nvPr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63"/>
          <p:cNvSpPr/>
          <p:nvPr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63"/>
          <p:cNvSpPr/>
          <p:nvPr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63"/>
          <p:cNvSpPr/>
          <p:nvPr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63"/>
          <p:cNvSpPr/>
          <p:nvPr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63"/>
          <p:cNvSpPr/>
          <p:nvPr/>
        </p:nvSpPr>
        <p:spPr>
          <a:xfrm rot="5400000">
            <a:off x="9422986" y="1050373"/>
            <a:ext cx="298174" cy="18525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63"/>
          <p:cNvSpPr/>
          <p:nvPr/>
        </p:nvSpPr>
        <p:spPr>
          <a:xfrm rot="-5400000">
            <a:off x="9238100" y="3336373"/>
            <a:ext cx="298174" cy="18525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63"/>
          <p:cNvSpPr/>
          <p:nvPr/>
        </p:nvSpPr>
        <p:spPr>
          <a:xfrm rot="5400000">
            <a:off x="9422986" y="5622373"/>
            <a:ext cx="298174" cy="185254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63"/>
          <p:cNvSpPr>
            <a:spLocks noGrp="1"/>
          </p:cNvSpPr>
          <p:nvPr>
            <p:ph type="pic" idx="2"/>
          </p:nvPr>
        </p:nvSpPr>
        <p:spPr>
          <a:xfrm>
            <a:off x="10133588" y="561678"/>
            <a:ext cx="1405742" cy="116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1" name="Google Shape;361;p63"/>
          <p:cNvSpPr>
            <a:spLocks noGrp="1"/>
          </p:cNvSpPr>
          <p:nvPr>
            <p:ph type="pic" idx="3"/>
          </p:nvPr>
        </p:nvSpPr>
        <p:spPr>
          <a:xfrm>
            <a:off x="7421034" y="2847678"/>
            <a:ext cx="1405742" cy="116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2" name="Google Shape;362;p63"/>
          <p:cNvSpPr>
            <a:spLocks noGrp="1"/>
          </p:cNvSpPr>
          <p:nvPr>
            <p:ph type="pic" idx="4"/>
          </p:nvPr>
        </p:nvSpPr>
        <p:spPr>
          <a:xfrm>
            <a:off x="10133588" y="5133678"/>
            <a:ext cx="1405742" cy="116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3" name="Google Shape;363;p63"/>
          <p:cNvSpPr>
            <a:spLocks noGrp="1"/>
          </p:cNvSpPr>
          <p:nvPr>
            <p:ph type="pic" idx="5"/>
          </p:nvPr>
        </p:nvSpPr>
        <p:spPr>
          <a:xfrm>
            <a:off x="371475" y="1233488"/>
            <a:ext cx="6168473" cy="56245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4" name="Google Shape;364;p63"/>
          <p:cNvSpPr txBox="1">
            <a:spLocks noGrp="1"/>
          </p:cNvSpPr>
          <p:nvPr>
            <p:ph type="body" idx="1"/>
          </p:nvPr>
        </p:nvSpPr>
        <p:spPr>
          <a:xfrm>
            <a:off x="6956242" y="215900"/>
            <a:ext cx="2336800" cy="1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63"/>
          <p:cNvSpPr txBox="1">
            <a:spLocks noGrp="1"/>
          </p:cNvSpPr>
          <p:nvPr>
            <p:ph type="body" idx="6"/>
          </p:nvPr>
        </p:nvSpPr>
        <p:spPr>
          <a:xfrm>
            <a:off x="9668059" y="2501900"/>
            <a:ext cx="2336800" cy="1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6" name="Google Shape;366;p63"/>
          <p:cNvSpPr txBox="1">
            <a:spLocks noGrp="1"/>
          </p:cNvSpPr>
          <p:nvPr>
            <p:ph type="body" idx="7"/>
          </p:nvPr>
        </p:nvSpPr>
        <p:spPr>
          <a:xfrm>
            <a:off x="6956241" y="4787900"/>
            <a:ext cx="2336800" cy="1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Only">
  <p:cSld name="7_Title Only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4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64"/>
          <p:cNvSpPr>
            <a:spLocks noGrp="1"/>
          </p:cNvSpPr>
          <p:nvPr>
            <p:ph type="pic" idx="2"/>
          </p:nvPr>
        </p:nvSpPr>
        <p:spPr>
          <a:xfrm>
            <a:off x="371475" y="1233488"/>
            <a:ext cx="11520487" cy="30497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0" name="Google Shape;370;p64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1" name="Google Shape;371;p64"/>
          <p:cNvSpPr>
            <a:spLocks noGrp="1"/>
          </p:cNvSpPr>
          <p:nvPr>
            <p:ph type="pic" idx="3"/>
          </p:nvPr>
        </p:nvSpPr>
        <p:spPr>
          <a:xfrm>
            <a:off x="1466711" y="2999731"/>
            <a:ext cx="1405742" cy="116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2" name="Google Shape;372;p64"/>
          <p:cNvSpPr>
            <a:spLocks noGrp="1"/>
          </p:cNvSpPr>
          <p:nvPr>
            <p:ph type="pic" idx="4"/>
          </p:nvPr>
        </p:nvSpPr>
        <p:spPr>
          <a:xfrm>
            <a:off x="4108135" y="2999731"/>
            <a:ext cx="1405742" cy="116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3" name="Google Shape;373;p64"/>
          <p:cNvSpPr>
            <a:spLocks noGrp="1"/>
          </p:cNvSpPr>
          <p:nvPr>
            <p:ph type="pic" idx="5"/>
          </p:nvPr>
        </p:nvSpPr>
        <p:spPr>
          <a:xfrm>
            <a:off x="6749558" y="2999731"/>
            <a:ext cx="1405742" cy="116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4" name="Google Shape;374;p64"/>
          <p:cNvSpPr>
            <a:spLocks noGrp="1"/>
          </p:cNvSpPr>
          <p:nvPr>
            <p:ph type="pic" idx="6"/>
          </p:nvPr>
        </p:nvSpPr>
        <p:spPr>
          <a:xfrm>
            <a:off x="9435088" y="2999731"/>
            <a:ext cx="1405742" cy="116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5" name="Google Shape;375;p64"/>
          <p:cNvSpPr/>
          <p:nvPr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64"/>
          <p:cNvSpPr/>
          <p:nvPr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64"/>
          <p:cNvSpPr/>
          <p:nvPr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64"/>
          <p:cNvSpPr/>
          <p:nvPr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64"/>
          <p:cNvSpPr txBox="1">
            <a:spLocks noGrp="1"/>
          </p:cNvSpPr>
          <p:nvPr>
            <p:ph type="body" idx="1"/>
          </p:nvPr>
        </p:nvSpPr>
        <p:spPr>
          <a:xfrm>
            <a:off x="1091465" y="4598182"/>
            <a:ext cx="2156235" cy="1330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0" name="Google Shape;380;p64"/>
          <p:cNvSpPr txBox="1">
            <a:spLocks noGrp="1"/>
          </p:cNvSpPr>
          <p:nvPr>
            <p:ph type="body" idx="7"/>
          </p:nvPr>
        </p:nvSpPr>
        <p:spPr>
          <a:xfrm>
            <a:off x="3732888" y="4598182"/>
            <a:ext cx="2156235" cy="1330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1" name="Google Shape;381;p64"/>
          <p:cNvSpPr txBox="1">
            <a:spLocks noGrp="1"/>
          </p:cNvSpPr>
          <p:nvPr>
            <p:ph type="body" idx="8"/>
          </p:nvPr>
        </p:nvSpPr>
        <p:spPr>
          <a:xfrm>
            <a:off x="6374310" y="4598182"/>
            <a:ext cx="2156235" cy="1330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2" name="Google Shape;382;p64"/>
          <p:cNvSpPr txBox="1">
            <a:spLocks noGrp="1"/>
          </p:cNvSpPr>
          <p:nvPr>
            <p:ph type="body" idx="9"/>
          </p:nvPr>
        </p:nvSpPr>
        <p:spPr>
          <a:xfrm>
            <a:off x="9015732" y="4598182"/>
            <a:ext cx="2156235" cy="1330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83" name="Google Shape;383;p64"/>
          <p:cNvCxnSpPr/>
          <p:nvPr/>
        </p:nvCxnSpPr>
        <p:spPr>
          <a:xfrm>
            <a:off x="979920" y="4357837"/>
            <a:ext cx="2379325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4" name="Google Shape;384;p64"/>
          <p:cNvCxnSpPr/>
          <p:nvPr/>
        </p:nvCxnSpPr>
        <p:spPr>
          <a:xfrm>
            <a:off x="3621344" y="4357837"/>
            <a:ext cx="2379325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5" name="Google Shape;385;p64"/>
          <p:cNvCxnSpPr/>
          <p:nvPr/>
        </p:nvCxnSpPr>
        <p:spPr>
          <a:xfrm>
            <a:off x="6262767" y="4357837"/>
            <a:ext cx="2379325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6" name="Google Shape;386;p64"/>
          <p:cNvCxnSpPr/>
          <p:nvPr/>
        </p:nvCxnSpPr>
        <p:spPr>
          <a:xfrm>
            <a:off x="8904191" y="4357837"/>
            <a:ext cx="2379325" cy="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Only">
  <p:cSld name="8_Title Only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5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65"/>
          <p:cNvSpPr>
            <a:spLocks noGrp="1"/>
          </p:cNvSpPr>
          <p:nvPr>
            <p:ph type="pic" idx="2"/>
          </p:nvPr>
        </p:nvSpPr>
        <p:spPr>
          <a:xfrm>
            <a:off x="371476" y="1233488"/>
            <a:ext cx="4140890" cy="51482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0" name="Google Shape;390;p65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1" name="Google Shape;391;p65"/>
          <p:cNvSpPr/>
          <p:nvPr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2" name="Google Shape;392;p65"/>
          <p:cNvGrpSpPr/>
          <p:nvPr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393" name="Google Shape;393;p65"/>
            <p:cNvCxnSpPr/>
            <p:nvPr/>
          </p:nvCxnSpPr>
          <p:spPr>
            <a:xfrm>
              <a:off x="4790661" y="2266122"/>
              <a:ext cx="1918252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4" name="Google Shape;394;p65"/>
            <p:cNvCxnSpPr/>
            <p:nvPr/>
          </p:nvCxnSpPr>
          <p:spPr>
            <a:xfrm>
              <a:off x="4790661" y="3692387"/>
              <a:ext cx="1918252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5" name="Google Shape;395;p65"/>
            <p:cNvCxnSpPr/>
            <p:nvPr/>
          </p:nvCxnSpPr>
          <p:spPr>
            <a:xfrm>
              <a:off x="4790661" y="5118652"/>
              <a:ext cx="1918252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396" name="Google Shape;396;p65"/>
          <p:cNvCxnSpPr/>
          <p:nvPr/>
        </p:nvCxnSpPr>
        <p:spPr>
          <a:xfrm>
            <a:off x="4790661" y="6917634"/>
            <a:ext cx="1918252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97" name="Google Shape;397;p65"/>
          <p:cNvGrpSpPr/>
          <p:nvPr/>
        </p:nvGrpSpPr>
        <p:grpSpPr>
          <a:xfrm>
            <a:off x="7090099" y="2462886"/>
            <a:ext cx="4801862" cy="2689468"/>
            <a:chOff x="4790661" y="2266122"/>
            <a:chExt cx="1918252" cy="2852530"/>
          </a:xfrm>
        </p:grpSpPr>
        <p:cxnSp>
          <p:nvCxnSpPr>
            <p:cNvPr id="398" name="Google Shape;398;p65"/>
            <p:cNvCxnSpPr/>
            <p:nvPr/>
          </p:nvCxnSpPr>
          <p:spPr>
            <a:xfrm>
              <a:off x="4790661" y="2266122"/>
              <a:ext cx="1918252" cy="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9" name="Google Shape;399;p65"/>
            <p:cNvCxnSpPr/>
            <p:nvPr/>
          </p:nvCxnSpPr>
          <p:spPr>
            <a:xfrm>
              <a:off x="4790661" y="3692387"/>
              <a:ext cx="1918252" cy="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0" name="Google Shape;400;p65"/>
            <p:cNvCxnSpPr/>
            <p:nvPr/>
          </p:nvCxnSpPr>
          <p:spPr>
            <a:xfrm>
              <a:off x="4790661" y="5118652"/>
              <a:ext cx="1918252" cy="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01" name="Google Shape;401;p65"/>
          <p:cNvSpPr txBox="1">
            <a:spLocks noGrp="1"/>
          </p:cNvSpPr>
          <p:nvPr>
            <p:ph type="body" idx="1"/>
          </p:nvPr>
        </p:nvSpPr>
        <p:spPr>
          <a:xfrm>
            <a:off x="7166507" y="1463643"/>
            <a:ext cx="4725455" cy="75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2" name="Google Shape;402;p65"/>
          <p:cNvSpPr txBox="1">
            <a:spLocks noGrp="1"/>
          </p:cNvSpPr>
          <p:nvPr>
            <p:ph type="body" idx="3"/>
          </p:nvPr>
        </p:nvSpPr>
        <p:spPr>
          <a:xfrm>
            <a:off x="7166507" y="2741755"/>
            <a:ext cx="4725455" cy="75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3" name="Google Shape;403;p65"/>
          <p:cNvSpPr txBox="1">
            <a:spLocks noGrp="1"/>
          </p:cNvSpPr>
          <p:nvPr>
            <p:ph type="body" idx="4"/>
          </p:nvPr>
        </p:nvSpPr>
        <p:spPr>
          <a:xfrm>
            <a:off x="7166507" y="4069997"/>
            <a:ext cx="4725455" cy="75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4" name="Google Shape;404;p65"/>
          <p:cNvSpPr txBox="1">
            <a:spLocks noGrp="1"/>
          </p:cNvSpPr>
          <p:nvPr>
            <p:ph type="body" idx="5"/>
          </p:nvPr>
        </p:nvSpPr>
        <p:spPr>
          <a:xfrm>
            <a:off x="7166507" y="5394355"/>
            <a:ext cx="4725455" cy="75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5" name="Google Shape;405;p65"/>
          <p:cNvSpPr>
            <a:spLocks noGrp="1"/>
          </p:cNvSpPr>
          <p:nvPr>
            <p:ph type="pic" idx="6"/>
          </p:nvPr>
        </p:nvSpPr>
        <p:spPr>
          <a:xfrm>
            <a:off x="5227571" y="1437538"/>
            <a:ext cx="1147325" cy="81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6" name="Google Shape;406;p65"/>
          <p:cNvSpPr>
            <a:spLocks noGrp="1"/>
          </p:cNvSpPr>
          <p:nvPr>
            <p:ph type="pic" idx="7"/>
          </p:nvPr>
        </p:nvSpPr>
        <p:spPr>
          <a:xfrm>
            <a:off x="5227571" y="2715650"/>
            <a:ext cx="1147325" cy="81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7" name="Google Shape;407;p65"/>
          <p:cNvSpPr>
            <a:spLocks noGrp="1"/>
          </p:cNvSpPr>
          <p:nvPr>
            <p:ph type="pic" idx="8"/>
          </p:nvPr>
        </p:nvSpPr>
        <p:spPr>
          <a:xfrm>
            <a:off x="5227571" y="4043892"/>
            <a:ext cx="1147325" cy="81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8" name="Google Shape;408;p65"/>
          <p:cNvSpPr>
            <a:spLocks noGrp="1"/>
          </p:cNvSpPr>
          <p:nvPr>
            <p:ph type="pic" idx="9"/>
          </p:nvPr>
        </p:nvSpPr>
        <p:spPr>
          <a:xfrm>
            <a:off x="5227571" y="5368250"/>
            <a:ext cx="1147325" cy="81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Only">
  <p:cSld name="10_Title Only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6"/>
          <p:cNvSpPr/>
          <p:nvPr/>
        </p:nvSpPr>
        <p:spPr>
          <a:xfrm>
            <a:off x="371474" y="1660868"/>
            <a:ext cx="2686613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66"/>
          <p:cNvSpPr/>
          <p:nvPr/>
        </p:nvSpPr>
        <p:spPr>
          <a:xfrm>
            <a:off x="3316099" y="1660868"/>
            <a:ext cx="2686613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66"/>
          <p:cNvSpPr/>
          <p:nvPr/>
        </p:nvSpPr>
        <p:spPr>
          <a:xfrm>
            <a:off x="6260723" y="1660868"/>
            <a:ext cx="2686613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66"/>
          <p:cNvSpPr/>
          <p:nvPr/>
        </p:nvSpPr>
        <p:spPr>
          <a:xfrm>
            <a:off x="9205348" y="1660868"/>
            <a:ext cx="2686613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66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66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6" name="Google Shape;416;p66"/>
          <p:cNvCxnSpPr/>
          <p:nvPr/>
        </p:nvCxnSpPr>
        <p:spPr>
          <a:xfrm>
            <a:off x="4790661" y="6917634"/>
            <a:ext cx="1918252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7" name="Google Shape;417;p66"/>
          <p:cNvSpPr>
            <a:spLocks noGrp="1"/>
          </p:cNvSpPr>
          <p:nvPr>
            <p:ph type="pic" idx="2"/>
          </p:nvPr>
        </p:nvSpPr>
        <p:spPr>
          <a:xfrm>
            <a:off x="467420" y="1761485"/>
            <a:ext cx="2494721" cy="2226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8" name="Google Shape;418;p66"/>
          <p:cNvSpPr>
            <a:spLocks noGrp="1"/>
          </p:cNvSpPr>
          <p:nvPr>
            <p:ph type="pic" idx="3"/>
          </p:nvPr>
        </p:nvSpPr>
        <p:spPr>
          <a:xfrm>
            <a:off x="3412045" y="1761485"/>
            <a:ext cx="2494721" cy="2226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9" name="Google Shape;419;p66"/>
          <p:cNvSpPr>
            <a:spLocks noGrp="1"/>
          </p:cNvSpPr>
          <p:nvPr>
            <p:ph type="pic" idx="4"/>
          </p:nvPr>
        </p:nvSpPr>
        <p:spPr>
          <a:xfrm>
            <a:off x="6356669" y="1761485"/>
            <a:ext cx="2494721" cy="2226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0" name="Google Shape;420;p66"/>
          <p:cNvSpPr>
            <a:spLocks noGrp="1"/>
          </p:cNvSpPr>
          <p:nvPr>
            <p:ph type="pic" idx="5"/>
          </p:nvPr>
        </p:nvSpPr>
        <p:spPr>
          <a:xfrm>
            <a:off x="9301294" y="1761485"/>
            <a:ext cx="2494721" cy="2226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1" name="Google Shape;421;p66"/>
          <p:cNvSpPr txBox="1">
            <a:spLocks noGrp="1"/>
          </p:cNvSpPr>
          <p:nvPr>
            <p:ph type="body" idx="1"/>
          </p:nvPr>
        </p:nvSpPr>
        <p:spPr>
          <a:xfrm>
            <a:off x="371474" y="4302782"/>
            <a:ext cx="2686613" cy="66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2" name="Google Shape;422;p66"/>
          <p:cNvSpPr txBox="1">
            <a:spLocks noGrp="1"/>
          </p:cNvSpPr>
          <p:nvPr>
            <p:ph type="body" idx="6"/>
          </p:nvPr>
        </p:nvSpPr>
        <p:spPr>
          <a:xfrm>
            <a:off x="371474" y="5058156"/>
            <a:ext cx="2686613" cy="66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3" name="Google Shape;423;p66"/>
          <p:cNvSpPr txBox="1">
            <a:spLocks noGrp="1"/>
          </p:cNvSpPr>
          <p:nvPr>
            <p:ph type="body" idx="7"/>
          </p:nvPr>
        </p:nvSpPr>
        <p:spPr>
          <a:xfrm>
            <a:off x="3316099" y="4302782"/>
            <a:ext cx="2686613" cy="66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4" name="Google Shape;424;p66"/>
          <p:cNvSpPr txBox="1">
            <a:spLocks noGrp="1"/>
          </p:cNvSpPr>
          <p:nvPr>
            <p:ph type="body" idx="8"/>
          </p:nvPr>
        </p:nvSpPr>
        <p:spPr>
          <a:xfrm>
            <a:off x="3316099" y="5058156"/>
            <a:ext cx="2686613" cy="66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5" name="Google Shape;425;p66"/>
          <p:cNvSpPr txBox="1">
            <a:spLocks noGrp="1"/>
          </p:cNvSpPr>
          <p:nvPr>
            <p:ph type="body" idx="9"/>
          </p:nvPr>
        </p:nvSpPr>
        <p:spPr>
          <a:xfrm>
            <a:off x="6260723" y="4302782"/>
            <a:ext cx="2686613" cy="66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6" name="Google Shape;426;p66"/>
          <p:cNvSpPr txBox="1">
            <a:spLocks noGrp="1"/>
          </p:cNvSpPr>
          <p:nvPr>
            <p:ph type="body" idx="13"/>
          </p:nvPr>
        </p:nvSpPr>
        <p:spPr>
          <a:xfrm>
            <a:off x="6260723" y="5058156"/>
            <a:ext cx="2686613" cy="66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7" name="Google Shape;427;p66"/>
          <p:cNvSpPr txBox="1">
            <a:spLocks noGrp="1"/>
          </p:cNvSpPr>
          <p:nvPr>
            <p:ph type="body" idx="14"/>
          </p:nvPr>
        </p:nvSpPr>
        <p:spPr>
          <a:xfrm>
            <a:off x="9205350" y="4302782"/>
            <a:ext cx="2686613" cy="66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8" name="Google Shape;428;p66"/>
          <p:cNvSpPr txBox="1">
            <a:spLocks noGrp="1"/>
          </p:cNvSpPr>
          <p:nvPr>
            <p:ph type="body" idx="15"/>
          </p:nvPr>
        </p:nvSpPr>
        <p:spPr>
          <a:xfrm>
            <a:off x="9205350" y="5058156"/>
            <a:ext cx="2686613" cy="66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Only">
  <p:cSld name="11_Title Only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7"/>
          <p:cNvSpPr/>
          <p:nvPr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67"/>
          <p:cNvSpPr/>
          <p:nvPr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67"/>
          <p:cNvSpPr/>
          <p:nvPr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67"/>
          <p:cNvSpPr/>
          <p:nvPr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67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67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6" name="Google Shape;436;p67"/>
          <p:cNvCxnSpPr/>
          <p:nvPr/>
        </p:nvCxnSpPr>
        <p:spPr>
          <a:xfrm>
            <a:off x="4790661" y="6917634"/>
            <a:ext cx="1918252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7" name="Google Shape;437;p67"/>
          <p:cNvSpPr>
            <a:spLocks noGrp="1"/>
          </p:cNvSpPr>
          <p:nvPr>
            <p:ph type="pic" idx="2"/>
          </p:nvPr>
        </p:nvSpPr>
        <p:spPr>
          <a:xfrm>
            <a:off x="467420" y="1522949"/>
            <a:ext cx="2494721" cy="2226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8" name="Google Shape;438;p67"/>
          <p:cNvSpPr>
            <a:spLocks noGrp="1"/>
          </p:cNvSpPr>
          <p:nvPr>
            <p:ph type="pic" idx="3"/>
          </p:nvPr>
        </p:nvSpPr>
        <p:spPr>
          <a:xfrm>
            <a:off x="3412045" y="1522949"/>
            <a:ext cx="2494721" cy="2226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9" name="Google Shape;439;p67"/>
          <p:cNvSpPr>
            <a:spLocks noGrp="1"/>
          </p:cNvSpPr>
          <p:nvPr>
            <p:ph type="pic" idx="4"/>
          </p:nvPr>
        </p:nvSpPr>
        <p:spPr>
          <a:xfrm>
            <a:off x="6356669" y="1522949"/>
            <a:ext cx="2494721" cy="2226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0" name="Google Shape;440;p67"/>
          <p:cNvSpPr>
            <a:spLocks noGrp="1"/>
          </p:cNvSpPr>
          <p:nvPr>
            <p:ph type="pic" idx="5"/>
          </p:nvPr>
        </p:nvSpPr>
        <p:spPr>
          <a:xfrm>
            <a:off x="9301294" y="1522949"/>
            <a:ext cx="2494721" cy="2226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1" name="Google Shape;441;p67"/>
          <p:cNvSpPr txBox="1">
            <a:spLocks noGrp="1"/>
          </p:cNvSpPr>
          <p:nvPr>
            <p:ph type="body" idx="1"/>
          </p:nvPr>
        </p:nvSpPr>
        <p:spPr>
          <a:xfrm>
            <a:off x="604610" y="4123880"/>
            <a:ext cx="2220341" cy="66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2" name="Google Shape;442;p67"/>
          <p:cNvSpPr txBox="1">
            <a:spLocks noGrp="1"/>
          </p:cNvSpPr>
          <p:nvPr>
            <p:ph type="body" idx="6"/>
          </p:nvPr>
        </p:nvSpPr>
        <p:spPr>
          <a:xfrm>
            <a:off x="604610" y="4879254"/>
            <a:ext cx="2220341" cy="66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3" name="Google Shape;443;p67"/>
          <p:cNvSpPr txBox="1">
            <a:spLocks noGrp="1"/>
          </p:cNvSpPr>
          <p:nvPr>
            <p:ph type="body" idx="7"/>
          </p:nvPr>
        </p:nvSpPr>
        <p:spPr>
          <a:xfrm>
            <a:off x="3549235" y="4123880"/>
            <a:ext cx="2220341" cy="66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4" name="Google Shape;444;p67"/>
          <p:cNvSpPr txBox="1">
            <a:spLocks noGrp="1"/>
          </p:cNvSpPr>
          <p:nvPr>
            <p:ph type="body" idx="8"/>
          </p:nvPr>
        </p:nvSpPr>
        <p:spPr>
          <a:xfrm>
            <a:off x="3549235" y="4879254"/>
            <a:ext cx="2220341" cy="66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5" name="Google Shape;445;p67"/>
          <p:cNvSpPr txBox="1">
            <a:spLocks noGrp="1"/>
          </p:cNvSpPr>
          <p:nvPr>
            <p:ph type="body" idx="9"/>
          </p:nvPr>
        </p:nvSpPr>
        <p:spPr>
          <a:xfrm>
            <a:off x="6493859" y="4123880"/>
            <a:ext cx="2220341" cy="66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6" name="Google Shape;446;p67"/>
          <p:cNvSpPr txBox="1">
            <a:spLocks noGrp="1"/>
          </p:cNvSpPr>
          <p:nvPr>
            <p:ph type="body" idx="13"/>
          </p:nvPr>
        </p:nvSpPr>
        <p:spPr>
          <a:xfrm>
            <a:off x="6493859" y="4879254"/>
            <a:ext cx="2220341" cy="66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7" name="Google Shape;447;p67"/>
          <p:cNvSpPr txBox="1">
            <a:spLocks noGrp="1"/>
          </p:cNvSpPr>
          <p:nvPr>
            <p:ph type="body" idx="14"/>
          </p:nvPr>
        </p:nvSpPr>
        <p:spPr>
          <a:xfrm>
            <a:off x="9438486" y="4123880"/>
            <a:ext cx="2220341" cy="66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8" name="Google Shape;448;p67"/>
          <p:cNvSpPr txBox="1">
            <a:spLocks noGrp="1"/>
          </p:cNvSpPr>
          <p:nvPr>
            <p:ph type="body" idx="15"/>
          </p:nvPr>
        </p:nvSpPr>
        <p:spPr>
          <a:xfrm>
            <a:off x="9438486" y="4879254"/>
            <a:ext cx="2220341" cy="66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Only">
  <p:cSld name="12_Title Only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8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68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52" name="Google Shape;452;p68"/>
          <p:cNvCxnSpPr/>
          <p:nvPr/>
        </p:nvCxnSpPr>
        <p:spPr>
          <a:xfrm>
            <a:off x="4790661" y="6917634"/>
            <a:ext cx="1918252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3" name="Google Shape;453;p68"/>
          <p:cNvSpPr>
            <a:spLocks noGrp="1"/>
          </p:cNvSpPr>
          <p:nvPr>
            <p:ph type="chart" idx="2"/>
          </p:nvPr>
        </p:nvSpPr>
        <p:spPr>
          <a:xfrm>
            <a:off x="4900613" y="1233488"/>
            <a:ext cx="6991350" cy="49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4" name="Google Shape;454;p68"/>
          <p:cNvSpPr/>
          <p:nvPr/>
        </p:nvSpPr>
        <p:spPr>
          <a:xfrm>
            <a:off x="371474" y="1233488"/>
            <a:ext cx="4419187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68"/>
          <p:cNvSpPr txBox="1">
            <a:spLocks noGrp="1"/>
          </p:cNvSpPr>
          <p:nvPr>
            <p:ph type="body" idx="1"/>
          </p:nvPr>
        </p:nvSpPr>
        <p:spPr>
          <a:xfrm>
            <a:off x="546100" y="1450975"/>
            <a:ext cx="4065588" cy="455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Only">
  <p:cSld name="13_Title Only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9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69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59" name="Google Shape;459;p69"/>
          <p:cNvCxnSpPr/>
          <p:nvPr/>
        </p:nvCxnSpPr>
        <p:spPr>
          <a:xfrm>
            <a:off x="4790661" y="6917634"/>
            <a:ext cx="1918252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0" name="Google Shape;460;p69"/>
          <p:cNvSpPr>
            <a:spLocks noGrp="1"/>
          </p:cNvSpPr>
          <p:nvPr>
            <p:ph type="chart" idx="2"/>
          </p:nvPr>
        </p:nvSpPr>
        <p:spPr>
          <a:xfrm>
            <a:off x="371475" y="1233488"/>
            <a:ext cx="11520488" cy="49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Only">
  <p:cSld name="14_Title Only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0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70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64" name="Google Shape;464;p70"/>
          <p:cNvCxnSpPr/>
          <p:nvPr/>
        </p:nvCxnSpPr>
        <p:spPr>
          <a:xfrm>
            <a:off x="4790661" y="6917634"/>
            <a:ext cx="1918252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5" name="Google Shape;465;p70"/>
          <p:cNvSpPr>
            <a:spLocks noGrp="1"/>
          </p:cNvSpPr>
          <p:nvPr>
            <p:ph type="chart" idx="2"/>
          </p:nvPr>
        </p:nvSpPr>
        <p:spPr>
          <a:xfrm>
            <a:off x="371475" y="1233488"/>
            <a:ext cx="7450621" cy="49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6" name="Google Shape;466;p70"/>
          <p:cNvSpPr>
            <a:spLocks noGrp="1"/>
          </p:cNvSpPr>
          <p:nvPr>
            <p:ph type="pic" idx="3"/>
          </p:nvPr>
        </p:nvSpPr>
        <p:spPr>
          <a:xfrm>
            <a:off x="7940675" y="1233488"/>
            <a:ext cx="3951288" cy="49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Only">
  <p:cSld name="15_Title Only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1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71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70" name="Google Shape;470;p71"/>
          <p:cNvCxnSpPr/>
          <p:nvPr/>
        </p:nvCxnSpPr>
        <p:spPr>
          <a:xfrm>
            <a:off x="4790661" y="6917634"/>
            <a:ext cx="1918252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1" name="Google Shape;471;p71"/>
          <p:cNvSpPr>
            <a:spLocks noGrp="1"/>
          </p:cNvSpPr>
          <p:nvPr>
            <p:ph type="chart" idx="2"/>
          </p:nvPr>
        </p:nvSpPr>
        <p:spPr>
          <a:xfrm>
            <a:off x="381415" y="1233488"/>
            <a:ext cx="5512490" cy="49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2" name="Google Shape;472;p71"/>
          <p:cNvSpPr>
            <a:spLocks noGrp="1"/>
          </p:cNvSpPr>
          <p:nvPr>
            <p:ph type="chart" idx="3"/>
          </p:nvPr>
        </p:nvSpPr>
        <p:spPr>
          <a:xfrm>
            <a:off x="6379473" y="1233488"/>
            <a:ext cx="5512490" cy="49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73" name="Google Shape;473;p71"/>
          <p:cNvCxnSpPr/>
          <p:nvPr/>
        </p:nvCxnSpPr>
        <p:spPr>
          <a:xfrm>
            <a:off x="6125817" y="1233488"/>
            <a:ext cx="0" cy="4967287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Only">
  <p:cSld name="16_Title Only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2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72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77" name="Google Shape;477;p72"/>
          <p:cNvCxnSpPr/>
          <p:nvPr/>
        </p:nvCxnSpPr>
        <p:spPr>
          <a:xfrm>
            <a:off x="4790661" y="6917634"/>
            <a:ext cx="1918252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8" name="Google Shape;478;p72"/>
          <p:cNvSpPr>
            <a:spLocks noGrp="1"/>
          </p:cNvSpPr>
          <p:nvPr>
            <p:ph type="chart" idx="2"/>
          </p:nvPr>
        </p:nvSpPr>
        <p:spPr>
          <a:xfrm>
            <a:off x="510622" y="1362696"/>
            <a:ext cx="5552246" cy="229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9" name="Google Shape;479;p72"/>
          <p:cNvSpPr>
            <a:spLocks noGrp="1"/>
          </p:cNvSpPr>
          <p:nvPr>
            <p:ph type="chart" idx="3"/>
          </p:nvPr>
        </p:nvSpPr>
        <p:spPr>
          <a:xfrm>
            <a:off x="500682" y="3781218"/>
            <a:ext cx="5552246" cy="229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0" name="Google Shape;480;p72"/>
          <p:cNvSpPr>
            <a:spLocks noGrp="1"/>
          </p:cNvSpPr>
          <p:nvPr>
            <p:ph type="chart" idx="4"/>
          </p:nvPr>
        </p:nvSpPr>
        <p:spPr>
          <a:xfrm>
            <a:off x="6208643" y="1367561"/>
            <a:ext cx="5552246" cy="229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1" name="Google Shape;481;p72"/>
          <p:cNvSpPr>
            <a:spLocks noGrp="1"/>
          </p:cNvSpPr>
          <p:nvPr>
            <p:ph type="chart" idx="5"/>
          </p:nvPr>
        </p:nvSpPr>
        <p:spPr>
          <a:xfrm>
            <a:off x="6198703" y="3786083"/>
            <a:ext cx="5552246" cy="229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8"/>
          <p:cNvSpPr/>
          <p:nvPr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8"/>
          <p:cNvSpPr/>
          <p:nvPr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8"/>
          <p:cNvSpPr>
            <a:spLocks noGrp="1"/>
          </p:cNvSpPr>
          <p:nvPr>
            <p:ph type="pic" idx="2"/>
          </p:nvPr>
        </p:nvSpPr>
        <p:spPr>
          <a:xfrm>
            <a:off x="371476" y="260350"/>
            <a:ext cx="11520488" cy="600982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title"/>
          </p:nvPr>
        </p:nvSpPr>
        <p:spPr>
          <a:xfrm>
            <a:off x="1174750" y="3957831"/>
            <a:ext cx="962025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28"/>
          <p:cNvSpPr/>
          <p:nvPr/>
        </p:nvSpPr>
        <p:spPr>
          <a:xfrm>
            <a:off x="1093471" y="3843394"/>
            <a:ext cx="1722120" cy="1729060"/>
          </a:xfrm>
          <a:custGeom>
            <a:avLst/>
            <a:gdLst/>
            <a:ahLst/>
            <a:cxnLst/>
            <a:rect l="l" t="t" r="r" b="b"/>
            <a:pathLst>
              <a:path w="2730500" h="2730500" extrusionOk="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7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7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5" name="Google Shape;485;p73"/>
          <p:cNvSpPr txBox="1">
            <a:spLocks noGrp="1"/>
          </p:cNvSpPr>
          <p:nvPr>
            <p:ph type="ctrTitle"/>
          </p:nvPr>
        </p:nvSpPr>
        <p:spPr>
          <a:xfrm>
            <a:off x="1727201" y="2337595"/>
            <a:ext cx="8737600" cy="218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Calibri"/>
              <a:buNone/>
              <a:defRPr sz="11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7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9" name="Google Shape;489;p7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0" name="Google Shape;490;p74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7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4" name="Google Shape;494;p7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5" name="Google Shape;495;p75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ison">
  <p:cSld name="3_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/>
          <p:nvPr/>
        </p:nvSpPr>
        <p:spPr>
          <a:xfrm>
            <a:off x="0" y="0"/>
            <a:ext cx="12192000" cy="214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9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1"/>
          </p:nvPr>
        </p:nvSpPr>
        <p:spPr>
          <a:xfrm>
            <a:off x="6261797" y="3634443"/>
            <a:ext cx="5630165" cy="51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body" idx="2"/>
          </p:nvPr>
        </p:nvSpPr>
        <p:spPr>
          <a:xfrm>
            <a:off x="6261797" y="4247320"/>
            <a:ext cx="5630165" cy="1953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3"/>
          </p:nvPr>
        </p:nvSpPr>
        <p:spPr>
          <a:xfrm>
            <a:off x="371476" y="3634443"/>
            <a:ext cx="5582064" cy="51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4"/>
          </p:nvPr>
        </p:nvSpPr>
        <p:spPr>
          <a:xfrm>
            <a:off x="371476" y="4247320"/>
            <a:ext cx="5582064" cy="1953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>
            <a:spLocks noGrp="1"/>
          </p:cNvSpPr>
          <p:nvPr>
            <p:ph type="pic" idx="5"/>
          </p:nvPr>
        </p:nvSpPr>
        <p:spPr>
          <a:xfrm>
            <a:off x="371476" y="1593851"/>
            <a:ext cx="5582064" cy="192956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9"/>
          <p:cNvSpPr>
            <a:spLocks noGrp="1"/>
          </p:cNvSpPr>
          <p:nvPr>
            <p:ph type="pic" idx="6"/>
          </p:nvPr>
        </p:nvSpPr>
        <p:spPr>
          <a:xfrm>
            <a:off x="6281738" y="1593850"/>
            <a:ext cx="5582064" cy="192956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/>
          <p:nvPr/>
        </p:nvSpPr>
        <p:spPr>
          <a:xfrm>
            <a:off x="371475" y="1526382"/>
            <a:ext cx="3595688" cy="4562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30"/>
          <p:cNvSpPr/>
          <p:nvPr/>
        </p:nvSpPr>
        <p:spPr>
          <a:xfrm>
            <a:off x="8224838" y="1526382"/>
            <a:ext cx="3595688" cy="4562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0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581026" y="1724025"/>
            <a:ext cx="314325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body" idx="2"/>
          </p:nvPr>
        </p:nvSpPr>
        <p:spPr>
          <a:xfrm>
            <a:off x="8451282" y="1712119"/>
            <a:ext cx="31428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3"/>
          </p:nvPr>
        </p:nvSpPr>
        <p:spPr>
          <a:xfrm>
            <a:off x="3967163" y="1233488"/>
            <a:ext cx="4257675" cy="51482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31"/>
          <p:cNvSpPr>
            <a:spLocks noGrp="1"/>
          </p:cNvSpPr>
          <p:nvPr>
            <p:ph type="pic" idx="2"/>
          </p:nvPr>
        </p:nvSpPr>
        <p:spPr>
          <a:xfrm>
            <a:off x="371475" y="1233488"/>
            <a:ext cx="5572125" cy="39735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31"/>
          <p:cNvSpPr>
            <a:spLocks noGrp="1"/>
          </p:cNvSpPr>
          <p:nvPr>
            <p:ph type="pic" idx="3"/>
          </p:nvPr>
        </p:nvSpPr>
        <p:spPr>
          <a:xfrm>
            <a:off x="6319837" y="2227263"/>
            <a:ext cx="5572125" cy="39735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31"/>
          <p:cNvSpPr/>
          <p:nvPr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1"/>
          <p:cNvSpPr/>
          <p:nvPr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1"/>
          <p:cNvSpPr txBox="1">
            <a:spLocks noGrp="1"/>
          </p:cNvSpPr>
          <p:nvPr>
            <p:ph type="body" idx="1"/>
          </p:nvPr>
        </p:nvSpPr>
        <p:spPr>
          <a:xfrm>
            <a:off x="534987" y="5380667"/>
            <a:ext cx="52451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4"/>
          </p:nvPr>
        </p:nvSpPr>
        <p:spPr>
          <a:xfrm>
            <a:off x="6483348" y="1342395"/>
            <a:ext cx="52451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Only">
  <p:cSld name="5_Title 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2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32"/>
          <p:cNvSpPr/>
          <p:nvPr/>
        </p:nvSpPr>
        <p:spPr>
          <a:xfrm>
            <a:off x="371475" y="1233488"/>
            <a:ext cx="2776354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2"/>
          <p:cNvSpPr/>
          <p:nvPr/>
        </p:nvSpPr>
        <p:spPr>
          <a:xfrm>
            <a:off x="3286186" y="1233488"/>
            <a:ext cx="2776354" cy="4967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2"/>
          <p:cNvSpPr/>
          <p:nvPr/>
        </p:nvSpPr>
        <p:spPr>
          <a:xfrm>
            <a:off x="6200897" y="1233488"/>
            <a:ext cx="2776354" cy="4967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32"/>
          <p:cNvSpPr/>
          <p:nvPr/>
        </p:nvSpPr>
        <p:spPr>
          <a:xfrm>
            <a:off x="9115608" y="1246188"/>
            <a:ext cx="2776354" cy="49672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" name="Google Shape;84;p32"/>
          <p:cNvCxnSpPr/>
          <p:nvPr/>
        </p:nvCxnSpPr>
        <p:spPr>
          <a:xfrm>
            <a:off x="591252" y="3721100"/>
            <a:ext cx="2336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" name="Google Shape;85;p32"/>
          <p:cNvCxnSpPr/>
          <p:nvPr/>
        </p:nvCxnSpPr>
        <p:spPr>
          <a:xfrm>
            <a:off x="3505963" y="3721100"/>
            <a:ext cx="2336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" name="Google Shape;86;p32"/>
          <p:cNvCxnSpPr/>
          <p:nvPr/>
        </p:nvCxnSpPr>
        <p:spPr>
          <a:xfrm>
            <a:off x="6420674" y="3721100"/>
            <a:ext cx="2336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" name="Google Shape;87;p32"/>
          <p:cNvCxnSpPr/>
          <p:nvPr/>
        </p:nvCxnSpPr>
        <p:spPr>
          <a:xfrm>
            <a:off x="9335385" y="3721100"/>
            <a:ext cx="2336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88;p32"/>
          <p:cNvSpPr>
            <a:spLocks noGrp="1"/>
          </p:cNvSpPr>
          <p:nvPr>
            <p:ph type="pic" idx="2"/>
          </p:nvPr>
        </p:nvSpPr>
        <p:spPr>
          <a:xfrm>
            <a:off x="876300" y="1739900"/>
            <a:ext cx="1689100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32"/>
          <p:cNvSpPr>
            <a:spLocks noGrp="1"/>
          </p:cNvSpPr>
          <p:nvPr>
            <p:ph type="pic" idx="3"/>
          </p:nvPr>
        </p:nvSpPr>
        <p:spPr>
          <a:xfrm>
            <a:off x="3829813" y="4263232"/>
            <a:ext cx="1689100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32"/>
          <p:cNvSpPr>
            <a:spLocks noGrp="1"/>
          </p:cNvSpPr>
          <p:nvPr>
            <p:ph type="pic" idx="4"/>
          </p:nvPr>
        </p:nvSpPr>
        <p:spPr>
          <a:xfrm>
            <a:off x="6744524" y="1739900"/>
            <a:ext cx="1689100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32"/>
          <p:cNvSpPr>
            <a:spLocks noGrp="1"/>
          </p:cNvSpPr>
          <p:nvPr>
            <p:ph type="pic" idx="5"/>
          </p:nvPr>
        </p:nvSpPr>
        <p:spPr>
          <a:xfrm>
            <a:off x="9659235" y="4263232"/>
            <a:ext cx="1689100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body" idx="1"/>
          </p:nvPr>
        </p:nvSpPr>
        <p:spPr>
          <a:xfrm>
            <a:off x="590550" y="3949700"/>
            <a:ext cx="2336800" cy="1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body" idx="6"/>
          </p:nvPr>
        </p:nvSpPr>
        <p:spPr>
          <a:xfrm>
            <a:off x="3505963" y="1595835"/>
            <a:ext cx="2336800" cy="1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body" idx="7"/>
          </p:nvPr>
        </p:nvSpPr>
        <p:spPr>
          <a:xfrm>
            <a:off x="6420674" y="3949700"/>
            <a:ext cx="2336800" cy="1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body" idx="8"/>
          </p:nvPr>
        </p:nvSpPr>
        <p:spPr>
          <a:xfrm>
            <a:off x="9335385" y="1595835"/>
            <a:ext cx="2336800" cy="1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371474" y="1233488"/>
            <a:ext cx="11520487" cy="494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/>
          <p:nvPr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3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23"/>
          <p:cNvSpPr/>
          <p:nvPr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>
          <p15:clr>
            <a:srgbClr val="F26B43"/>
          </p15:clr>
        </p15:guide>
        <p15:guide id="2" pos="234">
          <p15:clr>
            <a:srgbClr val="F26B43"/>
          </p15:clr>
        </p15:guide>
        <p15:guide id="3" orient="horz" pos="4133">
          <p15:clr>
            <a:srgbClr val="F26B43"/>
          </p15:clr>
        </p15:guide>
        <p15:guide id="4" pos="7491">
          <p15:clr>
            <a:srgbClr val="F26B43"/>
          </p15:clr>
        </p15:guide>
        <p15:guide id="5" orient="horz" pos="640">
          <p15:clr>
            <a:srgbClr val="F26B43"/>
          </p15:clr>
        </p15:guide>
        <p15:guide id="6" orient="horz" pos="777">
          <p15:clr>
            <a:srgbClr val="F26B43"/>
          </p15:clr>
        </p15:guide>
        <p15:guide id="7" orient="horz" pos="4020">
          <p15:clr>
            <a:srgbClr val="F26B43"/>
          </p15:clr>
        </p15:guide>
        <p15:guide id="8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jpg"/><Relationship Id="rId5" Type="http://schemas.openxmlformats.org/officeDocument/2006/relationships/image" Target="../media/image3.jpg"/><Relationship Id="rId4" Type="http://schemas.openxmlformats.org/officeDocument/2006/relationships/hyperlink" Target="https://forms.gle/uAC8HmhGRDcy6tEb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jrigrish@purdue.edu" TargetMode="External"/><Relationship Id="rId5" Type="http://schemas.openxmlformats.org/officeDocument/2006/relationships/hyperlink" Target="mailto:mcrouch@ocra.in.gov" TargetMode="Externa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rbed.com/2018/10/3/17898370/opportunity-zones-tax-bill-community-development-capital-gain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"/>
          <p:cNvSpPr/>
          <p:nvPr/>
        </p:nvSpPr>
        <p:spPr>
          <a:xfrm>
            <a:off x="-1" y="2857500"/>
            <a:ext cx="12192000" cy="4000500"/>
          </a:xfrm>
          <a:prstGeom prst="rect">
            <a:avLst/>
          </a:prstGeom>
          <a:solidFill>
            <a:srgbClr val="154257"/>
          </a:solidFill>
          <a:ln w="12700" cap="flat" cmpd="sng">
            <a:solidFill>
              <a:srgbClr val="20617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78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1"/>
          <p:cNvSpPr txBox="1">
            <a:spLocks noGrp="1"/>
          </p:cNvSpPr>
          <p:nvPr>
            <p:ph type="title"/>
          </p:nvPr>
        </p:nvSpPr>
        <p:spPr>
          <a:xfrm>
            <a:off x="138949" y="5288484"/>
            <a:ext cx="12248992" cy="111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lang="en-US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Rural Opportunity Zones Initiative (ROZI) </a:t>
            </a:r>
            <a:br>
              <a:rPr lang="en-US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Phase 2 </a:t>
            </a:r>
            <a:endParaRPr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3" name="Google Shape;503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5764" b="25764"/>
          <a:stretch/>
        </p:blipFill>
        <p:spPr>
          <a:xfrm>
            <a:off x="0" y="415925"/>
            <a:ext cx="12192000" cy="44323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504" name="Google Shape;504;p1"/>
          <p:cNvSpPr/>
          <p:nvPr/>
        </p:nvSpPr>
        <p:spPr>
          <a:xfrm>
            <a:off x="0" y="390110"/>
            <a:ext cx="12192000" cy="4458115"/>
          </a:xfrm>
          <a:prstGeom prst="rect">
            <a:avLst/>
          </a:prstGeom>
          <a:solidFill>
            <a:schemeClr val="lt1">
              <a:alpha val="51764"/>
            </a:schemeClr>
          </a:solidFill>
          <a:ln w="12700" cap="flat" cmpd="sng">
            <a:solidFill>
              <a:srgbClr val="20617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1"/>
          <p:cNvSpPr/>
          <p:nvPr/>
        </p:nvSpPr>
        <p:spPr>
          <a:xfrm>
            <a:off x="10189074" y="5256819"/>
            <a:ext cx="1756184" cy="133109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6" name="Google Shape;506;p1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949" y="5256819"/>
            <a:ext cx="2509866" cy="1416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10844" y="5265895"/>
            <a:ext cx="1672555" cy="1322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0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How the Process Works</a:t>
            </a:r>
            <a:endParaRPr/>
          </a:p>
        </p:txBody>
      </p:sp>
      <p:sp>
        <p:nvSpPr>
          <p:cNvPr id="619" name="Google Shape;619;p10"/>
          <p:cNvSpPr txBox="1">
            <a:spLocks noGrp="1"/>
          </p:cNvSpPr>
          <p:nvPr>
            <p:ph type="body" idx="1"/>
          </p:nvPr>
        </p:nvSpPr>
        <p:spPr>
          <a:xfrm>
            <a:off x="591252" y="4034632"/>
            <a:ext cx="2336800" cy="1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An investor has 180 days from the point of sale of an asset to invest into a Qualified Opportunity Fund  (QOF)</a:t>
            </a:r>
            <a:endParaRPr sz="2000" b="1"/>
          </a:p>
        </p:txBody>
      </p:sp>
      <p:sp>
        <p:nvSpPr>
          <p:cNvPr id="620" name="Google Shape;620;p10"/>
          <p:cNvSpPr txBox="1">
            <a:spLocks noGrp="1"/>
          </p:cNvSpPr>
          <p:nvPr>
            <p:ph type="body" idx="6"/>
          </p:nvPr>
        </p:nvSpPr>
        <p:spPr>
          <a:xfrm>
            <a:off x="3505963" y="1486166"/>
            <a:ext cx="2336800" cy="1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Person can look to invest into an existing QOF or apply to IRS to create such a fund.</a:t>
            </a:r>
            <a:endParaRPr/>
          </a:p>
        </p:txBody>
      </p:sp>
      <p:sp>
        <p:nvSpPr>
          <p:cNvPr id="621" name="Google Shape;621;p10"/>
          <p:cNvSpPr txBox="1">
            <a:spLocks noGrp="1"/>
          </p:cNvSpPr>
          <p:nvPr>
            <p:ph type="body" idx="7"/>
          </p:nvPr>
        </p:nvSpPr>
        <p:spPr>
          <a:xfrm>
            <a:off x="6420674" y="3949700"/>
            <a:ext cx="2336800" cy="1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It is the Qualified Opportunity Fund that is used to invest in local projects.</a:t>
            </a:r>
            <a:endParaRPr/>
          </a:p>
        </p:txBody>
      </p:sp>
      <p:sp>
        <p:nvSpPr>
          <p:cNvPr id="622" name="Google Shape;622;p10"/>
          <p:cNvSpPr txBox="1">
            <a:spLocks noGrp="1"/>
          </p:cNvSpPr>
          <p:nvPr>
            <p:ph type="body" idx="8"/>
          </p:nvPr>
        </p:nvSpPr>
        <p:spPr>
          <a:xfrm>
            <a:off x="9335385" y="1595835"/>
            <a:ext cx="2336800" cy="1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In general, projects that are expected to provide a return on investment are the most attractive to investors</a:t>
            </a:r>
            <a:endParaRPr/>
          </a:p>
        </p:txBody>
      </p:sp>
      <p:sp>
        <p:nvSpPr>
          <p:cNvPr id="623" name="Google Shape;623;p10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624" name="Google Shape;624;p10" descr="Financ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810" r="4810"/>
          <a:stretch/>
        </p:blipFill>
        <p:spPr>
          <a:xfrm>
            <a:off x="672815" y="1661160"/>
            <a:ext cx="2162913" cy="17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10" descr="Donaciones y deducción tributaria ~ Sonríe Plan de Desarroll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3942" y="1620216"/>
            <a:ext cx="2084337" cy="1900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10" descr="ROI PNG Transparent Images | PNG All"/>
          <p:cNvPicPr preferRelativeResize="0">
            <a:picLocks noGrp="1"/>
          </p:cNvPicPr>
          <p:nvPr>
            <p:ph type="pic" idx="5"/>
          </p:nvPr>
        </p:nvPicPr>
        <p:blipFill rotWithShape="1">
          <a:blip r:embed="rId5">
            <a:alphaModFix/>
          </a:blip>
          <a:srcRect t="2701" b="2701"/>
          <a:stretch/>
        </p:blipFill>
        <p:spPr>
          <a:xfrm>
            <a:off x="9659235" y="4200124"/>
            <a:ext cx="1689100" cy="13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10" descr="Invest Money Plant Investment · Free image on Pixabay"/>
          <p:cNvPicPr preferRelativeResize="0">
            <a:picLocks noGrp="1"/>
          </p:cNvPicPr>
          <p:nvPr>
            <p:ph type="pic" idx="3"/>
          </p:nvPr>
        </p:nvPicPr>
        <p:blipFill rotWithShape="1">
          <a:blip r:embed="rId6">
            <a:alphaModFix/>
          </a:blip>
          <a:srcRect l="4659" r="4658"/>
          <a:stretch/>
        </p:blipFill>
        <p:spPr>
          <a:xfrm>
            <a:off x="3706983" y="4178300"/>
            <a:ext cx="1965498" cy="16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1"/>
          <p:cNvSpPr>
            <a:spLocks noGrp="1"/>
          </p:cNvSpPr>
          <p:nvPr>
            <p:ph type="pic" idx="2"/>
          </p:nvPr>
        </p:nvSpPr>
        <p:spPr>
          <a:xfrm>
            <a:off x="217715" y="333196"/>
            <a:ext cx="11814628" cy="513390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11"/>
          <p:cNvSpPr txBox="1">
            <a:spLocks noGrp="1"/>
          </p:cNvSpPr>
          <p:nvPr>
            <p:ph type="ctrTitle"/>
          </p:nvPr>
        </p:nvSpPr>
        <p:spPr>
          <a:xfrm>
            <a:off x="217715" y="5192989"/>
            <a:ext cx="11814628" cy="1011451"/>
          </a:xfrm>
          <a:prstGeom prst="rect">
            <a:avLst/>
          </a:prstGeom>
          <a:solidFill>
            <a:srgbClr val="72B9D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1"/>
                </a:solidFill>
              </a:rPr>
              <a:t>Tax Benefits to the Investor</a:t>
            </a:r>
            <a:endParaRPr/>
          </a:p>
        </p:txBody>
      </p:sp>
      <p:grpSp>
        <p:nvGrpSpPr>
          <p:cNvPr id="635" name="Google Shape;635;p11"/>
          <p:cNvGrpSpPr/>
          <p:nvPr/>
        </p:nvGrpSpPr>
        <p:grpSpPr>
          <a:xfrm>
            <a:off x="489980" y="814158"/>
            <a:ext cx="11221613" cy="3910240"/>
            <a:chOff x="9728" y="0"/>
            <a:chExt cx="11221613" cy="3910240"/>
          </a:xfrm>
        </p:grpSpPr>
        <p:sp>
          <p:nvSpPr>
            <p:cNvPr id="636" name="Google Shape;636;p11"/>
            <p:cNvSpPr/>
            <p:nvPr/>
          </p:nvSpPr>
          <p:spPr>
            <a:xfrm>
              <a:off x="9728" y="1413"/>
              <a:ext cx="2509417" cy="1063298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716FAC"/>
                </a:gs>
                <a:gs pos="50000">
                  <a:srgbClr val="5957A5"/>
                </a:gs>
                <a:gs pos="100000">
                  <a:srgbClr val="4C4B9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1"/>
            <p:cNvSpPr txBox="1"/>
            <p:nvPr/>
          </p:nvSpPr>
          <p:spPr>
            <a:xfrm>
              <a:off x="9728" y="1413"/>
              <a:ext cx="2509417" cy="708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99125" rIns="199125" bIns="1066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Sell an Asset</a:t>
              </a: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470506" y="713069"/>
              <a:ext cx="2615816" cy="3197171"/>
            </a:xfrm>
            <a:prstGeom prst="roundRect">
              <a:avLst>
                <a:gd name="adj" fmla="val 10000"/>
              </a:avLst>
            </a:prstGeom>
            <a:solidFill>
              <a:srgbClr val="DBDFED">
                <a:alpha val="89803"/>
              </a:srgbClr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 txBox="1"/>
            <p:nvPr/>
          </p:nvSpPr>
          <p:spPr>
            <a:xfrm>
              <a:off x="547121" y="789684"/>
              <a:ext cx="2462586" cy="30439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Then, reinvest capital gains in a QOF  within </a:t>
              </a:r>
              <a:r>
                <a:rPr lang="en-US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180 days.</a:t>
              </a: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 rot="-579">
              <a:off x="2912864" y="43112"/>
              <a:ext cx="834683" cy="624772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716FAC"/>
                </a:gs>
                <a:gs pos="50000">
                  <a:srgbClr val="5957A5"/>
                </a:gs>
                <a:gs pos="100000">
                  <a:srgbClr val="4C4B9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1"/>
            <p:cNvSpPr txBox="1"/>
            <p:nvPr/>
          </p:nvSpPr>
          <p:spPr>
            <a:xfrm rot="-579">
              <a:off x="2912864" y="168082"/>
              <a:ext cx="647251" cy="374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"/>
                <a:buFont typeface="Calibri"/>
                <a:buNone/>
              </a:pPr>
              <a:endParaRPr sz="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4094019" y="725"/>
              <a:ext cx="2509417" cy="1063298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6578B0"/>
                </a:gs>
                <a:gs pos="50000">
                  <a:srgbClr val="4964A9"/>
                </a:gs>
                <a:gs pos="100000">
                  <a:srgbClr val="3D569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1"/>
            <p:cNvSpPr txBox="1"/>
            <p:nvPr/>
          </p:nvSpPr>
          <p:spPr>
            <a:xfrm>
              <a:off x="4094019" y="725"/>
              <a:ext cx="2509417" cy="708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99125" rIns="19912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After 5 years</a:t>
              </a:r>
              <a:endParaRPr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4587256" y="710317"/>
              <a:ext cx="2550897" cy="3199923"/>
            </a:xfrm>
            <a:prstGeom prst="roundRect">
              <a:avLst>
                <a:gd name="adj" fmla="val 10000"/>
              </a:avLst>
            </a:prstGeom>
            <a:solidFill>
              <a:srgbClr val="DBDFED">
                <a:alpha val="89803"/>
              </a:srgbClr>
            </a:solidFill>
            <a:ln w="9525" cap="flat" cmpd="sng">
              <a:solidFill>
                <a:srgbClr val="4F67A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1"/>
            <p:cNvSpPr txBox="1"/>
            <p:nvPr/>
          </p:nvSpPr>
          <p:spPr>
            <a:xfrm>
              <a:off x="4661969" y="785030"/>
              <a:ext cx="2401471" cy="30504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10% of  reinvested gain is excluded from federal taxes.</a:t>
              </a:r>
              <a:endParaRPr/>
            </a:p>
          </p:txBody>
        </p:sp>
        <p:sp>
          <p:nvSpPr>
            <p:cNvPr id="646" name="Google Shape;646;p11"/>
            <p:cNvSpPr/>
            <p:nvPr/>
          </p:nvSpPr>
          <p:spPr>
            <a:xfrm rot="-616">
              <a:off x="6989040" y="42405"/>
              <a:ext cx="817479" cy="624772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6578B0"/>
                </a:gs>
                <a:gs pos="50000">
                  <a:srgbClr val="4964A9"/>
                </a:gs>
                <a:gs pos="100000">
                  <a:srgbClr val="3D569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1"/>
            <p:cNvSpPr txBox="1"/>
            <p:nvPr/>
          </p:nvSpPr>
          <p:spPr>
            <a:xfrm rot="-616">
              <a:off x="6989040" y="167376"/>
              <a:ext cx="630047" cy="374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"/>
                <a:buFont typeface="Calibri"/>
                <a:buNone/>
              </a:pPr>
              <a:endParaRPr sz="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8145851" y="0"/>
              <a:ext cx="2509417" cy="1063298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5C85B4"/>
                </a:gs>
                <a:gs pos="50000">
                  <a:srgbClr val="3B76AF"/>
                </a:gs>
                <a:gs pos="100000">
                  <a:srgbClr val="30669E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1"/>
            <p:cNvSpPr txBox="1"/>
            <p:nvPr/>
          </p:nvSpPr>
          <p:spPr>
            <a:xfrm>
              <a:off x="8145851" y="0"/>
              <a:ext cx="2509417" cy="708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99125" rIns="19912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After 10 years</a:t>
              </a: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8500769" y="725775"/>
              <a:ext cx="2730572" cy="3165204"/>
            </a:xfrm>
            <a:prstGeom prst="roundRect">
              <a:avLst>
                <a:gd name="adj" fmla="val 10000"/>
              </a:avLst>
            </a:prstGeom>
            <a:solidFill>
              <a:srgbClr val="DBDFED">
                <a:alpha val="89803"/>
              </a:srgbClr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1"/>
            <p:cNvSpPr txBox="1"/>
            <p:nvPr/>
          </p:nvSpPr>
          <p:spPr>
            <a:xfrm>
              <a:off x="8580745" y="805751"/>
              <a:ext cx="2570620" cy="3005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t" anchorCtr="0">
              <a:noAutofit/>
            </a:bodyPr>
            <a:lstStyle/>
            <a:p>
              <a:pPr marL="228600" marR="0" lvl="1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Pay no capital gains tax on the appreciation if sold or exchanged at fair market value.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2"/>
          <p:cNvSpPr txBox="1">
            <a:spLocks noGrp="1"/>
          </p:cNvSpPr>
          <p:nvPr>
            <p:ph type="title"/>
          </p:nvPr>
        </p:nvSpPr>
        <p:spPr>
          <a:xfrm>
            <a:off x="1016318" y="5247993"/>
            <a:ext cx="10230802" cy="11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</a:rPr>
              <a:t>The Rural Opportunity Zones Initiative</a:t>
            </a:r>
            <a:endParaRPr/>
          </a:p>
        </p:txBody>
      </p:sp>
      <p:sp>
        <p:nvSpPr>
          <p:cNvPr id="658" name="Google Shape;658;p12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659" name="Google Shape;659;p12"/>
          <p:cNvSpPr txBox="1"/>
          <p:nvPr/>
        </p:nvSpPr>
        <p:spPr>
          <a:xfrm>
            <a:off x="7774375" y="3848302"/>
            <a:ext cx="19639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Session 10</a:t>
            </a:r>
            <a:endParaRPr/>
          </a:p>
        </p:txBody>
      </p:sp>
      <p:pic>
        <p:nvPicPr>
          <p:cNvPr id="660" name="Google Shape;660;p1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8464" b="18463"/>
          <a:stretch/>
        </p:blipFill>
        <p:spPr>
          <a:xfrm>
            <a:off x="485988" y="301294"/>
            <a:ext cx="11291463" cy="475361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3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Indiana ROZI Sites</a:t>
            </a:r>
            <a:endParaRPr/>
          </a:p>
        </p:txBody>
      </p:sp>
      <p:sp>
        <p:nvSpPr>
          <p:cNvPr id="667" name="Google Shape;667;p13"/>
          <p:cNvSpPr txBox="1">
            <a:spLocks noGrp="1"/>
          </p:cNvSpPr>
          <p:nvPr>
            <p:ph type="body" idx="2"/>
          </p:nvPr>
        </p:nvSpPr>
        <p:spPr>
          <a:xfrm>
            <a:off x="8429634" y="1621536"/>
            <a:ext cx="3299070" cy="444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lang="en-US" sz="2600" b="1" i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Why a Focus on Rural?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-US" sz="2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Rural areas are often overshadowed by the state’s urban areas with respect to private sector investments;</a:t>
            </a:r>
            <a:br>
              <a:rPr lang="en-US" sz="2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-US" sz="2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Rural areas have lagged behind in terms of fully rebounding from the Great Recession;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-US" sz="2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Failing to pay attention to the needs of rural OZs places them at risk of being left further behind in the years ahead.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13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669" name="Google Shape;669;p13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t="3282" b="3281"/>
          <a:stretch/>
        </p:blipFill>
        <p:spPr>
          <a:xfrm>
            <a:off x="3851957" y="808577"/>
            <a:ext cx="4488086" cy="542686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670" name="Google Shape;670;p13"/>
          <p:cNvSpPr txBox="1"/>
          <p:nvPr/>
        </p:nvSpPr>
        <p:spPr>
          <a:xfrm>
            <a:off x="5949287" y="6058758"/>
            <a:ext cx="20172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Map of Rural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Opportunity Zones Sites </a:t>
            </a:r>
            <a:endParaRPr/>
          </a:p>
        </p:txBody>
      </p:sp>
      <p:sp>
        <p:nvSpPr>
          <p:cNvPr id="671" name="Google Shape;671;p13"/>
          <p:cNvSpPr txBox="1">
            <a:spLocks noGrp="1"/>
          </p:cNvSpPr>
          <p:nvPr>
            <p:ph type="body" idx="1"/>
          </p:nvPr>
        </p:nvSpPr>
        <p:spPr>
          <a:xfrm>
            <a:off x="597469" y="1712119"/>
            <a:ext cx="314325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46 of Indiana’s 156 Opportunity Zones are defined as rural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Rural: Sites located in non-metro counties of Indiana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These sites are eligible to apply for the ROZI program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14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What the State ROZI Team Completed with Phase 1</a:t>
            </a:r>
            <a:endParaRPr/>
          </a:p>
        </p:txBody>
      </p:sp>
      <p:sp>
        <p:nvSpPr>
          <p:cNvPr id="678" name="Google Shape;678;p14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679" name="Google Shape;679;p14" descr="Number 5 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4370" b="-5212"/>
          <a:stretch/>
        </p:blipFill>
        <p:spPr>
          <a:xfrm>
            <a:off x="914400" y="1355955"/>
            <a:ext cx="1689100" cy="2019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14" descr="UCEM’s first co-design workshop (online), 18 September ...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17470" t="1673" r="17470" b="4564"/>
          <a:stretch/>
        </p:blipFill>
        <p:spPr>
          <a:xfrm>
            <a:off x="3590470" y="1739899"/>
            <a:ext cx="2109590" cy="163592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81" name="Google Shape;681;p14" descr="Thinking of Teaching: A Peek into My Class...The First ...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l="9804" r="9803"/>
          <a:stretch/>
        </p:blipFill>
        <p:spPr>
          <a:xfrm>
            <a:off x="6608325" y="1739899"/>
            <a:ext cx="1961495" cy="162228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82" name="Google Shape;682;p14" descr="Pre-Degree &amp; Undergraduate Prospectus 2016 | 2015 ..."/>
          <p:cNvPicPr preferRelativeResize="0">
            <a:picLocks noGrp="1"/>
          </p:cNvPicPr>
          <p:nvPr>
            <p:ph type="pic" idx="5"/>
          </p:nvPr>
        </p:nvPicPr>
        <p:blipFill rotWithShape="1">
          <a:blip r:embed="rId6">
            <a:alphaModFix/>
          </a:blip>
          <a:srcRect l="9677" r="9676"/>
          <a:stretch/>
        </p:blipFill>
        <p:spPr>
          <a:xfrm>
            <a:off x="9540920" y="1739898"/>
            <a:ext cx="1977980" cy="162228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83" name="Google Shape;683;p14"/>
          <p:cNvSpPr txBox="1">
            <a:spLocks noGrp="1"/>
          </p:cNvSpPr>
          <p:nvPr>
            <p:ph type="body" idx="1"/>
          </p:nvPr>
        </p:nvSpPr>
        <p:spPr>
          <a:xfrm>
            <a:off x="590550" y="3949700"/>
            <a:ext cx="2336800" cy="1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Worked with five rural sites in Indiana as part of Phase I of ROZI</a:t>
            </a:r>
            <a:endParaRPr/>
          </a:p>
        </p:txBody>
      </p:sp>
      <p:sp>
        <p:nvSpPr>
          <p:cNvPr id="684" name="Google Shape;684;p14"/>
          <p:cNvSpPr txBox="1">
            <a:spLocks noGrp="1"/>
          </p:cNvSpPr>
          <p:nvPr>
            <p:ph type="body" idx="6"/>
          </p:nvPr>
        </p:nvSpPr>
        <p:spPr>
          <a:xfrm>
            <a:off x="3477218" y="3949700"/>
            <a:ext cx="2336800" cy="1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Developed products and resources; presented to the local ROZI teams through workshops and conference calls</a:t>
            </a:r>
            <a:endParaRPr/>
          </a:p>
        </p:txBody>
      </p:sp>
      <p:sp>
        <p:nvSpPr>
          <p:cNvPr id="685" name="Google Shape;685;p14"/>
          <p:cNvSpPr txBox="1">
            <a:spLocks noGrp="1"/>
          </p:cNvSpPr>
          <p:nvPr>
            <p:ph type="body" idx="7"/>
          </p:nvPr>
        </p:nvSpPr>
        <p:spPr>
          <a:xfrm>
            <a:off x="6363886" y="3908757"/>
            <a:ext cx="2450371" cy="1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Conducted focus group sessions with residents &amp; businesses located in the OZ, along with other community leaders </a:t>
            </a:r>
            <a:endParaRPr/>
          </a:p>
        </p:txBody>
      </p:sp>
      <p:sp>
        <p:nvSpPr>
          <p:cNvPr id="686" name="Google Shape;686;p14"/>
          <p:cNvSpPr txBox="1">
            <a:spLocks noGrp="1"/>
          </p:cNvSpPr>
          <p:nvPr>
            <p:ph type="body" idx="8"/>
          </p:nvPr>
        </p:nvSpPr>
        <p:spPr>
          <a:xfrm>
            <a:off x="9368631" y="4279909"/>
            <a:ext cx="2336800" cy="1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Partnered with sites to develop and market their Investment Prospectus; helped connect to relevant grants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5"/>
          <p:cNvSpPr>
            <a:spLocks noGrp="1"/>
          </p:cNvSpPr>
          <p:nvPr>
            <p:ph type="pic" idx="3"/>
          </p:nvPr>
        </p:nvSpPr>
        <p:spPr>
          <a:xfrm>
            <a:off x="6492782" y="250534"/>
            <a:ext cx="5619600" cy="6300787"/>
          </a:xfrm>
          <a:prstGeom prst="rect">
            <a:avLst/>
          </a:prstGeom>
          <a:solidFill>
            <a:srgbClr val="1542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15"/>
          <p:cNvSpPr txBox="1">
            <a:spLocks noGrp="1"/>
          </p:cNvSpPr>
          <p:nvPr>
            <p:ph type="body" idx="4"/>
          </p:nvPr>
        </p:nvSpPr>
        <p:spPr>
          <a:xfrm>
            <a:off x="6635593" y="5008563"/>
            <a:ext cx="4908708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694" name="Google Shape;694;p15"/>
          <p:cNvSpPr>
            <a:spLocks noGrp="1"/>
          </p:cNvSpPr>
          <p:nvPr>
            <p:ph type="pic" idx="2"/>
          </p:nvPr>
        </p:nvSpPr>
        <p:spPr>
          <a:xfrm>
            <a:off x="341194" y="246495"/>
            <a:ext cx="7595664" cy="63048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15"/>
          <p:cNvSpPr txBox="1">
            <a:spLocks noGrp="1"/>
          </p:cNvSpPr>
          <p:nvPr>
            <p:ph type="body" idx="1"/>
          </p:nvPr>
        </p:nvSpPr>
        <p:spPr>
          <a:xfrm>
            <a:off x="268752" y="3055142"/>
            <a:ext cx="6814454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2317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</a:pPr>
            <a:r>
              <a:rPr lang="en-US" sz="3200">
                <a:solidFill>
                  <a:schemeClr val="accent5"/>
                </a:solidFill>
              </a:rPr>
              <a:t>So What’s a Prospectus?</a:t>
            </a:r>
            <a:endParaRPr/>
          </a:p>
          <a:p>
            <a:pPr marL="860425" lvl="0" indent="-4841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>
              <a:solidFill>
                <a:srgbClr val="191B0E"/>
              </a:solidFill>
            </a:endParaRPr>
          </a:p>
          <a:p>
            <a:pPr marL="682625" lvl="0" indent="-39528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91B0E"/>
              </a:buClr>
              <a:buSzPts val="2400"/>
              <a:buFont typeface="Arial"/>
              <a:buChar char="•"/>
            </a:pPr>
            <a:r>
              <a:rPr lang="en-US" b="0">
                <a:solidFill>
                  <a:srgbClr val="191B0E"/>
                </a:solidFill>
              </a:rPr>
              <a:t>A document that showcases key projects in the OZ that could yield maximum benefit to potential investors and the community. </a:t>
            </a:r>
            <a:endParaRPr/>
          </a:p>
          <a:p>
            <a:pPr marL="682625" lvl="0" indent="-395288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191B0E"/>
              </a:buClr>
              <a:buSzPts val="2400"/>
              <a:buFont typeface="Arial"/>
              <a:buChar char="•"/>
            </a:pPr>
            <a:r>
              <a:rPr lang="en-US" b="0">
                <a:solidFill>
                  <a:srgbClr val="191B0E"/>
                </a:solidFill>
              </a:rPr>
              <a:t>Captures priority opportunities/needs in the OZ site. Includes architectural renderings of priority projects, local amenities, investment amounts being sought, and possible local and/or state incentives. </a:t>
            </a:r>
            <a:endParaRPr/>
          </a:p>
          <a:p>
            <a:pPr marL="682625" lvl="0" indent="-395288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191B0E"/>
              </a:buClr>
              <a:buSzPts val="2400"/>
              <a:buFont typeface="Arial"/>
              <a:buChar char="•"/>
            </a:pPr>
            <a:r>
              <a:rPr lang="en-US" b="0">
                <a:solidFill>
                  <a:srgbClr val="191B0E"/>
                </a:solidFill>
                <a:latin typeface="Calibri"/>
                <a:ea typeface="Calibri"/>
                <a:cs typeface="Calibri"/>
                <a:sym typeface="Calibri"/>
              </a:rPr>
              <a:t>Highlights key community &amp; economic development successes of community and/or county in recent years.</a:t>
            </a:r>
            <a:endParaRPr/>
          </a:p>
        </p:txBody>
      </p:sp>
      <p:pic>
        <p:nvPicPr>
          <p:cNvPr id="696" name="Google Shape;69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6017" y="375291"/>
            <a:ext cx="4681968" cy="607090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6"/>
          <p:cNvSpPr txBox="1">
            <a:spLocks noGrp="1"/>
          </p:cNvSpPr>
          <p:nvPr>
            <p:ph type="title"/>
          </p:nvPr>
        </p:nvSpPr>
        <p:spPr>
          <a:xfrm>
            <a:off x="195011" y="1596928"/>
            <a:ext cx="4810125" cy="326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Calibri"/>
              <a:buNone/>
            </a:pPr>
            <a:r>
              <a:rPr lang="en-US" sz="4800"/>
              <a:t>What’s Expected of Applicants, If Selected</a:t>
            </a:r>
            <a:endParaRPr sz="4800" i="1"/>
          </a:p>
        </p:txBody>
      </p:sp>
      <p:sp>
        <p:nvSpPr>
          <p:cNvPr id="703" name="Google Shape;703;p16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704" name="Google Shape;704;p16" descr="Business Person Signing Contract Concept | Royalty free ..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4306" r="14305"/>
          <a:stretch/>
        </p:blipFill>
        <p:spPr>
          <a:xfrm>
            <a:off x="5400675" y="260350"/>
            <a:ext cx="6499502" cy="5940425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7"/>
          <p:cNvSpPr/>
          <p:nvPr/>
        </p:nvSpPr>
        <p:spPr>
          <a:xfrm>
            <a:off x="6411905" y="3999807"/>
            <a:ext cx="1798712" cy="1974324"/>
          </a:xfrm>
          <a:prstGeom prst="roundRect">
            <a:avLst>
              <a:gd name="adj" fmla="val 16667"/>
            </a:avLst>
          </a:prstGeom>
          <a:solidFill>
            <a:srgbClr val="C5EFF8"/>
          </a:solidFill>
          <a:ln w="12700" cap="flat" cmpd="sng">
            <a:solidFill>
              <a:srgbClr val="20617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17"/>
          <p:cNvSpPr/>
          <p:nvPr/>
        </p:nvSpPr>
        <p:spPr>
          <a:xfrm>
            <a:off x="611199" y="3999807"/>
            <a:ext cx="1798712" cy="1974324"/>
          </a:xfrm>
          <a:prstGeom prst="roundRect">
            <a:avLst>
              <a:gd name="adj" fmla="val 16667"/>
            </a:avLst>
          </a:prstGeom>
          <a:solidFill>
            <a:srgbClr val="DBDFED"/>
          </a:solidFill>
          <a:ln w="12700" cap="flat" cmpd="sng">
            <a:solidFill>
              <a:srgbClr val="20617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17"/>
          <p:cNvSpPr/>
          <p:nvPr/>
        </p:nvSpPr>
        <p:spPr>
          <a:xfrm>
            <a:off x="6393459" y="1446294"/>
            <a:ext cx="1798712" cy="1974324"/>
          </a:xfrm>
          <a:prstGeom prst="roundRect">
            <a:avLst>
              <a:gd name="adj" fmla="val 16667"/>
            </a:avLst>
          </a:prstGeom>
          <a:solidFill>
            <a:srgbClr val="D7E2EF"/>
          </a:solidFill>
          <a:ln w="12700" cap="flat" cmpd="sng">
            <a:solidFill>
              <a:srgbClr val="20617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17"/>
          <p:cNvSpPr/>
          <p:nvPr/>
        </p:nvSpPr>
        <p:spPr>
          <a:xfrm>
            <a:off x="611199" y="1432830"/>
            <a:ext cx="1798712" cy="1974324"/>
          </a:xfrm>
          <a:prstGeom prst="roundRect">
            <a:avLst>
              <a:gd name="adj" fmla="val 16667"/>
            </a:avLst>
          </a:prstGeom>
          <a:solidFill>
            <a:srgbClr val="CEE8F3"/>
          </a:solidFill>
          <a:ln w="12700" cap="flat" cmpd="sng">
            <a:solidFill>
              <a:srgbClr val="20617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17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Expectations of Successful Applicants</a:t>
            </a:r>
            <a:endParaRPr/>
          </a:p>
        </p:txBody>
      </p:sp>
      <p:sp>
        <p:nvSpPr>
          <p:cNvPr id="715" name="Google Shape;715;p17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716" name="Google Shape;716;p17"/>
          <p:cNvSpPr txBox="1">
            <a:spLocks noGrp="1"/>
          </p:cNvSpPr>
          <p:nvPr>
            <p:ph type="body" idx="1"/>
          </p:nvPr>
        </p:nvSpPr>
        <p:spPr>
          <a:xfrm>
            <a:off x="2900245" y="1460126"/>
            <a:ext cx="3002880" cy="212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1F"/>
              </a:buClr>
              <a:buSzPts val="1800"/>
              <a:buNone/>
            </a:pPr>
            <a:r>
              <a:rPr lang="en-US">
                <a:solidFill>
                  <a:srgbClr val="191B1F"/>
                </a:solidFill>
                <a:latin typeface="Calibri"/>
                <a:ea typeface="Calibri"/>
                <a:cs typeface="Calibri"/>
                <a:sym typeface="Calibri"/>
              </a:rPr>
              <a:t>Establishment of a Core Action Team of 3-4 people who will devote time and energy to the Initiative.  In addition, selection of  5-6 people who will serve as regular &amp; dependable advisers to the Core Team.</a:t>
            </a:r>
            <a:endParaRPr/>
          </a:p>
        </p:txBody>
      </p:sp>
      <p:sp>
        <p:nvSpPr>
          <p:cNvPr id="717" name="Google Shape;717;p17"/>
          <p:cNvSpPr txBox="1">
            <a:spLocks noGrp="1"/>
          </p:cNvSpPr>
          <p:nvPr>
            <p:ph type="body" idx="3"/>
          </p:nvPr>
        </p:nvSpPr>
        <p:spPr>
          <a:xfrm>
            <a:off x="2918692" y="3924807"/>
            <a:ext cx="3002880" cy="212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1F"/>
              </a:buClr>
              <a:buSzPts val="1800"/>
              <a:buNone/>
            </a:pPr>
            <a:r>
              <a:rPr lang="en-US">
                <a:solidFill>
                  <a:srgbClr val="191B1F"/>
                </a:solidFill>
                <a:latin typeface="Calibri"/>
                <a:ea typeface="Calibri"/>
                <a:cs typeface="Calibri"/>
                <a:sym typeface="Calibri"/>
              </a:rPr>
              <a:t>Commitment by the Core Team and Advisory Team members to secure key information from local residents, businesses &amp; leaders on a timely basis.</a:t>
            </a:r>
            <a:endParaRPr/>
          </a:p>
        </p:txBody>
      </p:sp>
      <p:sp>
        <p:nvSpPr>
          <p:cNvPr id="718" name="Google Shape;718;p17"/>
          <p:cNvSpPr txBox="1">
            <a:spLocks noGrp="1"/>
          </p:cNvSpPr>
          <p:nvPr>
            <p:ph type="body" idx="4"/>
          </p:nvPr>
        </p:nvSpPr>
        <p:spPr>
          <a:xfrm>
            <a:off x="8719398" y="1460126"/>
            <a:ext cx="3002880" cy="19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1F"/>
              </a:buClr>
              <a:buSzPts val="1800"/>
              <a:buNone/>
            </a:pPr>
            <a:r>
              <a:rPr lang="en-US">
                <a:solidFill>
                  <a:srgbClr val="191B1F"/>
                </a:solidFill>
                <a:latin typeface="Calibri"/>
                <a:ea typeface="Calibri"/>
                <a:cs typeface="Calibri"/>
                <a:sym typeface="Calibri"/>
              </a:rPr>
              <a:t>Active participation by the Core Action Team and  Advisory Team members in the ROZI workshops being conducted by the State ROZI Team. </a:t>
            </a:r>
            <a:endParaRPr/>
          </a:p>
        </p:txBody>
      </p:sp>
      <p:sp>
        <p:nvSpPr>
          <p:cNvPr id="719" name="Google Shape;719;p17"/>
          <p:cNvSpPr txBox="1">
            <a:spLocks noGrp="1"/>
          </p:cNvSpPr>
          <p:nvPr>
            <p:ph type="body" idx="5"/>
          </p:nvPr>
        </p:nvSpPr>
        <p:spPr>
          <a:xfrm>
            <a:off x="8719398" y="3999809"/>
            <a:ext cx="3067218" cy="19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1F"/>
              </a:buClr>
              <a:buSzPts val="1800"/>
              <a:buNone/>
            </a:pPr>
            <a:r>
              <a:rPr lang="en-US">
                <a:solidFill>
                  <a:srgbClr val="191B1F"/>
                </a:solidFill>
                <a:latin typeface="Calibri"/>
                <a:ea typeface="Calibri"/>
                <a:cs typeface="Calibri"/>
                <a:sym typeface="Calibri"/>
              </a:rPr>
              <a:t>Engagement of Core Team members in regular peer network calls organized by the State ROZI Team; and timely submission of key information to develop/finalize the OZ Investment Prospectus.</a:t>
            </a:r>
            <a:endParaRPr/>
          </a:p>
        </p:txBody>
      </p:sp>
      <p:sp>
        <p:nvSpPr>
          <p:cNvPr id="720" name="Google Shape;720;p17"/>
          <p:cNvSpPr txBox="1"/>
          <p:nvPr/>
        </p:nvSpPr>
        <p:spPr>
          <a:xfrm>
            <a:off x="1189059" y="1847121"/>
            <a:ext cx="6527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721" name="Google Shape;721;p17"/>
          <p:cNvSpPr txBox="1"/>
          <p:nvPr/>
        </p:nvSpPr>
        <p:spPr>
          <a:xfrm>
            <a:off x="6966443" y="1819827"/>
            <a:ext cx="65274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722" name="Google Shape;722;p17"/>
          <p:cNvSpPr txBox="1"/>
          <p:nvPr/>
        </p:nvSpPr>
        <p:spPr>
          <a:xfrm>
            <a:off x="1184183" y="4386805"/>
            <a:ext cx="65274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723" name="Google Shape;723;p17"/>
          <p:cNvSpPr txBox="1"/>
          <p:nvPr/>
        </p:nvSpPr>
        <p:spPr>
          <a:xfrm>
            <a:off x="6984889" y="4386804"/>
            <a:ext cx="65274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Responsibilities of the State ROZI Team</a:t>
            </a:r>
            <a:endParaRPr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731" name="Google Shape;731;p18"/>
          <p:cNvSpPr txBox="1">
            <a:spLocks noGrp="1"/>
          </p:cNvSpPr>
          <p:nvPr>
            <p:ph type="body" idx="1"/>
          </p:nvPr>
        </p:nvSpPr>
        <p:spPr>
          <a:xfrm>
            <a:off x="6289768" y="1317962"/>
            <a:ext cx="5273581" cy="518457"/>
          </a:xfrm>
          <a:prstGeom prst="rect">
            <a:avLst/>
          </a:prstGeom>
          <a:solidFill>
            <a:srgbClr val="116C8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/>
              <a:t>Development of the Investment Prospectus Phase</a:t>
            </a:r>
            <a:endParaRPr/>
          </a:p>
        </p:txBody>
      </p:sp>
      <p:sp>
        <p:nvSpPr>
          <p:cNvPr id="732" name="Google Shape;732;p18"/>
          <p:cNvSpPr txBox="1">
            <a:spLocks noGrp="1"/>
          </p:cNvSpPr>
          <p:nvPr>
            <p:ph type="body" idx="3"/>
          </p:nvPr>
        </p:nvSpPr>
        <p:spPr>
          <a:xfrm>
            <a:off x="6302309" y="1920896"/>
            <a:ext cx="5261039" cy="4265274"/>
          </a:xfrm>
          <a:prstGeom prst="rect">
            <a:avLst/>
          </a:prstGeom>
          <a:solidFill>
            <a:srgbClr val="C5EFF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B1F"/>
              </a:buClr>
              <a:buSzPts val="1800"/>
              <a:buChar char="•"/>
            </a:pPr>
            <a:r>
              <a:rPr lang="en-US" sz="1800">
                <a:solidFill>
                  <a:srgbClr val="191B1F"/>
                </a:solidFill>
                <a:latin typeface="Calibri"/>
                <a:ea typeface="Calibri"/>
                <a:cs typeface="Calibri"/>
                <a:sym typeface="Calibri"/>
              </a:rPr>
              <a:t>Provide outline of key elements to be included in the Investment Prospectus;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91B1F"/>
              </a:buClr>
              <a:buSzPts val="1800"/>
              <a:buChar char="•"/>
            </a:pPr>
            <a:r>
              <a:rPr lang="en-US" sz="1800">
                <a:solidFill>
                  <a:srgbClr val="191B1F"/>
                </a:solidFill>
                <a:latin typeface="Calibri"/>
                <a:ea typeface="Calibri"/>
                <a:cs typeface="Calibri"/>
                <a:sym typeface="Calibri"/>
              </a:rPr>
              <a:t>Offer technical assistance regarding information to be showcased in the prospectus;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91B1F"/>
              </a:buClr>
              <a:buSzPts val="1800"/>
              <a:buChar char="•"/>
            </a:pPr>
            <a:r>
              <a:rPr lang="en-US" sz="1800">
                <a:solidFill>
                  <a:srgbClr val="191B1F"/>
                </a:solidFill>
                <a:latin typeface="Calibri"/>
                <a:ea typeface="Calibri"/>
                <a:cs typeface="Calibri"/>
                <a:sym typeface="Calibri"/>
              </a:rPr>
              <a:t>Review and provide feedback on drafts of the prospectus;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91B1F"/>
              </a:buClr>
              <a:buSzPts val="1800"/>
              <a:buChar char="•"/>
            </a:pPr>
            <a:r>
              <a:rPr lang="en-US" sz="1800">
                <a:solidFill>
                  <a:srgbClr val="191B1F"/>
                </a:solidFill>
                <a:latin typeface="Calibri"/>
                <a:ea typeface="Calibri"/>
                <a:cs typeface="Calibri"/>
                <a:sym typeface="Calibri"/>
              </a:rPr>
              <a:t>Provide seed funding to the Core Team for a relevant ROZI-related activities;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91B1F"/>
              </a:buClr>
              <a:buSzPts val="1800"/>
              <a:buChar char="•"/>
            </a:pPr>
            <a:r>
              <a:rPr lang="en-US" sz="1800">
                <a:solidFill>
                  <a:srgbClr val="191B1F"/>
                </a:solidFill>
                <a:latin typeface="Calibri"/>
                <a:ea typeface="Calibri"/>
                <a:cs typeface="Calibri"/>
                <a:sym typeface="Calibri"/>
              </a:rPr>
              <a:t>Design and produce polished version of the Investment Prospectus;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191B1F"/>
              </a:buClr>
              <a:buSzPts val="1800"/>
              <a:buChar char="•"/>
            </a:pPr>
            <a:r>
              <a:rPr lang="en-US" sz="1800">
                <a:solidFill>
                  <a:srgbClr val="191B1F"/>
                </a:solidFill>
                <a:latin typeface="Calibri"/>
                <a:ea typeface="Calibri"/>
                <a:cs typeface="Calibri"/>
                <a:sym typeface="Calibri"/>
              </a:rPr>
              <a:t>Help market the Investment Prospectus.  </a:t>
            </a:r>
            <a:endParaRPr/>
          </a:p>
        </p:txBody>
      </p:sp>
      <p:sp>
        <p:nvSpPr>
          <p:cNvPr id="733" name="Google Shape;733;p18"/>
          <p:cNvSpPr txBox="1">
            <a:spLocks noGrp="1"/>
          </p:cNvSpPr>
          <p:nvPr>
            <p:ph type="body" idx="4"/>
          </p:nvPr>
        </p:nvSpPr>
        <p:spPr>
          <a:xfrm>
            <a:off x="508000" y="1317963"/>
            <a:ext cx="5369339" cy="518457"/>
          </a:xfrm>
          <a:prstGeom prst="rect">
            <a:avLst/>
          </a:prstGeom>
          <a:solidFill>
            <a:srgbClr val="3158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/>
              <a:t>Information Gathering &amp; Capacity-Building Phase</a:t>
            </a:r>
            <a:endParaRPr/>
          </a:p>
        </p:txBody>
      </p:sp>
      <p:sp>
        <p:nvSpPr>
          <p:cNvPr id="734" name="Google Shape;734;p18"/>
          <p:cNvSpPr txBox="1">
            <a:spLocks noGrp="1"/>
          </p:cNvSpPr>
          <p:nvPr>
            <p:ph type="body" idx="5"/>
          </p:nvPr>
        </p:nvSpPr>
        <p:spPr>
          <a:xfrm>
            <a:off x="508000" y="1920896"/>
            <a:ext cx="5369339" cy="4265274"/>
          </a:xfrm>
          <a:prstGeom prst="rect">
            <a:avLst/>
          </a:prstGeom>
          <a:solidFill>
            <a:srgbClr val="D7E2E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B1F"/>
              </a:buClr>
              <a:buSzPts val="1800"/>
              <a:buChar char="•"/>
            </a:pPr>
            <a:r>
              <a:rPr lang="en-US" sz="1800">
                <a:solidFill>
                  <a:srgbClr val="191B1F"/>
                </a:solidFill>
                <a:latin typeface="Calibri"/>
                <a:ea typeface="Calibri"/>
                <a:cs typeface="Calibri"/>
                <a:sym typeface="Calibri"/>
              </a:rPr>
              <a:t>Organize and host kick-off webinar;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91B1F"/>
              </a:buClr>
              <a:buSzPts val="1800"/>
              <a:buChar char="•"/>
            </a:pPr>
            <a:r>
              <a:rPr lang="en-US" sz="1800">
                <a:solidFill>
                  <a:srgbClr val="191B1F"/>
                </a:solidFill>
                <a:latin typeface="Calibri"/>
                <a:ea typeface="Calibri"/>
                <a:cs typeface="Calibri"/>
                <a:sym typeface="Calibri"/>
              </a:rPr>
              <a:t>Provide pertinent data on the Opportunity Zone census tract(s) for the local ROZI teams;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91B1F"/>
              </a:buClr>
              <a:buSzPts val="1800"/>
              <a:buChar char="•"/>
            </a:pPr>
            <a:r>
              <a:rPr lang="en-US" sz="1800">
                <a:solidFill>
                  <a:srgbClr val="191B1F"/>
                </a:solidFill>
                <a:latin typeface="Calibri"/>
                <a:ea typeface="Calibri"/>
                <a:cs typeface="Calibri"/>
                <a:sym typeface="Calibri"/>
              </a:rPr>
              <a:t>Develop focus group questions in partnership with the Core &amp; Advisory Teams; host/conduct virtual focus group meeting;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91B1F"/>
              </a:buClr>
              <a:buSzPts val="1800"/>
              <a:buChar char="•"/>
            </a:pPr>
            <a:r>
              <a:rPr lang="en-US" sz="1800">
                <a:solidFill>
                  <a:srgbClr val="191B1F"/>
                </a:solidFill>
                <a:latin typeface="Calibri"/>
                <a:ea typeface="Calibri"/>
                <a:cs typeface="Calibri"/>
                <a:sym typeface="Calibri"/>
              </a:rPr>
              <a:t>Synthesize results of the focus group session and share with the Core/Advisory Teams;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91B1F"/>
              </a:buClr>
              <a:buSzPts val="1800"/>
              <a:buChar char="•"/>
            </a:pPr>
            <a:r>
              <a:rPr lang="en-US" sz="1800">
                <a:solidFill>
                  <a:srgbClr val="191B1F"/>
                </a:solidFill>
                <a:latin typeface="Calibri"/>
                <a:ea typeface="Calibri"/>
                <a:cs typeface="Calibri"/>
                <a:sym typeface="Calibri"/>
              </a:rPr>
              <a:t>Conduct capacity-building workshop with each ROZI team;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91B1F"/>
              </a:buClr>
              <a:buSzPts val="1800"/>
              <a:buChar char="•"/>
            </a:pPr>
            <a:r>
              <a:rPr lang="en-US" sz="1800">
                <a:solidFill>
                  <a:srgbClr val="191B1F"/>
                </a:solidFill>
                <a:latin typeface="Calibri"/>
                <a:ea typeface="Calibri"/>
                <a:cs typeface="Calibri"/>
                <a:sym typeface="Calibri"/>
              </a:rPr>
              <a:t>Host regular meetings with all ROZI sites with State ROZI team (peer network).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9"/>
          <p:cNvSpPr txBox="1">
            <a:spLocks noGrp="1"/>
          </p:cNvSpPr>
          <p:nvPr>
            <p:ph type="title"/>
          </p:nvPr>
        </p:nvSpPr>
        <p:spPr>
          <a:xfrm>
            <a:off x="371475" y="1286137"/>
            <a:ext cx="5538006" cy="1520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Preparing an Application: A Brief Review</a:t>
            </a:r>
            <a:endParaRPr>
              <a:solidFill>
                <a:srgbClr val="191B1F"/>
              </a:solidFill>
            </a:endParaRPr>
          </a:p>
        </p:txBody>
      </p:sp>
      <p:sp>
        <p:nvSpPr>
          <p:cNvPr id="741" name="Google Shape;741;p19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742" name="Google Shape;742;p19" descr="How to Find a Job Online: Best 11 Sites + Tips for Getting ...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-266" t="9123" r="24268" b="-9123"/>
          <a:stretch/>
        </p:blipFill>
        <p:spPr>
          <a:xfrm>
            <a:off x="5333717" y="16288"/>
            <a:ext cx="7283585" cy="620497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743" name="Google Shape;743;p19"/>
          <p:cNvSpPr txBox="1">
            <a:spLocks noGrp="1"/>
          </p:cNvSpPr>
          <p:nvPr>
            <p:ph type="body" idx="2"/>
          </p:nvPr>
        </p:nvSpPr>
        <p:spPr>
          <a:xfrm>
            <a:off x="296082" y="2915065"/>
            <a:ext cx="5538006" cy="47929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B1F"/>
              </a:buClr>
              <a:buSzPts val="2400"/>
              <a:buNone/>
            </a:pPr>
            <a:r>
              <a:rPr lang="en-US" sz="2400" u="sng">
                <a:solidFill>
                  <a:srgbClr val="191B1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https://forms.gle/uAC8HmhGRDcy6tEb9</a:t>
            </a:r>
            <a:endParaRPr sz="2400">
              <a:solidFill>
                <a:srgbClr val="191B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4" name="Google Shape;744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3303" y="4230914"/>
            <a:ext cx="2480012" cy="196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1475" y="4230914"/>
            <a:ext cx="2844984" cy="1606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"/>
          <p:cNvSpPr txBox="1">
            <a:spLocks noGrp="1"/>
          </p:cNvSpPr>
          <p:nvPr>
            <p:ph type="title" idx="4294967295"/>
          </p:nvPr>
        </p:nvSpPr>
        <p:spPr>
          <a:xfrm>
            <a:off x="371475" y="-758824"/>
            <a:ext cx="11520487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700"/>
              <a:buFont typeface="Calibri"/>
              <a:buNone/>
            </a:pPr>
            <a:r>
              <a:rPr lang="en-US" sz="700" b="0">
                <a:solidFill>
                  <a:srgbClr val="F2F2F2"/>
                </a:solidFill>
              </a:rPr>
              <a:t>Slide 27</a:t>
            </a:r>
            <a:endParaRPr/>
          </a:p>
        </p:txBody>
      </p:sp>
      <p:pic>
        <p:nvPicPr>
          <p:cNvPr id="514" name="Google Shape;514;p2" descr="News Archives - Machinery Safety 10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4006" b="14006"/>
          <a:stretch/>
        </p:blipFill>
        <p:spPr>
          <a:xfrm>
            <a:off x="0" y="267609"/>
            <a:ext cx="11891963" cy="63007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515" name="Google Shape;515;p2"/>
          <p:cNvSpPr txBox="1"/>
          <p:nvPr/>
        </p:nvSpPr>
        <p:spPr>
          <a:xfrm>
            <a:off x="838655" y="3283462"/>
            <a:ext cx="10214650" cy="6463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191B1F"/>
                </a:solidFill>
                <a:latin typeface="Calibri"/>
                <a:ea typeface="Calibri"/>
                <a:cs typeface="Calibri"/>
                <a:sym typeface="Calibri"/>
              </a:rPr>
              <a:t>Thank You for Joining Today’s ROZI Webinar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20"/>
          <p:cNvSpPr>
            <a:spLocks noGrp="1"/>
          </p:cNvSpPr>
          <p:nvPr>
            <p:ph type="pic" idx="2"/>
          </p:nvPr>
        </p:nvSpPr>
        <p:spPr>
          <a:xfrm>
            <a:off x="1" y="1409700"/>
            <a:ext cx="12191999" cy="4391024"/>
          </a:xfrm>
          <a:prstGeom prst="rect">
            <a:avLst/>
          </a:prstGeom>
          <a:solidFill>
            <a:srgbClr val="31587F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752" name="Google Shape;752;p20"/>
          <p:cNvSpPr txBox="1">
            <a:spLocks noGrp="1"/>
          </p:cNvSpPr>
          <p:nvPr>
            <p:ph type="body" idx="4294967295"/>
          </p:nvPr>
        </p:nvSpPr>
        <p:spPr>
          <a:xfrm>
            <a:off x="1303338" y="635527"/>
            <a:ext cx="10515600" cy="80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 Program Timeline </a:t>
            </a:r>
            <a:endParaRPr/>
          </a:p>
        </p:txBody>
      </p:sp>
      <p:sp>
        <p:nvSpPr>
          <p:cNvPr id="753" name="Google Shape;753;p20"/>
          <p:cNvSpPr txBox="1">
            <a:spLocks noGrp="1"/>
          </p:cNvSpPr>
          <p:nvPr>
            <p:ph type="sldNum" idx="4294967295"/>
          </p:nvPr>
        </p:nvSpPr>
        <p:spPr>
          <a:xfrm>
            <a:off x="11818938" y="6581775"/>
            <a:ext cx="373062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grpSp>
        <p:nvGrpSpPr>
          <p:cNvPr id="754" name="Google Shape;754;p20"/>
          <p:cNvGrpSpPr/>
          <p:nvPr/>
        </p:nvGrpSpPr>
        <p:grpSpPr>
          <a:xfrm>
            <a:off x="373764" y="1859166"/>
            <a:ext cx="11503230" cy="3506683"/>
            <a:chOff x="2289" y="970544"/>
            <a:chExt cx="11503230" cy="3506683"/>
          </a:xfrm>
        </p:grpSpPr>
        <p:sp>
          <p:nvSpPr>
            <p:cNvPr id="755" name="Google Shape;755;p20"/>
            <p:cNvSpPr/>
            <p:nvPr/>
          </p:nvSpPr>
          <p:spPr>
            <a:xfrm>
              <a:off x="2452715" y="1660492"/>
              <a:ext cx="533412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0"/>
            <p:cNvSpPr txBox="1"/>
            <p:nvPr/>
          </p:nvSpPr>
          <p:spPr>
            <a:xfrm>
              <a:off x="2705321" y="1703392"/>
              <a:ext cx="28200" cy="56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20"/>
            <p:cNvSpPr/>
            <p:nvPr/>
          </p:nvSpPr>
          <p:spPr>
            <a:xfrm>
              <a:off x="2289" y="970544"/>
              <a:ext cx="2452226" cy="1471335"/>
            </a:xfrm>
            <a:prstGeom prst="rect">
              <a:avLst/>
            </a:prstGeom>
            <a:solidFill>
              <a:srgbClr val="2985A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0"/>
            <p:cNvSpPr txBox="1"/>
            <p:nvPr/>
          </p:nvSpPr>
          <p:spPr>
            <a:xfrm>
              <a:off x="2289" y="970544"/>
              <a:ext cx="2452226" cy="1471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2000"/>
                <a:buFont typeface="Calibri"/>
                <a:buNone/>
              </a:pPr>
              <a:r>
                <a:rPr lang="en-US" sz="2000" b="1">
                  <a:solidFill>
                    <a:srgbClr val="FFFF66"/>
                  </a:solidFill>
                  <a:latin typeface="Calibri"/>
                  <a:ea typeface="Calibri"/>
                  <a:cs typeface="Calibri"/>
                  <a:sym typeface="Calibri"/>
                </a:rPr>
                <a:t>March 4 – 2 pm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Kickoff webinar with interested sites</a:t>
              </a:r>
              <a:endParaRPr/>
            </a:p>
          </p:txBody>
        </p:sp>
        <p:sp>
          <p:nvSpPr>
            <p:cNvPr id="759" name="Google Shape;759;p20"/>
            <p:cNvSpPr/>
            <p:nvPr/>
          </p:nvSpPr>
          <p:spPr>
            <a:xfrm>
              <a:off x="5468953" y="1660492"/>
              <a:ext cx="533412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0"/>
            <p:cNvSpPr txBox="1"/>
            <p:nvPr/>
          </p:nvSpPr>
          <p:spPr>
            <a:xfrm>
              <a:off x="5721559" y="1703392"/>
              <a:ext cx="28200" cy="56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20"/>
            <p:cNvSpPr/>
            <p:nvPr/>
          </p:nvSpPr>
          <p:spPr>
            <a:xfrm>
              <a:off x="3018527" y="970544"/>
              <a:ext cx="2452226" cy="1471335"/>
            </a:xfrm>
            <a:prstGeom prst="rect">
              <a:avLst/>
            </a:prstGeom>
            <a:solidFill>
              <a:srgbClr val="2985A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0"/>
            <p:cNvSpPr txBox="1"/>
            <p:nvPr/>
          </p:nvSpPr>
          <p:spPr>
            <a:xfrm>
              <a:off x="3018527" y="970544"/>
              <a:ext cx="2452226" cy="1471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2000"/>
                <a:buFont typeface="Calibri"/>
                <a:buNone/>
              </a:pPr>
              <a:r>
                <a:rPr lang="en-US" sz="2000" b="1">
                  <a:solidFill>
                    <a:srgbClr val="FFFF66"/>
                  </a:solidFill>
                  <a:latin typeface="Calibri"/>
                  <a:ea typeface="Calibri"/>
                  <a:cs typeface="Calibri"/>
                  <a:sym typeface="Calibri"/>
                </a:rPr>
                <a:t>March 18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ROZI applications due</a:t>
              </a:r>
              <a:endParaRPr/>
            </a:p>
          </p:txBody>
        </p:sp>
        <p:sp>
          <p:nvSpPr>
            <p:cNvPr id="763" name="Google Shape;763;p20"/>
            <p:cNvSpPr/>
            <p:nvPr/>
          </p:nvSpPr>
          <p:spPr>
            <a:xfrm>
              <a:off x="8485192" y="1660492"/>
              <a:ext cx="533412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0"/>
            <p:cNvSpPr txBox="1"/>
            <p:nvPr/>
          </p:nvSpPr>
          <p:spPr>
            <a:xfrm>
              <a:off x="8737798" y="1703392"/>
              <a:ext cx="28200" cy="56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20"/>
            <p:cNvSpPr/>
            <p:nvPr/>
          </p:nvSpPr>
          <p:spPr>
            <a:xfrm>
              <a:off x="6034766" y="970544"/>
              <a:ext cx="2452226" cy="1471335"/>
            </a:xfrm>
            <a:prstGeom prst="rect">
              <a:avLst/>
            </a:prstGeom>
            <a:solidFill>
              <a:srgbClr val="2985A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0"/>
            <p:cNvSpPr txBox="1"/>
            <p:nvPr/>
          </p:nvSpPr>
          <p:spPr>
            <a:xfrm>
              <a:off x="6034766" y="970544"/>
              <a:ext cx="2452226" cy="1471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2000"/>
                <a:buFont typeface="Calibri"/>
                <a:buNone/>
              </a:pPr>
              <a:r>
                <a:rPr lang="en-US" sz="2000" b="1">
                  <a:solidFill>
                    <a:srgbClr val="FFFF66"/>
                  </a:solidFill>
                  <a:latin typeface="Calibri"/>
                  <a:ea typeface="Calibri"/>
                  <a:cs typeface="Calibri"/>
                  <a:sym typeface="Calibri"/>
                </a:rPr>
                <a:t>March 23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All applicants contacted, then public announcement</a:t>
              </a:r>
              <a:endParaRPr/>
            </a:p>
          </p:txBody>
        </p:sp>
        <p:sp>
          <p:nvSpPr>
            <p:cNvPr id="767" name="Google Shape;767;p20"/>
            <p:cNvSpPr/>
            <p:nvPr/>
          </p:nvSpPr>
          <p:spPr>
            <a:xfrm>
              <a:off x="1228402" y="2440079"/>
              <a:ext cx="9048715" cy="53341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3847"/>
                  </a:lnTo>
                  <a:lnTo>
                    <a:pt x="0" y="63847"/>
                  </a:lnTo>
                  <a:lnTo>
                    <a:pt x="0" y="120000"/>
                  </a:lnTo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0"/>
            <p:cNvSpPr txBox="1"/>
            <p:nvPr/>
          </p:nvSpPr>
          <p:spPr>
            <a:xfrm>
              <a:off x="5526103" y="2703965"/>
              <a:ext cx="453313" cy="56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20"/>
            <p:cNvSpPr/>
            <p:nvPr/>
          </p:nvSpPr>
          <p:spPr>
            <a:xfrm>
              <a:off x="9051004" y="970544"/>
              <a:ext cx="2452226" cy="1471335"/>
            </a:xfrm>
            <a:prstGeom prst="rect">
              <a:avLst/>
            </a:prstGeom>
            <a:solidFill>
              <a:srgbClr val="2985A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0"/>
            <p:cNvSpPr txBox="1"/>
            <p:nvPr/>
          </p:nvSpPr>
          <p:spPr>
            <a:xfrm>
              <a:off x="9051004" y="970544"/>
              <a:ext cx="2452226" cy="1471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2000"/>
                <a:buFont typeface="Calibri"/>
                <a:buNone/>
              </a:pPr>
              <a:r>
                <a:rPr lang="en-US" sz="2000" b="1">
                  <a:solidFill>
                    <a:srgbClr val="FFFF66"/>
                  </a:solidFill>
                  <a:latin typeface="Calibri"/>
                  <a:ea typeface="Calibri"/>
                  <a:cs typeface="Calibri"/>
                  <a:sym typeface="Calibri"/>
                </a:rPr>
                <a:t>April 12-23 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Webinar with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each ROZI Site </a:t>
              </a:r>
              <a:endPara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20"/>
            <p:cNvSpPr/>
            <p:nvPr/>
          </p:nvSpPr>
          <p:spPr>
            <a:xfrm>
              <a:off x="2452715" y="3695839"/>
              <a:ext cx="533412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0"/>
            <p:cNvSpPr txBox="1"/>
            <p:nvPr/>
          </p:nvSpPr>
          <p:spPr>
            <a:xfrm>
              <a:off x="2705321" y="3738739"/>
              <a:ext cx="28200" cy="56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20"/>
            <p:cNvSpPr/>
            <p:nvPr/>
          </p:nvSpPr>
          <p:spPr>
            <a:xfrm>
              <a:off x="2289" y="3005892"/>
              <a:ext cx="2452226" cy="1471335"/>
            </a:xfrm>
            <a:prstGeom prst="rect">
              <a:avLst/>
            </a:prstGeom>
            <a:solidFill>
              <a:srgbClr val="2985A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0"/>
            <p:cNvSpPr txBox="1"/>
            <p:nvPr/>
          </p:nvSpPr>
          <p:spPr>
            <a:xfrm>
              <a:off x="2289" y="3005892"/>
              <a:ext cx="2452226" cy="1471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2000"/>
                <a:buFont typeface="Calibri"/>
                <a:buNone/>
              </a:pPr>
              <a:r>
                <a:rPr lang="en-US" sz="2000" b="1">
                  <a:solidFill>
                    <a:srgbClr val="FFFF66"/>
                  </a:solidFill>
                  <a:latin typeface="Calibri"/>
                  <a:ea typeface="Calibri"/>
                  <a:cs typeface="Calibri"/>
                  <a:sym typeface="Calibri"/>
                </a:rPr>
                <a:t>Early May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Host focus group session in each                     ROZI site</a:t>
              </a:r>
              <a:endParaRPr/>
            </a:p>
          </p:txBody>
        </p:sp>
        <p:sp>
          <p:nvSpPr>
            <p:cNvPr id="775" name="Google Shape;775;p20"/>
            <p:cNvSpPr/>
            <p:nvPr/>
          </p:nvSpPr>
          <p:spPr>
            <a:xfrm>
              <a:off x="5468953" y="3695839"/>
              <a:ext cx="533412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0"/>
            <p:cNvSpPr txBox="1"/>
            <p:nvPr/>
          </p:nvSpPr>
          <p:spPr>
            <a:xfrm>
              <a:off x="5721559" y="3738739"/>
              <a:ext cx="28200" cy="56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3018527" y="3005892"/>
              <a:ext cx="2452226" cy="1471335"/>
            </a:xfrm>
            <a:prstGeom prst="rect">
              <a:avLst/>
            </a:prstGeom>
            <a:solidFill>
              <a:srgbClr val="2985A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0"/>
            <p:cNvSpPr txBox="1"/>
            <p:nvPr/>
          </p:nvSpPr>
          <p:spPr>
            <a:xfrm>
              <a:off x="3018527" y="3005892"/>
              <a:ext cx="2452226" cy="1471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2000"/>
                <a:buFont typeface="Calibri"/>
                <a:buNone/>
              </a:pPr>
              <a:r>
                <a:rPr lang="en-US" sz="2000" b="1">
                  <a:solidFill>
                    <a:srgbClr val="FFFF66"/>
                  </a:solidFill>
                  <a:latin typeface="Calibri"/>
                  <a:ea typeface="Calibri"/>
                  <a:cs typeface="Calibri"/>
                  <a:sym typeface="Calibri"/>
                </a:rPr>
                <a:t>Month of June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Conduct virtual workshop with each Local ROZI team</a:t>
              </a:r>
              <a:endParaRPr/>
            </a:p>
          </p:txBody>
        </p:sp>
        <p:sp>
          <p:nvSpPr>
            <p:cNvPr id="779" name="Google Shape;779;p20"/>
            <p:cNvSpPr/>
            <p:nvPr/>
          </p:nvSpPr>
          <p:spPr>
            <a:xfrm>
              <a:off x="8485192" y="3695839"/>
              <a:ext cx="535701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0"/>
            <p:cNvSpPr txBox="1"/>
            <p:nvPr/>
          </p:nvSpPr>
          <p:spPr>
            <a:xfrm>
              <a:off x="8738885" y="3738739"/>
              <a:ext cx="28315" cy="56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6034766" y="3005892"/>
              <a:ext cx="2452226" cy="1471335"/>
            </a:xfrm>
            <a:prstGeom prst="rect">
              <a:avLst/>
            </a:prstGeom>
            <a:solidFill>
              <a:srgbClr val="2985A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0"/>
            <p:cNvSpPr txBox="1"/>
            <p:nvPr/>
          </p:nvSpPr>
          <p:spPr>
            <a:xfrm>
              <a:off x="6034766" y="3005892"/>
              <a:ext cx="2452226" cy="1471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2000"/>
                <a:buFont typeface="Calibri"/>
                <a:buNone/>
              </a:pPr>
              <a:r>
                <a:rPr lang="en-US" sz="2000" b="1">
                  <a:solidFill>
                    <a:srgbClr val="FFFF66"/>
                  </a:solidFill>
                  <a:latin typeface="Calibri"/>
                  <a:ea typeface="Calibri"/>
                  <a:cs typeface="Calibri"/>
                  <a:sym typeface="Calibri"/>
                </a:rPr>
                <a:t>June-August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Develop Investment Prospectus content (by the local team)</a:t>
              </a:r>
              <a:endPara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9053293" y="3005892"/>
              <a:ext cx="2452226" cy="1471335"/>
            </a:xfrm>
            <a:prstGeom prst="rect">
              <a:avLst/>
            </a:prstGeom>
            <a:solidFill>
              <a:srgbClr val="2985A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0"/>
            <p:cNvSpPr txBox="1"/>
            <p:nvPr/>
          </p:nvSpPr>
          <p:spPr>
            <a:xfrm>
              <a:off x="9053293" y="3005892"/>
              <a:ext cx="2452226" cy="1471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2000"/>
                <a:buFont typeface="Calibri"/>
                <a:buNone/>
              </a:pPr>
              <a:r>
                <a:rPr lang="en-US" sz="2000" b="1">
                  <a:solidFill>
                    <a:srgbClr val="FFFF66"/>
                  </a:solidFill>
                  <a:latin typeface="Calibri"/>
                  <a:ea typeface="Calibri"/>
                  <a:cs typeface="Calibri"/>
                  <a:sym typeface="Calibri"/>
                </a:rPr>
                <a:t>September-November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Finalize &amp; market Investment Prospectus</a:t>
              </a:r>
              <a:endPara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21"/>
          <p:cNvSpPr txBox="1">
            <a:spLocks noGrp="1"/>
          </p:cNvSpPr>
          <p:nvPr>
            <p:ph type="ctrTitle"/>
          </p:nvPr>
        </p:nvSpPr>
        <p:spPr>
          <a:xfrm>
            <a:off x="7516812" y="1092425"/>
            <a:ext cx="3763963" cy="326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alibri"/>
              <a:buNone/>
            </a:pPr>
            <a:r>
              <a:rPr lang="en-US">
                <a:solidFill>
                  <a:schemeClr val="lt2"/>
                </a:solidFill>
              </a:rPr>
              <a:t>Your Turn!</a:t>
            </a:r>
            <a:br>
              <a:rPr lang="en-US">
                <a:solidFill>
                  <a:schemeClr val="lt2"/>
                </a:solidFill>
              </a:rPr>
            </a:br>
            <a:br>
              <a:rPr lang="en-US">
                <a:solidFill>
                  <a:schemeClr val="lt2"/>
                </a:solidFill>
              </a:rPr>
            </a:br>
            <a:r>
              <a:rPr lang="en-US" sz="4900">
                <a:solidFill>
                  <a:srgbClr val="CEE8F3"/>
                </a:solidFill>
              </a:rPr>
              <a:t>Please ask any questions you may have about ROZI</a:t>
            </a:r>
            <a:br>
              <a:rPr lang="en-US" sz="4900">
                <a:solidFill>
                  <a:srgbClr val="CEE8F3"/>
                </a:solidFill>
              </a:rPr>
            </a:br>
            <a:br>
              <a:rPr lang="en-US" sz="4900">
                <a:solidFill>
                  <a:srgbClr val="CEE8F3"/>
                </a:solidFill>
              </a:rPr>
            </a:br>
            <a:endParaRPr>
              <a:solidFill>
                <a:srgbClr val="CEE8F3"/>
              </a:solidFill>
            </a:endParaRPr>
          </a:p>
        </p:txBody>
      </p:sp>
      <p:pic>
        <p:nvPicPr>
          <p:cNvPr id="791" name="Google Shape;791;p21" descr="301 Moved Permanently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4806" r="14805"/>
          <a:stretch/>
        </p:blipFill>
        <p:spPr>
          <a:xfrm>
            <a:off x="571500" y="0"/>
            <a:ext cx="6034088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Google Shape;797;p2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569" r="2569"/>
          <a:stretch/>
        </p:blipFill>
        <p:spPr>
          <a:xfrm>
            <a:off x="786693" y="260351"/>
            <a:ext cx="3861507" cy="43307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98" name="Google Shape;798;p22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4444" r="4443"/>
          <a:stretch/>
        </p:blipFill>
        <p:spPr>
          <a:xfrm>
            <a:off x="7550304" y="262433"/>
            <a:ext cx="3860646" cy="4328618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99" name="Google Shape;799;p22"/>
          <p:cNvSpPr txBox="1">
            <a:spLocks noGrp="1"/>
          </p:cNvSpPr>
          <p:nvPr>
            <p:ph type="body" idx="1"/>
          </p:nvPr>
        </p:nvSpPr>
        <p:spPr>
          <a:xfrm>
            <a:off x="400050" y="4854574"/>
            <a:ext cx="4572000" cy="168751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Matt Crouch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Deputy Director, Office of Community and Rural Affairs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u="sng">
                <a:solidFill>
                  <a:schemeClr val="hlink"/>
                </a:solidFill>
                <a:hlinkClick r:id="rId5"/>
              </a:rPr>
              <a:t>mcrouch@ocra.in.gov</a:t>
            </a:r>
            <a:r>
              <a:rPr lang="en-US" sz="2000"/>
              <a:t> </a:t>
            </a:r>
            <a:endParaRPr/>
          </a:p>
        </p:txBody>
      </p:sp>
      <p:sp>
        <p:nvSpPr>
          <p:cNvPr id="800" name="Google Shape;800;p22"/>
          <p:cNvSpPr txBox="1">
            <a:spLocks noGrp="1"/>
          </p:cNvSpPr>
          <p:nvPr>
            <p:ph type="body" idx="4"/>
          </p:nvPr>
        </p:nvSpPr>
        <p:spPr>
          <a:xfrm>
            <a:off x="7219950" y="4854573"/>
            <a:ext cx="4572000" cy="168751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Julie Rigrish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Purdue Center for Regional Development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u="sng">
                <a:solidFill>
                  <a:schemeClr val="hlink"/>
                </a:solidFill>
                <a:hlinkClick r:id="rId6"/>
              </a:rPr>
              <a:t>jrigrish@purdue.edu</a:t>
            </a:r>
            <a:r>
              <a:rPr lang="en-US" sz="2000"/>
              <a:t> </a:t>
            </a:r>
            <a:endParaRPr/>
          </a:p>
        </p:txBody>
      </p:sp>
      <p:sp>
        <p:nvSpPr>
          <p:cNvPr id="801" name="Google Shape;801;p22"/>
          <p:cNvSpPr txBox="1"/>
          <p:nvPr/>
        </p:nvSpPr>
        <p:spPr>
          <a:xfrm rot="-5400000">
            <a:off x="3957595" y="3144424"/>
            <a:ext cx="42768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Persons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"/>
          <p:cNvSpPr txBox="1">
            <a:spLocks noGrp="1"/>
          </p:cNvSpPr>
          <p:nvPr>
            <p:ph type="title"/>
          </p:nvPr>
        </p:nvSpPr>
        <p:spPr>
          <a:xfrm>
            <a:off x="6432667" y="449943"/>
            <a:ext cx="5272764" cy="56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accent1"/>
                </a:solidFill>
              </a:rPr>
              <a:t>What We’ll Cover Today</a:t>
            </a:r>
            <a:endParaRPr/>
          </a:p>
        </p:txBody>
      </p:sp>
      <p:sp>
        <p:nvSpPr>
          <p:cNvPr id="522" name="Google Shape;522;p3"/>
          <p:cNvSpPr txBox="1">
            <a:spLocks noGrp="1"/>
          </p:cNvSpPr>
          <p:nvPr>
            <p:ph type="body" idx="1"/>
          </p:nvPr>
        </p:nvSpPr>
        <p:spPr>
          <a:xfrm>
            <a:off x="5621361" y="1328988"/>
            <a:ext cx="6473801" cy="3977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Acknowledgement of the Major Sponsors &amp; introduction to the State ROZI Team members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How the Opportunity Zones program came about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Purpose &amp; key elements of the OZ program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Indiana’s Rural Opportunity Zones Initiative (ROZI)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ROZI: What’s been done to date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What’s expected of ROZI applicants, if selected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Responsibilities of the State ROZI Team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Preparing your application: A brief review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Program timeline</a:t>
            </a:r>
            <a:endParaRPr/>
          </a:p>
        </p:txBody>
      </p:sp>
      <p:sp>
        <p:nvSpPr>
          <p:cNvPr id="523" name="Google Shape;523;p3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524" name="Google Shape;524;p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1296" r="11297"/>
          <a:stretch/>
        </p:blipFill>
        <p:spPr>
          <a:xfrm rot="5400000">
            <a:off x="79829" y="936171"/>
            <a:ext cx="4978400" cy="513805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"/>
          <p:cNvSpPr txBox="1">
            <a:spLocks noGrp="1"/>
          </p:cNvSpPr>
          <p:nvPr>
            <p:ph type="title" idx="4294967295"/>
          </p:nvPr>
        </p:nvSpPr>
        <p:spPr>
          <a:xfrm>
            <a:off x="805994" y="2602678"/>
            <a:ext cx="53721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/>
              <a:t>Office of the Lieutenant Governor</a:t>
            </a:r>
            <a:endParaRPr sz="2000" b="1" i="0" u="none" strike="noStrike" cap="none"/>
          </a:p>
        </p:txBody>
      </p:sp>
      <p:sp>
        <p:nvSpPr>
          <p:cNvPr id="531" name="Google Shape;531;p4"/>
          <p:cNvSpPr txBox="1">
            <a:spLocks noGrp="1"/>
          </p:cNvSpPr>
          <p:nvPr>
            <p:ph type="body" idx="2"/>
          </p:nvPr>
        </p:nvSpPr>
        <p:spPr>
          <a:xfrm>
            <a:off x="6446842" y="2585620"/>
            <a:ext cx="5372096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Office of Community &amp; Rural Affairs</a:t>
            </a:r>
            <a:endParaRPr/>
          </a:p>
        </p:txBody>
      </p:sp>
      <p:sp>
        <p:nvSpPr>
          <p:cNvPr id="532" name="Google Shape;532;p4"/>
          <p:cNvSpPr txBox="1">
            <a:spLocks noGrp="1"/>
          </p:cNvSpPr>
          <p:nvPr>
            <p:ph type="sldNum" idx="4294967295"/>
          </p:nvPr>
        </p:nvSpPr>
        <p:spPr>
          <a:xfrm>
            <a:off x="11818938" y="6581775"/>
            <a:ext cx="373062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533" name="Google Shape;533;p4"/>
          <p:cNvSpPr txBox="1"/>
          <p:nvPr/>
        </p:nvSpPr>
        <p:spPr>
          <a:xfrm>
            <a:off x="-158253" y="5239778"/>
            <a:ext cx="49199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Purdue Center for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Regional Development</a:t>
            </a:r>
            <a:endParaRPr/>
          </a:p>
        </p:txBody>
      </p:sp>
      <p:pic>
        <p:nvPicPr>
          <p:cNvPr id="534" name="Google Shape;5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4857" y="548303"/>
            <a:ext cx="2054375" cy="205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1714" y="744703"/>
            <a:ext cx="3351128" cy="1892327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4"/>
          <p:cNvSpPr/>
          <p:nvPr/>
        </p:nvSpPr>
        <p:spPr>
          <a:xfrm>
            <a:off x="9853684" y="4749421"/>
            <a:ext cx="2338316" cy="21085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4"/>
          <p:cNvSpPr txBox="1"/>
          <p:nvPr/>
        </p:nvSpPr>
        <p:spPr>
          <a:xfrm>
            <a:off x="8321272" y="5512189"/>
            <a:ext cx="37528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Indiana USDA Rural Development</a:t>
            </a:r>
            <a:endParaRPr/>
          </a:p>
        </p:txBody>
      </p:sp>
      <p:pic>
        <p:nvPicPr>
          <p:cNvPr id="538" name="Google Shape;53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84660" y="4039434"/>
            <a:ext cx="2626113" cy="1459777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4"/>
          <p:cNvSpPr txBox="1"/>
          <p:nvPr/>
        </p:nvSpPr>
        <p:spPr>
          <a:xfrm>
            <a:off x="129659" y="433562"/>
            <a:ext cx="16075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MAJOR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SPONSORS</a:t>
            </a:r>
            <a:endParaRPr/>
          </a:p>
        </p:txBody>
      </p:sp>
      <p:pic>
        <p:nvPicPr>
          <p:cNvPr id="540" name="Google Shape;54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7506" y="4555632"/>
            <a:ext cx="3348460" cy="35868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4"/>
          <p:cNvSpPr txBox="1"/>
          <p:nvPr/>
        </p:nvSpPr>
        <p:spPr>
          <a:xfrm>
            <a:off x="3890583" y="5239778"/>
            <a:ext cx="49199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Indiana Housing &amp;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Development</a:t>
            </a:r>
            <a:endParaRPr/>
          </a:p>
        </p:txBody>
      </p:sp>
      <p:pic>
        <p:nvPicPr>
          <p:cNvPr id="542" name="Google Shape;542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59608" y="4400909"/>
            <a:ext cx="2981928" cy="736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"/>
          <p:cNvSpPr/>
          <p:nvPr/>
        </p:nvSpPr>
        <p:spPr>
          <a:xfrm>
            <a:off x="6096000" y="0"/>
            <a:ext cx="6097588" cy="685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5"/>
          <p:cNvSpPr>
            <a:spLocks noGrp="1"/>
          </p:cNvSpPr>
          <p:nvPr>
            <p:ph type="pic" idx="2"/>
          </p:nvPr>
        </p:nvSpPr>
        <p:spPr>
          <a:xfrm>
            <a:off x="-18235" y="588750"/>
            <a:ext cx="12193588" cy="5698295"/>
          </a:xfrm>
          <a:prstGeom prst="rect">
            <a:avLst/>
          </a:prstGeom>
          <a:solidFill>
            <a:srgbClr val="1542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5"/>
          <p:cNvSpPr txBox="1">
            <a:spLocks noGrp="1"/>
          </p:cNvSpPr>
          <p:nvPr>
            <p:ph type="title"/>
          </p:nvPr>
        </p:nvSpPr>
        <p:spPr>
          <a:xfrm>
            <a:off x="1210378" y="31643"/>
            <a:ext cx="9620250" cy="712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/>
              <a:t>Meet the State ROZI Team</a:t>
            </a:r>
            <a:endParaRPr/>
          </a:p>
        </p:txBody>
      </p:sp>
      <p:sp>
        <p:nvSpPr>
          <p:cNvPr id="551" name="Google Shape;551;p5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grpSp>
        <p:nvGrpSpPr>
          <p:cNvPr id="552" name="Google Shape;552;p5"/>
          <p:cNvGrpSpPr/>
          <p:nvPr/>
        </p:nvGrpSpPr>
        <p:grpSpPr>
          <a:xfrm>
            <a:off x="1190205" y="829821"/>
            <a:ext cx="9728190" cy="5407205"/>
            <a:chOff x="443695" y="14798"/>
            <a:chExt cx="9728190" cy="5407205"/>
          </a:xfrm>
        </p:grpSpPr>
        <p:sp>
          <p:nvSpPr>
            <p:cNvPr id="553" name="Google Shape;553;p5"/>
            <p:cNvSpPr/>
            <p:nvPr/>
          </p:nvSpPr>
          <p:spPr>
            <a:xfrm>
              <a:off x="515003" y="16171"/>
              <a:ext cx="2561620" cy="204929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t="-15999" b="-15998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752375" y="1888482"/>
              <a:ext cx="2279842" cy="717253"/>
            </a:xfrm>
            <a:prstGeom prst="wedgeRectCallout">
              <a:avLst>
                <a:gd name="adj1" fmla="val 20250"/>
                <a:gd name="adj2" fmla="val -60700"/>
              </a:avLst>
            </a:prstGeom>
            <a:solidFill>
              <a:srgbClr val="2985A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 txBox="1"/>
            <p:nvPr/>
          </p:nvSpPr>
          <p:spPr>
            <a:xfrm>
              <a:off x="752375" y="1888482"/>
              <a:ext cx="2279842" cy="717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 b="1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Matt Crouch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Deputy Director, OCRA</a:t>
              </a: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029470" y="16171"/>
              <a:ext cx="2561620" cy="204929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t="-13997" b="-13999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258556" y="1888482"/>
              <a:ext cx="2279842" cy="717253"/>
            </a:xfrm>
            <a:prstGeom prst="wedgeRectCallout">
              <a:avLst>
                <a:gd name="adj1" fmla="val 20250"/>
                <a:gd name="adj2" fmla="val -60700"/>
              </a:avLst>
            </a:prstGeom>
            <a:solidFill>
              <a:srgbClr val="2985A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 txBox="1"/>
            <p:nvPr/>
          </p:nvSpPr>
          <p:spPr>
            <a:xfrm>
              <a:off x="4258556" y="1888482"/>
              <a:ext cx="2279842" cy="717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Julie Rigrish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Regional Director, PCRD</a:t>
              </a: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7575112" y="14798"/>
              <a:ext cx="2561620" cy="210766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l="-2999" r="-2999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7824925" y="1875940"/>
              <a:ext cx="2256952" cy="717253"/>
            </a:xfrm>
            <a:prstGeom prst="wedgeRectCallout">
              <a:avLst>
                <a:gd name="adj1" fmla="val 20250"/>
                <a:gd name="adj2" fmla="val -60700"/>
              </a:avLst>
            </a:prstGeom>
            <a:solidFill>
              <a:srgbClr val="2985A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 txBox="1"/>
            <p:nvPr/>
          </p:nvSpPr>
          <p:spPr>
            <a:xfrm>
              <a:off x="7824925" y="1875940"/>
              <a:ext cx="2256952" cy="717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Melinda Grismer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CD /Regional Specialist, PCRD</a:t>
              </a:r>
              <a:endParaRPr/>
            </a:p>
          </p:txBody>
        </p:sp>
        <p:sp>
          <p:nvSpPr>
            <p:cNvPr id="562" name="Google Shape;562;p5"/>
            <p:cNvSpPr/>
            <p:nvPr/>
          </p:nvSpPr>
          <p:spPr>
            <a:xfrm>
              <a:off x="443695" y="2908554"/>
              <a:ext cx="2561620" cy="204929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t="-3999" b="-3999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5"/>
            <p:cNvSpPr/>
            <p:nvPr/>
          </p:nvSpPr>
          <p:spPr>
            <a:xfrm>
              <a:off x="682286" y="4685940"/>
              <a:ext cx="2279842" cy="717253"/>
            </a:xfrm>
            <a:prstGeom prst="wedgeRectCallout">
              <a:avLst>
                <a:gd name="adj1" fmla="val 20250"/>
                <a:gd name="adj2" fmla="val -60700"/>
              </a:avLst>
            </a:prstGeom>
            <a:solidFill>
              <a:srgbClr val="2985A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 txBox="1"/>
            <p:nvPr/>
          </p:nvSpPr>
          <p:spPr>
            <a:xfrm>
              <a:off x="682286" y="4685940"/>
              <a:ext cx="2279842" cy="717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Bo Beaulieu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Professor, PCRD</a:t>
              </a: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035344" y="2951507"/>
              <a:ext cx="2561620" cy="2049296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t="-13997" b="-13999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257661" y="4704747"/>
              <a:ext cx="2279842" cy="717253"/>
            </a:xfrm>
            <a:prstGeom prst="wedgeRectCallout">
              <a:avLst>
                <a:gd name="adj1" fmla="val 20250"/>
                <a:gd name="adj2" fmla="val -60700"/>
              </a:avLst>
            </a:prstGeom>
            <a:solidFill>
              <a:srgbClr val="2985A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 txBox="1"/>
            <p:nvPr/>
          </p:nvSpPr>
          <p:spPr>
            <a:xfrm>
              <a:off x="4257661" y="4704747"/>
              <a:ext cx="2279842" cy="717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Christmas Hudgens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Community Affairs, OCRA</a:t>
              </a: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7683348" y="2989311"/>
              <a:ext cx="2488537" cy="206981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7725010" y="4704750"/>
              <a:ext cx="2431794" cy="717253"/>
            </a:xfrm>
            <a:prstGeom prst="wedgeRectCallout">
              <a:avLst>
                <a:gd name="adj1" fmla="val 20250"/>
                <a:gd name="adj2" fmla="val -60700"/>
              </a:avLst>
            </a:prstGeom>
            <a:solidFill>
              <a:srgbClr val="2985A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 txBox="1"/>
            <p:nvPr/>
          </p:nvSpPr>
          <p:spPr>
            <a:xfrm>
              <a:off x="7725010" y="4704750"/>
              <a:ext cx="2431794" cy="717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Samantha Spergel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R.E. Strategic Initiatives, IHDCA</a:t>
              </a:r>
              <a:endParaRPr/>
            </a:p>
          </p:txBody>
        </p:sp>
      </p:grpSp>
      <p:sp>
        <p:nvSpPr>
          <p:cNvPr id="571" name="Google Shape;571;p5"/>
          <p:cNvSpPr txBox="1"/>
          <p:nvPr/>
        </p:nvSpPr>
        <p:spPr>
          <a:xfrm>
            <a:off x="9485086" y="455748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"/>
          <p:cNvSpPr txBox="1">
            <a:spLocks noGrp="1"/>
          </p:cNvSpPr>
          <p:nvPr>
            <p:ph type="title"/>
          </p:nvPr>
        </p:nvSpPr>
        <p:spPr>
          <a:xfrm>
            <a:off x="867199" y="5532534"/>
            <a:ext cx="10439400" cy="11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B1F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191B1F"/>
                </a:solidFill>
              </a:rPr>
              <a:t>Opportunity Zones: The How &amp; Why</a:t>
            </a:r>
            <a:endParaRPr/>
          </a:p>
        </p:txBody>
      </p:sp>
      <p:sp>
        <p:nvSpPr>
          <p:cNvPr id="578" name="Google Shape;578;p6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579" name="Google Shape;579;p6" descr="File:U.S. Capitol, Washington, D.C., West View 20110826 1 ..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55" t="1708" r="4116" b="15175"/>
          <a:stretch/>
        </p:blipFill>
        <p:spPr>
          <a:xfrm>
            <a:off x="1910684" y="343209"/>
            <a:ext cx="8352431" cy="5189325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7"/>
          <p:cNvSpPr txBox="1">
            <a:spLocks noGrp="1"/>
          </p:cNvSpPr>
          <p:nvPr>
            <p:ph type="title"/>
          </p:nvPr>
        </p:nvSpPr>
        <p:spPr>
          <a:xfrm>
            <a:off x="319136" y="492124"/>
            <a:ext cx="11520487" cy="75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How the Opportunity Zones Program Came About: 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r>
              <a:rPr lang="en-US">
                <a:latin typeface="Calibri"/>
                <a:ea typeface="Calibri"/>
                <a:cs typeface="Calibri"/>
                <a:sym typeface="Calibri"/>
              </a:rPr>
              <a:t>A Product of Federal Legislation</a:t>
            </a:r>
            <a:endParaRPr sz="4000"/>
          </a:p>
        </p:txBody>
      </p:sp>
      <p:sp>
        <p:nvSpPr>
          <p:cNvPr id="586" name="Google Shape;586;p7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587" name="Google Shape;587;p7"/>
          <p:cNvSpPr txBox="1">
            <a:spLocks noGrp="1"/>
          </p:cNvSpPr>
          <p:nvPr>
            <p:ph type="body" idx="4"/>
          </p:nvPr>
        </p:nvSpPr>
        <p:spPr>
          <a:xfrm>
            <a:off x="497315" y="2326703"/>
            <a:ext cx="5582064" cy="4358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▪"/>
            </a:pP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OZ program was established by the U.S. Congress as part of the 2017 Tax Cuts and Jobs Act.</a:t>
            </a:r>
            <a:endParaRPr/>
          </a:p>
          <a:p>
            <a:pPr marL="342900" lvl="0" indent="-214947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▪"/>
            </a:pP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 represents an innovative approach to promote long-term investment by the private sector in low-income urban and rural communities across the U.S. </a:t>
            </a:r>
            <a:endParaRPr/>
          </a:p>
          <a:p>
            <a:pPr marL="342900" lvl="0" indent="-214947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▪"/>
            </a:pP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Opportunity Zones are chosen by the Governors of each state and subsequently approved by the U.S. Treasury Department.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35128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900"/>
          </a:p>
        </p:txBody>
      </p:sp>
      <p:pic>
        <p:nvPicPr>
          <p:cNvPr id="588" name="Google Shape;588;p7" descr="Currency Reform for Fair Trade Act 2010 - Wikipedia"/>
          <p:cNvPicPr preferRelativeResize="0">
            <a:picLocks noGrp="1"/>
          </p:cNvPicPr>
          <p:nvPr>
            <p:ph type="pic" idx="6"/>
          </p:nvPr>
        </p:nvPicPr>
        <p:blipFill rotWithShape="1">
          <a:blip r:embed="rId3">
            <a:alphaModFix/>
          </a:blip>
          <a:srcRect l="-8661" t="-3776" r="-8677" b="-1093"/>
          <a:stretch/>
        </p:blipFill>
        <p:spPr>
          <a:xfrm>
            <a:off x="6632811" y="2358617"/>
            <a:ext cx="4544705" cy="4052967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89" name="Google Shape;589;p7"/>
          <p:cNvSpPr/>
          <p:nvPr/>
        </p:nvSpPr>
        <p:spPr>
          <a:xfrm>
            <a:off x="0" y="1746913"/>
            <a:ext cx="12192000" cy="382138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20617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8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The Next Step . . . the Indiana Governor Selected Sites</a:t>
            </a:r>
            <a:endParaRPr/>
          </a:p>
        </p:txBody>
      </p:sp>
      <p:sp>
        <p:nvSpPr>
          <p:cNvPr id="596" name="Google Shape;596;p8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597" name="Google Shape;597;p8"/>
          <p:cNvSpPr/>
          <p:nvPr/>
        </p:nvSpPr>
        <p:spPr>
          <a:xfrm>
            <a:off x="344227" y="1187355"/>
            <a:ext cx="7653361" cy="5408271"/>
          </a:xfrm>
          <a:prstGeom prst="rect">
            <a:avLst/>
          </a:prstGeom>
          <a:solidFill>
            <a:srgbClr val="116C80"/>
          </a:solidFill>
          <a:ln w="12700" cap="flat" cmpd="sng">
            <a:solidFill>
              <a:srgbClr val="20617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8"/>
          <p:cNvSpPr txBox="1">
            <a:spLocks noGrp="1"/>
          </p:cNvSpPr>
          <p:nvPr>
            <p:ph type="body" idx="1"/>
          </p:nvPr>
        </p:nvSpPr>
        <p:spPr>
          <a:xfrm>
            <a:off x="436728" y="1209945"/>
            <a:ext cx="7560860" cy="511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STEP 1: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Indiana identified all Census Tracts with incomes at or lower than 80% of the median family income of the state and a poverty rate greater than 20%.*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STEP 2: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The Governor could nominate 25% of these eligible tracts as Opportunity Zones.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br>
              <a:rPr lang="en-US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STEP 3: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Up to 5% of the nominated Opportunity Zone tracts could be non-low income sites as long as they were contiguous to a qualified, nominated tract and their median family income did not exceed 125% of the adjacent qualified tract. 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STEP 4: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The Governor submitted a list of 156 census tracts to the U.S. Department of Treasury.  All sites were subsequently approved by the Treasury Department.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9" name="Google Shape;599;p8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4645" r="4645"/>
          <a:stretch/>
        </p:blipFill>
        <p:spPr>
          <a:xfrm>
            <a:off x="8405125" y="1639094"/>
            <a:ext cx="3198124" cy="440719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600" name="Google Shape;600;p8"/>
          <p:cNvSpPr txBox="1"/>
          <p:nvPr/>
        </p:nvSpPr>
        <p:spPr>
          <a:xfrm>
            <a:off x="8090089" y="6224851"/>
            <a:ext cx="3828197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Different requirements did apply to rural vs. metro tracts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9"/>
          <p:cNvSpPr txBox="1">
            <a:spLocks noGrp="1"/>
          </p:cNvSpPr>
          <p:nvPr>
            <p:ph type="title"/>
          </p:nvPr>
        </p:nvSpPr>
        <p:spPr>
          <a:xfrm>
            <a:off x="559593" y="284063"/>
            <a:ext cx="11520487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Why?  The Purpose of the Opportunity Zones Program</a:t>
            </a:r>
            <a:endParaRPr/>
          </a:p>
        </p:txBody>
      </p:sp>
      <p:sp>
        <p:nvSpPr>
          <p:cNvPr id="607" name="Google Shape;607;p9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608" name="Google Shape;608;p9"/>
          <p:cNvSpPr>
            <a:spLocks noGrp="1"/>
          </p:cNvSpPr>
          <p:nvPr>
            <p:ph type="pic" idx="3"/>
          </p:nvPr>
        </p:nvSpPr>
        <p:spPr>
          <a:xfrm>
            <a:off x="6319837" y="1233488"/>
            <a:ext cx="5572125" cy="4967287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9"/>
          <p:cNvSpPr txBox="1">
            <a:spLocks noGrp="1"/>
          </p:cNvSpPr>
          <p:nvPr>
            <p:ph type="body" idx="4294967295"/>
          </p:nvPr>
        </p:nvSpPr>
        <p:spPr>
          <a:xfrm>
            <a:off x="6433344" y="1690037"/>
            <a:ext cx="5272087" cy="255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An effort designed to invest capital in underserved areas of the country, places in need of an influx of money to jump-start their economies. 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Jeff Andrews, October 2018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4572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See: </a:t>
            </a:r>
            <a:r>
              <a:rPr lang="en-US" sz="16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www.curbed.com/2018/10/3/17898370/opportunity-zones-tax-bill-community-development-capital-gains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457200" lvl="0" indent="-2540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endParaRPr sz="3200">
              <a:solidFill>
                <a:srgbClr val="191B1F"/>
              </a:solidFill>
            </a:endParaRPr>
          </a:p>
        </p:txBody>
      </p:sp>
      <p:sp>
        <p:nvSpPr>
          <p:cNvPr id="610" name="Google Shape;610;p9"/>
          <p:cNvSpPr txBox="1"/>
          <p:nvPr/>
        </p:nvSpPr>
        <p:spPr>
          <a:xfrm>
            <a:off x="402077" y="1233487"/>
            <a:ext cx="5511595" cy="396756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1" name="Google Shape;61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001" y="1346790"/>
            <a:ext cx="4563745" cy="37669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612" name="Google Shape;612;p9"/>
          <p:cNvSpPr txBox="1"/>
          <p:nvPr/>
        </p:nvSpPr>
        <p:spPr>
          <a:xfrm>
            <a:off x="1884127" y="5447490"/>
            <a:ext cx="2547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Vincennes, Indiana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Color_1">
      <a:dk1>
        <a:srgbClr val="32363F"/>
      </a:dk1>
      <a:lt1>
        <a:srgbClr val="FFFFFF"/>
      </a:lt1>
      <a:dk2>
        <a:srgbClr val="313C41"/>
      </a:dk2>
      <a:lt2>
        <a:srgbClr val="FFFFFF"/>
      </a:lt2>
      <a:accent1>
        <a:srgbClr val="2C85AE"/>
      </a:accent1>
      <a:accent2>
        <a:srgbClr val="5E5CA2"/>
      </a:accent2>
      <a:accent3>
        <a:srgbClr val="5268A5"/>
      </a:accent3>
      <a:accent4>
        <a:srgbClr val="4276AA"/>
      </a:accent4>
      <a:accent5>
        <a:srgbClr val="1891AB"/>
      </a:accent5>
      <a:accent6>
        <a:srgbClr val="00A09D"/>
      </a:accent6>
      <a:hlink>
        <a:srgbClr val="2C85AE"/>
      </a:hlink>
      <a:folHlink>
        <a:srgbClr val="00A09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1350</Words>
  <Application>Microsoft Office PowerPoint</Application>
  <PresentationFormat>Widescreen</PresentationFormat>
  <Paragraphs>207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Noto Sans Symbols</vt:lpstr>
      <vt:lpstr>Office Theme</vt:lpstr>
      <vt:lpstr> Rural Opportunity Zones Initiative (ROZI)  Phase 2 </vt:lpstr>
      <vt:lpstr>Slide 27</vt:lpstr>
      <vt:lpstr>What We’ll Cover Today</vt:lpstr>
      <vt:lpstr>Office of the Lieutenant Governor</vt:lpstr>
      <vt:lpstr>Meet the State ROZI Team</vt:lpstr>
      <vt:lpstr>Opportunity Zones: The How &amp; Why</vt:lpstr>
      <vt:lpstr>How the Opportunity Zones Program Came About:  A Product of Federal Legislation</vt:lpstr>
      <vt:lpstr>The Next Step . . . the Indiana Governor Selected Sites</vt:lpstr>
      <vt:lpstr>Why?  The Purpose of the Opportunity Zones Program</vt:lpstr>
      <vt:lpstr>How the Process Works</vt:lpstr>
      <vt:lpstr>Tax Benefits to the Investor</vt:lpstr>
      <vt:lpstr>The Rural Opportunity Zones Initiative</vt:lpstr>
      <vt:lpstr>Indiana ROZI Sites</vt:lpstr>
      <vt:lpstr>What the State ROZI Team Completed with Phase 1</vt:lpstr>
      <vt:lpstr>PowerPoint Presentation</vt:lpstr>
      <vt:lpstr>What’s Expected of Applicants, If Selected</vt:lpstr>
      <vt:lpstr>Expectations of Successful Applicants</vt:lpstr>
      <vt:lpstr>Responsibilities of the State ROZI Team</vt:lpstr>
      <vt:lpstr>Preparing an Application: A Brief Review</vt:lpstr>
      <vt:lpstr>PowerPoint Presentation</vt:lpstr>
      <vt:lpstr>Your Turn!  Please ask any questions you may have about ROZI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 Opportunity Zones Initiative (ROZI)  Phase 2</dc:title>
  <dc:creator>Hudgens, Christmas</dc:creator>
  <cp:lastModifiedBy>Hudgens, Christmas</cp:lastModifiedBy>
  <cp:revision>1</cp:revision>
  <dcterms:created xsi:type="dcterms:W3CDTF">2020-11-20T01:39:04Z</dcterms:created>
  <dcterms:modified xsi:type="dcterms:W3CDTF">2021-10-04T20:49:49Z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