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 id="2147483684" r:id="rId6"/>
    <p:sldMasterId id="2147483696" r:id="rId7"/>
    <p:sldMasterId id="2147483720" r:id="rId8"/>
  </p:sldMasterIdLst>
  <p:notesMasterIdLst>
    <p:notesMasterId r:id="rId80"/>
  </p:notesMasterIdLst>
  <p:sldIdLst>
    <p:sldId id="256" r:id="rId9"/>
    <p:sldId id="653" r:id="rId10"/>
    <p:sldId id="257" r:id="rId11"/>
    <p:sldId id="619" r:id="rId12"/>
    <p:sldId id="621" r:id="rId13"/>
    <p:sldId id="271" r:id="rId14"/>
    <p:sldId id="265" r:id="rId15"/>
    <p:sldId id="622" r:id="rId16"/>
    <p:sldId id="635" r:id="rId17"/>
    <p:sldId id="316" r:id="rId18"/>
    <p:sldId id="261" r:id="rId19"/>
    <p:sldId id="623" r:id="rId20"/>
    <p:sldId id="691" r:id="rId21"/>
    <p:sldId id="624" r:id="rId22"/>
    <p:sldId id="662" r:id="rId23"/>
    <p:sldId id="625" r:id="rId24"/>
    <p:sldId id="267" r:id="rId25"/>
    <p:sldId id="626" r:id="rId26"/>
    <p:sldId id="683" r:id="rId27"/>
    <p:sldId id="627" r:id="rId28"/>
    <p:sldId id="628" r:id="rId29"/>
    <p:sldId id="629" r:id="rId30"/>
    <p:sldId id="660" r:id="rId31"/>
    <p:sldId id="631" r:id="rId32"/>
    <p:sldId id="632" r:id="rId33"/>
    <p:sldId id="633" r:id="rId34"/>
    <p:sldId id="634" r:id="rId35"/>
    <p:sldId id="636" r:id="rId36"/>
    <p:sldId id="637" r:id="rId37"/>
    <p:sldId id="638" r:id="rId38"/>
    <p:sldId id="639" r:id="rId39"/>
    <p:sldId id="640" r:id="rId40"/>
    <p:sldId id="641" r:id="rId41"/>
    <p:sldId id="644" r:id="rId42"/>
    <p:sldId id="645" r:id="rId43"/>
    <p:sldId id="646" r:id="rId44"/>
    <p:sldId id="647" r:id="rId45"/>
    <p:sldId id="649" r:id="rId46"/>
    <p:sldId id="651" r:id="rId47"/>
    <p:sldId id="652" r:id="rId48"/>
    <p:sldId id="654" r:id="rId49"/>
    <p:sldId id="655" r:id="rId50"/>
    <p:sldId id="656" r:id="rId51"/>
    <p:sldId id="657" r:id="rId52"/>
    <p:sldId id="658" r:id="rId53"/>
    <p:sldId id="659" r:id="rId54"/>
    <p:sldId id="663" r:id="rId55"/>
    <p:sldId id="664" r:id="rId56"/>
    <p:sldId id="665" r:id="rId57"/>
    <p:sldId id="681" r:id="rId58"/>
    <p:sldId id="666" r:id="rId59"/>
    <p:sldId id="668" r:id="rId60"/>
    <p:sldId id="682" r:id="rId61"/>
    <p:sldId id="669" r:id="rId62"/>
    <p:sldId id="670" r:id="rId63"/>
    <p:sldId id="671" r:id="rId64"/>
    <p:sldId id="672" r:id="rId65"/>
    <p:sldId id="673" r:id="rId66"/>
    <p:sldId id="674" r:id="rId67"/>
    <p:sldId id="675" r:id="rId68"/>
    <p:sldId id="676" r:id="rId69"/>
    <p:sldId id="677" r:id="rId70"/>
    <p:sldId id="685" r:id="rId71"/>
    <p:sldId id="686" r:id="rId72"/>
    <p:sldId id="678" r:id="rId73"/>
    <p:sldId id="687" r:id="rId74"/>
    <p:sldId id="688" r:id="rId75"/>
    <p:sldId id="689" r:id="rId76"/>
    <p:sldId id="690" r:id="rId77"/>
    <p:sldId id="680" r:id="rId78"/>
    <p:sldId id="679" r:id="rId79"/>
  </p:sldIdLst>
  <p:sldSz cx="18288000" cy="10287000"/>
  <p:notesSz cx="6858000" cy="9144000"/>
  <p:embeddedFontLst>
    <p:embeddedFont>
      <p:font typeface="Aileron Heavy" panose="020B0604020202020204" charset="0"/>
      <p:regular r:id="rId81"/>
    </p:embeddedFont>
    <p:embeddedFont>
      <p:font typeface="Aileron Regular" panose="020B0604020202020204" charset="0"/>
      <p:regular r:id="rId82"/>
    </p:embeddedFont>
    <p:embeddedFont>
      <p:font typeface="Arial Nova Light" panose="020B0304020202020204" pitchFamily="34" charset="0"/>
      <p:regular r:id="rId83"/>
      <p:italic r:id="rId84"/>
    </p:embeddedFont>
    <p:embeddedFont>
      <p:font typeface="Calibri" panose="020F0502020204030204" pitchFamily="34" charset="0"/>
      <p:regular r:id="rId85"/>
      <p:bold r:id="rId86"/>
      <p:italic r:id="rId87"/>
      <p:boldItalic r:id="rId88"/>
    </p:embeddedFont>
    <p:embeddedFont>
      <p:font typeface="Calibri Light" panose="020F0302020204030204" pitchFamily="34" charset="0"/>
      <p:regular r:id="rId89"/>
      <p:italic r:id="rId90"/>
    </p:embeddedFont>
    <p:embeddedFont>
      <p:font typeface="Kollektif Bold" panose="020B0604020202020204" charset="0"/>
      <p:regular r:id="rId91"/>
    </p:embeddedFont>
    <p:embeddedFont>
      <p:font typeface="Tw Cen MT" panose="020B0602020104020603" pitchFamily="34" charset="0"/>
      <p:regular r:id="rId92"/>
      <p:bold r:id="rId93"/>
      <p:italic r:id="rId94"/>
      <p:boldItalic r:id="rId95"/>
    </p:embeddedFont>
    <p:embeddedFont>
      <p:font typeface="Tw Cen MT Condensed" panose="020B0606020104020203" pitchFamily="34" charset="0"/>
      <p:regular r:id="rId96"/>
      <p:bold r:id="rId97"/>
    </p:embeddedFont>
    <p:embeddedFont>
      <p:font typeface="Wingdings 3" panose="05040102010807070707" pitchFamily="18" charset="2"/>
      <p:regular r:id="rId9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C7FA"/>
    <a:srgbClr val="6FC2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380" autoAdjust="0"/>
  </p:normalViewPr>
  <p:slideViewPr>
    <p:cSldViewPr snapToGrid="0">
      <p:cViewPr varScale="1">
        <p:scale>
          <a:sx n="42" d="100"/>
          <a:sy n="42" d="100"/>
        </p:scale>
        <p:origin x="780"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21" Type="http://schemas.openxmlformats.org/officeDocument/2006/relationships/slide" Target="slides/slide13.xml"/><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68" Type="http://schemas.openxmlformats.org/officeDocument/2006/relationships/slide" Target="slides/slide60.xml"/><Relationship Id="rId84" Type="http://schemas.openxmlformats.org/officeDocument/2006/relationships/font" Target="fonts/font4.fntdata"/><Relationship Id="rId89" Type="http://schemas.openxmlformats.org/officeDocument/2006/relationships/font" Target="fonts/font9.fntdata"/><Relationship Id="rId16" Type="http://schemas.openxmlformats.org/officeDocument/2006/relationships/slide" Target="slides/slide8.xml"/><Relationship Id="rId11" Type="http://schemas.openxmlformats.org/officeDocument/2006/relationships/slide" Target="slides/slide3.xml"/><Relationship Id="rId32" Type="http://schemas.openxmlformats.org/officeDocument/2006/relationships/slide" Target="slides/slide24.xml"/><Relationship Id="rId37" Type="http://schemas.openxmlformats.org/officeDocument/2006/relationships/slide" Target="slides/slide29.xml"/><Relationship Id="rId53" Type="http://schemas.openxmlformats.org/officeDocument/2006/relationships/slide" Target="slides/slide45.xml"/><Relationship Id="rId58" Type="http://schemas.openxmlformats.org/officeDocument/2006/relationships/slide" Target="slides/slide50.xml"/><Relationship Id="rId74" Type="http://schemas.openxmlformats.org/officeDocument/2006/relationships/slide" Target="slides/slide66.xml"/><Relationship Id="rId79" Type="http://schemas.openxmlformats.org/officeDocument/2006/relationships/slide" Target="slides/slide71.xml"/><Relationship Id="rId102" Type="http://schemas.openxmlformats.org/officeDocument/2006/relationships/tableStyles" Target="tableStyles.xml"/><Relationship Id="rId5" Type="http://schemas.openxmlformats.org/officeDocument/2006/relationships/slideMaster" Target="slideMasters/slideMaster2.xml"/><Relationship Id="rId90" Type="http://schemas.openxmlformats.org/officeDocument/2006/relationships/font" Target="fonts/font10.fntdata"/><Relationship Id="rId95" Type="http://schemas.openxmlformats.org/officeDocument/2006/relationships/font" Target="fonts/font15.fntdata"/><Relationship Id="rId22" Type="http://schemas.openxmlformats.org/officeDocument/2006/relationships/slide" Target="slides/slide14.xml"/><Relationship Id="rId27" Type="http://schemas.openxmlformats.org/officeDocument/2006/relationships/slide" Target="slides/slide19.xml"/><Relationship Id="rId43" Type="http://schemas.openxmlformats.org/officeDocument/2006/relationships/slide" Target="slides/slide35.xml"/><Relationship Id="rId48" Type="http://schemas.openxmlformats.org/officeDocument/2006/relationships/slide" Target="slides/slide40.xml"/><Relationship Id="rId64" Type="http://schemas.openxmlformats.org/officeDocument/2006/relationships/slide" Target="slides/slide56.xml"/><Relationship Id="rId69" Type="http://schemas.openxmlformats.org/officeDocument/2006/relationships/slide" Target="slides/slide61.xml"/><Relationship Id="rId80" Type="http://schemas.openxmlformats.org/officeDocument/2006/relationships/notesMaster" Target="notesMasters/notesMaster1.xml"/><Relationship Id="rId85" Type="http://schemas.openxmlformats.org/officeDocument/2006/relationships/font" Target="fonts/font5.fntdata"/><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slide" Target="slides/slide67.xml"/><Relationship Id="rId83" Type="http://schemas.openxmlformats.org/officeDocument/2006/relationships/font" Target="fonts/font3.fntdata"/><Relationship Id="rId88" Type="http://schemas.openxmlformats.org/officeDocument/2006/relationships/font" Target="fonts/font8.fntdata"/><Relationship Id="rId91" Type="http://schemas.openxmlformats.org/officeDocument/2006/relationships/font" Target="fonts/font11.fntdata"/><Relationship Id="rId96"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slide" Target="slides/slide70.xml"/><Relationship Id="rId81" Type="http://schemas.openxmlformats.org/officeDocument/2006/relationships/font" Target="fonts/font1.fntdata"/><Relationship Id="rId86" Type="http://schemas.openxmlformats.org/officeDocument/2006/relationships/font" Target="fonts/font6.fntdata"/><Relationship Id="rId94" Type="http://schemas.openxmlformats.org/officeDocument/2006/relationships/font" Target="fonts/font14.fntdata"/><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3" Type="http://schemas.openxmlformats.org/officeDocument/2006/relationships/slide" Target="slides/slide5.xml"/><Relationship Id="rId18" Type="http://schemas.openxmlformats.org/officeDocument/2006/relationships/slide" Target="slides/slide10.xml"/><Relationship Id="rId39" Type="http://schemas.openxmlformats.org/officeDocument/2006/relationships/slide" Target="slides/slide31.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6" Type="http://schemas.openxmlformats.org/officeDocument/2006/relationships/slide" Target="slides/slide68.xml"/><Relationship Id="rId97" Type="http://schemas.openxmlformats.org/officeDocument/2006/relationships/font" Target="fonts/font17.fntdata"/><Relationship Id="rId7" Type="http://schemas.openxmlformats.org/officeDocument/2006/relationships/slideMaster" Target="slideMasters/slideMaster4.xml"/><Relationship Id="rId71" Type="http://schemas.openxmlformats.org/officeDocument/2006/relationships/slide" Target="slides/slide63.xml"/><Relationship Id="rId92" Type="http://schemas.openxmlformats.org/officeDocument/2006/relationships/font" Target="fonts/font12.fntdata"/><Relationship Id="rId2" Type="http://schemas.openxmlformats.org/officeDocument/2006/relationships/customXml" Target="../customXml/item2.xml"/><Relationship Id="rId29" Type="http://schemas.openxmlformats.org/officeDocument/2006/relationships/slide" Target="slides/slide21.xml"/><Relationship Id="rId24" Type="http://schemas.openxmlformats.org/officeDocument/2006/relationships/slide" Target="slides/slide16.xml"/><Relationship Id="rId40" Type="http://schemas.openxmlformats.org/officeDocument/2006/relationships/slide" Target="slides/slide32.xml"/><Relationship Id="rId45" Type="http://schemas.openxmlformats.org/officeDocument/2006/relationships/slide" Target="slides/slide37.xml"/><Relationship Id="rId66" Type="http://schemas.openxmlformats.org/officeDocument/2006/relationships/slide" Target="slides/slide58.xml"/><Relationship Id="rId87" Type="http://schemas.openxmlformats.org/officeDocument/2006/relationships/font" Target="fonts/font7.fntdata"/><Relationship Id="rId61" Type="http://schemas.openxmlformats.org/officeDocument/2006/relationships/slide" Target="slides/slide53.xml"/><Relationship Id="rId82" Type="http://schemas.openxmlformats.org/officeDocument/2006/relationships/font" Target="fonts/font2.fntdata"/><Relationship Id="rId19" Type="http://schemas.openxmlformats.org/officeDocument/2006/relationships/slide" Target="slides/slide11.xml"/><Relationship Id="rId14" Type="http://schemas.openxmlformats.org/officeDocument/2006/relationships/slide" Target="slides/slide6.xml"/><Relationship Id="rId30" Type="http://schemas.openxmlformats.org/officeDocument/2006/relationships/slide" Target="slides/slide22.xml"/><Relationship Id="rId35" Type="http://schemas.openxmlformats.org/officeDocument/2006/relationships/slide" Target="slides/slide27.xml"/><Relationship Id="rId56" Type="http://schemas.openxmlformats.org/officeDocument/2006/relationships/slide" Target="slides/slide48.xml"/><Relationship Id="rId77" Type="http://schemas.openxmlformats.org/officeDocument/2006/relationships/slide" Target="slides/slide69.xml"/><Relationship Id="rId100"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3.xml"/><Relationship Id="rId72" Type="http://schemas.openxmlformats.org/officeDocument/2006/relationships/slide" Target="slides/slide64.xml"/><Relationship Id="rId93" Type="http://schemas.openxmlformats.org/officeDocument/2006/relationships/font" Target="fonts/font13.fntdata"/><Relationship Id="rId98" Type="http://schemas.openxmlformats.org/officeDocument/2006/relationships/font" Target="fonts/font18.fntdata"/><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BE7AE0-B30A-44FA-8D43-C216E08BE037}" type="datetimeFigureOut">
              <a:rPr lang="en-US" smtClean="0"/>
              <a:t>6/30/2022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3D8698-5734-4D04-B3D7-B1149484BCED}" type="slidenum">
              <a:rPr lang="en-US" smtClean="0"/>
              <a:t>‹#›</a:t>
            </a:fld>
            <a:endParaRPr lang="en-US"/>
          </a:p>
        </p:txBody>
      </p:sp>
    </p:spTree>
    <p:extLst>
      <p:ext uri="{BB962C8B-B14F-4D97-AF65-F5344CB8AC3E}">
        <p14:creationId xmlns:p14="http://schemas.microsoft.com/office/powerpoint/2010/main" val="2279758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defTabSz="685800">
              <a:buFontTx/>
              <a:buChar char="-"/>
            </a:pPr>
            <a:r>
              <a:rPr lang="en-US" sz="3000">
                <a:solidFill>
                  <a:prstClr val="black"/>
                </a:solidFill>
                <a:latin typeface="Tw Cen MT" panose="020B0602020104020603"/>
              </a:rPr>
              <a:t>Timeline: 12 weeks </a:t>
            </a:r>
          </a:p>
          <a:p>
            <a:pPr marL="514350" indent="-514350" defTabSz="685800">
              <a:buFontTx/>
              <a:buChar char="-"/>
            </a:pPr>
            <a:r>
              <a:rPr lang="en-US" sz="3000">
                <a:solidFill>
                  <a:prstClr val="black"/>
                </a:solidFill>
                <a:latin typeface="Tw Cen MT" panose="020B0602020104020603"/>
              </a:rPr>
              <a:t>Universities lead and facilitate first in-person committee meeting (kick off)</a:t>
            </a:r>
          </a:p>
          <a:p>
            <a:pPr marL="1200150" lvl="1" indent="-514350" defTabSz="685800">
              <a:buFontTx/>
              <a:buChar char="-"/>
            </a:pPr>
            <a:r>
              <a:rPr lang="en-US" sz="3000">
                <a:solidFill>
                  <a:prstClr val="black"/>
                </a:solidFill>
                <a:latin typeface="Tw Cen MT" panose="020B0602020104020603"/>
              </a:rPr>
              <a:t>Goal: presenting data; setting expectations for lean prospectus model </a:t>
            </a:r>
          </a:p>
          <a:p>
            <a:pPr marL="514350" indent="-514350" defTabSz="685800">
              <a:buFontTx/>
              <a:buChar char="-"/>
            </a:pPr>
            <a:r>
              <a:rPr lang="en-US" sz="3000">
                <a:solidFill>
                  <a:prstClr val="black"/>
                </a:solidFill>
                <a:latin typeface="Tw Cen MT" panose="020B0602020104020603"/>
              </a:rPr>
              <a:t>Committees are responsible for developing the lean prospectus model and identifying/prioritizing projects. Universities will help facilitate on an as-needed basis</a:t>
            </a:r>
          </a:p>
          <a:p>
            <a:pPr marL="514350" indent="-514350" defTabSz="685800">
              <a:buFontTx/>
              <a:buChar char="-"/>
            </a:pPr>
            <a:r>
              <a:rPr lang="en-US" sz="3000" b="1">
                <a:solidFill>
                  <a:prstClr val="black"/>
                </a:solidFill>
                <a:latin typeface="Tw Cen MT" panose="020B0602020104020603"/>
              </a:rPr>
              <a:t>6 weeks after kick-off</a:t>
            </a:r>
            <a:r>
              <a:rPr lang="en-US" sz="3000">
                <a:solidFill>
                  <a:prstClr val="black"/>
                </a:solidFill>
                <a:latin typeface="Tw Cen MT" panose="020B0602020104020603"/>
              </a:rPr>
              <a:t>, the core team member on the Strengthening Local Economies Pathway Committee will have a peer call with the other 3 communities. This peer call will be facilitated by Ivy Tech. </a:t>
            </a:r>
          </a:p>
          <a:p>
            <a:pPr marL="514350" indent="-514350" defTabSz="685800">
              <a:buFontTx/>
              <a:buChar char="-"/>
            </a:pPr>
            <a:r>
              <a:rPr lang="en-US" sz="3000">
                <a:solidFill>
                  <a:prstClr val="black"/>
                </a:solidFill>
                <a:latin typeface="Tw Cen MT" panose="020B0602020104020603"/>
              </a:rPr>
              <a:t>10-11 weeks after kick off, all Pathways committees in each individual community will meet to present their LPMs and projects. At this meeting, all committees will work to prioritize projects across all pathways to inform the SIP. All 4 universities will be on site at each community to facilitate.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D8698-5734-4D04-B3D7-B1149484BC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702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D8698-5734-4D04-B3D7-B1149484BC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274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defTabSz="685800">
              <a:buFontTx/>
              <a:buChar char="-"/>
            </a:pPr>
            <a:r>
              <a:rPr lang="en-US" sz="3000">
                <a:solidFill>
                  <a:prstClr val="black"/>
                </a:solidFill>
                <a:latin typeface="Tw Cen MT" panose="020B0602020104020603"/>
              </a:rPr>
              <a:t>Timeline: 12 weeks </a:t>
            </a:r>
          </a:p>
          <a:p>
            <a:pPr marL="514350" indent="-514350" defTabSz="685800">
              <a:buFontTx/>
              <a:buChar char="-"/>
            </a:pPr>
            <a:r>
              <a:rPr lang="en-US" sz="3000">
                <a:solidFill>
                  <a:prstClr val="black"/>
                </a:solidFill>
                <a:latin typeface="Tw Cen MT" panose="020B0602020104020603"/>
              </a:rPr>
              <a:t>Universities lead and facilitate first in-person committee meeting (kick off)</a:t>
            </a:r>
          </a:p>
          <a:p>
            <a:pPr marL="1200150" lvl="1" indent="-514350" defTabSz="685800">
              <a:buFontTx/>
              <a:buChar char="-"/>
            </a:pPr>
            <a:r>
              <a:rPr lang="en-US" sz="3000">
                <a:solidFill>
                  <a:prstClr val="black"/>
                </a:solidFill>
                <a:latin typeface="Tw Cen MT" panose="020B0602020104020603"/>
              </a:rPr>
              <a:t>Goal: presenting data; setting expectations for lean prospectus model </a:t>
            </a:r>
          </a:p>
          <a:p>
            <a:pPr marL="514350" indent="-514350" defTabSz="685800">
              <a:buFontTx/>
              <a:buChar char="-"/>
            </a:pPr>
            <a:r>
              <a:rPr lang="en-US" sz="3000">
                <a:solidFill>
                  <a:prstClr val="black"/>
                </a:solidFill>
                <a:latin typeface="Tw Cen MT" panose="020B0602020104020603"/>
              </a:rPr>
              <a:t>Committees are responsible for developing the lean prospectus model and identifying/prioritizing projects. Universities will help facilitate on an as-needed basis</a:t>
            </a:r>
          </a:p>
          <a:p>
            <a:pPr marL="514350" indent="-514350" defTabSz="685800">
              <a:buFontTx/>
              <a:buChar char="-"/>
            </a:pPr>
            <a:r>
              <a:rPr lang="en-US" sz="3000" b="1">
                <a:solidFill>
                  <a:prstClr val="black"/>
                </a:solidFill>
                <a:latin typeface="Tw Cen MT" panose="020B0602020104020603"/>
              </a:rPr>
              <a:t>6 weeks after kick-off</a:t>
            </a:r>
            <a:r>
              <a:rPr lang="en-US" sz="3000">
                <a:solidFill>
                  <a:prstClr val="black"/>
                </a:solidFill>
                <a:latin typeface="Tw Cen MT" panose="020B0602020104020603"/>
              </a:rPr>
              <a:t>, the core team member on the Strengthening Local Economies Pathway Committee will have a peer call with the other 3 communities. This peer call will be facilitated by Ivy Tech. </a:t>
            </a:r>
          </a:p>
          <a:p>
            <a:pPr marL="514350" indent="-514350" defTabSz="685800">
              <a:buFontTx/>
              <a:buChar char="-"/>
            </a:pPr>
            <a:r>
              <a:rPr lang="en-US" sz="3000">
                <a:solidFill>
                  <a:prstClr val="black"/>
                </a:solidFill>
                <a:latin typeface="Tw Cen MT" panose="020B0602020104020603"/>
              </a:rPr>
              <a:t>10-11 weeks after kick off, all Pathways committees in each individual community will meet to present their LPMs and projects. At this meeting, all committees will work to prioritize projects across all pathways to inform the SIP. All 4 universities will be on site at each community to facilitate.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D8698-5734-4D04-B3D7-B1149484BC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3973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11C10-233D-DA48-A5CB-9365BBABB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1391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3D8698-5734-4D04-B3D7-B1149484BCED}" type="slidenum">
              <a:rPr lang="en-US" smtClean="0"/>
              <a:t>37</a:t>
            </a:fld>
            <a:endParaRPr lang="en-US"/>
          </a:p>
        </p:txBody>
      </p:sp>
    </p:spTree>
    <p:extLst>
      <p:ext uri="{BB962C8B-B14F-4D97-AF65-F5344CB8AC3E}">
        <p14:creationId xmlns:p14="http://schemas.microsoft.com/office/powerpoint/2010/main" val="2110666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defTabSz="685800">
              <a:buFontTx/>
              <a:buChar char="-"/>
            </a:pPr>
            <a:r>
              <a:rPr lang="en-US" sz="3000">
                <a:solidFill>
                  <a:prstClr val="black"/>
                </a:solidFill>
                <a:latin typeface="Tw Cen MT" panose="020B0602020104020603"/>
              </a:rPr>
              <a:t>Timeline: 12 weeks </a:t>
            </a:r>
          </a:p>
          <a:p>
            <a:pPr marL="514350" indent="-514350" defTabSz="685800">
              <a:buFontTx/>
              <a:buChar char="-"/>
            </a:pPr>
            <a:r>
              <a:rPr lang="en-US" sz="3000">
                <a:solidFill>
                  <a:prstClr val="black"/>
                </a:solidFill>
                <a:latin typeface="Tw Cen MT" panose="020B0602020104020603"/>
              </a:rPr>
              <a:t>Universities lead and facilitate first in-person committee meeting (kick off)</a:t>
            </a:r>
          </a:p>
          <a:p>
            <a:pPr marL="1200150" lvl="1" indent="-514350" defTabSz="685800">
              <a:buFontTx/>
              <a:buChar char="-"/>
            </a:pPr>
            <a:r>
              <a:rPr lang="en-US" sz="3000">
                <a:solidFill>
                  <a:prstClr val="black"/>
                </a:solidFill>
                <a:latin typeface="Tw Cen MT" panose="020B0602020104020603"/>
              </a:rPr>
              <a:t>Goal: presenting data; setting expectations for lean prospectus model </a:t>
            </a:r>
          </a:p>
          <a:p>
            <a:pPr marL="514350" indent="-514350" defTabSz="685800">
              <a:buFontTx/>
              <a:buChar char="-"/>
            </a:pPr>
            <a:r>
              <a:rPr lang="en-US" sz="3000">
                <a:solidFill>
                  <a:prstClr val="black"/>
                </a:solidFill>
                <a:latin typeface="Tw Cen MT" panose="020B0602020104020603"/>
              </a:rPr>
              <a:t>Committees are responsible for developing the lean prospectus model and identifying/prioritizing projects. Universities will help facilitate on an as-needed basis</a:t>
            </a:r>
          </a:p>
          <a:p>
            <a:pPr marL="514350" indent="-514350" defTabSz="685800">
              <a:buFontTx/>
              <a:buChar char="-"/>
            </a:pPr>
            <a:r>
              <a:rPr lang="en-US" sz="3000" b="1">
                <a:solidFill>
                  <a:prstClr val="black"/>
                </a:solidFill>
                <a:latin typeface="Tw Cen MT" panose="020B0602020104020603"/>
              </a:rPr>
              <a:t>6 weeks after kick-off</a:t>
            </a:r>
            <a:r>
              <a:rPr lang="en-US" sz="3000">
                <a:solidFill>
                  <a:prstClr val="black"/>
                </a:solidFill>
                <a:latin typeface="Tw Cen MT" panose="020B0602020104020603"/>
              </a:rPr>
              <a:t>, the core team member on the Strengthening Local Economies Pathway Committee will have a peer call with the other 3 communities. This peer call will be facilitated by Ivy Tech. </a:t>
            </a:r>
          </a:p>
          <a:p>
            <a:pPr marL="514350" indent="-514350" defTabSz="685800">
              <a:buFontTx/>
              <a:buChar char="-"/>
            </a:pPr>
            <a:r>
              <a:rPr lang="en-US" sz="3000">
                <a:solidFill>
                  <a:prstClr val="black"/>
                </a:solidFill>
                <a:latin typeface="Tw Cen MT" panose="020B0602020104020603"/>
              </a:rPr>
              <a:t>10-11 weeks after kick off, all Pathways committees in each individual community will meet to present their LPMs and projects. At this meeting, all committees will work to prioritize projects across all pathways to inform the SIP. All 4 universities will be on site at each community to facilitate.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D8698-5734-4D04-B3D7-B1149484BC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4056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11C10-233D-DA48-A5CB-9365BBABB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11959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3D8698-5734-4D04-B3D7-B1149484BCED}" type="slidenum">
              <a:rPr lang="en-US" smtClean="0"/>
              <a:t>47</a:t>
            </a:fld>
            <a:endParaRPr lang="en-US"/>
          </a:p>
        </p:txBody>
      </p:sp>
    </p:spTree>
    <p:extLst>
      <p:ext uri="{BB962C8B-B14F-4D97-AF65-F5344CB8AC3E}">
        <p14:creationId xmlns:p14="http://schemas.microsoft.com/office/powerpoint/2010/main" val="14984104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defTabSz="685800">
              <a:buFontTx/>
              <a:buChar char="-"/>
            </a:pPr>
            <a:r>
              <a:rPr lang="en-US" sz="3000">
                <a:solidFill>
                  <a:prstClr val="black"/>
                </a:solidFill>
                <a:latin typeface="Tw Cen MT" panose="020B0602020104020603"/>
              </a:rPr>
              <a:t>Timeline: 12 weeks </a:t>
            </a:r>
          </a:p>
          <a:p>
            <a:pPr marL="514350" indent="-514350" defTabSz="685800">
              <a:buFontTx/>
              <a:buChar char="-"/>
            </a:pPr>
            <a:r>
              <a:rPr lang="en-US" sz="3000">
                <a:solidFill>
                  <a:prstClr val="black"/>
                </a:solidFill>
                <a:latin typeface="Tw Cen MT" panose="020B0602020104020603"/>
              </a:rPr>
              <a:t>Universities lead and facilitate first in-person committee meeting (kick off)</a:t>
            </a:r>
          </a:p>
          <a:p>
            <a:pPr marL="1200150" lvl="1" indent="-514350" defTabSz="685800">
              <a:buFontTx/>
              <a:buChar char="-"/>
            </a:pPr>
            <a:r>
              <a:rPr lang="en-US" sz="3000">
                <a:solidFill>
                  <a:prstClr val="black"/>
                </a:solidFill>
                <a:latin typeface="Tw Cen MT" panose="020B0602020104020603"/>
              </a:rPr>
              <a:t>Goal: presenting data; setting expectations for lean prospectus model </a:t>
            </a:r>
          </a:p>
          <a:p>
            <a:pPr marL="514350" indent="-514350" defTabSz="685800">
              <a:buFontTx/>
              <a:buChar char="-"/>
            </a:pPr>
            <a:r>
              <a:rPr lang="en-US" sz="3000">
                <a:solidFill>
                  <a:prstClr val="black"/>
                </a:solidFill>
                <a:latin typeface="Tw Cen MT" panose="020B0602020104020603"/>
              </a:rPr>
              <a:t>Committees are responsible for developing the lean prospectus model and identifying/prioritizing projects. Universities will help facilitate on an as-needed basis</a:t>
            </a:r>
          </a:p>
          <a:p>
            <a:pPr marL="514350" indent="-514350" defTabSz="685800">
              <a:buFontTx/>
              <a:buChar char="-"/>
            </a:pPr>
            <a:r>
              <a:rPr lang="en-US" sz="3000" b="1">
                <a:solidFill>
                  <a:prstClr val="black"/>
                </a:solidFill>
                <a:latin typeface="Tw Cen MT" panose="020B0602020104020603"/>
              </a:rPr>
              <a:t>6 weeks after kick-off</a:t>
            </a:r>
            <a:r>
              <a:rPr lang="en-US" sz="3000">
                <a:solidFill>
                  <a:prstClr val="black"/>
                </a:solidFill>
                <a:latin typeface="Tw Cen MT" panose="020B0602020104020603"/>
              </a:rPr>
              <a:t>, the core team member on the Strengthening Local Economies Pathway Committee will have a peer call with the other 3 communities. This peer call will be facilitated by Ivy Tech. </a:t>
            </a:r>
          </a:p>
          <a:p>
            <a:pPr marL="514350" indent="-514350" defTabSz="685800">
              <a:buFontTx/>
              <a:buChar char="-"/>
            </a:pPr>
            <a:r>
              <a:rPr lang="en-US" sz="3000">
                <a:solidFill>
                  <a:prstClr val="black"/>
                </a:solidFill>
                <a:latin typeface="Tw Cen MT" panose="020B0602020104020603"/>
              </a:rPr>
              <a:t>10-11 weeks after kick off, all Pathways committees in each individual community will meet to present their LPMs and projects. At this meeting, all committees will work to prioritize projects across all pathways to inform the SIP. All 4 universities will be on site at each community to facilitate.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D8698-5734-4D04-B3D7-B1149484BC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83289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D8698-5734-4D04-B3D7-B1149484BC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3560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11C10-233D-DA48-A5CB-9365BBABB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5060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3D8698-5734-4D04-B3D7-B1149484BCED}" type="slidenum">
              <a:rPr lang="en-US" smtClean="0"/>
              <a:t>7</a:t>
            </a:fld>
            <a:endParaRPr lang="en-US"/>
          </a:p>
        </p:txBody>
      </p:sp>
    </p:spTree>
    <p:extLst>
      <p:ext uri="{BB962C8B-B14F-4D97-AF65-F5344CB8AC3E}">
        <p14:creationId xmlns:p14="http://schemas.microsoft.com/office/powerpoint/2010/main" val="3949119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defTabSz="685800">
              <a:buFontTx/>
              <a:buChar char="-"/>
            </a:pPr>
            <a:r>
              <a:rPr lang="en-US" sz="3000">
                <a:solidFill>
                  <a:prstClr val="black"/>
                </a:solidFill>
                <a:latin typeface="Tw Cen MT" panose="020B0602020104020603"/>
              </a:rPr>
              <a:t>Timeline: 12 weeks </a:t>
            </a:r>
          </a:p>
          <a:p>
            <a:pPr marL="514350" indent="-514350" defTabSz="685800">
              <a:buFontTx/>
              <a:buChar char="-"/>
            </a:pPr>
            <a:r>
              <a:rPr lang="en-US" sz="3000">
                <a:solidFill>
                  <a:prstClr val="black"/>
                </a:solidFill>
                <a:latin typeface="Tw Cen MT" panose="020B0602020104020603"/>
              </a:rPr>
              <a:t>Universities lead and facilitate first in-person committee meeting (kick off)</a:t>
            </a:r>
          </a:p>
          <a:p>
            <a:pPr marL="1200150" lvl="1" indent="-514350" defTabSz="685800">
              <a:buFontTx/>
              <a:buChar char="-"/>
            </a:pPr>
            <a:r>
              <a:rPr lang="en-US" sz="3000">
                <a:solidFill>
                  <a:prstClr val="black"/>
                </a:solidFill>
                <a:latin typeface="Tw Cen MT" panose="020B0602020104020603"/>
              </a:rPr>
              <a:t>Goal: presenting data; setting expectations for lean prospectus model </a:t>
            </a:r>
          </a:p>
          <a:p>
            <a:pPr marL="514350" indent="-514350" defTabSz="685800">
              <a:buFontTx/>
              <a:buChar char="-"/>
            </a:pPr>
            <a:r>
              <a:rPr lang="en-US" sz="3000">
                <a:solidFill>
                  <a:prstClr val="black"/>
                </a:solidFill>
                <a:latin typeface="Tw Cen MT" panose="020B0602020104020603"/>
              </a:rPr>
              <a:t>Committees are responsible for developing the lean prospectus model and identifying/prioritizing projects. Universities will help facilitate on an as-needed basis</a:t>
            </a:r>
          </a:p>
          <a:p>
            <a:pPr marL="514350" indent="-514350" defTabSz="685800">
              <a:buFontTx/>
              <a:buChar char="-"/>
            </a:pPr>
            <a:r>
              <a:rPr lang="en-US" sz="3000" b="1">
                <a:solidFill>
                  <a:prstClr val="black"/>
                </a:solidFill>
                <a:latin typeface="Tw Cen MT" panose="020B0602020104020603"/>
              </a:rPr>
              <a:t>6 weeks after kick-off</a:t>
            </a:r>
            <a:r>
              <a:rPr lang="en-US" sz="3000">
                <a:solidFill>
                  <a:prstClr val="black"/>
                </a:solidFill>
                <a:latin typeface="Tw Cen MT" panose="020B0602020104020603"/>
              </a:rPr>
              <a:t>, the core team member on the Strengthening Local Economies Pathway Committee will have a peer call with the other 3 communities. This peer call will be facilitated by Ivy Tech. </a:t>
            </a:r>
          </a:p>
          <a:p>
            <a:pPr marL="514350" indent="-514350" defTabSz="685800">
              <a:buFontTx/>
              <a:buChar char="-"/>
            </a:pPr>
            <a:r>
              <a:rPr lang="en-US" sz="3000">
                <a:solidFill>
                  <a:prstClr val="black"/>
                </a:solidFill>
                <a:latin typeface="Tw Cen MT" panose="020B0602020104020603"/>
              </a:rPr>
              <a:t>10-11 weeks after kick off, all Pathways committees in each individual community will meet to present their LPMs and projects. At this meeting, all committees will work to prioritize projects across all pathways to inform the SIP. All 4 universities will be on site at each community to facilitate.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D8698-5734-4D04-B3D7-B1149484BC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8081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defTabSz="685800">
              <a:buFontTx/>
              <a:buChar char="-"/>
            </a:pPr>
            <a:r>
              <a:rPr lang="en-US" sz="3000">
                <a:solidFill>
                  <a:prstClr val="black"/>
                </a:solidFill>
                <a:latin typeface="Tw Cen MT" panose="020B0602020104020603"/>
              </a:rPr>
              <a:t>Timeline: 12 weeks </a:t>
            </a:r>
          </a:p>
          <a:p>
            <a:pPr marL="514350" indent="-514350" defTabSz="685800">
              <a:buFontTx/>
              <a:buChar char="-"/>
            </a:pPr>
            <a:r>
              <a:rPr lang="en-US" sz="3000">
                <a:solidFill>
                  <a:prstClr val="black"/>
                </a:solidFill>
                <a:latin typeface="Tw Cen MT" panose="020B0602020104020603"/>
              </a:rPr>
              <a:t>Universities lead and facilitate first in-person committee meeting (kick off)</a:t>
            </a:r>
          </a:p>
          <a:p>
            <a:pPr marL="1200150" lvl="1" indent="-514350" defTabSz="685800">
              <a:buFontTx/>
              <a:buChar char="-"/>
            </a:pPr>
            <a:r>
              <a:rPr lang="en-US" sz="3000">
                <a:solidFill>
                  <a:prstClr val="black"/>
                </a:solidFill>
                <a:latin typeface="Tw Cen MT" panose="020B0602020104020603"/>
              </a:rPr>
              <a:t>Goal: presenting data; setting expectations for lean prospectus model </a:t>
            </a:r>
          </a:p>
          <a:p>
            <a:pPr marL="514350" indent="-514350" defTabSz="685800">
              <a:buFontTx/>
              <a:buChar char="-"/>
            </a:pPr>
            <a:r>
              <a:rPr lang="en-US" sz="3000">
                <a:solidFill>
                  <a:prstClr val="black"/>
                </a:solidFill>
                <a:latin typeface="Tw Cen MT" panose="020B0602020104020603"/>
              </a:rPr>
              <a:t>Committees are responsible for developing the lean prospectus model and identifying/prioritizing projects. Universities will help facilitate on an as-needed basis</a:t>
            </a:r>
          </a:p>
          <a:p>
            <a:pPr marL="514350" indent="-514350" defTabSz="685800">
              <a:buFontTx/>
              <a:buChar char="-"/>
            </a:pPr>
            <a:r>
              <a:rPr lang="en-US" sz="3000" b="1">
                <a:solidFill>
                  <a:prstClr val="black"/>
                </a:solidFill>
                <a:latin typeface="Tw Cen MT" panose="020B0602020104020603"/>
              </a:rPr>
              <a:t>6 weeks after kick-off</a:t>
            </a:r>
            <a:r>
              <a:rPr lang="en-US" sz="3000">
                <a:solidFill>
                  <a:prstClr val="black"/>
                </a:solidFill>
                <a:latin typeface="Tw Cen MT" panose="020B0602020104020603"/>
              </a:rPr>
              <a:t>, the core team member on the Strengthening Local Economies Pathway Committee will have a peer call with the other 3 communities. This peer call will be facilitated by Ivy Tech. </a:t>
            </a:r>
          </a:p>
          <a:p>
            <a:pPr marL="514350" indent="-514350" defTabSz="685800">
              <a:buFontTx/>
              <a:buChar char="-"/>
            </a:pPr>
            <a:r>
              <a:rPr lang="en-US" sz="3000">
                <a:solidFill>
                  <a:prstClr val="black"/>
                </a:solidFill>
                <a:latin typeface="Tw Cen MT" panose="020B0602020104020603"/>
              </a:rPr>
              <a:t>10-11 weeks after kick off, all Pathways committees in each individual community will meet to present their LPMs and projects. At this meeting, all committees will work to prioritize projects across all pathways to inform the SIP. All 4 universities will be on site at each community to facilitate.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D8698-5734-4D04-B3D7-B1149484BC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45102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D8698-5734-4D04-B3D7-B1149484BC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593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11C10-233D-DA48-A5CB-9365BBABB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91676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11C10-233D-DA48-A5CB-9365BBABB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9234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11C10-233D-DA48-A5CB-9365BBABB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50969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defTabSz="685800">
              <a:buFontTx/>
              <a:buChar char="-"/>
            </a:pPr>
            <a:r>
              <a:rPr lang="en-US" sz="3000">
                <a:solidFill>
                  <a:prstClr val="black"/>
                </a:solidFill>
                <a:latin typeface="Tw Cen MT" panose="020B0602020104020603"/>
              </a:rPr>
              <a:t>Timeline: 12 weeks </a:t>
            </a:r>
          </a:p>
          <a:p>
            <a:pPr marL="514350" indent="-514350" defTabSz="685800">
              <a:buFontTx/>
              <a:buChar char="-"/>
            </a:pPr>
            <a:r>
              <a:rPr lang="en-US" sz="3000">
                <a:solidFill>
                  <a:prstClr val="black"/>
                </a:solidFill>
                <a:latin typeface="Tw Cen MT" panose="020B0602020104020603"/>
              </a:rPr>
              <a:t>Universities lead and facilitate first in-person committee meeting (kick off)</a:t>
            </a:r>
          </a:p>
          <a:p>
            <a:pPr marL="1200150" lvl="1" indent="-514350" defTabSz="685800">
              <a:buFontTx/>
              <a:buChar char="-"/>
            </a:pPr>
            <a:r>
              <a:rPr lang="en-US" sz="3000">
                <a:solidFill>
                  <a:prstClr val="black"/>
                </a:solidFill>
                <a:latin typeface="Tw Cen MT" panose="020B0602020104020603"/>
              </a:rPr>
              <a:t>Goal: presenting data; setting expectations for lean prospectus model </a:t>
            </a:r>
          </a:p>
          <a:p>
            <a:pPr marL="514350" indent="-514350" defTabSz="685800">
              <a:buFontTx/>
              <a:buChar char="-"/>
            </a:pPr>
            <a:r>
              <a:rPr lang="en-US" sz="3000">
                <a:solidFill>
                  <a:prstClr val="black"/>
                </a:solidFill>
                <a:latin typeface="Tw Cen MT" panose="020B0602020104020603"/>
              </a:rPr>
              <a:t>Committees are responsible for developing the lean prospectus model and identifying/prioritizing projects. Universities will help facilitate on an as-needed basis</a:t>
            </a:r>
          </a:p>
          <a:p>
            <a:pPr marL="514350" indent="-514350" defTabSz="685800">
              <a:buFontTx/>
              <a:buChar char="-"/>
            </a:pPr>
            <a:r>
              <a:rPr lang="en-US" sz="3000" b="1">
                <a:solidFill>
                  <a:prstClr val="black"/>
                </a:solidFill>
                <a:latin typeface="Tw Cen MT" panose="020B0602020104020603"/>
              </a:rPr>
              <a:t>6 weeks after kick-off</a:t>
            </a:r>
            <a:r>
              <a:rPr lang="en-US" sz="3000">
                <a:solidFill>
                  <a:prstClr val="black"/>
                </a:solidFill>
                <a:latin typeface="Tw Cen MT" panose="020B0602020104020603"/>
              </a:rPr>
              <a:t>, the core team member on the Strengthening Local Economies Pathway Committee will have a peer call with the other 3 communities. This peer call will be facilitated by Ivy Tech. </a:t>
            </a:r>
          </a:p>
          <a:p>
            <a:pPr marL="514350" indent="-514350" defTabSz="685800">
              <a:buFontTx/>
              <a:buChar char="-"/>
            </a:pPr>
            <a:r>
              <a:rPr lang="en-US" sz="3000">
                <a:solidFill>
                  <a:prstClr val="black"/>
                </a:solidFill>
                <a:latin typeface="Tw Cen MT" panose="020B0602020104020603"/>
              </a:rPr>
              <a:t>10-11 weeks after kick off, all Pathways committees in each individual community will meet to present their LPMs and projects. At this meeting, all committees will work to prioritize projects across all pathways to inform the SIP. All 4 universities will be on site at each community to facilitate.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D8698-5734-4D04-B3D7-B1149484BC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9194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11C10-233D-DA48-A5CB-9365BBABB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2729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defTabSz="685800">
              <a:buFontTx/>
              <a:buChar char="-"/>
            </a:pPr>
            <a:r>
              <a:rPr lang="en-US" sz="3000">
                <a:solidFill>
                  <a:prstClr val="black"/>
                </a:solidFill>
                <a:latin typeface="Tw Cen MT" panose="020B0602020104020603"/>
              </a:rPr>
              <a:t>Timeline: 12 weeks </a:t>
            </a:r>
          </a:p>
          <a:p>
            <a:pPr marL="514350" indent="-514350" defTabSz="685800">
              <a:buFontTx/>
              <a:buChar char="-"/>
            </a:pPr>
            <a:r>
              <a:rPr lang="en-US" sz="3000">
                <a:solidFill>
                  <a:prstClr val="black"/>
                </a:solidFill>
                <a:latin typeface="Tw Cen MT" panose="020B0602020104020603"/>
              </a:rPr>
              <a:t>Universities lead and facilitate first in-person committee meeting (kick off)</a:t>
            </a:r>
          </a:p>
          <a:p>
            <a:pPr marL="1200150" lvl="1" indent="-514350" defTabSz="685800">
              <a:buFontTx/>
              <a:buChar char="-"/>
            </a:pPr>
            <a:r>
              <a:rPr lang="en-US" sz="3000">
                <a:solidFill>
                  <a:prstClr val="black"/>
                </a:solidFill>
                <a:latin typeface="Tw Cen MT" panose="020B0602020104020603"/>
              </a:rPr>
              <a:t>Goal: presenting data; setting expectations for lean prospectus model </a:t>
            </a:r>
          </a:p>
          <a:p>
            <a:pPr marL="514350" indent="-514350" defTabSz="685800">
              <a:buFontTx/>
              <a:buChar char="-"/>
            </a:pPr>
            <a:r>
              <a:rPr lang="en-US" sz="3000">
                <a:solidFill>
                  <a:prstClr val="black"/>
                </a:solidFill>
                <a:latin typeface="Tw Cen MT" panose="020B0602020104020603"/>
              </a:rPr>
              <a:t>Committees are responsible for developing the lean prospectus model and identifying/prioritizing projects. Universities will help facilitate on an as-needed basis</a:t>
            </a:r>
          </a:p>
          <a:p>
            <a:pPr marL="514350" indent="-514350" defTabSz="685800">
              <a:buFontTx/>
              <a:buChar char="-"/>
            </a:pPr>
            <a:r>
              <a:rPr lang="en-US" sz="3000" b="1">
                <a:solidFill>
                  <a:prstClr val="black"/>
                </a:solidFill>
                <a:latin typeface="Tw Cen MT" panose="020B0602020104020603"/>
              </a:rPr>
              <a:t>6 weeks after kick-off</a:t>
            </a:r>
            <a:r>
              <a:rPr lang="en-US" sz="3000">
                <a:solidFill>
                  <a:prstClr val="black"/>
                </a:solidFill>
                <a:latin typeface="Tw Cen MT" panose="020B0602020104020603"/>
              </a:rPr>
              <a:t>, the core team member on the Strengthening Local Economies Pathway Committee will have a peer call with the other 3 communities. This peer call will be facilitated by Ivy Tech. </a:t>
            </a:r>
          </a:p>
          <a:p>
            <a:pPr marL="514350" indent="-514350" defTabSz="685800">
              <a:buFontTx/>
              <a:buChar char="-"/>
            </a:pPr>
            <a:r>
              <a:rPr lang="en-US" sz="3000">
                <a:solidFill>
                  <a:prstClr val="black"/>
                </a:solidFill>
                <a:latin typeface="Tw Cen MT" panose="020B0602020104020603"/>
              </a:rPr>
              <a:t>10-11 weeks after kick off, all Pathways committees in each individual community will meet to present their LPMs and projects. At this meeting, all committees will work to prioritize projects across all pathways to inform the SIP. All 4 universities will be on site at each community to facilitate.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D8698-5734-4D04-B3D7-B1149484BC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0929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3D8698-5734-4D04-B3D7-B1149484BCED}" type="slidenum">
              <a:rPr lang="en-US" smtClean="0"/>
              <a:t>17</a:t>
            </a:fld>
            <a:endParaRPr lang="en-US"/>
          </a:p>
        </p:txBody>
      </p:sp>
    </p:spTree>
    <p:extLst>
      <p:ext uri="{BB962C8B-B14F-4D97-AF65-F5344CB8AC3E}">
        <p14:creationId xmlns:p14="http://schemas.microsoft.com/office/powerpoint/2010/main" val="6301078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11C10-233D-DA48-A5CB-9365BBABB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5190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3D8698-5734-4D04-B3D7-B1149484BCED}" type="slidenum">
              <a:rPr lang="en-US" smtClean="0"/>
              <a:t>21</a:t>
            </a:fld>
            <a:endParaRPr lang="en-US"/>
          </a:p>
        </p:txBody>
      </p:sp>
    </p:spTree>
    <p:extLst>
      <p:ext uri="{BB962C8B-B14F-4D97-AF65-F5344CB8AC3E}">
        <p14:creationId xmlns:p14="http://schemas.microsoft.com/office/powerpoint/2010/main" val="34184497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defTabSz="685800">
              <a:buFontTx/>
              <a:buChar char="-"/>
            </a:pPr>
            <a:r>
              <a:rPr lang="en-US" sz="3000">
                <a:solidFill>
                  <a:prstClr val="black"/>
                </a:solidFill>
                <a:latin typeface="Tw Cen MT" panose="020B0602020104020603"/>
              </a:rPr>
              <a:t>Timeline: 12 weeks </a:t>
            </a:r>
          </a:p>
          <a:p>
            <a:pPr marL="514350" indent="-514350" defTabSz="685800">
              <a:buFontTx/>
              <a:buChar char="-"/>
            </a:pPr>
            <a:r>
              <a:rPr lang="en-US" sz="3000">
                <a:solidFill>
                  <a:prstClr val="black"/>
                </a:solidFill>
                <a:latin typeface="Tw Cen MT" panose="020B0602020104020603"/>
              </a:rPr>
              <a:t>Universities lead and facilitate first in-person committee meeting (kick off)</a:t>
            </a:r>
          </a:p>
          <a:p>
            <a:pPr marL="1200150" lvl="1" indent="-514350" defTabSz="685800">
              <a:buFontTx/>
              <a:buChar char="-"/>
            </a:pPr>
            <a:r>
              <a:rPr lang="en-US" sz="3000">
                <a:solidFill>
                  <a:prstClr val="black"/>
                </a:solidFill>
                <a:latin typeface="Tw Cen MT" panose="020B0602020104020603"/>
              </a:rPr>
              <a:t>Goal: presenting data; setting expectations for lean prospectus model </a:t>
            </a:r>
          </a:p>
          <a:p>
            <a:pPr marL="514350" indent="-514350" defTabSz="685800">
              <a:buFontTx/>
              <a:buChar char="-"/>
            </a:pPr>
            <a:r>
              <a:rPr lang="en-US" sz="3000">
                <a:solidFill>
                  <a:prstClr val="black"/>
                </a:solidFill>
                <a:latin typeface="Tw Cen MT" panose="020B0602020104020603"/>
              </a:rPr>
              <a:t>Committees are responsible for developing the lean prospectus model and identifying/prioritizing projects. Universities will help facilitate on an as-needed basis</a:t>
            </a:r>
          </a:p>
          <a:p>
            <a:pPr marL="514350" indent="-514350" defTabSz="685800">
              <a:buFontTx/>
              <a:buChar char="-"/>
            </a:pPr>
            <a:r>
              <a:rPr lang="en-US" sz="3000" b="1">
                <a:solidFill>
                  <a:prstClr val="black"/>
                </a:solidFill>
                <a:latin typeface="Tw Cen MT" panose="020B0602020104020603"/>
              </a:rPr>
              <a:t>6 weeks after kick-off</a:t>
            </a:r>
            <a:r>
              <a:rPr lang="en-US" sz="3000">
                <a:solidFill>
                  <a:prstClr val="black"/>
                </a:solidFill>
                <a:latin typeface="Tw Cen MT" panose="020B0602020104020603"/>
              </a:rPr>
              <a:t>, the core team member on the Strengthening Local Economies Pathway Committee will have a peer call with the other 3 communities. This peer call will be facilitated by Ivy Tech. </a:t>
            </a:r>
          </a:p>
          <a:p>
            <a:pPr marL="514350" indent="-514350" defTabSz="685800">
              <a:buFontTx/>
              <a:buChar char="-"/>
            </a:pPr>
            <a:r>
              <a:rPr lang="en-US" sz="3000">
                <a:solidFill>
                  <a:prstClr val="black"/>
                </a:solidFill>
                <a:latin typeface="Tw Cen MT" panose="020B0602020104020603"/>
              </a:rPr>
              <a:t>10-11 weeks after kick off, all Pathways committees in each individual community will meet to present their LPMs and projects. At this meeting, all committees will work to prioritize projects across all pathways to inform the SIP. All 4 universities will be on site at each community to facilitate.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3D8698-5734-4D04-B3D7-B1149484BCE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2221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711C10-233D-DA48-A5CB-9365BBABB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485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 y="9601200"/>
            <a:ext cx="18288000"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 y="9501474"/>
            <a:ext cx="18288000" cy="997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645920" y="1138428"/>
            <a:ext cx="15087600" cy="5349240"/>
          </a:xfrm>
        </p:spPr>
        <p:txBody>
          <a:bodyPr anchor="b">
            <a:normAutofit/>
          </a:bodyPr>
          <a:lstStyle>
            <a:lvl1pPr algn="l">
              <a:lnSpc>
                <a:spcPct val="85000"/>
              </a:lnSpc>
              <a:defRPr sz="12000" spc="-75"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650077" y="6683432"/>
            <a:ext cx="15087600" cy="1714500"/>
          </a:xfrm>
        </p:spPr>
        <p:txBody>
          <a:bodyPr lIns="91440" rIns="91440">
            <a:normAutofit/>
          </a:bodyPr>
          <a:lstStyle>
            <a:lvl1pPr marL="0" indent="0" algn="l">
              <a:buNone/>
              <a:defRPr sz="3600" cap="all" spc="300" baseline="0">
                <a:solidFill>
                  <a:schemeClr val="tx2"/>
                </a:solidFill>
                <a:latin typeface="+mj-lt"/>
              </a:defRPr>
            </a:lvl1pPr>
            <a:lvl2pPr marL="685800" indent="0" algn="ctr">
              <a:buNone/>
              <a:defRPr sz="3600"/>
            </a:lvl2pPr>
            <a:lvl3pPr marL="1371600" indent="0" algn="ctr">
              <a:buNone/>
              <a:defRPr sz="3600"/>
            </a:lvl3pPr>
            <a:lvl4pPr marL="2057400" indent="0" algn="ctr">
              <a:buNone/>
              <a:defRPr sz="3000"/>
            </a:lvl4pPr>
            <a:lvl5pPr marL="2743200" indent="0" algn="ctr">
              <a:buNone/>
              <a:defRPr sz="3000"/>
            </a:lvl5pPr>
            <a:lvl6pPr marL="3429000" indent="0" algn="ctr">
              <a:buNone/>
              <a:defRPr sz="3000"/>
            </a:lvl6pPr>
            <a:lvl7pPr marL="4114800" indent="0" algn="ctr">
              <a:buNone/>
              <a:defRPr sz="3000"/>
            </a:lvl7pPr>
            <a:lvl8pPr marL="4800600" indent="0" algn="ctr">
              <a:buNone/>
              <a:defRPr sz="3000"/>
            </a:lvl8pPr>
            <a:lvl9pPr marL="5486400" indent="0" algn="ctr">
              <a:buNone/>
              <a:defRPr sz="3000"/>
            </a:lvl9pPr>
          </a:lstStyle>
          <a:p>
            <a:r>
              <a:rPr lang="en-US"/>
              <a:t>Click to edit Master subtitle style</a:t>
            </a:r>
          </a:p>
        </p:txBody>
      </p:sp>
      <p:sp>
        <p:nvSpPr>
          <p:cNvPr id="4" name="Date Placeholder 3"/>
          <p:cNvSpPr>
            <a:spLocks noGrp="1"/>
          </p:cNvSpPr>
          <p:nvPr>
            <p:ph type="dt" sz="half" idx="10"/>
          </p:nvPr>
        </p:nvSpPr>
        <p:spPr/>
        <p:txBody>
          <a:bodyPr/>
          <a:lstStyle/>
          <a:p>
            <a:fld id="{11B6E331-AB6F-4AEB-8E0E-ED1DF4B0759F}"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CF650-257B-4BFA-832E-78C267FA4E58}" type="slidenum">
              <a:rPr lang="en-US" smtClean="0"/>
              <a:t>‹#›</a:t>
            </a:fld>
            <a:endParaRPr lang="en-US"/>
          </a:p>
        </p:txBody>
      </p:sp>
      <p:cxnSp>
        <p:nvCxnSpPr>
          <p:cNvPr id="9" name="Straight Connector 8"/>
          <p:cNvCxnSpPr/>
          <p:nvPr/>
        </p:nvCxnSpPr>
        <p:spPr>
          <a:xfrm>
            <a:off x="1811487" y="6515100"/>
            <a:ext cx="1481328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1771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B6E331-AB6F-4AEB-8E0E-ED1DF4B0759F}"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CF650-257B-4BFA-832E-78C267FA4E58}" type="slidenum">
              <a:rPr lang="en-US" smtClean="0"/>
              <a:t>‹#›</a:t>
            </a:fld>
            <a:endParaRPr lang="en-US"/>
          </a:p>
        </p:txBody>
      </p:sp>
    </p:spTree>
    <p:extLst>
      <p:ext uri="{BB962C8B-B14F-4D97-AF65-F5344CB8AC3E}">
        <p14:creationId xmlns:p14="http://schemas.microsoft.com/office/powerpoint/2010/main" val="1608677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4763" y="9601200"/>
            <a:ext cx="18283238"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3" y="9501474"/>
            <a:ext cx="18283238" cy="96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45920" y="1138428"/>
            <a:ext cx="15087600" cy="5349240"/>
          </a:xfrm>
        </p:spPr>
        <p:txBody>
          <a:bodyPr anchor="b" anchorCtr="0">
            <a:normAutofit/>
          </a:bodyPr>
          <a:lstStyle>
            <a:lvl1pPr>
              <a:lnSpc>
                <a:spcPct val="85000"/>
              </a:lnSpc>
              <a:defRPr sz="12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645920" y="6679692"/>
            <a:ext cx="15087600" cy="1714500"/>
          </a:xfrm>
        </p:spPr>
        <p:txBody>
          <a:bodyPr lIns="91440" rIns="91440" anchor="t" anchorCtr="0">
            <a:normAutofit/>
          </a:bodyPr>
          <a:lstStyle>
            <a:lvl1pPr marL="0" indent="0">
              <a:buNone/>
              <a:defRPr sz="3600" cap="all" spc="300" baseline="0">
                <a:solidFill>
                  <a:schemeClr val="tx2"/>
                </a:solidFill>
                <a:latin typeface="+mj-lt"/>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6E331-AB6F-4AEB-8E0E-ED1DF4B0759F}"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CF650-257B-4BFA-832E-78C267FA4E58}" type="slidenum">
              <a:rPr lang="en-US" smtClean="0"/>
              <a:t>‹#›</a:t>
            </a:fld>
            <a:endParaRPr lang="en-US"/>
          </a:p>
        </p:txBody>
      </p:sp>
      <p:cxnSp>
        <p:nvCxnSpPr>
          <p:cNvPr id="9" name="Straight Connector 8"/>
          <p:cNvCxnSpPr/>
          <p:nvPr/>
        </p:nvCxnSpPr>
        <p:spPr>
          <a:xfrm>
            <a:off x="1811487" y="6515100"/>
            <a:ext cx="1481328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3943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645920" y="429905"/>
            <a:ext cx="15087600" cy="2176136"/>
          </a:xfrm>
        </p:spPr>
        <p:txBody>
          <a:bodyPr/>
          <a:lstStyle/>
          <a:p>
            <a:r>
              <a:rPr lang="en-US"/>
              <a:t>Click to edit Master title style</a:t>
            </a:r>
          </a:p>
        </p:txBody>
      </p:sp>
      <p:sp>
        <p:nvSpPr>
          <p:cNvPr id="3" name="Content Placeholder 2"/>
          <p:cNvSpPr>
            <a:spLocks noGrp="1"/>
          </p:cNvSpPr>
          <p:nvPr>
            <p:ph sz="half" idx="1"/>
          </p:nvPr>
        </p:nvSpPr>
        <p:spPr>
          <a:xfrm>
            <a:off x="1645920" y="2768602"/>
            <a:ext cx="7406640" cy="6035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326880" y="2768603"/>
            <a:ext cx="7406640" cy="6035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B6E331-AB6F-4AEB-8E0E-ED1DF4B0759F}" type="datetimeFigureOut">
              <a:rPr lang="en-US" smtClean="0"/>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CF650-257B-4BFA-832E-78C267FA4E58}" type="slidenum">
              <a:rPr lang="en-US" smtClean="0"/>
              <a:t>‹#›</a:t>
            </a:fld>
            <a:endParaRPr lang="en-US"/>
          </a:p>
        </p:txBody>
      </p:sp>
    </p:spTree>
    <p:extLst>
      <p:ext uri="{BB962C8B-B14F-4D97-AF65-F5344CB8AC3E}">
        <p14:creationId xmlns:p14="http://schemas.microsoft.com/office/powerpoint/2010/main" val="12569047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645920" y="429905"/>
            <a:ext cx="15087600" cy="2176136"/>
          </a:xfrm>
        </p:spPr>
        <p:txBody>
          <a:bodyPr/>
          <a:lstStyle/>
          <a:p>
            <a:r>
              <a:rPr lang="en-US"/>
              <a:t>Click to edit Master title style</a:t>
            </a:r>
          </a:p>
        </p:txBody>
      </p:sp>
      <p:sp>
        <p:nvSpPr>
          <p:cNvPr id="3" name="Text Placeholder 2"/>
          <p:cNvSpPr>
            <a:spLocks noGrp="1"/>
          </p:cNvSpPr>
          <p:nvPr>
            <p:ph type="body" idx="1"/>
          </p:nvPr>
        </p:nvSpPr>
        <p:spPr>
          <a:xfrm>
            <a:off x="1645920" y="2769078"/>
            <a:ext cx="7406640" cy="1104423"/>
          </a:xfrm>
        </p:spPr>
        <p:txBody>
          <a:bodyPr lIns="91440" rIns="91440" anchor="ctr">
            <a:normAutofit/>
          </a:bodyPr>
          <a:lstStyle>
            <a:lvl1pPr marL="0" indent="0">
              <a:buNone/>
              <a:defRPr sz="3000" b="0" cap="all" baseline="0">
                <a:solidFill>
                  <a:schemeClr val="tx2"/>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645920" y="3873503"/>
            <a:ext cx="7406640" cy="4930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326880" y="2769078"/>
            <a:ext cx="7406640" cy="1104423"/>
          </a:xfrm>
        </p:spPr>
        <p:txBody>
          <a:bodyPr lIns="91440" rIns="91440" anchor="ctr">
            <a:normAutofit/>
          </a:bodyPr>
          <a:lstStyle>
            <a:lvl1pPr marL="0" indent="0">
              <a:buNone/>
              <a:defRPr sz="3000" b="0" cap="all" baseline="0">
                <a:solidFill>
                  <a:schemeClr val="tx2"/>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326880" y="3873501"/>
            <a:ext cx="7406640" cy="4930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B6E331-AB6F-4AEB-8E0E-ED1DF4B0759F}" type="datetimeFigureOut">
              <a:rPr lang="en-US" smtClean="0"/>
              <a:t>6/30/2022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5CF650-257B-4BFA-832E-78C267FA4E58}" type="slidenum">
              <a:rPr lang="en-US" smtClean="0"/>
              <a:t>‹#›</a:t>
            </a:fld>
            <a:endParaRPr lang="en-US"/>
          </a:p>
        </p:txBody>
      </p:sp>
    </p:spTree>
    <p:extLst>
      <p:ext uri="{BB962C8B-B14F-4D97-AF65-F5344CB8AC3E}">
        <p14:creationId xmlns:p14="http://schemas.microsoft.com/office/powerpoint/2010/main" val="36802002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B6E331-AB6F-4AEB-8E0E-ED1DF4B0759F}" type="datetimeFigureOut">
              <a:rPr lang="en-US" smtClean="0"/>
              <a:t>6/30/2022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5CF650-257B-4BFA-832E-78C267FA4E58}" type="slidenum">
              <a:rPr lang="en-US" smtClean="0"/>
              <a:t>‹#›</a:t>
            </a:fld>
            <a:endParaRPr lang="en-US"/>
          </a:p>
        </p:txBody>
      </p:sp>
    </p:spTree>
    <p:extLst>
      <p:ext uri="{BB962C8B-B14F-4D97-AF65-F5344CB8AC3E}">
        <p14:creationId xmlns:p14="http://schemas.microsoft.com/office/powerpoint/2010/main" val="41830224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4763" y="9601200"/>
            <a:ext cx="18283238"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23" y="9501474"/>
            <a:ext cx="18283238" cy="96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1B6E331-AB6F-4AEB-8E0E-ED1DF4B0759F}" type="datetimeFigureOut">
              <a:rPr lang="en-US" smtClean="0"/>
              <a:t>6/30/2022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55CF650-257B-4BFA-832E-78C267FA4E58}" type="slidenum">
              <a:rPr lang="en-US" smtClean="0"/>
              <a:t>‹#›</a:t>
            </a:fld>
            <a:endParaRPr lang="en-US"/>
          </a:p>
        </p:txBody>
      </p:sp>
    </p:spTree>
    <p:extLst>
      <p:ext uri="{BB962C8B-B14F-4D97-AF65-F5344CB8AC3E}">
        <p14:creationId xmlns:p14="http://schemas.microsoft.com/office/powerpoint/2010/main" val="924085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25" y="0"/>
            <a:ext cx="6076187" cy="1028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060107" y="0"/>
            <a:ext cx="96012" cy="10287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891538"/>
            <a:ext cx="4800600" cy="3429000"/>
          </a:xfrm>
        </p:spPr>
        <p:txBody>
          <a:bodyPr anchor="b">
            <a:normAutofit/>
          </a:bodyPr>
          <a:lstStyle>
            <a:lvl1pPr>
              <a:defRPr sz="5400" b="0">
                <a:solidFill>
                  <a:srgbClr val="FFFFFF"/>
                </a:solidFill>
              </a:defRPr>
            </a:lvl1pPr>
          </a:lstStyle>
          <a:p>
            <a:r>
              <a:rPr lang="en-US"/>
              <a:t>Click to edit Master title style</a:t>
            </a:r>
          </a:p>
        </p:txBody>
      </p:sp>
      <p:sp>
        <p:nvSpPr>
          <p:cNvPr id="3" name="Content Placeholder 2"/>
          <p:cNvSpPr>
            <a:spLocks noGrp="1"/>
          </p:cNvSpPr>
          <p:nvPr>
            <p:ph idx="1"/>
          </p:nvPr>
        </p:nvSpPr>
        <p:spPr>
          <a:xfrm>
            <a:off x="7200900" y="1097280"/>
            <a:ext cx="9738360" cy="7886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4389120"/>
            <a:ext cx="4800600" cy="5068686"/>
          </a:xfrm>
        </p:spPr>
        <p:txBody>
          <a:bodyPr lIns="91440" rIns="91440">
            <a:normAutofit/>
          </a:bodyPr>
          <a:lstStyle>
            <a:lvl1pPr marL="0" indent="0">
              <a:buNone/>
              <a:defRPr sz="2250">
                <a:solidFill>
                  <a:srgbClr val="FFFFFF"/>
                </a:solidFill>
              </a:defRPr>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a:xfrm>
            <a:off x="698268" y="9689678"/>
            <a:ext cx="3927765" cy="547688"/>
          </a:xfrm>
        </p:spPr>
        <p:txBody>
          <a:bodyPr/>
          <a:lstStyle>
            <a:lvl1pPr algn="l">
              <a:defRPr/>
            </a:lvl1pPr>
          </a:lstStyle>
          <a:p>
            <a:fld id="{11B6E331-AB6F-4AEB-8E0E-ED1DF4B0759F}" type="datetimeFigureOut">
              <a:rPr lang="en-US" smtClean="0"/>
              <a:t>6/30/2022</a:t>
            </a:fld>
            <a:endParaRPr lang="en-US"/>
          </a:p>
        </p:txBody>
      </p:sp>
      <p:sp>
        <p:nvSpPr>
          <p:cNvPr id="6" name="Footer Placeholder 5"/>
          <p:cNvSpPr>
            <a:spLocks noGrp="1"/>
          </p:cNvSpPr>
          <p:nvPr>
            <p:ph type="ftr" sz="quarter" idx="11"/>
          </p:nvPr>
        </p:nvSpPr>
        <p:spPr>
          <a:xfrm>
            <a:off x="7200900" y="9689678"/>
            <a:ext cx="6972300" cy="547688"/>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55CF650-257B-4BFA-832E-78C267FA4E58}" type="slidenum">
              <a:rPr lang="en-US" smtClean="0"/>
              <a:t>‹#›</a:t>
            </a:fld>
            <a:endParaRPr lang="en-US"/>
          </a:p>
        </p:txBody>
      </p:sp>
    </p:spTree>
    <p:extLst>
      <p:ext uri="{BB962C8B-B14F-4D97-AF65-F5344CB8AC3E}">
        <p14:creationId xmlns:p14="http://schemas.microsoft.com/office/powerpoint/2010/main" val="1216562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7429500"/>
            <a:ext cx="18283238" cy="2857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3" y="7372614"/>
            <a:ext cx="18283238" cy="96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45921" y="7612380"/>
            <a:ext cx="15170468" cy="1234440"/>
          </a:xfrm>
        </p:spPr>
        <p:txBody>
          <a:bodyPr tIns="0" bIns="0" anchor="b">
            <a:noAutofit/>
          </a:bodyPr>
          <a:lstStyle>
            <a:lvl1pPr>
              <a:defRPr sz="54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23" y="0"/>
            <a:ext cx="18287978" cy="7372614"/>
          </a:xfrm>
          <a:solidFill>
            <a:schemeClr val="bg2">
              <a:lumMod val="90000"/>
            </a:schemeClr>
          </a:solidFill>
        </p:spPr>
        <p:txBody>
          <a:bodyPr lIns="457200" tIns="457200"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p:cNvSpPr>
            <a:spLocks noGrp="1"/>
          </p:cNvSpPr>
          <p:nvPr>
            <p:ph type="body" sz="half" idx="2"/>
          </p:nvPr>
        </p:nvSpPr>
        <p:spPr>
          <a:xfrm>
            <a:off x="1645920" y="8860536"/>
            <a:ext cx="15169896" cy="891540"/>
          </a:xfrm>
        </p:spPr>
        <p:txBody>
          <a:bodyPr lIns="91440" tIns="0" rIns="91440" bIns="0">
            <a:normAutofit/>
          </a:bodyPr>
          <a:lstStyle>
            <a:lvl1pPr marL="0" indent="0">
              <a:spcBef>
                <a:spcPts val="0"/>
              </a:spcBef>
              <a:spcAft>
                <a:spcPts val="900"/>
              </a:spcAft>
              <a:buNone/>
              <a:defRPr sz="2250">
                <a:solidFill>
                  <a:srgbClr val="FFFFFF"/>
                </a:solidFill>
              </a:defRPr>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11B6E331-AB6F-4AEB-8E0E-ED1DF4B0759F}" type="datetimeFigureOut">
              <a:rPr lang="en-US" smtClean="0"/>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CF650-257B-4BFA-832E-78C267FA4E58}" type="slidenum">
              <a:rPr lang="en-US" smtClean="0"/>
              <a:t>‹#›</a:t>
            </a:fld>
            <a:endParaRPr lang="en-US"/>
          </a:p>
        </p:txBody>
      </p:sp>
    </p:spTree>
    <p:extLst>
      <p:ext uri="{BB962C8B-B14F-4D97-AF65-F5344CB8AC3E}">
        <p14:creationId xmlns:p14="http://schemas.microsoft.com/office/powerpoint/2010/main" val="537684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B6E331-AB6F-4AEB-8E0E-ED1DF4B0759F}"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CF650-257B-4BFA-832E-78C267FA4E58}" type="slidenum">
              <a:rPr lang="en-US" smtClean="0"/>
              <a:t>‹#›</a:t>
            </a:fld>
            <a:endParaRPr lang="en-US"/>
          </a:p>
        </p:txBody>
      </p:sp>
    </p:spTree>
    <p:extLst>
      <p:ext uri="{BB962C8B-B14F-4D97-AF65-F5344CB8AC3E}">
        <p14:creationId xmlns:p14="http://schemas.microsoft.com/office/powerpoint/2010/main" val="39564828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4763" y="9601200"/>
            <a:ext cx="18283238"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23" y="9501474"/>
            <a:ext cx="18283238" cy="96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3087350" y="618453"/>
            <a:ext cx="3943350" cy="863984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618453"/>
            <a:ext cx="11601450" cy="8639847"/>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B6E331-AB6F-4AEB-8E0E-ED1DF4B0759F}"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CF650-257B-4BFA-832E-78C267FA4E58}" type="slidenum">
              <a:rPr lang="en-US" smtClean="0"/>
              <a:t>‹#›</a:t>
            </a:fld>
            <a:endParaRPr lang="en-US"/>
          </a:p>
        </p:txBody>
      </p:sp>
    </p:spTree>
    <p:extLst>
      <p:ext uri="{BB962C8B-B14F-4D97-AF65-F5344CB8AC3E}">
        <p14:creationId xmlns:p14="http://schemas.microsoft.com/office/powerpoint/2010/main" val="40750337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286002" y="1683545"/>
            <a:ext cx="13716000" cy="3581400"/>
          </a:xfrm>
        </p:spPr>
        <p:txBody>
          <a:bodyPr anchor="b"/>
          <a:lstStyle>
            <a:lvl1pPr algn="ctr">
              <a:defRPr sz="9000"/>
            </a:lvl1pPr>
          </a:lstStyle>
          <a:p>
            <a:r>
              <a:rPr lang="ru-RU"/>
              <a:t>Образец заголовка</a:t>
            </a:r>
            <a:endParaRPr lang="en-US"/>
          </a:p>
        </p:txBody>
      </p:sp>
      <p:sp>
        <p:nvSpPr>
          <p:cNvPr id="3" name="Subtitle 2"/>
          <p:cNvSpPr>
            <a:spLocks noGrp="1"/>
          </p:cNvSpPr>
          <p:nvPr>
            <p:ph type="subTitle" idx="1"/>
          </p:nvPr>
        </p:nvSpPr>
        <p:spPr>
          <a:xfrm>
            <a:off x="2286002" y="5403058"/>
            <a:ext cx="13716000" cy="2483643"/>
          </a:xfrm>
        </p:spPr>
        <p:txBody>
          <a:bodyPr/>
          <a:lstStyle>
            <a:lvl1pPr marL="0" indent="0" algn="ctr">
              <a:buNone/>
              <a:defRPr sz="3600"/>
            </a:lvl1pPr>
            <a:lvl2pPr marL="685794" indent="0" algn="ctr">
              <a:buNone/>
              <a:defRPr sz="3000"/>
            </a:lvl2pPr>
            <a:lvl3pPr marL="1371587" indent="0" algn="ctr">
              <a:buNone/>
              <a:defRPr sz="2700"/>
            </a:lvl3pPr>
            <a:lvl4pPr marL="2057381" indent="0" algn="ctr">
              <a:buNone/>
              <a:defRPr sz="2400"/>
            </a:lvl4pPr>
            <a:lvl5pPr marL="2743175" indent="0" algn="ctr">
              <a:buNone/>
              <a:defRPr sz="2400"/>
            </a:lvl5pPr>
            <a:lvl6pPr marL="3428967" indent="0" algn="ctr">
              <a:buNone/>
              <a:defRPr sz="2400"/>
            </a:lvl6pPr>
            <a:lvl7pPr marL="4114761" indent="0" algn="ctr">
              <a:buNone/>
              <a:defRPr sz="2400"/>
            </a:lvl7pPr>
            <a:lvl8pPr marL="4800555" indent="0" algn="ctr">
              <a:buNone/>
              <a:defRPr sz="2400"/>
            </a:lvl8pPr>
            <a:lvl9pPr marL="5486348" indent="0" algn="ctr">
              <a:buNone/>
              <a:defRPr sz="2400"/>
            </a:lvl9pPr>
          </a:lstStyle>
          <a:p>
            <a:r>
              <a:rPr lang="ru-RU"/>
              <a:t>Образец подзаголовка</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a:p>
        </p:txBody>
      </p:sp>
    </p:spTree>
    <p:extLst>
      <p:ext uri="{BB962C8B-B14F-4D97-AF65-F5344CB8AC3E}">
        <p14:creationId xmlns:p14="http://schemas.microsoft.com/office/powerpoint/2010/main" val="3021997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a:p>
        </p:txBody>
      </p:sp>
    </p:spTree>
    <p:extLst>
      <p:ext uri="{BB962C8B-B14F-4D97-AF65-F5344CB8AC3E}">
        <p14:creationId xmlns:p14="http://schemas.microsoft.com/office/powerpoint/2010/main" val="37541863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9"/>
            <a:ext cx="15773400" cy="4279106"/>
          </a:xfrm>
        </p:spPr>
        <p:txBody>
          <a:bodyPr anchor="b"/>
          <a:lstStyle>
            <a:lvl1pPr>
              <a:defRPr sz="9000"/>
            </a:lvl1pPr>
          </a:lstStyle>
          <a:p>
            <a:r>
              <a:rPr lang="ru-RU"/>
              <a:t>Образец заголовка</a:t>
            </a:r>
            <a:endParaRPr lang="en-US"/>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794" indent="0">
              <a:buNone/>
              <a:defRPr sz="3000">
                <a:solidFill>
                  <a:schemeClr val="tx1">
                    <a:tint val="75000"/>
                  </a:schemeClr>
                </a:solidFill>
              </a:defRPr>
            </a:lvl2pPr>
            <a:lvl3pPr marL="1371587" indent="0">
              <a:buNone/>
              <a:defRPr sz="2700">
                <a:solidFill>
                  <a:schemeClr val="tx1">
                    <a:tint val="75000"/>
                  </a:schemeClr>
                </a:solidFill>
              </a:defRPr>
            </a:lvl3pPr>
            <a:lvl4pPr marL="2057381" indent="0">
              <a:buNone/>
              <a:defRPr sz="2400">
                <a:solidFill>
                  <a:schemeClr val="tx1">
                    <a:tint val="75000"/>
                  </a:schemeClr>
                </a:solidFill>
              </a:defRPr>
            </a:lvl4pPr>
            <a:lvl5pPr marL="2743175" indent="0">
              <a:buNone/>
              <a:defRPr sz="2400">
                <a:solidFill>
                  <a:schemeClr val="tx1">
                    <a:tint val="75000"/>
                  </a:schemeClr>
                </a:solidFill>
              </a:defRPr>
            </a:lvl5pPr>
            <a:lvl6pPr marL="3428967" indent="0">
              <a:buNone/>
              <a:defRPr sz="2400">
                <a:solidFill>
                  <a:schemeClr val="tx1">
                    <a:tint val="75000"/>
                  </a:schemeClr>
                </a:solidFill>
              </a:defRPr>
            </a:lvl6pPr>
            <a:lvl7pPr marL="4114761" indent="0">
              <a:buNone/>
              <a:defRPr sz="2400">
                <a:solidFill>
                  <a:schemeClr val="tx1">
                    <a:tint val="75000"/>
                  </a:schemeClr>
                </a:solidFill>
              </a:defRPr>
            </a:lvl7pPr>
            <a:lvl8pPr marL="4800555" indent="0">
              <a:buNone/>
              <a:defRPr sz="2400">
                <a:solidFill>
                  <a:schemeClr val="tx1">
                    <a:tint val="75000"/>
                  </a:schemeClr>
                </a:solidFill>
              </a:defRPr>
            </a:lvl8pPr>
            <a:lvl9pPr marL="5486348" indent="0">
              <a:buNone/>
              <a:defRPr sz="2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7381E756-E947-FD4A-8A23-D2C983A1A8BD}"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a:p>
        </p:txBody>
      </p:sp>
    </p:spTree>
    <p:extLst>
      <p:ext uri="{BB962C8B-B14F-4D97-AF65-F5344CB8AC3E}">
        <p14:creationId xmlns:p14="http://schemas.microsoft.com/office/powerpoint/2010/main" val="34520122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Content Placeholder 2"/>
          <p:cNvSpPr>
            <a:spLocks noGrp="1"/>
          </p:cNvSpPr>
          <p:nvPr>
            <p:ph sz="half" idx="1"/>
          </p:nvPr>
        </p:nvSpPr>
        <p:spPr>
          <a:xfrm>
            <a:off x="1257301" y="2738438"/>
            <a:ext cx="7772402" cy="65270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Content Placeholder 3"/>
          <p:cNvSpPr>
            <a:spLocks noGrp="1"/>
          </p:cNvSpPr>
          <p:nvPr>
            <p:ph sz="half" idx="2"/>
          </p:nvPr>
        </p:nvSpPr>
        <p:spPr>
          <a:xfrm>
            <a:off x="9258301" y="2738438"/>
            <a:ext cx="7772402" cy="652700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Date Placeholder 4"/>
          <p:cNvSpPr>
            <a:spLocks noGrp="1"/>
          </p:cNvSpPr>
          <p:nvPr>
            <p:ph type="dt" sz="half" idx="10"/>
          </p:nvPr>
        </p:nvSpPr>
        <p:spPr/>
        <p:txBody>
          <a:bodyPr/>
          <a:lstStyle/>
          <a:p>
            <a:fld id="{7381E756-E947-FD4A-8A23-D2C983A1A8BD}" type="datetimeFigureOut">
              <a:rPr lang="en-US" smtClean="0"/>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a:p>
        </p:txBody>
      </p:sp>
    </p:spTree>
    <p:extLst>
      <p:ext uri="{BB962C8B-B14F-4D97-AF65-F5344CB8AC3E}">
        <p14:creationId xmlns:p14="http://schemas.microsoft.com/office/powerpoint/2010/main" val="36090477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ru-RU"/>
              <a:t>Образец заголовка</a:t>
            </a:r>
            <a:endParaRPr lang="en-US"/>
          </a:p>
        </p:txBody>
      </p:sp>
      <p:sp>
        <p:nvSpPr>
          <p:cNvPr id="3" name="Text Placeholder 2"/>
          <p:cNvSpPr>
            <a:spLocks noGrp="1"/>
          </p:cNvSpPr>
          <p:nvPr>
            <p:ph type="body" idx="1"/>
          </p:nvPr>
        </p:nvSpPr>
        <p:spPr>
          <a:xfrm>
            <a:off x="1259684" y="2521746"/>
            <a:ext cx="7736681" cy="1235868"/>
          </a:xfrm>
        </p:spPr>
        <p:txBody>
          <a:bodyPr anchor="b"/>
          <a:lstStyle>
            <a:lvl1pPr marL="0" indent="0">
              <a:buNone/>
              <a:defRPr sz="3600" b="1"/>
            </a:lvl1pPr>
            <a:lvl2pPr marL="685794" indent="0">
              <a:buNone/>
              <a:defRPr sz="3000" b="1"/>
            </a:lvl2pPr>
            <a:lvl3pPr marL="1371587" indent="0">
              <a:buNone/>
              <a:defRPr sz="2700" b="1"/>
            </a:lvl3pPr>
            <a:lvl4pPr marL="2057381" indent="0">
              <a:buNone/>
              <a:defRPr sz="2400" b="1"/>
            </a:lvl4pPr>
            <a:lvl5pPr marL="2743175" indent="0">
              <a:buNone/>
              <a:defRPr sz="2400" b="1"/>
            </a:lvl5pPr>
            <a:lvl6pPr marL="3428967" indent="0">
              <a:buNone/>
              <a:defRPr sz="2400" b="1"/>
            </a:lvl6pPr>
            <a:lvl7pPr marL="4114761" indent="0">
              <a:buNone/>
              <a:defRPr sz="2400" b="1"/>
            </a:lvl7pPr>
            <a:lvl8pPr marL="4800555" indent="0">
              <a:buNone/>
              <a:defRPr sz="2400" b="1"/>
            </a:lvl8pPr>
            <a:lvl9pPr marL="5486348" indent="0">
              <a:buNone/>
              <a:defRPr sz="2400" b="1"/>
            </a:lvl9pPr>
          </a:lstStyle>
          <a:p>
            <a:pPr lvl="0"/>
            <a:r>
              <a:rPr lang="ru-RU"/>
              <a:t>Образец текста</a:t>
            </a:r>
          </a:p>
        </p:txBody>
      </p:sp>
      <p:sp>
        <p:nvSpPr>
          <p:cNvPr id="4" name="Content Placeholder 3"/>
          <p:cNvSpPr>
            <a:spLocks noGrp="1"/>
          </p:cNvSpPr>
          <p:nvPr>
            <p:ph sz="half" idx="2"/>
          </p:nvPr>
        </p:nvSpPr>
        <p:spPr>
          <a:xfrm>
            <a:off x="1259684" y="3757613"/>
            <a:ext cx="7736681" cy="55268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5" name="Text Placeholder 4"/>
          <p:cNvSpPr>
            <a:spLocks noGrp="1"/>
          </p:cNvSpPr>
          <p:nvPr>
            <p:ph type="body" sz="quarter" idx="3"/>
          </p:nvPr>
        </p:nvSpPr>
        <p:spPr>
          <a:xfrm>
            <a:off x="9258302" y="2521746"/>
            <a:ext cx="7774782" cy="1235868"/>
          </a:xfrm>
        </p:spPr>
        <p:txBody>
          <a:bodyPr anchor="b"/>
          <a:lstStyle>
            <a:lvl1pPr marL="0" indent="0">
              <a:buNone/>
              <a:defRPr sz="3600" b="1"/>
            </a:lvl1pPr>
            <a:lvl2pPr marL="685794" indent="0">
              <a:buNone/>
              <a:defRPr sz="3000" b="1"/>
            </a:lvl2pPr>
            <a:lvl3pPr marL="1371587" indent="0">
              <a:buNone/>
              <a:defRPr sz="2700" b="1"/>
            </a:lvl3pPr>
            <a:lvl4pPr marL="2057381" indent="0">
              <a:buNone/>
              <a:defRPr sz="2400" b="1"/>
            </a:lvl4pPr>
            <a:lvl5pPr marL="2743175" indent="0">
              <a:buNone/>
              <a:defRPr sz="2400" b="1"/>
            </a:lvl5pPr>
            <a:lvl6pPr marL="3428967" indent="0">
              <a:buNone/>
              <a:defRPr sz="2400" b="1"/>
            </a:lvl6pPr>
            <a:lvl7pPr marL="4114761" indent="0">
              <a:buNone/>
              <a:defRPr sz="2400" b="1"/>
            </a:lvl7pPr>
            <a:lvl8pPr marL="4800555" indent="0">
              <a:buNone/>
              <a:defRPr sz="2400" b="1"/>
            </a:lvl8pPr>
            <a:lvl9pPr marL="5486348" indent="0">
              <a:buNone/>
              <a:defRPr sz="2400" b="1"/>
            </a:lvl9pPr>
          </a:lstStyle>
          <a:p>
            <a:pPr lvl="0"/>
            <a:r>
              <a:rPr lang="ru-RU"/>
              <a:t>Образец текста</a:t>
            </a:r>
          </a:p>
        </p:txBody>
      </p:sp>
      <p:sp>
        <p:nvSpPr>
          <p:cNvPr id="6" name="Content Placeholder 5"/>
          <p:cNvSpPr>
            <a:spLocks noGrp="1"/>
          </p:cNvSpPr>
          <p:nvPr>
            <p:ph sz="quarter" idx="4"/>
          </p:nvPr>
        </p:nvSpPr>
        <p:spPr>
          <a:xfrm>
            <a:off x="9258302" y="3757613"/>
            <a:ext cx="7774782" cy="55268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Date Placeholder 6"/>
          <p:cNvSpPr>
            <a:spLocks noGrp="1"/>
          </p:cNvSpPr>
          <p:nvPr>
            <p:ph type="dt" sz="half" idx="10"/>
          </p:nvPr>
        </p:nvSpPr>
        <p:spPr/>
        <p:txBody>
          <a:bodyPr/>
          <a:lstStyle/>
          <a:p>
            <a:fld id="{7381E756-E947-FD4A-8A23-D2C983A1A8BD}" type="datetimeFigureOut">
              <a:rPr lang="en-US" smtClean="0"/>
              <a:t>6/30/2022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a:p>
        </p:txBody>
      </p:sp>
    </p:spTree>
    <p:extLst>
      <p:ext uri="{BB962C8B-B14F-4D97-AF65-F5344CB8AC3E}">
        <p14:creationId xmlns:p14="http://schemas.microsoft.com/office/powerpoint/2010/main" val="18599096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fld id="{7381E756-E947-FD4A-8A23-D2C983A1A8BD}" type="datetimeFigureOut">
              <a:rPr lang="en-US" smtClean="0"/>
              <a:t>6/30/2022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a:p>
        </p:txBody>
      </p:sp>
    </p:spTree>
    <p:extLst>
      <p:ext uri="{BB962C8B-B14F-4D97-AF65-F5344CB8AC3E}">
        <p14:creationId xmlns:p14="http://schemas.microsoft.com/office/powerpoint/2010/main" val="8863122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6/30/2022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a:p>
        </p:txBody>
      </p:sp>
    </p:spTree>
    <p:extLst>
      <p:ext uri="{BB962C8B-B14F-4D97-AF65-F5344CB8AC3E}">
        <p14:creationId xmlns:p14="http://schemas.microsoft.com/office/powerpoint/2010/main" val="3203480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59684" y="685800"/>
            <a:ext cx="5898356" cy="2400300"/>
          </a:xfrm>
        </p:spPr>
        <p:txBody>
          <a:bodyPr anchor="b"/>
          <a:lstStyle>
            <a:lvl1pPr>
              <a:defRPr sz="4800"/>
            </a:lvl1pPr>
          </a:lstStyle>
          <a:p>
            <a:r>
              <a:rPr lang="ru-RU"/>
              <a:t>Образец заголовка</a:t>
            </a:r>
            <a:endParaRPr lang="en-US"/>
          </a:p>
        </p:txBody>
      </p:sp>
      <p:sp>
        <p:nvSpPr>
          <p:cNvPr id="3" name="Content Placeholder 2"/>
          <p:cNvSpPr>
            <a:spLocks noGrp="1"/>
          </p:cNvSpPr>
          <p:nvPr>
            <p:ph idx="1"/>
          </p:nvPr>
        </p:nvSpPr>
        <p:spPr>
          <a:xfrm>
            <a:off x="7774784" y="1481140"/>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Text Placeholder 3"/>
          <p:cNvSpPr>
            <a:spLocks noGrp="1"/>
          </p:cNvSpPr>
          <p:nvPr>
            <p:ph type="body" sz="half" idx="2"/>
          </p:nvPr>
        </p:nvSpPr>
        <p:spPr>
          <a:xfrm>
            <a:off x="1259684" y="3086102"/>
            <a:ext cx="5898356" cy="5717382"/>
          </a:xfrm>
        </p:spPr>
        <p:txBody>
          <a:bodyPr/>
          <a:lstStyle>
            <a:lvl1pPr marL="0" indent="0">
              <a:buNone/>
              <a:defRPr sz="2400"/>
            </a:lvl1pPr>
            <a:lvl2pPr marL="685794" indent="0">
              <a:buNone/>
              <a:defRPr sz="2100"/>
            </a:lvl2pPr>
            <a:lvl3pPr marL="1371587" indent="0">
              <a:buNone/>
              <a:defRPr sz="1800"/>
            </a:lvl3pPr>
            <a:lvl4pPr marL="2057381" indent="0">
              <a:buNone/>
              <a:defRPr sz="1500"/>
            </a:lvl4pPr>
            <a:lvl5pPr marL="2743175" indent="0">
              <a:buNone/>
              <a:defRPr sz="1500"/>
            </a:lvl5pPr>
            <a:lvl6pPr marL="3428967" indent="0">
              <a:buNone/>
              <a:defRPr sz="1500"/>
            </a:lvl6pPr>
            <a:lvl7pPr marL="4114761" indent="0">
              <a:buNone/>
              <a:defRPr sz="1500"/>
            </a:lvl7pPr>
            <a:lvl8pPr marL="4800555" indent="0">
              <a:buNone/>
              <a:defRPr sz="1500"/>
            </a:lvl8pPr>
            <a:lvl9pPr marL="5486348" indent="0">
              <a:buNone/>
              <a:defRPr sz="1500"/>
            </a:lvl9pPr>
          </a:lstStyle>
          <a:p>
            <a:pPr lvl="0"/>
            <a:r>
              <a:rPr lang="ru-RU"/>
              <a:t>Образец текста</a:t>
            </a:r>
          </a:p>
        </p:txBody>
      </p:sp>
      <p:sp>
        <p:nvSpPr>
          <p:cNvPr id="5" name="Date Placeholder 4"/>
          <p:cNvSpPr>
            <a:spLocks noGrp="1"/>
          </p:cNvSpPr>
          <p:nvPr>
            <p:ph type="dt" sz="half" idx="10"/>
          </p:nvPr>
        </p:nvSpPr>
        <p:spPr/>
        <p:txBody>
          <a:bodyPr/>
          <a:lstStyle/>
          <a:p>
            <a:fld id="{7381E756-E947-FD4A-8A23-D2C983A1A8BD}" type="datetimeFigureOut">
              <a:rPr lang="en-US" smtClean="0"/>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a:p>
        </p:txBody>
      </p:sp>
    </p:spTree>
    <p:extLst>
      <p:ext uri="{BB962C8B-B14F-4D97-AF65-F5344CB8AC3E}">
        <p14:creationId xmlns:p14="http://schemas.microsoft.com/office/powerpoint/2010/main" val="18229291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59684" y="685800"/>
            <a:ext cx="5898356" cy="2400300"/>
          </a:xfrm>
        </p:spPr>
        <p:txBody>
          <a:bodyPr anchor="b"/>
          <a:lstStyle>
            <a:lvl1pPr>
              <a:defRPr sz="4800"/>
            </a:lvl1pPr>
          </a:lstStyle>
          <a:p>
            <a:r>
              <a:rPr lang="ru-RU"/>
              <a:t>Образец заголовка</a:t>
            </a:r>
            <a:endParaRPr lang="en-US"/>
          </a:p>
        </p:txBody>
      </p:sp>
      <p:sp>
        <p:nvSpPr>
          <p:cNvPr id="3" name="Picture Placeholder 2"/>
          <p:cNvSpPr>
            <a:spLocks noGrp="1"/>
          </p:cNvSpPr>
          <p:nvPr>
            <p:ph type="pic" idx="1"/>
          </p:nvPr>
        </p:nvSpPr>
        <p:spPr>
          <a:xfrm>
            <a:off x="7774784" y="1481140"/>
            <a:ext cx="9258300" cy="7310438"/>
          </a:xfrm>
        </p:spPr>
        <p:txBody>
          <a:bodyPr/>
          <a:lstStyle>
            <a:lvl1pPr marL="0" indent="0">
              <a:buNone/>
              <a:defRPr sz="4800"/>
            </a:lvl1pPr>
            <a:lvl2pPr marL="685794" indent="0">
              <a:buNone/>
              <a:defRPr sz="4200"/>
            </a:lvl2pPr>
            <a:lvl3pPr marL="1371587" indent="0">
              <a:buNone/>
              <a:defRPr sz="3600"/>
            </a:lvl3pPr>
            <a:lvl4pPr marL="2057381" indent="0">
              <a:buNone/>
              <a:defRPr sz="3000"/>
            </a:lvl4pPr>
            <a:lvl5pPr marL="2743175" indent="0">
              <a:buNone/>
              <a:defRPr sz="3000"/>
            </a:lvl5pPr>
            <a:lvl6pPr marL="3428967" indent="0">
              <a:buNone/>
              <a:defRPr sz="3000"/>
            </a:lvl6pPr>
            <a:lvl7pPr marL="4114761" indent="0">
              <a:buNone/>
              <a:defRPr sz="3000"/>
            </a:lvl7pPr>
            <a:lvl8pPr marL="4800555" indent="0">
              <a:buNone/>
              <a:defRPr sz="3000"/>
            </a:lvl8pPr>
            <a:lvl9pPr marL="5486348" indent="0">
              <a:buNone/>
              <a:defRPr sz="3000"/>
            </a:lvl9pPr>
          </a:lstStyle>
          <a:p>
            <a:r>
              <a:rPr lang="ru-RU"/>
              <a:t>Вставка рисунка</a:t>
            </a:r>
            <a:endParaRPr lang="en-US"/>
          </a:p>
        </p:txBody>
      </p:sp>
      <p:sp>
        <p:nvSpPr>
          <p:cNvPr id="4" name="Text Placeholder 3"/>
          <p:cNvSpPr>
            <a:spLocks noGrp="1"/>
          </p:cNvSpPr>
          <p:nvPr>
            <p:ph type="body" sz="half" idx="2"/>
          </p:nvPr>
        </p:nvSpPr>
        <p:spPr>
          <a:xfrm>
            <a:off x="1259684" y="3086102"/>
            <a:ext cx="5898356" cy="5717382"/>
          </a:xfrm>
        </p:spPr>
        <p:txBody>
          <a:bodyPr/>
          <a:lstStyle>
            <a:lvl1pPr marL="0" indent="0">
              <a:buNone/>
              <a:defRPr sz="2400"/>
            </a:lvl1pPr>
            <a:lvl2pPr marL="685794" indent="0">
              <a:buNone/>
              <a:defRPr sz="2100"/>
            </a:lvl2pPr>
            <a:lvl3pPr marL="1371587" indent="0">
              <a:buNone/>
              <a:defRPr sz="1800"/>
            </a:lvl3pPr>
            <a:lvl4pPr marL="2057381" indent="0">
              <a:buNone/>
              <a:defRPr sz="1500"/>
            </a:lvl4pPr>
            <a:lvl5pPr marL="2743175" indent="0">
              <a:buNone/>
              <a:defRPr sz="1500"/>
            </a:lvl5pPr>
            <a:lvl6pPr marL="3428967" indent="0">
              <a:buNone/>
              <a:defRPr sz="1500"/>
            </a:lvl6pPr>
            <a:lvl7pPr marL="4114761" indent="0">
              <a:buNone/>
              <a:defRPr sz="1500"/>
            </a:lvl7pPr>
            <a:lvl8pPr marL="4800555" indent="0">
              <a:buNone/>
              <a:defRPr sz="1500"/>
            </a:lvl8pPr>
            <a:lvl9pPr marL="5486348" indent="0">
              <a:buNone/>
              <a:defRPr sz="1500"/>
            </a:lvl9pPr>
          </a:lstStyle>
          <a:p>
            <a:pPr lvl="0"/>
            <a:r>
              <a:rPr lang="ru-RU"/>
              <a:t>Образец текста</a:t>
            </a:r>
          </a:p>
        </p:txBody>
      </p:sp>
      <p:sp>
        <p:nvSpPr>
          <p:cNvPr id="5" name="Date Placeholder 4"/>
          <p:cNvSpPr>
            <a:spLocks noGrp="1"/>
          </p:cNvSpPr>
          <p:nvPr>
            <p:ph type="dt" sz="half" idx="10"/>
          </p:nvPr>
        </p:nvSpPr>
        <p:spPr/>
        <p:txBody>
          <a:bodyPr/>
          <a:lstStyle/>
          <a:p>
            <a:fld id="{7381E756-E947-FD4A-8A23-D2C983A1A8BD}" type="datetimeFigureOut">
              <a:rPr lang="en-US" smtClean="0"/>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a:p>
        </p:txBody>
      </p:sp>
    </p:spTree>
    <p:extLst>
      <p:ext uri="{BB962C8B-B14F-4D97-AF65-F5344CB8AC3E}">
        <p14:creationId xmlns:p14="http://schemas.microsoft.com/office/powerpoint/2010/main" val="6679576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a:p>
        </p:txBody>
      </p:sp>
    </p:spTree>
    <p:extLst>
      <p:ext uri="{BB962C8B-B14F-4D97-AF65-F5344CB8AC3E}">
        <p14:creationId xmlns:p14="http://schemas.microsoft.com/office/powerpoint/2010/main" val="20090288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ru-RU"/>
              <a:t>Образец заголовка</a:t>
            </a:r>
            <a:endParaRPr lang="en-US"/>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fld id="{7381E756-E947-FD4A-8A23-D2C983A1A8BD}"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a:p>
        </p:txBody>
      </p:sp>
    </p:spTree>
    <p:extLst>
      <p:ext uri="{BB962C8B-B14F-4D97-AF65-F5344CB8AC3E}">
        <p14:creationId xmlns:p14="http://schemas.microsoft.com/office/powerpoint/2010/main" val="23294415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1828800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2" y="1"/>
            <a:ext cx="18288000" cy="6858002"/>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5800" y="7440206"/>
            <a:ext cx="11658600" cy="2194560"/>
          </a:xfrm>
        </p:spPr>
        <p:txBody>
          <a:bodyPr anchor="ctr">
            <a:normAutofit/>
          </a:bodyPr>
          <a:lstStyle>
            <a:lvl1pPr algn="r">
              <a:defRPr sz="7500" spc="300" baseline="0"/>
            </a:lvl1pPr>
          </a:lstStyle>
          <a:p>
            <a:r>
              <a:rPr lang="en-US"/>
              <a:t>Click to edit Master title style</a:t>
            </a:r>
          </a:p>
        </p:txBody>
      </p:sp>
      <p:sp>
        <p:nvSpPr>
          <p:cNvPr id="3" name="Subtitle 2"/>
          <p:cNvSpPr>
            <a:spLocks noGrp="1"/>
          </p:cNvSpPr>
          <p:nvPr>
            <p:ph type="subTitle" idx="1"/>
          </p:nvPr>
        </p:nvSpPr>
        <p:spPr>
          <a:xfrm>
            <a:off x="12915900" y="7440206"/>
            <a:ext cx="4800600" cy="2194560"/>
          </a:xfrm>
        </p:spPr>
        <p:txBody>
          <a:bodyPr lIns="91440" rIns="91440" anchor="ctr">
            <a:normAutofit/>
          </a:bodyPr>
          <a:lstStyle>
            <a:lvl1pPr marL="0" indent="0" algn="l">
              <a:lnSpc>
                <a:spcPct val="100000"/>
              </a:lnSpc>
              <a:spcBef>
                <a:spcPts val="0"/>
              </a:spcBef>
              <a:buNone/>
              <a:defRPr sz="2700">
                <a:solidFill>
                  <a:schemeClr val="tx1">
                    <a:lumMod val="95000"/>
                    <a:lumOff val="5000"/>
                  </a:schemeClr>
                </a:solidFill>
              </a:defRPr>
            </a:lvl1pPr>
            <a:lvl2pPr marL="685800" indent="0" algn="ctr">
              <a:buNone/>
              <a:defRPr sz="2700"/>
            </a:lvl2pPr>
            <a:lvl3pPr marL="1371600" indent="0" algn="ctr">
              <a:buNone/>
              <a:defRPr sz="2700"/>
            </a:lvl3pPr>
            <a:lvl4pPr marL="2057400" indent="0" algn="ctr">
              <a:buNone/>
              <a:defRPr sz="2700"/>
            </a:lvl4pPr>
            <a:lvl5pPr marL="2743200" indent="0" algn="ctr">
              <a:buNone/>
              <a:defRPr sz="2700"/>
            </a:lvl5pPr>
            <a:lvl6pPr marL="3429000" indent="0" algn="ctr">
              <a:buNone/>
              <a:defRPr sz="2700"/>
            </a:lvl6pPr>
            <a:lvl7pPr marL="4114800" indent="0" algn="ctr">
              <a:buNone/>
              <a:defRPr sz="2700"/>
            </a:lvl7pPr>
            <a:lvl8pPr marL="4800600" indent="0" algn="ctr">
              <a:buNone/>
              <a:defRPr sz="2700"/>
            </a:lvl8pPr>
            <a:lvl9pPr marL="5486400" indent="0" algn="ctr">
              <a:buNone/>
              <a:defRPr sz="27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7A03ACB7-ABA5-4A28-B2E9-6FED6AA14132}"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23D88-9D8C-4CF8-A8BD-5C998C42C478}" type="slidenum">
              <a:rPr lang="en-US" smtClean="0"/>
              <a:t>‹#›</a:t>
            </a:fld>
            <a:endParaRPr lang="en-US"/>
          </a:p>
        </p:txBody>
      </p:sp>
      <p:cxnSp>
        <p:nvCxnSpPr>
          <p:cNvPr id="8" name="Straight Connector 7"/>
          <p:cNvCxnSpPr/>
          <p:nvPr/>
        </p:nvCxnSpPr>
        <p:spPr>
          <a:xfrm flipV="1">
            <a:off x="12580265" y="7896159"/>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66469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3ACB7-ABA5-4A28-B2E9-6FED6AA14132}"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23D88-9D8C-4CF8-A8BD-5C998C42C478}" type="slidenum">
              <a:rPr lang="en-US" smtClean="0"/>
              <a:t>‹#›</a:t>
            </a:fld>
            <a:endParaRPr lang="en-US"/>
          </a:p>
        </p:txBody>
      </p:sp>
    </p:spTree>
    <p:extLst>
      <p:ext uri="{BB962C8B-B14F-4D97-AF65-F5344CB8AC3E}">
        <p14:creationId xmlns:p14="http://schemas.microsoft.com/office/powerpoint/2010/main" val="23923039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18288000" cy="685800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2" y="1"/>
            <a:ext cx="18288000" cy="6858002"/>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7440206"/>
            <a:ext cx="11658600" cy="2194560"/>
          </a:xfrm>
        </p:spPr>
        <p:txBody>
          <a:bodyPr anchor="ctr">
            <a:normAutofit/>
          </a:bodyPr>
          <a:lstStyle>
            <a:lvl1pPr algn="r">
              <a:defRPr sz="7500" b="0" spc="300" baseline="0"/>
            </a:lvl1pPr>
          </a:lstStyle>
          <a:p>
            <a:r>
              <a:rPr lang="en-US"/>
              <a:t>Click to edit Master title style</a:t>
            </a:r>
          </a:p>
        </p:txBody>
      </p:sp>
      <p:sp>
        <p:nvSpPr>
          <p:cNvPr id="3" name="Text Placeholder 2"/>
          <p:cNvSpPr>
            <a:spLocks noGrp="1"/>
          </p:cNvSpPr>
          <p:nvPr>
            <p:ph type="body" idx="1"/>
          </p:nvPr>
        </p:nvSpPr>
        <p:spPr>
          <a:xfrm>
            <a:off x="12915900" y="7440206"/>
            <a:ext cx="4800600" cy="2194560"/>
          </a:xfrm>
        </p:spPr>
        <p:txBody>
          <a:bodyPr lIns="91440" rIns="91440" anchor="ctr">
            <a:normAutofit/>
          </a:bodyPr>
          <a:lstStyle>
            <a:lvl1pPr marL="0" indent="0">
              <a:lnSpc>
                <a:spcPct val="100000"/>
              </a:lnSpc>
              <a:spcBef>
                <a:spcPts val="0"/>
              </a:spcBef>
              <a:buNone/>
              <a:defRPr sz="2700">
                <a:solidFill>
                  <a:schemeClr val="tx1">
                    <a:lumMod val="95000"/>
                    <a:lumOff val="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03ACB7-ABA5-4A28-B2E9-6FED6AA14132}"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23D88-9D8C-4CF8-A8BD-5C998C42C478}" type="slidenum">
              <a:rPr lang="en-US" smtClean="0"/>
              <a:t>‹#›</a:t>
            </a:fld>
            <a:endParaRPr lang="en-US"/>
          </a:p>
        </p:txBody>
      </p:sp>
      <p:cxnSp>
        <p:nvCxnSpPr>
          <p:cNvPr id="8" name="Straight Connector 7"/>
          <p:cNvCxnSpPr/>
          <p:nvPr/>
        </p:nvCxnSpPr>
        <p:spPr>
          <a:xfrm flipV="1">
            <a:off x="12580265" y="7896159"/>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36975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6192" y="877824"/>
            <a:ext cx="14580108" cy="2249424"/>
          </a:xfrm>
        </p:spPr>
        <p:txBody>
          <a:bodyPr/>
          <a:lstStyle/>
          <a:p>
            <a:r>
              <a:rPr lang="en-US"/>
              <a:t>Click to edit Master title style</a:t>
            </a:r>
          </a:p>
        </p:txBody>
      </p:sp>
      <p:sp>
        <p:nvSpPr>
          <p:cNvPr id="3" name="Content Placeholder 2"/>
          <p:cNvSpPr>
            <a:spLocks noGrp="1"/>
          </p:cNvSpPr>
          <p:nvPr>
            <p:ph sz="half" idx="1"/>
          </p:nvPr>
        </p:nvSpPr>
        <p:spPr>
          <a:xfrm>
            <a:off x="1536191" y="3429000"/>
            <a:ext cx="7132320" cy="6035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983980" y="3429000"/>
            <a:ext cx="7132320" cy="6035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03ACB7-ABA5-4A28-B2E9-6FED6AA14132}" type="datetimeFigureOut">
              <a:rPr lang="en-US" smtClean="0"/>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523D88-9D8C-4CF8-A8BD-5C998C42C478}" type="slidenum">
              <a:rPr lang="en-US" smtClean="0"/>
              <a:t>‹#›</a:t>
            </a:fld>
            <a:endParaRPr lang="en-US"/>
          </a:p>
        </p:txBody>
      </p:sp>
    </p:spTree>
    <p:extLst>
      <p:ext uri="{BB962C8B-B14F-4D97-AF65-F5344CB8AC3E}">
        <p14:creationId xmlns:p14="http://schemas.microsoft.com/office/powerpoint/2010/main" val="12989157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36192" y="3269454"/>
            <a:ext cx="7132320" cy="1234440"/>
          </a:xfrm>
        </p:spPr>
        <p:txBody>
          <a:bodyPr lIns="137160" rIns="137160" anchor="ctr">
            <a:normAutofit/>
          </a:bodyPr>
          <a:lstStyle>
            <a:lvl1pPr marL="0" indent="0">
              <a:spcBef>
                <a:spcPts val="0"/>
              </a:spcBef>
              <a:spcAft>
                <a:spcPts val="0"/>
              </a:spcAft>
              <a:buNone/>
              <a:defRPr sz="3450" b="0" cap="none" baseline="0">
                <a:solidFill>
                  <a:schemeClr val="accent1"/>
                </a:solidFill>
                <a:latin typeface="+mn-lt"/>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536192" y="4451682"/>
            <a:ext cx="7132320" cy="5012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986332" y="3269454"/>
            <a:ext cx="7132320" cy="1234440"/>
          </a:xfrm>
        </p:spPr>
        <p:txBody>
          <a:bodyPr lIns="137160" rIns="137160" anchor="ctr">
            <a:normAutofit/>
          </a:bodyPr>
          <a:lstStyle>
            <a:lvl1pPr marL="0" indent="0">
              <a:spcBef>
                <a:spcPts val="0"/>
              </a:spcBef>
              <a:spcAft>
                <a:spcPts val="0"/>
              </a:spcAft>
              <a:buNone/>
              <a:defRPr lang="en-US" sz="3450" b="0" kern="1200" cap="none" baseline="0" dirty="0">
                <a:solidFill>
                  <a:schemeClr val="accent1"/>
                </a:solidFill>
                <a:latin typeface="+mn-lt"/>
                <a:ea typeface="+mn-ea"/>
                <a:cs typeface="+mn-cs"/>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marL="0" lvl="0" indent="0" algn="l" defTabSz="1371600" rtl="0" eaLnBrk="1" latinLnBrk="0" hangingPunct="1">
              <a:lnSpc>
                <a:spcPct val="90000"/>
              </a:lnSpc>
              <a:spcBef>
                <a:spcPts val="2700"/>
              </a:spcBef>
              <a:buNone/>
            </a:pPr>
            <a:r>
              <a:rPr lang="en-US"/>
              <a:t>Click to edit Master text styles</a:t>
            </a:r>
          </a:p>
        </p:txBody>
      </p:sp>
      <p:sp>
        <p:nvSpPr>
          <p:cNvPr id="6" name="Content Placeholder 5"/>
          <p:cNvSpPr>
            <a:spLocks noGrp="1"/>
          </p:cNvSpPr>
          <p:nvPr>
            <p:ph sz="quarter" idx="4"/>
          </p:nvPr>
        </p:nvSpPr>
        <p:spPr>
          <a:xfrm>
            <a:off x="8986332" y="4451682"/>
            <a:ext cx="7132320" cy="5012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03ACB7-ABA5-4A28-B2E9-6FED6AA14132}" type="datetimeFigureOut">
              <a:rPr lang="en-US" smtClean="0"/>
              <a:t>6/30/2022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523D88-9D8C-4CF8-A8BD-5C998C42C478}" type="slidenum">
              <a:rPr lang="en-US" smtClean="0"/>
              <a:t>‹#›</a:t>
            </a:fld>
            <a:endParaRPr lang="en-US"/>
          </a:p>
        </p:txBody>
      </p:sp>
    </p:spTree>
    <p:extLst>
      <p:ext uri="{BB962C8B-B14F-4D97-AF65-F5344CB8AC3E}">
        <p14:creationId xmlns:p14="http://schemas.microsoft.com/office/powerpoint/2010/main" val="38058438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03ACB7-ABA5-4A28-B2E9-6FED6AA14132}" type="datetimeFigureOut">
              <a:rPr lang="en-US" smtClean="0"/>
              <a:t>6/30/2022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523D88-9D8C-4CF8-A8BD-5C998C42C478}" type="slidenum">
              <a:rPr lang="en-US" smtClean="0"/>
              <a:t>‹#›</a:t>
            </a:fld>
            <a:endParaRPr lang="en-US"/>
          </a:p>
        </p:txBody>
      </p:sp>
    </p:spTree>
    <p:extLst>
      <p:ext uri="{BB962C8B-B14F-4D97-AF65-F5344CB8AC3E}">
        <p14:creationId xmlns:p14="http://schemas.microsoft.com/office/powerpoint/2010/main" val="3141862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03ACB7-ABA5-4A28-B2E9-6FED6AA14132}" type="datetimeFigureOut">
              <a:rPr lang="en-US" smtClean="0"/>
              <a:t>6/30/2022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523D88-9D8C-4CF8-A8BD-5C998C42C478}" type="slidenum">
              <a:rPr lang="en-US" smtClean="0"/>
              <a:t>‹#›</a:t>
            </a:fld>
            <a:endParaRPr lang="en-US"/>
          </a:p>
        </p:txBody>
      </p:sp>
    </p:spTree>
    <p:extLst>
      <p:ext uri="{BB962C8B-B14F-4D97-AF65-F5344CB8AC3E}">
        <p14:creationId xmlns:p14="http://schemas.microsoft.com/office/powerpoint/2010/main" val="14234757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536192" y="707264"/>
            <a:ext cx="6583680" cy="2606040"/>
          </a:xfrm>
        </p:spPr>
        <p:txBody>
          <a:bodyPr>
            <a:noAutofit/>
          </a:bodyPr>
          <a:lstStyle>
            <a:lvl1pPr>
              <a:lnSpc>
                <a:spcPct val="80000"/>
              </a:lnSpc>
              <a:defRPr sz="6000"/>
            </a:lvl1pPr>
          </a:lstStyle>
          <a:p>
            <a:r>
              <a:rPr lang="en-US"/>
              <a:t>Click to edit Master title style</a:t>
            </a:r>
          </a:p>
        </p:txBody>
      </p:sp>
      <p:sp>
        <p:nvSpPr>
          <p:cNvPr id="3" name="Content Placeholder 2"/>
          <p:cNvSpPr>
            <a:spLocks noGrp="1"/>
          </p:cNvSpPr>
          <p:nvPr>
            <p:ph idx="1"/>
          </p:nvPr>
        </p:nvSpPr>
        <p:spPr>
          <a:xfrm>
            <a:off x="8572500" y="1234440"/>
            <a:ext cx="8517636" cy="7776972"/>
          </a:xfrm>
        </p:spPr>
        <p:txBody>
          <a:bodyPr/>
          <a:lstStyle>
            <a:lvl1pPr>
              <a:defRPr sz="3600"/>
            </a:lvl1pPr>
            <a:lvl2pPr>
              <a:defRPr sz="30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36192" y="3386259"/>
            <a:ext cx="6583680" cy="5643441"/>
          </a:xfrm>
        </p:spPr>
        <p:txBody>
          <a:bodyPr lIns="91440" rIns="91440">
            <a:normAutofit/>
          </a:bodyPr>
          <a:lstStyle>
            <a:lvl1pPr marL="0" indent="0">
              <a:lnSpc>
                <a:spcPct val="108000"/>
              </a:lnSpc>
              <a:spcBef>
                <a:spcPts val="900"/>
              </a:spcBef>
              <a:buNone/>
              <a:defRPr sz="24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7A03ACB7-ABA5-4A28-B2E9-6FED6AA14132}" type="datetimeFigureOut">
              <a:rPr lang="en-US" smtClean="0"/>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523D88-9D8C-4CF8-A8BD-5C998C42C478}" type="slidenum">
              <a:rPr lang="en-US" smtClean="0"/>
              <a:t>‹#›</a:t>
            </a:fld>
            <a:endParaRPr lang="en-US"/>
          </a:p>
        </p:txBody>
      </p:sp>
    </p:spTree>
    <p:extLst>
      <p:ext uri="{BB962C8B-B14F-4D97-AF65-F5344CB8AC3E}">
        <p14:creationId xmlns:p14="http://schemas.microsoft.com/office/powerpoint/2010/main" val="20919691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7440207"/>
            <a:ext cx="11658600" cy="2194560"/>
          </a:xfrm>
        </p:spPr>
        <p:txBody>
          <a:bodyPr anchor="ctr">
            <a:normAutofit/>
          </a:bodyPr>
          <a:lstStyle>
            <a:lvl1pPr algn="r">
              <a:defRPr sz="7500" spc="300" baseline="0"/>
            </a:lvl1pPr>
          </a:lstStyle>
          <a:p>
            <a:r>
              <a:rPr lang="en-US"/>
              <a:t>Click to edit Master title style</a:t>
            </a:r>
          </a:p>
        </p:txBody>
      </p:sp>
      <p:sp>
        <p:nvSpPr>
          <p:cNvPr id="3" name="Picture Placeholder 2"/>
          <p:cNvSpPr>
            <a:spLocks noGrp="1" noChangeAspect="1"/>
          </p:cNvSpPr>
          <p:nvPr>
            <p:ph type="pic" idx="1"/>
          </p:nvPr>
        </p:nvSpPr>
        <p:spPr>
          <a:xfrm>
            <a:off x="0" y="-2"/>
            <a:ext cx="18283428" cy="6858000"/>
          </a:xfrm>
          <a:solidFill>
            <a:schemeClr val="accent1">
              <a:lumMod val="60000"/>
              <a:lumOff val="40000"/>
            </a:schemeClr>
          </a:solidFill>
        </p:spPr>
        <p:txBody>
          <a:bodyPr lIns="457200" tIns="365760" rIns="45720" bIns="45720"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p:cNvSpPr>
            <a:spLocks noGrp="1"/>
          </p:cNvSpPr>
          <p:nvPr>
            <p:ph type="body" sz="half" idx="2"/>
          </p:nvPr>
        </p:nvSpPr>
        <p:spPr>
          <a:xfrm>
            <a:off x="12915900" y="7440207"/>
            <a:ext cx="4800600" cy="2194560"/>
          </a:xfrm>
        </p:spPr>
        <p:txBody>
          <a:bodyPr lIns="91440" rIns="91440" anchor="ctr">
            <a:normAutofit/>
          </a:bodyPr>
          <a:lstStyle>
            <a:lvl1pPr marL="0" indent="0">
              <a:lnSpc>
                <a:spcPct val="100000"/>
              </a:lnSpc>
              <a:spcBef>
                <a:spcPts val="0"/>
              </a:spcBef>
              <a:buNone/>
              <a:defRPr sz="2700">
                <a:solidFill>
                  <a:schemeClr val="tx1">
                    <a:lumMod val="95000"/>
                    <a:lumOff val="5000"/>
                  </a:schemeClr>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7A03ACB7-ABA5-4A28-B2E9-6FED6AA14132}" type="datetimeFigureOut">
              <a:rPr lang="en-US" smtClean="0"/>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523D88-9D8C-4CF8-A8BD-5C998C42C478}" type="slidenum">
              <a:rPr lang="en-US" smtClean="0"/>
              <a:t>‹#›</a:t>
            </a:fld>
            <a:endParaRPr lang="en-US"/>
          </a:p>
        </p:txBody>
      </p:sp>
      <p:cxnSp>
        <p:nvCxnSpPr>
          <p:cNvPr id="8" name="Straight Connector 7"/>
          <p:cNvCxnSpPr/>
          <p:nvPr/>
        </p:nvCxnSpPr>
        <p:spPr>
          <a:xfrm flipV="1">
            <a:off x="12580265" y="7896159"/>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3127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3ACB7-ABA5-4A28-B2E9-6FED6AA14132}"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23D88-9D8C-4CF8-A8BD-5C998C42C478}" type="slidenum">
              <a:rPr lang="en-US" smtClean="0"/>
              <a:t>‹#›</a:t>
            </a:fld>
            <a:endParaRPr lang="en-US"/>
          </a:p>
        </p:txBody>
      </p:sp>
    </p:spTree>
    <p:extLst>
      <p:ext uri="{BB962C8B-B14F-4D97-AF65-F5344CB8AC3E}">
        <p14:creationId xmlns:p14="http://schemas.microsoft.com/office/powerpoint/2010/main" val="29666715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2" y="1143000"/>
            <a:ext cx="3943350" cy="81153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1485901" y="1143000"/>
            <a:ext cx="11372850" cy="8115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03ACB7-ABA5-4A28-B2E9-6FED6AA14132}"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523D88-9D8C-4CF8-A8BD-5C998C42C478}" type="slidenum">
              <a:rPr lang="en-US" smtClean="0"/>
              <a:t>‹#›</a:t>
            </a:fld>
            <a:endParaRPr lang="en-US"/>
          </a:p>
        </p:txBody>
      </p:sp>
      <p:cxnSp>
        <p:nvCxnSpPr>
          <p:cNvPr id="7" name="Straight Connector 6"/>
          <p:cNvCxnSpPr/>
          <p:nvPr/>
        </p:nvCxnSpPr>
        <p:spPr>
          <a:xfrm rot="5400000" flipV="1">
            <a:off x="15087600" y="88895"/>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65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1"/>
            <a:ext cx="1828800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2" y="1"/>
            <a:ext cx="18288000" cy="6858002"/>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5800" y="7440206"/>
            <a:ext cx="11658600" cy="2194560"/>
          </a:xfrm>
        </p:spPr>
        <p:txBody>
          <a:bodyPr anchor="ctr">
            <a:normAutofit/>
          </a:bodyPr>
          <a:lstStyle>
            <a:lvl1pPr algn="r">
              <a:defRPr sz="7500" spc="300" baseline="0"/>
            </a:lvl1pPr>
          </a:lstStyle>
          <a:p>
            <a:r>
              <a:rPr lang="en-US"/>
              <a:t>Click to edit Master title style</a:t>
            </a:r>
          </a:p>
        </p:txBody>
      </p:sp>
      <p:sp>
        <p:nvSpPr>
          <p:cNvPr id="3" name="Subtitle 2"/>
          <p:cNvSpPr>
            <a:spLocks noGrp="1"/>
          </p:cNvSpPr>
          <p:nvPr>
            <p:ph type="subTitle" idx="1"/>
          </p:nvPr>
        </p:nvSpPr>
        <p:spPr>
          <a:xfrm>
            <a:off x="12915900" y="7440206"/>
            <a:ext cx="4800600" cy="2194560"/>
          </a:xfrm>
        </p:spPr>
        <p:txBody>
          <a:bodyPr lIns="91440" rIns="91440" anchor="ctr">
            <a:normAutofit/>
          </a:bodyPr>
          <a:lstStyle>
            <a:lvl1pPr marL="0" indent="0" algn="l">
              <a:lnSpc>
                <a:spcPct val="100000"/>
              </a:lnSpc>
              <a:spcBef>
                <a:spcPts val="0"/>
              </a:spcBef>
              <a:buNone/>
              <a:defRPr sz="2700">
                <a:solidFill>
                  <a:schemeClr val="tx1">
                    <a:lumMod val="95000"/>
                    <a:lumOff val="5000"/>
                  </a:schemeClr>
                </a:solidFill>
              </a:defRPr>
            </a:lvl1pPr>
            <a:lvl2pPr marL="685800" indent="0" algn="ctr">
              <a:buNone/>
              <a:defRPr sz="2700"/>
            </a:lvl2pPr>
            <a:lvl3pPr marL="1371600" indent="0" algn="ctr">
              <a:buNone/>
              <a:defRPr sz="2700"/>
            </a:lvl3pPr>
            <a:lvl4pPr marL="2057400" indent="0" algn="ctr">
              <a:buNone/>
              <a:defRPr sz="2700"/>
            </a:lvl4pPr>
            <a:lvl5pPr marL="2743200" indent="0" algn="ctr">
              <a:buNone/>
              <a:defRPr sz="2700"/>
            </a:lvl5pPr>
            <a:lvl6pPr marL="3429000" indent="0" algn="ctr">
              <a:buNone/>
              <a:defRPr sz="2700"/>
            </a:lvl6pPr>
            <a:lvl7pPr marL="4114800" indent="0" algn="ctr">
              <a:buNone/>
              <a:defRPr sz="2700"/>
            </a:lvl7pPr>
            <a:lvl8pPr marL="4800600" indent="0" algn="ctr">
              <a:buNone/>
              <a:defRPr sz="2700"/>
            </a:lvl8pPr>
            <a:lvl9pPr marL="5486400" indent="0" algn="ctr">
              <a:buNone/>
              <a:defRPr sz="27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11B6E331-AB6F-4AEB-8E0E-ED1DF4B0759F}"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CF650-257B-4BFA-832E-78C267FA4E58}" type="slidenum">
              <a:rPr lang="en-US" smtClean="0"/>
              <a:t>‹#›</a:t>
            </a:fld>
            <a:endParaRPr lang="en-US"/>
          </a:p>
        </p:txBody>
      </p:sp>
      <p:cxnSp>
        <p:nvCxnSpPr>
          <p:cNvPr id="8" name="Straight Connector 7"/>
          <p:cNvCxnSpPr/>
          <p:nvPr/>
        </p:nvCxnSpPr>
        <p:spPr>
          <a:xfrm flipV="1">
            <a:off x="12580265" y="7896159"/>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1383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B6E331-AB6F-4AEB-8E0E-ED1DF4B0759F}"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CF650-257B-4BFA-832E-78C267FA4E58}" type="slidenum">
              <a:rPr lang="en-US" smtClean="0"/>
              <a:t>‹#›</a:t>
            </a:fld>
            <a:endParaRPr lang="en-US"/>
          </a:p>
        </p:txBody>
      </p:sp>
    </p:spTree>
    <p:extLst>
      <p:ext uri="{BB962C8B-B14F-4D97-AF65-F5344CB8AC3E}">
        <p14:creationId xmlns:p14="http://schemas.microsoft.com/office/powerpoint/2010/main" val="2870646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1"/>
            <a:ext cx="18288000" cy="6858002"/>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2" y="1"/>
            <a:ext cx="18288000" cy="6858002"/>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7440206"/>
            <a:ext cx="11658600" cy="2194560"/>
          </a:xfrm>
        </p:spPr>
        <p:txBody>
          <a:bodyPr anchor="ctr">
            <a:normAutofit/>
          </a:bodyPr>
          <a:lstStyle>
            <a:lvl1pPr algn="r">
              <a:defRPr sz="7500" b="0" spc="300" baseline="0"/>
            </a:lvl1pPr>
          </a:lstStyle>
          <a:p>
            <a:r>
              <a:rPr lang="en-US"/>
              <a:t>Click to edit Master title style</a:t>
            </a:r>
          </a:p>
        </p:txBody>
      </p:sp>
      <p:sp>
        <p:nvSpPr>
          <p:cNvPr id="3" name="Text Placeholder 2"/>
          <p:cNvSpPr>
            <a:spLocks noGrp="1"/>
          </p:cNvSpPr>
          <p:nvPr>
            <p:ph type="body" idx="1"/>
          </p:nvPr>
        </p:nvSpPr>
        <p:spPr>
          <a:xfrm>
            <a:off x="12915900" y="7440206"/>
            <a:ext cx="4800600" cy="2194560"/>
          </a:xfrm>
        </p:spPr>
        <p:txBody>
          <a:bodyPr lIns="91440" rIns="91440" anchor="ctr">
            <a:normAutofit/>
          </a:bodyPr>
          <a:lstStyle>
            <a:lvl1pPr marL="0" indent="0">
              <a:lnSpc>
                <a:spcPct val="100000"/>
              </a:lnSpc>
              <a:spcBef>
                <a:spcPts val="0"/>
              </a:spcBef>
              <a:buNone/>
              <a:defRPr sz="2700">
                <a:solidFill>
                  <a:schemeClr val="tx1">
                    <a:lumMod val="95000"/>
                    <a:lumOff val="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6E331-AB6F-4AEB-8E0E-ED1DF4B0759F}"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CF650-257B-4BFA-832E-78C267FA4E58}" type="slidenum">
              <a:rPr lang="en-US" smtClean="0"/>
              <a:t>‹#›</a:t>
            </a:fld>
            <a:endParaRPr lang="en-US"/>
          </a:p>
        </p:txBody>
      </p:sp>
      <p:cxnSp>
        <p:nvCxnSpPr>
          <p:cNvPr id="8" name="Straight Connector 7"/>
          <p:cNvCxnSpPr/>
          <p:nvPr/>
        </p:nvCxnSpPr>
        <p:spPr>
          <a:xfrm flipV="1">
            <a:off x="12580265" y="7896159"/>
            <a:ext cx="0" cy="13716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24062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6192" y="877824"/>
            <a:ext cx="14580108" cy="2249424"/>
          </a:xfrm>
        </p:spPr>
        <p:txBody>
          <a:bodyPr/>
          <a:lstStyle/>
          <a:p>
            <a:r>
              <a:rPr lang="en-US"/>
              <a:t>Click to edit Master title style</a:t>
            </a:r>
          </a:p>
        </p:txBody>
      </p:sp>
      <p:sp>
        <p:nvSpPr>
          <p:cNvPr id="3" name="Content Placeholder 2"/>
          <p:cNvSpPr>
            <a:spLocks noGrp="1"/>
          </p:cNvSpPr>
          <p:nvPr>
            <p:ph sz="half" idx="1"/>
          </p:nvPr>
        </p:nvSpPr>
        <p:spPr>
          <a:xfrm>
            <a:off x="1536191" y="3429000"/>
            <a:ext cx="7132320" cy="6035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983980" y="3429000"/>
            <a:ext cx="7132320" cy="6035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B6E331-AB6F-4AEB-8E0E-ED1DF4B0759F}" type="datetimeFigureOut">
              <a:rPr lang="en-US" smtClean="0"/>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CF650-257B-4BFA-832E-78C267FA4E58}" type="slidenum">
              <a:rPr lang="en-US" smtClean="0"/>
              <a:t>‹#›</a:t>
            </a:fld>
            <a:endParaRPr lang="en-US"/>
          </a:p>
        </p:txBody>
      </p:sp>
    </p:spTree>
    <p:extLst>
      <p:ext uri="{BB962C8B-B14F-4D97-AF65-F5344CB8AC3E}">
        <p14:creationId xmlns:p14="http://schemas.microsoft.com/office/powerpoint/2010/main" val="2130407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36192" y="3269454"/>
            <a:ext cx="7132320" cy="1234440"/>
          </a:xfrm>
        </p:spPr>
        <p:txBody>
          <a:bodyPr lIns="137160" rIns="137160" anchor="ctr">
            <a:normAutofit/>
          </a:bodyPr>
          <a:lstStyle>
            <a:lvl1pPr marL="0" indent="0">
              <a:spcBef>
                <a:spcPts val="0"/>
              </a:spcBef>
              <a:spcAft>
                <a:spcPts val="0"/>
              </a:spcAft>
              <a:buNone/>
              <a:defRPr sz="3450" b="0" cap="none" baseline="0">
                <a:solidFill>
                  <a:schemeClr val="accent1"/>
                </a:solidFill>
                <a:latin typeface="+mn-lt"/>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536192" y="4451682"/>
            <a:ext cx="7132320" cy="5012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986332" y="3269454"/>
            <a:ext cx="7132320" cy="1234440"/>
          </a:xfrm>
        </p:spPr>
        <p:txBody>
          <a:bodyPr lIns="137160" rIns="137160" anchor="ctr">
            <a:normAutofit/>
          </a:bodyPr>
          <a:lstStyle>
            <a:lvl1pPr marL="0" indent="0">
              <a:spcBef>
                <a:spcPts val="0"/>
              </a:spcBef>
              <a:spcAft>
                <a:spcPts val="0"/>
              </a:spcAft>
              <a:buNone/>
              <a:defRPr lang="en-US" sz="3450" b="0" kern="1200" cap="none" baseline="0" dirty="0">
                <a:solidFill>
                  <a:schemeClr val="accent1"/>
                </a:solidFill>
                <a:latin typeface="+mn-lt"/>
                <a:ea typeface="+mn-ea"/>
                <a:cs typeface="+mn-cs"/>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marL="0" lvl="0" indent="0" algn="l" defTabSz="1371600" rtl="0" eaLnBrk="1" latinLnBrk="0" hangingPunct="1">
              <a:lnSpc>
                <a:spcPct val="90000"/>
              </a:lnSpc>
              <a:spcBef>
                <a:spcPts val="2700"/>
              </a:spcBef>
              <a:buNone/>
            </a:pPr>
            <a:r>
              <a:rPr lang="en-US"/>
              <a:t>Click to edit Master text styles</a:t>
            </a:r>
          </a:p>
        </p:txBody>
      </p:sp>
      <p:sp>
        <p:nvSpPr>
          <p:cNvPr id="6" name="Content Placeholder 5"/>
          <p:cNvSpPr>
            <a:spLocks noGrp="1"/>
          </p:cNvSpPr>
          <p:nvPr>
            <p:ph sz="quarter" idx="4"/>
          </p:nvPr>
        </p:nvSpPr>
        <p:spPr>
          <a:xfrm>
            <a:off x="8986332" y="4451682"/>
            <a:ext cx="7132320" cy="50123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B6E331-AB6F-4AEB-8E0E-ED1DF4B0759F}" type="datetimeFigureOut">
              <a:rPr lang="en-US" smtClean="0"/>
              <a:t>6/30/2022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5CF650-257B-4BFA-832E-78C267FA4E58}" type="slidenum">
              <a:rPr lang="en-US" smtClean="0"/>
              <a:t>‹#›</a:t>
            </a:fld>
            <a:endParaRPr lang="en-US"/>
          </a:p>
        </p:txBody>
      </p:sp>
    </p:spTree>
    <p:extLst>
      <p:ext uri="{BB962C8B-B14F-4D97-AF65-F5344CB8AC3E}">
        <p14:creationId xmlns:p14="http://schemas.microsoft.com/office/powerpoint/2010/main" val="2705196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6/30/2022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B6E331-AB6F-4AEB-8E0E-ED1DF4B0759F}" type="datetimeFigureOut">
              <a:rPr lang="en-US" smtClean="0"/>
              <a:t>6/30/2022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5CF650-257B-4BFA-832E-78C267FA4E58}" type="slidenum">
              <a:rPr lang="en-US" smtClean="0"/>
              <a:t>‹#›</a:t>
            </a:fld>
            <a:endParaRPr lang="en-US"/>
          </a:p>
        </p:txBody>
      </p:sp>
    </p:spTree>
    <p:extLst>
      <p:ext uri="{BB962C8B-B14F-4D97-AF65-F5344CB8AC3E}">
        <p14:creationId xmlns:p14="http://schemas.microsoft.com/office/powerpoint/2010/main" val="35642638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6E331-AB6F-4AEB-8E0E-ED1DF4B0759F}" type="datetimeFigureOut">
              <a:rPr lang="en-US" smtClean="0"/>
              <a:t>6/30/2022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5CF650-257B-4BFA-832E-78C267FA4E58}" type="slidenum">
              <a:rPr lang="en-US" smtClean="0"/>
              <a:t>‹#›</a:t>
            </a:fld>
            <a:endParaRPr lang="en-US"/>
          </a:p>
        </p:txBody>
      </p:sp>
    </p:spTree>
    <p:extLst>
      <p:ext uri="{BB962C8B-B14F-4D97-AF65-F5344CB8AC3E}">
        <p14:creationId xmlns:p14="http://schemas.microsoft.com/office/powerpoint/2010/main" val="3906102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536192" y="707264"/>
            <a:ext cx="6583680" cy="2606040"/>
          </a:xfrm>
        </p:spPr>
        <p:txBody>
          <a:bodyPr>
            <a:noAutofit/>
          </a:bodyPr>
          <a:lstStyle>
            <a:lvl1pPr>
              <a:lnSpc>
                <a:spcPct val="80000"/>
              </a:lnSpc>
              <a:defRPr sz="6000"/>
            </a:lvl1pPr>
          </a:lstStyle>
          <a:p>
            <a:r>
              <a:rPr lang="en-US"/>
              <a:t>Click to edit Master title style</a:t>
            </a:r>
          </a:p>
        </p:txBody>
      </p:sp>
      <p:sp>
        <p:nvSpPr>
          <p:cNvPr id="3" name="Content Placeholder 2"/>
          <p:cNvSpPr>
            <a:spLocks noGrp="1"/>
          </p:cNvSpPr>
          <p:nvPr>
            <p:ph idx="1"/>
          </p:nvPr>
        </p:nvSpPr>
        <p:spPr>
          <a:xfrm>
            <a:off x="8572500" y="1234440"/>
            <a:ext cx="8517636" cy="7776972"/>
          </a:xfrm>
        </p:spPr>
        <p:txBody>
          <a:bodyPr/>
          <a:lstStyle>
            <a:lvl1pPr>
              <a:defRPr sz="3600"/>
            </a:lvl1pPr>
            <a:lvl2pPr>
              <a:defRPr sz="3000"/>
            </a:lvl2pPr>
            <a:lvl3pPr>
              <a:defRPr sz="24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36192" y="3386259"/>
            <a:ext cx="6583680" cy="5643441"/>
          </a:xfrm>
        </p:spPr>
        <p:txBody>
          <a:bodyPr lIns="91440" rIns="91440">
            <a:normAutofit/>
          </a:bodyPr>
          <a:lstStyle>
            <a:lvl1pPr marL="0" indent="0">
              <a:lnSpc>
                <a:spcPct val="108000"/>
              </a:lnSpc>
              <a:spcBef>
                <a:spcPts val="900"/>
              </a:spcBef>
              <a:buNone/>
              <a:defRPr sz="24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Click to edit Master text styles</a:t>
            </a:r>
          </a:p>
        </p:txBody>
      </p:sp>
      <p:sp>
        <p:nvSpPr>
          <p:cNvPr id="5" name="Date Placeholder 4"/>
          <p:cNvSpPr>
            <a:spLocks noGrp="1"/>
          </p:cNvSpPr>
          <p:nvPr>
            <p:ph type="dt" sz="half" idx="10"/>
          </p:nvPr>
        </p:nvSpPr>
        <p:spPr/>
        <p:txBody>
          <a:bodyPr/>
          <a:lstStyle/>
          <a:p>
            <a:fld id="{11B6E331-AB6F-4AEB-8E0E-ED1DF4B0759F}" type="datetimeFigureOut">
              <a:rPr lang="en-US" smtClean="0"/>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CF650-257B-4BFA-832E-78C267FA4E58}" type="slidenum">
              <a:rPr lang="en-US" smtClean="0"/>
              <a:t>‹#›</a:t>
            </a:fld>
            <a:endParaRPr lang="en-US"/>
          </a:p>
        </p:txBody>
      </p:sp>
    </p:spTree>
    <p:extLst>
      <p:ext uri="{BB962C8B-B14F-4D97-AF65-F5344CB8AC3E}">
        <p14:creationId xmlns:p14="http://schemas.microsoft.com/office/powerpoint/2010/main" val="38549569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7440207"/>
            <a:ext cx="11658600" cy="2194560"/>
          </a:xfrm>
        </p:spPr>
        <p:txBody>
          <a:bodyPr anchor="ctr">
            <a:normAutofit/>
          </a:bodyPr>
          <a:lstStyle>
            <a:lvl1pPr algn="r">
              <a:defRPr sz="7500" spc="300" baseline="0"/>
            </a:lvl1pPr>
          </a:lstStyle>
          <a:p>
            <a:r>
              <a:rPr lang="en-US"/>
              <a:t>Click to edit Master title style</a:t>
            </a:r>
          </a:p>
        </p:txBody>
      </p:sp>
      <p:sp>
        <p:nvSpPr>
          <p:cNvPr id="3" name="Picture Placeholder 2"/>
          <p:cNvSpPr>
            <a:spLocks noGrp="1" noChangeAspect="1"/>
          </p:cNvSpPr>
          <p:nvPr>
            <p:ph type="pic" idx="1"/>
          </p:nvPr>
        </p:nvSpPr>
        <p:spPr>
          <a:xfrm>
            <a:off x="0" y="-2"/>
            <a:ext cx="18283428" cy="6858000"/>
          </a:xfrm>
          <a:solidFill>
            <a:schemeClr val="accent1">
              <a:lumMod val="60000"/>
              <a:lumOff val="40000"/>
            </a:schemeClr>
          </a:solidFill>
        </p:spPr>
        <p:txBody>
          <a:bodyPr lIns="457200" tIns="365760" rIns="45720" bIns="45720"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p>
        </p:txBody>
      </p:sp>
      <p:sp>
        <p:nvSpPr>
          <p:cNvPr id="4" name="Text Placeholder 3"/>
          <p:cNvSpPr>
            <a:spLocks noGrp="1"/>
          </p:cNvSpPr>
          <p:nvPr>
            <p:ph type="body" sz="half" idx="2"/>
          </p:nvPr>
        </p:nvSpPr>
        <p:spPr>
          <a:xfrm>
            <a:off x="12915900" y="7440207"/>
            <a:ext cx="4800600" cy="2194560"/>
          </a:xfrm>
        </p:spPr>
        <p:txBody>
          <a:bodyPr lIns="91440" rIns="91440" anchor="ctr">
            <a:normAutofit/>
          </a:bodyPr>
          <a:lstStyle>
            <a:lvl1pPr marL="0" indent="0">
              <a:lnSpc>
                <a:spcPct val="100000"/>
              </a:lnSpc>
              <a:spcBef>
                <a:spcPts val="0"/>
              </a:spcBef>
              <a:buNone/>
              <a:defRPr sz="2700">
                <a:solidFill>
                  <a:schemeClr val="tx1">
                    <a:lumMod val="95000"/>
                    <a:lumOff val="5000"/>
                  </a:schemeClr>
                </a:solidFill>
              </a:defRPr>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1B6E331-AB6F-4AEB-8E0E-ED1DF4B0759F}" type="datetimeFigureOut">
              <a:rPr lang="en-US" smtClean="0"/>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5CF650-257B-4BFA-832E-78C267FA4E58}" type="slidenum">
              <a:rPr lang="en-US" smtClean="0"/>
              <a:t>‹#›</a:t>
            </a:fld>
            <a:endParaRPr lang="en-US"/>
          </a:p>
        </p:txBody>
      </p:sp>
      <p:cxnSp>
        <p:nvCxnSpPr>
          <p:cNvPr id="8" name="Straight Connector 7"/>
          <p:cNvCxnSpPr/>
          <p:nvPr/>
        </p:nvCxnSpPr>
        <p:spPr>
          <a:xfrm flipV="1">
            <a:off x="12580265" y="7896159"/>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733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B6E331-AB6F-4AEB-8E0E-ED1DF4B0759F}"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CF650-257B-4BFA-832E-78C267FA4E58}" type="slidenum">
              <a:rPr lang="en-US" smtClean="0"/>
              <a:t>‹#›</a:t>
            </a:fld>
            <a:endParaRPr lang="en-US"/>
          </a:p>
        </p:txBody>
      </p:sp>
    </p:spTree>
    <p:extLst>
      <p:ext uri="{BB962C8B-B14F-4D97-AF65-F5344CB8AC3E}">
        <p14:creationId xmlns:p14="http://schemas.microsoft.com/office/powerpoint/2010/main" val="39965730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2" y="1143000"/>
            <a:ext cx="3943350" cy="8115300"/>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1485901" y="1143000"/>
            <a:ext cx="11372850" cy="8115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B6E331-AB6F-4AEB-8E0E-ED1DF4B0759F}" type="datetimeFigureOut">
              <a:rPr lang="en-US" smtClean="0"/>
              <a:t>6/30/2022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5CF650-257B-4BFA-832E-78C267FA4E58}" type="slidenum">
              <a:rPr lang="en-US" smtClean="0"/>
              <a:t>‹#›</a:t>
            </a:fld>
            <a:endParaRPr lang="en-US"/>
          </a:p>
        </p:txBody>
      </p:sp>
      <p:cxnSp>
        <p:nvCxnSpPr>
          <p:cNvPr id="7" name="Straight Connector 6"/>
          <p:cNvCxnSpPr/>
          <p:nvPr/>
        </p:nvCxnSpPr>
        <p:spPr>
          <a:xfrm rot="5400000" flipV="1">
            <a:off x="15087600" y="88895"/>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7708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6/30/2022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6/30/2022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6/30/2022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6/30/2022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763" y="9601200"/>
            <a:ext cx="18283238"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3" y="9501474"/>
            <a:ext cx="18283238" cy="96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645920" y="429905"/>
            <a:ext cx="15087600" cy="2176136"/>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645920" y="2768601"/>
            <a:ext cx="15087600" cy="603504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45921" y="9689678"/>
            <a:ext cx="3708407" cy="547688"/>
          </a:xfrm>
          <a:prstGeom prst="rect">
            <a:avLst/>
          </a:prstGeom>
        </p:spPr>
        <p:txBody>
          <a:bodyPr vert="horz" lIns="91440" tIns="45720" rIns="91440" bIns="45720" rtlCol="0" anchor="ctr"/>
          <a:lstStyle>
            <a:lvl1pPr algn="l">
              <a:defRPr sz="1350">
                <a:solidFill>
                  <a:srgbClr val="FFFFFF"/>
                </a:solidFill>
              </a:defRPr>
            </a:lvl1pPr>
          </a:lstStyle>
          <a:p>
            <a:fld id="{739F3C27-6200-46B8-B5D8-E84C48E991CC}" type="datetimeFigureOut">
              <a:rPr lang="en-US" smtClean="0"/>
              <a:t>6/30/2022</a:t>
            </a:fld>
            <a:endParaRPr lang="en-US"/>
          </a:p>
        </p:txBody>
      </p:sp>
      <p:sp>
        <p:nvSpPr>
          <p:cNvPr id="5" name="Footer Placeholder 4"/>
          <p:cNvSpPr>
            <a:spLocks noGrp="1"/>
          </p:cNvSpPr>
          <p:nvPr>
            <p:ph type="ftr" sz="quarter" idx="3"/>
          </p:nvPr>
        </p:nvSpPr>
        <p:spPr>
          <a:xfrm>
            <a:off x="5529278" y="9689678"/>
            <a:ext cx="7234206" cy="547688"/>
          </a:xfrm>
          <a:prstGeom prst="rect">
            <a:avLst/>
          </a:prstGeom>
        </p:spPr>
        <p:txBody>
          <a:bodyPr vert="horz" lIns="91440" tIns="45720" rIns="91440" bIns="45720" rtlCol="0" anchor="ctr"/>
          <a:lstStyle>
            <a:lvl1pPr algn="ctr">
              <a:defRPr sz="135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4850688" y="9689678"/>
            <a:ext cx="1968038" cy="547688"/>
          </a:xfrm>
          <a:prstGeom prst="rect">
            <a:avLst/>
          </a:prstGeom>
        </p:spPr>
        <p:txBody>
          <a:bodyPr vert="horz" lIns="91440" tIns="45720" rIns="91440" bIns="45720" rtlCol="0" anchor="ctr"/>
          <a:lstStyle>
            <a:lvl1pPr algn="r">
              <a:defRPr sz="1575">
                <a:solidFill>
                  <a:srgbClr val="FFFFFF"/>
                </a:solidFill>
              </a:defRPr>
            </a:lvl1pPr>
          </a:lstStyle>
          <a:p>
            <a:fld id="{5FC79760-72AB-464A-BA56-8F339179BAD3}" type="slidenum">
              <a:rPr lang="en-US" smtClean="0"/>
              <a:t>‹#›</a:t>
            </a:fld>
            <a:endParaRPr lang="en-US"/>
          </a:p>
        </p:txBody>
      </p:sp>
      <p:cxnSp>
        <p:nvCxnSpPr>
          <p:cNvPr id="10" name="Straight Connector 9"/>
          <p:cNvCxnSpPr/>
          <p:nvPr/>
        </p:nvCxnSpPr>
        <p:spPr>
          <a:xfrm>
            <a:off x="1790298" y="2606768"/>
            <a:ext cx="149504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55380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85000"/>
        </a:lnSpc>
        <a:spcBef>
          <a:spcPct val="0"/>
        </a:spcBef>
        <a:buNone/>
        <a:defRPr sz="7200" kern="1200" spc="-75" baseline="0">
          <a:solidFill>
            <a:schemeClr val="tx1">
              <a:lumMod val="75000"/>
              <a:lumOff val="25000"/>
            </a:schemeClr>
          </a:solidFill>
          <a:latin typeface="+mj-lt"/>
          <a:ea typeface="+mj-ea"/>
          <a:cs typeface="+mj-cs"/>
        </a:defRPr>
      </a:lvl1pPr>
    </p:titleStyle>
    <p:bodyStyle>
      <a:lvl1pPr marL="137160" indent="-137160" algn="l" defTabSz="1371600" rtl="0" eaLnBrk="1" latinLnBrk="0" hangingPunct="1">
        <a:lnSpc>
          <a:spcPct val="90000"/>
        </a:lnSpc>
        <a:spcBef>
          <a:spcPts val="1800"/>
        </a:spcBef>
        <a:spcAft>
          <a:spcPts val="300"/>
        </a:spcAft>
        <a:buClr>
          <a:schemeClr val="accent1"/>
        </a:buClr>
        <a:buSzPct val="100000"/>
        <a:buFont typeface="Calibri" panose="020F0502020204030204" pitchFamily="34" charset="0"/>
        <a:buChar char=" "/>
        <a:defRPr sz="3000" kern="1200">
          <a:solidFill>
            <a:schemeClr val="tx1">
              <a:lumMod val="75000"/>
              <a:lumOff val="25000"/>
            </a:schemeClr>
          </a:solidFill>
          <a:latin typeface="+mn-lt"/>
          <a:ea typeface="+mn-ea"/>
          <a:cs typeface="+mn-cs"/>
        </a:defRPr>
      </a:lvl1pPr>
      <a:lvl2pPr marL="576072" indent="-274320" algn="l" defTabSz="1371600" rtl="0" eaLnBrk="1" latinLnBrk="0" hangingPunct="1">
        <a:lnSpc>
          <a:spcPct val="90000"/>
        </a:lnSpc>
        <a:spcBef>
          <a:spcPts val="300"/>
        </a:spcBef>
        <a:spcAft>
          <a:spcPts val="600"/>
        </a:spcAft>
        <a:buClr>
          <a:schemeClr val="accent1"/>
        </a:buClr>
        <a:buFont typeface="Calibri" pitchFamily="34" charset="0"/>
        <a:buChar char="◦"/>
        <a:defRPr sz="2700" kern="1200">
          <a:solidFill>
            <a:schemeClr val="tx1">
              <a:lumMod val="75000"/>
              <a:lumOff val="25000"/>
            </a:schemeClr>
          </a:solidFill>
          <a:latin typeface="+mn-lt"/>
          <a:ea typeface="+mn-ea"/>
          <a:cs typeface="+mn-cs"/>
        </a:defRPr>
      </a:lvl2pPr>
      <a:lvl3pPr marL="850392" indent="-27432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3pPr>
      <a:lvl4pPr marL="1124712" indent="-27432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4pPr>
      <a:lvl5pPr marL="1399032" indent="-27432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5pPr>
      <a:lvl6pPr marL="1650000" indent="-34290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6pPr>
      <a:lvl7pPr marL="1950000" indent="-34290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7pPr>
      <a:lvl8pPr marL="2250000" indent="-34290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8pPr>
      <a:lvl9pPr marL="2550000" indent="-34290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1257301" y="9534527"/>
            <a:ext cx="4114802"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7381E756-E947-FD4A-8A23-D2C983A1A8BD}" type="datetimeFigureOut">
              <a:rPr lang="en-US" smtClean="0"/>
              <a:t>6/30/2022</a:t>
            </a:fld>
            <a:endParaRPr lang="en-US"/>
          </a:p>
        </p:txBody>
      </p:sp>
      <p:sp>
        <p:nvSpPr>
          <p:cNvPr id="5" name="Footer Placeholder 4"/>
          <p:cNvSpPr>
            <a:spLocks noGrp="1"/>
          </p:cNvSpPr>
          <p:nvPr>
            <p:ph type="ftr" sz="quarter" idx="3"/>
          </p:nvPr>
        </p:nvSpPr>
        <p:spPr>
          <a:xfrm>
            <a:off x="6057900" y="9534527"/>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1" y="9534527"/>
            <a:ext cx="4114802"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2330669D-EC37-AA42-8CD3-B0788BD38FC6}" type="slidenum">
              <a:rPr lang="en-US" smtClean="0"/>
              <a:t>‹#›</a:t>
            </a:fld>
            <a:endParaRPr lang="en-US"/>
          </a:p>
        </p:txBody>
      </p:sp>
    </p:spTree>
    <p:extLst>
      <p:ext uri="{BB962C8B-B14F-4D97-AF65-F5344CB8AC3E}">
        <p14:creationId xmlns:p14="http://schemas.microsoft.com/office/powerpoint/2010/main" val="33733334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371587"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897" indent="-342897" algn="l" defTabSz="1371587" rtl="0" eaLnBrk="1" latinLnBrk="0" hangingPunct="1">
        <a:lnSpc>
          <a:spcPct val="90000"/>
        </a:lnSpc>
        <a:spcBef>
          <a:spcPts val="1500"/>
        </a:spcBef>
        <a:buFont typeface="Arial"/>
        <a:buChar char="•"/>
        <a:defRPr sz="4200" kern="1200">
          <a:solidFill>
            <a:schemeClr val="tx1"/>
          </a:solidFill>
          <a:latin typeface="+mn-lt"/>
          <a:ea typeface="+mn-ea"/>
          <a:cs typeface="+mn-cs"/>
        </a:defRPr>
      </a:lvl1pPr>
      <a:lvl2pPr marL="1028690" indent="-342897" algn="l" defTabSz="1371587" rtl="0" eaLnBrk="1" latinLnBrk="0" hangingPunct="1">
        <a:lnSpc>
          <a:spcPct val="90000"/>
        </a:lnSpc>
        <a:spcBef>
          <a:spcPts val="750"/>
        </a:spcBef>
        <a:buFont typeface="Arial"/>
        <a:buChar char="•"/>
        <a:defRPr sz="3600" kern="1200">
          <a:solidFill>
            <a:schemeClr val="tx1"/>
          </a:solidFill>
          <a:latin typeface="+mn-lt"/>
          <a:ea typeface="+mn-ea"/>
          <a:cs typeface="+mn-cs"/>
        </a:defRPr>
      </a:lvl2pPr>
      <a:lvl3pPr marL="1714484" indent="-342897" algn="l" defTabSz="1371587" rtl="0" eaLnBrk="1" latinLnBrk="0" hangingPunct="1">
        <a:lnSpc>
          <a:spcPct val="90000"/>
        </a:lnSpc>
        <a:spcBef>
          <a:spcPts val="750"/>
        </a:spcBef>
        <a:buFont typeface="Arial"/>
        <a:buChar char="•"/>
        <a:defRPr sz="3000" kern="1200">
          <a:solidFill>
            <a:schemeClr val="tx1"/>
          </a:solidFill>
          <a:latin typeface="+mn-lt"/>
          <a:ea typeface="+mn-ea"/>
          <a:cs typeface="+mn-cs"/>
        </a:defRPr>
      </a:lvl3pPr>
      <a:lvl4pPr marL="2400278" indent="-342897" algn="l" defTabSz="1371587" rtl="0" eaLnBrk="1" latinLnBrk="0" hangingPunct="1">
        <a:lnSpc>
          <a:spcPct val="90000"/>
        </a:lnSpc>
        <a:spcBef>
          <a:spcPts val="750"/>
        </a:spcBef>
        <a:buFont typeface="Arial"/>
        <a:buChar char="•"/>
        <a:defRPr sz="2700" kern="1200">
          <a:solidFill>
            <a:schemeClr val="tx1"/>
          </a:solidFill>
          <a:latin typeface="+mn-lt"/>
          <a:ea typeface="+mn-ea"/>
          <a:cs typeface="+mn-cs"/>
        </a:defRPr>
      </a:lvl4pPr>
      <a:lvl5pPr marL="3086070" indent="-342897" algn="l" defTabSz="1371587" rtl="0" eaLnBrk="1" latinLnBrk="0" hangingPunct="1">
        <a:lnSpc>
          <a:spcPct val="90000"/>
        </a:lnSpc>
        <a:spcBef>
          <a:spcPts val="750"/>
        </a:spcBef>
        <a:buFont typeface="Arial"/>
        <a:buChar char="•"/>
        <a:defRPr sz="2700" kern="1200">
          <a:solidFill>
            <a:schemeClr val="tx1"/>
          </a:solidFill>
          <a:latin typeface="+mn-lt"/>
          <a:ea typeface="+mn-ea"/>
          <a:cs typeface="+mn-cs"/>
        </a:defRPr>
      </a:lvl5pPr>
      <a:lvl6pPr marL="3771864" indent="-342897" algn="l" defTabSz="1371587" rtl="0" eaLnBrk="1" latinLnBrk="0" hangingPunct="1">
        <a:lnSpc>
          <a:spcPct val="90000"/>
        </a:lnSpc>
        <a:spcBef>
          <a:spcPts val="750"/>
        </a:spcBef>
        <a:buFont typeface="Arial"/>
        <a:buChar char="•"/>
        <a:defRPr sz="2700" kern="1200">
          <a:solidFill>
            <a:schemeClr val="tx1"/>
          </a:solidFill>
          <a:latin typeface="+mn-lt"/>
          <a:ea typeface="+mn-ea"/>
          <a:cs typeface="+mn-cs"/>
        </a:defRPr>
      </a:lvl6pPr>
      <a:lvl7pPr marL="4457658" indent="-342897" algn="l" defTabSz="1371587" rtl="0" eaLnBrk="1" latinLnBrk="0" hangingPunct="1">
        <a:lnSpc>
          <a:spcPct val="90000"/>
        </a:lnSpc>
        <a:spcBef>
          <a:spcPts val="750"/>
        </a:spcBef>
        <a:buFont typeface="Arial"/>
        <a:buChar char="•"/>
        <a:defRPr sz="2700" kern="1200">
          <a:solidFill>
            <a:schemeClr val="tx1"/>
          </a:solidFill>
          <a:latin typeface="+mn-lt"/>
          <a:ea typeface="+mn-ea"/>
          <a:cs typeface="+mn-cs"/>
        </a:defRPr>
      </a:lvl7pPr>
      <a:lvl8pPr marL="5143451" indent="-342897" algn="l" defTabSz="1371587" rtl="0" eaLnBrk="1" latinLnBrk="0" hangingPunct="1">
        <a:lnSpc>
          <a:spcPct val="90000"/>
        </a:lnSpc>
        <a:spcBef>
          <a:spcPts val="750"/>
        </a:spcBef>
        <a:buFont typeface="Arial"/>
        <a:buChar char="•"/>
        <a:defRPr sz="2700" kern="1200">
          <a:solidFill>
            <a:schemeClr val="tx1"/>
          </a:solidFill>
          <a:latin typeface="+mn-lt"/>
          <a:ea typeface="+mn-ea"/>
          <a:cs typeface="+mn-cs"/>
        </a:defRPr>
      </a:lvl8pPr>
      <a:lvl9pPr marL="5829245" indent="-342897" algn="l" defTabSz="1371587" rtl="0" eaLnBrk="1" latinLnBrk="0" hangingPunct="1">
        <a:lnSpc>
          <a:spcPct val="90000"/>
        </a:lnSpc>
        <a:spcBef>
          <a:spcPts val="750"/>
        </a:spcBef>
        <a:buFont typeface="Arial"/>
        <a:buChar char="•"/>
        <a:defRPr sz="2700" kern="1200">
          <a:solidFill>
            <a:schemeClr val="tx1"/>
          </a:solidFill>
          <a:latin typeface="+mn-lt"/>
          <a:ea typeface="+mn-ea"/>
          <a:cs typeface="+mn-cs"/>
        </a:defRPr>
      </a:lvl9pPr>
    </p:bodyStyle>
    <p:otherStyle>
      <a:defPPr>
        <a:defRPr lang="en-US"/>
      </a:defPPr>
      <a:lvl1pPr marL="0" algn="l" defTabSz="1371587" rtl="0" eaLnBrk="1" latinLnBrk="0" hangingPunct="1">
        <a:defRPr sz="2700" kern="1200">
          <a:solidFill>
            <a:schemeClr val="tx1"/>
          </a:solidFill>
          <a:latin typeface="+mn-lt"/>
          <a:ea typeface="+mn-ea"/>
          <a:cs typeface="+mn-cs"/>
        </a:defRPr>
      </a:lvl1pPr>
      <a:lvl2pPr marL="685794" algn="l" defTabSz="1371587" rtl="0" eaLnBrk="1" latinLnBrk="0" hangingPunct="1">
        <a:defRPr sz="2700" kern="1200">
          <a:solidFill>
            <a:schemeClr val="tx1"/>
          </a:solidFill>
          <a:latin typeface="+mn-lt"/>
          <a:ea typeface="+mn-ea"/>
          <a:cs typeface="+mn-cs"/>
        </a:defRPr>
      </a:lvl2pPr>
      <a:lvl3pPr marL="1371587" algn="l" defTabSz="1371587" rtl="0" eaLnBrk="1" latinLnBrk="0" hangingPunct="1">
        <a:defRPr sz="2700" kern="1200">
          <a:solidFill>
            <a:schemeClr val="tx1"/>
          </a:solidFill>
          <a:latin typeface="+mn-lt"/>
          <a:ea typeface="+mn-ea"/>
          <a:cs typeface="+mn-cs"/>
        </a:defRPr>
      </a:lvl3pPr>
      <a:lvl4pPr marL="2057381" algn="l" defTabSz="1371587" rtl="0" eaLnBrk="1" latinLnBrk="0" hangingPunct="1">
        <a:defRPr sz="2700" kern="1200">
          <a:solidFill>
            <a:schemeClr val="tx1"/>
          </a:solidFill>
          <a:latin typeface="+mn-lt"/>
          <a:ea typeface="+mn-ea"/>
          <a:cs typeface="+mn-cs"/>
        </a:defRPr>
      </a:lvl4pPr>
      <a:lvl5pPr marL="2743175" algn="l" defTabSz="1371587" rtl="0" eaLnBrk="1" latinLnBrk="0" hangingPunct="1">
        <a:defRPr sz="2700" kern="1200">
          <a:solidFill>
            <a:schemeClr val="tx1"/>
          </a:solidFill>
          <a:latin typeface="+mn-lt"/>
          <a:ea typeface="+mn-ea"/>
          <a:cs typeface="+mn-cs"/>
        </a:defRPr>
      </a:lvl5pPr>
      <a:lvl6pPr marL="3428967" algn="l" defTabSz="1371587" rtl="0" eaLnBrk="1" latinLnBrk="0" hangingPunct="1">
        <a:defRPr sz="2700" kern="1200">
          <a:solidFill>
            <a:schemeClr val="tx1"/>
          </a:solidFill>
          <a:latin typeface="+mn-lt"/>
          <a:ea typeface="+mn-ea"/>
          <a:cs typeface="+mn-cs"/>
        </a:defRPr>
      </a:lvl6pPr>
      <a:lvl7pPr marL="4114761" algn="l" defTabSz="1371587" rtl="0" eaLnBrk="1" latinLnBrk="0" hangingPunct="1">
        <a:defRPr sz="2700" kern="1200">
          <a:solidFill>
            <a:schemeClr val="tx1"/>
          </a:solidFill>
          <a:latin typeface="+mn-lt"/>
          <a:ea typeface="+mn-ea"/>
          <a:cs typeface="+mn-cs"/>
        </a:defRPr>
      </a:lvl7pPr>
      <a:lvl8pPr marL="4800555" algn="l" defTabSz="1371587" rtl="0" eaLnBrk="1" latinLnBrk="0" hangingPunct="1">
        <a:defRPr sz="2700" kern="1200">
          <a:solidFill>
            <a:schemeClr val="tx1"/>
          </a:solidFill>
          <a:latin typeface="+mn-lt"/>
          <a:ea typeface="+mn-ea"/>
          <a:cs typeface="+mn-cs"/>
        </a:defRPr>
      </a:lvl8pPr>
      <a:lvl9pPr marL="5486348" algn="l" defTabSz="1371587"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6192" y="877824"/>
            <a:ext cx="14580108" cy="224942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536193" y="3429000"/>
            <a:ext cx="14580110" cy="603504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536194" y="9706056"/>
            <a:ext cx="3231215" cy="411480"/>
          </a:xfrm>
          <a:prstGeom prst="rect">
            <a:avLst/>
          </a:prstGeom>
        </p:spPr>
        <p:txBody>
          <a:bodyPr vert="horz" lIns="91440" tIns="45720" rIns="91440" bIns="45720" rtlCol="0" anchor="ctr"/>
          <a:lstStyle>
            <a:lvl1pPr algn="l">
              <a:defRPr sz="1500">
                <a:solidFill>
                  <a:schemeClr val="tx1">
                    <a:lumMod val="95000"/>
                    <a:lumOff val="5000"/>
                  </a:schemeClr>
                </a:solidFill>
                <a:latin typeface="+mj-lt"/>
              </a:defRPr>
            </a:lvl1pPr>
          </a:lstStyle>
          <a:p>
            <a:fld id="{7A03ACB7-ABA5-4A28-B2E9-6FED6AA14132}" type="datetimeFigureOut">
              <a:rPr lang="en-US" smtClean="0"/>
              <a:t>6/30/2022</a:t>
            </a:fld>
            <a:endParaRPr lang="en-US"/>
          </a:p>
        </p:txBody>
      </p:sp>
      <p:sp>
        <p:nvSpPr>
          <p:cNvPr id="5" name="Footer Placeholder 4"/>
          <p:cNvSpPr>
            <a:spLocks noGrp="1"/>
          </p:cNvSpPr>
          <p:nvPr>
            <p:ph type="ftr" sz="quarter" idx="3"/>
          </p:nvPr>
        </p:nvSpPr>
        <p:spPr>
          <a:xfrm>
            <a:off x="7264399" y="9706056"/>
            <a:ext cx="8852189" cy="411480"/>
          </a:xfrm>
          <a:prstGeom prst="rect">
            <a:avLst/>
          </a:prstGeom>
        </p:spPr>
        <p:txBody>
          <a:bodyPr vert="horz" lIns="91440" tIns="45720" rIns="91440" bIns="45720" rtlCol="0" anchor="ctr"/>
          <a:lstStyle>
            <a:lvl1pPr algn="r">
              <a:defRPr sz="15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6256000" y="9706056"/>
            <a:ext cx="1460501" cy="411480"/>
          </a:xfrm>
          <a:prstGeom prst="rect">
            <a:avLst/>
          </a:prstGeom>
        </p:spPr>
        <p:txBody>
          <a:bodyPr vert="horz" lIns="91440" tIns="45720" rIns="91440" bIns="45720" rtlCol="0" anchor="ctr"/>
          <a:lstStyle>
            <a:lvl1pPr algn="l">
              <a:defRPr sz="1500">
                <a:solidFill>
                  <a:schemeClr val="tx1">
                    <a:lumMod val="95000"/>
                    <a:lumOff val="5000"/>
                  </a:schemeClr>
                </a:solidFill>
                <a:latin typeface="+mj-lt"/>
              </a:defRPr>
            </a:lvl1pPr>
          </a:lstStyle>
          <a:p>
            <a:fld id="{94523D88-9D8C-4CF8-A8BD-5C998C42C478}" type="slidenum">
              <a:rPr lang="en-US" smtClean="0"/>
              <a:t>‹#›</a:t>
            </a:fld>
            <a:endParaRPr lang="en-US"/>
          </a:p>
        </p:txBody>
      </p:sp>
      <p:cxnSp>
        <p:nvCxnSpPr>
          <p:cNvPr id="7" name="Straight Connector 6"/>
          <p:cNvCxnSpPr/>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30562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1371600" rtl="0" eaLnBrk="1" latinLnBrk="0" hangingPunct="1">
        <a:lnSpc>
          <a:spcPct val="80000"/>
        </a:lnSpc>
        <a:spcBef>
          <a:spcPct val="0"/>
        </a:spcBef>
        <a:buNone/>
        <a:defRPr sz="7500" kern="1200" cap="all" spc="150" baseline="0">
          <a:solidFill>
            <a:schemeClr val="tx1">
              <a:lumMod val="95000"/>
              <a:lumOff val="5000"/>
            </a:schemeClr>
          </a:solidFill>
          <a:latin typeface="+mj-lt"/>
          <a:ea typeface="+mj-ea"/>
          <a:cs typeface="+mj-cs"/>
        </a:defRPr>
      </a:lvl1pPr>
    </p:titleStyle>
    <p:bodyStyle>
      <a:lvl1pPr marL="137160" indent="-137160" algn="l" defTabSz="1371600" rtl="0" eaLnBrk="1" latinLnBrk="0" hangingPunct="1">
        <a:lnSpc>
          <a:spcPct val="90000"/>
        </a:lnSpc>
        <a:spcBef>
          <a:spcPts val="1800"/>
        </a:spcBef>
        <a:spcAft>
          <a:spcPts val="300"/>
        </a:spcAft>
        <a:buClr>
          <a:schemeClr val="accent1"/>
        </a:buClr>
        <a:buSzPct val="100000"/>
        <a:buFont typeface="Tw Cen MT" panose="020B0602020104020603" pitchFamily="34" charset="0"/>
        <a:buChar char=" "/>
        <a:defRPr sz="3300" kern="1200">
          <a:solidFill>
            <a:schemeClr val="tx1"/>
          </a:solidFill>
          <a:latin typeface="+mn-lt"/>
          <a:ea typeface="+mn-ea"/>
          <a:cs typeface="+mn-cs"/>
        </a:defRPr>
      </a:lvl1pPr>
      <a:lvl2pPr marL="39776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700" kern="1200">
          <a:solidFill>
            <a:schemeClr val="tx1"/>
          </a:solidFill>
          <a:latin typeface="+mn-lt"/>
          <a:ea typeface="+mn-ea"/>
          <a:cs typeface="+mn-cs"/>
        </a:defRPr>
      </a:lvl2pPr>
      <a:lvl3pPr marL="67208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3pPr>
      <a:lvl4pPr marL="89154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4pPr>
      <a:lvl5pPr marL="116586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5pPr>
      <a:lvl6pPr marL="137160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6pPr>
      <a:lvl7pPr marL="1591056"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7pPr>
      <a:lvl8pPr marL="1824228"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8pPr>
      <a:lvl9pPr marL="204368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36192" y="877824"/>
            <a:ext cx="14580108" cy="224942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536193" y="3429000"/>
            <a:ext cx="14580110" cy="603504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536194" y="9706056"/>
            <a:ext cx="3231215" cy="411480"/>
          </a:xfrm>
          <a:prstGeom prst="rect">
            <a:avLst/>
          </a:prstGeom>
        </p:spPr>
        <p:txBody>
          <a:bodyPr vert="horz" lIns="91440" tIns="45720" rIns="91440" bIns="45720" rtlCol="0" anchor="ctr"/>
          <a:lstStyle>
            <a:lvl1pPr algn="l">
              <a:defRPr sz="1500">
                <a:solidFill>
                  <a:schemeClr val="tx1">
                    <a:lumMod val="95000"/>
                    <a:lumOff val="5000"/>
                  </a:schemeClr>
                </a:solidFill>
                <a:latin typeface="+mj-lt"/>
              </a:defRPr>
            </a:lvl1pPr>
          </a:lstStyle>
          <a:p>
            <a:fld id="{1D8BD707-D9CF-40AE-B4C6-C98DA3205C09}" type="datetimeFigureOut">
              <a:rPr lang="en-US" smtClean="0"/>
              <a:pPr/>
              <a:t>6/30/2022</a:t>
            </a:fld>
            <a:endParaRPr lang="en-US"/>
          </a:p>
        </p:txBody>
      </p:sp>
      <p:sp>
        <p:nvSpPr>
          <p:cNvPr id="5" name="Footer Placeholder 4"/>
          <p:cNvSpPr>
            <a:spLocks noGrp="1"/>
          </p:cNvSpPr>
          <p:nvPr>
            <p:ph type="ftr" sz="quarter" idx="3"/>
          </p:nvPr>
        </p:nvSpPr>
        <p:spPr>
          <a:xfrm>
            <a:off x="7264399" y="9706056"/>
            <a:ext cx="8852189" cy="411480"/>
          </a:xfrm>
          <a:prstGeom prst="rect">
            <a:avLst/>
          </a:prstGeom>
        </p:spPr>
        <p:txBody>
          <a:bodyPr vert="horz" lIns="91440" tIns="45720" rIns="91440" bIns="45720" rtlCol="0" anchor="ctr"/>
          <a:lstStyle>
            <a:lvl1pPr algn="r">
              <a:defRPr sz="15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6256000" y="9706056"/>
            <a:ext cx="1460501" cy="411480"/>
          </a:xfrm>
          <a:prstGeom prst="rect">
            <a:avLst/>
          </a:prstGeom>
        </p:spPr>
        <p:txBody>
          <a:bodyPr vert="horz" lIns="91440" tIns="45720" rIns="91440" bIns="45720" rtlCol="0" anchor="ctr"/>
          <a:lstStyle>
            <a:lvl1pPr algn="l">
              <a:defRPr sz="1500">
                <a:solidFill>
                  <a:schemeClr val="tx1">
                    <a:lumMod val="95000"/>
                    <a:lumOff val="5000"/>
                  </a:schemeClr>
                </a:solidFill>
                <a:latin typeface="+mj-lt"/>
              </a:defRPr>
            </a:lvl1pPr>
          </a:lstStyle>
          <a:p>
            <a:fld id="{B6F15528-21DE-4FAA-801E-634DDDAF4B2B}" type="slidenum">
              <a:rPr lang="en-US" smtClean="0"/>
              <a:pPr/>
              <a:t>‹#›</a:t>
            </a:fld>
            <a:endParaRPr lang="en-US"/>
          </a:p>
        </p:txBody>
      </p:sp>
      <p:cxnSp>
        <p:nvCxnSpPr>
          <p:cNvPr id="7" name="Straight Connector 6"/>
          <p:cNvCxnSpPr/>
          <p:nvPr/>
        </p:nvCxnSpPr>
        <p:spPr>
          <a:xfrm flipV="1">
            <a:off x="1143000" y="1239486"/>
            <a:ext cx="0" cy="1371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889481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1371600" rtl="0" eaLnBrk="1" latinLnBrk="0" hangingPunct="1">
        <a:lnSpc>
          <a:spcPct val="80000"/>
        </a:lnSpc>
        <a:spcBef>
          <a:spcPct val="0"/>
        </a:spcBef>
        <a:buNone/>
        <a:defRPr sz="7500" kern="1200" cap="all" spc="150" baseline="0">
          <a:solidFill>
            <a:schemeClr val="tx1">
              <a:lumMod val="95000"/>
              <a:lumOff val="5000"/>
            </a:schemeClr>
          </a:solidFill>
          <a:latin typeface="+mj-lt"/>
          <a:ea typeface="+mj-ea"/>
          <a:cs typeface="+mj-cs"/>
        </a:defRPr>
      </a:lvl1pPr>
    </p:titleStyle>
    <p:bodyStyle>
      <a:lvl1pPr marL="137160" indent="-137160" algn="l" defTabSz="1371600" rtl="0" eaLnBrk="1" latinLnBrk="0" hangingPunct="1">
        <a:lnSpc>
          <a:spcPct val="90000"/>
        </a:lnSpc>
        <a:spcBef>
          <a:spcPts val="1800"/>
        </a:spcBef>
        <a:spcAft>
          <a:spcPts val="300"/>
        </a:spcAft>
        <a:buClr>
          <a:schemeClr val="accent1"/>
        </a:buClr>
        <a:buSzPct val="100000"/>
        <a:buFont typeface="Tw Cen MT" panose="020B0602020104020603" pitchFamily="34" charset="0"/>
        <a:buChar char=" "/>
        <a:defRPr sz="3300" kern="1200">
          <a:solidFill>
            <a:schemeClr val="tx1"/>
          </a:solidFill>
          <a:latin typeface="+mn-lt"/>
          <a:ea typeface="+mn-ea"/>
          <a:cs typeface="+mn-cs"/>
        </a:defRPr>
      </a:lvl1pPr>
      <a:lvl2pPr marL="39776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700" kern="1200">
          <a:solidFill>
            <a:schemeClr val="tx1"/>
          </a:solidFill>
          <a:latin typeface="+mn-lt"/>
          <a:ea typeface="+mn-ea"/>
          <a:cs typeface="+mn-cs"/>
        </a:defRPr>
      </a:lvl2pPr>
      <a:lvl3pPr marL="67208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3pPr>
      <a:lvl4pPr marL="89154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4pPr>
      <a:lvl5pPr marL="116586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5pPr>
      <a:lvl6pPr marL="1371600"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6pPr>
      <a:lvl7pPr marL="1591056"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7pPr>
      <a:lvl8pPr marL="1824228"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8pPr>
      <a:lvl9pPr marL="2043684" indent="-205740" algn="l" defTabSz="1371600" rtl="0" eaLnBrk="1" latinLnBrk="0" hangingPunct="1">
        <a:lnSpc>
          <a:spcPct val="90000"/>
        </a:lnSpc>
        <a:spcBef>
          <a:spcPts val="300"/>
        </a:spcBef>
        <a:spcAft>
          <a:spcPts val="600"/>
        </a:spcAft>
        <a:buClr>
          <a:schemeClr val="accent1"/>
        </a:buClr>
        <a:buFont typeface="Wingdings 3" pitchFamily="18" charset="2"/>
        <a:buChar char=""/>
        <a:defRPr sz="21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9.sv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hyperlink" Target="mailto:SLFRP@treasury.gov" TargetMode="External"/><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9.sv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40.xml"/><Relationship Id="rId5" Type="http://schemas.openxmlformats.org/officeDocument/2006/relationships/image" Target="../media/image11.sv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40.xml"/><Relationship Id="rId6" Type="http://schemas.openxmlformats.org/officeDocument/2006/relationships/image" Target="../media/image15.jpeg"/><Relationship Id="rId5" Type="http://schemas.openxmlformats.org/officeDocument/2006/relationships/image" Target="../media/image11.svg"/><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9.svg"/><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3" Type="http://schemas.openxmlformats.org/officeDocument/2006/relationships/hyperlink" Target="https://www.sam.gov/" TargetMode="External"/><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40.xml"/><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40.xml"/><Relationship Id="rId6" Type="http://schemas.openxmlformats.org/officeDocument/2006/relationships/hyperlink" Target="https://home.treasury.gov/system/files/136/SLFRF-Compliance-and-Reporting-Guidance.pdf" TargetMode="External"/><Relationship Id="rId5" Type="http://schemas.openxmlformats.org/officeDocument/2006/relationships/image" Target="../media/image11.svg"/><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40.xml"/><Relationship Id="rId6" Type="http://schemas.openxmlformats.org/officeDocument/2006/relationships/hyperlink" Target="https://home.treasury.gov/system/files/136/SLFRF-Compliance-and-Reporting-Guidance.pdf" TargetMode="External"/><Relationship Id="rId5" Type="http://schemas.openxmlformats.org/officeDocument/2006/relationships/image" Target="../media/image11.svg"/><Relationship Id="rId4" Type="http://schemas.openxmlformats.org/officeDocument/2006/relationships/image" Target="../media/image10.png"/></Relationships>
</file>

<file path=ppt/slides/_rels/slide54.xml.rels><?xml version="1.0" encoding="UTF-8" standalone="yes"?>
<Relationships xmlns="http://schemas.openxmlformats.org/package/2006/relationships"><Relationship Id="rId3" Type="http://schemas.openxmlformats.org/officeDocument/2006/relationships/hyperlink" Target="https://home.treasury.gov/system/files/136/SLFRF-Compliance-and-Reporting-Guidance.pdf" TargetMode="External"/><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40.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3" Type="http://schemas.openxmlformats.org/officeDocument/2006/relationships/hyperlink" Target="https://home.treasury.gov/system/files/136/SLFRF-Compliance-and-Reporting-Guidance.pdf" TargetMode="External"/><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6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9.svg"/><Relationship Id="rId4" Type="http://schemas.openxmlformats.org/officeDocument/2006/relationships/image" Target="../media/image8.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40.xml"/><Relationship Id="rId5" Type="http://schemas.openxmlformats.org/officeDocument/2006/relationships/image" Target="../media/image11.svg"/><Relationship Id="rId4" Type="http://schemas.openxmlformats.org/officeDocument/2006/relationships/image" Target="../media/image10.png"/></Relationships>
</file>

<file path=ppt/slides/_rels/slide6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image" Target="../media/image14.png"/></Relationships>
</file>

<file path=ppt/slides/_rels/slide6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6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7065308"/>
            <a:ext cx="3221692" cy="3221692"/>
          </a:xfrm>
          <a:prstGeom prst="rect">
            <a:avLst/>
          </a:prstGeom>
        </p:spPr>
      </p:pic>
      <p:pic>
        <p:nvPicPr>
          <p:cNvPr id="3" name="Picture 3"/>
          <p:cNvPicPr>
            <a:picLocks noChangeAspect="1"/>
          </p:cNvPicPr>
          <p:nvPr/>
        </p:nvPicPr>
        <p:blipFill>
          <a:blip r:embed="rId4"/>
          <a:srcRect t="1475" b="1475"/>
          <a:stretch>
            <a:fillRect/>
          </a:stretch>
        </p:blipFill>
        <p:spPr>
          <a:xfrm>
            <a:off x="5483697" y="-604308"/>
            <a:ext cx="13878844" cy="8957637"/>
          </a:xfrm>
          <a:prstGeom prst="rect">
            <a:avLst/>
          </a:prstGeom>
        </p:spPr>
      </p:pic>
      <p:grpSp>
        <p:nvGrpSpPr>
          <p:cNvPr id="4" name="Group 4"/>
          <p:cNvGrpSpPr/>
          <p:nvPr/>
        </p:nvGrpSpPr>
        <p:grpSpPr>
          <a:xfrm rot="-8100000">
            <a:off x="-4252983" y="3307993"/>
            <a:ext cx="22404652" cy="8950886"/>
            <a:chOff x="0" y="0"/>
            <a:chExt cx="35276568" cy="14093347"/>
          </a:xfrm>
        </p:grpSpPr>
        <p:sp>
          <p:nvSpPr>
            <p:cNvPr id="5" name="Freeform 5"/>
            <p:cNvSpPr/>
            <p:nvPr/>
          </p:nvSpPr>
          <p:spPr>
            <a:xfrm>
              <a:off x="0" y="0"/>
              <a:ext cx="35276569" cy="14093346"/>
            </a:xfrm>
            <a:custGeom>
              <a:avLst/>
              <a:gdLst/>
              <a:ahLst/>
              <a:cxnLst/>
              <a:rect l="l" t="t" r="r" b="b"/>
              <a:pathLst>
                <a:path w="35276569" h="14093346">
                  <a:moveTo>
                    <a:pt x="0" y="0"/>
                  </a:moveTo>
                  <a:lnTo>
                    <a:pt x="35276569" y="0"/>
                  </a:lnTo>
                  <a:lnTo>
                    <a:pt x="35276569" y="14093346"/>
                  </a:lnTo>
                  <a:lnTo>
                    <a:pt x="0" y="14093346"/>
                  </a:lnTo>
                  <a:close/>
                </a:path>
              </a:pathLst>
            </a:custGeom>
            <a:solidFill>
              <a:srgbClr val="FFFFFF"/>
            </a:solidFill>
          </p:spPr>
        </p:sp>
      </p:grpSp>
      <p:sp>
        <p:nvSpPr>
          <p:cNvPr id="6" name="TextBox 6"/>
          <p:cNvSpPr txBox="1"/>
          <p:nvPr/>
        </p:nvSpPr>
        <p:spPr>
          <a:xfrm>
            <a:off x="1598146" y="3660805"/>
            <a:ext cx="7151453" cy="2052613"/>
          </a:xfrm>
          <a:prstGeom prst="rect">
            <a:avLst/>
          </a:prstGeom>
        </p:spPr>
        <p:txBody>
          <a:bodyPr wrap="square" lIns="0" tIns="0" rIns="0" bIns="0" rtlCol="0" anchor="t">
            <a:spAutoFit/>
          </a:bodyPr>
          <a:lstStyle/>
          <a:p>
            <a:pPr>
              <a:lnSpc>
                <a:spcPts val="7979"/>
              </a:lnSpc>
            </a:pPr>
            <a:r>
              <a:rPr lang="en-US" sz="7599" b="1" dirty="0">
                <a:solidFill>
                  <a:srgbClr val="192954"/>
                </a:solidFill>
                <a:latin typeface="+mj-lt"/>
                <a:cs typeface="Calibri Light" panose="020F0302020204030204" pitchFamily="34" charset="0"/>
              </a:rPr>
              <a:t>American Rescue Plan Act (ARPA)</a:t>
            </a:r>
          </a:p>
        </p:txBody>
      </p:sp>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1136547" y="3135547"/>
            <a:ext cx="7151453" cy="7151453"/>
          </a:xfrm>
          <a:prstGeom prst="rect">
            <a:avLst/>
          </a:prstGeom>
        </p:spPr>
      </p:pic>
      <p:pic>
        <p:nvPicPr>
          <p:cNvPr id="9" name="Picture 9"/>
          <p:cNvPicPr>
            <a:picLocks noChangeAspect="1"/>
          </p:cNvPicPr>
          <p:nvPr/>
        </p:nvPicPr>
        <p:blipFill>
          <a:blip r:embed="rId7"/>
          <a:srcRect/>
          <a:stretch>
            <a:fillRect/>
          </a:stretch>
        </p:blipFill>
        <p:spPr>
          <a:xfrm>
            <a:off x="1674516" y="1213496"/>
            <a:ext cx="2124779" cy="1199615"/>
          </a:xfrm>
          <a:prstGeom prst="rect">
            <a:avLst/>
          </a:prstGeom>
        </p:spPr>
      </p:pic>
      <p:sp>
        <p:nvSpPr>
          <p:cNvPr id="10" name="TextBox 10"/>
          <p:cNvSpPr txBox="1"/>
          <p:nvPr/>
        </p:nvSpPr>
        <p:spPr>
          <a:xfrm>
            <a:off x="1674516" y="7139546"/>
            <a:ext cx="6633313" cy="942566"/>
          </a:xfrm>
          <a:prstGeom prst="rect">
            <a:avLst/>
          </a:prstGeom>
        </p:spPr>
        <p:txBody>
          <a:bodyPr lIns="0" tIns="0" rIns="0" bIns="0" rtlCol="0" anchor="t">
            <a:spAutoFit/>
          </a:bodyPr>
          <a:lstStyle/>
          <a:p>
            <a:pPr>
              <a:lnSpc>
                <a:spcPts val="2520"/>
              </a:lnSpc>
            </a:pPr>
            <a:r>
              <a:rPr lang="en-US" sz="1800" spc="36" dirty="0">
                <a:solidFill>
                  <a:srgbClr val="192954"/>
                </a:solidFill>
                <a:latin typeface="Calibri Light" panose="020F0302020204030204" pitchFamily="34" charset="0"/>
                <a:cs typeface="Calibri Light" panose="020F0302020204030204" pitchFamily="34" charset="0"/>
              </a:rPr>
              <a:t>Presented By</a:t>
            </a:r>
          </a:p>
          <a:p>
            <a:pPr>
              <a:lnSpc>
                <a:spcPts val="2520"/>
              </a:lnSpc>
            </a:pPr>
            <a:r>
              <a:rPr lang="en-US" b="1" spc="36" dirty="0">
                <a:solidFill>
                  <a:srgbClr val="192954"/>
                </a:solidFill>
                <a:latin typeface="Calibri Light" panose="020F0302020204030204" pitchFamily="34" charset="0"/>
                <a:cs typeface="Calibri Light" panose="020F0302020204030204" pitchFamily="34" charset="0"/>
              </a:rPr>
              <a:t>Alexander Taylor, Community and Economic Development Manager</a:t>
            </a:r>
          </a:p>
          <a:p>
            <a:pPr marL="0" lvl="0" indent="0" algn="l">
              <a:lnSpc>
                <a:spcPts val="2520"/>
              </a:lnSpc>
              <a:spcBef>
                <a:spcPct val="0"/>
              </a:spcBef>
            </a:pPr>
            <a:r>
              <a:rPr lang="en-US" spc="36" dirty="0">
                <a:solidFill>
                  <a:srgbClr val="192954"/>
                </a:solidFill>
                <a:latin typeface="Calibri Light" panose="020F0302020204030204" pitchFamily="34" charset="0"/>
                <a:cs typeface="Calibri Light" panose="020F0302020204030204" pitchFamily="34" charset="0"/>
              </a:rPr>
              <a:t>Andrea Kern, Director of Strategic Initiatives </a:t>
            </a:r>
            <a:endParaRPr lang="en-US" sz="1800" spc="36" dirty="0">
              <a:solidFill>
                <a:srgbClr val="192954"/>
              </a:solidFill>
              <a:latin typeface="Calibri Light" panose="020F0302020204030204" pitchFamily="34" charset="0"/>
              <a:cs typeface="Calibri Light" panose="020F0302020204030204" pitchFamily="34" charset="0"/>
            </a:endParaRPr>
          </a:p>
        </p:txBody>
      </p:sp>
      <p:sp>
        <p:nvSpPr>
          <p:cNvPr id="7" name="TextBox 6">
            <a:extLst>
              <a:ext uri="{FF2B5EF4-FFF2-40B4-BE49-F238E27FC236}">
                <a16:creationId xmlns:a16="http://schemas.microsoft.com/office/drawing/2014/main" id="{4B7A22CB-625D-4B6C-9AF2-B4B510CEB610}"/>
              </a:ext>
            </a:extLst>
          </p:cNvPr>
          <p:cNvSpPr txBox="1"/>
          <p:nvPr/>
        </p:nvSpPr>
        <p:spPr>
          <a:xfrm>
            <a:off x="1616332" y="5851811"/>
            <a:ext cx="6633313" cy="1077218"/>
          </a:xfrm>
          <a:prstGeom prst="rect">
            <a:avLst/>
          </a:prstGeom>
          <a:noFill/>
        </p:spPr>
        <p:txBody>
          <a:bodyPr wrap="square" rtlCol="0">
            <a:spAutoFit/>
          </a:bodyPr>
          <a:lstStyle/>
          <a:p>
            <a:pPr algn="just"/>
            <a:r>
              <a:rPr lang="en-US" sz="3200" dirty="0"/>
              <a:t>An overview of the State and Local Fiscal Recovery Funds (SLFRF)</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ext&#10;&#10;Description automatically generated with low confidence">
            <a:extLst>
              <a:ext uri="{FF2B5EF4-FFF2-40B4-BE49-F238E27FC236}">
                <a16:creationId xmlns:a16="http://schemas.microsoft.com/office/drawing/2014/main" id="{BC18E1BB-680B-47ED-863B-3497B0E1C833}"/>
              </a:ext>
            </a:extLst>
          </p:cNvPr>
          <p:cNvPicPr>
            <a:picLocks noChangeAspect="1"/>
          </p:cNvPicPr>
          <p:nvPr/>
        </p:nvPicPr>
        <p:blipFill>
          <a:blip r:embed="rId3"/>
          <a:stretch>
            <a:fillRect/>
          </a:stretch>
        </p:blipFill>
        <p:spPr>
          <a:xfrm>
            <a:off x="312623" y="217436"/>
            <a:ext cx="2675007" cy="1510533"/>
          </a:xfrm>
          <a:prstGeom prst="rect">
            <a:avLst/>
          </a:prstGeom>
        </p:spPr>
      </p:pic>
      <p:sp>
        <p:nvSpPr>
          <p:cNvPr id="2" name="TextBox 1">
            <a:extLst>
              <a:ext uri="{FF2B5EF4-FFF2-40B4-BE49-F238E27FC236}">
                <a16:creationId xmlns:a16="http://schemas.microsoft.com/office/drawing/2014/main" id="{38C46AD4-F0A0-4588-A943-3767A722C510}"/>
              </a:ext>
            </a:extLst>
          </p:cNvPr>
          <p:cNvSpPr txBox="1"/>
          <p:nvPr/>
        </p:nvSpPr>
        <p:spPr>
          <a:xfrm>
            <a:off x="3352800" y="1485900"/>
            <a:ext cx="12268200" cy="1323439"/>
          </a:xfrm>
          <a:prstGeom prst="rect">
            <a:avLst/>
          </a:prstGeom>
          <a:noFill/>
        </p:spPr>
        <p:txBody>
          <a:bodyPr wrap="square" rtlCol="0">
            <a:spAutoFit/>
          </a:bodyPr>
          <a:lstStyle/>
          <a:p>
            <a:r>
              <a:rPr lang="en-US" sz="7200" b="1" dirty="0">
                <a:solidFill>
                  <a:srgbClr val="002060"/>
                </a:solidFill>
                <a:latin typeface="+mj-lt"/>
                <a:cs typeface="Times New Roman" panose="02020603050405020304" pitchFamily="18" charset="0"/>
              </a:rPr>
              <a:t>Responding </a:t>
            </a:r>
            <a:r>
              <a:rPr lang="en-US" sz="8000" b="1" dirty="0">
                <a:solidFill>
                  <a:srgbClr val="002060"/>
                </a:solidFill>
                <a:latin typeface="+mj-lt"/>
                <a:cs typeface="Times New Roman" panose="02020603050405020304" pitchFamily="18" charset="0"/>
              </a:rPr>
              <a:t>to</a:t>
            </a:r>
            <a:r>
              <a:rPr lang="en-US" sz="7200" b="1" dirty="0">
                <a:solidFill>
                  <a:srgbClr val="002060"/>
                </a:solidFill>
                <a:latin typeface="+mj-lt"/>
                <a:cs typeface="Times New Roman" panose="02020603050405020304" pitchFamily="18" charset="0"/>
              </a:rPr>
              <a:t> Public Health </a:t>
            </a:r>
          </a:p>
        </p:txBody>
      </p:sp>
      <p:sp>
        <p:nvSpPr>
          <p:cNvPr id="4" name="TextBox 3">
            <a:extLst>
              <a:ext uri="{FF2B5EF4-FFF2-40B4-BE49-F238E27FC236}">
                <a16:creationId xmlns:a16="http://schemas.microsoft.com/office/drawing/2014/main" id="{B4539852-B7BA-4CF8-9314-CB4073043172}"/>
              </a:ext>
            </a:extLst>
          </p:cNvPr>
          <p:cNvSpPr txBox="1"/>
          <p:nvPr/>
        </p:nvSpPr>
        <p:spPr>
          <a:xfrm>
            <a:off x="838200" y="3543300"/>
            <a:ext cx="16611600" cy="4247317"/>
          </a:xfrm>
          <a:prstGeom prst="rect">
            <a:avLst/>
          </a:prstGeom>
          <a:noFill/>
        </p:spPr>
        <p:txBody>
          <a:bodyPr wrap="square" rtlCol="0">
            <a:spAutoFit/>
          </a:bodyPr>
          <a:lstStyle/>
          <a:p>
            <a:r>
              <a:rPr lang="en-US" sz="3200" dirty="0"/>
              <a:t>Treasury has identified several public health impacts of the pandemic and enumerated uses of funds to respond to impacted populations. Categories of response to the public health crisis include: </a:t>
            </a:r>
          </a:p>
          <a:p>
            <a:pPr marL="742950" lvl="1" indent="-285750">
              <a:buFont typeface="Arial" panose="020B0604020202020204" pitchFamily="34" charset="0"/>
              <a:buChar char="•"/>
            </a:pPr>
            <a:r>
              <a:rPr lang="en-US" sz="3200" dirty="0"/>
              <a:t>Covid-19 Mitigation and Prevention Numerated Activities;</a:t>
            </a:r>
          </a:p>
          <a:p>
            <a:pPr marL="742950" lvl="1" indent="-285750">
              <a:buFont typeface="Arial" panose="020B0604020202020204" pitchFamily="34" charset="0"/>
              <a:buChar char="•"/>
            </a:pPr>
            <a:r>
              <a:rPr lang="en-US" sz="3200" dirty="0"/>
              <a:t>Medical Expense Activities;</a:t>
            </a:r>
          </a:p>
          <a:p>
            <a:pPr marL="742950" lvl="1" indent="-285750">
              <a:buFont typeface="Arial" panose="020B0604020202020204" pitchFamily="34" charset="0"/>
              <a:buChar char="•"/>
            </a:pPr>
            <a:r>
              <a:rPr lang="en-US" sz="3200" dirty="0"/>
              <a:t>Behavioral Health Care, such as mental health treatment, substance abuse treatment, and other behavioral health service activities; and </a:t>
            </a:r>
          </a:p>
          <a:p>
            <a:pPr marL="742950" lvl="1" indent="-285750">
              <a:buFont typeface="Arial" panose="020B0604020202020204" pitchFamily="34" charset="0"/>
              <a:buChar char="•"/>
            </a:pPr>
            <a:r>
              <a:rPr lang="en-US" sz="3200" dirty="0"/>
              <a:t>Preventing and Responding to Violence</a:t>
            </a:r>
          </a:p>
          <a:p>
            <a:pPr marL="742950" lvl="1" indent="-285750">
              <a:buFont typeface="Arial" panose="020B0604020202020204" pitchFamily="34" charset="0"/>
              <a:buChar char="•"/>
            </a:pPr>
            <a:endParaRPr lang="en-US" sz="1400" dirty="0">
              <a:latin typeface="Tw Cen MT" panose="020B0602020104020603" pitchFamily="34" charset="0"/>
            </a:endParaRPr>
          </a:p>
        </p:txBody>
      </p:sp>
    </p:spTree>
    <p:extLst>
      <p:ext uri="{BB962C8B-B14F-4D97-AF65-F5344CB8AC3E}">
        <p14:creationId xmlns:p14="http://schemas.microsoft.com/office/powerpoint/2010/main" val="1521696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2722577">
            <a:off x="3040545" y="-6737136"/>
            <a:ext cx="20124627" cy="8950886"/>
            <a:chOff x="0" y="0"/>
            <a:chExt cx="31686624" cy="14093347"/>
          </a:xfrm>
        </p:grpSpPr>
        <p:sp>
          <p:nvSpPr>
            <p:cNvPr id="3" name="Freeform 3"/>
            <p:cNvSpPr/>
            <p:nvPr/>
          </p:nvSpPr>
          <p:spPr>
            <a:xfrm>
              <a:off x="0" y="0"/>
              <a:ext cx="31686624" cy="14093346"/>
            </a:xfrm>
            <a:custGeom>
              <a:avLst/>
              <a:gdLst/>
              <a:ahLst/>
              <a:cxnLst/>
              <a:rect l="l" t="t" r="r" b="b"/>
              <a:pathLst>
                <a:path w="31686624" h="14093346">
                  <a:moveTo>
                    <a:pt x="0" y="0"/>
                  </a:moveTo>
                  <a:lnTo>
                    <a:pt x="31686624" y="0"/>
                  </a:lnTo>
                  <a:lnTo>
                    <a:pt x="31686624" y="14093346"/>
                  </a:lnTo>
                  <a:lnTo>
                    <a:pt x="0" y="14093346"/>
                  </a:lnTo>
                  <a:close/>
                </a:path>
              </a:pathLst>
            </a:custGeom>
            <a:solidFill>
              <a:schemeClr val="bg1">
                <a:lumMod val="85000"/>
              </a:schemeClr>
            </a:solidFill>
          </p:spPr>
        </p:sp>
      </p:grpSp>
      <p:grpSp>
        <p:nvGrpSpPr>
          <p:cNvPr id="17" name="Group 17"/>
          <p:cNvGrpSpPr/>
          <p:nvPr/>
        </p:nvGrpSpPr>
        <p:grpSpPr>
          <a:xfrm>
            <a:off x="9463815" y="1663713"/>
            <a:ext cx="7880463" cy="1916968"/>
            <a:chOff x="0" y="76200"/>
            <a:chExt cx="10507284" cy="2555957"/>
          </a:xfrm>
        </p:grpSpPr>
        <p:sp>
          <p:nvSpPr>
            <p:cNvPr id="18" name="TextBox 18"/>
            <p:cNvSpPr txBox="1"/>
            <p:nvPr/>
          </p:nvSpPr>
          <p:spPr>
            <a:xfrm>
              <a:off x="803163" y="2194430"/>
              <a:ext cx="9704121" cy="437727"/>
            </a:xfrm>
            <a:prstGeom prst="rect">
              <a:avLst/>
            </a:prstGeom>
          </p:spPr>
          <p:txBody>
            <a:bodyPr lIns="0" tIns="0" rIns="0" bIns="0" rtlCol="0" anchor="t">
              <a:spAutoFit/>
            </a:bodyPr>
            <a:lstStyle/>
            <a:p>
              <a:pPr algn="r">
                <a:lnSpc>
                  <a:spcPts val="2800"/>
                </a:lnSpc>
                <a:spcBef>
                  <a:spcPct val="0"/>
                </a:spcBef>
              </a:pPr>
              <a:endParaRPr lang="en-US" sz="2000">
                <a:solidFill>
                  <a:srgbClr val="192954"/>
                </a:solidFill>
                <a:latin typeface="Aileron Regular"/>
              </a:endParaRPr>
            </a:p>
          </p:txBody>
        </p:sp>
        <p:sp>
          <p:nvSpPr>
            <p:cNvPr id="19" name="TextBox 19"/>
            <p:cNvSpPr txBox="1"/>
            <p:nvPr/>
          </p:nvSpPr>
          <p:spPr>
            <a:xfrm>
              <a:off x="0" y="76200"/>
              <a:ext cx="9704121" cy="1081579"/>
            </a:xfrm>
            <a:prstGeom prst="rect">
              <a:avLst/>
            </a:prstGeom>
          </p:spPr>
          <p:txBody>
            <a:bodyPr lIns="0" tIns="0" rIns="0" bIns="0" rtlCol="0" anchor="t">
              <a:spAutoFit/>
            </a:bodyPr>
            <a:lstStyle/>
            <a:p>
              <a:pPr algn="r">
                <a:lnSpc>
                  <a:spcPts val="5880"/>
                </a:lnSpc>
              </a:pPr>
              <a:endParaRPr lang="en-US" sz="7200" b="1">
                <a:solidFill>
                  <a:srgbClr val="192954"/>
                </a:solidFill>
                <a:latin typeface="+mj-lt"/>
              </a:endParaRPr>
            </a:p>
          </p:txBody>
        </p:sp>
      </p:grpSp>
      <p:sp>
        <p:nvSpPr>
          <p:cNvPr id="28" name="TextBox 27">
            <a:extLst>
              <a:ext uri="{FF2B5EF4-FFF2-40B4-BE49-F238E27FC236}">
                <a16:creationId xmlns:a16="http://schemas.microsoft.com/office/drawing/2014/main" id="{B0FB0285-C9B1-455D-B052-AA7940B8EA88}"/>
              </a:ext>
            </a:extLst>
          </p:cNvPr>
          <p:cNvSpPr txBox="1"/>
          <p:nvPr/>
        </p:nvSpPr>
        <p:spPr>
          <a:xfrm>
            <a:off x="624615" y="707869"/>
            <a:ext cx="17678400" cy="1006109"/>
          </a:xfrm>
          <a:prstGeom prst="rect">
            <a:avLst/>
          </a:prstGeom>
          <a:noFill/>
        </p:spPr>
        <p:txBody>
          <a:bodyPr wrap="square">
            <a:spAutoFit/>
          </a:bodyPr>
          <a:lstStyle/>
          <a:p>
            <a:pPr>
              <a:lnSpc>
                <a:spcPts val="7560"/>
              </a:lnSpc>
            </a:pPr>
            <a:r>
              <a:rPr lang="en-US" sz="5400" b="1" dirty="0">
                <a:solidFill>
                  <a:srgbClr val="192954"/>
                </a:solidFill>
                <a:latin typeface="Calibri Light" panose="020F0302020204030204" pitchFamily="34" charset="0"/>
                <a:cs typeface="Calibri Light" panose="020F0302020204030204" pitchFamily="34" charset="0"/>
              </a:rPr>
              <a:t>COVID-19 Mitigation and Prevention Enumerated Activities </a:t>
            </a:r>
          </a:p>
        </p:txBody>
      </p:sp>
      <p:sp>
        <p:nvSpPr>
          <p:cNvPr id="24" name="TextBox 23">
            <a:extLst>
              <a:ext uri="{FF2B5EF4-FFF2-40B4-BE49-F238E27FC236}">
                <a16:creationId xmlns:a16="http://schemas.microsoft.com/office/drawing/2014/main" id="{C58E032C-2258-4E25-9AC4-39A1D39F4F7B}"/>
              </a:ext>
            </a:extLst>
          </p:cNvPr>
          <p:cNvSpPr txBox="1"/>
          <p:nvPr/>
        </p:nvSpPr>
        <p:spPr>
          <a:xfrm>
            <a:off x="651829" y="1710088"/>
            <a:ext cx="15697200" cy="7848302"/>
          </a:xfrm>
          <a:prstGeom prst="rect">
            <a:avLst/>
          </a:prstGeom>
          <a:noFill/>
        </p:spPr>
        <p:txBody>
          <a:bodyPr wrap="square" rtlCol="0">
            <a:spAutoFit/>
          </a:bodyPr>
          <a:lstStyle/>
          <a:p>
            <a:pPr marL="285750" indent="-285750">
              <a:buFont typeface="Arial" panose="020B0604020202020204" pitchFamily="34" charset="0"/>
              <a:buChar char="•"/>
            </a:pPr>
            <a:r>
              <a:rPr lang="en-US" sz="2800" dirty="0"/>
              <a:t>Vaccination programs, such as vaccine incentives and vaccine sites;</a:t>
            </a:r>
          </a:p>
          <a:p>
            <a:pPr marL="285750" indent="-285750">
              <a:buFont typeface="Arial" panose="020B0604020202020204" pitchFamily="34" charset="0"/>
              <a:buChar char="•"/>
            </a:pPr>
            <a:r>
              <a:rPr lang="en-US" sz="2800" dirty="0"/>
              <a:t>Testing programs, equipment, and sites;</a:t>
            </a:r>
          </a:p>
          <a:p>
            <a:pPr marL="285750" indent="-285750">
              <a:buFont typeface="Arial" panose="020B0604020202020204" pitchFamily="34" charset="0"/>
              <a:buChar char="•"/>
            </a:pPr>
            <a:r>
              <a:rPr lang="en-US" sz="2800" dirty="0"/>
              <a:t>Monitoring, contact tracing &amp; public health surveillance;</a:t>
            </a:r>
          </a:p>
          <a:p>
            <a:pPr marL="285750" indent="-285750">
              <a:buFont typeface="Arial" panose="020B0604020202020204" pitchFamily="34" charset="0"/>
              <a:buChar char="•"/>
            </a:pPr>
            <a:r>
              <a:rPr lang="en-US" sz="2800" dirty="0"/>
              <a:t>Public communication efforts;</a:t>
            </a:r>
          </a:p>
          <a:p>
            <a:pPr marL="285750" indent="-285750">
              <a:buFont typeface="Arial" panose="020B0604020202020204" pitchFamily="34" charset="0"/>
              <a:buChar char="•"/>
            </a:pPr>
            <a:r>
              <a:rPr lang="en-US" sz="2800" dirty="0"/>
              <a:t>Public health data systems;</a:t>
            </a:r>
          </a:p>
          <a:p>
            <a:pPr marL="285750" indent="-285750">
              <a:buFont typeface="Arial" panose="020B0604020202020204" pitchFamily="34" charset="0"/>
              <a:buChar char="•"/>
            </a:pPr>
            <a:r>
              <a:rPr lang="en-US" sz="2800" dirty="0"/>
              <a:t>COVID-19 prevention and treatment equipment, such as ventilators and ambulances;</a:t>
            </a:r>
          </a:p>
          <a:p>
            <a:pPr marL="285750" indent="-285750">
              <a:buFont typeface="Arial" panose="020B0604020202020204" pitchFamily="34" charset="0"/>
              <a:buChar char="•"/>
            </a:pPr>
            <a:r>
              <a:rPr lang="en-US" sz="2800" dirty="0"/>
              <a:t>Medical and PPE / Protective Supplies;</a:t>
            </a:r>
          </a:p>
          <a:p>
            <a:pPr marL="285750" indent="-285750">
              <a:buFont typeface="Arial" panose="020B0604020202020204" pitchFamily="34" charset="0"/>
              <a:buChar char="•"/>
            </a:pPr>
            <a:r>
              <a:rPr lang="en-US" sz="2800" dirty="0"/>
              <a:t>Support for isolation or quarantine;</a:t>
            </a:r>
          </a:p>
          <a:p>
            <a:pPr marL="285750" indent="-285750">
              <a:buFont typeface="Arial" panose="020B0604020202020204" pitchFamily="34" charset="0"/>
              <a:buChar char="•"/>
            </a:pPr>
            <a:r>
              <a:rPr lang="en-US" sz="2800" dirty="0"/>
              <a:t>Ventilation system installation and improvement;</a:t>
            </a:r>
          </a:p>
          <a:p>
            <a:pPr marL="285750" indent="-285750">
              <a:buFont typeface="Arial" panose="020B0604020202020204" pitchFamily="34" charset="0"/>
              <a:buChar char="•"/>
            </a:pPr>
            <a:r>
              <a:rPr lang="en-US" sz="2800" dirty="0"/>
              <a:t>Technical assistance on mitigation and Covid-19 threats to public health and safety;</a:t>
            </a:r>
          </a:p>
          <a:p>
            <a:pPr marL="285750" indent="-285750">
              <a:buFont typeface="Arial" panose="020B0604020202020204" pitchFamily="34" charset="0"/>
              <a:buChar char="•"/>
            </a:pPr>
            <a:r>
              <a:rPr lang="en-US" sz="2800" dirty="0"/>
              <a:t>Transportation to reach vaccination or testing sites, or other prevention and mitigation services for vulnerable populations;</a:t>
            </a:r>
          </a:p>
          <a:p>
            <a:pPr marL="285750" indent="-285750">
              <a:buFont typeface="Arial" panose="020B0604020202020204" pitchFamily="34" charset="0"/>
              <a:buChar char="•"/>
            </a:pPr>
            <a:r>
              <a:rPr lang="en-US" sz="2800" dirty="0"/>
              <a:t>Support for prevention, mitigation, or other services in congregate living facilities, public facilities, and schools; </a:t>
            </a:r>
          </a:p>
          <a:p>
            <a:pPr marL="285750" indent="-285750">
              <a:buFont typeface="Arial" panose="020B0604020202020204" pitchFamily="34" charset="0"/>
              <a:buChar char="•"/>
            </a:pPr>
            <a:r>
              <a:rPr lang="en-US" sz="2800" dirty="0"/>
              <a:t>Medical facilities generally dedicated to Covid-19 treatment and mitigation (emergency rooms); </a:t>
            </a:r>
          </a:p>
          <a:p>
            <a:pPr marL="285750" indent="-285750">
              <a:buFont typeface="Arial" panose="020B0604020202020204" pitchFamily="34" charset="0"/>
              <a:buChar char="•"/>
            </a:pPr>
            <a:r>
              <a:rPr lang="en-US" sz="2800" dirty="0"/>
              <a:t>Temporary medical facilities and other measure to increase COVID-19 treatment facility; and</a:t>
            </a:r>
          </a:p>
          <a:p>
            <a:pPr marL="285750" indent="-285750">
              <a:buFont typeface="Arial" panose="020B0604020202020204" pitchFamily="34" charset="0"/>
              <a:buChar char="•"/>
            </a:pPr>
            <a:r>
              <a:rPr lang="en-US" sz="2800" dirty="0"/>
              <a:t>Emergency operations center &amp; emergency response equipment (emergency response radio systems); </a:t>
            </a:r>
          </a:p>
          <a:p>
            <a:pPr marL="285750" indent="-285750">
              <a:buFont typeface="Arial" panose="020B0604020202020204" pitchFamily="34" charset="0"/>
              <a:buChar char="•"/>
            </a:pPr>
            <a:r>
              <a:rPr lang="en-US" sz="2800" dirty="0"/>
              <a:t>Public telemedicine capabilities for COVID-19 related treatment.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TextBox 3"/>
          <p:cNvSpPr txBox="1"/>
          <p:nvPr/>
        </p:nvSpPr>
        <p:spPr>
          <a:xfrm>
            <a:off x="4167717" y="1297517"/>
            <a:ext cx="10764328" cy="1513235"/>
          </a:xfrm>
          <a:prstGeom prst="rect">
            <a:avLst/>
          </a:prstGeom>
        </p:spPr>
        <p:txBody>
          <a:bodyPr wrap="square" lIns="0" tIns="0" rIns="0" bIns="0" rtlCol="0" anchor="t">
            <a:spAutoFit/>
          </a:bodyPr>
          <a:lstStyle/>
          <a:p>
            <a:pPr marL="0" marR="0" lvl="0" indent="0" algn="l" defTabSz="914400" rtl="0" eaLnBrk="1" fontAlgn="auto" latinLnBrk="0" hangingPunct="1">
              <a:lnSpc>
                <a:spcPts val="5880"/>
              </a:lnSpc>
              <a:spcBef>
                <a:spcPts val="0"/>
              </a:spcBef>
              <a:spcAft>
                <a:spcPts val="0"/>
              </a:spcAft>
              <a:buClrTx/>
              <a:buSzTx/>
              <a:buFontTx/>
              <a:buNone/>
              <a:tabLst/>
              <a:defRPr/>
            </a:pPr>
            <a:r>
              <a:rPr kumimoji="0" lang="en-US" sz="7200" b="1" i="0" u="sng"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Medical Expense Activities</a:t>
            </a:r>
          </a:p>
          <a:p>
            <a:pPr marL="0" marR="0" lvl="0" indent="0" algn="l" defTabSz="914400" rtl="0" eaLnBrk="1" fontAlgn="auto" latinLnBrk="0" hangingPunct="1">
              <a:lnSpc>
                <a:spcPts val="5880"/>
              </a:lnSpc>
              <a:spcBef>
                <a:spcPts val="0"/>
              </a:spcBef>
              <a:spcAft>
                <a:spcPts val="0"/>
              </a:spcAft>
              <a:buClrTx/>
              <a:buSzTx/>
              <a:buFontTx/>
              <a:buNone/>
              <a:tabLst/>
              <a:defRPr/>
            </a:pPr>
            <a:endParaRPr kumimoji="0" lang="en-US" sz="5600" b="0" i="0" u="none" strike="noStrike" kern="1200" cap="none" spc="0" normalizeH="0" baseline="0" noProof="0" dirty="0">
              <a:ln>
                <a:noFill/>
              </a:ln>
              <a:solidFill>
                <a:srgbClr val="192954"/>
              </a:solidFill>
              <a:effectLst/>
              <a:uLnTx/>
              <a:uFillTx/>
              <a:latin typeface="Kollektif Bold"/>
              <a:ea typeface="+mn-ea"/>
              <a:cs typeface="+mn-cs"/>
            </a:endParaRPr>
          </a:p>
        </p:txBody>
      </p:sp>
      <p:sp>
        <p:nvSpPr>
          <p:cNvPr id="2" name="TextBox 1">
            <a:extLst>
              <a:ext uri="{FF2B5EF4-FFF2-40B4-BE49-F238E27FC236}">
                <a16:creationId xmlns:a16="http://schemas.microsoft.com/office/drawing/2014/main" id="{3602156A-7425-48E6-91C0-F77E3E09278D}"/>
              </a:ext>
            </a:extLst>
          </p:cNvPr>
          <p:cNvSpPr txBox="1"/>
          <p:nvPr/>
        </p:nvSpPr>
        <p:spPr>
          <a:xfrm>
            <a:off x="1642534" y="2810752"/>
            <a:ext cx="14698132" cy="5078313"/>
          </a:xfrm>
          <a:prstGeom prst="rect">
            <a:avLst/>
          </a:prstGeom>
          <a:noFill/>
        </p:spPr>
        <p:txBody>
          <a:bodyPr wrap="square" rtlCol="0">
            <a:spAutoFit/>
          </a:bodyPr>
          <a:lstStyle/>
          <a:p>
            <a:r>
              <a:rPr lang="en-US" sz="3600" dirty="0">
                <a:solidFill>
                  <a:schemeClr val="bg1"/>
                </a:solidFill>
                <a:latin typeface="Calibri" panose="020F0502020204030204" pitchFamily="34" charset="0"/>
                <a:cs typeface="Calibri" panose="020F0502020204030204" pitchFamily="34" charset="0"/>
              </a:rPr>
              <a:t>Treasury has provided a few examples of medical expense activities including: </a:t>
            </a:r>
          </a:p>
          <a:p>
            <a:endParaRPr lang="en-US" sz="3600" dirty="0">
              <a:solidFill>
                <a:schemeClr val="bg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3600" dirty="0">
                <a:solidFill>
                  <a:schemeClr val="bg1"/>
                </a:solidFill>
                <a:latin typeface="Calibri" panose="020F0502020204030204" pitchFamily="34" charset="0"/>
                <a:cs typeface="Calibri" panose="020F0502020204030204" pitchFamily="34" charset="0"/>
              </a:rPr>
              <a:t>Unreimbursed expenses for medical care for Covid-19 testing or treatment, such as uncompensated care costs for medical providers or out-of-pocket costs for individuals.</a:t>
            </a:r>
          </a:p>
          <a:p>
            <a:pPr marL="285750" indent="-285750">
              <a:buFont typeface="Arial" panose="020B0604020202020204" pitchFamily="34" charset="0"/>
              <a:buChar char="•"/>
            </a:pPr>
            <a:r>
              <a:rPr lang="en-US" sz="3600" dirty="0">
                <a:solidFill>
                  <a:schemeClr val="bg1"/>
                </a:solidFill>
                <a:latin typeface="Calibri" panose="020F0502020204030204" pitchFamily="34" charset="0"/>
                <a:cs typeface="Calibri" panose="020F0502020204030204" pitchFamily="34" charset="0"/>
              </a:rPr>
              <a:t>Paid family and medical leave for public employees to enable compliance with covid-19 public health precautions; </a:t>
            </a:r>
          </a:p>
          <a:p>
            <a:pPr marL="285750" indent="-285750">
              <a:buFont typeface="Arial" panose="020B0604020202020204" pitchFamily="34" charset="0"/>
              <a:buChar char="•"/>
            </a:pPr>
            <a:r>
              <a:rPr lang="en-US" sz="3600" dirty="0">
                <a:solidFill>
                  <a:schemeClr val="bg1"/>
                </a:solidFill>
                <a:latin typeface="Calibri" panose="020F0502020204030204" pitchFamily="34" charset="0"/>
                <a:cs typeface="Calibri" panose="020F0502020204030204" pitchFamily="34" charset="0"/>
              </a:rPr>
              <a:t>Emergency medical response expenses;.</a:t>
            </a:r>
          </a:p>
          <a:p>
            <a:pPr marL="285750" indent="-285750">
              <a:buFont typeface="Arial" panose="020B0604020202020204" pitchFamily="34" charset="0"/>
              <a:buChar char="•"/>
            </a:pPr>
            <a:r>
              <a:rPr lang="en-US" sz="3600" dirty="0">
                <a:solidFill>
                  <a:schemeClr val="bg1"/>
                </a:solidFill>
                <a:latin typeface="Calibri" panose="020F0502020204030204" pitchFamily="34" charset="0"/>
                <a:cs typeface="Calibri" panose="020F0502020204030204" pitchFamily="34" charset="0"/>
              </a:rPr>
              <a:t>Treatment of long-term symptoms or effects of COVID-19.  </a:t>
            </a:r>
          </a:p>
        </p:txBody>
      </p:sp>
    </p:spTree>
    <p:extLst>
      <p:ext uri="{BB962C8B-B14F-4D97-AF65-F5344CB8AC3E}">
        <p14:creationId xmlns:p14="http://schemas.microsoft.com/office/powerpoint/2010/main" val="338571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a:extLst>
              <a:ext uri="{FF2B5EF4-FFF2-40B4-BE49-F238E27FC236}">
                <a16:creationId xmlns:a16="http://schemas.microsoft.com/office/drawing/2014/main" id="{86E38E7A-023B-4329-BF8D-8E3E8B144430}"/>
              </a:ext>
            </a:extLst>
          </p:cNvPr>
          <p:cNvGrpSpPr/>
          <p:nvPr/>
        </p:nvGrpSpPr>
        <p:grpSpPr>
          <a:xfrm rot="19745191">
            <a:off x="-12371399" y="-6262044"/>
            <a:ext cx="20124627" cy="8722700"/>
            <a:chOff x="0" y="0"/>
            <a:chExt cx="31686624" cy="13734063"/>
          </a:xfrm>
          <a:solidFill>
            <a:schemeClr val="bg2">
              <a:lumMod val="90000"/>
            </a:schemeClr>
          </a:solidFill>
        </p:grpSpPr>
        <p:sp>
          <p:nvSpPr>
            <p:cNvPr id="7" name="Freeform 5">
              <a:extLst>
                <a:ext uri="{FF2B5EF4-FFF2-40B4-BE49-F238E27FC236}">
                  <a16:creationId xmlns:a16="http://schemas.microsoft.com/office/drawing/2014/main" id="{11D75D26-A111-40A0-B4C3-102459FCB065}"/>
                </a:ext>
              </a:extLst>
            </p:cNvPr>
            <p:cNvSpPr/>
            <p:nvPr/>
          </p:nvSpPr>
          <p:spPr>
            <a:xfrm>
              <a:off x="0" y="0"/>
              <a:ext cx="31686624" cy="13734062"/>
            </a:xfrm>
            <a:custGeom>
              <a:avLst/>
              <a:gdLst/>
              <a:ahLst/>
              <a:cxnLst/>
              <a:rect l="l" t="t" r="r" b="b"/>
              <a:pathLst>
                <a:path w="31686624" h="13734062">
                  <a:moveTo>
                    <a:pt x="0" y="0"/>
                  </a:moveTo>
                  <a:lnTo>
                    <a:pt x="31686624" y="0"/>
                  </a:lnTo>
                  <a:lnTo>
                    <a:pt x="31686624" y="13734062"/>
                  </a:lnTo>
                  <a:lnTo>
                    <a:pt x="0" y="13734062"/>
                  </a:lnTo>
                  <a:close/>
                </a:path>
              </a:pathLst>
            </a:custGeom>
            <a:grpFill/>
          </p:spPr>
        </p:sp>
      </p:grpSp>
      <p:grpSp>
        <p:nvGrpSpPr>
          <p:cNvPr id="4" name="Group 4">
            <a:extLst>
              <a:ext uri="{FF2B5EF4-FFF2-40B4-BE49-F238E27FC236}">
                <a16:creationId xmlns:a16="http://schemas.microsoft.com/office/drawing/2014/main" id="{1E651D62-C5D3-45E3-8F0E-10C2F273DFF0}"/>
              </a:ext>
            </a:extLst>
          </p:cNvPr>
          <p:cNvGrpSpPr/>
          <p:nvPr/>
        </p:nvGrpSpPr>
        <p:grpSpPr>
          <a:xfrm rot="-9622901">
            <a:off x="6579767" y="-8190427"/>
            <a:ext cx="20124627" cy="8722700"/>
            <a:chOff x="0" y="0"/>
            <a:chExt cx="31686624" cy="13734063"/>
          </a:xfrm>
          <a:solidFill>
            <a:schemeClr val="bg2">
              <a:lumMod val="90000"/>
            </a:schemeClr>
          </a:solidFill>
        </p:grpSpPr>
        <p:sp>
          <p:nvSpPr>
            <p:cNvPr id="5" name="Freeform 5">
              <a:extLst>
                <a:ext uri="{FF2B5EF4-FFF2-40B4-BE49-F238E27FC236}">
                  <a16:creationId xmlns:a16="http://schemas.microsoft.com/office/drawing/2014/main" id="{15E8E28F-C4BF-45A9-A2BD-03980F5FB398}"/>
                </a:ext>
              </a:extLst>
            </p:cNvPr>
            <p:cNvSpPr/>
            <p:nvPr/>
          </p:nvSpPr>
          <p:spPr>
            <a:xfrm>
              <a:off x="0" y="0"/>
              <a:ext cx="31686624" cy="13734062"/>
            </a:xfrm>
            <a:custGeom>
              <a:avLst/>
              <a:gdLst/>
              <a:ahLst/>
              <a:cxnLst/>
              <a:rect l="l" t="t" r="r" b="b"/>
              <a:pathLst>
                <a:path w="31686624" h="13734062">
                  <a:moveTo>
                    <a:pt x="0" y="0"/>
                  </a:moveTo>
                  <a:lnTo>
                    <a:pt x="31686624" y="0"/>
                  </a:lnTo>
                  <a:lnTo>
                    <a:pt x="31686624" y="13734062"/>
                  </a:lnTo>
                  <a:lnTo>
                    <a:pt x="0" y="13734062"/>
                  </a:lnTo>
                  <a:close/>
                </a:path>
              </a:pathLst>
            </a:custGeom>
            <a:grpFill/>
          </p:spPr>
        </p:sp>
      </p:grpSp>
      <p:sp>
        <p:nvSpPr>
          <p:cNvPr id="2" name="Title 1">
            <a:extLst>
              <a:ext uri="{FF2B5EF4-FFF2-40B4-BE49-F238E27FC236}">
                <a16:creationId xmlns:a16="http://schemas.microsoft.com/office/drawing/2014/main" id="{6500FB9E-B2A0-450A-9A03-7AD3E99B28EF}"/>
              </a:ext>
            </a:extLst>
          </p:cNvPr>
          <p:cNvSpPr>
            <a:spLocks noGrp="1"/>
          </p:cNvSpPr>
          <p:nvPr>
            <p:ph type="title"/>
          </p:nvPr>
        </p:nvSpPr>
        <p:spPr>
          <a:xfrm>
            <a:off x="2801859" y="395399"/>
            <a:ext cx="15087600" cy="2176136"/>
          </a:xfrm>
        </p:spPr>
        <p:txBody>
          <a:bodyPr/>
          <a:lstStyle/>
          <a:p>
            <a:r>
              <a:rPr lang="en-US" b="1" dirty="0">
                <a:solidFill>
                  <a:srgbClr val="00B0F0"/>
                </a:solidFill>
                <a:latin typeface="Calibri Light" panose="020F0302020204030204" pitchFamily="34" charset="0"/>
                <a:cs typeface="Calibri Light" panose="020F0302020204030204" pitchFamily="34" charset="0"/>
              </a:rPr>
              <a:t>Behavioral Health Care Activities </a:t>
            </a:r>
          </a:p>
        </p:txBody>
      </p:sp>
      <p:sp>
        <p:nvSpPr>
          <p:cNvPr id="3" name="Content Placeholder 2">
            <a:extLst>
              <a:ext uri="{FF2B5EF4-FFF2-40B4-BE49-F238E27FC236}">
                <a16:creationId xmlns:a16="http://schemas.microsoft.com/office/drawing/2014/main" id="{366B7E9B-C150-4E15-9578-6C9549E23737}"/>
              </a:ext>
            </a:extLst>
          </p:cNvPr>
          <p:cNvSpPr>
            <a:spLocks noGrp="1"/>
          </p:cNvSpPr>
          <p:nvPr>
            <p:ph idx="1"/>
          </p:nvPr>
        </p:nvSpPr>
        <p:spPr>
          <a:xfrm>
            <a:off x="1699260" y="3038848"/>
            <a:ext cx="14889480" cy="6035040"/>
          </a:xfrm>
        </p:spPr>
        <p:txBody>
          <a:bodyPr>
            <a:normAutofit fontScale="92500" lnSpcReduction="20000"/>
          </a:bodyPr>
          <a:lstStyle/>
          <a:p>
            <a:pPr marL="285750" indent="-285750">
              <a:buFont typeface="Arial" panose="020B0604020202020204" pitchFamily="34" charset="0"/>
              <a:buChar char="•"/>
            </a:pPr>
            <a:r>
              <a:rPr lang="en-US" sz="3200" dirty="0">
                <a:solidFill>
                  <a:schemeClr val="tx1"/>
                </a:solidFill>
                <a:latin typeface="Calibri" panose="020F0502020204030204" pitchFamily="34" charset="0"/>
                <a:cs typeface="Calibri" panose="020F0502020204030204" pitchFamily="34" charset="0"/>
              </a:rPr>
              <a:t>Prevention, outpatient treatment, inpatient treatment, crisis care, diversion programs, outreach to individuals not yet engaged in treatment, harm reduction &amp; long-term recovery support.</a:t>
            </a:r>
          </a:p>
          <a:p>
            <a:pPr marL="285750" indent="-285750">
              <a:buFont typeface="Arial" panose="020B0604020202020204" pitchFamily="34" charset="0"/>
              <a:buChar char="•"/>
            </a:pPr>
            <a:r>
              <a:rPr lang="en-US" sz="3200" dirty="0">
                <a:solidFill>
                  <a:schemeClr val="tx1"/>
                </a:solidFill>
                <a:latin typeface="Calibri" panose="020F0502020204030204" pitchFamily="34" charset="0"/>
                <a:cs typeface="Calibri" panose="020F0502020204030204" pitchFamily="34" charset="0"/>
              </a:rPr>
              <a:t>Enhanced behavioral health needs in Schools. </a:t>
            </a:r>
          </a:p>
          <a:p>
            <a:pPr marL="285750" indent="-285750">
              <a:buFont typeface="Arial" panose="020B0604020202020204" pitchFamily="34" charset="0"/>
              <a:buChar char="•"/>
            </a:pPr>
            <a:r>
              <a:rPr lang="en-US" sz="3200" dirty="0">
                <a:solidFill>
                  <a:schemeClr val="tx1"/>
                </a:solidFill>
                <a:latin typeface="Calibri" panose="020F0502020204030204" pitchFamily="34" charset="0"/>
                <a:cs typeface="Calibri" panose="020F0502020204030204" pitchFamily="34" charset="0"/>
              </a:rPr>
              <a:t>Services for pregnant women or infants born with neonatal abstinence syndrome.</a:t>
            </a:r>
          </a:p>
          <a:p>
            <a:pPr marL="285750" indent="-285750">
              <a:buFont typeface="Arial" panose="020B0604020202020204" pitchFamily="34" charset="0"/>
              <a:buChar char="•"/>
            </a:pPr>
            <a:r>
              <a:rPr lang="en-US" sz="3200" dirty="0">
                <a:solidFill>
                  <a:schemeClr val="tx1"/>
                </a:solidFill>
                <a:latin typeface="Calibri" panose="020F0502020204030204" pitchFamily="34" charset="0"/>
                <a:cs typeface="Calibri" panose="020F0502020204030204" pitchFamily="34" charset="0"/>
              </a:rPr>
              <a:t>Support for equitable access to reduce disparities in access to high-quality treatment.</a:t>
            </a:r>
          </a:p>
          <a:p>
            <a:pPr marL="285750" indent="-285750">
              <a:buFont typeface="Arial" panose="020B0604020202020204" pitchFamily="34" charset="0"/>
              <a:buChar char="•"/>
            </a:pPr>
            <a:r>
              <a:rPr lang="en-US" sz="3200" dirty="0">
                <a:solidFill>
                  <a:schemeClr val="tx1"/>
                </a:solidFill>
                <a:latin typeface="Calibri" panose="020F0502020204030204" pitchFamily="34" charset="0"/>
                <a:cs typeface="Calibri" panose="020F0502020204030204" pitchFamily="34" charset="0"/>
              </a:rPr>
              <a:t>Peer support groups, costs for residence in supportive housing or recovery housing, and the 988 National Suicide Prevention Lifeline or other hotline services.</a:t>
            </a:r>
          </a:p>
          <a:p>
            <a:pPr marL="285750" indent="-285750">
              <a:buFont typeface="Arial" panose="020B0604020202020204" pitchFamily="34" charset="0"/>
              <a:buChar char="•"/>
            </a:pPr>
            <a:r>
              <a:rPr lang="en-US" sz="3200" dirty="0">
                <a:solidFill>
                  <a:schemeClr val="tx1"/>
                </a:solidFill>
                <a:latin typeface="Calibri" panose="020F0502020204030204" pitchFamily="34" charset="0"/>
                <a:cs typeface="Calibri" panose="020F0502020204030204" pitchFamily="34" charset="0"/>
              </a:rPr>
              <a:t>Expansion of access to evidence-based services for opioid use disorder prevention, treatment, harm reduction, and recovery.</a:t>
            </a:r>
          </a:p>
          <a:p>
            <a:pPr marL="285750" indent="-285750">
              <a:buFont typeface="Arial" panose="020B0604020202020204" pitchFamily="34" charset="0"/>
              <a:buChar char="•"/>
            </a:pPr>
            <a:r>
              <a:rPr lang="en-US" sz="3200" dirty="0">
                <a:solidFill>
                  <a:schemeClr val="tx1"/>
                </a:solidFill>
                <a:latin typeface="Calibri" panose="020F0502020204030204" pitchFamily="34" charset="0"/>
                <a:cs typeface="Calibri" panose="020F0502020204030204" pitchFamily="34" charset="0"/>
              </a:rPr>
              <a:t>Behavioral health facilities and equipment.</a:t>
            </a:r>
          </a:p>
          <a:p>
            <a:pPr marL="576072" lvl="2" indent="0">
              <a:buNone/>
            </a:pPr>
            <a:r>
              <a:rPr lang="en-US" sz="3200" dirty="0">
                <a:solidFill>
                  <a:schemeClr val="tx1"/>
                </a:solidFill>
                <a:latin typeface="Calibri" panose="020F0502020204030204" pitchFamily="34" charset="0"/>
                <a:cs typeface="Calibri" panose="020F0502020204030204" pitchFamily="34" charset="0"/>
              </a:rPr>
              <a:t> </a:t>
            </a:r>
          </a:p>
          <a:p>
            <a:pPr marL="576072" lvl="2" indent="0">
              <a:buNone/>
            </a:pPr>
            <a:endParaRPr lang="en-US" sz="2800" dirty="0">
              <a:latin typeface="Tw Cen MT" panose="020B0602020104020603" pitchFamily="34" charset="0"/>
            </a:endParaRPr>
          </a:p>
        </p:txBody>
      </p:sp>
    </p:spTree>
    <p:extLst>
      <p:ext uri="{BB962C8B-B14F-4D97-AF65-F5344CB8AC3E}">
        <p14:creationId xmlns:p14="http://schemas.microsoft.com/office/powerpoint/2010/main" val="596940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4">
            <a:extLst>
              <a:ext uri="{FF2B5EF4-FFF2-40B4-BE49-F238E27FC236}">
                <a16:creationId xmlns:a16="http://schemas.microsoft.com/office/drawing/2014/main" id="{D5EEB288-BD9A-4D02-A329-8692086C05A5}"/>
              </a:ext>
            </a:extLst>
          </p:cNvPr>
          <p:cNvGrpSpPr/>
          <p:nvPr/>
        </p:nvGrpSpPr>
        <p:grpSpPr>
          <a:xfrm rot="-9622901">
            <a:off x="-6358780" y="8737326"/>
            <a:ext cx="20124627" cy="8722700"/>
            <a:chOff x="0" y="0"/>
            <a:chExt cx="31686624" cy="13734063"/>
          </a:xfrm>
          <a:solidFill>
            <a:srgbClr val="002060"/>
          </a:solidFill>
        </p:grpSpPr>
        <p:sp>
          <p:nvSpPr>
            <p:cNvPr id="11" name="Freeform 5">
              <a:extLst>
                <a:ext uri="{FF2B5EF4-FFF2-40B4-BE49-F238E27FC236}">
                  <a16:creationId xmlns:a16="http://schemas.microsoft.com/office/drawing/2014/main" id="{FA142D71-4E8E-411D-8907-56E40956FD53}"/>
                </a:ext>
              </a:extLst>
            </p:cNvPr>
            <p:cNvSpPr/>
            <p:nvPr/>
          </p:nvSpPr>
          <p:spPr>
            <a:xfrm>
              <a:off x="0" y="0"/>
              <a:ext cx="31686624" cy="13734062"/>
            </a:xfrm>
            <a:custGeom>
              <a:avLst/>
              <a:gdLst/>
              <a:ahLst/>
              <a:cxnLst/>
              <a:rect l="l" t="t" r="r" b="b"/>
              <a:pathLst>
                <a:path w="31686624" h="13734062">
                  <a:moveTo>
                    <a:pt x="0" y="0"/>
                  </a:moveTo>
                  <a:lnTo>
                    <a:pt x="31686624" y="0"/>
                  </a:lnTo>
                  <a:lnTo>
                    <a:pt x="31686624" y="13734062"/>
                  </a:lnTo>
                  <a:lnTo>
                    <a:pt x="0" y="13734062"/>
                  </a:lnTo>
                  <a:close/>
                </a:path>
              </a:pathLst>
            </a:custGeom>
            <a:grpFill/>
          </p:spPr>
        </p:sp>
      </p:grpSp>
      <p:grpSp>
        <p:nvGrpSpPr>
          <p:cNvPr id="8" name="Group 2">
            <a:extLst>
              <a:ext uri="{FF2B5EF4-FFF2-40B4-BE49-F238E27FC236}">
                <a16:creationId xmlns:a16="http://schemas.microsoft.com/office/drawing/2014/main" id="{B1B5A133-FC92-476B-AF00-A128B94B8077}"/>
              </a:ext>
            </a:extLst>
          </p:cNvPr>
          <p:cNvGrpSpPr/>
          <p:nvPr/>
        </p:nvGrpSpPr>
        <p:grpSpPr>
          <a:xfrm rot="-9622901">
            <a:off x="5135798" y="-8491194"/>
            <a:ext cx="20124627" cy="8950886"/>
            <a:chOff x="0" y="0"/>
            <a:chExt cx="31686624" cy="14093347"/>
          </a:xfrm>
          <a:solidFill>
            <a:schemeClr val="accent1"/>
          </a:solidFill>
        </p:grpSpPr>
        <p:sp>
          <p:nvSpPr>
            <p:cNvPr id="9" name="Freeform 3">
              <a:extLst>
                <a:ext uri="{FF2B5EF4-FFF2-40B4-BE49-F238E27FC236}">
                  <a16:creationId xmlns:a16="http://schemas.microsoft.com/office/drawing/2014/main" id="{5C3D4F0F-9B79-4C57-A4A2-753F8950D0C0}"/>
                </a:ext>
              </a:extLst>
            </p:cNvPr>
            <p:cNvSpPr/>
            <p:nvPr/>
          </p:nvSpPr>
          <p:spPr>
            <a:xfrm>
              <a:off x="0" y="0"/>
              <a:ext cx="31686624" cy="14093346"/>
            </a:xfrm>
            <a:custGeom>
              <a:avLst/>
              <a:gdLst/>
              <a:ahLst/>
              <a:cxnLst/>
              <a:rect l="l" t="t" r="r" b="b"/>
              <a:pathLst>
                <a:path w="31686624" h="14093346">
                  <a:moveTo>
                    <a:pt x="0" y="0"/>
                  </a:moveTo>
                  <a:lnTo>
                    <a:pt x="31686624" y="0"/>
                  </a:lnTo>
                  <a:lnTo>
                    <a:pt x="31686624" y="14093346"/>
                  </a:lnTo>
                  <a:lnTo>
                    <a:pt x="0" y="14093346"/>
                  </a:lnTo>
                  <a:close/>
                </a:path>
              </a:pathLst>
            </a:custGeom>
            <a:grpFill/>
          </p:spPr>
        </p:sp>
      </p:grpSp>
      <p:sp>
        <p:nvSpPr>
          <p:cNvPr id="2" name="Title 1">
            <a:extLst>
              <a:ext uri="{FF2B5EF4-FFF2-40B4-BE49-F238E27FC236}">
                <a16:creationId xmlns:a16="http://schemas.microsoft.com/office/drawing/2014/main" id="{F6BF1550-244E-4EA8-A53D-ADDC6E944D70}"/>
              </a:ext>
            </a:extLst>
          </p:cNvPr>
          <p:cNvSpPr>
            <a:spLocks noGrp="1"/>
          </p:cNvSpPr>
          <p:nvPr>
            <p:ph type="title"/>
          </p:nvPr>
        </p:nvSpPr>
        <p:spPr>
          <a:xfrm>
            <a:off x="897814" y="876879"/>
            <a:ext cx="16889186" cy="2070426"/>
          </a:xfrm>
        </p:spPr>
        <p:txBody>
          <a:bodyPr>
            <a:normAutofit/>
          </a:bodyPr>
          <a:lstStyle/>
          <a:p>
            <a:pPr algn="ctr"/>
            <a:r>
              <a:rPr lang="en-US" b="1" dirty="0">
                <a:latin typeface="Calibri Light" panose="020F0302020204030204" pitchFamily="34" charset="0"/>
                <a:cs typeface="Calibri Light" panose="020F0302020204030204" pitchFamily="34" charset="0"/>
              </a:rPr>
              <a:t>Preventing and Responding to Violence </a:t>
            </a:r>
            <a:endParaRPr lang="en-US" sz="11500" b="1"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3FD5AD99-4559-4788-A426-605E6D5D4669}"/>
              </a:ext>
            </a:extLst>
          </p:cNvPr>
          <p:cNvSpPr txBox="1"/>
          <p:nvPr/>
        </p:nvSpPr>
        <p:spPr>
          <a:xfrm>
            <a:off x="1112807" y="3419705"/>
            <a:ext cx="16459200" cy="4955203"/>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Calibri" panose="020F0502020204030204" pitchFamily="34" charset="0"/>
                <a:ea typeface="Times New Roman" panose="02020603050405020304" pitchFamily="18" charset="0"/>
                <a:cs typeface="Calibri" panose="020F0502020204030204" pitchFamily="34" charset="0"/>
              </a:rPr>
              <a:t>Referrals to trauma recovery services for victims of crime;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Calibri" panose="020F0502020204030204" pitchFamily="34" charset="0"/>
                <a:ea typeface="Times New Roman" panose="02020603050405020304" pitchFamily="18" charset="0"/>
                <a:cs typeface="Calibri" panose="020F0502020204030204" pitchFamily="34" charset="0"/>
              </a:rPr>
              <a:t>Community violence intervention programs, including: </a:t>
            </a:r>
          </a:p>
          <a:p>
            <a:pPr marL="914400" lvl="1" indent="-457200">
              <a:buFont typeface="Arial" panose="020B0604020202020204" pitchFamily="34" charset="0"/>
              <a:buChar char="•"/>
            </a:pPr>
            <a:r>
              <a:rPr lang="en-US" sz="3200" dirty="0">
                <a:solidFill>
                  <a:prstClr val="black"/>
                </a:solidFill>
                <a:latin typeface="Calibri" panose="020F0502020204030204" pitchFamily="34" charset="0"/>
                <a:ea typeface="Times New Roman" panose="02020603050405020304" pitchFamily="18" charset="0"/>
                <a:cs typeface="Calibri" panose="020F0502020204030204" pitchFamily="34" charset="0"/>
              </a:rPr>
              <a:t>Evidence-based practices like focused deterrence, with wraparound services such as behavioral therapy, trauma recovery, job training, education, housing and relocation services, and financial assistance;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Calibri" panose="020F0502020204030204" pitchFamily="34" charset="0"/>
                <a:ea typeface="Times New Roman" panose="02020603050405020304" pitchFamily="18" charset="0"/>
                <a:cs typeface="Calibri" panose="020F0502020204030204" pitchFamily="34" charset="0"/>
              </a:rPr>
              <a:t>In communities experiencing increased gun violence due to the pandemic: </a:t>
            </a:r>
          </a:p>
          <a:p>
            <a:pPr marL="914400" lvl="1" indent="-457200">
              <a:buFont typeface="Arial" panose="020B0604020202020204" pitchFamily="34" charset="0"/>
              <a:buChar char="•"/>
            </a:pPr>
            <a:r>
              <a:rPr lang="en-US" sz="3200" dirty="0">
                <a:solidFill>
                  <a:prstClr val="black"/>
                </a:solidFill>
                <a:latin typeface="Calibri" panose="020F0502020204030204" pitchFamily="34" charset="0"/>
                <a:ea typeface="Times New Roman" panose="02020603050405020304" pitchFamily="18" charset="0"/>
                <a:cs typeface="Calibri" panose="020F0502020204030204" pitchFamily="34" charset="0"/>
              </a:rPr>
              <a:t>The creation of law enforcement officer positions focused on advancing community policing;</a:t>
            </a:r>
          </a:p>
          <a:p>
            <a:pPr marL="914400" lvl="1" indent="-457200">
              <a:buFont typeface="Arial" panose="020B0604020202020204" pitchFamily="34" charset="0"/>
              <a:buChar char="•"/>
            </a:pPr>
            <a:r>
              <a:rPr lang="en-US" sz="3200" dirty="0">
                <a:solidFill>
                  <a:prstClr val="black"/>
                </a:solidFill>
                <a:latin typeface="Calibri" panose="020F0502020204030204" pitchFamily="34" charset="0"/>
                <a:ea typeface="Times New Roman" panose="02020603050405020304" pitchFamily="18" charset="0"/>
                <a:cs typeface="Calibri" panose="020F0502020204030204" pitchFamily="34" charset="0"/>
              </a:rPr>
              <a:t>The creation of enforcement efforts to reduce gun violence, including prosecution; and</a:t>
            </a:r>
          </a:p>
          <a:p>
            <a:pPr marL="914400" lvl="1" indent="-457200">
              <a:buFont typeface="Arial" panose="020B0604020202020204" pitchFamily="34" charset="0"/>
              <a:buChar char="•"/>
            </a:pPr>
            <a:r>
              <a:rPr lang="en-US" sz="3200" dirty="0">
                <a:solidFill>
                  <a:prstClr val="black"/>
                </a:solidFill>
                <a:latin typeface="Calibri" panose="020F0502020204030204" pitchFamily="34" charset="0"/>
                <a:ea typeface="Times New Roman" panose="02020603050405020304" pitchFamily="18" charset="0"/>
                <a:cs typeface="Calibri" panose="020F0502020204030204" pitchFamily="34" charset="0"/>
              </a:rPr>
              <a:t>The development of technology &amp; equipment to support law enforcement policies.</a:t>
            </a:r>
          </a:p>
          <a:p>
            <a:pPr lvl="1"/>
            <a:endParaRPr lang="en-US" sz="2800" dirty="0">
              <a:solidFill>
                <a:prstClr val="black"/>
              </a:solidFill>
              <a:ea typeface="Times New Roman" panose="02020603050405020304" pitchFamily="18" charset="0"/>
              <a:cs typeface="Calibri Light" panose="020F0302020204030204" pitchFamily="34" charset="0"/>
            </a:endParaRPr>
          </a:p>
        </p:txBody>
      </p:sp>
    </p:spTree>
    <p:extLst>
      <p:ext uri="{BB962C8B-B14F-4D97-AF65-F5344CB8AC3E}">
        <p14:creationId xmlns:p14="http://schemas.microsoft.com/office/powerpoint/2010/main" val="1573100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a:extLst>
              <a:ext uri="{FF2B5EF4-FFF2-40B4-BE49-F238E27FC236}">
                <a16:creationId xmlns:a16="http://schemas.microsoft.com/office/drawing/2014/main" id="{127BEF58-7751-44EF-AAEF-0C8A5600D2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7065308"/>
            <a:ext cx="3221692" cy="3221692"/>
          </a:xfrm>
          <a:prstGeom prst="rect">
            <a:avLst/>
          </a:prstGeom>
        </p:spPr>
      </p:pic>
      <p:pic>
        <p:nvPicPr>
          <p:cNvPr id="21" name="Picture 8">
            <a:extLst>
              <a:ext uri="{FF2B5EF4-FFF2-40B4-BE49-F238E27FC236}">
                <a16:creationId xmlns:a16="http://schemas.microsoft.com/office/drawing/2014/main" id="{3D3E19F3-6218-4864-87D0-EF0E913CA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3418878" y="5417878"/>
            <a:ext cx="2586790" cy="7151453"/>
          </a:xfrm>
          <a:prstGeom prst="rect">
            <a:avLst/>
          </a:prstGeom>
        </p:spPr>
      </p:pic>
      <p:sp>
        <p:nvSpPr>
          <p:cNvPr id="2" name="TextBox 2"/>
          <p:cNvSpPr txBox="1"/>
          <p:nvPr/>
        </p:nvSpPr>
        <p:spPr>
          <a:xfrm>
            <a:off x="2557073" y="1963247"/>
            <a:ext cx="14148618" cy="1001813"/>
          </a:xfrm>
          <a:prstGeom prst="rect">
            <a:avLst/>
          </a:prstGeom>
        </p:spPr>
        <p:txBody>
          <a:bodyPr wrap="square" lIns="0" tIns="0" rIns="0" bIns="0" rtlCol="0" anchor="t">
            <a:spAutoFit/>
          </a:bodyPr>
          <a:lstStyle/>
          <a:p>
            <a:pPr marL="0" marR="0" lvl="0" indent="0" algn="l" defTabSz="914400" rtl="0" eaLnBrk="1" fontAlgn="auto" latinLnBrk="0" hangingPunct="1">
              <a:lnSpc>
                <a:spcPts val="756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192954"/>
                </a:solidFill>
                <a:effectLst/>
                <a:uLnTx/>
                <a:uFillTx/>
                <a:latin typeface="Calibri Light" panose="020F0302020204030204" pitchFamily="34" charset="0"/>
                <a:ea typeface="+mn-ea"/>
                <a:cs typeface="Calibri Light" panose="020F0302020204030204" pitchFamily="34" charset="0"/>
              </a:rPr>
              <a:t>Responding to Economic Distress</a:t>
            </a:r>
          </a:p>
        </p:txBody>
      </p:sp>
      <p:pic>
        <p:nvPicPr>
          <p:cNvPr id="8" name="Picture 8"/>
          <p:cNvPicPr>
            <a:picLocks noChangeAspect="1"/>
          </p:cNvPicPr>
          <p:nvPr/>
        </p:nvPicPr>
        <p:blipFill>
          <a:blip r:embed="rId6"/>
          <a:srcRect/>
          <a:stretch>
            <a:fillRect/>
          </a:stretch>
        </p:blipFill>
        <p:spPr>
          <a:xfrm>
            <a:off x="1684976" y="8675370"/>
            <a:ext cx="1175013" cy="663393"/>
          </a:xfrm>
          <a:prstGeom prst="rect">
            <a:avLst/>
          </a:prstGeom>
        </p:spPr>
      </p:pic>
      <p:pic>
        <p:nvPicPr>
          <p:cNvPr id="23" name="Picture 2">
            <a:extLst>
              <a:ext uri="{FF2B5EF4-FFF2-40B4-BE49-F238E27FC236}">
                <a16:creationId xmlns:a16="http://schemas.microsoft.com/office/drawing/2014/main" id="{39B2CD20-EAEE-468E-84CF-B375F37B05C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200000">
            <a:off x="-20268" y="-69284"/>
            <a:ext cx="3221692" cy="3221692"/>
          </a:xfrm>
          <a:prstGeom prst="rect">
            <a:avLst/>
          </a:prstGeom>
        </p:spPr>
      </p:pic>
      <p:sp>
        <p:nvSpPr>
          <p:cNvPr id="38" name="TextBox 37">
            <a:extLst>
              <a:ext uri="{FF2B5EF4-FFF2-40B4-BE49-F238E27FC236}">
                <a16:creationId xmlns:a16="http://schemas.microsoft.com/office/drawing/2014/main" id="{BDE53984-F4CC-4BCE-BB7B-0877AF7883BA}"/>
              </a:ext>
            </a:extLst>
          </p:cNvPr>
          <p:cNvSpPr txBox="1"/>
          <p:nvPr/>
        </p:nvSpPr>
        <p:spPr>
          <a:xfrm>
            <a:off x="1607522" y="3412391"/>
            <a:ext cx="16047720" cy="526297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The United States Department of Treasury has provided a list of enumerated eligible activities that may be authorized to respond to the negative economic impacts caused by the COVID-19 pandemic.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Calibri" panose="020F0502020204030204" pitchFamily="34" charset="0"/>
                <a:ea typeface="Times New Roman" panose="02020603050405020304" pitchFamily="18" charset="0"/>
                <a:cs typeface="Calibri" panose="020F0502020204030204" pitchFamily="34" charset="0"/>
              </a:rPr>
              <a:t>The United States Department of Treasury separates the activities into several subcategories including: </a:t>
            </a:r>
          </a:p>
          <a:p>
            <a:pPr marL="914400" lvl="1" indent="-457200">
              <a:buFont typeface="Arial" panose="020B0604020202020204" pitchFamily="34" charset="0"/>
              <a:buChar char="•"/>
            </a:pPr>
            <a:r>
              <a:rPr lang="en-US" sz="2800" dirty="0">
                <a:solidFill>
                  <a:prstClr val="black"/>
                </a:solidFill>
                <a:latin typeface="Calibri" panose="020F0502020204030204" pitchFamily="34" charset="0"/>
                <a:ea typeface="Times New Roman" panose="02020603050405020304" pitchFamily="18" charset="0"/>
                <a:cs typeface="Calibri" panose="020F0502020204030204" pitchFamily="34" charset="0"/>
              </a:rPr>
              <a:t>Assistance to Households (Disproportionate and Impacted) </a:t>
            </a:r>
          </a:p>
          <a:p>
            <a:pPr marL="914400" lvl="1" indent="-457200">
              <a:buFont typeface="Arial" panose="020B0604020202020204" pitchFamily="34" charset="0"/>
              <a:buChar char="•"/>
            </a:pPr>
            <a:r>
              <a:rPr lang="en-US" sz="2800" dirty="0">
                <a:solidFill>
                  <a:prstClr val="black"/>
                </a:solidFill>
                <a:latin typeface="Calibri" panose="020F0502020204030204" pitchFamily="34" charset="0"/>
                <a:ea typeface="Times New Roman" panose="02020603050405020304" pitchFamily="18" charset="0"/>
                <a:cs typeface="Calibri" panose="020F0502020204030204" pitchFamily="34" charset="0"/>
              </a:rPr>
              <a:t>Assistance to Small Businesses (Disproportionate and Impacted) </a:t>
            </a:r>
          </a:p>
          <a:p>
            <a:pPr marL="914400" lvl="1" indent="-457200">
              <a:buFont typeface="Arial" panose="020B0604020202020204" pitchFamily="34" charset="0"/>
              <a:buChar char="•"/>
            </a:pPr>
            <a:r>
              <a:rPr lang="en-US" sz="2800" dirty="0">
                <a:solidFill>
                  <a:prstClr val="black"/>
                </a:solidFill>
                <a:latin typeface="Calibri" panose="020F0502020204030204" pitchFamily="34" charset="0"/>
                <a:ea typeface="Times New Roman" panose="02020603050405020304" pitchFamily="18" charset="0"/>
                <a:cs typeface="Calibri" panose="020F0502020204030204" pitchFamily="34" charset="0"/>
              </a:rPr>
              <a:t>Assistance to Nonprofit Organizations (Disproportionate and Impacted) </a:t>
            </a:r>
          </a:p>
          <a:p>
            <a:pPr marL="914400" lvl="1" indent="-457200">
              <a:buFont typeface="Arial" panose="020B0604020202020204" pitchFamily="34" charset="0"/>
              <a:buChar char="•"/>
            </a:pPr>
            <a:r>
              <a:rPr lang="en-US" sz="2800" dirty="0">
                <a:solidFill>
                  <a:prstClr val="black"/>
                </a:solidFill>
                <a:latin typeface="Calibri" panose="020F0502020204030204" pitchFamily="34" charset="0"/>
                <a:ea typeface="Times New Roman" panose="02020603050405020304" pitchFamily="18" charset="0"/>
                <a:cs typeface="Calibri" panose="020F0502020204030204" pitchFamily="34" charset="0"/>
              </a:rPr>
              <a:t>Aid to Impacted Industries </a:t>
            </a:r>
          </a:p>
          <a:p>
            <a:pPr marL="914400" lvl="1" indent="-457200">
              <a:buFont typeface="Arial" panose="020B0604020202020204" pitchFamily="34" charset="0"/>
              <a:buChar char="•"/>
            </a:pPr>
            <a:r>
              <a:rPr lang="en-US" sz="2800" dirty="0">
                <a:solidFill>
                  <a:prstClr val="black"/>
                </a:solidFill>
                <a:latin typeface="Calibri" panose="020F0502020204030204" pitchFamily="34" charset="0"/>
                <a:ea typeface="Times New Roman" panose="02020603050405020304" pitchFamily="18" charset="0"/>
                <a:cs typeface="Calibri" panose="020F0502020204030204" pitchFamily="34" charset="0"/>
              </a:rPr>
              <a:t>Public Sector Capacity Eligible Uses</a:t>
            </a:r>
          </a:p>
          <a:p>
            <a:pPr marL="914400" lvl="1" indent="-457200">
              <a:buFont typeface="Arial" panose="020B0604020202020204" pitchFamily="34" charset="0"/>
              <a:buChar char="•"/>
            </a:pPr>
            <a:r>
              <a:rPr lang="en-US" sz="2800" dirty="0">
                <a:solidFill>
                  <a:prstClr val="black"/>
                </a:solidFill>
                <a:latin typeface="Calibri" panose="020F0502020204030204" pitchFamily="34" charset="0"/>
                <a:ea typeface="Times New Roman" panose="02020603050405020304" pitchFamily="18" charset="0"/>
                <a:cs typeface="Calibri" panose="020F0502020204030204" pitchFamily="34" charset="0"/>
              </a:rPr>
              <a:t>Government Employment and Rehiring of Public Staff</a:t>
            </a:r>
          </a:p>
          <a:p>
            <a:pPr marL="914400" lvl="1" indent="-457200">
              <a:buFont typeface="Arial" panose="020B0604020202020204" pitchFamily="34" charset="0"/>
              <a:buChar char="•"/>
            </a:pPr>
            <a:r>
              <a:rPr lang="en-US" sz="2800" dirty="0">
                <a:solidFill>
                  <a:prstClr val="black"/>
                </a:solidFill>
                <a:latin typeface="Calibri" panose="020F0502020204030204" pitchFamily="34" charset="0"/>
                <a:ea typeface="Times New Roman" panose="02020603050405020304" pitchFamily="18" charset="0"/>
                <a:cs typeface="Calibri" panose="020F0502020204030204" pitchFamily="34" charset="0"/>
              </a:rPr>
              <a:t>Effective Service Delivery</a:t>
            </a:r>
            <a:endParaRPr lang="en-US" sz="2800" dirty="0">
              <a:solidFill>
                <a:prstClr val="black"/>
              </a:solidFill>
              <a:latin typeface="Tw Cen MT" panose="020B0602020104020603" pitchFamily="34" charset="0"/>
              <a:ea typeface="Times New Roman" panose="02020603050405020304" pitchFamily="18"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w Cen MT" panose="020B0602020104020603" pitchFamily="34" charset="0"/>
              <a:ea typeface="Times New Roman" panose="02020603050405020304" pitchFamily="18" charset="0"/>
              <a:cs typeface="Calibri Light" panose="020F0302020204030204" pitchFamily="34" charset="0"/>
            </a:endParaRPr>
          </a:p>
        </p:txBody>
      </p:sp>
    </p:spTree>
    <p:extLst>
      <p:ext uri="{BB962C8B-B14F-4D97-AF65-F5344CB8AC3E}">
        <p14:creationId xmlns:p14="http://schemas.microsoft.com/office/powerpoint/2010/main" val="1232234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a:extLst>
              <a:ext uri="{FF2B5EF4-FFF2-40B4-BE49-F238E27FC236}">
                <a16:creationId xmlns:a16="http://schemas.microsoft.com/office/drawing/2014/main" id="{86E38E7A-023B-4329-BF8D-8E3E8B144430}"/>
              </a:ext>
            </a:extLst>
          </p:cNvPr>
          <p:cNvGrpSpPr/>
          <p:nvPr/>
        </p:nvGrpSpPr>
        <p:grpSpPr>
          <a:xfrm rot="19745191">
            <a:off x="-12371399" y="-6262044"/>
            <a:ext cx="20124627" cy="8722700"/>
            <a:chOff x="0" y="0"/>
            <a:chExt cx="31686624" cy="13734063"/>
          </a:xfrm>
          <a:solidFill>
            <a:schemeClr val="bg2">
              <a:lumMod val="90000"/>
            </a:schemeClr>
          </a:solidFill>
        </p:grpSpPr>
        <p:sp>
          <p:nvSpPr>
            <p:cNvPr id="7" name="Freeform 5">
              <a:extLst>
                <a:ext uri="{FF2B5EF4-FFF2-40B4-BE49-F238E27FC236}">
                  <a16:creationId xmlns:a16="http://schemas.microsoft.com/office/drawing/2014/main" id="{11D75D26-A111-40A0-B4C3-102459FCB065}"/>
                </a:ext>
              </a:extLst>
            </p:cNvPr>
            <p:cNvSpPr/>
            <p:nvPr/>
          </p:nvSpPr>
          <p:spPr>
            <a:xfrm>
              <a:off x="0" y="0"/>
              <a:ext cx="31686624" cy="13734062"/>
            </a:xfrm>
            <a:custGeom>
              <a:avLst/>
              <a:gdLst/>
              <a:ahLst/>
              <a:cxnLst/>
              <a:rect l="l" t="t" r="r" b="b"/>
              <a:pathLst>
                <a:path w="31686624" h="13734062">
                  <a:moveTo>
                    <a:pt x="0" y="0"/>
                  </a:moveTo>
                  <a:lnTo>
                    <a:pt x="31686624" y="0"/>
                  </a:lnTo>
                  <a:lnTo>
                    <a:pt x="31686624" y="13734062"/>
                  </a:lnTo>
                  <a:lnTo>
                    <a:pt x="0" y="13734062"/>
                  </a:lnTo>
                  <a:close/>
                </a:path>
              </a:pathLst>
            </a:custGeom>
            <a:grpFill/>
          </p:spPr>
        </p:sp>
      </p:grpSp>
      <p:grpSp>
        <p:nvGrpSpPr>
          <p:cNvPr id="4" name="Group 4">
            <a:extLst>
              <a:ext uri="{FF2B5EF4-FFF2-40B4-BE49-F238E27FC236}">
                <a16:creationId xmlns:a16="http://schemas.microsoft.com/office/drawing/2014/main" id="{1E651D62-C5D3-45E3-8F0E-10C2F273DFF0}"/>
              </a:ext>
            </a:extLst>
          </p:cNvPr>
          <p:cNvGrpSpPr/>
          <p:nvPr/>
        </p:nvGrpSpPr>
        <p:grpSpPr>
          <a:xfrm rot="-9622901">
            <a:off x="6579767" y="-8190427"/>
            <a:ext cx="20124627" cy="8722700"/>
            <a:chOff x="0" y="0"/>
            <a:chExt cx="31686624" cy="13734063"/>
          </a:xfrm>
          <a:solidFill>
            <a:schemeClr val="bg2">
              <a:lumMod val="90000"/>
            </a:schemeClr>
          </a:solidFill>
        </p:grpSpPr>
        <p:sp>
          <p:nvSpPr>
            <p:cNvPr id="5" name="Freeform 5">
              <a:extLst>
                <a:ext uri="{FF2B5EF4-FFF2-40B4-BE49-F238E27FC236}">
                  <a16:creationId xmlns:a16="http://schemas.microsoft.com/office/drawing/2014/main" id="{15E8E28F-C4BF-45A9-A2BD-03980F5FB398}"/>
                </a:ext>
              </a:extLst>
            </p:cNvPr>
            <p:cNvSpPr/>
            <p:nvPr/>
          </p:nvSpPr>
          <p:spPr>
            <a:xfrm>
              <a:off x="0" y="0"/>
              <a:ext cx="31686624" cy="13734062"/>
            </a:xfrm>
            <a:custGeom>
              <a:avLst/>
              <a:gdLst/>
              <a:ahLst/>
              <a:cxnLst/>
              <a:rect l="l" t="t" r="r" b="b"/>
              <a:pathLst>
                <a:path w="31686624" h="13734062">
                  <a:moveTo>
                    <a:pt x="0" y="0"/>
                  </a:moveTo>
                  <a:lnTo>
                    <a:pt x="31686624" y="0"/>
                  </a:lnTo>
                  <a:lnTo>
                    <a:pt x="31686624" y="13734062"/>
                  </a:lnTo>
                  <a:lnTo>
                    <a:pt x="0" y="13734062"/>
                  </a:lnTo>
                  <a:close/>
                </a:path>
              </a:pathLst>
            </a:custGeom>
            <a:grpFill/>
          </p:spPr>
        </p:sp>
      </p:grpSp>
      <p:sp>
        <p:nvSpPr>
          <p:cNvPr id="2" name="Title 1">
            <a:extLst>
              <a:ext uri="{FF2B5EF4-FFF2-40B4-BE49-F238E27FC236}">
                <a16:creationId xmlns:a16="http://schemas.microsoft.com/office/drawing/2014/main" id="{6500FB9E-B2A0-450A-9A03-7AD3E99B28EF}"/>
              </a:ext>
            </a:extLst>
          </p:cNvPr>
          <p:cNvSpPr>
            <a:spLocks noGrp="1"/>
          </p:cNvSpPr>
          <p:nvPr>
            <p:ph type="title"/>
          </p:nvPr>
        </p:nvSpPr>
        <p:spPr>
          <a:xfrm>
            <a:off x="3768018" y="412652"/>
            <a:ext cx="15087600" cy="2176136"/>
          </a:xfrm>
        </p:spPr>
        <p:txBody>
          <a:bodyPr/>
          <a:lstStyle/>
          <a:p>
            <a:r>
              <a:rPr lang="en-US" b="1" dirty="0">
                <a:solidFill>
                  <a:srgbClr val="00B0F0"/>
                </a:solidFill>
                <a:latin typeface="Calibri Light" panose="020F0302020204030204" pitchFamily="34" charset="0"/>
                <a:cs typeface="Calibri Light" panose="020F0302020204030204" pitchFamily="34" charset="0"/>
              </a:rPr>
              <a:t>Assistance to Households </a:t>
            </a:r>
          </a:p>
        </p:txBody>
      </p:sp>
      <p:sp>
        <p:nvSpPr>
          <p:cNvPr id="3" name="Content Placeholder 2">
            <a:extLst>
              <a:ext uri="{FF2B5EF4-FFF2-40B4-BE49-F238E27FC236}">
                <a16:creationId xmlns:a16="http://schemas.microsoft.com/office/drawing/2014/main" id="{366B7E9B-C150-4E15-9578-6C9549E23737}"/>
              </a:ext>
            </a:extLst>
          </p:cNvPr>
          <p:cNvSpPr>
            <a:spLocks noGrp="1"/>
          </p:cNvSpPr>
          <p:nvPr>
            <p:ph idx="1"/>
          </p:nvPr>
        </p:nvSpPr>
        <p:spPr>
          <a:xfrm>
            <a:off x="1699260" y="3038848"/>
            <a:ext cx="14889480" cy="6035040"/>
          </a:xfrm>
        </p:spPr>
        <p:txBody>
          <a:bodyPr>
            <a:normAutofit/>
          </a:bodyPr>
          <a:lstStyle/>
          <a:p>
            <a:pPr lvl="2">
              <a:buFont typeface="Wingdings" panose="05000000000000000000" pitchFamily="2" charset="2"/>
              <a:buChar char="§"/>
            </a:pPr>
            <a:r>
              <a:rPr lang="en-US" sz="3200" dirty="0">
                <a:latin typeface="Calibri" panose="020F0502020204030204" pitchFamily="34" charset="0"/>
                <a:cs typeface="Calibri" panose="020F0502020204030204" pitchFamily="34" charset="0"/>
              </a:rPr>
              <a:t>Treasury presumes the following households and communities are impacted by the pandemic: </a:t>
            </a:r>
          </a:p>
          <a:p>
            <a:pPr lvl="3">
              <a:buFont typeface="Wingdings" panose="05000000000000000000" pitchFamily="2" charset="2"/>
              <a:buChar char="§"/>
            </a:pPr>
            <a:r>
              <a:rPr lang="en-US" sz="3200" dirty="0">
                <a:latin typeface="Calibri" panose="020F0502020204030204" pitchFamily="34" charset="0"/>
                <a:cs typeface="Calibri" panose="020F0502020204030204" pitchFamily="34" charset="0"/>
              </a:rPr>
              <a:t>Low – or moderate –income households or communities;</a:t>
            </a:r>
          </a:p>
          <a:p>
            <a:pPr lvl="3">
              <a:buFont typeface="Wingdings" panose="05000000000000000000" pitchFamily="2" charset="2"/>
              <a:buChar char="§"/>
            </a:pPr>
            <a:r>
              <a:rPr lang="en-US" sz="3200" dirty="0">
                <a:latin typeface="Calibri" panose="020F0502020204030204" pitchFamily="34" charset="0"/>
                <a:cs typeface="Calibri" panose="020F0502020204030204" pitchFamily="34" charset="0"/>
              </a:rPr>
              <a:t>Households that experienced unemployment; </a:t>
            </a:r>
          </a:p>
          <a:p>
            <a:pPr lvl="3">
              <a:buFont typeface="Wingdings" panose="05000000000000000000" pitchFamily="2" charset="2"/>
              <a:buChar char="§"/>
            </a:pPr>
            <a:r>
              <a:rPr lang="en-US" sz="3200" dirty="0">
                <a:latin typeface="Calibri" panose="020F0502020204030204" pitchFamily="34" charset="0"/>
                <a:cs typeface="Calibri" panose="020F0502020204030204" pitchFamily="34" charset="0"/>
              </a:rPr>
              <a:t>Households that experienced increased food or housing insecurity; </a:t>
            </a:r>
          </a:p>
          <a:p>
            <a:pPr lvl="3">
              <a:buFont typeface="Wingdings" panose="05000000000000000000" pitchFamily="2" charset="2"/>
              <a:buChar char="§"/>
            </a:pPr>
            <a:r>
              <a:rPr lang="en-US" sz="3200" dirty="0">
                <a:latin typeface="Calibri" panose="020F0502020204030204" pitchFamily="34" charset="0"/>
                <a:cs typeface="Calibri" panose="020F0502020204030204" pitchFamily="34" charset="0"/>
              </a:rPr>
              <a:t>Households that qualify for the Children’s Health Insurance Program, Childcare Subsidies through the Child Care Development Fund (CCDF) Program, or Medicaid; </a:t>
            </a:r>
          </a:p>
          <a:p>
            <a:pPr lvl="3">
              <a:buFont typeface="Wingdings" panose="05000000000000000000" pitchFamily="2" charset="2"/>
              <a:buChar char="§"/>
            </a:pPr>
            <a:r>
              <a:rPr lang="en-US" sz="3200" dirty="0">
                <a:latin typeface="Calibri" panose="020F0502020204030204" pitchFamily="34" charset="0"/>
                <a:cs typeface="Calibri" panose="020F0502020204030204" pitchFamily="34" charset="0"/>
              </a:rPr>
              <a:t>Households that qualify for the National Housing Trust Fund and Home Investment Partnership program; and</a:t>
            </a:r>
          </a:p>
          <a:p>
            <a:pPr lvl="3">
              <a:buFont typeface="Wingdings" panose="05000000000000000000" pitchFamily="2" charset="2"/>
              <a:buChar char="§"/>
            </a:pPr>
            <a:r>
              <a:rPr lang="en-US" sz="3200" dirty="0">
                <a:latin typeface="Calibri" panose="020F0502020204030204" pitchFamily="34" charset="0"/>
                <a:cs typeface="Calibri" panose="020F0502020204030204" pitchFamily="34" charset="0"/>
              </a:rPr>
              <a:t>Any student that lost access to in-person instruction for a significant period of time. </a:t>
            </a:r>
          </a:p>
          <a:p>
            <a:pPr marL="576072" lvl="2" indent="0">
              <a:buNone/>
            </a:pPr>
            <a:endParaRPr lang="en-US" sz="2800" dirty="0">
              <a:latin typeface="Tw Cen MT" panose="020B0602020104020603" pitchFamily="34" charset="0"/>
            </a:endParaRPr>
          </a:p>
        </p:txBody>
      </p:sp>
    </p:spTree>
    <p:extLst>
      <p:ext uri="{BB962C8B-B14F-4D97-AF65-F5344CB8AC3E}">
        <p14:creationId xmlns:p14="http://schemas.microsoft.com/office/powerpoint/2010/main" val="2694114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92954"/>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60955BF-4D58-48DA-BEDB-0181C54F0205}"/>
              </a:ext>
            </a:extLst>
          </p:cNvPr>
          <p:cNvSpPr txBox="1">
            <a:spLocks/>
          </p:cNvSpPr>
          <p:nvPr/>
        </p:nvSpPr>
        <p:spPr>
          <a:xfrm>
            <a:off x="1371600" y="358495"/>
            <a:ext cx="15087600" cy="82739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u="sng" dirty="0">
                <a:solidFill>
                  <a:srgbClr val="00B0F0"/>
                </a:solidFill>
                <a:latin typeface="Calibri Light" panose="020F0302020204030204" pitchFamily="34" charset="0"/>
                <a:cs typeface="Calibri Light" panose="020F0302020204030204" pitchFamily="34" charset="0"/>
              </a:rPr>
              <a:t>Assistance to Households Activities </a:t>
            </a:r>
          </a:p>
        </p:txBody>
      </p:sp>
      <p:sp>
        <p:nvSpPr>
          <p:cNvPr id="2" name="TextBox 1">
            <a:extLst>
              <a:ext uri="{FF2B5EF4-FFF2-40B4-BE49-F238E27FC236}">
                <a16:creationId xmlns:a16="http://schemas.microsoft.com/office/drawing/2014/main" id="{856F8439-FC7A-4088-9675-4FB54694D228}"/>
              </a:ext>
            </a:extLst>
          </p:cNvPr>
          <p:cNvSpPr txBox="1"/>
          <p:nvPr/>
        </p:nvSpPr>
        <p:spPr>
          <a:xfrm>
            <a:off x="571500" y="1433872"/>
            <a:ext cx="16687800" cy="8494633"/>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Food assistance and food banks;</a:t>
            </a:r>
          </a:p>
          <a:p>
            <a:pPr marL="285750" indent="-285750">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Emergency housing assistance: rental assistance, mortgage assistance, utility assistance, assistance paying delinquent property taxes, counseling and legal aid to prevent eviction and homelessness &amp; emergency programs or services for homeless individuals, including temporary residences for people experiencing homelessness; </a:t>
            </a:r>
          </a:p>
          <a:p>
            <a:pPr marL="285750" indent="-285750">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Health insurance coverage expansion; </a:t>
            </a:r>
          </a:p>
          <a:p>
            <a:pPr marL="285750" indent="-285750">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Benefits for surviving family members of individuals who have died from Covid-19; </a:t>
            </a:r>
          </a:p>
          <a:p>
            <a:pPr marL="285750" indent="-285750">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Assistance to individuals who want and are available to work, including job training, public jobs programs and fairs, support for childcare and transportation to and from a job site or interview, incentives for newly-employed workers, subsidized employment grants to hire underserved workers, assistance to unemployed individuals to start small businesses and development of job and workforce training centers; </a:t>
            </a:r>
          </a:p>
          <a:p>
            <a:pPr marL="285750" indent="-285750">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Financial services for the unbanked and underbanked; </a:t>
            </a:r>
          </a:p>
          <a:p>
            <a:pPr marL="285750" indent="-285750">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Burials, home repair &amp; home weatherization; </a:t>
            </a:r>
          </a:p>
          <a:p>
            <a:pPr marL="285750" indent="-285750">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Programs, devices &amp; equipment for internet access and digital literacy, including subsidies for costs of access; </a:t>
            </a:r>
          </a:p>
          <a:p>
            <a:pPr marL="285750" indent="-285750">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Cash assistance; </a:t>
            </a:r>
          </a:p>
          <a:p>
            <a:pPr marL="285750" indent="-285750">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Paid sick, medical, and family leave programs; </a:t>
            </a:r>
          </a:p>
          <a:p>
            <a:pPr marL="285750" indent="-285750">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Assistance in accessing and applying for public benefits or services; </a:t>
            </a:r>
          </a:p>
          <a:p>
            <a:pPr marL="285750" indent="-285750">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Childcare and early learning services, home visiting programs, services for child welfare involved families and foster youth and childcare facilities; </a:t>
            </a:r>
          </a:p>
          <a:p>
            <a:pPr marL="285750" indent="-285750">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Assistance to address the impact of learning loss for K-12 students (high-quality tutoring, differentiated instruction); </a:t>
            </a:r>
          </a:p>
          <a:p>
            <a:pPr marL="285750" indent="-285750">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Programs or services to support long-term housing security: including development of affordable housing and permanent supportive housing; and</a:t>
            </a:r>
          </a:p>
          <a:p>
            <a:pPr marL="285750" indent="-285750">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Certain contributions to an unemployment insurance fund. </a:t>
            </a:r>
          </a:p>
          <a:p>
            <a:pPr marL="285750" indent="-285750">
              <a:buFont typeface="Arial" panose="020B0604020202020204" pitchFamily="34" charset="0"/>
              <a:buChar char="•"/>
            </a:pPr>
            <a:endParaRPr lang="en-US" dirty="0">
              <a:solidFill>
                <a:schemeClr val="bg1"/>
              </a:solidFill>
              <a:latin typeface="Tw Cen MT" panose="020B0602020104020603" pitchFamily="34"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a:extLst>
              <a:ext uri="{FF2B5EF4-FFF2-40B4-BE49-F238E27FC236}">
                <a16:creationId xmlns:a16="http://schemas.microsoft.com/office/drawing/2014/main" id="{127BEF58-7751-44EF-AAEF-0C8A5600D2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20269" y="7065308"/>
            <a:ext cx="3221692" cy="3221692"/>
          </a:xfrm>
          <a:prstGeom prst="rect">
            <a:avLst/>
          </a:prstGeom>
        </p:spPr>
      </p:pic>
      <p:sp>
        <p:nvSpPr>
          <p:cNvPr id="2" name="TextBox 2"/>
          <p:cNvSpPr txBox="1"/>
          <p:nvPr/>
        </p:nvSpPr>
        <p:spPr>
          <a:xfrm>
            <a:off x="-1164040" y="1680233"/>
            <a:ext cx="21805500" cy="934102"/>
          </a:xfrm>
          <a:prstGeom prst="rect">
            <a:avLst/>
          </a:prstGeom>
        </p:spPr>
        <p:txBody>
          <a:bodyPr wrap="square" lIns="0" tIns="0" rIns="0" bIns="0" rtlCol="0" anchor="t">
            <a:spAutoFit/>
          </a:bodyPr>
          <a:lstStyle/>
          <a:p>
            <a:pPr marL="0" marR="0" lvl="0" indent="0" algn="ctr" defTabSz="914400" rtl="0" eaLnBrk="1" fontAlgn="auto" latinLnBrk="0" hangingPunct="1">
              <a:lnSpc>
                <a:spcPts val="7560"/>
              </a:lnSpc>
              <a:spcBef>
                <a:spcPts val="0"/>
              </a:spcBef>
              <a:spcAft>
                <a:spcPts val="0"/>
              </a:spcAft>
              <a:buClrTx/>
              <a:buSzTx/>
              <a:buFontTx/>
              <a:buNone/>
              <a:tabLst/>
              <a:defRPr/>
            </a:pPr>
            <a:r>
              <a:rPr lang="en-US" sz="6000" b="1" u="sng" dirty="0">
                <a:solidFill>
                  <a:srgbClr val="192954"/>
                </a:solidFill>
                <a:latin typeface="Calibri Light" panose="020F0302020204030204" pitchFamily="34" charset="0"/>
                <a:cs typeface="Calibri Light" panose="020F0302020204030204" pitchFamily="34" charset="0"/>
              </a:rPr>
              <a:t>Disproportionately Impacted Households</a:t>
            </a:r>
            <a:endParaRPr kumimoji="0" lang="en-US" sz="6000" b="1" i="0" u="sng" strike="noStrike" kern="1200" cap="none" spc="0" normalizeH="0" baseline="0" noProof="0" dirty="0">
              <a:ln>
                <a:noFill/>
              </a:ln>
              <a:solidFill>
                <a:srgbClr val="192954"/>
              </a:solidFill>
              <a:effectLst/>
              <a:uLnTx/>
              <a:uFillTx/>
              <a:latin typeface="Calibri Light" panose="020F0302020204030204" pitchFamily="34" charset="0"/>
              <a:ea typeface="+mn-ea"/>
              <a:cs typeface="Calibri Light" panose="020F0302020204030204" pitchFamily="34" charset="0"/>
            </a:endParaRPr>
          </a:p>
        </p:txBody>
      </p:sp>
      <p:pic>
        <p:nvPicPr>
          <p:cNvPr id="8" name="Picture 8"/>
          <p:cNvPicPr>
            <a:picLocks noChangeAspect="1"/>
          </p:cNvPicPr>
          <p:nvPr/>
        </p:nvPicPr>
        <p:blipFill>
          <a:blip r:embed="rId4"/>
          <a:srcRect/>
          <a:stretch>
            <a:fillRect/>
          </a:stretch>
        </p:blipFill>
        <p:spPr>
          <a:xfrm>
            <a:off x="2026411" y="9439632"/>
            <a:ext cx="1175013" cy="663393"/>
          </a:xfrm>
          <a:prstGeom prst="rect">
            <a:avLst/>
          </a:prstGeom>
        </p:spPr>
      </p:pic>
      <p:pic>
        <p:nvPicPr>
          <p:cNvPr id="23" name="Picture 2">
            <a:extLst>
              <a:ext uri="{FF2B5EF4-FFF2-40B4-BE49-F238E27FC236}">
                <a16:creationId xmlns:a16="http://schemas.microsoft.com/office/drawing/2014/main" id="{39B2CD20-EAEE-468E-84CF-B375F37B05C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200000">
            <a:off x="-20268" y="-69284"/>
            <a:ext cx="3221692" cy="3221692"/>
          </a:xfrm>
          <a:prstGeom prst="rect">
            <a:avLst/>
          </a:prstGeom>
        </p:spPr>
      </p:pic>
      <p:sp>
        <p:nvSpPr>
          <p:cNvPr id="14" name="TextBox 13">
            <a:extLst>
              <a:ext uri="{FF2B5EF4-FFF2-40B4-BE49-F238E27FC236}">
                <a16:creationId xmlns:a16="http://schemas.microsoft.com/office/drawing/2014/main" id="{0C6806E9-F356-4C62-BC23-D8DE7CDC362F}"/>
              </a:ext>
            </a:extLst>
          </p:cNvPr>
          <p:cNvSpPr txBox="1"/>
          <p:nvPr/>
        </p:nvSpPr>
        <p:spPr>
          <a:xfrm>
            <a:off x="1590577" y="3408540"/>
            <a:ext cx="16459200"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Treasury presumes the following households and communities are disproportionately impacted by the pandemic: </a:t>
            </a:r>
          </a:p>
          <a:p>
            <a:pPr marL="800100" lvl="1" indent="-342900">
              <a:buFont typeface="Arial" panose="020B0604020202020204" pitchFamily="34" charset="0"/>
              <a:buChar char="•"/>
            </a:pPr>
            <a:r>
              <a:rPr lang="en-US" sz="3600" dirty="0">
                <a:solidFill>
                  <a:prstClr val="black"/>
                </a:solidFill>
                <a:latin typeface="Calibri" panose="020F0502020204030204" pitchFamily="34" charset="0"/>
                <a:cs typeface="Calibri" panose="020F0502020204030204" pitchFamily="34" charset="0"/>
              </a:rPr>
              <a:t>Low-income households and communities</a:t>
            </a:r>
          </a:p>
          <a:p>
            <a:pPr marL="800100" lvl="1" indent="-342900">
              <a:buFont typeface="Arial" panose="020B0604020202020204" pitchFamily="34" charset="0"/>
              <a:buChar cha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Households residing in qualified census tracts</a:t>
            </a:r>
          </a:p>
          <a:p>
            <a:pPr marL="800100" lvl="1" indent="-342900">
              <a:buFont typeface="Arial" panose="020B0604020202020204" pitchFamily="34" charset="0"/>
              <a:buChar char="•"/>
            </a:pPr>
            <a:r>
              <a:rPr lang="en-US" sz="3600" dirty="0">
                <a:solidFill>
                  <a:prstClr val="black"/>
                </a:solidFill>
                <a:latin typeface="Calibri" panose="020F0502020204030204" pitchFamily="34" charset="0"/>
                <a:cs typeface="Calibri" panose="020F0502020204030204" pitchFamily="34" charset="0"/>
              </a:rPr>
              <a:t>Households that qualify for certain federal benefits</a:t>
            </a:r>
          </a:p>
          <a:p>
            <a:pPr marL="800100" lvl="1" indent="-342900">
              <a:buFont typeface="Arial" panose="020B0604020202020204" pitchFamily="34" charset="0"/>
              <a:buChar cha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Households receiving services provided by tribal governments</a:t>
            </a:r>
          </a:p>
          <a:p>
            <a:pPr marL="800100" lvl="1" indent="-342900">
              <a:buFont typeface="Arial" panose="020B0604020202020204" pitchFamily="34" charset="0"/>
              <a:buChar char="•"/>
            </a:pPr>
            <a:r>
              <a:rPr lang="en-US" sz="3600" dirty="0">
                <a:solidFill>
                  <a:prstClr val="black"/>
                </a:solidFill>
                <a:latin typeface="Calibri" panose="020F0502020204030204" pitchFamily="34" charset="0"/>
                <a:cs typeface="Calibri" panose="020F0502020204030204" pitchFamily="34" charset="0"/>
              </a:rPr>
              <a:t>Households residing in the U.S. territories or receiving services from those governments</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9298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ext&#10;&#10;Description automatically generated with low confidence">
            <a:extLst>
              <a:ext uri="{FF2B5EF4-FFF2-40B4-BE49-F238E27FC236}">
                <a16:creationId xmlns:a16="http://schemas.microsoft.com/office/drawing/2014/main" id="{BC18E1BB-680B-47ED-863B-3497B0E1C833}"/>
              </a:ext>
            </a:extLst>
          </p:cNvPr>
          <p:cNvPicPr>
            <a:picLocks noChangeAspect="1"/>
          </p:cNvPicPr>
          <p:nvPr/>
        </p:nvPicPr>
        <p:blipFill>
          <a:blip r:embed="rId3"/>
          <a:stretch>
            <a:fillRect/>
          </a:stretch>
        </p:blipFill>
        <p:spPr>
          <a:xfrm>
            <a:off x="312623" y="217436"/>
            <a:ext cx="2675007" cy="1510533"/>
          </a:xfrm>
          <a:prstGeom prst="rect">
            <a:avLst/>
          </a:prstGeom>
        </p:spPr>
      </p:pic>
      <p:sp>
        <p:nvSpPr>
          <p:cNvPr id="2" name="TextBox 1">
            <a:extLst>
              <a:ext uri="{FF2B5EF4-FFF2-40B4-BE49-F238E27FC236}">
                <a16:creationId xmlns:a16="http://schemas.microsoft.com/office/drawing/2014/main" id="{38C46AD4-F0A0-4588-A943-3767A722C510}"/>
              </a:ext>
            </a:extLst>
          </p:cNvPr>
          <p:cNvSpPr txBox="1"/>
          <p:nvPr/>
        </p:nvSpPr>
        <p:spPr>
          <a:xfrm>
            <a:off x="2987630" y="1217220"/>
            <a:ext cx="1335024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sng"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rPr>
              <a:t>Disproportionately Impacted Households </a:t>
            </a:r>
          </a:p>
        </p:txBody>
      </p:sp>
      <p:sp>
        <p:nvSpPr>
          <p:cNvPr id="6" name="TextBox 5">
            <a:extLst>
              <a:ext uri="{FF2B5EF4-FFF2-40B4-BE49-F238E27FC236}">
                <a16:creationId xmlns:a16="http://schemas.microsoft.com/office/drawing/2014/main" id="{F168D261-8957-43F4-A184-81F965EDB150}"/>
              </a:ext>
            </a:extLst>
          </p:cNvPr>
          <p:cNvSpPr txBox="1"/>
          <p:nvPr/>
        </p:nvSpPr>
        <p:spPr>
          <a:xfrm>
            <a:off x="1066800" y="2695053"/>
            <a:ext cx="16154400" cy="6986528"/>
          </a:xfrm>
          <a:prstGeom prst="rect">
            <a:avLst/>
          </a:prstGeom>
          <a:noFill/>
        </p:spPr>
        <p:txBody>
          <a:bodyPr wrap="square">
            <a:spAutoFit/>
          </a:bodyPr>
          <a:lstStyle/>
          <a:p>
            <a:r>
              <a:rPr lang="en-US" sz="2800" dirty="0">
                <a:latin typeface="Calibri" panose="020F0502020204030204" pitchFamily="34" charset="0"/>
                <a:cs typeface="Calibri" panose="020F0502020204030204" pitchFamily="34" charset="0"/>
              </a:rPr>
              <a:t>Treasury recognizes the enumerated projects below, as eligible to respond to disproportionate impacts of the pandemic on households and communities: </a:t>
            </a:r>
          </a:p>
          <a:p>
            <a:endParaRPr lang="en-US" sz="2800" dirty="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Pay for community health workers to help households access health &amp; social services</a:t>
            </a:r>
          </a:p>
          <a:p>
            <a:pPr marL="742950" lvl="1"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Remediation of lead paint or other lead hazards</a:t>
            </a:r>
          </a:p>
          <a:p>
            <a:pPr marL="742950" lvl="1"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Primary care clinics, hospitals, integration of health services into other settings, and other investments in medical equipment and facilities designed to address health disparities</a:t>
            </a:r>
          </a:p>
          <a:p>
            <a:pPr marL="742950" lvl="1"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Housing vouchers and assistance relocating to neighborhoods with higher economic opportunity</a:t>
            </a:r>
          </a:p>
          <a:p>
            <a:pPr marL="742950" lvl="1"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Investments in neighborhoods to promote improved health outcomes</a:t>
            </a:r>
          </a:p>
          <a:p>
            <a:pPr marL="742950" lvl="1"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Improvements to vacant and abandoned properties, including rehabilitation or maintenance, renovation, removal and remediation of environmental contaminants, demolition or deconstruction, greening, vacant lot cleanup and conversion to affordable housing</a:t>
            </a:r>
          </a:p>
          <a:p>
            <a:pPr marL="742950" lvl="1"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Services to address education disparities, including assistance to high-poverty school districts and educational and evidence-based services to address student academic, social, emotional, and mental needs</a:t>
            </a:r>
          </a:p>
          <a:p>
            <a:pPr marL="742950" lvl="1" indent="-285750">
              <a:buFont typeface="Arial" panose="020B0604020202020204" pitchFamily="34" charset="0"/>
              <a:buChar char="•"/>
            </a:pPr>
            <a:r>
              <a:rPr lang="en-US" sz="2800" dirty="0">
                <a:latin typeface="Calibri" panose="020F0502020204030204" pitchFamily="34" charset="0"/>
                <a:cs typeface="Calibri" panose="020F0502020204030204" pitchFamily="34" charset="0"/>
              </a:rPr>
              <a:t>Schools and other education equipment and facilities</a:t>
            </a:r>
          </a:p>
        </p:txBody>
      </p:sp>
    </p:spTree>
    <p:extLst>
      <p:ext uri="{BB962C8B-B14F-4D97-AF65-F5344CB8AC3E}">
        <p14:creationId xmlns:p14="http://schemas.microsoft.com/office/powerpoint/2010/main" val="2536773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D9D42B-71A7-451A-87B6-97D559B8A54F}"/>
              </a:ext>
            </a:extLst>
          </p:cNvPr>
          <p:cNvSpPr txBox="1"/>
          <p:nvPr/>
        </p:nvSpPr>
        <p:spPr>
          <a:xfrm>
            <a:off x="3724486" y="296181"/>
            <a:ext cx="15731067" cy="1200329"/>
          </a:xfrm>
          <a:prstGeom prst="rect">
            <a:avLst/>
          </a:prstGeom>
          <a:noFill/>
        </p:spPr>
        <p:txBody>
          <a:bodyPr wrap="square" rtlCol="0">
            <a:spAutoFit/>
          </a:bodyPr>
          <a:lstStyle/>
          <a:p>
            <a:r>
              <a:rPr lang="en-US" sz="7200" u="sng" dirty="0">
                <a:solidFill>
                  <a:schemeClr val="bg1"/>
                </a:solidFill>
                <a:latin typeface="Calibri Light" panose="020F0302020204030204" pitchFamily="34" charset="0"/>
                <a:cs typeface="Calibri Light" panose="020F0302020204030204" pitchFamily="34" charset="0"/>
              </a:rPr>
              <a:t>Disclaimer; Housekeeping  </a:t>
            </a:r>
          </a:p>
        </p:txBody>
      </p:sp>
      <p:sp>
        <p:nvSpPr>
          <p:cNvPr id="5" name="TextBox 4">
            <a:extLst>
              <a:ext uri="{FF2B5EF4-FFF2-40B4-BE49-F238E27FC236}">
                <a16:creationId xmlns:a16="http://schemas.microsoft.com/office/drawing/2014/main" id="{55691DF6-1C81-4CEE-8808-B9147BB80A96}"/>
              </a:ext>
            </a:extLst>
          </p:cNvPr>
          <p:cNvSpPr txBox="1"/>
          <p:nvPr/>
        </p:nvSpPr>
        <p:spPr>
          <a:xfrm>
            <a:off x="703580" y="1711629"/>
            <a:ext cx="16880840" cy="8279190"/>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latin typeface="Calibri" panose="020F0502020204030204" pitchFamily="34" charset="0"/>
                <a:cs typeface="Calibri" panose="020F0502020204030204" pitchFamily="34" charset="0"/>
              </a:rPr>
              <a:t>Questions: OCRA has inserted several question slides in the presentation, which will allow participants to ask questions in real-time.  Additionally, participants may utilize the chat feature for questions.  </a:t>
            </a:r>
          </a:p>
          <a:p>
            <a:endParaRPr lang="en-US" sz="2800" dirty="0">
              <a:solidFill>
                <a:schemeClr val="bg1"/>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solidFill>
                  <a:schemeClr val="bg1"/>
                </a:solidFill>
                <a:latin typeface="Calibri" panose="020F0502020204030204" pitchFamily="34" charset="0"/>
                <a:cs typeface="Calibri" panose="020F0502020204030204" pitchFamily="34" charset="0"/>
              </a:rPr>
              <a:t>The webinar recording and slideshow will be readily available to all participants on OCRA’s website. </a:t>
            </a:r>
          </a:p>
          <a:p>
            <a:pPr marL="457200" indent="-457200">
              <a:buFont typeface="Arial" panose="020B0604020202020204" pitchFamily="34" charset="0"/>
              <a:buChar char="•"/>
            </a:pPr>
            <a:endParaRPr lang="en-US" sz="2800" dirty="0">
              <a:solidFill>
                <a:schemeClr val="bg1"/>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solidFill>
                  <a:schemeClr val="bg1"/>
                </a:solidFill>
                <a:latin typeface="Calibri" panose="020F0502020204030204" pitchFamily="34" charset="0"/>
                <a:cs typeface="Calibri" panose="020F0502020204030204" pitchFamily="34" charset="0"/>
              </a:rPr>
              <a:t>We will be taking a 5-minute break between sections. </a:t>
            </a:r>
          </a:p>
          <a:p>
            <a:endParaRPr lang="en-US" sz="2800" dirty="0">
              <a:solidFill>
                <a:schemeClr val="bg1"/>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b="0" i="0" dirty="0">
                <a:solidFill>
                  <a:schemeClr val="bg1"/>
                </a:solidFill>
                <a:effectLst/>
                <a:latin typeface="Calibri" panose="020F0502020204030204" pitchFamily="34" charset="0"/>
                <a:cs typeface="Calibri" panose="020F0502020204030204" pitchFamily="34" charset="0"/>
              </a:rPr>
              <a:t>The information provided in this presentation does not, and is not intended to, constitute legal advice; instead, all information, content, and materials available </a:t>
            </a:r>
            <a:r>
              <a:rPr lang="en-US" sz="2800" dirty="0">
                <a:solidFill>
                  <a:schemeClr val="bg1"/>
                </a:solidFill>
                <a:latin typeface="Calibri" panose="020F0502020204030204" pitchFamily="34" charset="0"/>
                <a:cs typeface="Calibri" panose="020F0502020204030204" pitchFamily="34" charset="0"/>
              </a:rPr>
              <a:t>within this presentation </a:t>
            </a:r>
            <a:r>
              <a:rPr lang="en-US" sz="2800" b="0" i="0" dirty="0">
                <a:solidFill>
                  <a:schemeClr val="bg1"/>
                </a:solidFill>
                <a:effectLst/>
                <a:latin typeface="Calibri" panose="020F0502020204030204" pitchFamily="34" charset="0"/>
                <a:cs typeface="Calibri" panose="020F0502020204030204" pitchFamily="34" charset="0"/>
              </a:rPr>
              <a:t>are for general informational purposes only.  Please consult with your municipal attorney if you have any additional questions or concerns regarding State and Local Fiscal Recovery Funds. </a:t>
            </a:r>
          </a:p>
          <a:p>
            <a:pPr marL="457200" indent="-457200">
              <a:buFont typeface="Arial" panose="020B0604020202020204" pitchFamily="34" charset="0"/>
              <a:buChar char="•"/>
            </a:pPr>
            <a:endParaRPr lang="en-US" sz="2800" dirty="0">
              <a:solidFill>
                <a:schemeClr val="bg1"/>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solidFill>
                  <a:schemeClr val="bg1"/>
                </a:solidFill>
                <a:latin typeface="Calibri" panose="020F0502020204030204" pitchFamily="34" charset="0"/>
                <a:cs typeface="Calibri" panose="020F0502020204030204" pitchFamily="34" charset="0"/>
              </a:rPr>
              <a:t>The information provided in this presentation is property of the United States Department of Treasury.  All questions, comments, concerns, or inquiries can be submitted to the United States Department of Treasury email at </a:t>
            </a:r>
            <a:r>
              <a:rPr lang="en-US" sz="2800" b="1" i="0" dirty="0">
                <a:solidFill>
                  <a:schemeClr val="bg1"/>
                </a:solidFill>
                <a:effectLst/>
                <a:latin typeface="Calibri" panose="020F0502020204030204" pitchFamily="34" charset="0"/>
                <a:cs typeface="Calibri" panose="020F0502020204030204" pitchFamily="34" charset="0"/>
                <a:hlinkClick r:id="rId3"/>
              </a:rPr>
              <a:t>SLFRP@treasury.gov</a:t>
            </a:r>
            <a:r>
              <a:rPr lang="en-US" sz="2800" b="1" dirty="0">
                <a:solidFill>
                  <a:schemeClr val="bg1"/>
                </a:solidFill>
                <a:latin typeface="Calibri" panose="020F0502020204030204" pitchFamily="34" charset="0"/>
                <a:cs typeface="Calibri" panose="020F0502020204030204" pitchFamily="34" charset="0"/>
              </a:rPr>
              <a:t>.</a:t>
            </a:r>
          </a:p>
          <a:p>
            <a:pPr marL="457200" indent="-457200">
              <a:buFont typeface="Arial" panose="020B0604020202020204" pitchFamily="34" charset="0"/>
              <a:buChar char="•"/>
            </a:pPr>
            <a:endParaRPr lang="en-US" sz="2800" dirty="0">
              <a:solidFill>
                <a:schemeClr val="bg1"/>
              </a:solidFill>
              <a:latin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dirty="0">
                <a:solidFill>
                  <a:schemeClr val="bg1"/>
                </a:solidFill>
                <a:latin typeface="Calibri" panose="020F0502020204030204" pitchFamily="34" charset="0"/>
                <a:cs typeface="Calibri" panose="020F0502020204030204" pitchFamily="34" charset="0"/>
              </a:rPr>
              <a:t>The list of eligible activities is meant to be a guide for creating programs and projects.  Treasury has left flexibilities within the funding stream on purpose to allow recipients to meet the given needs of their community. </a:t>
            </a:r>
          </a:p>
        </p:txBody>
      </p:sp>
    </p:spTree>
    <p:extLst>
      <p:ext uri="{BB962C8B-B14F-4D97-AF65-F5344CB8AC3E}">
        <p14:creationId xmlns:p14="http://schemas.microsoft.com/office/powerpoint/2010/main" val="1648377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grpSp>
        <p:nvGrpSpPr>
          <p:cNvPr id="2" name="Group 2"/>
          <p:cNvGrpSpPr/>
          <p:nvPr/>
        </p:nvGrpSpPr>
        <p:grpSpPr>
          <a:xfrm rot="6837481">
            <a:off x="-3407716" y="-948693"/>
            <a:ext cx="14240601" cy="10403814"/>
            <a:chOff x="0" y="0"/>
            <a:chExt cx="22422108" cy="16381011"/>
          </a:xfrm>
        </p:grpSpPr>
        <p:sp>
          <p:nvSpPr>
            <p:cNvPr id="3" name="Freeform 3"/>
            <p:cNvSpPr/>
            <p:nvPr/>
          </p:nvSpPr>
          <p:spPr>
            <a:xfrm>
              <a:off x="0" y="0"/>
              <a:ext cx="22422109" cy="16381011"/>
            </a:xfrm>
            <a:custGeom>
              <a:avLst/>
              <a:gdLst/>
              <a:ahLst/>
              <a:cxnLst/>
              <a:rect l="l" t="t" r="r" b="b"/>
              <a:pathLst>
                <a:path w="22422109" h="16381011">
                  <a:moveTo>
                    <a:pt x="0" y="0"/>
                  </a:moveTo>
                  <a:lnTo>
                    <a:pt x="22422109" y="0"/>
                  </a:lnTo>
                  <a:lnTo>
                    <a:pt x="22422109" y="16381011"/>
                  </a:lnTo>
                  <a:lnTo>
                    <a:pt x="0" y="16381011"/>
                  </a:lnTo>
                  <a:close/>
                </a:path>
              </a:pathLst>
            </a:custGeom>
            <a:solidFill>
              <a:srgbClr val="19295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TextBox 12"/>
          <p:cNvSpPr txBox="1"/>
          <p:nvPr/>
        </p:nvSpPr>
        <p:spPr>
          <a:xfrm>
            <a:off x="1477432" y="1435105"/>
            <a:ext cx="15506700" cy="865430"/>
          </a:xfrm>
          <a:prstGeom prst="rect">
            <a:avLst/>
          </a:prstGeom>
        </p:spPr>
        <p:txBody>
          <a:bodyPr wrap="square" lIns="0" tIns="0" rIns="0" bIns="0" rtlCol="0" anchor="t">
            <a:spAutoFit/>
          </a:bodyPr>
          <a:lstStyle/>
          <a:p>
            <a:pPr marL="0" marR="0" lvl="0" indent="0" algn="l" defTabSz="914400" rtl="0" eaLnBrk="1" fontAlgn="auto" latinLnBrk="0" hangingPunct="1">
              <a:lnSpc>
                <a:spcPts val="5880"/>
              </a:lnSpc>
              <a:spcBef>
                <a:spcPts val="0"/>
              </a:spcBef>
              <a:spcAft>
                <a:spcPts val="0"/>
              </a:spcAft>
              <a:buClrTx/>
              <a:buSzTx/>
              <a:buFontTx/>
              <a:buNone/>
              <a:tabLst/>
              <a:defRPr/>
            </a:pPr>
            <a:r>
              <a:rPr kumimoji="0" lang="en-US" sz="8800" b="1" i="0" u="sng" strike="noStrike" kern="1200" cap="none" spc="0" normalizeH="0" baseline="0" noProof="0" dirty="0">
                <a:ln>
                  <a:noFill/>
                </a:ln>
                <a:solidFill>
                  <a:srgbClr val="F4F4F4"/>
                </a:solidFill>
                <a:effectLst/>
                <a:uLnTx/>
                <a:uFillTx/>
                <a:latin typeface="Calibri Light" panose="020F0302020204030204" pitchFamily="34" charset="0"/>
                <a:cs typeface="Calibri Light" panose="020F0302020204030204" pitchFamily="34" charset="0"/>
              </a:rPr>
              <a:t>Assistance to Small</a:t>
            </a:r>
            <a:r>
              <a:rPr lang="en-US" sz="8800" b="1" u="sng" dirty="0">
                <a:solidFill>
                  <a:srgbClr val="F4F4F4"/>
                </a:solidFill>
                <a:latin typeface="Calibri Light" panose="020F0302020204030204" pitchFamily="34" charset="0"/>
                <a:cs typeface="Calibri Light" panose="020F0302020204030204" pitchFamily="34" charset="0"/>
              </a:rPr>
              <a:t> Businesses </a:t>
            </a:r>
            <a:endParaRPr kumimoji="0" lang="en-US" sz="8800" b="1" i="0" u="sng" strike="noStrike" kern="1200" cap="none" spc="0" normalizeH="0" baseline="0" noProof="0" dirty="0">
              <a:ln>
                <a:noFill/>
              </a:ln>
              <a:solidFill>
                <a:srgbClr val="F4F4F4"/>
              </a:solidFill>
              <a:effectLst/>
              <a:uLnTx/>
              <a:uFillTx/>
              <a:latin typeface="Calibri Light" panose="020F0302020204030204" pitchFamily="34" charset="0"/>
              <a:cs typeface="Calibri Light" panose="020F0302020204030204" pitchFamily="34" charset="0"/>
            </a:endParaRPr>
          </a:p>
        </p:txBody>
      </p:sp>
      <p:sp>
        <p:nvSpPr>
          <p:cNvPr id="4" name="TextBox 3">
            <a:extLst>
              <a:ext uri="{FF2B5EF4-FFF2-40B4-BE49-F238E27FC236}">
                <a16:creationId xmlns:a16="http://schemas.microsoft.com/office/drawing/2014/main" id="{63BC72EA-F080-4300-A178-86208E9F18D0}"/>
              </a:ext>
            </a:extLst>
          </p:cNvPr>
          <p:cNvSpPr txBox="1"/>
          <p:nvPr/>
        </p:nvSpPr>
        <p:spPr>
          <a:xfrm>
            <a:off x="931333" y="2891363"/>
            <a:ext cx="17373600"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rPr>
              <a:t>Small businesses eligible for assistance are those that experienced negative economic impacts</a:t>
            </a:r>
            <a:r>
              <a:rPr lang="en-US" sz="3600" dirty="0">
                <a:solidFill>
                  <a:prstClr val="white"/>
                </a:solidFill>
              </a:rPr>
              <a:t> or disproportionate impacts of the pandemic and meet the definition of “small business,” specifically: </a:t>
            </a:r>
          </a:p>
          <a:p>
            <a:pPr marL="800100" lvl="1" indent="-342900">
              <a:buFont typeface="Arial" panose="020B0604020202020204" pitchFamily="34" charset="0"/>
              <a:buChar char="•"/>
            </a:pPr>
            <a:r>
              <a:rPr kumimoji="0" lang="en-US" sz="3600" b="0" i="0" u="none" strike="noStrike" kern="1200" cap="none" spc="0" normalizeH="0" baseline="0" noProof="0" dirty="0">
                <a:ln>
                  <a:noFill/>
                </a:ln>
                <a:solidFill>
                  <a:prstClr val="white"/>
                </a:solidFill>
                <a:effectLst/>
                <a:uLnTx/>
                <a:uFillTx/>
              </a:rPr>
              <a:t>Have no more than 500 employees</a:t>
            </a:r>
            <a:r>
              <a:rPr lang="en-US" sz="3600" dirty="0">
                <a:solidFill>
                  <a:prstClr val="white"/>
                </a:solidFill>
              </a:rPr>
              <a:t>, or if applicable, the size standard in number of employees established by the Administrator of the Small Business Administration of the industry in which the business concern or organization operate;, and </a:t>
            </a:r>
          </a:p>
          <a:p>
            <a:pPr marL="800100" lvl="1" indent="-342900">
              <a:buFont typeface="Arial" panose="020B0604020202020204" pitchFamily="34" charset="0"/>
              <a:buChar char="•"/>
            </a:pPr>
            <a:r>
              <a:rPr kumimoji="0" lang="en-US" sz="3600" b="0" i="0" u="none" strike="noStrike" kern="1200" cap="none" spc="0" normalizeH="0" baseline="0" noProof="0" dirty="0">
                <a:ln>
                  <a:noFill/>
                </a:ln>
                <a:solidFill>
                  <a:prstClr val="white"/>
                </a:solidFill>
                <a:effectLst/>
                <a:uLnTx/>
                <a:uFillTx/>
              </a:rPr>
              <a:t>Are a small business concern as defined in Section 3 of the Small Business Act</a:t>
            </a:r>
            <a:r>
              <a:rPr lang="en-US" sz="3600" dirty="0">
                <a:solidFill>
                  <a:prstClr val="white"/>
                </a:solidFill>
              </a:rPr>
              <a:t> (which includes among other requirements, that the business is independently owned and operated and is not dominant in its field of operation. </a:t>
            </a:r>
            <a:endParaRPr kumimoji="0" lang="en-US" sz="3600" b="0" i="0" u="none" strike="noStrike" kern="1200" cap="none" spc="0" normalizeH="0" baseline="0" noProof="0" dirty="0">
              <a:ln>
                <a:noFill/>
              </a:ln>
              <a:solidFill>
                <a:prstClr val="white"/>
              </a:solidFill>
              <a:effectLst/>
              <a:uLnTx/>
              <a:uFillTx/>
            </a:endParaRPr>
          </a:p>
        </p:txBody>
      </p:sp>
    </p:spTree>
    <p:extLst>
      <p:ext uri="{BB962C8B-B14F-4D97-AF65-F5344CB8AC3E}">
        <p14:creationId xmlns:p14="http://schemas.microsoft.com/office/powerpoint/2010/main" val="14651491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9622901">
            <a:off x="3873" y="-3345211"/>
            <a:ext cx="20124627" cy="8950886"/>
            <a:chOff x="0" y="0"/>
            <a:chExt cx="31686624" cy="14093347"/>
          </a:xfrm>
        </p:grpSpPr>
        <p:sp>
          <p:nvSpPr>
            <p:cNvPr id="3" name="Freeform 3"/>
            <p:cNvSpPr/>
            <p:nvPr/>
          </p:nvSpPr>
          <p:spPr>
            <a:xfrm>
              <a:off x="0" y="0"/>
              <a:ext cx="31686624" cy="14093346"/>
            </a:xfrm>
            <a:custGeom>
              <a:avLst/>
              <a:gdLst/>
              <a:ahLst/>
              <a:cxnLst/>
              <a:rect l="l" t="t" r="r" b="b"/>
              <a:pathLst>
                <a:path w="31686624" h="14093346">
                  <a:moveTo>
                    <a:pt x="0" y="0"/>
                  </a:moveTo>
                  <a:lnTo>
                    <a:pt x="31686624" y="0"/>
                  </a:lnTo>
                  <a:lnTo>
                    <a:pt x="31686624" y="14093346"/>
                  </a:lnTo>
                  <a:lnTo>
                    <a:pt x="0" y="14093346"/>
                  </a:lnTo>
                  <a:close/>
                </a:path>
              </a:pathLst>
            </a:custGeom>
            <a:solidFill>
              <a:schemeClr val="bg1">
                <a:lumMod val="85000"/>
              </a:schemeClr>
            </a:solidFill>
          </p:spPr>
        </p:sp>
      </p:grpSp>
      <p:grpSp>
        <p:nvGrpSpPr>
          <p:cNvPr id="17" name="Group 17"/>
          <p:cNvGrpSpPr/>
          <p:nvPr/>
        </p:nvGrpSpPr>
        <p:grpSpPr>
          <a:xfrm>
            <a:off x="9463815" y="1663713"/>
            <a:ext cx="7880463" cy="1916968"/>
            <a:chOff x="0" y="76200"/>
            <a:chExt cx="10507284" cy="2555957"/>
          </a:xfrm>
        </p:grpSpPr>
        <p:sp>
          <p:nvSpPr>
            <p:cNvPr id="18" name="TextBox 18"/>
            <p:cNvSpPr txBox="1"/>
            <p:nvPr/>
          </p:nvSpPr>
          <p:spPr>
            <a:xfrm>
              <a:off x="803163" y="2194430"/>
              <a:ext cx="9704121" cy="437727"/>
            </a:xfrm>
            <a:prstGeom prst="rect">
              <a:avLst/>
            </a:prstGeom>
          </p:spPr>
          <p:txBody>
            <a:bodyPr lIns="0" tIns="0" rIns="0" bIns="0" rtlCol="0" anchor="t">
              <a:spAutoFit/>
            </a:bodyPr>
            <a:lstStyle/>
            <a:p>
              <a:pPr marL="0" marR="0" lvl="0" indent="0" algn="r" defTabSz="914400" rtl="0" eaLnBrk="1" fontAlgn="auto" latinLnBrk="0" hangingPunct="1">
                <a:lnSpc>
                  <a:spcPts val="2800"/>
                </a:lnSpc>
                <a:spcBef>
                  <a:spcPct val="0"/>
                </a:spcBef>
                <a:spcAft>
                  <a:spcPts val="0"/>
                </a:spcAft>
                <a:buClrTx/>
                <a:buSzTx/>
                <a:buFontTx/>
                <a:buNone/>
                <a:tabLst/>
                <a:defRPr/>
              </a:pPr>
              <a:endParaRPr kumimoji="0" lang="en-US" sz="2000" b="0" i="0" u="none" strike="noStrike" kern="1200" cap="none" spc="0" normalizeH="0" baseline="0" noProof="0">
                <a:ln>
                  <a:noFill/>
                </a:ln>
                <a:solidFill>
                  <a:srgbClr val="192954"/>
                </a:solidFill>
                <a:effectLst/>
                <a:uLnTx/>
                <a:uFillTx/>
                <a:latin typeface="Aileron Regular"/>
                <a:ea typeface="+mn-ea"/>
                <a:cs typeface="+mn-cs"/>
              </a:endParaRPr>
            </a:p>
          </p:txBody>
        </p:sp>
        <p:sp>
          <p:nvSpPr>
            <p:cNvPr id="19" name="TextBox 19"/>
            <p:cNvSpPr txBox="1"/>
            <p:nvPr/>
          </p:nvSpPr>
          <p:spPr>
            <a:xfrm>
              <a:off x="0" y="76200"/>
              <a:ext cx="9704121" cy="1081579"/>
            </a:xfrm>
            <a:prstGeom prst="rect">
              <a:avLst/>
            </a:prstGeom>
          </p:spPr>
          <p:txBody>
            <a:bodyPr lIns="0" tIns="0" rIns="0" bIns="0" rtlCol="0" anchor="t">
              <a:spAutoFit/>
            </a:bodyPr>
            <a:lstStyle/>
            <a:p>
              <a:pPr marL="0" marR="0" lvl="0" indent="0" algn="r" defTabSz="914400" rtl="0" eaLnBrk="1" fontAlgn="auto" latinLnBrk="0" hangingPunct="1">
                <a:lnSpc>
                  <a:spcPts val="5880"/>
                </a:lnSpc>
                <a:spcBef>
                  <a:spcPts val="0"/>
                </a:spcBef>
                <a:spcAft>
                  <a:spcPts val="0"/>
                </a:spcAft>
                <a:buClrTx/>
                <a:buSzTx/>
                <a:buFontTx/>
                <a:buNone/>
                <a:tabLst/>
                <a:defRPr/>
              </a:pPr>
              <a:endParaRPr kumimoji="0" lang="en-US" sz="7200" b="1" i="0" u="none" strike="noStrike" kern="1200" cap="none" spc="0" normalizeH="0" baseline="0" noProof="0">
                <a:ln>
                  <a:noFill/>
                </a:ln>
                <a:solidFill>
                  <a:srgbClr val="192954"/>
                </a:solidFill>
                <a:effectLst/>
                <a:uLnTx/>
                <a:uFillTx/>
                <a:latin typeface="Calibri"/>
                <a:ea typeface="+mn-ea"/>
                <a:cs typeface="+mn-cs"/>
              </a:endParaRPr>
            </a:p>
          </p:txBody>
        </p:sp>
      </p:grpSp>
      <p:sp>
        <p:nvSpPr>
          <p:cNvPr id="28" name="TextBox 27">
            <a:extLst>
              <a:ext uri="{FF2B5EF4-FFF2-40B4-BE49-F238E27FC236}">
                <a16:creationId xmlns:a16="http://schemas.microsoft.com/office/drawing/2014/main" id="{B0FB0285-C9B1-455D-B052-AA7940B8EA88}"/>
              </a:ext>
            </a:extLst>
          </p:cNvPr>
          <p:cNvSpPr txBox="1"/>
          <p:nvPr/>
        </p:nvSpPr>
        <p:spPr>
          <a:xfrm>
            <a:off x="4134797" y="1535825"/>
            <a:ext cx="17678400" cy="1066959"/>
          </a:xfrm>
          <a:prstGeom prst="rect">
            <a:avLst/>
          </a:prstGeom>
          <a:noFill/>
        </p:spPr>
        <p:txBody>
          <a:bodyPr wrap="square">
            <a:spAutoFit/>
          </a:bodyPr>
          <a:lstStyle/>
          <a:p>
            <a:pPr marL="0" marR="0" lvl="0" indent="0" algn="l" defTabSz="914400" rtl="0" eaLnBrk="1" fontAlgn="auto" latinLnBrk="0" hangingPunct="1">
              <a:lnSpc>
                <a:spcPts val="7560"/>
              </a:lnSpc>
              <a:spcBef>
                <a:spcPts val="0"/>
              </a:spcBef>
              <a:spcAft>
                <a:spcPts val="0"/>
              </a:spcAft>
              <a:buClrTx/>
              <a:buSzTx/>
              <a:buFontTx/>
              <a:buNone/>
              <a:tabLst/>
              <a:defRPr/>
            </a:pPr>
            <a:r>
              <a:rPr kumimoji="0" lang="en-US" sz="6600" b="1" i="0" u="sng" strike="noStrike" kern="1200" cap="none" spc="0" normalizeH="0" baseline="0" noProof="0" dirty="0">
                <a:ln>
                  <a:noFill/>
                </a:ln>
                <a:solidFill>
                  <a:srgbClr val="192954"/>
                </a:solidFill>
                <a:effectLst/>
                <a:uLnTx/>
                <a:uFillTx/>
                <a:latin typeface="Calibri Light" panose="020F0302020204030204" pitchFamily="34" charset="0"/>
                <a:ea typeface="+mn-ea"/>
                <a:cs typeface="Calibri Light" panose="020F0302020204030204" pitchFamily="34" charset="0"/>
              </a:rPr>
              <a:t>Impacted Small Businesses </a:t>
            </a:r>
          </a:p>
        </p:txBody>
      </p:sp>
      <p:sp>
        <p:nvSpPr>
          <p:cNvPr id="24" name="TextBox 23">
            <a:extLst>
              <a:ext uri="{FF2B5EF4-FFF2-40B4-BE49-F238E27FC236}">
                <a16:creationId xmlns:a16="http://schemas.microsoft.com/office/drawing/2014/main" id="{C58E032C-2258-4E25-9AC4-39A1D39F4F7B}"/>
              </a:ext>
            </a:extLst>
          </p:cNvPr>
          <p:cNvSpPr txBox="1"/>
          <p:nvPr/>
        </p:nvSpPr>
        <p:spPr>
          <a:xfrm>
            <a:off x="1295400" y="3008377"/>
            <a:ext cx="15697200" cy="353943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2800" dirty="0">
                <a:solidFill>
                  <a:prstClr val="black"/>
                </a:solidFill>
              </a:rPr>
              <a:t>Recipients can identify small business impacted by the pandemic, and measures to respond, in different ways: for example, recipients could consider: </a:t>
            </a:r>
          </a:p>
          <a:p>
            <a:pPr marL="914400" lvl="1" indent="-457200">
              <a:buFont typeface="Arial" panose="020B0604020202020204" pitchFamily="34" charset="0"/>
              <a:buChar char="•"/>
            </a:pPr>
            <a:r>
              <a:rPr lang="en-US" sz="2800" dirty="0">
                <a:solidFill>
                  <a:prstClr val="black"/>
                </a:solidFill>
              </a:rPr>
              <a:t>Decreased revenue or gross receipts</a:t>
            </a:r>
          </a:p>
          <a:p>
            <a:pPr marL="914400" lvl="1" indent="-457200">
              <a:buFont typeface="Arial" panose="020B0604020202020204" pitchFamily="34" charset="0"/>
              <a:buChar char="•"/>
            </a:pPr>
            <a:r>
              <a:rPr lang="en-US" sz="2800" dirty="0">
                <a:solidFill>
                  <a:prstClr val="black"/>
                </a:solidFill>
              </a:rPr>
              <a:t>Financial insecurity </a:t>
            </a:r>
          </a:p>
          <a:p>
            <a:pPr marL="914400" lvl="1" indent="-457200">
              <a:buFont typeface="Arial" panose="020B0604020202020204" pitchFamily="34" charset="0"/>
              <a:buChar char="•"/>
            </a:pPr>
            <a:r>
              <a:rPr lang="en-US" sz="2800" dirty="0">
                <a:solidFill>
                  <a:prstClr val="black"/>
                </a:solidFill>
              </a:rPr>
              <a:t>Increased costs</a:t>
            </a:r>
          </a:p>
          <a:p>
            <a:pPr marL="914400" lvl="1" indent="-457200">
              <a:buFont typeface="Arial" panose="020B0604020202020204" pitchFamily="34" charset="0"/>
              <a:buChar char="•"/>
            </a:pPr>
            <a:r>
              <a:rPr lang="en-US" sz="2800" dirty="0">
                <a:solidFill>
                  <a:prstClr val="black"/>
                </a:solidFill>
              </a:rPr>
              <a:t>Capacity to weather financial hardship</a:t>
            </a:r>
          </a:p>
          <a:p>
            <a:pPr marL="914400" lvl="1" indent="-457200">
              <a:buFont typeface="Arial" panose="020B0604020202020204" pitchFamily="34" charset="0"/>
              <a:buChar char="•"/>
            </a:pPr>
            <a:r>
              <a:rPr lang="en-US" sz="2800" dirty="0">
                <a:solidFill>
                  <a:prstClr val="black"/>
                </a:solidFill>
              </a:rPr>
              <a:t>Challenges covering payroll, rent or mortgage, and other operating costs. </a:t>
            </a:r>
          </a:p>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latin typeface="Tw Cen MT" panose="020B0602020104020603" pitchFamily="34" charset="0"/>
              </a:rPr>
              <a:t> </a:t>
            </a:r>
          </a:p>
        </p:txBody>
      </p:sp>
      <p:sp>
        <p:nvSpPr>
          <p:cNvPr id="10" name="TextBox 9">
            <a:extLst>
              <a:ext uri="{FF2B5EF4-FFF2-40B4-BE49-F238E27FC236}">
                <a16:creationId xmlns:a16="http://schemas.microsoft.com/office/drawing/2014/main" id="{A6F5FB6A-78F0-4288-B64E-2A7903656900}"/>
              </a:ext>
            </a:extLst>
          </p:cNvPr>
          <p:cNvSpPr txBox="1"/>
          <p:nvPr/>
        </p:nvSpPr>
        <p:spPr>
          <a:xfrm>
            <a:off x="1295400" y="6376518"/>
            <a:ext cx="15697200" cy="2246769"/>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800" b="0" i="0" u="none" strike="noStrike" kern="1200" cap="none" spc="0" normalizeH="0" baseline="0" noProof="0" dirty="0">
                <a:ln>
                  <a:noFill/>
                </a:ln>
                <a:solidFill>
                  <a:prstClr val="black"/>
                </a:solidFill>
                <a:effectLst/>
                <a:uLnTx/>
                <a:uFillTx/>
              </a:rPr>
              <a:t>Assistance to small businesses that experienced negative economic impacts includes the following enumerated uses: </a:t>
            </a:r>
          </a:p>
          <a:p>
            <a:pPr marL="914400" lvl="1" indent="-457200">
              <a:buFont typeface="Arial" panose="020B0604020202020204" pitchFamily="34" charset="0"/>
              <a:buChar char="•"/>
            </a:pPr>
            <a:r>
              <a:rPr lang="en-US" sz="2800" dirty="0">
                <a:solidFill>
                  <a:prstClr val="black"/>
                </a:solidFill>
              </a:rPr>
              <a:t>Loans or grants to mitigate financial hardship, such as supporting payroll and benefits, costs to retain employees, and mortgage, rent, utility, or other operating costs</a:t>
            </a:r>
          </a:p>
          <a:p>
            <a:pPr marL="914400" lvl="1" indent="-457200">
              <a:buFont typeface="Arial" panose="020B0604020202020204" pitchFamily="34" charset="0"/>
              <a:buChar char="•"/>
            </a:pPr>
            <a:r>
              <a:rPr kumimoji="0" lang="en-US" sz="2800" b="0" i="0" u="none" strike="noStrike" kern="1200" cap="none" spc="0" normalizeH="0" baseline="0" noProof="0" dirty="0">
                <a:ln>
                  <a:noFill/>
                </a:ln>
                <a:solidFill>
                  <a:prstClr val="black"/>
                </a:solidFill>
                <a:effectLst/>
                <a:uLnTx/>
                <a:uFillTx/>
              </a:rPr>
              <a:t>Technical assistance, counseling, or other services to support business planning.  </a:t>
            </a:r>
          </a:p>
        </p:txBody>
      </p:sp>
    </p:spTree>
    <p:extLst>
      <p:ext uri="{BB962C8B-B14F-4D97-AF65-F5344CB8AC3E}">
        <p14:creationId xmlns:p14="http://schemas.microsoft.com/office/powerpoint/2010/main" val="528141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TextBox 3"/>
          <p:cNvSpPr txBox="1"/>
          <p:nvPr/>
        </p:nvSpPr>
        <p:spPr>
          <a:xfrm>
            <a:off x="1045946" y="957156"/>
            <a:ext cx="15544800" cy="1513235"/>
          </a:xfrm>
          <a:prstGeom prst="rect">
            <a:avLst/>
          </a:prstGeom>
        </p:spPr>
        <p:txBody>
          <a:bodyPr wrap="square" lIns="0" tIns="0" rIns="0" bIns="0" rtlCol="0" anchor="t">
            <a:spAutoFit/>
          </a:bodyPr>
          <a:lstStyle/>
          <a:p>
            <a:pPr marL="0" marR="0" lvl="0" indent="0" algn="l" defTabSz="914400" rtl="0" eaLnBrk="1" fontAlgn="auto" latinLnBrk="0" hangingPunct="1">
              <a:lnSpc>
                <a:spcPts val="5880"/>
              </a:lnSpc>
              <a:spcBef>
                <a:spcPts val="0"/>
              </a:spcBef>
              <a:spcAft>
                <a:spcPts val="0"/>
              </a:spcAft>
              <a:buClrTx/>
              <a:buSzTx/>
              <a:buFontTx/>
              <a:buNone/>
              <a:tabLst/>
              <a:defRPr/>
            </a:pPr>
            <a:r>
              <a:rPr kumimoji="0" lang="en-US" sz="6000" b="0" i="0" u="sng"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Disproportionately Impacted Small Businesses</a:t>
            </a:r>
          </a:p>
          <a:p>
            <a:pPr marL="0" marR="0" lvl="0" indent="0" algn="l" defTabSz="914400" rtl="0" eaLnBrk="1" fontAlgn="auto" latinLnBrk="0" hangingPunct="1">
              <a:lnSpc>
                <a:spcPts val="5880"/>
              </a:lnSpc>
              <a:spcBef>
                <a:spcPts val="0"/>
              </a:spcBef>
              <a:spcAft>
                <a:spcPts val="0"/>
              </a:spcAft>
              <a:buClrTx/>
              <a:buSzTx/>
              <a:buFontTx/>
              <a:buNone/>
              <a:tabLst/>
              <a:defRPr/>
            </a:pPr>
            <a:endParaRPr kumimoji="0" lang="en-US" sz="5600" b="0" i="0" u="sng" strike="noStrike" kern="1200" cap="none" spc="0" normalizeH="0" baseline="0" noProof="0" dirty="0">
              <a:ln>
                <a:noFill/>
              </a:ln>
              <a:solidFill>
                <a:srgbClr val="192954"/>
              </a:solidFill>
              <a:effectLst/>
              <a:uLnTx/>
              <a:uFillTx/>
              <a:latin typeface="Kollektif Bold"/>
              <a:ea typeface="+mn-ea"/>
              <a:cs typeface="+mn-cs"/>
            </a:endParaRPr>
          </a:p>
        </p:txBody>
      </p:sp>
      <p:sp>
        <p:nvSpPr>
          <p:cNvPr id="2" name="TextBox 1">
            <a:extLst>
              <a:ext uri="{FF2B5EF4-FFF2-40B4-BE49-F238E27FC236}">
                <a16:creationId xmlns:a16="http://schemas.microsoft.com/office/drawing/2014/main" id="{3602156A-7425-48E6-91C0-F77E3E09278D}"/>
              </a:ext>
            </a:extLst>
          </p:cNvPr>
          <p:cNvSpPr txBox="1"/>
          <p:nvPr/>
        </p:nvSpPr>
        <p:spPr>
          <a:xfrm>
            <a:off x="1045946" y="2036428"/>
            <a:ext cx="17413706" cy="255454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3200" dirty="0">
                <a:solidFill>
                  <a:prstClr val="white"/>
                </a:solidFill>
                <a:latin typeface="Calibri" panose="020F0502020204030204" pitchFamily="34" charset="0"/>
                <a:cs typeface="Calibri" panose="020F0502020204030204" pitchFamily="34" charset="0"/>
              </a:rPr>
              <a:t>Treasury presumes that the following small businesses are disproportionately impacted by the pandemic: </a:t>
            </a:r>
          </a:p>
          <a:p>
            <a:pPr marL="914400" lvl="1" indent="-457200">
              <a:buFont typeface="Arial" panose="020B0604020202020204" pitchFamily="34" charset="0"/>
              <a:buChar char="•"/>
            </a:pPr>
            <a:r>
              <a:rPr kumimoji="0" lang="en-US" sz="3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Small businesses operating in qualified census tracts </a:t>
            </a:r>
          </a:p>
          <a:p>
            <a:pPr marL="914400" lvl="1" indent="-457200">
              <a:buFont typeface="Arial" panose="020B0604020202020204" pitchFamily="34" charset="0"/>
              <a:buChar char="•"/>
            </a:pPr>
            <a:r>
              <a:rPr lang="en-US" sz="3200" dirty="0">
                <a:solidFill>
                  <a:prstClr val="white"/>
                </a:solidFill>
                <a:latin typeface="Calibri" panose="020F0502020204030204" pitchFamily="34" charset="0"/>
                <a:cs typeface="Calibri" panose="020F0502020204030204" pitchFamily="34" charset="0"/>
              </a:rPr>
              <a:t>Small businesses operated by tribal governments</a:t>
            </a:r>
          </a:p>
          <a:p>
            <a:pPr marL="914400" lvl="1" indent="-457200">
              <a:buFont typeface="Arial" panose="020B0604020202020204" pitchFamily="34" charset="0"/>
              <a:buChar char="•"/>
            </a:pPr>
            <a:r>
              <a:rPr kumimoji="0" lang="en-US" sz="3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Small businesses operating in the U.S. territories</a:t>
            </a:r>
          </a:p>
        </p:txBody>
      </p:sp>
      <p:sp>
        <p:nvSpPr>
          <p:cNvPr id="40" name="TextBox 3">
            <a:extLst>
              <a:ext uri="{FF2B5EF4-FFF2-40B4-BE49-F238E27FC236}">
                <a16:creationId xmlns:a16="http://schemas.microsoft.com/office/drawing/2014/main" id="{9F6FE7B2-8075-4D5E-B3DA-FC14CD899FD3}"/>
              </a:ext>
            </a:extLst>
          </p:cNvPr>
          <p:cNvSpPr txBox="1"/>
          <p:nvPr/>
        </p:nvSpPr>
        <p:spPr>
          <a:xfrm>
            <a:off x="1158240" y="5341620"/>
            <a:ext cx="17453812" cy="1513235"/>
          </a:xfrm>
          <a:prstGeom prst="rect">
            <a:avLst/>
          </a:prstGeom>
        </p:spPr>
        <p:txBody>
          <a:bodyPr wrap="square" lIns="0" tIns="0" rIns="0" bIns="0" rtlCol="0" anchor="t">
            <a:spAutoFit/>
          </a:bodyPr>
          <a:lstStyle/>
          <a:p>
            <a:pPr marL="0" marR="0" lvl="0" indent="0" algn="l" defTabSz="914400" rtl="0" eaLnBrk="1" fontAlgn="auto" latinLnBrk="0" hangingPunct="1">
              <a:lnSpc>
                <a:spcPts val="5880"/>
              </a:lnSpc>
              <a:spcBef>
                <a:spcPts val="0"/>
              </a:spcBef>
              <a:spcAft>
                <a:spcPts val="0"/>
              </a:spcAft>
              <a:buClrTx/>
              <a:buSzTx/>
              <a:buFontTx/>
              <a:buNone/>
              <a:tabLst/>
              <a:defRPr/>
            </a:pPr>
            <a:r>
              <a:rPr kumimoji="0" lang="en-US" sz="6000" b="0" i="0" u="sng"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Assistance to Disproportionately Impacted Businesses</a:t>
            </a:r>
          </a:p>
          <a:p>
            <a:pPr marL="0" marR="0" lvl="0" indent="0" algn="l" defTabSz="914400" rtl="0" eaLnBrk="1" fontAlgn="auto" latinLnBrk="0" hangingPunct="1">
              <a:lnSpc>
                <a:spcPts val="5880"/>
              </a:lnSpc>
              <a:spcBef>
                <a:spcPts val="0"/>
              </a:spcBef>
              <a:spcAft>
                <a:spcPts val="0"/>
              </a:spcAft>
              <a:buClrTx/>
              <a:buSzTx/>
              <a:buFontTx/>
              <a:buNone/>
              <a:tabLst/>
              <a:defRPr/>
            </a:pPr>
            <a:endParaRPr kumimoji="0" lang="en-US" sz="5600" b="0" i="0" u="sng" strike="noStrike" kern="1200" cap="none" spc="0" normalizeH="0" baseline="0" noProof="0" dirty="0">
              <a:ln>
                <a:noFill/>
              </a:ln>
              <a:solidFill>
                <a:srgbClr val="192954"/>
              </a:solidFill>
              <a:effectLst/>
              <a:uLnTx/>
              <a:uFillTx/>
              <a:latin typeface="Kollektif Bold"/>
              <a:ea typeface="+mn-ea"/>
              <a:cs typeface="+mn-cs"/>
            </a:endParaRPr>
          </a:p>
        </p:txBody>
      </p:sp>
      <p:sp>
        <p:nvSpPr>
          <p:cNvPr id="42" name="TextBox 41">
            <a:extLst>
              <a:ext uri="{FF2B5EF4-FFF2-40B4-BE49-F238E27FC236}">
                <a16:creationId xmlns:a16="http://schemas.microsoft.com/office/drawing/2014/main" id="{16158125-5F2E-4B73-9879-620DF26315EA}"/>
              </a:ext>
            </a:extLst>
          </p:cNvPr>
          <p:cNvSpPr txBox="1"/>
          <p:nvPr/>
        </p:nvSpPr>
        <p:spPr>
          <a:xfrm>
            <a:off x="1045946" y="6394871"/>
            <a:ext cx="17566106" cy="255454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Assistance to disproportionately impacted business includes the following enumerated uses: </a:t>
            </a:r>
          </a:p>
          <a:p>
            <a:pPr marL="914400" lvl="1" indent="-457200">
              <a:buFont typeface="Arial" panose="020B0604020202020204" pitchFamily="34" charset="0"/>
              <a:buChar char="•"/>
            </a:pPr>
            <a:r>
              <a:rPr lang="en-US" sz="3200" dirty="0">
                <a:solidFill>
                  <a:prstClr val="white"/>
                </a:solidFill>
                <a:latin typeface="Calibri" panose="020F0502020204030204" pitchFamily="34" charset="0"/>
                <a:cs typeface="Calibri" panose="020F0502020204030204" pitchFamily="34" charset="0"/>
              </a:rPr>
              <a:t>Rehabilitation of commercial properties, storefront improvements, and façade improvements</a:t>
            </a:r>
          </a:p>
          <a:p>
            <a:pPr marL="914400" lvl="1" indent="-457200">
              <a:buFont typeface="Arial" panose="020B0604020202020204" pitchFamily="34" charset="0"/>
              <a:buChar char="•"/>
            </a:pPr>
            <a:r>
              <a:rPr kumimoji="0" lang="en-US" sz="3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Technical assistance, business incubators &amp; grants for start-up or expansion costs for small businesses</a:t>
            </a:r>
          </a:p>
          <a:p>
            <a:pPr marL="914400" lvl="1" indent="-457200">
              <a:buFont typeface="Arial" panose="020B0604020202020204" pitchFamily="34" charset="0"/>
              <a:buChar char="•"/>
            </a:pPr>
            <a:r>
              <a:rPr lang="en-US" sz="3200" dirty="0">
                <a:solidFill>
                  <a:prstClr val="white"/>
                </a:solidFill>
                <a:latin typeface="Calibri" panose="020F0502020204030204" pitchFamily="34" charset="0"/>
                <a:cs typeface="Calibri" panose="020F0502020204030204" pitchFamily="34" charset="0"/>
              </a:rPr>
              <a:t>Support for microbusinesses, including financial, childcare, and transportation costs. </a:t>
            </a:r>
            <a:endParaRPr kumimoji="0" lang="en-US" sz="3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4476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ext&#10;&#10;Description automatically generated with low confidence">
            <a:extLst>
              <a:ext uri="{FF2B5EF4-FFF2-40B4-BE49-F238E27FC236}">
                <a16:creationId xmlns:a16="http://schemas.microsoft.com/office/drawing/2014/main" id="{BC18E1BB-680B-47ED-863B-3497B0E1C833}"/>
              </a:ext>
            </a:extLst>
          </p:cNvPr>
          <p:cNvPicPr>
            <a:picLocks noChangeAspect="1"/>
          </p:cNvPicPr>
          <p:nvPr/>
        </p:nvPicPr>
        <p:blipFill>
          <a:blip r:embed="rId3"/>
          <a:stretch>
            <a:fillRect/>
          </a:stretch>
        </p:blipFill>
        <p:spPr>
          <a:xfrm>
            <a:off x="312623" y="217436"/>
            <a:ext cx="2675007" cy="1510533"/>
          </a:xfrm>
          <a:prstGeom prst="rect">
            <a:avLst/>
          </a:prstGeom>
        </p:spPr>
      </p:pic>
      <p:sp>
        <p:nvSpPr>
          <p:cNvPr id="2" name="TextBox 1">
            <a:extLst>
              <a:ext uri="{FF2B5EF4-FFF2-40B4-BE49-F238E27FC236}">
                <a16:creationId xmlns:a16="http://schemas.microsoft.com/office/drawing/2014/main" id="{38C46AD4-F0A0-4588-A943-3767A722C510}"/>
              </a:ext>
            </a:extLst>
          </p:cNvPr>
          <p:cNvSpPr txBox="1"/>
          <p:nvPr/>
        </p:nvSpPr>
        <p:spPr>
          <a:xfrm>
            <a:off x="4343400" y="225056"/>
            <a:ext cx="122682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black"/>
                </a:solidFill>
                <a:effectLst/>
                <a:uLnTx/>
                <a:uFillTx/>
                <a:latin typeface="+mj-lt"/>
                <a:ea typeface="+mn-ea"/>
                <a:cs typeface="Times New Roman" panose="02020603050405020304" pitchFamily="18" charset="0"/>
              </a:rPr>
              <a:t>Assistance to Nonprofits </a:t>
            </a:r>
          </a:p>
        </p:txBody>
      </p:sp>
      <p:sp>
        <p:nvSpPr>
          <p:cNvPr id="4" name="TextBox 3">
            <a:extLst>
              <a:ext uri="{FF2B5EF4-FFF2-40B4-BE49-F238E27FC236}">
                <a16:creationId xmlns:a16="http://schemas.microsoft.com/office/drawing/2014/main" id="{B4539852-B7BA-4CF8-9314-CB4073043172}"/>
              </a:ext>
            </a:extLst>
          </p:cNvPr>
          <p:cNvSpPr txBox="1"/>
          <p:nvPr/>
        </p:nvSpPr>
        <p:spPr>
          <a:xfrm>
            <a:off x="838200" y="1448245"/>
            <a:ext cx="16611600" cy="8463855"/>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mn-cs"/>
              </a:rPr>
              <a:t>Nonprofits eligible for assistance are those that experienced negative economic impacts or disproportionate impacts of the pandemic and meet the definition of “nonprofit” – specifically those that are a 501 (C)(3) or 501(C)(19) tax-exempt organizations.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ea typeface="+mn-ea"/>
                <a:cs typeface="+mn-cs"/>
              </a:rPr>
              <a:t>Impacted Nonprofits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ea typeface="+mn-ea"/>
                <a:cs typeface="+mn-cs"/>
              </a:rPr>
              <a:t>Recipients can identify nonprofits impacted by the pandemic, and measures to respond, in many ways, for example, recipients could consider: </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ea typeface="+mn-ea"/>
                <a:cs typeface="+mn-cs"/>
              </a:rPr>
              <a:t>Decreased revenue</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ea typeface="+mn-ea"/>
                <a:cs typeface="+mn-cs"/>
              </a:rPr>
              <a:t>Financial insecurity </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ea typeface="+mn-ea"/>
                <a:cs typeface="+mn-cs"/>
              </a:rPr>
              <a:t>Increased costs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ea typeface="+mn-ea"/>
                <a:cs typeface="+mn-cs"/>
              </a:rPr>
              <a:t>Capacity to weather financial hardship</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ea typeface="+mn-ea"/>
                <a:cs typeface="+mn-cs"/>
              </a:rPr>
              <a:t>Challenges covering payroll, rent or mortgage, and other operating costs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ea typeface="+mn-ea"/>
                <a:cs typeface="+mn-cs"/>
              </a:rPr>
              <a:t>Assistance</a:t>
            </a:r>
            <a:r>
              <a:rPr kumimoji="0" lang="en-US" sz="3200" b="0" i="0" u="none" strike="noStrike" kern="1200" cap="none" spc="0" normalizeH="0" baseline="0" noProof="0" dirty="0">
                <a:ln>
                  <a:noFill/>
                </a:ln>
                <a:solidFill>
                  <a:prstClr val="black"/>
                </a:solidFill>
                <a:effectLst/>
                <a:uLnTx/>
                <a:uFillTx/>
                <a:ea typeface="+mn-ea"/>
                <a:cs typeface="+mn-cs"/>
              </a:rPr>
              <a:t> includes: </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ea typeface="+mn-ea"/>
                <a:cs typeface="+mn-cs"/>
              </a:rPr>
              <a:t>Loans or grants to mitigate financial hardship</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ea typeface="+mn-ea"/>
                <a:cs typeface="+mn-cs"/>
              </a:rPr>
              <a:t>Technical or in-kind assistance or other services that mitigate negative economic impacts of the pandemic</a:t>
            </a:r>
          </a:p>
        </p:txBody>
      </p:sp>
    </p:spTree>
    <p:extLst>
      <p:ext uri="{BB962C8B-B14F-4D97-AF65-F5344CB8AC3E}">
        <p14:creationId xmlns:p14="http://schemas.microsoft.com/office/powerpoint/2010/main" val="420691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4">
            <a:extLst>
              <a:ext uri="{FF2B5EF4-FFF2-40B4-BE49-F238E27FC236}">
                <a16:creationId xmlns:a16="http://schemas.microsoft.com/office/drawing/2014/main" id="{D5EEB288-BD9A-4D02-A329-8692086C05A5}"/>
              </a:ext>
            </a:extLst>
          </p:cNvPr>
          <p:cNvGrpSpPr/>
          <p:nvPr/>
        </p:nvGrpSpPr>
        <p:grpSpPr>
          <a:xfrm rot="-9622901">
            <a:off x="-6358780" y="8737326"/>
            <a:ext cx="20124627" cy="8722700"/>
            <a:chOff x="0" y="0"/>
            <a:chExt cx="31686624" cy="13734063"/>
          </a:xfrm>
          <a:solidFill>
            <a:srgbClr val="002060"/>
          </a:solidFill>
        </p:grpSpPr>
        <p:sp>
          <p:nvSpPr>
            <p:cNvPr id="11" name="Freeform 5">
              <a:extLst>
                <a:ext uri="{FF2B5EF4-FFF2-40B4-BE49-F238E27FC236}">
                  <a16:creationId xmlns:a16="http://schemas.microsoft.com/office/drawing/2014/main" id="{FA142D71-4E8E-411D-8907-56E40956FD53}"/>
                </a:ext>
              </a:extLst>
            </p:cNvPr>
            <p:cNvSpPr/>
            <p:nvPr/>
          </p:nvSpPr>
          <p:spPr>
            <a:xfrm>
              <a:off x="0" y="0"/>
              <a:ext cx="31686624" cy="13734062"/>
            </a:xfrm>
            <a:custGeom>
              <a:avLst/>
              <a:gdLst/>
              <a:ahLst/>
              <a:cxnLst/>
              <a:rect l="l" t="t" r="r" b="b"/>
              <a:pathLst>
                <a:path w="31686624" h="13734062">
                  <a:moveTo>
                    <a:pt x="0" y="0"/>
                  </a:moveTo>
                  <a:lnTo>
                    <a:pt x="31686624" y="0"/>
                  </a:lnTo>
                  <a:lnTo>
                    <a:pt x="31686624" y="13734062"/>
                  </a:lnTo>
                  <a:lnTo>
                    <a:pt x="0" y="13734062"/>
                  </a:lnTo>
                  <a:close/>
                </a:path>
              </a:pathLst>
            </a:custGeom>
            <a:grpFill/>
          </p:spPr>
        </p:sp>
      </p:grpSp>
      <p:grpSp>
        <p:nvGrpSpPr>
          <p:cNvPr id="8" name="Group 2">
            <a:extLst>
              <a:ext uri="{FF2B5EF4-FFF2-40B4-BE49-F238E27FC236}">
                <a16:creationId xmlns:a16="http://schemas.microsoft.com/office/drawing/2014/main" id="{B1B5A133-FC92-476B-AF00-A128B94B8077}"/>
              </a:ext>
            </a:extLst>
          </p:cNvPr>
          <p:cNvGrpSpPr/>
          <p:nvPr/>
        </p:nvGrpSpPr>
        <p:grpSpPr>
          <a:xfrm rot="-9622901">
            <a:off x="4670186" y="-8293444"/>
            <a:ext cx="20124627" cy="8950886"/>
            <a:chOff x="0" y="0"/>
            <a:chExt cx="31686624" cy="14093347"/>
          </a:xfrm>
          <a:solidFill>
            <a:schemeClr val="accent1"/>
          </a:solidFill>
        </p:grpSpPr>
        <p:sp>
          <p:nvSpPr>
            <p:cNvPr id="9" name="Freeform 3">
              <a:extLst>
                <a:ext uri="{FF2B5EF4-FFF2-40B4-BE49-F238E27FC236}">
                  <a16:creationId xmlns:a16="http://schemas.microsoft.com/office/drawing/2014/main" id="{5C3D4F0F-9B79-4C57-A4A2-753F8950D0C0}"/>
                </a:ext>
              </a:extLst>
            </p:cNvPr>
            <p:cNvSpPr/>
            <p:nvPr/>
          </p:nvSpPr>
          <p:spPr>
            <a:xfrm>
              <a:off x="0" y="0"/>
              <a:ext cx="31686624" cy="14093346"/>
            </a:xfrm>
            <a:custGeom>
              <a:avLst/>
              <a:gdLst/>
              <a:ahLst/>
              <a:cxnLst/>
              <a:rect l="l" t="t" r="r" b="b"/>
              <a:pathLst>
                <a:path w="31686624" h="14093346">
                  <a:moveTo>
                    <a:pt x="0" y="0"/>
                  </a:moveTo>
                  <a:lnTo>
                    <a:pt x="31686624" y="0"/>
                  </a:lnTo>
                  <a:lnTo>
                    <a:pt x="31686624" y="14093346"/>
                  </a:lnTo>
                  <a:lnTo>
                    <a:pt x="0" y="14093346"/>
                  </a:lnTo>
                  <a:close/>
                </a:path>
              </a:pathLst>
            </a:custGeom>
            <a:grpFill/>
          </p:spPr>
        </p:sp>
      </p:grpSp>
      <p:sp>
        <p:nvSpPr>
          <p:cNvPr id="2" name="Title 1">
            <a:extLst>
              <a:ext uri="{FF2B5EF4-FFF2-40B4-BE49-F238E27FC236}">
                <a16:creationId xmlns:a16="http://schemas.microsoft.com/office/drawing/2014/main" id="{F6BF1550-244E-4EA8-A53D-ADDC6E944D70}"/>
              </a:ext>
            </a:extLst>
          </p:cNvPr>
          <p:cNvSpPr>
            <a:spLocks noGrp="1"/>
          </p:cNvSpPr>
          <p:nvPr>
            <p:ph type="title"/>
          </p:nvPr>
        </p:nvSpPr>
        <p:spPr>
          <a:xfrm>
            <a:off x="-76200" y="402558"/>
            <a:ext cx="18364200" cy="2249424"/>
          </a:xfrm>
        </p:spPr>
        <p:txBody>
          <a:bodyPr>
            <a:normAutofit/>
          </a:bodyPr>
          <a:lstStyle/>
          <a:p>
            <a:pPr algn="ctr"/>
            <a:r>
              <a:rPr lang="en-US" b="1" u="sng" dirty="0">
                <a:latin typeface="Calibri Light" panose="020F0302020204030204" pitchFamily="34" charset="0"/>
                <a:cs typeface="Calibri Light" panose="020F0302020204030204" pitchFamily="34" charset="0"/>
              </a:rPr>
              <a:t>Aid to Impacted Industries </a:t>
            </a:r>
            <a:endParaRPr lang="en-US" sz="11500" b="1" u="sng"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3FD5AD99-4559-4788-A426-605E6D5D4669}"/>
              </a:ext>
            </a:extLst>
          </p:cNvPr>
          <p:cNvSpPr txBox="1"/>
          <p:nvPr/>
        </p:nvSpPr>
        <p:spPr>
          <a:xfrm>
            <a:off x="1356360" y="2744083"/>
            <a:ext cx="16459200" cy="2677656"/>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There are two main ways an industry can be designated as impacted: </a:t>
            </a:r>
          </a:p>
          <a:p>
            <a:pPr marL="1371600" lvl="2" indent="-457200">
              <a:buFont typeface="Arial" panose="020B0604020202020204" pitchFamily="34" charset="0"/>
              <a:buChar char="•"/>
            </a:pPr>
            <a:r>
              <a:rPr lang="en-US" sz="2800" dirty="0">
                <a:solidFill>
                  <a:prstClr val="black"/>
                </a:solidFill>
                <a:latin typeface="Calibri" panose="020F0502020204030204" pitchFamily="34" charset="0"/>
                <a:ea typeface="Times New Roman" panose="02020603050405020304" pitchFamily="18" charset="0"/>
                <a:cs typeface="Calibri" panose="020F0502020204030204" pitchFamily="34" charset="0"/>
              </a:rPr>
              <a:t>If the industry is in the travel, tourism, or hospitality sectors, the industry is impacted;</a:t>
            </a:r>
          </a:p>
          <a:p>
            <a:pPr marL="1371600" lvl="2" indent="-457200">
              <a:buFont typeface="Arial" panose="020B0604020202020204" pitchFamily="34" charset="0"/>
              <a:buChar cha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If the industry is outside the travel, </a:t>
            </a:r>
            <a:r>
              <a:rPr lang="en-US" sz="2800" dirty="0">
                <a:solidFill>
                  <a:prstClr val="black"/>
                </a:solidFill>
                <a:latin typeface="Calibri" panose="020F0502020204030204" pitchFamily="34" charset="0"/>
                <a:ea typeface="Times New Roman" panose="02020603050405020304" pitchFamily="18" charset="0"/>
                <a:cs typeface="Calibri" panose="020F0502020204030204" pitchFamily="34" charset="0"/>
              </a:rPr>
              <a:t>tourism, or hospitality sectors, the industry is impacted if: </a:t>
            </a:r>
          </a:p>
          <a:p>
            <a:pPr marL="1828800" lvl="3" indent="-457200">
              <a:buFont typeface="Arial" panose="020B0604020202020204" pitchFamily="34" charset="0"/>
              <a:buChar cha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The industry experienced </a:t>
            </a:r>
            <a:r>
              <a:rPr lang="en-US" sz="2800" dirty="0">
                <a:solidFill>
                  <a:prstClr val="black"/>
                </a:solidFill>
                <a:latin typeface="Calibri" panose="020F0502020204030204" pitchFamily="34" charset="0"/>
                <a:ea typeface="Times New Roman" panose="02020603050405020304" pitchFamily="18" charset="0"/>
                <a:cs typeface="Calibri" panose="020F0502020204030204" pitchFamily="34" charset="0"/>
              </a:rPr>
              <a:t>at least a percent employment loss from pre-pandemic levels; or</a:t>
            </a:r>
          </a:p>
          <a:p>
            <a:pPr marL="1828800" lvl="3" indent="-457200">
              <a:buFont typeface="Arial" panose="020B0604020202020204" pitchFamily="34" charset="0"/>
              <a:buChar cha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The industry is experiencing </a:t>
            </a:r>
            <a:r>
              <a:rPr lang="en-US" sz="2800" dirty="0">
                <a:solidFill>
                  <a:prstClr val="black"/>
                </a:solidFill>
                <a:latin typeface="Calibri" panose="020F0502020204030204" pitchFamily="34" charset="0"/>
                <a:ea typeface="Times New Roman" panose="02020603050405020304" pitchFamily="18" charset="0"/>
                <a:cs typeface="Calibri" panose="020F0502020204030204" pitchFamily="34" charset="0"/>
              </a:rPr>
              <a:t>comparable or worse economic impacts as the national tourism, travel, and hospitality standards as of the date of the final rule. </a:t>
            </a:r>
          </a:p>
        </p:txBody>
      </p:sp>
      <p:sp>
        <p:nvSpPr>
          <p:cNvPr id="12" name="TextBox 11">
            <a:extLst>
              <a:ext uri="{FF2B5EF4-FFF2-40B4-BE49-F238E27FC236}">
                <a16:creationId xmlns:a16="http://schemas.microsoft.com/office/drawing/2014/main" id="{996D1D76-C45B-452B-9ED6-93CBA1CDCD86}"/>
              </a:ext>
            </a:extLst>
          </p:cNvPr>
          <p:cNvSpPr txBox="1"/>
          <p:nvPr/>
        </p:nvSpPr>
        <p:spPr>
          <a:xfrm>
            <a:off x="1356360" y="5704154"/>
            <a:ext cx="16459200" cy="2246769"/>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Calibri" panose="020F0502020204030204" pitchFamily="34" charset="0"/>
                <a:ea typeface="Times New Roman" panose="02020603050405020304" pitchFamily="18" charset="0"/>
                <a:cs typeface="Calibri" panose="020F0502020204030204" pitchFamily="34" charset="0"/>
              </a:rPr>
              <a:t>Treasury recognizes the enumerated projects below as eligible responses to impacted industries: </a:t>
            </a:r>
          </a:p>
          <a:p>
            <a:pPr marL="1371600" lvl="2" indent="-457200">
              <a:buFont typeface="Arial" panose="020B0604020202020204" pitchFamily="34" charset="0"/>
              <a:buChar char="•"/>
            </a:pPr>
            <a:r>
              <a:rPr lang="en-US" sz="2800" dirty="0">
                <a:solidFill>
                  <a:prstClr val="black"/>
                </a:solidFill>
                <a:latin typeface="Calibri" panose="020F0502020204030204" pitchFamily="34" charset="0"/>
                <a:ea typeface="Times New Roman" panose="02020603050405020304" pitchFamily="18" charset="0"/>
                <a:cs typeface="Calibri" panose="020F0502020204030204" pitchFamily="34" charset="0"/>
              </a:rPr>
              <a:t>Aid to mitigate financial hardship, such as supporting payroll costs, lost pay and benefits for returning employees, support of operations and maintenance of existing equipment and facilities;</a:t>
            </a:r>
          </a:p>
          <a:p>
            <a:pPr marL="1371600" lvl="2" indent="-457200">
              <a:buFont typeface="Arial" panose="020B0604020202020204" pitchFamily="34" charset="0"/>
              <a:buChar char="•"/>
            </a:pPr>
            <a:r>
              <a:rPr lang="en-US" sz="2800" dirty="0">
                <a:solidFill>
                  <a:prstClr val="black"/>
                </a:solidFill>
                <a:latin typeface="Calibri" panose="020F0502020204030204" pitchFamily="34" charset="0"/>
                <a:ea typeface="Times New Roman" panose="02020603050405020304" pitchFamily="18" charset="0"/>
                <a:cs typeface="Calibri" panose="020F0502020204030204" pitchFamily="34" charset="0"/>
              </a:rPr>
              <a:t>Technical assistance, counseling, or other services to support business planning; and</a:t>
            </a:r>
          </a:p>
          <a:p>
            <a:pPr marL="1371600" lvl="2" indent="-457200">
              <a:buFont typeface="Arial" panose="020B0604020202020204" pitchFamily="34" charset="0"/>
              <a:buChar char="•"/>
            </a:pPr>
            <a:r>
              <a:rPr lang="en-US" sz="2800" dirty="0">
                <a:solidFill>
                  <a:prstClr val="black"/>
                </a:solidFill>
                <a:latin typeface="Calibri" panose="020F0502020204030204" pitchFamily="34" charset="0"/>
                <a:ea typeface="Times New Roman" panose="02020603050405020304" pitchFamily="18" charset="0"/>
                <a:cs typeface="Calibri" panose="020F0502020204030204" pitchFamily="34" charset="0"/>
              </a:rPr>
              <a:t>Covid-19 mitigation and infection prevention measures.</a:t>
            </a:r>
          </a:p>
        </p:txBody>
      </p:sp>
    </p:spTree>
    <p:extLst>
      <p:ext uri="{BB962C8B-B14F-4D97-AF65-F5344CB8AC3E}">
        <p14:creationId xmlns:p14="http://schemas.microsoft.com/office/powerpoint/2010/main" val="39364335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a:extLst>
              <a:ext uri="{FF2B5EF4-FFF2-40B4-BE49-F238E27FC236}">
                <a16:creationId xmlns:a16="http://schemas.microsoft.com/office/drawing/2014/main" id="{86E38E7A-023B-4329-BF8D-8E3E8B144430}"/>
              </a:ext>
            </a:extLst>
          </p:cNvPr>
          <p:cNvGrpSpPr/>
          <p:nvPr/>
        </p:nvGrpSpPr>
        <p:grpSpPr>
          <a:xfrm rot="19745191">
            <a:off x="-12016419" y="-5719966"/>
            <a:ext cx="20124627" cy="8722700"/>
            <a:chOff x="0" y="0"/>
            <a:chExt cx="31686624" cy="13734063"/>
          </a:xfrm>
          <a:solidFill>
            <a:schemeClr val="bg2">
              <a:lumMod val="90000"/>
            </a:schemeClr>
          </a:solidFill>
        </p:grpSpPr>
        <p:sp>
          <p:nvSpPr>
            <p:cNvPr id="7" name="Freeform 5">
              <a:extLst>
                <a:ext uri="{FF2B5EF4-FFF2-40B4-BE49-F238E27FC236}">
                  <a16:creationId xmlns:a16="http://schemas.microsoft.com/office/drawing/2014/main" id="{11D75D26-A111-40A0-B4C3-102459FCB065}"/>
                </a:ext>
              </a:extLst>
            </p:cNvPr>
            <p:cNvSpPr/>
            <p:nvPr/>
          </p:nvSpPr>
          <p:spPr>
            <a:xfrm>
              <a:off x="0" y="0"/>
              <a:ext cx="31686624" cy="13734062"/>
            </a:xfrm>
            <a:custGeom>
              <a:avLst/>
              <a:gdLst/>
              <a:ahLst/>
              <a:cxnLst/>
              <a:rect l="l" t="t" r="r" b="b"/>
              <a:pathLst>
                <a:path w="31686624" h="13734062">
                  <a:moveTo>
                    <a:pt x="0" y="0"/>
                  </a:moveTo>
                  <a:lnTo>
                    <a:pt x="31686624" y="0"/>
                  </a:lnTo>
                  <a:lnTo>
                    <a:pt x="31686624" y="13734062"/>
                  </a:lnTo>
                  <a:lnTo>
                    <a:pt x="0" y="13734062"/>
                  </a:lnTo>
                  <a:close/>
                </a:path>
              </a:pathLst>
            </a:custGeom>
            <a:grpFill/>
          </p:spPr>
        </p:sp>
      </p:grpSp>
      <p:grpSp>
        <p:nvGrpSpPr>
          <p:cNvPr id="4" name="Group 4">
            <a:extLst>
              <a:ext uri="{FF2B5EF4-FFF2-40B4-BE49-F238E27FC236}">
                <a16:creationId xmlns:a16="http://schemas.microsoft.com/office/drawing/2014/main" id="{1E651D62-C5D3-45E3-8F0E-10C2F273DFF0}"/>
              </a:ext>
            </a:extLst>
          </p:cNvPr>
          <p:cNvGrpSpPr/>
          <p:nvPr/>
        </p:nvGrpSpPr>
        <p:grpSpPr>
          <a:xfrm rot="12263272">
            <a:off x="6473087" y="-7452490"/>
            <a:ext cx="20124627" cy="8722700"/>
            <a:chOff x="0" y="0"/>
            <a:chExt cx="31686624" cy="13734063"/>
          </a:xfrm>
          <a:solidFill>
            <a:schemeClr val="bg2">
              <a:lumMod val="90000"/>
            </a:schemeClr>
          </a:solidFill>
        </p:grpSpPr>
        <p:sp>
          <p:nvSpPr>
            <p:cNvPr id="5" name="Freeform 5">
              <a:extLst>
                <a:ext uri="{FF2B5EF4-FFF2-40B4-BE49-F238E27FC236}">
                  <a16:creationId xmlns:a16="http://schemas.microsoft.com/office/drawing/2014/main" id="{15E8E28F-C4BF-45A9-A2BD-03980F5FB398}"/>
                </a:ext>
              </a:extLst>
            </p:cNvPr>
            <p:cNvSpPr/>
            <p:nvPr/>
          </p:nvSpPr>
          <p:spPr>
            <a:xfrm>
              <a:off x="0" y="0"/>
              <a:ext cx="31686624" cy="13734062"/>
            </a:xfrm>
            <a:custGeom>
              <a:avLst/>
              <a:gdLst/>
              <a:ahLst/>
              <a:cxnLst/>
              <a:rect l="l" t="t" r="r" b="b"/>
              <a:pathLst>
                <a:path w="31686624" h="13734062">
                  <a:moveTo>
                    <a:pt x="0" y="0"/>
                  </a:moveTo>
                  <a:lnTo>
                    <a:pt x="31686624" y="0"/>
                  </a:lnTo>
                  <a:lnTo>
                    <a:pt x="31686624" y="13734062"/>
                  </a:lnTo>
                  <a:lnTo>
                    <a:pt x="0" y="13734062"/>
                  </a:lnTo>
                  <a:close/>
                </a:path>
              </a:pathLst>
            </a:custGeom>
            <a:grpFill/>
          </p:spPr>
        </p:sp>
      </p:grpSp>
      <p:sp>
        <p:nvSpPr>
          <p:cNvPr id="2" name="Title 1">
            <a:extLst>
              <a:ext uri="{FF2B5EF4-FFF2-40B4-BE49-F238E27FC236}">
                <a16:creationId xmlns:a16="http://schemas.microsoft.com/office/drawing/2014/main" id="{6500FB9E-B2A0-450A-9A03-7AD3E99B28EF}"/>
              </a:ext>
            </a:extLst>
          </p:cNvPr>
          <p:cNvSpPr>
            <a:spLocks noGrp="1"/>
          </p:cNvSpPr>
          <p:nvPr>
            <p:ph type="title"/>
          </p:nvPr>
        </p:nvSpPr>
        <p:spPr>
          <a:xfrm>
            <a:off x="1990979" y="429905"/>
            <a:ext cx="15087600" cy="2176136"/>
          </a:xfrm>
        </p:spPr>
        <p:txBody>
          <a:bodyPr/>
          <a:lstStyle/>
          <a:p>
            <a:r>
              <a:rPr lang="en-US" b="1" dirty="0">
                <a:solidFill>
                  <a:srgbClr val="00B0F0"/>
                </a:solidFill>
                <a:latin typeface="Calibri Light" panose="020F0302020204030204" pitchFamily="34" charset="0"/>
                <a:cs typeface="Calibri Light" panose="020F0302020204030204" pitchFamily="34" charset="0"/>
              </a:rPr>
              <a:t>Public Sector Capacity Eligible Uses</a:t>
            </a:r>
          </a:p>
        </p:txBody>
      </p:sp>
      <p:sp>
        <p:nvSpPr>
          <p:cNvPr id="3" name="Content Placeholder 2">
            <a:extLst>
              <a:ext uri="{FF2B5EF4-FFF2-40B4-BE49-F238E27FC236}">
                <a16:creationId xmlns:a16="http://schemas.microsoft.com/office/drawing/2014/main" id="{366B7E9B-C150-4E15-9578-6C9549E23737}"/>
              </a:ext>
            </a:extLst>
          </p:cNvPr>
          <p:cNvSpPr>
            <a:spLocks noGrp="1"/>
          </p:cNvSpPr>
          <p:nvPr>
            <p:ph idx="1"/>
          </p:nvPr>
        </p:nvSpPr>
        <p:spPr>
          <a:xfrm>
            <a:off x="1645920" y="3177757"/>
            <a:ext cx="14889480" cy="6035040"/>
          </a:xfrm>
        </p:spPr>
        <p:txBody>
          <a:bodyPr>
            <a:normAutofit/>
          </a:bodyPr>
          <a:lstStyle/>
          <a:p>
            <a:pPr marL="576072" lvl="2" indent="0">
              <a:buNone/>
            </a:pPr>
            <a:r>
              <a:rPr lang="en-US" sz="3200" dirty="0">
                <a:latin typeface="Calibri" panose="020F0502020204030204" pitchFamily="34" charset="0"/>
                <a:cs typeface="Calibri" panose="020F0502020204030204" pitchFamily="34" charset="0"/>
              </a:rPr>
              <a:t>Recipients may use SLFRF funding to </a:t>
            </a:r>
            <a:r>
              <a:rPr lang="en-US" sz="3200" b="1" dirty="0">
                <a:latin typeface="Calibri" panose="020F0502020204030204" pitchFamily="34" charset="0"/>
                <a:cs typeface="Calibri" panose="020F0502020204030204" pitchFamily="34" charset="0"/>
              </a:rPr>
              <a:t>restore and bolster public sector capacity</a:t>
            </a:r>
            <a:r>
              <a:rPr lang="en-US" sz="3200" dirty="0">
                <a:latin typeface="Calibri" panose="020F0502020204030204" pitchFamily="34" charset="0"/>
                <a:cs typeface="Calibri" panose="020F0502020204030204" pitchFamily="34" charset="0"/>
              </a:rPr>
              <a:t>, which supports government’s ability to delivery critical covid-19 services.  </a:t>
            </a:r>
          </a:p>
          <a:p>
            <a:pPr lvl="3"/>
            <a:r>
              <a:rPr lang="en-US" sz="3200" dirty="0">
                <a:latin typeface="Calibri" panose="020F0502020204030204" pitchFamily="34" charset="0"/>
                <a:cs typeface="Calibri" panose="020F0502020204030204" pitchFamily="34" charset="0"/>
              </a:rPr>
              <a:t>Public Safety Staff (police officers, firefighters, EMS medical responders, etc.) </a:t>
            </a:r>
          </a:p>
          <a:p>
            <a:pPr lvl="3"/>
            <a:r>
              <a:rPr lang="en-US" sz="3200" dirty="0">
                <a:latin typeface="Calibri" panose="020F0502020204030204" pitchFamily="34" charset="0"/>
                <a:cs typeface="Calibri" panose="020F0502020204030204" pitchFamily="34" charset="0"/>
              </a:rPr>
              <a:t>Public Health Staff (medical staff, laboratory technicians, medical examiners, etc.) </a:t>
            </a:r>
          </a:p>
          <a:p>
            <a:pPr lvl="3"/>
            <a:r>
              <a:rPr lang="en-US" sz="3200" dirty="0">
                <a:latin typeface="Calibri" panose="020F0502020204030204" pitchFamily="34" charset="0"/>
                <a:cs typeface="Calibri" panose="020F0502020204030204" pitchFamily="34" charset="0"/>
              </a:rPr>
              <a:t>Human Services Staff (child, elder, or family care employees, and child welfare services) </a:t>
            </a:r>
          </a:p>
          <a:p>
            <a:pPr lvl="3"/>
            <a:endParaRPr lang="en-US" sz="3200" dirty="0">
              <a:latin typeface="Calibri" panose="020F0502020204030204" pitchFamily="34" charset="0"/>
              <a:cs typeface="Calibri" panose="020F0502020204030204" pitchFamily="34" charset="0"/>
            </a:endParaRPr>
          </a:p>
          <a:p>
            <a:pPr marL="850392" lvl="3" indent="0">
              <a:buNone/>
            </a:pPr>
            <a:r>
              <a:rPr lang="en-US" sz="3200" dirty="0">
                <a:latin typeface="Calibri" panose="020F0502020204030204" pitchFamily="34" charset="0"/>
                <a:cs typeface="Calibri" panose="020F0502020204030204" pitchFamily="34" charset="0"/>
              </a:rPr>
              <a:t>SLFRF funding for payroll and covered benefits for the portion of eligible staff time spent on covid-19 response. </a:t>
            </a:r>
          </a:p>
          <a:p>
            <a:pPr marL="850392" lvl="3" indent="0">
              <a:buNone/>
            </a:pPr>
            <a:endParaRPr lang="en-US" sz="2800" dirty="0">
              <a:latin typeface="Tw Cen MT" panose="020B0602020104020603" pitchFamily="34" charset="0"/>
            </a:endParaRPr>
          </a:p>
        </p:txBody>
      </p:sp>
    </p:spTree>
    <p:extLst>
      <p:ext uri="{BB962C8B-B14F-4D97-AF65-F5344CB8AC3E}">
        <p14:creationId xmlns:p14="http://schemas.microsoft.com/office/powerpoint/2010/main" val="1920432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92954"/>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60955BF-4D58-48DA-BEDB-0181C54F0205}"/>
              </a:ext>
            </a:extLst>
          </p:cNvPr>
          <p:cNvSpPr txBox="1">
            <a:spLocks/>
          </p:cNvSpPr>
          <p:nvPr/>
        </p:nvSpPr>
        <p:spPr>
          <a:xfrm>
            <a:off x="800100" y="908335"/>
            <a:ext cx="16687800" cy="82739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000" b="1" i="0" u="sng" strike="noStrike" kern="1200" cap="none" spc="0" normalizeH="0" baseline="0" noProof="0" dirty="0">
                <a:ln>
                  <a:noFill/>
                </a:ln>
                <a:solidFill>
                  <a:srgbClr val="00B0F0"/>
                </a:solidFill>
                <a:effectLst/>
                <a:uLnTx/>
                <a:uFillTx/>
                <a:latin typeface="Calibri Light" panose="020F0302020204030204" pitchFamily="34" charset="0"/>
                <a:cs typeface="Calibri Light" panose="020F0302020204030204" pitchFamily="34" charset="0"/>
              </a:rPr>
              <a:t>Government Employment and Rehiring Public Staff</a:t>
            </a:r>
          </a:p>
        </p:txBody>
      </p:sp>
      <p:sp>
        <p:nvSpPr>
          <p:cNvPr id="2" name="TextBox 1">
            <a:extLst>
              <a:ext uri="{FF2B5EF4-FFF2-40B4-BE49-F238E27FC236}">
                <a16:creationId xmlns:a16="http://schemas.microsoft.com/office/drawing/2014/main" id="{856F8439-FC7A-4088-9675-4FB54694D228}"/>
              </a:ext>
            </a:extLst>
          </p:cNvPr>
          <p:cNvSpPr txBox="1"/>
          <p:nvPr/>
        </p:nvSpPr>
        <p:spPr>
          <a:xfrm>
            <a:off x="800100" y="2506134"/>
            <a:ext cx="16954500" cy="4031873"/>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3200" dirty="0">
                <a:solidFill>
                  <a:prstClr val="white"/>
                </a:solidFill>
                <a:cs typeface="Times New Roman" panose="02020603050405020304" pitchFamily="18" charset="0"/>
              </a:rPr>
              <a:t>SLFRF can be used to support a broader set of uses to </a:t>
            </a:r>
            <a:r>
              <a:rPr lang="en-US" sz="3200" b="1" dirty="0">
                <a:solidFill>
                  <a:prstClr val="white"/>
                </a:solidFill>
                <a:cs typeface="Times New Roman" panose="02020603050405020304" pitchFamily="18" charset="0"/>
              </a:rPr>
              <a:t>restore and support public sector employment</a:t>
            </a:r>
            <a:r>
              <a:rPr lang="en-US" sz="3200" dirty="0">
                <a:solidFill>
                  <a:prstClr val="white"/>
                </a:solidFill>
                <a:cs typeface="Times New Roman" panose="02020603050405020304" pitchFamily="18" charset="0"/>
              </a:rPr>
              <a:t>. </a:t>
            </a:r>
          </a:p>
          <a:p>
            <a:pPr marL="914400" lvl="1" indent="-457200">
              <a:buFont typeface="Arial" panose="020B0604020202020204" pitchFamily="34" charset="0"/>
              <a:buChar char="•"/>
            </a:pPr>
            <a:r>
              <a:rPr kumimoji="0" lang="en-US" sz="3200" b="0" i="0" u="none" strike="noStrike" kern="1200" cap="none" spc="0" normalizeH="0" baseline="0" noProof="0" dirty="0">
                <a:ln>
                  <a:noFill/>
                </a:ln>
                <a:solidFill>
                  <a:prstClr val="white"/>
                </a:solidFill>
                <a:effectLst/>
                <a:uLnTx/>
                <a:uFillTx/>
                <a:cs typeface="Times New Roman" panose="02020603050405020304" pitchFamily="18" charset="0"/>
              </a:rPr>
              <a:t>Hiring up to pr</a:t>
            </a:r>
            <a:r>
              <a:rPr lang="en-US" sz="3200" dirty="0">
                <a:solidFill>
                  <a:prstClr val="white"/>
                </a:solidFill>
                <a:cs typeface="Times New Roman" panose="02020603050405020304" pitchFamily="18" charset="0"/>
              </a:rPr>
              <a:t>e-pandemic baseline that is adjusted for historic underinvestment in the public sector</a:t>
            </a:r>
          </a:p>
          <a:p>
            <a:pPr marL="914400" lvl="1" indent="-457200">
              <a:buFont typeface="Arial" panose="020B0604020202020204" pitchFamily="34" charset="0"/>
              <a:buChar char="•"/>
            </a:pPr>
            <a:r>
              <a:rPr kumimoji="0" lang="en-US" sz="3200" b="0" i="0" u="none" strike="noStrike" kern="1200" cap="none" spc="0" normalizeH="0" baseline="0" noProof="0" dirty="0">
                <a:ln>
                  <a:noFill/>
                </a:ln>
                <a:solidFill>
                  <a:prstClr val="white"/>
                </a:solidFill>
                <a:effectLst/>
                <a:uLnTx/>
                <a:uFillTx/>
                <a:cs typeface="Times New Roman" panose="02020603050405020304" pitchFamily="18" charset="0"/>
              </a:rPr>
              <a:t>Providing additional funds for employees who experienced pay cuts or were furloughed; </a:t>
            </a:r>
          </a:p>
          <a:p>
            <a:pPr marL="914400" lvl="1" indent="-457200">
              <a:buFont typeface="Arial" panose="020B0604020202020204" pitchFamily="34" charset="0"/>
              <a:buChar char="•"/>
            </a:pPr>
            <a:r>
              <a:rPr lang="en-US" sz="3200" dirty="0">
                <a:solidFill>
                  <a:prstClr val="white"/>
                </a:solidFill>
                <a:cs typeface="Times New Roman" panose="02020603050405020304" pitchFamily="18" charset="0"/>
              </a:rPr>
              <a:t>Avoiding layoffs</a:t>
            </a:r>
          </a:p>
          <a:p>
            <a:pPr marL="914400" lvl="1" indent="-457200">
              <a:buFont typeface="Arial" panose="020B0604020202020204" pitchFamily="34" charset="0"/>
              <a:buChar char="•"/>
            </a:pPr>
            <a:r>
              <a:rPr kumimoji="0" lang="en-US" sz="3200" b="0" i="0" u="none" strike="noStrike" kern="1200" cap="none" spc="0" normalizeH="0" baseline="0" noProof="0" dirty="0">
                <a:ln>
                  <a:noFill/>
                </a:ln>
                <a:solidFill>
                  <a:prstClr val="white"/>
                </a:solidFill>
                <a:effectLst/>
                <a:uLnTx/>
                <a:uFillTx/>
                <a:cs typeface="Times New Roman" panose="02020603050405020304" pitchFamily="18" charset="0"/>
              </a:rPr>
              <a:t>Providing worker retention incentives</a:t>
            </a:r>
          </a:p>
          <a:p>
            <a:pPr marL="914400" lvl="1" indent="-457200">
              <a:buFont typeface="Arial" panose="020B0604020202020204" pitchFamily="34" charset="0"/>
              <a:buChar char="•"/>
            </a:pPr>
            <a:r>
              <a:rPr lang="en-US" sz="3200" dirty="0">
                <a:solidFill>
                  <a:prstClr val="white"/>
                </a:solidFill>
                <a:cs typeface="Times New Roman" panose="02020603050405020304" pitchFamily="18" charset="0"/>
              </a:rPr>
              <a:t>Paying for ancillary administrative costs related to hiring, support, and retention </a:t>
            </a:r>
            <a:endParaRPr kumimoji="0" lang="en-US" sz="3200" b="0" i="0" u="none" strike="noStrike" kern="1200" cap="none" spc="0" normalizeH="0" baseline="0" noProof="0" dirty="0">
              <a:ln>
                <a:noFill/>
              </a:ln>
              <a:solidFill>
                <a:prstClr val="white"/>
              </a:solidFill>
              <a:effectLst/>
              <a:uLnTx/>
              <a:uFillTx/>
              <a:cs typeface="Times New Roman" panose="02020603050405020304" pitchFamily="18" charset="0"/>
            </a:endParaRPr>
          </a:p>
        </p:txBody>
      </p:sp>
      <p:sp>
        <p:nvSpPr>
          <p:cNvPr id="5" name="TextBox 4">
            <a:extLst>
              <a:ext uri="{FF2B5EF4-FFF2-40B4-BE49-F238E27FC236}">
                <a16:creationId xmlns:a16="http://schemas.microsoft.com/office/drawing/2014/main" id="{0F952ACB-F82E-4DB3-A421-BBC924ED6B22}"/>
              </a:ext>
            </a:extLst>
          </p:cNvPr>
          <p:cNvSpPr txBox="1"/>
          <p:nvPr/>
        </p:nvSpPr>
        <p:spPr>
          <a:xfrm>
            <a:off x="1066800" y="6913915"/>
            <a:ext cx="16687800" cy="1077218"/>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3200" dirty="0">
                <a:solidFill>
                  <a:prstClr val="white"/>
                </a:solidFill>
                <a:cs typeface="Times New Roman" panose="02020603050405020304" pitchFamily="18" charset="0"/>
              </a:rPr>
              <a:t>Costs associated with administering the hiring, support, and retention of the programs above is considered an enumerated activity. </a:t>
            </a:r>
          </a:p>
        </p:txBody>
      </p:sp>
    </p:spTree>
    <p:extLst>
      <p:ext uri="{BB962C8B-B14F-4D97-AF65-F5344CB8AC3E}">
        <p14:creationId xmlns:p14="http://schemas.microsoft.com/office/powerpoint/2010/main" val="1567317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a:extLst>
              <a:ext uri="{FF2B5EF4-FFF2-40B4-BE49-F238E27FC236}">
                <a16:creationId xmlns:a16="http://schemas.microsoft.com/office/drawing/2014/main" id="{86E38E7A-023B-4329-BF8D-8E3E8B144430}"/>
              </a:ext>
            </a:extLst>
          </p:cNvPr>
          <p:cNvGrpSpPr/>
          <p:nvPr/>
        </p:nvGrpSpPr>
        <p:grpSpPr>
          <a:xfrm rot="19745191">
            <a:off x="-11845168" y="-5743439"/>
            <a:ext cx="20124627" cy="8722700"/>
            <a:chOff x="0" y="0"/>
            <a:chExt cx="31686624" cy="13734063"/>
          </a:xfrm>
          <a:solidFill>
            <a:schemeClr val="bg2">
              <a:lumMod val="90000"/>
            </a:schemeClr>
          </a:solidFill>
        </p:grpSpPr>
        <p:sp>
          <p:nvSpPr>
            <p:cNvPr id="7" name="Freeform 5">
              <a:extLst>
                <a:ext uri="{FF2B5EF4-FFF2-40B4-BE49-F238E27FC236}">
                  <a16:creationId xmlns:a16="http://schemas.microsoft.com/office/drawing/2014/main" id="{11D75D26-A111-40A0-B4C3-102459FCB065}"/>
                </a:ext>
              </a:extLst>
            </p:cNvPr>
            <p:cNvSpPr/>
            <p:nvPr/>
          </p:nvSpPr>
          <p:spPr>
            <a:xfrm>
              <a:off x="0" y="0"/>
              <a:ext cx="31686624" cy="13734062"/>
            </a:xfrm>
            <a:custGeom>
              <a:avLst/>
              <a:gdLst/>
              <a:ahLst/>
              <a:cxnLst/>
              <a:rect l="l" t="t" r="r" b="b"/>
              <a:pathLst>
                <a:path w="31686624" h="13734062">
                  <a:moveTo>
                    <a:pt x="0" y="0"/>
                  </a:moveTo>
                  <a:lnTo>
                    <a:pt x="31686624" y="0"/>
                  </a:lnTo>
                  <a:lnTo>
                    <a:pt x="31686624" y="13734062"/>
                  </a:lnTo>
                  <a:lnTo>
                    <a:pt x="0" y="13734062"/>
                  </a:lnTo>
                  <a:close/>
                </a:path>
              </a:pathLst>
            </a:custGeom>
            <a:grpFill/>
          </p:spPr>
        </p:sp>
      </p:grpSp>
      <p:grpSp>
        <p:nvGrpSpPr>
          <p:cNvPr id="4" name="Group 4">
            <a:extLst>
              <a:ext uri="{FF2B5EF4-FFF2-40B4-BE49-F238E27FC236}">
                <a16:creationId xmlns:a16="http://schemas.microsoft.com/office/drawing/2014/main" id="{1E651D62-C5D3-45E3-8F0E-10C2F273DFF0}"/>
              </a:ext>
            </a:extLst>
          </p:cNvPr>
          <p:cNvGrpSpPr/>
          <p:nvPr/>
        </p:nvGrpSpPr>
        <p:grpSpPr>
          <a:xfrm rot="-9622901">
            <a:off x="6082462" y="-7276027"/>
            <a:ext cx="20124627" cy="8722700"/>
            <a:chOff x="0" y="0"/>
            <a:chExt cx="31686624" cy="13734063"/>
          </a:xfrm>
          <a:solidFill>
            <a:schemeClr val="bg2">
              <a:lumMod val="90000"/>
            </a:schemeClr>
          </a:solidFill>
        </p:grpSpPr>
        <p:sp>
          <p:nvSpPr>
            <p:cNvPr id="5" name="Freeform 5">
              <a:extLst>
                <a:ext uri="{FF2B5EF4-FFF2-40B4-BE49-F238E27FC236}">
                  <a16:creationId xmlns:a16="http://schemas.microsoft.com/office/drawing/2014/main" id="{15E8E28F-C4BF-45A9-A2BD-03980F5FB398}"/>
                </a:ext>
              </a:extLst>
            </p:cNvPr>
            <p:cNvSpPr/>
            <p:nvPr/>
          </p:nvSpPr>
          <p:spPr>
            <a:xfrm>
              <a:off x="0" y="0"/>
              <a:ext cx="31686624" cy="13734062"/>
            </a:xfrm>
            <a:custGeom>
              <a:avLst/>
              <a:gdLst/>
              <a:ahLst/>
              <a:cxnLst/>
              <a:rect l="l" t="t" r="r" b="b"/>
              <a:pathLst>
                <a:path w="31686624" h="13734062">
                  <a:moveTo>
                    <a:pt x="0" y="0"/>
                  </a:moveTo>
                  <a:lnTo>
                    <a:pt x="31686624" y="0"/>
                  </a:lnTo>
                  <a:lnTo>
                    <a:pt x="31686624" y="13734062"/>
                  </a:lnTo>
                  <a:lnTo>
                    <a:pt x="0" y="13734062"/>
                  </a:lnTo>
                  <a:close/>
                </a:path>
              </a:pathLst>
            </a:custGeom>
            <a:grpFill/>
          </p:spPr>
        </p:sp>
      </p:grpSp>
      <p:sp>
        <p:nvSpPr>
          <p:cNvPr id="2" name="Title 1">
            <a:extLst>
              <a:ext uri="{FF2B5EF4-FFF2-40B4-BE49-F238E27FC236}">
                <a16:creationId xmlns:a16="http://schemas.microsoft.com/office/drawing/2014/main" id="{6500FB9E-B2A0-450A-9A03-7AD3E99B28EF}"/>
              </a:ext>
            </a:extLst>
          </p:cNvPr>
          <p:cNvSpPr>
            <a:spLocks noGrp="1"/>
          </p:cNvSpPr>
          <p:nvPr>
            <p:ph type="title"/>
          </p:nvPr>
        </p:nvSpPr>
        <p:spPr>
          <a:xfrm>
            <a:off x="3509226" y="447158"/>
            <a:ext cx="15087600" cy="2176136"/>
          </a:xfrm>
        </p:spPr>
        <p:txBody>
          <a:bodyPr/>
          <a:lstStyle/>
          <a:p>
            <a:r>
              <a:rPr lang="en-US" b="1" dirty="0">
                <a:solidFill>
                  <a:srgbClr val="00B0F0"/>
                </a:solidFill>
                <a:latin typeface="Calibri Light" panose="020F0302020204030204" pitchFamily="34" charset="0"/>
                <a:cs typeface="Calibri Light" panose="020F0302020204030204" pitchFamily="34" charset="0"/>
              </a:rPr>
              <a:t>Effective Service Delivery</a:t>
            </a:r>
          </a:p>
        </p:txBody>
      </p:sp>
      <p:sp>
        <p:nvSpPr>
          <p:cNvPr id="3" name="Content Placeholder 2">
            <a:extLst>
              <a:ext uri="{FF2B5EF4-FFF2-40B4-BE49-F238E27FC236}">
                <a16:creationId xmlns:a16="http://schemas.microsoft.com/office/drawing/2014/main" id="{366B7E9B-C150-4E15-9578-6C9549E23737}"/>
              </a:ext>
            </a:extLst>
          </p:cNvPr>
          <p:cNvSpPr>
            <a:spLocks noGrp="1"/>
          </p:cNvSpPr>
          <p:nvPr>
            <p:ph idx="1"/>
          </p:nvPr>
        </p:nvSpPr>
        <p:spPr>
          <a:xfrm>
            <a:off x="1645920" y="3165420"/>
            <a:ext cx="14889480" cy="6035040"/>
          </a:xfrm>
        </p:spPr>
        <p:txBody>
          <a:bodyPr>
            <a:normAutofit/>
          </a:bodyPr>
          <a:lstStyle/>
          <a:p>
            <a:pPr marL="576072" lvl="2" indent="0">
              <a:buNone/>
            </a:pPr>
            <a:r>
              <a:rPr lang="en-US" sz="3200" dirty="0">
                <a:latin typeface="Calibri" panose="020F0502020204030204" pitchFamily="34" charset="0"/>
                <a:cs typeface="Calibri" panose="020F0502020204030204" pitchFamily="34" charset="0"/>
              </a:rPr>
              <a:t>SLFRF funding may be used to improve the efficacy of public health and economic programs through tools like program evaluation, data, and outreach, as well as to address administrative needs cause or exacerbated by the pandemic. </a:t>
            </a:r>
          </a:p>
          <a:p>
            <a:pPr lvl="3"/>
            <a:r>
              <a:rPr lang="en-US" sz="3200" b="1" dirty="0">
                <a:latin typeface="Calibri" panose="020F0502020204030204" pitchFamily="34" charset="0"/>
                <a:cs typeface="Calibri" panose="020F0502020204030204" pitchFamily="34" charset="0"/>
              </a:rPr>
              <a:t>Supporting Program Evaluation, Data, and Outreach </a:t>
            </a:r>
            <a:r>
              <a:rPr lang="en-US" sz="3200" dirty="0">
                <a:latin typeface="Calibri" panose="020F0502020204030204" pitchFamily="34" charset="0"/>
                <a:cs typeface="Calibri" panose="020F0502020204030204" pitchFamily="34" charset="0"/>
              </a:rPr>
              <a:t>(program evaluation and evidence resources, technology infrastructure, community outreach and engagement activities, etc.)</a:t>
            </a:r>
          </a:p>
          <a:p>
            <a:pPr lvl="3"/>
            <a:r>
              <a:rPr lang="en-US" sz="3200" b="1" dirty="0">
                <a:latin typeface="Calibri" panose="020F0502020204030204" pitchFamily="34" charset="0"/>
                <a:cs typeface="Calibri" panose="020F0502020204030204" pitchFamily="34" charset="0"/>
              </a:rPr>
              <a:t>Addressing Administrative needs </a:t>
            </a:r>
            <a:r>
              <a:rPr lang="en-US" sz="3200" dirty="0">
                <a:latin typeface="Calibri" panose="020F0502020204030204" pitchFamily="34" charset="0"/>
                <a:cs typeface="Calibri" panose="020F0502020204030204" pitchFamily="34" charset="0"/>
              </a:rPr>
              <a:t>(administrative costs for programs responding to the public health emergency, administrative needs caused or exacerbated by the pandemic) </a:t>
            </a:r>
            <a:endParaRPr lang="en-US" sz="3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7823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4">
            <a:extLst>
              <a:ext uri="{FF2B5EF4-FFF2-40B4-BE49-F238E27FC236}">
                <a16:creationId xmlns:a16="http://schemas.microsoft.com/office/drawing/2014/main" id="{D5EEB288-BD9A-4D02-A329-8692086C05A5}"/>
              </a:ext>
            </a:extLst>
          </p:cNvPr>
          <p:cNvGrpSpPr/>
          <p:nvPr/>
        </p:nvGrpSpPr>
        <p:grpSpPr>
          <a:xfrm rot="-9622901">
            <a:off x="-6815980" y="8878373"/>
            <a:ext cx="20124627" cy="8722700"/>
            <a:chOff x="0" y="0"/>
            <a:chExt cx="31686624" cy="13734063"/>
          </a:xfrm>
          <a:solidFill>
            <a:srgbClr val="002060"/>
          </a:solidFill>
        </p:grpSpPr>
        <p:sp>
          <p:nvSpPr>
            <p:cNvPr id="11" name="Freeform 5">
              <a:extLst>
                <a:ext uri="{FF2B5EF4-FFF2-40B4-BE49-F238E27FC236}">
                  <a16:creationId xmlns:a16="http://schemas.microsoft.com/office/drawing/2014/main" id="{FA142D71-4E8E-411D-8907-56E40956FD53}"/>
                </a:ext>
              </a:extLst>
            </p:cNvPr>
            <p:cNvSpPr/>
            <p:nvPr/>
          </p:nvSpPr>
          <p:spPr>
            <a:xfrm>
              <a:off x="0" y="0"/>
              <a:ext cx="31686624" cy="13734062"/>
            </a:xfrm>
            <a:custGeom>
              <a:avLst/>
              <a:gdLst/>
              <a:ahLst/>
              <a:cxnLst/>
              <a:rect l="l" t="t" r="r" b="b"/>
              <a:pathLst>
                <a:path w="31686624" h="13734062">
                  <a:moveTo>
                    <a:pt x="0" y="0"/>
                  </a:moveTo>
                  <a:lnTo>
                    <a:pt x="31686624" y="0"/>
                  </a:lnTo>
                  <a:lnTo>
                    <a:pt x="31686624" y="13734062"/>
                  </a:lnTo>
                  <a:lnTo>
                    <a:pt x="0" y="13734062"/>
                  </a:lnTo>
                  <a:close/>
                </a:path>
              </a:pathLst>
            </a:custGeom>
            <a:grpFill/>
          </p:spPr>
        </p:sp>
      </p:grpSp>
      <p:grpSp>
        <p:nvGrpSpPr>
          <p:cNvPr id="8" name="Group 2">
            <a:extLst>
              <a:ext uri="{FF2B5EF4-FFF2-40B4-BE49-F238E27FC236}">
                <a16:creationId xmlns:a16="http://schemas.microsoft.com/office/drawing/2014/main" id="{B1B5A133-FC92-476B-AF00-A128B94B8077}"/>
              </a:ext>
            </a:extLst>
          </p:cNvPr>
          <p:cNvGrpSpPr/>
          <p:nvPr/>
        </p:nvGrpSpPr>
        <p:grpSpPr>
          <a:xfrm rot="-9622901">
            <a:off x="4599796" y="-7936128"/>
            <a:ext cx="20124627" cy="8950886"/>
            <a:chOff x="0" y="0"/>
            <a:chExt cx="31686624" cy="14093347"/>
          </a:xfrm>
          <a:solidFill>
            <a:schemeClr val="accent1"/>
          </a:solidFill>
        </p:grpSpPr>
        <p:sp>
          <p:nvSpPr>
            <p:cNvPr id="9" name="Freeform 3">
              <a:extLst>
                <a:ext uri="{FF2B5EF4-FFF2-40B4-BE49-F238E27FC236}">
                  <a16:creationId xmlns:a16="http://schemas.microsoft.com/office/drawing/2014/main" id="{5C3D4F0F-9B79-4C57-A4A2-753F8950D0C0}"/>
                </a:ext>
              </a:extLst>
            </p:cNvPr>
            <p:cNvSpPr/>
            <p:nvPr/>
          </p:nvSpPr>
          <p:spPr>
            <a:xfrm>
              <a:off x="0" y="0"/>
              <a:ext cx="31686624" cy="14093346"/>
            </a:xfrm>
            <a:custGeom>
              <a:avLst/>
              <a:gdLst/>
              <a:ahLst/>
              <a:cxnLst/>
              <a:rect l="l" t="t" r="r" b="b"/>
              <a:pathLst>
                <a:path w="31686624" h="14093346">
                  <a:moveTo>
                    <a:pt x="0" y="0"/>
                  </a:moveTo>
                  <a:lnTo>
                    <a:pt x="31686624" y="0"/>
                  </a:lnTo>
                  <a:lnTo>
                    <a:pt x="31686624" y="14093346"/>
                  </a:lnTo>
                  <a:lnTo>
                    <a:pt x="0" y="14093346"/>
                  </a:lnTo>
                  <a:close/>
                </a:path>
              </a:pathLst>
            </a:custGeom>
            <a:grpFill/>
          </p:spPr>
        </p:sp>
      </p:grpSp>
      <p:sp>
        <p:nvSpPr>
          <p:cNvPr id="2" name="Title 1">
            <a:extLst>
              <a:ext uri="{FF2B5EF4-FFF2-40B4-BE49-F238E27FC236}">
                <a16:creationId xmlns:a16="http://schemas.microsoft.com/office/drawing/2014/main" id="{F6BF1550-244E-4EA8-A53D-ADDC6E944D70}"/>
              </a:ext>
            </a:extLst>
          </p:cNvPr>
          <p:cNvSpPr>
            <a:spLocks noGrp="1"/>
          </p:cNvSpPr>
          <p:nvPr>
            <p:ph type="title"/>
          </p:nvPr>
        </p:nvSpPr>
        <p:spPr>
          <a:xfrm>
            <a:off x="-304800" y="0"/>
            <a:ext cx="18364200" cy="2249424"/>
          </a:xfrm>
        </p:spPr>
        <p:txBody>
          <a:bodyPr>
            <a:normAutofit/>
          </a:bodyPr>
          <a:lstStyle/>
          <a:p>
            <a:pPr algn="ctr"/>
            <a:r>
              <a:rPr lang="en-US" b="1" dirty="0">
                <a:latin typeface="Calibri Light" panose="020F0302020204030204" pitchFamily="34" charset="0"/>
                <a:cs typeface="Calibri Light" panose="020F0302020204030204" pitchFamily="34" charset="0"/>
              </a:rPr>
              <a:t>Premium Pay</a:t>
            </a:r>
            <a:endParaRPr lang="en-US" sz="11500" b="1"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3FD5AD99-4559-4788-A426-605E6D5D4669}"/>
              </a:ext>
            </a:extLst>
          </p:cNvPr>
          <p:cNvSpPr txBox="1"/>
          <p:nvPr/>
        </p:nvSpPr>
        <p:spPr>
          <a:xfrm>
            <a:off x="1314377" y="1855904"/>
            <a:ext cx="16459200" cy="4401205"/>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SLFRF may be used to provide premium pay for eligible workers performing essential work during </a:t>
            </a:r>
            <a:r>
              <a:rPr kumimoji="0" lang="en-US" sz="2800" b="0" i="0" u="none" strike="noStrike" kern="1200" cap="none" spc="0" normalizeH="0" baseline="0" noProof="0" dirty="0" err="1">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th</a:t>
            </a:r>
            <a:r>
              <a:rPr lang="en-US" sz="2800" dirty="0">
                <a:solidFill>
                  <a:prstClr val="black"/>
                </a:solidFill>
                <a:latin typeface="Calibri" panose="020F0502020204030204" pitchFamily="34" charset="0"/>
                <a:ea typeface="Times New Roman" panose="02020603050405020304" pitchFamily="18" charset="0"/>
                <a:cs typeface="Calibri" panose="020F0502020204030204" pitchFamily="34" charset="0"/>
              </a:rPr>
              <a:t>e pandemic.  Premium pay may be awarded to eligible workers up to $13 per hour.  Premium pay must be in addition to wages or renumeration the eligible worker otherwise receives.  Premium pay may not exceed $25,000 for any single worker during the program.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latin typeface="Calibri" panose="020F0502020204030204" pitchFamily="34" charset="0"/>
                <a:ea typeface="Times New Roman" panose="02020603050405020304" pitchFamily="18" charset="0"/>
                <a:cs typeface="Calibri" panose="020F0502020204030204" pitchFamily="34" charset="0"/>
              </a:rPr>
              <a:t>Recipients should undergo the following steps: </a:t>
            </a:r>
          </a:p>
          <a:p>
            <a:pPr marL="1371600" lvl="2" indent="-457200">
              <a:buFont typeface="Arial" panose="020B0604020202020204" pitchFamily="34" charset="0"/>
              <a:buChar cha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Identify an eligible wo</a:t>
            </a:r>
            <a:r>
              <a:rPr lang="en-US" sz="2800" dirty="0" err="1">
                <a:solidFill>
                  <a:prstClr val="black"/>
                </a:solidFill>
                <a:latin typeface="Calibri" panose="020F0502020204030204" pitchFamily="34" charset="0"/>
                <a:ea typeface="Times New Roman" panose="02020603050405020304" pitchFamily="18" charset="0"/>
                <a:cs typeface="Calibri" panose="020F0502020204030204" pitchFamily="34" charset="0"/>
              </a:rPr>
              <a:t>rker</a:t>
            </a:r>
            <a:endParaRPr lang="en-US" sz="2800"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1828800" lvl="3" indent="-457200">
              <a:buFont typeface="Arial" panose="020B0604020202020204" pitchFamily="34" charset="0"/>
              <a:buChar char="•"/>
            </a:pPr>
            <a:r>
              <a:rPr lang="en-US" sz="2800" dirty="0">
                <a:solidFill>
                  <a:prstClr val="black"/>
                </a:solidFill>
                <a:latin typeface="Calibri" panose="020F0502020204030204" pitchFamily="34" charset="0"/>
                <a:ea typeface="Times New Roman" panose="02020603050405020304" pitchFamily="18" charset="0"/>
                <a:cs typeface="Calibri" panose="020F0502020204030204" pitchFamily="34" charset="0"/>
              </a:rPr>
              <a:t>Health care, emergency response, sanitation, maintenance, grocery stores, public health, family child care, government workers, waste removal, hotel and commercial lodging staff, dental care, warehousing, etc.</a:t>
            </a:r>
          </a:p>
        </p:txBody>
      </p:sp>
      <p:sp>
        <p:nvSpPr>
          <p:cNvPr id="12" name="TextBox 11">
            <a:extLst>
              <a:ext uri="{FF2B5EF4-FFF2-40B4-BE49-F238E27FC236}">
                <a16:creationId xmlns:a16="http://schemas.microsoft.com/office/drawing/2014/main" id="{EA974A36-D33E-497F-805D-D6B2D06C2A19}"/>
              </a:ext>
            </a:extLst>
          </p:cNvPr>
          <p:cNvSpPr txBox="1"/>
          <p:nvPr/>
        </p:nvSpPr>
        <p:spPr>
          <a:xfrm>
            <a:off x="807720" y="6153591"/>
            <a:ext cx="16459200" cy="1815882"/>
          </a:xfrm>
          <a:prstGeom prst="rect">
            <a:avLst/>
          </a:prstGeom>
          <a:noFill/>
        </p:spPr>
        <p:txBody>
          <a:bodyPr wrap="square">
            <a:spAutoFit/>
          </a:bodyPr>
          <a:lstStyle/>
          <a:p>
            <a:pPr marL="1828800" lvl="3" indent="-457200">
              <a:buFont typeface="Arial" panose="020B0604020202020204" pitchFamily="34" charset="0"/>
              <a:buChar char="•"/>
            </a:pPr>
            <a:r>
              <a:rPr lang="en-US" sz="2800" dirty="0">
                <a:solidFill>
                  <a:prstClr val="black"/>
                </a:solidFill>
                <a:latin typeface="Calibri" panose="020F0502020204030204" pitchFamily="34" charset="0"/>
                <a:ea typeface="Times New Roman" panose="02020603050405020304" pitchFamily="18" charset="0"/>
                <a:cs typeface="Calibri" panose="020F0502020204030204" pitchFamily="34" charset="0"/>
              </a:rPr>
              <a:t>Verify that the eligible workers performs essential work</a:t>
            </a:r>
          </a:p>
          <a:p>
            <a:pPr marL="2286000" lvl="4" indent="-457200">
              <a:buFont typeface="Arial" panose="020B0604020202020204" pitchFamily="34" charset="0"/>
              <a:buChar char="•"/>
            </a:pPr>
            <a:r>
              <a:rPr lang="en-US" sz="2800" dirty="0">
                <a:solidFill>
                  <a:prstClr val="black"/>
                </a:solidFill>
                <a:latin typeface="Calibri" panose="020F0502020204030204" pitchFamily="34" charset="0"/>
                <a:ea typeface="Times New Roman" panose="02020603050405020304" pitchFamily="18" charset="0"/>
                <a:cs typeface="Calibri" panose="020F0502020204030204" pitchFamily="34" charset="0"/>
              </a:rPr>
              <a:t>NOT performed by teleworking</a:t>
            </a:r>
          </a:p>
          <a:p>
            <a:pPr marL="2286000" lvl="4" indent="-457200">
              <a:buFont typeface="Arial" panose="020B0604020202020204" pitchFamily="34" charset="0"/>
              <a:buChar char="•"/>
            </a:pPr>
            <a:r>
              <a:rPr lang="en-US" sz="2800" dirty="0">
                <a:solidFill>
                  <a:prstClr val="black"/>
                </a:solidFill>
                <a:latin typeface="Calibri" panose="020F0502020204030204" pitchFamily="34" charset="0"/>
                <a:ea typeface="Times New Roman" panose="02020603050405020304" pitchFamily="18" charset="0"/>
                <a:cs typeface="Calibri" panose="020F0502020204030204" pitchFamily="34" charset="0"/>
              </a:rPr>
              <a:t>Involves either regular, in person interactions or regular physical handling of items that were handled by the general public during the covid-19 pandemic</a:t>
            </a:r>
          </a:p>
        </p:txBody>
      </p:sp>
      <p:sp>
        <p:nvSpPr>
          <p:cNvPr id="13" name="TextBox 12">
            <a:extLst>
              <a:ext uri="{FF2B5EF4-FFF2-40B4-BE49-F238E27FC236}">
                <a16:creationId xmlns:a16="http://schemas.microsoft.com/office/drawing/2014/main" id="{1470C68E-16F2-4BF7-B643-8D0DA9E1F854}"/>
              </a:ext>
            </a:extLst>
          </p:cNvPr>
          <p:cNvSpPr txBox="1"/>
          <p:nvPr/>
        </p:nvSpPr>
        <p:spPr>
          <a:xfrm>
            <a:off x="1828800" y="7896867"/>
            <a:ext cx="16459200" cy="523220"/>
          </a:xfrm>
          <a:prstGeom prst="rect">
            <a:avLst/>
          </a:prstGeom>
          <a:noFill/>
        </p:spPr>
        <p:txBody>
          <a:bodyPr wrap="square">
            <a:spAutoFit/>
          </a:bodyPr>
          <a:lstStyle/>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pitchFamily="34" charset="0"/>
                <a:ea typeface="Times New Roman" panose="02020603050405020304" pitchFamily="18" charset="0"/>
                <a:cs typeface="Calibri" panose="020F0502020204030204" pitchFamily="34" charset="0"/>
              </a:rPr>
              <a:t>Confirms that the premium pay responds to workers performing essential work during the pandemic </a:t>
            </a:r>
          </a:p>
        </p:txBody>
      </p:sp>
    </p:spTree>
    <p:extLst>
      <p:ext uri="{BB962C8B-B14F-4D97-AF65-F5344CB8AC3E}">
        <p14:creationId xmlns:p14="http://schemas.microsoft.com/office/powerpoint/2010/main" val="34512040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TextBox 3"/>
          <p:cNvSpPr txBox="1"/>
          <p:nvPr/>
        </p:nvSpPr>
        <p:spPr>
          <a:xfrm>
            <a:off x="3351107" y="1019768"/>
            <a:ext cx="14020800" cy="790922"/>
          </a:xfrm>
          <a:prstGeom prst="rect">
            <a:avLst/>
          </a:prstGeom>
        </p:spPr>
        <p:txBody>
          <a:bodyPr wrap="square" lIns="0" tIns="0" rIns="0" bIns="0" rtlCol="0" anchor="t">
            <a:spAutoFit/>
          </a:bodyPr>
          <a:lstStyle/>
          <a:p>
            <a:pPr marL="0" marR="0" lvl="0" indent="0" algn="l" defTabSz="914400" rtl="0" eaLnBrk="1" fontAlgn="auto" latinLnBrk="0" hangingPunct="1">
              <a:lnSpc>
                <a:spcPts val="5880"/>
              </a:lnSpc>
              <a:spcBef>
                <a:spcPts val="0"/>
              </a:spcBef>
              <a:spcAft>
                <a:spcPts val="0"/>
              </a:spcAft>
              <a:buClrTx/>
              <a:buSzTx/>
              <a:buFontTx/>
              <a:buNone/>
              <a:tabLst/>
              <a:defRPr/>
            </a:pPr>
            <a:r>
              <a:rPr lang="en-US" sz="6600" u="sng" dirty="0">
                <a:solidFill>
                  <a:schemeClr val="bg1"/>
                </a:solidFill>
                <a:latin typeface="Calibri Light" panose="020F0302020204030204" pitchFamily="34" charset="0"/>
                <a:cs typeface="Calibri Light" panose="020F0302020204030204" pitchFamily="34" charset="0"/>
              </a:rPr>
              <a:t>Water and Sewer Infrastructure </a:t>
            </a:r>
            <a:endParaRPr kumimoji="0" lang="en-US" sz="6600" b="0" i="0" u="sng" strike="noStrike" kern="1200" cap="none" spc="0" normalizeH="0" baseline="0" noProof="0" dirty="0">
              <a:ln>
                <a:noFill/>
              </a:ln>
              <a:solidFill>
                <a:schemeClr val="bg1"/>
              </a:solidFill>
              <a:effectLst/>
              <a:uLnTx/>
              <a:uFillTx/>
              <a:latin typeface="Calibri Light" panose="020F0302020204030204" pitchFamily="34" charset="0"/>
              <a:cs typeface="Calibri Light" panose="020F0302020204030204" pitchFamily="34" charset="0"/>
            </a:endParaRPr>
          </a:p>
        </p:txBody>
      </p:sp>
      <p:sp>
        <p:nvSpPr>
          <p:cNvPr id="2" name="TextBox 1">
            <a:extLst>
              <a:ext uri="{FF2B5EF4-FFF2-40B4-BE49-F238E27FC236}">
                <a16:creationId xmlns:a16="http://schemas.microsoft.com/office/drawing/2014/main" id="{3602156A-7425-48E6-91C0-F77E3E09278D}"/>
              </a:ext>
            </a:extLst>
          </p:cNvPr>
          <p:cNvSpPr txBox="1"/>
          <p:nvPr/>
        </p:nvSpPr>
        <p:spPr>
          <a:xfrm>
            <a:off x="725014" y="2280704"/>
            <a:ext cx="17413706" cy="6986528"/>
          </a:xfrm>
          <a:prstGeom prst="rect">
            <a:avLst/>
          </a:prstGeom>
          <a:noFill/>
        </p:spPr>
        <p:txBody>
          <a:bodyPr wrap="square" lIns="91440" tIns="45720" rIns="91440" bIns="45720" rtlCol="0" anchor="t">
            <a:spAutoFit/>
          </a:bodyPr>
          <a:lstStyle/>
          <a:p>
            <a:pPr>
              <a:defRPr/>
            </a:pPr>
            <a:r>
              <a:rPr kumimoji="0" lang="en-US" sz="28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State, local and tribal governments have a tremendous need to address the consequences of deferred maintenance</a:t>
            </a:r>
            <a:r>
              <a:rPr lang="en-US" sz="2800" dirty="0">
                <a:solidFill>
                  <a:schemeClr val="bg1"/>
                </a:solidFill>
                <a:latin typeface="Calibri" panose="020F0502020204030204" pitchFamily="34" charset="0"/>
                <a:cs typeface="Calibri" panose="020F0502020204030204" pitchFamily="34" charset="0"/>
              </a:rPr>
              <a:t> </a:t>
            </a:r>
            <a:r>
              <a:rPr kumimoji="0" lang="en-US" sz="28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rPr>
              <a:t>in drinking water systems and removal, management, and treatment of sewage and stormwater, along with additional resiliency measures needed to adapt to climate change.</a:t>
            </a:r>
            <a:r>
              <a:rPr lang="en-US" sz="2800" dirty="0">
                <a:solidFill>
                  <a:schemeClr val="bg1"/>
                </a:solidFill>
                <a:latin typeface="Calibri" panose="020F0502020204030204" pitchFamily="34" charset="0"/>
                <a:cs typeface="Calibri" panose="020F0502020204030204" pitchFamily="34" charset="0"/>
              </a:rPr>
              <a:t> </a:t>
            </a:r>
            <a:endParaRPr kumimoji="0" lang="en-US" sz="2800" b="0" i="0" u="none" strike="noStrike" kern="1200" cap="none" spc="0" normalizeH="0" baseline="0" noProof="0" dirty="0">
              <a:ln>
                <a:noFill/>
              </a:ln>
              <a:solidFill>
                <a:schemeClr val="bg1"/>
              </a:solidFill>
              <a:effectLst/>
              <a:uLnTx/>
              <a:uFillTx/>
              <a:latin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endParaRPr lang="en-US" sz="2800" dirty="0">
              <a:solidFill>
                <a:prstClr val="white"/>
              </a:solidFill>
              <a:latin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r>
              <a:rPr lang="en-US" sz="2800" dirty="0">
                <a:solidFill>
                  <a:prstClr val="white"/>
                </a:solidFill>
                <a:latin typeface="Calibri" panose="020F0502020204030204" pitchFamily="34" charset="0"/>
                <a:cs typeface="Calibri" panose="020F0502020204030204" pitchFamily="34" charset="0"/>
              </a:rPr>
              <a:t>Projects eligible under Environmental Protection Agency’s (EPA) Clean Water State Revolving Funds (CWSRF) include: </a:t>
            </a:r>
          </a:p>
          <a:p>
            <a:pPr marL="914400" lvl="1" indent="-457200">
              <a:buFont typeface="Arial" panose="020B0604020202020204" pitchFamily="34" charset="0"/>
              <a:buChar char="•"/>
            </a:pPr>
            <a:r>
              <a:rPr lang="en-US" sz="2800" dirty="0">
                <a:solidFill>
                  <a:schemeClr val="bg1"/>
                </a:solidFill>
                <a:latin typeface="Calibri" panose="020F0502020204030204" pitchFamily="34" charset="0"/>
                <a:cs typeface="Calibri" panose="020F0502020204030204" pitchFamily="34" charset="0"/>
              </a:rPr>
              <a:t>Construction of publicly owned treatment works;</a:t>
            </a:r>
          </a:p>
          <a:p>
            <a:pPr marL="914400" lvl="1" indent="-457200">
              <a:buFont typeface="Arial" panose="020B0604020202020204" pitchFamily="34" charset="0"/>
              <a:buChar char="•"/>
            </a:pPr>
            <a:r>
              <a:rPr lang="en-US" sz="2800" dirty="0">
                <a:solidFill>
                  <a:schemeClr val="bg1"/>
                </a:solidFill>
                <a:latin typeface="Calibri" panose="020F0502020204030204" pitchFamily="34" charset="0"/>
                <a:cs typeface="Calibri" panose="020F0502020204030204" pitchFamily="34" charset="0"/>
              </a:rPr>
              <a:t>Projects pursuant to implementation of a nonpoint source pollution management program; </a:t>
            </a:r>
          </a:p>
          <a:p>
            <a:pPr marL="914400" lvl="1" indent="-457200">
              <a:buFont typeface="Arial" panose="020B0604020202020204" pitchFamily="34" charset="0"/>
              <a:buChar char="•"/>
            </a:pPr>
            <a:r>
              <a:rPr lang="en-US" sz="2800" dirty="0">
                <a:solidFill>
                  <a:schemeClr val="bg1"/>
                </a:solidFill>
                <a:latin typeface="Calibri" panose="020F0502020204030204" pitchFamily="34" charset="0"/>
                <a:cs typeface="Calibri" panose="020F0502020204030204" pitchFamily="34" charset="0"/>
              </a:rPr>
              <a:t>Decentralized wastewater treatment systems that treat municipal wastewater or domestic sewage; </a:t>
            </a:r>
          </a:p>
          <a:p>
            <a:pPr marL="914400" lvl="1" indent="-457200">
              <a:buFont typeface="Arial" panose="020B0604020202020204" pitchFamily="34" charset="0"/>
              <a:buChar char="•"/>
            </a:pPr>
            <a:r>
              <a:rPr lang="en-US" sz="2800" dirty="0">
                <a:solidFill>
                  <a:schemeClr val="bg1"/>
                </a:solidFill>
                <a:latin typeface="Calibri" panose="020F0502020204030204" pitchFamily="34" charset="0"/>
                <a:cs typeface="Calibri" panose="020F0502020204030204" pitchFamily="34" charset="0"/>
              </a:rPr>
              <a:t>Management and treatment of stormwater or subsurface drainage water; </a:t>
            </a:r>
          </a:p>
          <a:p>
            <a:pPr marL="914400" lvl="1" indent="-457200">
              <a:buFont typeface="Arial" panose="020B0604020202020204" pitchFamily="34" charset="0"/>
              <a:buChar char="•"/>
            </a:pPr>
            <a:r>
              <a:rPr lang="en-US" sz="2800" dirty="0">
                <a:solidFill>
                  <a:schemeClr val="bg1"/>
                </a:solidFill>
                <a:latin typeface="Calibri" panose="020F0502020204030204" pitchFamily="34" charset="0"/>
                <a:cs typeface="Calibri" panose="020F0502020204030204" pitchFamily="34" charset="0"/>
              </a:rPr>
              <a:t>Water conservation, efficiency, or reuse measures; </a:t>
            </a:r>
          </a:p>
          <a:p>
            <a:pPr marL="914400" lvl="1" indent="-457200">
              <a:buFont typeface="Arial" panose="020B0604020202020204" pitchFamily="34" charset="0"/>
              <a:buChar char="•"/>
            </a:pPr>
            <a:r>
              <a:rPr lang="en-US" sz="2800" dirty="0">
                <a:solidFill>
                  <a:schemeClr val="bg1"/>
                </a:solidFill>
                <a:latin typeface="Calibri" panose="020F0502020204030204" pitchFamily="34" charset="0"/>
                <a:cs typeface="Calibri" panose="020F0502020204030204" pitchFamily="34" charset="0"/>
              </a:rPr>
              <a:t>Development and implementation of a conservation and management plan; </a:t>
            </a:r>
          </a:p>
          <a:p>
            <a:pPr marL="914400" lvl="1" indent="-457200">
              <a:buFont typeface="Arial" panose="020B0604020202020204" pitchFamily="34" charset="0"/>
              <a:buChar char="•"/>
            </a:pPr>
            <a:r>
              <a:rPr lang="en-US" sz="2800" dirty="0">
                <a:solidFill>
                  <a:schemeClr val="bg1"/>
                </a:solidFill>
                <a:latin typeface="Calibri" panose="020F0502020204030204" pitchFamily="34" charset="0"/>
                <a:cs typeface="Calibri" panose="020F0502020204030204" pitchFamily="34" charset="0"/>
              </a:rPr>
              <a:t>Watershed projects meeting the criteria set forth in the CWA; </a:t>
            </a:r>
          </a:p>
          <a:p>
            <a:pPr marL="914400" lvl="1" indent="-457200">
              <a:buFont typeface="Arial" panose="020B0604020202020204" pitchFamily="34" charset="0"/>
              <a:buChar char="•"/>
            </a:pPr>
            <a:r>
              <a:rPr lang="en-US" sz="2800" dirty="0">
                <a:solidFill>
                  <a:schemeClr val="bg1"/>
                </a:solidFill>
                <a:latin typeface="Calibri" panose="020F0502020204030204" pitchFamily="34" charset="0"/>
                <a:cs typeface="Calibri" panose="020F0502020204030204" pitchFamily="34" charset="0"/>
              </a:rPr>
              <a:t>Energy consumption reduction for publicly owned treatment works; </a:t>
            </a:r>
          </a:p>
          <a:p>
            <a:pPr marL="914400" lvl="1" indent="-457200">
              <a:buFont typeface="Arial" panose="020B0604020202020204" pitchFamily="34" charset="0"/>
              <a:buChar char="•"/>
            </a:pPr>
            <a:r>
              <a:rPr lang="en-US" sz="2800" dirty="0">
                <a:solidFill>
                  <a:schemeClr val="bg1"/>
                </a:solidFill>
                <a:latin typeface="Calibri" panose="020F0502020204030204" pitchFamily="34" charset="0"/>
                <a:cs typeface="Calibri" panose="020F0502020204030204" pitchFamily="34" charset="0"/>
              </a:rPr>
              <a:t>Reuse of recycling of wastewater, stormwater, or subsurface drainage water; and</a:t>
            </a:r>
          </a:p>
          <a:p>
            <a:pPr marL="914400" lvl="1" indent="-457200">
              <a:buFont typeface="Arial" panose="020B0604020202020204" pitchFamily="34" charset="0"/>
              <a:buChar char="•"/>
            </a:pPr>
            <a:r>
              <a:rPr lang="en-US" sz="2800" dirty="0">
                <a:solidFill>
                  <a:prstClr val="white"/>
                </a:solidFill>
                <a:latin typeface="Calibri" panose="020F0502020204030204" pitchFamily="34" charset="0"/>
                <a:cs typeface="Calibri" panose="020F0502020204030204" pitchFamily="34" charset="0"/>
              </a:rPr>
              <a:t>Security of publicly owned treatment works.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white"/>
              </a:solidFill>
              <a:effectLst/>
              <a:uLnTx/>
              <a:uFillTx/>
              <a:latin typeface="Tw Cen MT" panose="020B0602020104020603" pitchFamily="34" charset="0"/>
              <a:cs typeface="Times New Roman" panose="02020603050405020304" pitchFamily="18" charset="0"/>
            </a:endParaRPr>
          </a:p>
        </p:txBody>
      </p:sp>
    </p:spTree>
    <p:extLst>
      <p:ext uri="{BB962C8B-B14F-4D97-AF65-F5344CB8AC3E}">
        <p14:creationId xmlns:p14="http://schemas.microsoft.com/office/powerpoint/2010/main" val="1107618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a:extLst>
              <a:ext uri="{FF2B5EF4-FFF2-40B4-BE49-F238E27FC236}">
                <a16:creationId xmlns:a16="http://schemas.microsoft.com/office/drawing/2014/main" id="{127BEF58-7751-44EF-AAEF-0C8A5600D2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7065308"/>
            <a:ext cx="3221692" cy="3221692"/>
          </a:xfrm>
          <a:prstGeom prst="rect">
            <a:avLst/>
          </a:prstGeom>
        </p:spPr>
      </p:pic>
      <p:pic>
        <p:nvPicPr>
          <p:cNvPr id="21" name="Picture 8">
            <a:extLst>
              <a:ext uri="{FF2B5EF4-FFF2-40B4-BE49-F238E27FC236}">
                <a16:creationId xmlns:a16="http://schemas.microsoft.com/office/drawing/2014/main" id="{3D3E19F3-6218-4864-87D0-EF0E913CA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3418878" y="5417878"/>
            <a:ext cx="2586790" cy="7151453"/>
          </a:xfrm>
          <a:prstGeom prst="rect">
            <a:avLst/>
          </a:prstGeom>
        </p:spPr>
      </p:pic>
      <p:sp>
        <p:nvSpPr>
          <p:cNvPr id="2" name="TextBox 2"/>
          <p:cNvSpPr txBox="1"/>
          <p:nvPr/>
        </p:nvSpPr>
        <p:spPr>
          <a:xfrm>
            <a:off x="2272482" y="4210163"/>
            <a:ext cx="7108976" cy="994410"/>
          </a:xfrm>
          <a:prstGeom prst="rect">
            <a:avLst/>
          </a:prstGeom>
        </p:spPr>
        <p:txBody>
          <a:bodyPr lIns="0" tIns="0" rIns="0" bIns="0" rtlCol="0" anchor="t">
            <a:spAutoFit/>
          </a:bodyPr>
          <a:lstStyle/>
          <a:p>
            <a:pPr>
              <a:lnSpc>
                <a:spcPts val="7560"/>
              </a:lnSpc>
            </a:pPr>
            <a:r>
              <a:rPr lang="en-US" sz="8000" b="1" dirty="0">
                <a:solidFill>
                  <a:srgbClr val="192954"/>
                </a:solidFill>
                <a:latin typeface="Calibri Light" panose="020F0302020204030204" pitchFamily="34" charset="0"/>
                <a:cs typeface="Calibri Light" panose="020F0302020204030204" pitchFamily="34" charset="0"/>
              </a:rPr>
              <a:t>Agenda</a:t>
            </a:r>
          </a:p>
        </p:txBody>
      </p:sp>
      <p:sp>
        <p:nvSpPr>
          <p:cNvPr id="3" name="AutoShape 3"/>
          <p:cNvSpPr/>
          <p:nvPr/>
        </p:nvSpPr>
        <p:spPr>
          <a:xfrm>
            <a:off x="8486950" y="2592257"/>
            <a:ext cx="6927089" cy="0"/>
          </a:xfrm>
          <a:prstGeom prst="line">
            <a:avLst/>
          </a:prstGeom>
          <a:ln w="9525" cap="rnd">
            <a:solidFill>
              <a:srgbClr val="000000"/>
            </a:solidFill>
            <a:prstDash val="solid"/>
            <a:headEnd type="none" w="sm" len="sm"/>
            <a:tailEnd type="none" w="sm" len="sm"/>
          </a:ln>
        </p:spPr>
      </p:sp>
      <p:sp>
        <p:nvSpPr>
          <p:cNvPr id="5" name="AutoShape 5"/>
          <p:cNvSpPr/>
          <p:nvPr/>
        </p:nvSpPr>
        <p:spPr>
          <a:xfrm>
            <a:off x="8486950" y="3538592"/>
            <a:ext cx="6927089" cy="0"/>
          </a:xfrm>
          <a:prstGeom prst="line">
            <a:avLst/>
          </a:prstGeom>
          <a:ln w="9525" cap="rnd">
            <a:solidFill>
              <a:srgbClr val="000000"/>
            </a:solidFill>
            <a:prstDash val="solid"/>
            <a:headEnd type="none" w="sm" len="sm"/>
            <a:tailEnd type="none" w="sm" len="sm"/>
          </a:ln>
        </p:spPr>
      </p:sp>
      <p:sp>
        <p:nvSpPr>
          <p:cNvPr id="6" name="AutoShape 6"/>
          <p:cNvSpPr/>
          <p:nvPr/>
        </p:nvSpPr>
        <p:spPr>
          <a:xfrm>
            <a:off x="8486950" y="4466085"/>
            <a:ext cx="6927089" cy="0"/>
          </a:xfrm>
          <a:prstGeom prst="line">
            <a:avLst/>
          </a:prstGeom>
          <a:ln w="9525" cap="rnd">
            <a:solidFill>
              <a:srgbClr val="000000"/>
            </a:solidFill>
            <a:prstDash val="solid"/>
            <a:headEnd type="none" w="sm" len="sm"/>
            <a:tailEnd type="none" w="sm" len="sm"/>
          </a:ln>
        </p:spPr>
      </p:sp>
      <p:sp>
        <p:nvSpPr>
          <p:cNvPr id="7" name="AutoShape 7"/>
          <p:cNvSpPr/>
          <p:nvPr/>
        </p:nvSpPr>
        <p:spPr>
          <a:xfrm>
            <a:off x="8486950" y="5395318"/>
            <a:ext cx="6927089" cy="0"/>
          </a:xfrm>
          <a:prstGeom prst="line">
            <a:avLst/>
          </a:prstGeom>
          <a:ln w="9525" cap="rnd">
            <a:solidFill>
              <a:srgbClr val="000000"/>
            </a:solidFill>
            <a:prstDash val="solid"/>
            <a:headEnd type="none" w="sm" len="sm"/>
            <a:tailEnd type="none" w="sm" len="sm"/>
          </a:ln>
        </p:spPr>
      </p:sp>
      <p:pic>
        <p:nvPicPr>
          <p:cNvPr id="8" name="Picture 8"/>
          <p:cNvPicPr>
            <a:picLocks noChangeAspect="1"/>
          </p:cNvPicPr>
          <p:nvPr/>
        </p:nvPicPr>
        <p:blipFill>
          <a:blip r:embed="rId6"/>
          <a:srcRect/>
          <a:stretch>
            <a:fillRect/>
          </a:stretch>
        </p:blipFill>
        <p:spPr>
          <a:xfrm>
            <a:off x="1684976" y="8675370"/>
            <a:ext cx="1175013" cy="663393"/>
          </a:xfrm>
          <a:prstGeom prst="rect">
            <a:avLst/>
          </a:prstGeom>
        </p:spPr>
      </p:pic>
      <p:sp>
        <p:nvSpPr>
          <p:cNvPr id="9" name="TextBox 9"/>
          <p:cNvSpPr txBox="1"/>
          <p:nvPr/>
        </p:nvSpPr>
        <p:spPr>
          <a:xfrm>
            <a:off x="8486950" y="1918767"/>
            <a:ext cx="1684388" cy="330832"/>
          </a:xfrm>
          <a:prstGeom prst="rect">
            <a:avLst/>
          </a:prstGeom>
        </p:spPr>
        <p:txBody>
          <a:bodyPr lIns="0" tIns="0" rIns="0" bIns="0" rtlCol="0" anchor="t">
            <a:spAutoFit/>
          </a:bodyPr>
          <a:lstStyle/>
          <a:p>
            <a:pPr marL="0" lvl="0" indent="0" algn="l">
              <a:lnSpc>
                <a:spcPts val="2765"/>
              </a:lnSpc>
              <a:spcBef>
                <a:spcPct val="0"/>
              </a:spcBef>
            </a:pPr>
            <a:r>
              <a:rPr lang="en-US" sz="2000" spc="118">
                <a:solidFill>
                  <a:srgbClr val="192954"/>
                </a:solidFill>
                <a:latin typeface="Aileron Heavy"/>
              </a:rPr>
              <a:t>PART 1</a:t>
            </a:r>
          </a:p>
        </p:txBody>
      </p:sp>
      <p:sp>
        <p:nvSpPr>
          <p:cNvPr id="11" name="TextBox 11"/>
          <p:cNvSpPr txBox="1"/>
          <p:nvPr/>
        </p:nvSpPr>
        <p:spPr>
          <a:xfrm>
            <a:off x="8486950" y="2794261"/>
            <a:ext cx="1684388" cy="330832"/>
          </a:xfrm>
          <a:prstGeom prst="rect">
            <a:avLst/>
          </a:prstGeom>
        </p:spPr>
        <p:txBody>
          <a:bodyPr lIns="0" tIns="0" rIns="0" bIns="0" rtlCol="0" anchor="t">
            <a:spAutoFit/>
          </a:bodyPr>
          <a:lstStyle/>
          <a:p>
            <a:pPr marL="0" lvl="0" indent="0" algn="l">
              <a:lnSpc>
                <a:spcPts val="2765"/>
              </a:lnSpc>
              <a:spcBef>
                <a:spcPct val="0"/>
              </a:spcBef>
            </a:pPr>
            <a:r>
              <a:rPr lang="en-US" sz="2000" spc="118">
                <a:solidFill>
                  <a:srgbClr val="192954"/>
                </a:solidFill>
                <a:latin typeface="Aileron Heavy"/>
              </a:rPr>
              <a:t>PART 2</a:t>
            </a:r>
          </a:p>
        </p:txBody>
      </p:sp>
      <p:sp>
        <p:nvSpPr>
          <p:cNvPr id="13" name="TextBox 13"/>
          <p:cNvSpPr txBox="1"/>
          <p:nvPr/>
        </p:nvSpPr>
        <p:spPr>
          <a:xfrm>
            <a:off x="8486950" y="3753709"/>
            <a:ext cx="1684388" cy="330832"/>
          </a:xfrm>
          <a:prstGeom prst="rect">
            <a:avLst/>
          </a:prstGeom>
        </p:spPr>
        <p:txBody>
          <a:bodyPr lIns="0" tIns="0" rIns="0" bIns="0" rtlCol="0" anchor="t">
            <a:spAutoFit/>
          </a:bodyPr>
          <a:lstStyle/>
          <a:p>
            <a:pPr marL="0" lvl="0" indent="0" algn="l">
              <a:lnSpc>
                <a:spcPts val="2765"/>
              </a:lnSpc>
              <a:spcBef>
                <a:spcPct val="0"/>
              </a:spcBef>
            </a:pPr>
            <a:r>
              <a:rPr lang="en-US" sz="2000" spc="118">
                <a:solidFill>
                  <a:srgbClr val="192954"/>
                </a:solidFill>
                <a:latin typeface="Aileron Heavy"/>
              </a:rPr>
              <a:t>PART 3</a:t>
            </a:r>
          </a:p>
        </p:txBody>
      </p:sp>
      <p:sp>
        <p:nvSpPr>
          <p:cNvPr id="20" name="TextBox 20"/>
          <p:cNvSpPr txBox="1"/>
          <p:nvPr/>
        </p:nvSpPr>
        <p:spPr>
          <a:xfrm>
            <a:off x="14778904" y="8627745"/>
            <a:ext cx="1824120" cy="349250"/>
          </a:xfrm>
          <a:prstGeom prst="rect">
            <a:avLst/>
          </a:prstGeom>
        </p:spPr>
        <p:txBody>
          <a:bodyPr lIns="0" tIns="0" rIns="0" bIns="0" rtlCol="0" anchor="t">
            <a:spAutoFit/>
          </a:bodyPr>
          <a:lstStyle/>
          <a:p>
            <a:pPr marL="0" lvl="0" indent="0" algn="r">
              <a:lnSpc>
                <a:spcPts val="2800"/>
              </a:lnSpc>
              <a:spcBef>
                <a:spcPct val="0"/>
              </a:spcBef>
            </a:pPr>
            <a:r>
              <a:rPr lang="en-US" sz="2000" spc="40">
                <a:solidFill>
                  <a:srgbClr val="192954"/>
                </a:solidFill>
                <a:latin typeface="Aileron Heavy"/>
              </a:rPr>
              <a:t>02</a:t>
            </a:r>
          </a:p>
        </p:txBody>
      </p:sp>
      <p:pic>
        <p:nvPicPr>
          <p:cNvPr id="23" name="Picture 2">
            <a:extLst>
              <a:ext uri="{FF2B5EF4-FFF2-40B4-BE49-F238E27FC236}">
                <a16:creationId xmlns:a16="http://schemas.microsoft.com/office/drawing/2014/main" id="{39B2CD20-EAEE-468E-84CF-B375F37B05C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200000">
            <a:off x="-20268" y="-69284"/>
            <a:ext cx="3221692" cy="3221692"/>
          </a:xfrm>
          <a:prstGeom prst="rect">
            <a:avLst/>
          </a:prstGeom>
        </p:spPr>
      </p:pic>
      <p:sp>
        <p:nvSpPr>
          <p:cNvPr id="25" name="TextBox 24">
            <a:extLst>
              <a:ext uri="{FF2B5EF4-FFF2-40B4-BE49-F238E27FC236}">
                <a16:creationId xmlns:a16="http://schemas.microsoft.com/office/drawing/2014/main" id="{61263F69-8066-4C3C-97B9-F3892A61E3DC}"/>
              </a:ext>
            </a:extLst>
          </p:cNvPr>
          <p:cNvSpPr txBox="1"/>
          <p:nvPr/>
        </p:nvSpPr>
        <p:spPr>
          <a:xfrm>
            <a:off x="9801051" y="1263029"/>
            <a:ext cx="5527002" cy="1169551"/>
          </a:xfrm>
          <a:prstGeom prst="rect">
            <a:avLst/>
          </a:prstGeom>
          <a:noFill/>
        </p:spPr>
        <p:txBody>
          <a:bodyPr wrap="square">
            <a:spAutoFit/>
          </a:bodyPr>
          <a:lstStyle/>
          <a:p>
            <a:pPr lvl="0">
              <a:lnSpc>
                <a:spcPts val="2800"/>
              </a:lnSpc>
              <a:spcBef>
                <a:spcPct val="0"/>
              </a:spcBef>
            </a:pPr>
            <a:r>
              <a:rPr lang="en-US" sz="2800" spc="40" dirty="0">
                <a:solidFill>
                  <a:srgbClr val="192954"/>
                </a:solidFill>
                <a:latin typeface="Aileron Regular"/>
              </a:rPr>
              <a:t>Introduction to American Rescue Plan Act and State and Local Fiscal Recovery Funds </a:t>
            </a:r>
          </a:p>
        </p:txBody>
      </p:sp>
      <p:sp>
        <p:nvSpPr>
          <p:cNvPr id="27" name="TextBox 26">
            <a:extLst>
              <a:ext uri="{FF2B5EF4-FFF2-40B4-BE49-F238E27FC236}">
                <a16:creationId xmlns:a16="http://schemas.microsoft.com/office/drawing/2014/main" id="{33FEF457-C260-4A06-8B64-F16F18DC5077}"/>
              </a:ext>
            </a:extLst>
          </p:cNvPr>
          <p:cNvSpPr txBox="1"/>
          <p:nvPr/>
        </p:nvSpPr>
        <p:spPr>
          <a:xfrm>
            <a:off x="9831460" y="2880265"/>
            <a:ext cx="10066420" cy="451406"/>
          </a:xfrm>
          <a:prstGeom prst="rect">
            <a:avLst/>
          </a:prstGeom>
          <a:noFill/>
        </p:spPr>
        <p:txBody>
          <a:bodyPr wrap="square">
            <a:spAutoFit/>
          </a:bodyPr>
          <a:lstStyle/>
          <a:p>
            <a:pPr marL="0" lvl="0" indent="0" algn="l">
              <a:lnSpc>
                <a:spcPts val="2800"/>
              </a:lnSpc>
              <a:spcBef>
                <a:spcPct val="0"/>
              </a:spcBef>
            </a:pPr>
            <a:r>
              <a:rPr lang="en-US" sz="2800" spc="40" dirty="0">
                <a:solidFill>
                  <a:srgbClr val="192954"/>
                </a:solidFill>
                <a:latin typeface="Aileron Regular"/>
              </a:rPr>
              <a:t>Replacing Lost Sector Revenue </a:t>
            </a:r>
          </a:p>
        </p:txBody>
      </p:sp>
      <p:sp>
        <p:nvSpPr>
          <p:cNvPr id="28" name="TextBox 13">
            <a:extLst>
              <a:ext uri="{FF2B5EF4-FFF2-40B4-BE49-F238E27FC236}">
                <a16:creationId xmlns:a16="http://schemas.microsoft.com/office/drawing/2014/main" id="{653E161B-096A-4A89-8122-7E2085D851C3}"/>
              </a:ext>
            </a:extLst>
          </p:cNvPr>
          <p:cNvSpPr txBox="1"/>
          <p:nvPr/>
        </p:nvSpPr>
        <p:spPr>
          <a:xfrm>
            <a:off x="8486950" y="4707368"/>
            <a:ext cx="1684388" cy="330832"/>
          </a:xfrm>
          <a:prstGeom prst="rect">
            <a:avLst/>
          </a:prstGeom>
        </p:spPr>
        <p:txBody>
          <a:bodyPr lIns="0" tIns="0" rIns="0" bIns="0" rtlCol="0" anchor="t">
            <a:spAutoFit/>
          </a:bodyPr>
          <a:lstStyle/>
          <a:p>
            <a:pPr marL="0" lvl="0" indent="0" algn="l">
              <a:lnSpc>
                <a:spcPts val="2765"/>
              </a:lnSpc>
              <a:spcBef>
                <a:spcPct val="0"/>
              </a:spcBef>
            </a:pPr>
            <a:r>
              <a:rPr lang="en-US" sz="2000" spc="118">
                <a:solidFill>
                  <a:srgbClr val="192954"/>
                </a:solidFill>
                <a:latin typeface="Aileron Heavy"/>
              </a:rPr>
              <a:t>PART 4</a:t>
            </a:r>
          </a:p>
        </p:txBody>
      </p:sp>
      <p:sp>
        <p:nvSpPr>
          <p:cNvPr id="24" name="AutoShape 7">
            <a:extLst>
              <a:ext uri="{FF2B5EF4-FFF2-40B4-BE49-F238E27FC236}">
                <a16:creationId xmlns:a16="http://schemas.microsoft.com/office/drawing/2014/main" id="{575B8CB9-2513-4468-932B-C5F8C1CECCFB}"/>
              </a:ext>
            </a:extLst>
          </p:cNvPr>
          <p:cNvSpPr/>
          <p:nvPr/>
        </p:nvSpPr>
        <p:spPr>
          <a:xfrm>
            <a:off x="8486949" y="6409364"/>
            <a:ext cx="6927089" cy="0"/>
          </a:xfrm>
          <a:prstGeom prst="line">
            <a:avLst/>
          </a:prstGeom>
          <a:ln w="9525" cap="rnd">
            <a:solidFill>
              <a:srgbClr val="000000"/>
            </a:solidFill>
            <a:prstDash val="solid"/>
            <a:headEnd type="none" w="sm" len="sm"/>
            <a:tailEnd type="none" w="sm" len="sm"/>
          </a:ln>
        </p:spPr>
        <p:txBody>
          <a:bodyPr/>
          <a:lstStyle/>
          <a:p>
            <a:endParaRPr lang="en-US" sz="2000" dirty="0"/>
          </a:p>
        </p:txBody>
      </p:sp>
      <p:sp>
        <p:nvSpPr>
          <p:cNvPr id="26" name="TextBox 13">
            <a:extLst>
              <a:ext uri="{FF2B5EF4-FFF2-40B4-BE49-F238E27FC236}">
                <a16:creationId xmlns:a16="http://schemas.microsoft.com/office/drawing/2014/main" id="{929C663E-EAAC-4776-83C0-891D48D2C31C}"/>
              </a:ext>
            </a:extLst>
          </p:cNvPr>
          <p:cNvSpPr txBox="1"/>
          <p:nvPr/>
        </p:nvSpPr>
        <p:spPr>
          <a:xfrm>
            <a:off x="8486950" y="5733482"/>
            <a:ext cx="1684388" cy="330832"/>
          </a:xfrm>
          <a:prstGeom prst="rect">
            <a:avLst/>
          </a:prstGeom>
        </p:spPr>
        <p:txBody>
          <a:bodyPr lIns="0" tIns="0" rIns="0" bIns="0" rtlCol="0" anchor="t">
            <a:spAutoFit/>
          </a:bodyPr>
          <a:lstStyle/>
          <a:p>
            <a:pPr marL="0" lvl="0" indent="0" algn="l">
              <a:lnSpc>
                <a:spcPts val="2765"/>
              </a:lnSpc>
              <a:spcBef>
                <a:spcPct val="0"/>
              </a:spcBef>
            </a:pPr>
            <a:r>
              <a:rPr lang="en-US" sz="2000" spc="118" dirty="0">
                <a:solidFill>
                  <a:srgbClr val="192954"/>
                </a:solidFill>
                <a:latin typeface="Aileron Heavy"/>
              </a:rPr>
              <a:t>PART 5 </a:t>
            </a:r>
          </a:p>
        </p:txBody>
      </p:sp>
      <p:sp>
        <p:nvSpPr>
          <p:cNvPr id="29" name="TextBox 28">
            <a:extLst>
              <a:ext uri="{FF2B5EF4-FFF2-40B4-BE49-F238E27FC236}">
                <a16:creationId xmlns:a16="http://schemas.microsoft.com/office/drawing/2014/main" id="{97704C94-5CC8-411E-B896-49F949E9EA66}"/>
              </a:ext>
            </a:extLst>
          </p:cNvPr>
          <p:cNvSpPr txBox="1"/>
          <p:nvPr/>
        </p:nvSpPr>
        <p:spPr>
          <a:xfrm>
            <a:off x="9831460" y="3781480"/>
            <a:ext cx="10066420" cy="451406"/>
          </a:xfrm>
          <a:prstGeom prst="rect">
            <a:avLst/>
          </a:prstGeom>
          <a:noFill/>
        </p:spPr>
        <p:txBody>
          <a:bodyPr wrap="square">
            <a:spAutoFit/>
          </a:bodyPr>
          <a:lstStyle/>
          <a:p>
            <a:pPr marL="0" lvl="0" indent="0" algn="l">
              <a:lnSpc>
                <a:spcPts val="2800"/>
              </a:lnSpc>
              <a:spcBef>
                <a:spcPct val="0"/>
              </a:spcBef>
            </a:pPr>
            <a:r>
              <a:rPr lang="en-US" sz="2800" spc="40" dirty="0">
                <a:solidFill>
                  <a:srgbClr val="192954"/>
                </a:solidFill>
                <a:latin typeface="Aileron Regular"/>
              </a:rPr>
              <a:t>Responding to Public Health </a:t>
            </a:r>
          </a:p>
        </p:txBody>
      </p:sp>
      <p:sp>
        <p:nvSpPr>
          <p:cNvPr id="30" name="TextBox 29">
            <a:extLst>
              <a:ext uri="{FF2B5EF4-FFF2-40B4-BE49-F238E27FC236}">
                <a16:creationId xmlns:a16="http://schemas.microsoft.com/office/drawing/2014/main" id="{9F3EBA77-B3DD-47EC-8583-236966345FDC}"/>
              </a:ext>
            </a:extLst>
          </p:cNvPr>
          <p:cNvSpPr txBox="1"/>
          <p:nvPr/>
        </p:nvSpPr>
        <p:spPr>
          <a:xfrm>
            <a:off x="9801051" y="4742379"/>
            <a:ext cx="10066420" cy="456022"/>
          </a:xfrm>
          <a:prstGeom prst="rect">
            <a:avLst/>
          </a:prstGeom>
          <a:noFill/>
        </p:spPr>
        <p:txBody>
          <a:bodyPr wrap="square">
            <a:spAutoFit/>
          </a:bodyPr>
          <a:lstStyle/>
          <a:p>
            <a:pPr marL="0" lvl="0" indent="0" algn="l">
              <a:lnSpc>
                <a:spcPts val="2800"/>
              </a:lnSpc>
              <a:spcBef>
                <a:spcPct val="0"/>
              </a:spcBef>
            </a:pPr>
            <a:r>
              <a:rPr lang="en-US" sz="2800" spc="40" dirty="0">
                <a:solidFill>
                  <a:srgbClr val="192954"/>
                </a:solidFill>
                <a:latin typeface="Aileron Regular"/>
              </a:rPr>
              <a:t>Responding to Economic Distress </a:t>
            </a:r>
          </a:p>
        </p:txBody>
      </p:sp>
      <p:sp>
        <p:nvSpPr>
          <p:cNvPr id="31" name="TextBox 30">
            <a:extLst>
              <a:ext uri="{FF2B5EF4-FFF2-40B4-BE49-F238E27FC236}">
                <a16:creationId xmlns:a16="http://schemas.microsoft.com/office/drawing/2014/main" id="{55D0854A-B755-495A-9D35-EE8DC0F39B24}"/>
              </a:ext>
            </a:extLst>
          </p:cNvPr>
          <p:cNvSpPr txBox="1"/>
          <p:nvPr/>
        </p:nvSpPr>
        <p:spPr>
          <a:xfrm>
            <a:off x="9831460" y="5727441"/>
            <a:ext cx="10066420" cy="451406"/>
          </a:xfrm>
          <a:prstGeom prst="rect">
            <a:avLst/>
          </a:prstGeom>
          <a:noFill/>
        </p:spPr>
        <p:txBody>
          <a:bodyPr wrap="square">
            <a:spAutoFit/>
          </a:bodyPr>
          <a:lstStyle/>
          <a:p>
            <a:pPr marL="0" lvl="0" indent="0" algn="l">
              <a:lnSpc>
                <a:spcPts val="2800"/>
              </a:lnSpc>
              <a:spcBef>
                <a:spcPct val="0"/>
              </a:spcBef>
            </a:pPr>
            <a:r>
              <a:rPr lang="en-US" sz="2800" spc="40" dirty="0">
                <a:solidFill>
                  <a:srgbClr val="192954"/>
                </a:solidFill>
                <a:latin typeface="Aileron Regular"/>
              </a:rPr>
              <a:t>Providing Premium Pay </a:t>
            </a:r>
          </a:p>
        </p:txBody>
      </p:sp>
      <p:sp>
        <p:nvSpPr>
          <p:cNvPr id="32" name="AutoShape 7">
            <a:extLst>
              <a:ext uri="{FF2B5EF4-FFF2-40B4-BE49-F238E27FC236}">
                <a16:creationId xmlns:a16="http://schemas.microsoft.com/office/drawing/2014/main" id="{14811A8E-7448-4D9F-9576-E73D33F225EC}"/>
              </a:ext>
            </a:extLst>
          </p:cNvPr>
          <p:cNvSpPr/>
          <p:nvPr/>
        </p:nvSpPr>
        <p:spPr>
          <a:xfrm>
            <a:off x="8486949" y="7425011"/>
            <a:ext cx="6927089" cy="0"/>
          </a:xfrm>
          <a:prstGeom prst="line">
            <a:avLst/>
          </a:prstGeom>
          <a:ln w="9525" cap="rnd">
            <a:solidFill>
              <a:srgbClr val="000000"/>
            </a:solidFill>
            <a:prstDash val="solid"/>
            <a:headEnd type="none" w="sm" len="sm"/>
            <a:tailEnd type="none" w="sm" len="sm"/>
          </a:ln>
        </p:spPr>
        <p:txBody>
          <a:bodyPr/>
          <a:lstStyle/>
          <a:p>
            <a:endParaRPr lang="en-US" sz="2000" dirty="0"/>
          </a:p>
        </p:txBody>
      </p:sp>
      <p:sp>
        <p:nvSpPr>
          <p:cNvPr id="33" name="TextBox 13">
            <a:extLst>
              <a:ext uri="{FF2B5EF4-FFF2-40B4-BE49-F238E27FC236}">
                <a16:creationId xmlns:a16="http://schemas.microsoft.com/office/drawing/2014/main" id="{D1060E84-104A-4556-A127-620540DB2307}"/>
              </a:ext>
            </a:extLst>
          </p:cNvPr>
          <p:cNvSpPr txBox="1"/>
          <p:nvPr/>
        </p:nvSpPr>
        <p:spPr>
          <a:xfrm>
            <a:off x="8486950" y="6766062"/>
            <a:ext cx="1684388" cy="330832"/>
          </a:xfrm>
          <a:prstGeom prst="rect">
            <a:avLst/>
          </a:prstGeom>
        </p:spPr>
        <p:txBody>
          <a:bodyPr lIns="0" tIns="0" rIns="0" bIns="0" rtlCol="0" anchor="t">
            <a:spAutoFit/>
          </a:bodyPr>
          <a:lstStyle/>
          <a:p>
            <a:pPr marL="0" lvl="0" indent="0" algn="l">
              <a:lnSpc>
                <a:spcPts val="2765"/>
              </a:lnSpc>
              <a:spcBef>
                <a:spcPct val="0"/>
              </a:spcBef>
            </a:pPr>
            <a:r>
              <a:rPr lang="en-US" sz="2000" spc="118" dirty="0">
                <a:solidFill>
                  <a:srgbClr val="192954"/>
                </a:solidFill>
                <a:latin typeface="Aileron Heavy"/>
              </a:rPr>
              <a:t>PART 6 </a:t>
            </a:r>
          </a:p>
        </p:txBody>
      </p:sp>
      <p:sp>
        <p:nvSpPr>
          <p:cNvPr id="34" name="TextBox 33">
            <a:extLst>
              <a:ext uri="{FF2B5EF4-FFF2-40B4-BE49-F238E27FC236}">
                <a16:creationId xmlns:a16="http://schemas.microsoft.com/office/drawing/2014/main" id="{0EC7EA3D-9B0D-4015-8E6D-56DDBCA2B2F4}"/>
              </a:ext>
            </a:extLst>
          </p:cNvPr>
          <p:cNvSpPr txBox="1"/>
          <p:nvPr/>
        </p:nvSpPr>
        <p:spPr>
          <a:xfrm>
            <a:off x="9831460" y="6735889"/>
            <a:ext cx="10066420" cy="451406"/>
          </a:xfrm>
          <a:prstGeom prst="rect">
            <a:avLst/>
          </a:prstGeom>
          <a:noFill/>
        </p:spPr>
        <p:txBody>
          <a:bodyPr wrap="square">
            <a:spAutoFit/>
          </a:bodyPr>
          <a:lstStyle/>
          <a:p>
            <a:pPr marL="0" lvl="0" indent="0" algn="l">
              <a:lnSpc>
                <a:spcPts val="2800"/>
              </a:lnSpc>
              <a:spcBef>
                <a:spcPct val="0"/>
              </a:spcBef>
            </a:pPr>
            <a:r>
              <a:rPr lang="en-US" sz="2800" spc="40" dirty="0">
                <a:solidFill>
                  <a:srgbClr val="192954"/>
                </a:solidFill>
                <a:latin typeface="Aileron Regular"/>
              </a:rPr>
              <a:t>Water, Sewer and Broadband Infrastructure </a:t>
            </a:r>
          </a:p>
        </p:txBody>
      </p:sp>
      <p:sp>
        <p:nvSpPr>
          <p:cNvPr id="35" name="AutoShape 7">
            <a:extLst>
              <a:ext uri="{FF2B5EF4-FFF2-40B4-BE49-F238E27FC236}">
                <a16:creationId xmlns:a16="http://schemas.microsoft.com/office/drawing/2014/main" id="{D3ADDF89-81A1-413E-B0C1-0A6C4BD3B370}"/>
              </a:ext>
            </a:extLst>
          </p:cNvPr>
          <p:cNvSpPr/>
          <p:nvPr/>
        </p:nvSpPr>
        <p:spPr>
          <a:xfrm>
            <a:off x="8486949" y="8489540"/>
            <a:ext cx="6927089" cy="0"/>
          </a:xfrm>
          <a:prstGeom prst="line">
            <a:avLst/>
          </a:prstGeom>
          <a:ln w="9525" cap="rnd">
            <a:solidFill>
              <a:srgbClr val="000000"/>
            </a:solidFill>
            <a:prstDash val="solid"/>
            <a:headEnd type="none" w="sm" len="sm"/>
            <a:tailEnd type="none" w="sm" len="sm"/>
          </a:ln>
        </p:spPr>
        <p:txBody>
          <a:bodyPr/>
          <a:lstStyle/>
          <a:p>
            <a:endParaRPr lang="en-US" sz="2000" dirty="0"/>
          </a:p>
        </p:txBody>
      </p:sp>
      <p:sp>
        <p:nvSpPr>
          <p:cNvPr id="36" name="TextBox 13">
            <a:extLst>
              <a:ext uri="{FF2B5EF4-FFF2-40B4-BE49-F238E27FC236}">
                <a16:creationId xmlns:a16="http://schemas.microsoft.com/office/drawing/2014/main" id="{6AB587A7-BC73-41DB-9583-B920D8ED32D4}"/>
              </a:ext>
            </a:extLst>
          </p:cNvPr>
          <p:cNvSpPr txBox="1"/>
          <p:nvPr/>
        </p:nvSpPr>
        <p:spPr>
          <a:xfrm>
            <a:off x="8486950" y="7781055"/>
            <a:ext cx="1684388" cy="330832"/>
          </a:xfrm>
          <a:prstGeom prst="rect">
            <a:avLst/>
          </a:prstGeom>
        </p:spPr>
        <p:txBody>
          <a:bodyPr lIns="0" tIns="0" rIns="0" bIns="0" rtlCol="0" anchor="t">
            <a:spAutoFit/>
          </a:bodyPr>
          <a:lstStyle/>
          <a:p>
            <a:pPr marL="0" lvl="0" indent="0" algn="l">
              <a:lnSpc>
                <a:spcPts val="2765"/>
              </a:lnSpc>
              <a:spcBef>
                <a:spcPct val="0"/>
              </a:spcBef>
            </a:pPr>
            <a:r>
              <a:rPr lang="en-US" sz="2000" spc="118" dirty="0">
                <a:solidFill>
                  <a:srgbClr val="192954"/>
                </a:solidFill>
                <a:latin typeface="Aileron Heavy"/>
              </a:rPr>
              <a:t>PART 7 </a:t>
            </a:r>
          </a:p>
        </p:txBody>
      </p:sp>
      <p:sp>
        <p:nvSpPr>
          <p:cNvPr id="37" name="TextBox 36">
            <a:extLst>
              <a:ext uri="{FF2B5EF4-FFF2-40B4-BE49-F238E27FC236}">
                <a16:creationId xmlns:a16="http://schemas.microsoft.com/office/drawing/2014/main" id="{20B1E22A-FD1F-4A06-8298-DE9394735EC6}"/>
              </a:ext>
            </a:extLst>
          </p:cNvPr>
          <p:cNvSpPr txBox="1"/>
          <p:nvPr/>
        </p:nvSpPr>
        <p:spPr>
          <a:xfrm>
            <a:off x="9801051" y="7739106"/>
            <a:ext cx="10066420" cy="451406"/>
          </a:xfrm>
          <a:prstGeom prst="rect">
            <a:avLst/>
          </a:prstGeom>
          <a:noFill/>
        </p:spPr>
        <p:txBody>
          <a:bodyPr wrap="square">
            <a:spAutoFit/>
          </a:bodyPr>
          <a:lstStyle/>
          <a:p>
            <a:pPr marL="0" lvl="0" indent="0" algn="l">
              <a:lnSpc>
                <a:spcPts val="2800"/>
              </a:lnSpc>
              <a:spcBef>
                <a:spcPct val="0"/>
              </a:spcBef>
            </a:pPr>
            <a:r>
              <a:rPr lang="en-US" sz="2800" spc="40" dirty="0">
                <a:solidFill>
                  <a:srgbClr val="192954"/>
                </a:solidFill>
                <a:latin typeface="Aileron Regular"/>
              </a:rPr>
              <a:t>Compliance and Reporting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CDB2F076-0F79-472D-B9DC-F03381C913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7065308"/>
            <a:ext cx="3221692" cy="3221692"/>
          </a:xfrm>
          <a:prstGeom prst="rect">
            <a:avLst/>
          </a:prstGeom>
        </p:spPr>
      </p:pic>
      <p:pic>
        <p:nvPicPr>
          <p:cNvPr id="9" name="Picture 2">
            <a:extLst>
              <a:ext uri="{FF2B5EF4-FFF2-40B4-BE49-F238E27FC236}">
                <a16:creationId xmlns:a16="http://schemas.microsoft.com/office/drawing/2014/main" id="{98D9E4F2-E5D8-48E0-A1AC-C6D83013F9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066308" y="0"/>
            <a:ext cx="3221692" cy="3221692"/>
          </a:xfrm>
          <a:prstGeom prst="rect">
            <a:avLst/>
          </a:prstGeom>
        </p:spPr>
      </p:pic>
      <p:sp>
        <p:nvSpPr>
          <p:cNvPr id="10" name="Title 1">
            <a:extLst>
              <a:ext uri="{FF2B5EF4-FFF2-40B4-BE49-F238E27FC236}">
                <a16:creationId xmlns:a16="http://schemas.microsoft.com/office/drawing/2014/main" id="{FE885930-E11A-4736-94D3-E83535A8E556}"/>
              </a:ext>
            </a:extLst>
          </p:cNvPr>
          <p:cNvSpPr txBox="1">
            <a:spLocks/>
          </p:cNvSpPr>
          <p:nvPr/>
        </p:nvSpPr>
        <p:spPr>
          <a:xfrm>
            <a:off x="266700" y="800100"/>
            <a:ext cx="17754600" cy="2706624"/>
          </a:xfrm>
          <a:prstGeom prst="rect">
            <a:avLst/>
          </a:prstGeom>
        </p:spPr>
        <p:txBody>
          <a:bodyPr>
            <a:normAutofit/>
          </a:bodyPr>
          <a:lstStyle>
            <a:lvl1pPr algn="l" defTabSz="1371600" rtl="0" eaLnBrk="1" latinLnBrk="0" hangingPunct="1">
              <a:lnSpc>
                <a:spcPct val="80000"/>
              </a:lnSpc>
              <a:spcBef>
                <a:spcPct val="0"/>
              </a:spcBef>
              <a:buNone/>
              <a:defRPr sz="7500" kern="1200" cap="all" spc="150" baseline="0">
                <a:solidFill>
                  <a:schemeClr val="tx1">
                    <a:lumMod val="95000"/>
                    <a:lumOff val="5000"/>
                  </a:schemeClr>
                </a:solidFill>
                <a:latin typeface="+mj-lt"/>
                <a:ea typeface="+mj-ea"/>
                <a:cs typeface="+mj-cs"/>
              </a:defRPr>
            </a:lvl1pPr>
          </a:lstStyle>
          <a:p>
            <a:pPr marL="0" marR="0" lvl="0" indent="0" algn="ctr" defTabSz="1371600" rtl="0" eaLnBrk="1" fontAlgn="auto" latinLnBrk="0" hangingPunct="1">
              <a:lnSpc>
                <a:spcPct val="80000"/>
              </a:lnSpc>
              <a:spcBef>
                <a:spcPct val="0"/>
              </a:spcBef>
              <a:spcAft>
                <a:spcPts val="0"/>
              </a:spcAft>
              <a:buClrTx/>
              <a:buSzTx/>
              <a:buFontTx/>
              <a:buNone/>
              <a:tabLst/>
              <a:defRPr/>
            </a:pPr>
            <a:r>
              <a:rPr lang="en-US" b="1" u="sng" dirty="0">
                <a:solidFill>
                  <a:prstClr val="black">
                    <a:lumMod val="95000"/>
                    <a:lumOff val="5000"/>
                  </a:prstClr>
                </a:solidFill>
                <a:latin typeface="Calibri Light" panose="020F0302020204030204" pitchFamily="34" charset="0"/>
                <a:cs typeface="Calibri Light" panose="020F0302020204030204" pitchFamily="34" charset="0"/>
              </a:rPr>
              <a:t>Drinking Water </a:t>
            </a:r>
            <a:endParaRPr kumimoji="0" lang="en-US" sz="11500" b="1" i="0" u="sng" strike="noStrike" kern="1200" cap="all" spc="150" normalizeH="0" baseline="0" noProof="0" dirty="0">
              <a:ln>
                <a:noFill/>
              </a:ln>
              <a:solidFill>
                <a:prstClr val="black">
                  <a:lumMod val="95000"/>
                  <a:lumOff val="5000"/>
                </a:prstClr>
              </a:solidFill>
              <a:effectLst/>
              <a:uLnTx/>
              <a:uFillTx/>
              <a:latin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54DB29BC-2FC2-40A2-8020-06577834554F}"/>
              </a:ext>
            </a:extLst>
          </p:cNvPr>
          <p:cNvSpPr txBox="1"/>
          <p:nvPr/>
        </p:nvSpPr>
        <p:spPr>
          <a:xfrm>
            <a:off x="723900" y="2154764"/>
            <a:ext cx="17106900" cy="84638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Projects eligible</a:t>
            </a:r>
            <a:r>
              <a:rPr lang="en-US" sz="3600" dirty="0">
                <a:solidFill>
                  <a:prstClr val="black"/>
                </a:solidFill>
                <a:latin typeface="Calibri" panose="020F0502020204030204" pitchFamily="34" charset="0"/>
                <a:cs typeface="Calibri" panose="020F0502020204030204" pitchFamily="34" charset="0"/>
              </a:rPr>
              <a:t> under Environmental Protection Agency’s (EPA) Drinking Water State Revolving Funds (DWSRF) include: </a:t>
            </a:r>
          </a:p>
          <a:p>
            <a:pPr marL="1028700" lvl="1" indent="-571500">
              <a:buFont typeface="Arial" panose="020B0604020202020204" pitchFamily="34" charset="0"/>
              <a:buChar char="•"/>
            </a:pPr>
            <a:r>
              <a:rPr lang="en-US" sz="3600" dirty="0">
                <a:solidFill>
                  <a:prstClr val="black"/>
                </a:solidFill>
                <a:latin typeface="Calibri" panose="020F0502020204030204" pitchFamily="34" charset="0"/>
                <a:cs typeface="Calibri" panose="020F0502020204030204" pitchFamily="34" charset="0"/>
              </a:rPr>
              <a:t>Facilities to improve drinking water quality;</a:t>
            </a:r>
          </a:p>
          <a:p>
            <a:pPr marL="1028700" lvl="1" indent="-571500">
              <a:buFont typeface="Arial" panose="020B0604020202020204" pitchFamily="34" charset="0"/>
              <a:buChar char="•"/>
            </a:pPr>
            <a:r>
              <a:rPr lang="en-US" sz="3600" dirty="0">
                <a:solidFill>
                  <a:prstClr val="black"/>
                </a:solidFill>
                <a:latin typeface="Calibri" panose="020F0502020204030204" pitchFamily="34" charset="0"/>
                <a:cs typeface="Calibri" panose="020F0502020204030204" pitchFamily="34" charset="0"/>
              </a:rPr>
              <a:t>Transmission and distribution including improvements of water pressure or prevention of contamination in infrastructure and lead service line replacements; </a:t>
            </a:r>
          </a:p>
          <a:p>
            <a:pPr marL="1028700" lvl="1" indent="-571500">
              <a:buFont typeface="Arial" panose="020B0604020202020204" pitchFamily="34" charset="0"/>
              <a:buChar char="•"/>
            </a:pPr>
            <a:r>
              <a:rPr lang="en-US" sz="3600" dirty="0">
                <a:solidFill>
                  <a:prstClr val="black"/>
                </a:solidFill>
                <a:latin typeface="Calibri" panose="020F0502020204030204" pitchFamily="34" charset="0"/>
                <a:cs typeface="Calibri" panose="020F0502020204030204" pitchFamily="34" charset="0"/>
              </a:rPr>
              <a:t>New sources to replace contaminated drinking water or increase drought resilience, including aquifer storage and recovery system for water storage; </a:t>
            </a:r>
          </a:p>
          <a:p>
            <a:pPr marL="1028700" lvl="1" indent="-571500">
              <a:buFont typeface="Arial" panose="020B0604020202020204" pitchFamily="34" charset="0"/>
              <a:buChar char="•"/>
            </a:pPr>
            <a:r>
              <a:rPr lang="en-US" sz="3600" dirty="0">
                <a:solidFill>
                  <a:prstClr val="black"/>
                </a:solidFill>
                <a:latin typeface="Calibri" panose="020F0502020204030204" pitchFamily="34" charset="0"/>
                <a:cs typeface="Calibri" panose="020F0502020204030204" pitchFamily="34" charset="0"/>
              </a:rPr>
              <a:t>Green infrastructure, including green roofs, rainwater harvesting collection, permeable pavement; </a:t>
            </a:r>
          </a:p>
          <a:p>
            <a:pPr marL="1028700" lvl="1" indent="-571500">
              <a:buFont typeface="Arial" panose="020B0604020202020204" pitchFamily="34" charset="0"/>
              <a:buChar char="•"/>
            </a:pPr>
            <a:r>
              <a:rPr lang="en-US" sz="3600" dirty="0">
                <a:solidFill>
                  <a:prstClr val="black"/>
                </a:solidFill>
                <a:latin typeface="Calibri" panose="020F0502020204030204" pitchFamily="34" charset="0"/>
                <a:cs typeface="Calibri" panose="020F0502020204030204" pitchFamily="34" charset="0"/>
              </a:rPr>
              <a:t>Storage of drinking water, such as to prevent contamination or equalize water demands; </a:t>
            </a:r>
          </a:p>
          <a:p>
            <a:pPr marL="1028700" lvl="1" indent="-571500">
              <a:buFont typeface="Arial" panose="020B0604020202020204" pitchFamily="34" charset="0"/>
              <a:buChar char="•"/>
            </a:pPr>
            <a:r>
              <a:rPr lang="en-US" sz="3600" dirty="0">
                <a:solidFill>
                  <a:prstClr val="black"/>
                </a:solidFill>
                <a:latin typeface="Calibri" panose="020F0502020204030204" pitchFamily="34" charset="0"/>
                <a:cs typeface="Calibri" panose="020F0502020204030204" pitchFamily="34" charset="0"/>
              </a:rPr>
              <a:t>Purchase of water systems and interconnection of systems; and</a:t>
            </a:r>
          </a:p>
          <a:p>
            <a:pPr marL="1028700" lvl="1" indent="-571500">
              <a:buFont typeface="Arial" panose="020B0604020202020204" pitchFamily="34" charset="0"/>
              <a:buChar char="•"/>
            </a:pPr>
            <a:r>
              <a:rPr lang="en-US" sz="3600" dirty="0">
                <a:solidFill>
                  <a:prstClr val="black"/>
                </a:solidFill>
                <a:latin typeface="Calibri" panose="020F0502020204030204" pitchFamily="34" charset="0"/>
                <a:cs typeface="Calibri" panose="020F0502020204030204" pitchFamily="34" charset="0"/>
              </a:rPr>
              <a:t>New community water systems.</a:t>
            </a:r>
          </a:p>
          <a:p>
            <a:pPr marL="1028700" lvl="1" indent="-571500">
              <a:buFont typeface="Arial" panose="020B0604020202020204" pitchFamily="34" charset="0"/>
              <a:buChar char="•"/>
            </a:pPr>
            <a:endParaRPr lang="en-US" sz="4000" b="1" dirty="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w Cen MT" panose="020B0602020104020603" pitchFamily="34" charset="0"/>
            </a:endParaRPr>
          </a:p>
        </p:txBody>
      </p:sp>
    </p:spTree>
    <p:extLst>
      <p:ext uri="{BB962C8B-B14F-4D97-AF65-F5344CB8AC3E}">
        <p14:creationId xmlns:p14="http://schemas.microsoft.com/office/powerpoint/2010/main" val="3201641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a:extLst>
              <a:ext uri="{FF2B5EF4-FFF2-40B4-BE49-F238E27FC236}">
                <a16:creationId xmlns:a16="http://schemas.microsoft.com/office/drawing/2014/main" id="{86E38E7A-023B-4329-BF8D-8E3E8B144430}"/>
              </a:ext>
            </a:extLst>
          </p:cNvPr>
          <p:cNvGrpSpPr/>
          <p:nvPr/>
        </p:nvGrpSpPr>
        <p:grpSpPr>
          <a:xfrm rot="19745191">
            <a:off x="-12371399" y="-6262044"/>
            <a:ext cx="20124627" cy="8722700"/>
            <a:chOff x="0" y="0"/>
            <a:chExt cx="31686624" cy="13734063"/>
          </a:xfrm>
          <a:solidFill>
            <a:schemeClr val="bg2">
              <a:lumMod val="90000"/>
            </a:schemeClr>
          </a:solidFill>
        </p:grpSpPr>
        <p:sp>
          <p:nvSpPr>
            <p:cNvPr id="7" name="Freeform 5">
              <a:extLst>
                <a:ext uri="{FF2B5EF4-FFF2-40B4-BE49-F238E27FC236}">
                  <a16:creationId xmlns:a16="http://schemas.microsoft.com/office/drawing/2014/main" id="{11D75D26-A111-40A0-B4C3-102459FCB065}"/>
                </a:ext>
              </a:extLst>
            </p:cNvPr>
            <p:cNvSpPr/>
            <p:nvPr/>
          </p:nvSpPr>
          <p:spPr>
            <a:xfrm>
              <a:off x="0" y="0"/>
              <a:ext cx="31686624" cy="13734062"/>
            </a:xfrm>
            <a:custGeom>
              <a:avLst/>
              <a:gdLst/>
              <a:ahLst/>
              <a:cxnLst/>
              <a:rect l="l" t="t" r="r" b="b"/>
              <a:pathLst>
                <a:path w="31686624" h="13734062">
                  <a:moveTo>
                    <a:pt x="0" y="0"/>
                  </a:moveTo>
                  <a:lnTo>
                    <a:pt x="31686624" y="0"/>
                  </a:lnTo>
                  <a:lnTo>
                    <a:pt x="31686624" y="13734062"/>
                  </a:lnTo>
                  <a:lnTo>
                    <a:pt x="0" y="13734062"/>
                  </a:lnTo>
                  <a:close/>
                </a:path>
              </a:pathLst>
            </a:custGeom>
            <a:grpFill/>
          </p:spPr>
        </p:sp>
      </p:grpSp>
      <p:grpSp>
        <p:nvGrpSpPr>
          <p:cNvPr id="4" name="Group 4">
            <a:extLst>
              <a:ext uri="{FF2B5EF4-FFF2-40B4-BE49-F238E27FC236}">
                <a16:creationId xmlns:a16="http://schemas.microsoft.com/office/drawing/2014/main" id="{1E651D62-C5D3-45E3-8F0E-10C2F273DFF0}"/>
              </a:ext>
            </a:extLst>
          </p:cNvPr>
          <p:cNvGrpSpPr/>
          <p:nvPr/>
        </p:nvGrpSpPr>
        <p:grpSpPr>
          <a:xfrm rot="-9622901">
            <a:off x="6579767" y="-8190427"/>
            <a:ext cx="20124627" cy="8722700"/>
            <a:chOff x="0" y="0"/>
            <a:chExt cx="31686624" cy="13734063"/>
          </a:xfrm>
          <a:solidFill>
            <a:schemeClr val="bg2">
              <a:lumMod val="90000"/>
            </a:schemeClr>
          </a:solidFill>
        </p:grpSpPr>
        <p:sp>
          <p:nvSpPr>
            <p:cNvPr id="5" name="Freeform 5">
              <a:extLst>
                <a:ext uri="{FF2B5EF4-FFF2-40B4-BE49-F238E27FC236}">
                  <a16:creationId xmlns:a16="http://schemas.microsoft.com/office/drawing/2014/main" id="{15E8E28F-C4BF-45A9-A2BD-03980F5FB398}"/>
                </a:ext>
              </a:extLst>
            </p:cNvPr>
            <p:cNvSpPr/>
            <p:nvPr/>
          </p:nvSpPr>
          <p:spPr>
            <a:xfrm>
              <a:off x="0" y="0"/>
              <a:ext cx="31686624" cy="13734062"/>
            </a:xfrm>
            <a:custGeom>
              <a:avLst/>
              <a:gdLst/>
              <a:ahLst/>
              <a:cxnLst/>
              <a:rect l="l" t="t" r="r" b="b"/>
              <a:pathLst>
                <a:path w="31686624" h="13734062">
                  <a:moveTo>
                    <a:pt x="0" y="0"/>
                  </a:moveTo>
                  <a:lnTo>
                    <a:pt x="31686624" y="0"/>
                  </a:lnTo>
                  <a:lnTo>
                    <a:pt x="31686624" y="13734062"/>
                  </a:lnTo>
                  <a:lnTo>
                    <a:pt x="0" y="13734062"/>
                  </a:lnTo>
                  <a:close/>
                </a:path>
              </a:pathLst>
            </a:custGeom>
            <a:grpFill/>
          </p:spPr>
        </p:sp>
      </p:grpSp>
      <p:sp>
        <p:nvSpPr>
          <p:cNvPr id="2" name="Title 1">
            <a:extLst>
              <a:ext uri="{FF2B5EF4-FFF2-40B4-BE49-F238E27FC236}">
                <a16:creationId xmlns:a16="http://schemas.microsoft.com/office/drawing/2014/main" id="{6500FB9E-B2A0-450A-9A03-7AD3E99B28EF}"/>
              </a:ext>
            </a:extLst>
          </p:cNvPr>
          <p:cNvSpPr>
            <a:spLocks noGrp="1"/>
          </p:cNvSpPr>
          <p:nvPr>
            <p:ph type="title"/>
          </p:nvPr>
        </p:nvSpPr>
        <p:spPr>
          <a:xfrm>
            <a:off x="3200400" y="61556"/>
            <a:ext cx="15087600" cy="2176136"/>
          </a:xfrm>
        </p:spPr>
        <p:txBody>
          <a:bodyPr>
            <a:normAutofit/>
          </a:bodyPr>
          <a:lstStyle/>
          <a:p>
            <a:r>
              <a:rPr lang="en-US" sz="8000" b="1" dirty="0">
                <a:solidFill>
                  <a:srgbClr val="00B0F0"/>
                </a:solidFill>
                <a:latin typeface="Calibri Light" panose="020F0302020204030204" pitchFamily="34" charset="0"/>
                <a:cs typeface="Calibri Light" panose="020F0302020204030204" pitchFamily="34" charset="0"/>
              </a:rPr>
              <a:t>Broadband Infrastructure </a:t>
            </a:r>
          </a:p>
        </p:txBody>
      </p:sp>
      <p:sp>
        <p:nvSpPr>
          <p:cNvPr id="3" name="Content Placeholder 2">
            <a:extLst>
              <a:ext uri="{FF2B5EF4-FFF2-40B4-BE49-F238E27FC236}">
                <a16:creationId xmlns:a16="http://schemas.microsoft.com/office/drawing/2014/main" id="{366B7E9B-C150-4E15-9578-6C9549E23737}"/>
              </a:ext>
            </a:extLst>
          </p:cNvPr>
          <p:cNvSpPr>
            <a:spLocks noGrp="1"/>
          </p:cNvSpPr>
          <p:nvPr>
            <p:ph idx="1"/>
          </p:nvPr>
        </p:nvSpPr>
        <p:spPr>
          <a:xfrm>
            <a:off x="670560" y="2943164"/>
            <a:ext cx="16687800" cy="5285531"/>
          </a:xfrm>
        </p:spPr>
        <p:txBody>
          <a:bodyPr>
            <a:normAutofit lnSpcReduction="10000"/>
          </a:bodyPr>
          <a:lstStyle/>
          <a:p>
            <a:pPr marL="576072" lvl="2" indent="0">
              <a:buNone/>
            </a:pPr>
            <a:r>
              <a:rPr lang="en-US" sz="2800" dirty="0">
                <a:latin typeface="Calibri" panose="020F0502020204030204" pitchFamily="34" charset="0"/>
                <a:cs typeface="Calibri" panose="020F0502020204030204" pitchFamily="34" charset="0"/>
              </a:rPr>
              <a:t>Recipients may pursue investments in broadband infrastructure meeting technical standards detailed below, as well as an expanded set of cybersecurity investments.   If a recipient wishes to provide broadband infrastructure, they are to follow the following steps: </a:t>
            </a:r>
          </a:p>
          <a:p>
            <a:pPr lvl="3"/>
            <a:r>
              <a:rPr lang="en-US" sz="2800" b="1" dirty="0">
                <a:latin typeface="Calibri" panose="020F0502020204030204" pitchFamily="34" charset="0"/>
                <a:cs typeface="Calibri" panose="020F0502020204030204" pitchFamily="34" charset="0"/>
              </a:rPr>
              <a:t>Identify an eligible area for investment</a:t>
            </a:r>
            <a:r>
              <a:rPr lang="en-US" sz="2800" dirty="0">
                <a:latin typeface="Calibri" panose="020F0502020204030204" pitchFamily="34" charset="0"/>
                <a:cs typeface="Calibri" panose="020F0502020204030204" pitchFamily="34" charset="0"/>
              </a:rPr>
              <a:t> – lack of access to reliable high-speed broadband connection, lack of affordable broadband, or lack of reliable service.</a:t>
            </a:r>
          </a:p>
          <a:p>
            <a:pPr lvl="3"/>
            <a:r>
              <a:rPr lang="en-US" sz="2800" b="1" dirty="0">
                <a:latin typeface="Calibri" panose="020F0502020204030204" pitchFamily="34" charset="0"/>
                <a:cs typeface="Calibri" panose="020F0502020204030204" pitchFamily="34" charset="0"/>
              </a:rPr>
              <a:t>Design a project to meet high-speed technical standards</a:t>
            </a:r>
            <a:r>
              <a:rPr lang="en-US" sz="2800" dirty="0">
                <a:latin typeface="Calibri" panose="020F0502020204030204" pitchFamily="34" charset="0"/>
                <a:cs typeface="Calibri" panose="020F0502020204030204" pitchFamily="34" charset="0"/>
              </a:rPr>
              <a:t>.  Recipients are required to design projects that reliably meet or exceed symmetrical 100 Mbps download and upload speeds. </a:t>
            </a:r>
          </a:p>
          <a:p>
            <a:pPr lvl="3"/>
            <a:r>
              <a:rPr lang="en-US" sz="2800" b="1" dirty="0">
                <a:latin typeface="Calibri" panose="020F0502020204030204" pitchFamily="34" charset="0"/>
                <a:cs typeface="Calibri" panose="020F0502020204030204" pitchFamily="34" charset="0"/>
              </a:rPr>
              <a:t>Require enrollment in a low-income subsidy program</a:t>
            </a:r>
            <a:r>
              <a:rPr lang="en-US" sz="2800" dirty="0">
                <a:latin typeface="Calibri" panose="020F0502020204030204" pitchFamily="34" charset="0"/>
                <a:cs typeface="Calibri" panose="020F0502020204030204" pitchFamily="34" charset="0"/>
              </a:rPr>
              <a:t>.  Recipients must require the service provider for a broadband project that provides service to households either: </a:t>
            </a:r>
          </a:p>
          <a:p>
            <a:pPr lvl="5"/>
            <a:r>
              <a:rPr lang="en-US" sz="2800" dirty="0">
                <a:latin typeface="Calibri" panose="020F0502020204030204" pitchFamily="34" charset="0"/>
                <a:cs typeface="Calibri" panose="020F0502020204030204" pitchFamily="34" charset="0"/>
              </a:rPr>
              <a:t>Participate in the FCCs affordable connectivity program; OR</a:t>
            </a:r>
          </a:p>
          <a:p>
            <a:pPr lvl="5"/>
            <a:r>
              <a:rPr lang="en-US" sz="2800" dirty="0">
                <a:latin typeface="Calibri" panose="020F0502020204030204" pitchFamily="34" charset="0"/>
                <a:cs typeface="Calibri" panose="020F0502020204030204" pitchFamily="34" charset="0"/>
              </a:rPr>
              <a:t>Provide access to a broad-based affordability program to low-income consumers that provides benefits commensurate to ACP.  </a:t>
            </a:r>
          </a:p>
          <a:p>
            <a:pPr marL="576072" lvl="2" indent="0">
              <a:buNone/>
            </a:pPr>
            <a:endParaRPr lang="en-US" sz="2800" dirty="0">
              <a:latin typeface="Tw Cen MT" panose="020B0602020104020603" pitchFamily="34" charset="0"/>
            </a:endParaRPr>
          </a:p>
        </p:txBody>
      </p:sp>
      <p:sp>
        <p:nvSpPr>
          <p:cNvPr id="8" name="Content Placeholder 2">
            <a:extLst>
              <a:ext uri="{FF2B5EF4-FFF2-40B4-BE49-F238E27FC236}">
                <a16:creationId xmlns:a16="http://schemas.microsoft.com/office/drawing/2014/main" id="{C6458D56-365C-4AB3-BBEF-AFD7D2950F64}"/>
              </a:ext>
            </a:extLst>
          </p:cNvPr>
          <p:cNvSpPr txBox="1">
            <a:spLocks/>
          </p:cNvSpPr>
          <p:nvPr/>
        </p:nvSpPr>
        <p:spPr>
          <a:xfrm>
            <a:off x="670560" y="7514311"/>
            <a:ext cx="16687800" cy="5285531"/>
          </a:xfrm>
          <a:prstGeom prst="rect">
            <a:avLst/>
          </a:prstGeom>
        </p:spPr>
        <p:txBody>
          <a:bodyPr vert="horz" lIns="0" tIns="45720" rIns="0" bIns="45720" rtlCol="0">
            <a:normAutofit/>
          </a:bodyPr>
          <a:lstStyle>
            <a:lvl1pPr marL="137160" indent="-137160" algn="l" defTabSz="1371600" rtl="0" eaLnBrk="1" latinLnBrk="0" hangingPunct="1">
              <a:lnSpc>
                <a:spcPct val="90000"/>
              </a:lnSpc>
              <a:spcBef>
                <a:spcPts val="1800"/>
              </a:spcBef>
              <a:spcAft>
                <a:spcPts val="300"/>
              </a:spcAft>
              <a:buClr>
                <a:schemeClr val="accent1"/>
              </a:buClr>
              <a:buSzPct val="100000"/>
              <a:buFont typeface="Calibri" panose="020F0502020204030204" pitchFamily="34" charset="0"/>
              <a:buChar char=" "/>
              <a:defRPr sz="3000" kern="1200">
                <a:solidFill>
                  <a:schemeClr val="tx1">
                    <a:lumMod val="75000"/>
                    <a:lumOff val="25000"/>
                  </a:schemeClr>
                </a:solidFill>
                <a:latin typeface="+mn-lt"/>
                <a:ea typeface="+mn-ea"/>
                <a:cs typeface="+mn-cs"/>
              </a:defRPr>
            </a:lvl1pPr>
            <a:lvl2pPr marL="576072" indent="-274320" algn="l" defTabSz="1371600" rtl="0" eaLnBrk="1" latinLnBrk="0" hangingPunct="1">
              <a:lnSpc>
                <a:spcPct val="90000"/>
              </a:lnSpc>
              <a:spcBef>
                <a:spcPts val="300"/>
              </a:spcBef>
              <a:spcAft>
                <a:spcPts val="600"/>
              </a:spcAft>
              <a:buClr>
                <a:schemeClr val="accent1"/>
              </a:buClr>
              <a:buFont typeface="Calibri" pitchFamily="34" charset="0"/>
              <a:buChar char="◦"/>
              <a:defRPr sz="2700" kern="1200">
                <a:solidFill>
                  <a:schemeClr val="tx1">
                    <a:lumMod val="75000"/>
                    <a:lumOff val="25000"/>
                  </a:schemeClr>
                </a:solidFill>
                <a:latin typeface="+mn-lt"/>
                <a:ea typeface="+mn-ea"/>
                <a:cs typeface="+mn-cs"/>
              </a:defRPr>
            </a:lvl2pPr>
            <a:lvl3pPr marL="850392" indent="-27432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3pPr>
            <a:lvl4pPr marL="1124712" indent="-27432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4pPr>
            <a:lvl5pPr marL="1399032" indent="-27432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5pPr>
            <a:lvl6pPr marL="1650000" indent="-34290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6pPr>
            <a:lvl7pPr marL="1950000" indent="-34290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7pPr>
            <a:lvl8pPr marL="2250000" indent="-34290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8pPr>
            <a:lvl9pPr marL="2550000" indent="-34290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9pPr>
          </a:lstStyle>
          <a:p>
            <a:pPr marL="576072" lvl="2" indent="0">
              <a:buFont typeface="Calibri" pitchFamily="34" charset="0"/>
              <a:buNone/>
            </a:pPr>
            <a:endParaRPr lang="en-US" sz="2800">
              <a:latin typeface="Aileron Regular" panose="020B0604020202020204" charset="0"/>
            </a:endParaRPr>
          </a:p>
        </p:txBody>
      </p:sp>
      <p:sp>
        <p:nvSpPr>
          <p:cNvPr id="9" name="Content Placeholder 2">
            <a:extLst>
              <a:ext uri="{FF2B5EF4-FFF2-40B4-BE49-F238E27FC236}">
                <a16:creationId xmlns:a16="http://schemas.microsoft.com/office/drawing/2014/main" id="{279638E6-A76E-4550-819A-DF465C3D609B}"/>
              </a:ext>
            </a:extLst>
          </p:cNvPr>
          <p:cNvSpPr txBox="1">
            <a:spLocks/>
          </p:cNvSpPr>
          <p:nvPr/>
        </p:nvSpPr>
        <p:spPr>
          <a:xfrm>
            <a:off x="800100" y="8018077"/>
            <a:ext cx="16687800" cy="5285531"/>
          </a:xfrm>
          <a:prstGeom prst="rect">
            <a:avLst/>
          </a:prstGeom>
        </p:spPr>
        <p:txBody>
          <a:bodyPr vert="horz" lIns="0" tIns="45720" rIns="0" bIns="45720" rtlCol="0">
            <a:normAutofit/>
          </a:bodyPr>
          <a:lstStyle>
            <a:lvl1pPr marL="137160" indent="-137160" algn="l" defTabSz="1371600" rtl="0" eaLnBrk="1" latinLnBrk="0" hangingPunct="1">
              <a:lnSpc>
                <a:spcPct val="90000"/>
              </a:lnSpc>
              <a:spcBef>
                <a:spcPts val="1800"/>
              </a:spcBef>
              <a:spcAft>
                <a:spcPts val="300"/>
              </a:spcAft>
              <a:buClr>
                <a:schemeClr val="accent1"/>
              </a:buClr>
              <a:buSzPct val="100000"/>
              <a:buFont typeface="Calibri" panose="020F0502020204030204" pitchFamily="34" charset="0"/>
              <a:buChar char=" "/>
              <a:defRPr sz="3000" kern="1200">
                <a:solidFill>
                  <a:schemeClr val="tx1">
                    <a:lumMod val="75000"/>
                    <a:lumOff val="25000"/>
                  </a:schemeClr>
                </a:solidFill>
                <a:latin typeface="+mn-lt"/>
                <a:ea typeface="+mn-ea"/>
                <a:cs typeface="+mn-cs"/>
              </a:defRPr>
            </a:lvl1pPr>
            <a:lvl2pPr marL="576072" indent="-274320" algn="l" defTabSz="1371600" rtl="0" eaLnBrk="1" latinLnBrk="0" hangingPunct="1">
              <a:lnSpc>
                <a:spcPct val="90000"/>
              </a:lnSpc>
              <a:spcBef>
                <a:spcPts val="300"/>
              </a:spcBef>
              <a:spcAft>
                <a:spcPts val="600"/>
              </a:spcAft>
              <a:buClr>
                <a:schemeClr val="accent1"/>
              </a:buClr>
              <a:buFont typeface="Calibri" pitchFamily="34" charset="0"/>
              <a:buChar char="◦"/>
              <a:defRPr sz="2700" kern="1200">
                <a:solidFill>
                  <a:schemeClr val="tx1">
                    <a:lumMod val="75000"/>
                    <a:lumOff val="25000"/>
                  </a:schemeClr>
                </a:solidFill>
                <a:latin typeface="+mn-lt"/>
                <a:ea typeface="+mn-ea"/>
                <a:cs typeface="+mn-cs"/>
              </a:defRPr>
            </a:lvl2pPr>
            <a:lvl3pPr marL="850392" indent="-27432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3pPr>
            <a:lvl4pPr marL="1124712" indent="-27432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4pPr>
            <a:lvl5pPr marL="1399032" indent="-27432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5pPr>
            <a:lvl6pPr marL="1650000" indent="-34290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6pPr>
            <a:lvl7pPr marL="1950000" indent="-34290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7pPr>
            <a:lvl8pPr marL="2250000" indent="-34290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8pPr>
            <a:lvl9pPr marL="2550000" indent="-342900" algn="l" defTabSz="1371600" rtl="0" eaLnBrk="1" latinLnBrk="0" hangingPunct="1">
              <a:lnSpc>
                <a:spcPct val="90000"/>
              </a:lnSpc>
              <a:spcBef>
                <a:spcPts val="300"/>
              </a:spcBef>
              <a:spcAft>
                <a:spcPts val="600"/>
              </a:spcAft>
              <a:buClr>
                <a:schemeClr val="accent1"/>
              </a:buClr>
              <a:buFont typeface="Calibri" pitchFamily="34" charset="0"/>
              <a:buChar char="◦"/>
              <a:defRPr sz="2100" kern="1200">
                <a:solidFill>
                  <a:schemeClr val="tx1">
                    <a:lumMod val="75000"/>
                    <a:lumOff val="25000"/>
                  </a:schemeClr>
                </a:solidFill>
                <a:latin typeface="+mn-lt"/>
                <a:ea typeface="+mn-ea"/>
                <a:cs typeface="+mn-cs"/>
              </a:defRPr>
            </a:lvl9pPr>
          </a:lstStyle>
          <a:p>
            <a:pPr marL="576072" lvl="2" indent="0">
              <a:buFont typeface="Calibri" pitchFamily="34" charset="0"/>
              <a:buNone/>
            </a:pPr>
            <a:r>
              <a:rPr lang="en-US" sz="2800" dirty="0">
                <a:latin typeface="Calibri" panose="020F0502020204030204" pitchFamily="34" charset="0"/>
                <a:cs typeface="Calibri" panose="020F0502020204030204" pitchFamily="34" charset="0"/>
              </a:rPr>
              <a:t>SLFRF may be used for modernization of cybersecurity for existing and new broadband infrastructure, regardless of their speed delivery standards.  This includes modernization of hardware and software. </a:t>
            </a:r>
          </a:p>
        </p:txBody>
      </p:sp>
    </p:spTree>
    <p:extLst>
      <p:ext uri="{BB962C8B-B14F-4D97-AF65-F5344CB8AC3E}">
        <p14:creationId xmlns:p14="http://schemas.microsoft.com/office/powerpoint/2010/main" val="1377843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ext&#10;&#10;Description automatically generated with low confidence">
            <a:extLst>
              <a:ext uri="{FF2B5EF4-FFF2-40B4-BE49-F238E27FC236}">
                <a16:creationId xmlns:a16="http://schemas.microsoft.com/office/drawing/2014/main" id="{BC18E1BB-680B-47ED-863B-3497B0E1C833}"/>
              </a:ext>
            </a:extLst>
          </p:cNvPr>
          <p:cNvPicPr>
            <a:picLocks noChangeAspect="1"/>
          </p:cNvPicPr>
          <p:nvPr/>
        </p:nvPicPr>
        <p:blipFill>
          <a:blip r:embed="rId3"/>
          <a:stretch>
            <a:fillRect/>
          </a:stretch>
        </p:blipFill>
        <p:spPr>
          <a:xfrm>
            <a:off x="312623" y="217436"/>
            <a:ext cx="2675007" cy="1510533"/>
          </a:xfrm>
          <a:prstGeom prst="rect">
            <a:avLst/>
          </a:prstGeom>
        </p:spPr>
      </p:pic>
      <p:sp>
        <p:nvSpPr>
          <p:cNvPr id="2" name="TextBox 1">
            <a:extLst>
              <a:ext uri="{FF2B5EF4-FFF2-40B4-BE49-F238E27FC236}">
                <a16:creationId xmlns:a16="http://schemas.microsoft.com/office/drawing/2014/main" id="{38C46AD4-F0A0-4588-A943-3767A722C510}"/>
              </a:ext>
            </a:extLst>
          </p:cNvPr>
          <p:cNvSpPr txBox="1"/>
          <p:nvPr/>
        </p:nvSpPr>
        <p:spPr>
          <a:xfrm>
            <a:off x="4648403" y="527640"/>
            <a:ext cx="122682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sng"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Restrictions of Use </a:t>
            </a:r>
          </a:p>
        </p:txBody>
      </p:sp>
      <p:sp>
        <p:nvSpPr>
          <p:cNvPr id="4" name="TextBox 3">
            <a:extLst>
              <a:ext uri="{FF2B5EF4-FFF2-40B4-BE49-F238E27FC236}">
                <a16:creationId xmlns:a16="http://schemas.microsoft.com/office/drawing/2014/main" id="{B4539852-B7BA-4CF8-9314-CB4073043172}"/>
              </a:ext>
            </a:extLst>
          </p:cNvPr>
          <p:cNvSpPr txBox="1"/>
          <p:nvPr/>
        </p:nvSpPr>
        <p:spPr>
          <a:xfrm>
            <a:off x="838200" y="1888829"/>
            <a:ext cx="16611600" cy="2554545"/>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Offset a reduction in net tax revenue</a:t>
            </a:r>
          </a:p>
          <a:p>
            <a:pPr marL="1371600" lvl="2" indent="-457200">
              <a:buFont typeface="Arial" panose="020B0604020202020204" pitchFamily="34" charset="0"/>
              <a:buChar char="•"/>
            </a:pPr>
            <a:r>
              <a:rPr kumimoji="0" lang="en-US" sz="320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States and territories may not use this funding to directly or indirectly offset a reduction in net tax revenue resulting from a change in law, regulation, or administrative interpretation beginning on March 3, 2021, through the last day of the fiscal year in which the funds provided have been sent. </a:t>
            </a:r>
          </a:p>
        </p:txBody>
      </p:sp>
      <p:sp>
        <p:nvSpPr>
          <p:cNvPr id="5" name="TextBox 4">
            <a:extLst>
              <a:ext uri="{FF2B5EF4-FFF2-40B4-BE49-F238E27FC236}">
                <a16:creationId xmlns:a16="http://schemas.microsoft.com/office/drawing/2014/main" id="{A6E2DF75-0F7D-4F36-AC54-38CB925469F8}"/>
              </a:ext>
            </a:extLst>
          </p:cNvPr>
          <p:cNvSpPr txBox="1"/>
          <p:nvPr/>
        </p:nvSpPr>
        <p:spPr>
          <a:xfrm>
            <a:off x="312623" y="4787115"/>
            <a:ext cx="16611600" cy="1569660"/>
          </a:xfrm>
          <a:prstGeom prst="rect">
            <a:avLst/>
          </a:prstGeom>
          <a:noFill/>
        </p:spPr>
        <p:txBody>
          <a:bodyPr wrap="square" rtlCol="0">
            <a:spAutoFit/>
          </a:bodyPr>
          <a:lstStyle/>
          <a:p>
            <a:pPr lvl="2"/>
            <a:r>
              <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Deposits into Pension Funds </a:t>
            </a:r>
          </a:p>
          <a:p>
            <a:pPr marL="1828800" lvl="3" indent="-457200">
              <a:buFont typeface="Arial" panose="020B0604020202020204" pitchFamily="34" charset="0"/>
              <a:buChar char="•"/>
            </a:pPr>
            <a:r>
              <a:rPr kumimoji="0" lang="en-US" sz="320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No recipients except Tribal governments may use this funding to make a deposit into a pension fund. </a:t>
            </a:r>
          </a:p>
        </p:txBody>
      </p:sp>
      <p:sp>
        <p:nvSpPr>
          <p:cNvPr id="6" name="TextBox 5">
            <a:extLst>
              <a:ext uri="{FF2B5EF4-FFF2-40B4-BE49-F238E27FC236}">
                <a16:creationId xmlns:a16="http://schemas.microsoft.com/office/drawing/2014/main" id="{2091C432-5332-4EAE-8A43-23192461408E}"/>
              </a:ext>
            </a:extLst>
          </p:cNvPr>
          <p:cNvSpPr txBox="1"/>
          <p:nvPr/>
        </p:nvSpPr>
        <p:spPr>
          <a:xfrm>
            <a:off x="838200" y="6700516"/>
            <a:ext cx="16611600" cy="2554545"/>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Calibri" panose="020F0502020204030204" pitchFamily="34" charset="0"/>
                <a:cs typeface="Calibri" panose="020F0502020204030204" pitchFamily="34" charset="0"/>
              </a:rPr>
              <a:t>Additional Restrictions and Requirements: </a:t>
            </a:r>
          </a:p>
          <a:p>
            <a:pPr marL="1371600" lvl="2" indent="-457200">
              <a:buFont typeface="Arial" panose="020B0604020202020204" pitchFamily="34" charset="0"/>
              <a:buChar char="•"/>
            </a:pPr>
            <a:r>
              <a:rPr kumimoji="0" lang="en-US" sz="320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No debt service or replenishing financial services; </a:t>
            </a:r>
          </a:p>
          <a:p>
            <a:pPr marL="1371600" lvl="2" indent="-457200">
              <a:buFont typeface="Arial" panose="020B0604020202020204" pitchFamily="34" charset="0"/>
              <a:buChar char="•"/>
            </a:pPr>
            <a:r>
              <a:rPr lang="en-US" sz="3200" dirty="0">
                <a:solidFill>
                  <a:prstClr val="black"/>
                </a:solidFill>
                <a:latin typeface="Calibri" panose="020F0502020204030204" pitchFamily="34" charset="0"/>
                <a:cs typeface="Calibri" panose="020F0502020204030204" pitchFamily="34" charset="0"/>
              </a:rPr>
              <a:t>No satisfaction of settlements or judgements; and</a:t>
            </a:r>
          </a:p>
          <a:p>
            <a:pPr marL="1371600" lvl="2" indent="-457200">
              <a:buFont typeface="Arial" panose="020B0604020202020204" pitchFamily="34" charset="0"/>
              <a:buChar char="•"/>
            </a:pPr>
            <a:r>
              <a:rPr kumimoji="0" lang="en-US" sz="320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SLFRF funds may NOT be used for a project that conflicts with or contravenes the purpose of the American Rescue Plan Act. </a:t>
            </a:r>
          </a:p>
        </p:txBody>
      </p:sp>
    </p:spTree>
    <p:extLst>
      <p:ext uri="{BB962C8B-B14F-4D97-AF65-F5344CB8AC3E}">
        <p14:creationId xmlns:p14="http://schemas.microsoft.com/office/powerpoint/2010/main" val="30718050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DCD734-1627-407A-BCB8-523A19D19145}"/>
              </a:ext>
            </a:extLst>
          </p:cNvPr>
          <p:cNvSpPr>
            <a:spLocks noGrp="1"/>
          </p:cNvSpPr>
          <p:nvPr>
            <p:ph idx="1"/>
          </p:nvPr>
        </p:nvSpPr>
        <p:spPr>
          <a:xfrm>
            <a:off x="5757074" y="3082466"/>
            <a:ext cx="18973800" cy="7886700"/>
          </a:xfrm>
        </p:spPr>
        <p:txBody>
          <a:bodyPr>
            <a:normAutofit/>
          </a:bodyPr>
          <a:lstStyle/>
          <a:p>
            <a:r>
              <a:rPr lang="en-US" sz="19900" dirty="0">
                <a:latin typeface="Calibri Light" panose="020F0302020204030204" pitchFamily="34" charset="0"/>
                <a:cs typeface="Calibri Light" panose="020F0302020204030204" pitchFamily="34" charset="0"/>
              </a:rPr>
              <a:t>Questions?</a:t>
            </a:r>
          </a:p>
        </p:txBody>
      </p:sp>
    </p:spTree>
    <p:extLst>
      <p:ext uri="{BB962C8B-B14F-4D97-AF65-F5344CB8AC3E}">
        <p14:creationId xmlns:p14="http://schemas.microsoft.com/office/powerpoint/2010/main" val="124892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CDB2F076-0F79-472D-B9DC-F03381C913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12295" y="7370108"/>
            <a:ext cx="3221692" cy="3221692"/>
          </a:xfrm>
          <a:prstGeom prst="rect">
            <a:avLst/>
          </a:prstGeom>
        </p:spPr>
      </p:pic>
      <p:pic>
        <p:nvPicPr>
          <p:cNvPr id="9" name="Picture 2">
            <a:extLst>
              <a:ext uri="{FF2B5EF4-FFF2-40B4-BE49-F238E27FC236}">
                <a16:creationId xmlns:a16="http://schemas.microsoft.com/office/drawing/2014/main" id="{98D9E4F2-E5D8-48E0-A1AC-C6D83013F9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066308" y="0"/>
            <a:ext cx="3221692" cy="3221692"/>
          </a:xfrm>
          <a:prstGeom prst="rect">
            <a:avLst/>
          </a:prstGeom>
        </p:spPr>
      </p:pic>
      <p:sp>
        <p:nvSpPr>
          <p:cNvPr id="10" name="Title 1">
            <a:extLst>
              <a:ext uri="{FF2B5EF4-FFF2-40B4-BE49-F238E27FC236}">
                <a16:creationId xmlns:a16="http://schemas.microsoft.com/office/drawing/2014/main" id="{FE885930-E11A-4736-94D3-E83535A8E556}"/>
              </a:ext>
            </a:extLst>
          </p:cNvPr>
          <p:cNvSpPr txBox="1">
            <a:spLocks/>
          </p:cNvSpPr>
          <p:nvPr/>
        </p:nvSpPr>
        <p:spPr>
          <a:xfrm>
            <a:off x="266700" y="897701"/>
            <a:ext cx="17754600" cy="2706624"/>
          </a:xfrm>
          <a:prstGeom prst="rect">
            <a:avLst/>
          </a:prstGeom>
        </p:spPr>
        <p:txBody>
          <a:bodyPr>
            <a:normAutofit/>
          </a:bodyPr>
          <a:lstStyle>
            <a:lvl1pPr algn="l" defTabSz="1371600" rtl="0" eaLnBrk="1" latinLnBrk="0" hangingPunct="1">
              <a:lnSpc>
                <a:spcPct val="80000"/>
              </a:lnSpc>
              <a:spcBef>
                <a:spcPct val="0"/>
              </a:spcBef>
              <a:buNone/>
              <a:defRPr sz="7500" kern="1200" cap="all" spc="150" baseline="0">
                <a:solidFill>
                  <a:schemeClr val="tx1">
                    <a:lumMod val="95000"/>
                    <a:lumOff val="5000"/>
                  </a:schemeClr>
                </a:solidFill>
                <a:latin typeface="+mj-lt"/>
                <a:ea typeface="+mj-ea"/>
                <a:cs typeface="+mj-cs"/>
              </a:defRPr>
            </a:lvl1pPr>
          </a:lstStyle>
          <a:p>
            <a:pPr marL="0" marR="0" lvl="0" indent="0" algn="ctr" defTabSz="1371600" rtl="0" eaLnBrk="1" fontAlgn="auto" latinLnBrk="0" hangingPunct="1">
              <a:lnSpc>
                <a:spcPct val="80000"/>
              </a:lnSpc>
              <a:spcBef>
                <a:spcPct val="0"/>
              </a:spcBef>
              <a:spcAft>
                <a:spcPts val="0"/>
              </a:spcAft>
              <a:buClrTx/>
              <a:buSzTx/>
              <a:buFontTx/>
              <a:buNone/>
              <a:tabLst/>
              <a:defRPr/>
            </a:pPr>
            <a:r>
              <a:rPr kumimoji="0" lang="en-US" sz="7500" b="1" i="0" u="none" strike="noStrike" kern="1200" cap="all" spc="150" normalizeH="0" baseline="0" noProof="0" dirty="0">
                <a:ln>
                  <a:noFill/>
                </a:ln>
                <a:solidFill>
                  <a:prstClr val="black">
                    <a:lumMod val="95000"/>
                    <a:lumOff val="5000"/>
                  </a:prstClr>
                </a:solidFill>
                <a:effectLst/>
                <a:uLnTx/>
                <a:uFillTx/>
                <a:latin typeface="Calibri Light" panose="020F0302020204030204" pitchFamily="34" charset="0"/>
                <a:cs typeface="Calibri Light" panose="020F0302020204030204" pitchFamily="34" charset="0"/>
              </a:rPr>
              <a:t>Compliance and Reporting Guidance </a:t>
            </a:r>
            <a:endParaRPr kumimoji="0" lang="en-US" sz="11500" b="1" i="0" u="none" strike="noStrike" kern="1200" cap="all" spc="150" normalizeH="0" baseline="0" noProof="0" dirty="0">
              <a:ln>
                <a:noFill/>
              </a:ln>
              <a:solidFill>
                <a:prstClr val="black">
                  <a:lumMod val="95000"/>
                  <a:lumOff val="5000"/>
                </a:prstClr>
              </a:solidFill>
              <a:effectLst/>
              <a:uLnTx/>
              <a:uFillTx/>
              <a:latin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54DB29BC-2FC2-40A2-8020-06577834554F}"/>
              </a:ext>
            </a:extLst>
          </p:cNvPr>
          <p:cNvSpPr txBox="1"/>
          <p:nvPr/>
        </p:nvSpPr>
        <p:spPr>
          <a:xfrm>
            <a:off x="8862646" y="2268780"/>
            <a:ext cx="16840200" cy="7417415"/>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Part 1: General Guidance</a:t>
            </a:r>
          </a:p>
          <a:p>
            <a:pPr marL="1028700" lvl="1" indent="-571500">
              <a:buFont typeface="Arial" panose="020B0604020202020204" pitchFamily="34" charset="0"/>
              <a:buChar char="•"/>
              <a:defRPr/>
            </a:pPr>
            <a:r>
              <a:rPr lang="en-US" sz="4000" dirty="0">
                <a:solidFill>
                  <a:prstClr val="black"/>
                </a:solidFill>
                <a:latin typeface="Calibri" panose="020F0502020204030204" pitchFamily="34" charset="0"/>
                <a:cs typeface="Calibri" panose="020F0502020204030204" pitchFamily="34" charset="0"/>
              </a:rPr>
              <a:t>Key Principles </a:t>
            </a:r>
          </a:p>
          <a:p>
            <a:pPr marL="1028700" lvl="1" indent="-571500">
              <a:buFont typeface="Arial" panose="020B0604020202020204" pitchFamily="34" charset="0"/>
              <a:buChar char="•"/>
              <a:defRPr/>
            </a:pPr>
            <a:r>
              <a:rPr kumimoji="0" lang="en-US" sz="400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Statutory Eligible Uses</a:t>
            </a:r>
          </a:p>
          <a:p>
            <a:pPr marL="1028700" lvl="1" indent="-571500">
              <a:buFont typeface="Arial" panose="020B0604020202020204" pitchFamily="34" charset="0"/>
              <a:buChar char="•"/>
              <a:defRPr/>
            </a:pPr>
            <a:r>
              <a:rPr lang="en-US" sz="4000" dirty="0">
                <a:solidFill>
                  <a:prstClr val="black"/>
                </a:solidFill>
                <a:latin typeface="Calibri" panose="020F0502020204030204" pitchFamily="34" charset="0"/>
                <a:cs typeface="Calibri" panose="020F0502020204030204" pitchFamily="34" charset="0"/>
              </a:rPr>
              <a:t>Treasury’s Final Rule </a:t>
            </a:r>
          </a:p>
          <a:p>
            <a:pPr marL="1028700" lvl="1" indent="-571500">
              <a:buFont typeface="Arial" panose="020B0604020202020204" pitchFamily="34" charset="0"/>
              <a:buChar char="•"/>
              <a:defRPr/>
            </a:pPr>
            <a:r>
              <a:rPr kumimoji="0" lang="en-US" sz="400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Uniform Guidance</a:t>
            </a:r>
          </a:p>
          <a:p>
            <a:pPr marL="1028700" lvl="1" indent="-571500">
              <a:buFont typeface="Arial" panose="020B0604020202020204" pitchFamily="34" charset="0"/>
              <a:buChar char="•"/>
              <a:defRPr/>
            </a:pPr>
            <a:r>
              <a:rPr lang="en-US" sz="4000" dirty="0">
                <a:solidFill>
                  <a:prstClr val="black"/>
                </a:solidFill>
                <a:latin typeface="Calibri" panose="020F0502020204030204" pitchFamily="34" charset="0"/>
                <a:cs typeface="Calibri" panose="020F0502020204030204" pitchFamily="34" charset="0"/>
              </a:rPr>
              <a:t>Award Terms and Conditions </a:t>
            </a:r>
            <a:r>
              <a:rPr kumimoji="0" lang="en-US" sz="400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p>
          <a:p>
            <a:pPr marR="0" lvl="0" algn="l" defTabSz="914400" rtl="0" eaLnBrk="1" fontAlgn="auto" latinLnBrk="0" hangingPunct="1">
              <a:lnSpc>
                <a:spcPct val="100000"/>
              </a:lnSpc>
              <a:spcBef>
                <a:spcPts val="0"/>
              </a:spcBef>
              <a:spcAft>
                <a:spcPts val="0"/>
              </a:spcAft>
              <a:buClrTx/>
              <a:buSzTx/>
              <a:tabLst/>
              <a:defRPr/>
            </a:pPr>
            <a:endParaRPr lang="en-US" sz="4000" dirty="0">
              <a:solidFill>
                <a:prstClr val="black"/>
              </a:solidFill>
              <a:latin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r>
              <a:rPr lang="en-US" sz="4000" b="1" dirty="0">
                <a:solidFill>
                  <a:prstClr val="black"/>
                </a:solidFill>
                <a:latin typeface="Calibri" panose="020F0502020204030204" pitchFamily="34" charset="0"/>
                <a:cs typeface="Calibri" panose="020F0502020204030204" pitchFamily="34" charset="0"/>
              </a:rPr>
              <a:t>Part 2: Reporting Requirements </a:t>
            </a:r>
          </a:p>
          <a:p>
            <a:pPr marL="1028700" lvl="1" indent="-571500">
              <a:buFont typeface="Arial" panose="020B0604020202020204" pitchFamily="34" charset="0"/>
              <a:buChar char="•"/>
              <a:defRPr/>
            </a:pPr>
            <a:r>
              <a:rPr lang="en-US" sz="4000" dirty="0">
                <a:solidFill>
                  <a:prstClr val="black"/>
                </a:solidFill>
                <a:latin typeface="Calibri" panose="020F0502020204030204" pitchFamily="34" charset="0"/>
                <a:cs typeface="Calibri" panose="020F0502020204030204" pitchFamily="34" charset="0"/>
              </a:rPr>
              <a:t>Interim Report </a:t>
            </a:r>
          </a:p>
          <a:p>
            <a:pPr marL="1028700" lvl="1" indent="-571500">
              <a:buFont typeface="Arial" panose="020B0604020202020204" pitchFamily="34" charset="0"/>
              <a:buChar char="•"/>
              <a:defRPr/>
            </a:pPr>
            <a:r>
              <a:rPr lang="en-US" sz="4000" dirty="0">
                <a:solidFill>
                  <a:prstClr val="black"/>
                </a:solidFill>
                <a:latin typeface="Calibri" panose="020F0502020204030204" pitchFamily="34" charset="0"/>
                <a:cs typeface="Calibri" panose="020F0502020204030204" pitchFamily="34" charset="0"/>
              </a:rPr>
              <a:t>Project and Expenditure Report </a:t>
            </a:r>
          </a:p>
          <a:p>
            <a:pPr marL="1028700" lvl="1" indent="-571500">
              <a:buFont typeface="Arial" panose="020B0604020202020204" pitchFamily="34" charset="0"/>
              <a:buChar char="•"/>
              <a:defRPr/>
            </a:pPr>
            <a:r>
              <a:rPr lang="en-US" sz="4000" dirty="0">
                <a:solidFill>
                  <a:prstClr val="black"/>
                </a:solidFill>
                <a:latin typeface="Calibri" panose="020F0502020204030204" pitchFamily="34" charset="0"/>
                <a:cs typeface="Calibri" panose="020F0502020204030204" pitchFamily="34" charset="0"/>
              </a:rPr>
              <a:t>Recovery Plan Performance Report </a:t>
            </a:r>
          </a:p>
          <a:p>
            <a:pPr marR="0" lvl="0" algn="l" defTabSz="914400" rtl="0" eaLnBrk="1" fontAlgn="auto" latinLnBrk="0" hangingPunct="1">
              <a:lnSpc>
                <a:spcPct val="100000"/>
              </a:lnSpc>
              <a:spcBef>
                <a:spcPts val="0"/>
              </a:spcBef>
              <a:spcAft>
                <a:spcPts val="0"/>
              </a:spcAft>
              <a:buClrTx/>
              <a:buSzTx/>
              <a:tabLst/>
              <a:defRPr/>
            </a:pPr>
            <a:endParaRPr kumimoji="0" lang="en-US" sz="18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pic>
        <p:nvPicPr>
          <p:cNvPr id="1026" name="Picture 2" descr="The American Rescue Plan Act of 2021 | TeamstersCare 25">
            <a:extLst>
              <a:ext uri="{FF2B5EF4-FFF2-40B4-BE49-F238E27FC236}">
                <a16:creationId xmlns:a16="http://schemas.microsoft.com/office/drawing/2014/main" id="{0C287204-FB05-4F27-96E8-C6ABF2A0E70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119" y="3035200"/>
            <a:ext cx="7460139" cy="4216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A84EFDB-30EF-4BBC-AC90-B3896C9D9D95}"/>
              </a:ext>
            </a:extLst>
          </p:cNvPr>
          <p:cNvSpPr txBox="1"/>
          <p:nvPr/>
        </p:nvSpPr>
        <p:spPr>
          <a:xfrm>
            <a:off x="1060607" y="7251800"/>
            <a:ext cx="7370651" cy="1200329"/>
          </a:xfrm>
          <a:prstGeom prst="rect">
            <a:avLst/>
          </a:prstGeom>
          <a:noFill/>
        </p:spPr>
        <p:txBody>
          <a:bodyPr wrap="square" rtlCol="0">
            <a:spAutoFit/>
          </a:bodyPr>
          <a:lstStyle/>
          <a:p>
            <a:r>
              <a:rPr lang="en-US" sz="3600" dirty="0">
                <a:latin typeface="Calibri" panose="020F0502020204030204" pitchFamily="34" charset="0"/>
                <a:cs typeface="Calibri" panose="020F0502020204030204" pitchFamily="34" charset="0"/>
              </a:rPr>
              <a:t>“Compliance and Reporting Guidance”</a:t>
            </a:r>
          </a:p>
          <a:p>
            <a:r>
              <a:rPr lang="en-US" sz="3600" dirty="0">
                <a:latin typeface="Calibri" panose="020F0502020204030204" pitchFamily="34" charset="0"/>
                <a:cs typeface="Calibri" panose="020F0502020204030204" pitchFamily="34" charset="0"/>
              </a:rPr>
              <a:t>Published on June 10, 2022. </a:t>
            </a:r>
          </a:p>
        </p:txBody>
      </p:sp>
    </p:spTree>
    <p:extLst>
      <p:ext uri="{BB962C8B-B14F-4D97-AF65-F5344CB8AC3E}">
        <p14:creationId xmlns:p14="http://schemas.microsoft.com/office/powerpoint/2010/main" val="10111489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a:extLst>
              <a:ext uri="{FF2B5EF4-FFF2-40B4-BE49-F238E27FC236}">
                <a16:creationId xmlns:a16="http://schemas.microsoft.com/office/drawing/2014/main" id="{86E38E7A-023B-4329-BF8D-8E3E8B144430}"/>
              </a:ext>
            </a:extLst>
          </p:cNvPr>
          <p:cNvGrpSpPr/>
          <p:nvPr/>
        </p:nvGrpSpPr>
        <p:grpSpPr>
          <a:xfrm rot="19745191">
            <a:off x="-11804725" y="-5636402"/>
            <a:ext cx="20124627" cy="8722700"/>
            <a:chOff x="0" y="0"/>
            <a:chExt cx="31686624" cy="13734063"/>
          </a:xfrm>
          <a:solidFill>
            <a:schemeClr val="bg2">
              <a:lumMod val="90000"/>
            </a:schemeClr>
          </a:solidFill>
        </p:grpSpPr>
        <p:sp>
          <p:nvSpPr>
            <p:cNvPr id="7" name="Freeform 5">
              <a:extLst>
                <a:ext uri="{FF2B5EF4-FFF2-40B4-BE49-F238E27FC236}">
                  <a16:creationId xmlns:a16="http://schemas.microsoft.com/office/drawing/2014/main" id="{11D75D26-A111-40A0-B4C3-102459FCB065}"/>
                </a:ext>
              </a:extLst>
            </p:cNvPr>
            <p:cNvSpPr/>
            <p:nvPr/>
          </p:nvSpPr>
          <p:spPr>
            <a:xfrm>
              <a:off x="0" y="0"/>
              <a:ext cx="31686624" cy="13734062"/>
            </a:xfrm>
            <a:custGeom>
              <a:avLst/>
              <a:gdLst/>
              <a:ahLst/>
              <a:cxnLst/>
              <a:rect l="l" t="t" r="r" b="b"/>
              <a:pathLst>
                <a:path w="31686624" h="13734062">
                  <a:moveTo>
                    <a:pt x="0" y="0"/>
                  </a:moveTo>
                  <a:lnTo>
                    <a:pt x="31686624" y="0"/>
                  </a:lnTo>
                  <a:lnTo>
                    <a:pt x="31686624" y="13734062"/>
                  </a:lnTo>
                  <a:lnTo>
                    <a:pt x="0" y="13734062"/>
                  </a:lnTo>
                  <a:close/>
                </a:path>
              </a:pathLst>
            </a:custGeom>
            <a:grpFill/>
          </p:spPr>
        </p:sp>
      </p:grpSp>
      <p:grpSp>
        <p:nvGrpSpPr>
          <p:cNvPr id="4" name="Group 4">
            <a:extLst>
              <a:ext uri="{FF2B5EF4-FFF2-40B4-BE49-F238E27FC236}">
                <a16:creationId xmlns:a16="http://schemas.microsoft.com/office/drawing/2014/main" id="{1E651D62-C5D3-45E3-8F0E-10C2F273DFF0}"/>
              </a:ext>
            </a:extLst>
          </p:cNvPr>
          <p:cNvGrpSpPr/>
          <p:nvPr/>
        </p:nvGrpSpPr>
        <p:grpSpPr>
          <a:xfrm rot="12741558">
            <a:off x="6291010" y="-7640238"/>
            <a:ext cx="20124627" cy="8722700"/>
            <a:chOff x="0" y="0"/>
            <a:chExt cx="31686624" cy="13734063"/>
          </a:xfrm>
          <a:solidFill>
            <a:schemeClr val="bg2">
              <a:lumMod val="90000"/>
            </a:schemeClr>
          </a:solidFill>
        </p:grpSpPr>
        <p:sp>
          <p:nvSpPr>
            <p:cNvPr id="5" name="Freeform 5">
              <a:extLst>
                <a:ext uri="{FF2B5EF4-FFF2-40B4-BE49-F238E27FC236}">
                  <a16:creationId xmlns:a16="http://schemas.microsoft.com/office/drawing/2014/main" id="{15E8E28F-C4BF-45A9-A2BD-03980F5FB398}"/>
                </a:ext>
              </a:extLst>
            </p:cNvPr>
            <p:cNvSpPr/>
            <p:nvPr/>
          </p:nvSpPr>
          <p:spPr>
            <a:xfrm>
              <a:off x="0" y="0"/>
              <a:ext cx="31686624" cy="13734062"/>
            </a:xfrm>
            <a:custGeom>
              <a:avLst/>
              <a:gdLst/>
              <a:ahLst/>
              <a:cxnLst/>
              <a:rect l="l" t="t" r="r" b="b"/>
              <a:pathLst>
                <a:path w="31686624" h="13734062">
                  <a:moveTo>
                    <a:pt x="0" y="0"/>
                  </a:moveTo>
                  <a:lnTo>
                    <a:pt x="31686624" y="0"/>
                  </a:lnTo>
                  <a:lnTo>
                    <a:pt x="31686624" y="13734062"/>
                  </a:lnTo>
                  <a:lnTo>
                    <a:pt x="0" y="13734062"/>
                  </a:lnTo>
                  <a:close/>
                </a:path>
              </a:pathLst>
            </a:custGeom>
            <a:grpFill/>
          </p:spPr>
        </p:sp>
      </p:grpSp>
      <p:sp>
        <p:nvSpPr>
          <p:cNvPr id="2" name="Title 1">
            <a:extLst>
              <a:ext uri="{FF2B5EF4-FFF2-40B4-BE49-F238E27FC236}">
                <a16:creationId xmlns:a16="http://schemas.microsoft.com/office/drawing/2014/main" id="{6500FB9E-B2A0-450A-9A03-7AD3E99B28EF}"/>
              </a:ext>
            </a:extLst>
          </p:cNvPr>
          <p:cNvSpPr>
            <a:spLocks noGrp="1"/>
          </p:cNvSpPr>
          <p:nvPr>
            <p:ph type="title"/>
          </p:nvPr>
        </p:nvSpPr>
        <p:spPr>
          <a:xfrm>
            <a:off x="4115397" y="340582"/>
            <a:ext cx="15087600" cy="2176136"/>
          </a:xfrm>
        </p:spPr>
        <p:txBody>
          <a:bodyPr/>
          <a:lstStyle/>
          <a:p>
            <a:r>
              <a:rPr lang="en-US" b="1" dirty="0">
                <a:solidFill>
                  <a:srgbClr val="00B0F0"/>
                </a:solidFill>
                <a:latin typeface="Calibri Light" panose="020F0302020204030204" pitchFamily="34" charset="0"/>
                <a:cs typeface="Calibri Light" panose="020F0302020204030204" pitchFamily="34" charset="0"/>
              </a:rPr>
              <a:t>Part 1: Key Principles </a:t>
            </a:r>
          </a:p>
        </p:txBody>
      </p:sp>
      <p:sp>
        <p:nvSpPr>
          <p:cNvPr id="3" name="Content Placeholder 2">
            <a:extLst>
              <a:ext uri="{FF2B5EF4-FFF2-40B4-BE49-F238E27FC236}">
                <a16:creationId xmlns:a16="http://schemas.microsoft.com/office/drawing/2014/main" id="{366B7E9B-C150-4E15-9578-6C9549E23737}"/>
              </a:ext>
            </a:extLst>
          </p:cNvPr>
          <p:cNvSpPr>
            <a:spLocks noGrp="1"/>
          </p:cNvSpPr>
          <p:nvPr>
            <p:ph idx="1"/>
          </p:nvPr>
        </p:nvSpPr>
        <p:spPr>
          <a:xfrm>
            <a:off x="1206305" y="3241703"/>
            <a:ext cx="14889480" cy="6035040"/>
          </a:xfrm>
        </p:spPr>
        <p:txBody>
          <a:bodyPr>
            <a:normAutofit/>
          </a:bodyPr>
          <a:lstStyle/>
          <a:p>
            <a:pPr lvl="2">
              <a:buFont typeface="Wingdings" panose="05000000000000000000" pitchFamily="2" charset="2"/>
              <a:buChar char="§"/>
            </a:pPr>
            <a:r>
              <a:rPr lang="en-US" sz="3200" dirty="0">
                <a:latin typeface="Calibri" panose="020F0502020204030204" pitchFamily="34" charset="0"/>
                <a:cs typeface="Calibri" panose="020F0502020204030204" pitchFamily="34" charset="0"/>
              </a:rPr>
              <a:t>Recipients are responsible for ensuring the SLFRF award funds are not used for ineligible purposes, and there is no fraud, waste, or abuse associated with the funding. </a:t>
            </a:r>
          </a:p>
          <a:p>
            <a:pPr lvl="2">
              <a:buFont typeface="Wingdings" panose="05000000000000000000" pitchFamily="2" charset="2"/>
              <a:buChar char="§"/>
            </a:pPr>
            <a:endParaRPr lang="en-US" sz="3200" dirty="0">
              <a:latin typeface="Calibri" panose="020F0502020204030204" pitchFamily="34" charset="0"/>
              <a:cs typeface="Calibri" panose="020F0502020204030204" pitchFamily="34" charset="0"/>
            </a:endParaRPr>
          </a:p>
          <a:p>
            <a:pPr lvl="2">
              <a:buFont typeface="Wingdings" panose="05000000000000000000" pitchFamily="2" charset="2"/>
              <a:buChar char="§"/>
            </a:pPr>
            <a:r>
              <a:rPr lang="en-US" sz="3200" dirty="0">
                <a:latin typeface="Calibri" panose="020F0502020204030204" pitchFamily="34" charset="0"/>
                <a:cs typeface="Calibri" panose="020F0502020204030204" pitchFamily="34" charset="0"/>
              </a:rPr>
              <a:t>Treasury encourages recipients to use SLFRF funded project to advance shared interests and promote equitable delivery of government benefits and opportunities to underserved communities as outlined in Executive Order 13985.</a:t>
            </a:r>
          </a:p>
          <a:p>
            <a:pPr lvl="2">
              <a:buFont typeface="Wingdings" panose="05000000000000000000" pitchFamily="2" charset="2"/>
              <a:buChar char="§"/>
            </a:pPr>
            <a:endParaRPr lang="en-US" sz="3200" dirty="0">
              <a:latin typeface="Calibri" panose="020F0502020204030204" pitchFamily="34" charset="0"/>
              <a:cs typeface="Calibri" panose="020F0502020204030204" pitchFamily="34" charset="0"/>
            </a:endParaRPr>
          </a:p>
          <a:p>
            <a:pPr lvl="2">
              <a:buFont typeface="Wingdings" panose="05000000000000000000" pitchFamily="2" charset="2"/>
              <a:buChar char="§"/>
            </a:pPr>
            <a:r>
              <a:rPr lang="en-US" sz="3200" dirty="0">
                <a:latin typeface="Calibri" panose="020F0502020204030204" pitchFamily="34" charset="0"/>
                <a:cs typeface="Calibri" panose="020F0502020204030204" pitchFamily="34" charset="0"/>
              </a:rPr>
              <a:t>Treasury encourages recipients to practice transparency and public accountability for the use of SLFRF funds. </a:t>
            </a:r>
          </a:p>
        </p:txBody>
      </p:sp>
    </p:spTree>
    <p:extLst>
      <p:ext uri="{BB962C8B-B14F-4D97-AF65-F5344CB8AC3E}">
        <p14:creationId xmlns:p14="http://schemas.microsoft.com/office/powerpoint/2010/main" val="39224904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grpSp>
        <p:nvGrpSpPr>
          <p:cNvPr id="2" name="Group 2"/>
          <p:cNvGrpSpPr/>
          <p:nvPr/>
        </p:nvGrpSpPr>
        <p:grpSpPr>
          <a:xfrm rot="12471197">
            <a:off x="-810597" y="-1066836"/>
            <a:ext cx="19811848" cy="13165489"/>
            <a:chOff x="-20995" y="-504222"/>
            <a:chExt cx="22422109" cy="20729323"/>
          </a:xfrm>
        </p:grpSpPr>
        <p:sp>
          <p:nvSpPr>
            <p:cNvPr id="3" name="Freeform 3"/>
            <p:cNvSpPr/>
            <p:nvPr/>
          </p:nvSpPr>
          <p:spPr>
            <a:xfrm>
              <a:off x="-20995" y="-504222"/>
              <a:ext cx="22422109" cy="20729323"/>
            </a:xfrm>
            <a:custGeom>
              <a:avLst/>
              <a:gdLst/>
              <a:ahLst/>
              <a:cxnLst/>
              <a:rect l="l" t="t" r="r" b="b"/>
              <a:pathLst>
                <a:path w="22422109" h="16381011">
                  <a:moveTo>
                    <a:pt x="0" y="0"/>
                  </a:moveTo>
                  <a:lnTo>
                    <a:pt x="22422109" y="0"/>
                  </a:lnTo>
                  <a:lnTo>
                    <a:pt x="22422109" y="16381011"/>
                  </a:lnTo>
                  <a:lnTo>
                    <a:pt x="0" y="16381011"/>
                  </a:lnTo>
                  <a:close/>
                </a:path>
              </a:pathLst>
            </a:custGeom>
            <a:solidFill>
              <a:srgbClr val="19295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TextBox 12"/>
          <p:cNvSpPr txBox="1"/>
          <p:nvPr/>
        </p:nvSpPr>
        <p:spPr>
          <a:xfrm>
            <a:off x="2781300" y="1614111"/>
            <a:ext cx="16116300" cy="838306"/>
          </a:xfrm>
          <a:prstGeom prst="rect">
            <a:avLst/>
          </a:prstGeom>
        </p:spPr>
        <p:txBody>
          <a:bodyPr wrap="square" lIns="0" tIns="0" rIns="0" bIns="0" rtlCol="0" anchor="t">
            <a:spAutoFit/>
          </a:bodyPr>
          <a:lstStyle/>
          <a:p>
            <a:pPr marL="0" marR="0" lvl="0" indent="0" algn="l" defTabSz="914400" rtl="0" eaLnBrk="1" fontAlgn="auto" latinLnBrk="0" hangingPunct="1">
              <a:lnSpc>
                <a:spcPts val="5880"/>
              </a:lnSpc>
              <a:spcBef>
                <a:spcPts val="0"/>
              </a:spcBef>
              <a:spcAft>
                <a:spcPts val="0"/>
              </a:spcAft>
              <a:buClrTx/>
              <a:buSzTx/>
              <a:buFontTx/>
              <a:buNone/>
              <a:tabLst/>
              <a:defRPr/>
            </a:pPr>
            <a:r>
              <a:rPr kumimoji="0" lang="en-US" sz="8000" b="1" i="0" u="sng" strike="noStrike" kern="1200" cap="none" spc="0" normalizeH="0" baseline="0" noProof="0" dirty="0">
                <a:ln>
                  <a:noFill/>
                </a:ln>
                <a:solidFill>
                  <a:srgbClr val="F4F4F4"/>
                </a:solidFill>
                <a:effectLst/>
                <a:uLnTx/>
                <a:uFillTx/>
                <a:latin typeface="Calibri Light" panose="020F0302020204030204" pitchFamily="34" charset="0"/>
                <a:cs typeface="Calibri Light" panose="020F0302020204030204" pitchFamily="34" charset="0"/>
              </a:rPr>
              <a:t>Part 1: Statutory Eligible Uses </a:t>
            </a:r>
          </a:p>
        </p:txBody>
      </p:sp>
      <p:sp>
        <p:nvSpPr>
          <p:cNvPr id="4" name="TextBox 3">
            <a:extLst>
              <a:ext uri="{FF2B5EF4-FFF2-40B4-BE49-F238E27FC236}">
                <a16:creationId xmlns:a16="http://schemas.microsoft.com/office/drawing/2014/main" id="{63BC72EA-F080-4300-A178-86208E9F18D0}"/>
              </a:ext>
            </a:extLst>
          </p:cNvPr>
          <p:cNvSpPr txBox="1"/>
          <p:nvPr/>
        </p:nvSpPr>
        <p:spPr>
          <a:xfrm>
            <a:off x="914400" y="2757233"/>
            <a:ext cx="16940463" cy="5509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The United States Department of Treasury has indicated the following four statutory categories for the use of State and Local Fiscal Recovery Funds (SLFRF). </a:t>
            </a: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lang="en-US" sz="3200" dirty="0">
                <a:solidFill>
                  <a:prstClr val="white"/>
                </a:solidFill>
                <a:latin typeface="Calibri" panose="020F0502020204030204" pitchFamily="34" charset="0"/>
                <a:cs typeface="Calibri" panose="020F0502020204030204" pitchFamily="34" charset="0"/>
              </a:rPr>
              <a:t>To respond to the Covid-19 public health emergency or it negative economic impacts; </a:t>
            </a: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3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To respond to workers performing essential</a:t>
            </a:r>
            <a:r>
              <a:rPr lang="en-US" sz="3200" dirty="0">
                <a:solidFill>
                  <a:prstClr val="white"/>
                </a:solidFill>
                <a:latin typeface="Calibri" panose="020F0502020204030204" pitchFamily="34" charset="0"/>
                <a:cs typeface="Calibri" panose="020F0502020204030204" pitchFamily="34" charset="0"/>
              </a:rPr>
              <a:t> work during the COVID-19 public health emergency by providing premium pay to eligible workers of the recipient that are performing such essential work, or by providing grants to eligible employers that have eligible workers who perform essential work;</a:t>
            </a: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lang="en-US" sz="3200" dirty="0">
                <a:solidFill>
                  <a:prstClr val="white"/>
                </a:solidFill>
                <a:latin typeface="Calibri" panose="020F0502020204030204" pitchFamily="34" charset="0"/>
                <a:cs typeface="Calibri" panose="020F0502020204030204" pitchFamily="34" charset="0"/>
              </a:rPr>
              <a:t>For the provision of government services, to the extent of the reduction in revenue of such recipient due to the COVID-19 public health emergency, relative to revenues collected in the most recent full fiscal year of the recipient prior to the emergency; or </a:t>
            </a:r>
          </a:p>
          <a:p>
            <a:pPr marL="742950" marR="0" lvl="0" indent="-742950" algn="l" defTabSz="914400" rtl="0" eaLnBrk="1" fontAlgn="auto" latinLnBrk="0" hangingPunct="1">
              <a:lnSpc>
                <a:spcPct val="100000"/>
              </a:lnSpc>
              <a:spcBef>
                <a:spcPts val="0"/>
              </a:spcBef>
              <a:spcAft>
                <a:spcPts val="0"/>
              </a:spcAft>
              <a:buClrTx/>
              <a:buSzTx/>
              <a:buFont typeface="+mj-lt"/>
              <a:buAutoNum type="arabicPeriod"/>
              <a:tabLst/>
              <a:defRPr/>
            </a:pPr>
            <a:r>
              <a:rPr lang="en-US" sz="3200" dirty="0">
                <a:solidFill>
                  <a:prstClr val="white"/>
                </a:solidFill>
                <a:latin typeface="Calibri" panose="020F0502020204030204" pitchFamily="34" charset="0"/>
                <a:cs typeface="Calibri" panose="020F0502020204030204" pitchFamily="34" charset="0"/>
              </a:rPr>
              <a:t>T</a:t>
            </a:r>
            <a:r>
              <a:rPr kumimoji="0" lang="en-US" sz="32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o make necessary investments in water, sewer, or broadband infrastructure. </a:t>
            </a:r>
          </a:p>
        </p:txBody>
      </p:sp>
    </p:spTree>
    <p:extLst>
      <p:ext uri="{BB962C8B-B14F-4D97-AF65-F5344CB8AC3E}">
        <p14:creationId xmlns:p14="http://schemas.microsoft.com/office/powerpoint/2010/main" val="27042427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2231889">
            <a:off x="7165881" y="-6511740"/>
            <a:ext cx="20124627" cy="8950886"/>
            <a:chOff x="0" y="0"/>
            <a:chExt cx="31686624" cy="14093347"/>
          </a:xfrm>
        </p:grpSpPr>
        <p:sp>
          <p:nvSpPr>
            <p:cNvPr id="3" name="Freeform 3"/>
            <p:cNvSpPr/>
            <p:nvPr/>
          </p:nvSpPr>
          <p:spPr>
            <a:xfrm>
              <a:off x="0" y="0"/>
              <a:ext cx="31686624" cy="14093346"/>
            </a:xfrm>
            <a:custGeom>
              <a:avLst/>
              <a:gdLst/>
              <a:ahLst/>
              <a:cxnLst/>
              <a:rect l="l" t="t" r="r" b="b"/>
              <a:pathLst>
                <a:path w="31686624" h="14093346">
                  <a:moveTo>
                    <a:pt x="0" y="0"/>
                  </a:moveTo>
                  <a:lnTo>
                    <a:pt x="31686624" y="0"/>
                  </a:lnTo>
                  <a:lnTo>
                    <a:pt x="31686624" y="14093346"/>
                  </a:lnTo>
                  <a:lnTo>
                    <a:pt x="0" y="14093346"/>
                  </a:lnTo>
                  <a:close/>
                </a:path>
              </a:pathLst>
            </a:custGeom>
            <a:solidFill>
              <a:schemeClr val="bg1">
                <a:lumMod val="85000"/>
              </a:schemeClr>
            </a:solidFill>
          </p:spPr>
        </p:sp>
      </p:grpSp>
      <p:grpSp>
        <p:nvGrpSpPr>
          <p:cNvPr id="17" name="Group 17"/>
          <p:cNvGrpSpPr/>
          <p:nvPr/>
        </p:nvGrpSpPr>
        <p:grpSpPr>
          <a:xfrm>
            <a:off x="9463815" y="1663713"/>
            <a:ext cx="7880463" cy="1916968"/>
            <a:chOff x="0" y="76200"/>
            <a:chExt cx="10507284" cy="2555957"/>
          </a:xfrm>
        </p:grpSpPr>
        <p:sp>
          <p:nvSpPr>
            <p:cNvPr id="18" name="TextBox 18"/>
            <p:cNvSpPr txBox="1"/>
            <p:nvPr/>
          </p:nvSpPr>
          <p:spPr>
            <a:xfrm>
              <a:off x="803163" y="2194430"/>
              <a:ext cx="9704121" cy="437727"/>
            </a:xfrm>
            <a:prstGeom prst="rect">
              <a:avLst/>
            </a:prstGeom>
          </p:spPr>
          <p:txBody>
            <a:bodyPr lIns="0" tIns="0" rIns="0" bIns="0" rtlCol="0" anchor="t">
              <a:spAutoFit/>
            </a:bodyPr>
            <a:lstStyle/>
            <a:p>
              <a:pPr marL="0" marR="0" lvl="0" indent="0" algn="r" defTabSz="914400" rtl="0" eaLnBrk="1" fontAlgn="auto" latinLnBrk="0" hangingPunct="1">
                <a:lnSpc>
                  <a:spcPts val="2800"/>
                </a:lnSpc>
                <a:spcBef>
                  <a:spcPct val="0"/>
                </a:spcBef>
                <a:spcAft>
                  <a:spcPts val="0"/>
                </a:spcAft>
                <a:buClrTx/>
                <a:buSzTx/>
                <a:buFontTx/>
                <a:buNone/>
                <a:tabLst/>
                <a:defRPr/>
              </a:pPr>
              <a:endParaRPr kumimoji="0" lang="en-US" sz="2000" b="0" i="0" u="none" strike="noStrike" kern="1200" cap="none" spc="0" normalizeH="0" baseline="0" noProof="0">
                <a:ln>
                  <a:noFill/>
                </a:ln>
                <a:solidFill>
                  <a:srgbClr val="192954"/>
                </a:solidFill>
                <a:effectLst/>
                <a:uLnTx/>
                <a:uFillTx/>
                <a:latin typeface="Aileron Regular"/>
                <a:ea typeface="+mn-ea"/>
                <a:cs typeface="+mn-cs"/>
              </a:endParaRPr>
            </a:p>
          </p:txBody>
        </p:sp>
        <p:sp>
          <p:nvSpPr>
            <p:cNvPr id="19" name="TextBox 19"/>
            <p:cNvSpPr txBox="1"/>
            <p:nvPr/>
          </p:nvSpPr>
          <p:spPr>
            <a:xfrm>
              <a:off x="0" y="76200"/>
              <a:ext cx="9704121" cy="1081579"/>
            </a:xfrm>
            <a:prstGeom prst="rect">
              <a:avLst/>
            </a:prstGeom>
          </p:spPr>
          <p:txBody>
            <a:bodyPr lIns="0" tIns="0" rIns="0" bIns="0" rtlCol="0" anchor="t">
              <a:spAutoFit/>
            </a:bodyPr>
            <a:lstStyle/>
            <a:p>
              <a:pPr marL="0" marR="0" lvl="0" indent="0" algn="r" defTabSz="914400" rtl="0" eaLnBrk="1" fontAlgn="auto" latinLnBrk="0" hangingPunct="1">
                <a:lnSpc>
                  <a:spcPts val="5880"/>
                </a:lnSpc>
                <a:spcBef>
                  <a:spcPts val="0"/>
                </a:spcBef>
                <a:spcAft>
                  <a:spcPts val="0"/>
                </a:spcAft>
                <a:buClrTx/>
                <a:buSzTx/>
                <a:buFontTx/>
                <a:buNone/>
                <a:tabLst/>
                <a:defRPr/>
              </a:pPr>
              <a:endParaRPr kumimoji="0" lang="en-US" sz="7200" b="1" i="0" u="none" strike="noStrike" kern="1200" cap="none" spc="0" normalizeH="0" baseline="0" noProof="0">
                <a:ln>
                  <a:noFill/>
                </a:ln>
                <a:solidFill>
                  <a:srgbClr val="192954"/>
                </a:solidFill>
                <a:effectLst/>
                <a:uLnTx/>
                <a:uFillTx/>
                <a:latin typeface="Calibri"/>
                <a:ea typeface="+mn-ea"/>
                <a:cs typeface="+mn-cs"/>
              </a:endParaRPr>
            </a:p>
          </p:txBody>
        </p:sp>
      </p:grpSp>
      <p:sp>
        <p:nvSpPr>
          <p:cNvPr id="28" name="TextBox 27">
            <a:extLst>
              <a:ext uri="{FF2B5EF4-FFF2-40B4-BE49-F238E27FC236}">
                <a16:creationId xmlns:a16="http://schemas.microsoft.com/office/drawing/2014/main" id="{B0FB0285-C9B1-455D-B052-AA7940B8EA88}"/>
              </a:ext>
            </a:extLst>
          </p:cNvPr>
          <p:cNvSpPr txBox="1"/>
          <p:nvPr/>
        </p:nvSpPr>
        <p:spPr>
          <a:xfrm>
            <a:off x="3846095" y="569567"/>
            <a:ext cx="17678400" cy="1094146"/>
          </a:xfrm>
          <a:prstGeom prst="rect">
            <a:avLst/>
          </a:prstGeom>
          <a:noFill/>
        </p:spPr>
        <p:txBody>
          <a:bodyPr wrap="square">
            <a:spAutoFit/>
          </a:bodyPr>
          <a:lstStyle/>
          <a:p>
            <a:pPr marL="0" marR="0" lvl="0" indent="0" algn="l" defTabSz="914400" rtl="0" eaLnBrk="1" fontAlgn="auto" latinLnBrk="0" hangingPunct="1">
              <a:lnSpc>
                <a:spcPts val="7560"/>
              </a:lnSpc>
              <a:spcBef>
                <a:spcPts val="0"/>
              </a:spcBef>
              <a:spcAft>
                <a:spcPts val="0"/>
              </a:spcAft>
              <a:buClrTx/>
              <a:buSzTx/>
              <a:buFontTx/>
              <a:buNone/>
              <a:tabLst/>
              <a:defRPr/>
            </a:pPr>
            <a:r>
              <a:rPr lang="en-US" sz="8000" b="1" u="sng" dirty="0">
                <a:solidFill>
                  <a:srgbClr val="192954"/>
                </a:solidFill>
                <a:latin typeface="Calibri Light" panose="020F0302020204030204" pitchFamily="34" charset="0"/>
                <a:cs typeface="Calibri Light" panose="020F0302020204030204" pitchFamily="34" charset="0"/>
              </a:rPr>
              <a:t>Part 1: </a:t>
            </a:r>
            <a:r>
              <a:rPr kumimoji="0" lang="en-US" sz="8000" b="1" i="0" u="sng" strike="noStrike" kern="1200" cap="none" spc="0" normalizeH="0" baseline="0" noProof="0" dirty="0">
                <a:ln>
                  <a:noFill/>
                </a:ln>
                <a:solidFill>
                  <a:srgbClr val="192954"/>
                </a:solidFill>
                <a:effectLst/>
                <a:uLnTx/>
                <a:uFillTx/>
                <a:latin typeface="Calibri Light" panose="020F0302020204030204" pitchFamily="34" charset="0"/>
                <a:ea typeface="+mn-ea"/>
                <a:cs typeface="Calibri Light" panose="020F0302020204030204" pitchFamily="34" charset="0"/>
              </a:rPr>
              <a:t>Treasury’s Final Rule </a:t>
            </a:r>
          </a:p>
        </p:txBody>
      </p:sp>
      <p:sp>
        <p:nvSpPr>
          <p:cNvPr id="24" name="TextBox 23">
            <a:extLst>
              <a:ext uri="{FF2B5EF4-FFF2-40B4-BE49-F238E27FC236}">
                <a16:creationId xmlns:a16="http://schemas.microsoft.com/office/drawing/2014/main" id="{C58E032C-2258-4E25-9AC4-39A1D39F4F7B}"/>
              </a:ext>
            </a:extLst>
          </p:cNvPr>
          <p:cNvSpPr txBox="1"/>
          <p:nvPr/>
        </p:nvSpPr>
        <p:spPr>
          <a:xfrm>
            <a:off x="1546094" y="2069305"/>
            <a:ext cx="15147758" cy="6740307"/>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The Final Rule took effect on April 1, 2022.</a:t>
            </a:r>
          </a:p>
          <a:p>
            <a:pPr marR="0" lvl="0" algn="l" defTabSz="914400" rtl="0" eaLnBrk="1" fontAlgn="auto" latinLnBrk="0" hangingPunct="1">
              <a:lnSpc>
                <a:spcPct val="100000"/>
              </a:lnSpc>
              <a:spcBef>
                <a:spcPts val="0"/>
              </a:spcBef>
              <a:spcAft>
                <a:spcPts val="0"/>
              </a:spcAft>
              <a:buClrTx/>
              <a:buSzTx/>
              <a:tabLst/>
              <a:defRPr/>
            </a:pPr>
            <a:endParaRPr lang="en-US" sz="3600" dirty="0">
              <a:solidFill>
                <a:prstClr val="black"/>
              </a:solidFill>
              <a:latin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Treasury’s Final Rule is divided into several subsections including: </a:t>
            </a:r>
          </a:p>
          <a:p>
            <a:pPr marL="800100" lvl="1" indent="-342900">
              <a:buFont typeface="Arial" panose="020B0604020202020204" pitchFamily="34" charset="0"/>
              <a:buChar char="•"/>
              <a:defRPr/>
            </a:pPr>
            <a:r>
              <a:rPr lang="en-US" sz="3600" dirty="0">
                <a:solidFill>
                  <a:prstClr val="black"/>
                </a:solidFill>
                <a:latin typeface="Calibri" panose="020F0502020204030204" pitchFamily="34" charset="0"/>
                <a:cs typeface="Calibri" panose="020F0502020204030204" pitchFamily="34" charset="0"/>
              </a:rPr>
              <a:t>Eligible and restricted uses of SLFRF Funds</a:t>
            </a:r>
          </a:p>
          <a:p>
            <a:pPr marL="800100" lvl="1" indent="-342900">
              <a:buFont typeface="Arial" panose="020B0604020202020204" pitchFamily="34" charset="0"/>
              <a:buChar char="•"/>
              <a:defRP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Eligible Cost Timeframe </a:t>
            </a:r>
          </a:p>
          <a:p>
            <a:pPr marL="800100" lvl="1" indent="-342900">
              <a:buFont typeface="Arial" panose="020B0604020202020204" pitchFamily="34" charset="0"/>
              <a:buChar char="•"/>
              <a:defRPr/>
            </a:pPr>
            <a:r>
              <a:rPr lang="en-US" sz="3600" dirty="0">
                <a:solidFill>
                  <a:prstClr val="black"/>
                </a:solidFill>
                <a:latin typeface="Calibri" panose="020F0502020204030204" pitchFamily="34" charset="0"/>
                <a:cs typeface="Calibri" panose="020F0502020204030204" pitchFamily="34" charset="0"/>
              </a:rPr>
              <a:t>Reporting </a:t>
            </a:r>
          </a:p>
          <a:p>
            <a:pPr marL="800100" lvl="1" indent="-342900">
              <a:buFont typeface="Arial" panose="020B0604020202020204" pitchFamily="34" charset="0"/>
              <a:buChar char="•"/>
              <a:defRPr/>
            </a:pP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Expenditure Categories</a:t>
            </a:r>
          </a:p>
          <a:p>
            <a:pPr marL="800100" lvl="1" indent="-342900">
              <a:buFont typeface="Arial" panose="020B0604020202020204" pitchFamily="34" charset="0"/>
              <a:buChar char="•"/>
              <a:defRPr/>
            </a:pPr>
            <a:endParaRPr lang="en-US" sz="3600" dirty="0">
              <a:solidFill>
                <a:prstClr val="black"/>
              </a:solidFill>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defRPr/>
            </a:pPr>
            <a:r>
              <a:rPr lang="en-US" sz="3600" dirty="0">
                <a:solidFill>
                  <a:prstClr val="black"/>
                </a:solidFill>
                <a:latin typeface="Calibri" panose="020F0502020204030204" pitchFamily="34" charset="0"/>
                <a:cs typeface="Calibri" panose="020F0502020204030204" pitchFamily="34" charset="0"/>
              </a:rPr>
              <a:t>SLFRF funds may be used to cover eligible costs that your organization incurred during the period that </a:t>
            </a:r>
            <a:r>
              <a:rPr lang="en-US" sz="3600" b="1" dirty="0">
                <a:solidFill>
                  <a:prstClr val="black"/>
                </a:solidFill>
                <a:latin typeface="Calibri" panose="020F0502020204030204" pitchFamily="34" charset="0"/>
                <a:cs typeface="Calibri" panose="020F0502020204030204" pitchFamily="34" charset="0"/>
              </a:rPr>
              <a:t>begins on March 3, 2021 </a:t>
            </a:r>
            <a:r>
              <a:rPr lang="en-US" sz="3600" dirty="0">
                <a:solidFill>
                  <a:prstClr val="black"/>
                </a:solidFill>
                <a:latin typeface="Calibri" panose="020F0502020204030204" pitchFamily="34" charset="0"/>
                <a:cs typeface="Calibri" panose="020F0502020204030204" pitchFamily="34" charset="0"/>
              </a:rPr>
              <a:t>and </a:t>
            </a:r>
            <a:r>
              <a:rPr lang="en-US" sz="3600" b="1" dirty="0">
                <a:solidFill>
                  <a:prstClr val="black"/>
                </a:solidFill>
                <a:latin typeface="Calibri" panose="020F0502020204030204" pitchFamily="34" charset="0"/>
                <a:cs typeface="Calibri" panose="020F0502020204030204" pitchFamily="34" charset="0"/>
              </a:rPr>
              <a:t>ends on December 31, 2024</a:t>
            </a:r>
            <a:r>
              <a:rPr lang="en-US" sz="3600" dirty="0">
                <a:solidFill>
                  <a:prstClr val="black"/>
                </a:solidFill>
                <a:latin typeface="Calibri" panose="020F0502020204030204" pitchFamily="34" charset="0"/>
                <a:cs typeface="Calibri" panose="020F0502020204030204" pitchFamily="34" charset="0"/>
              </a:rPr>
              <a:t>, as long as, the award funds for the obligations are </a:t>
            </a:r>
            <a:r>
              <a:rPr lang="en-US" sz="3600" b="1" dirty="0">
                <a:solidFill>
                  <a:prstClr val="black"/>
                </a:solidFill>
                <a:latin typeface="Calibri" panose="020F0502020204030204" pitchFamily="34" charset="0"/>
                <a:cs typeface="Calibri" panose="020F0502020204030204" pitchFamily="34" charset="0"/>
              </a:rPr>
              <a:t>incurred by December 31, 2024 </a:t>
            </a:r>
            <a:r>
              <a:rPr lang="en-US" sz="3600" dirty="0">
                <a:solidFill>
                  <a:prstClr val="black"/>
                </a:solidFill>
                <a:latin typeface="Calibri" panose="020F0502020204030204" pitchFamily="34" charset="0"/>
                <a:cs typeface="Calibri" panose="020F0502020204030204" pitchFamily="34" charset="0"/>
              </a:rPr>
              <a:t>and </a:t>
            </a:r>
            <a:r>
              <a:rPr lang="en-US" sz="3600" b="1" dirty="0">
                <a:solidFill>
                  <a:prstClr val="black"/>
                </a:solidFill>
                <a:latin typeface="Calibri" panose="020F0502020204030204" pitchFamily="34" charset="0"/>
                <a:cs typeface="Calibri" panose="020F0502020204030204" pitchFamily="34" charset="0"/>
              </a:rPr>
              <a:t>expended by December 31, 2026. </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nvGrpSpPr>
          <p:cNvPr id="9" name="Group 2">
            <a:extLst>
              <a:ext uri="{FF2B5EF4-FFF2-40B4-BE49-F238E27FC236}">
                <a16:creationId xmlns:a16="http://schemas.microsoft.com/office/drawing/2014/main" id="{05DA9F1A-A266-45DF-AFC2-C0B6407DC9BE}"/>
              </a:ext>
            </a:extLst>
          </p:cNvPr>
          <p:cNvGrpSpPr/>
          <p:nvPr/>
        </p:nvGrpSpPr>
        <p:grpSpPr>
          <a:xfrm rot="12689891">
            <a:off x="-7649458" y="8791606"/>
            <a:ext cx="14258326" cy="6855976"/>
            <a:chOff x="0" y="0"/>
            <a:chExt cx="31686624" cy="14093347"/>
          </a:xfrm>
        </p:grpSpPr>
        <p:sp>
          <p:nvSpPr>
            <p:cNvPr id="10" name="Freeform 3">
              <a:extLst>
                <a:ext uri="{FF2B5EF4-FFF2-40B4-BE49-F238E27FC236}">
                  <a16:creationId xmlns:a16="http://schemas.microsoft.com/office/drawing/2014/main" id="{01FAB003-76A5-401D-B42D-97508878CE9D}"/>
                </a:ext>
              </a:extLst>
            </p:cNvPr>
            <p:cNvSpPr/>
            <p:nvPr/>
          </p:nvSpPr>
          <p:spPr>
            <a:xfrm>
              <a:off x="0" y="0"/>
              <a:ext cx="31686624" cy="14093346"/>
            </a:xfrm>
            <a:custGeom>
              <a:avLst/>
              <a:gdLst/>
              <a:ahLst/>
              <a:cxnLst/>
              <a:rect l="l" t="t" r="r" b="b"/>
              <a:pathLst>
                <a:path w="31686624" h="14093346">
                  <a:moveTo>
                    <a:pt x="0" y="0"/>
                  </a:moveTo>
                  <a:lnTo>
                    <a:pt x="31686624" y="0"/>
                  </a:lnTo>
                  <a:lnTo>
                    <a:pt x="31686624" y="14093346"/>
                  </a:lnTo>
                  <a:lnTo>
                    <a:pt x="0" y="14093346"/>
                  </a:lnTo>
                  <a:close/>
                </a:path>
              </a:pathLst>
            </a:custGeom>
            <a:solidFill>
              <a:schemeClr val="bg1">
                <a:lumMod val="85000"/>
              </a:schemeClr>
            </a:solidFill>
          </p:spPr>
        </p:sp>
      </p:grpSp>
    </p:spTree>
    <p:extLst>
      <p:ext uri="{BB962C8B-B14F-4D97-AF65-F5344CB8AC3E}">
        <p14:creationId xmlns:p14="http://schemas.microsoft.com/office/powerpoint/2010/main" val="714488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a:extLst>
              <a:ext uri="{FF2B5EF4-FFF2-40B4-BE49-F238E27FC236}">
                <a16:creationId xmlns:a16="http://schemas.microsoft.com/office/drawing/2014/main" id="{127BEF58-7751-44EF-AAEF-0C8A5600D2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7065308"/>
            <a:ext cx="3221692" cy="3221692"/>
          </a:xfrm>
          <a:prstGeom prst="rect">
            <a:avLst/>
          </a:prstGeom>
        </p:spPr>
      </p:pic>
      <p:sp>
        <p:nvSpPr>
          <p:cNvPr id="2" name="TextBox 2"/>
          <p:cNvSpPr txBox="1"/>
          <p:nvPr/>
        </p:nvSpPr>
        <p:spPr>
          <a:xfrm>
            <a:off x="3429000" y="748407"/>
            <a:ext cx="12801600" cy="1001813"/>
          </a:xfrm>
          <a:prstGeom prst="rect">
            <a:avLst/>
          </a:prstGeom>
        </p:spPr>
        <p:txBody>
          <a:bodyPr wrap="square" lIns="0" tIns="0" rIns="0" bIns="0" rtlCol="0" anchor="t">
            <a:spAutoFit/>
          </a:bodyPr>
          <a:lstStyle/>
          <a:p>
            <a:pPr marL="0" marR="0" lvl="0" indent="0" algn="l" defTabSz="914400" rtl="0" eaLnBrk="1" fontAlgn="auto" latinLnBrk="0" hangingPunct="1">
              <a:lnSpc>
                <a:spcPts val="756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192954"/>
                </a:solidFill>
                <a:effectLst/>
                <a:uLnTx/>
                <a:uFillTx/>
                <a:latin typeface="Calibri Light" panose="020F0302020204030204" pitchFamily="34" charset="0"/>
                <a:ea typeface="+mn-ea"/>
                <a:cs typeface="Calibri Light" panose="020F0302020204030204" pitchFamily="34" charset="0"/>
              </a:rPr>
              <a:t>Eligible Costs Timeframe</a:t>
            </a:r>
          </a:p>
        </p:txBody>
      </p:sp>
      <p:sp>
        <p:nvSpPr>
          <p:cNvPr id="4" name="AutoShape 4"/>
          <p:cNvSpPr/>
          <p:nvPr/>
        </p:nvSpPr>
        <p:spPr>
          <a:xfrm>
            <a:off x="1684976" y="8399499"/>
            <a:ext cx="14918048" cy="0"/>
          </a:xfrm>
          <a:prstGeom prst="line">
            <a:avLst/>
          </a:prstGeom>
          <a:ln w="9525" cap="rnd">
            <a:solidFill>
              <a:srgbClr val="000000"/>
            </a:solidFill>
            <a:prstDash val="solid"/>
            <a:headEnd type="none" w="sm" len="sm"/>
            <a:tailEnd type="none" w="sm" len="sm"/>
          </a:ln>
        </p:spPr>
      </p:sp>
      <p:pic>
        <p:nvPicPr>
          <p:cNvPr id="8" name="Picture 8"/>
          <p:cNvPicPr>
            <a:picLocks noChangeAspect="1"/>
          </p:cNvPicPr>
          <p:nvPr/>
        </p:nvPicPr>
        <p:blipFill>
          <a:blip r:embed="rId4"/>
          <a:srcRect/>
          <a:stretch>
            <a:fillRect/>
          </a:stretch>
        </p:blipFill>
        <p:spPr>
          <a:xfrm>
            <a:off x="1684976" y="8675370"/>
            <a:ext cx="1175013" cy="663393"/>
          </a:xfrm>
          <a:prstGeom prst="rect">
            <a:avLst/>
          </a:prstGeom>
        </p:spPr>
      </p:pic>
      <p:pic>
        <p:nvPicPr>
          <p:cNvPr id="23" name="Picture 2">
            <a:extLst>
              <a:ext uri="{FF2B5EF4-FFF2-40B4-BE49-F238E27FC236}">
                <a16:creationId xmlns:a16="http://schemas.microsoft.com/office/drawing/2014/main" id="{39B2CD20-EAEE-468E-84CF-B375F37B05C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200000">
            <a:off x="-20268" y="-69284"/>
            <a:ext cx="3221692" cy="3221692"/>
          </a:xfrm>
          <a:prstGeom prst="rect">
            <a:avLst/>
          </a:prstGeom>
        </p:spPr>
      </p:pic>
      <p:sp>
        <p:nvSpPr>
          <p:cNvPr id="14" name="TextBox 13">
            <a:extLst>
              <a:ext uri="{FF2B5EF4-FFF2-40B4-BE49-F238E27FC236}">
                <a16:creationId xmlns:a16="http://schemas.microsoft.com/office/drawing/2014/main" id="{0C6806E9-F356-4C62-BC23-D8DE7CDC362F}"/>
              </a:ext>
            </a:extLst>
          </p:cNvPr>
          <p:cNvSpPr txBox="1"/>
          <p:nvPr/>
        </p:nvSpPr>
        <p:spPr>
          <a:xfrm>
            <a:off x="1034716" y="2022964"/>
            <a:ext cx="16988590" cy="64940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Recipients may, in certain circumstances, use SLFRF award funds for the eligible use categories described in Treasury’s Final Rule for costs incurred prior to March 3, 2021.  Specifically</a:t>
            </a:r>
            <a:r>
              <a:rPr lang="en-US" sz="2800" dirty="0">
                <a:solidFill>
                  <a:prstClr val="black"/>
                </a:solidFill>
                <a:latin typeface="Calibri" panose="020F0502020204030204" pitchFamily="34" charset="0"/>
                <a:cs typeface="Calibri" panose="020F0502020204030204" pitchFamily="34" charset="0"/>
              </a:rPr>
              <a:t>:</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u="sng" dirty="0">
                <a:solidFill>
                  <a:prstClr val="black"/>
                </a:solidFill>
                <a:latin typeface="Calibri" panose="020F0502020204030204" pitchFamily="34" charset="0"/>
                <a:cs typeface="Calibri" panose="020F0502020204030204" pitchFamily="34" charset="0"/>
              </a:rPr>
              <a:t>Public Health and Negative Economic Impacts: </a:t>
            </a:r>
            <a:r>
              <a:rPr lang="en-US" sz="2800" dirty="0">
                <a:solidFill>
                  <a:prstClr val="black"/>
                </a:solidFill>
                <a:latin typeface="Calibri" panose="020F0502020204030204" pitchFamily="34" charset="0"/>
                <a:cs typeface="Calibri" panose="020F0502020204030204" pitchFamily="34" charset="0"/>
              </a:rPr>
              <a:t>Recipients may use SLFRF award funds to provide assistance to households, small businesses and nonprofits to respond to the public health emergency or negative economic impacts of the pandemic, such as rent-mortgage or utility assistance – </a:t>
            </a:r>
            <a:r>
              <a:rPr lang="en-US" sz="2800" b="1" dirty="0">
                <a:solidFill>
                  <a:prstClr val="black"/>
                </a:solidFill>
                <a:latin typeface="Calibri" panose="020F0502020204030204" pitchFamily="34" charset="0"/>
                <a:cs typeface="Calibri" panose="020F0502020204030204" pitchFamily="34" charset="0"/>
              </a:rPr>
              <a:t>for costs incurred by the beneficiary prior to March 3, 2021. </a:t>
            </a:r>
            <a:endParaRPr lang="en-US" sz="2800" b="1" u="sng" dirty="0">
              <a:solidFill>
                <a:prstClr val="black"/>
              </a:solidFill>
              <a:latin typeface="Calibri" panose="020F0502020204030204" pitchFamily="34" charset="0"/>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Premium Pay: </a:t>
            </a:r>
            <a:r>
              <a:rPr kumimoji="0" lang="en-US" sz="2800" b="0" i="0"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Recipients may provide premium pay retrospectively for work performed at any time </a:t>
            </a:r>
            <a:r>
              <a:rPr kumimoji="0" lang="en-US" sz="2800" b="1" i="0"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prior to March 3, 2021.</a:t>
            </a:r>
            <a:endParaRPr kumimoji="0" lang="en-US" sz="2800" b="1"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u="sng" dirty="0">
                <a:solidFill>
                  <a:prstClr val="black"/>
                </a:solidFill>
                <a:latin typeface="Calibri" panose="020F0502020204030204" pitchFamily="34" charset="0"/>
                <a:cs typeface="Calibri" panose="020F0502020204030204" pitchFamily="34" charset="0"/>
              </a:rPr>
              <a:t>Revenue Loss: </a:t>
            </a:r>
            <a:r>
              <a:rPr lang="en-US" sz="2800" dirty="0">
                <a:solidFill>
                  <a:prstClr val="black"/>
                </a:solidFill>
                <a:latin typeface="Calibri" panose="020F0502020204030204" pitchFamily="34" charset="0"/>
                <a:cs typeface="Calibri" panose="020F0502020204030204" pitchFamily="34" charset="0"/>
              </a:rPr>
              <a:t>While calculation of lost revenue is based on the recipient’s revenue in the last full fiscal year prior to the Covid-19 public health emergency, use of funds for government services must be forward looking for costs incurred by the recipient </a:t>
            </a:r>
            <a:r>
              <a:rPr lang="en-US" sz="2800" b="1" dirty="0">
                <a:solidFill>
                  <a:prstClr val="black"/>
                </a:solidFill>
                <a:latin typeface="Calibri" panose="020F0502020204030204" pitchFamily="34" charset="0"/>
                <a:cs typeface="Calibri" panose="020F0502020204030204" pitchFamily="34" charset="0"/>
              </a:rPr>
              <a:t>after March 3, 2021. </a:t>
            </a:r>
            <a:endParaRPr lang="en-US" sz="2800" b="1" u="sng" dirty="0">
              <a:solidFill>
                <a:prstClr val="black"/>
              </a:solidFill>
              <a:latin typeface="Calibri" panose="020F0502020204030204" pitchFamily="34" charset="0"/>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Investments in Water, Sewer, and Broadband</a:t>
            </a:r>
            <a:r>
              <a:rPr lang="en-US" sz="2800" b="1" u="sng" dirty="0">
                <a:solidFill>
                  <a:prstClr val="black"/>
                </a:solidFill>
                <a:latin typeface="Calibri" panose="020F0502020204030204" pitchFamily="34" charset="0"/>
                <a:cs typeface="Calibri" panose="020F0502020204030204" pitchFamily="34" charset="0"/>
              </a:rPr>
              <a:t>: </a:t>
            </a:r>
            <a:r>
              <a:rPr lang="en-US" sz="2800" dirty="0">
                <a:solidFill>
                  <a:prstClr val="black"/>
                </a:solidFill>
                <a:latin typeface="Calibri" panose="020F0502020204030204" pitchFamily="34" charset="0"/>
                <a:cs typeface="Calibri" panose="020F0502020204030204" pitchFamily="34" charset="0"/>
              </a:rPr>
              <a:t>Recipients may use SLFRF award funds to cover costs incurred for eligible projects </a:t>
            </a:r>
            <a:r>
              <a:rPr lang="en-US" sz="2800" b="1" dirty="0">
                <a:solidFill>
                  <a:prstClr val="black"/>
                </a:solidFill>
                <a:latin typeface="Calibri" panose="020F0502020204030204" pitchFamily="34" charset="0"/>
                <a:cs typeface="Calibri" panose="020F0502020204030204" pitchFamily="34" charset="0"/>
              </a:rPr>
              <a:t>planned or started prior to March 3, 2021</a:t>
            </a:r>
            <a:r>
              <a:rPr lang="en-US" sz="2800" dirty="0">
                <a:solidFill>
                  <a:prstClr val="black"/>
                </a:solidFill>
                <a:latin typeface="Calibri" panose="020F0502020204030204" pitchFamily="34" charset="0"/>
                <a:cs typeface="Calibri" panose="020F0502020204030204" pitchFamily="34" charset="0"/>
              </a:rPr>
              <a:t>, provided that the project costs covered by the SLFRF award funds were incurred by the recipient </a:t>
            </a:r>
            <a:r>
              <a:rPr lang="en-US" sz="2800" b="1" dirty="0">
                <a:solidFill>
                  <a:prstClr val="black"/>
                </a:solidFill>
                <a:latin typeface="Calibri" panose="020F0502020204030204" pitchFamily="34" charset="0"/>
                <a:cs typeface="Calibri" panose="020F0502020204030204" pitchFamily="34" charset="0"/>
              </a:rPr>
              <a:t>after March 3, 2021. </a:t>
            </a:r>
            <a:endParaRPr kumimoji="0" lang="en-US" sz="2800" b="1"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8583279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D5DFC3-3448-4F29-9C8E-B9D26EEFE857}"/>
              </a:ext>
            </a:extLst>
          </p:cNvPr>
          <p:cNvSpPr txBox="1"/>
          <p:nvPr/>
        </p:nvSpPr>
        <p:spPr>
          <a:xfrm>
            <a:off x="902368" y="445980"/>
            <a:ext cx="16892338" cy="1200329"/>
          </a:xfrm>
          <a:prstGeom prst="rect">
            <a:avLst/>
          </a:prstGeom>
          <a:noFill/>
        </p:spPr>
        <p:txBody>
          <a:bodyPr wrap="square" rtlCol="0">
            <a:spAutoFit/>
          </a:bodyPr>
          <a:lstStyle/>
          <a:p>
            <a:r>
              <a:rPr lang="en-US" sz="7200" u="sng" dirty="0">
                <a:solidFill>
                  <a:schemeClr val="bg1"/>
                </a:solidFill>
                <a:latin typeface="Calibri Light" panose="020F0302020204030204" pitchFamily="34" charset="0"/>
                <a:cs typeface="Calibri Light" panose="020F0302020204030204" pitchFamily="34" charset="0"/>
              </a:rPr>
              <a:t>Part 1: Uniform Administrative Requirements </a:t>
            </a:r>
          </a:p>
        </p:txBody>
      </p:sp>
      <p:sp>
        <p:nvSpPr>
          <p:cNvPr id="5" name="TextBox 4">
            <a:extLst>
              <a:ext uri="{FF2B5EF4-FFF2-40B4-BE49-F238E27FC236}">
                <a16:creationId xmlns:a16="http://schemas.microsoft.com/office/drawing/2014/main" id="{8349CD08-2FC6-4AC3-AD21-5A31AE8C3BDD}"/>
              </a:ext>
            </a:extLst>
          </p:cNvPr>
          <p:cNvSpPr txBox="1"/>
          <p:nvPr/>
        </p:nvSpPr>
        <p:spPr>
          <a:xfrm>
            <a:off x="697832" y="1973177"/>
            <a:ext cx="17301410" cy="7417415"/>
          </a:xfrm>
          <a:prstGeom prst="rect">
            <a:avLst/>
          </a:prstGeom>
          <a:noFill/>
        </p:spPr>
        <p:txBody>
          <a:bodyPr wrap="square" rtlCol="0">
            <a:spAutoFit/>
          </a:bodyPr>
          <a:lstStyle/>
          <a:p>
            <a:r>
              <a:rPr lang="en-US" sz="3200" dirty="0">
                <a:solidFill>
                  <a:schemeClr val="bg1"/>
                </a:solidFill>
                <a:latin typeface="Calibri" panose="020F0502020204030204" pitchFamily="34" charset="0"/>
                <a:cs typeface="Calibri" panose="020F0502020204030204" pitchFamily="34" charset="0"/>
              </a:rPr>
              <a:t>The State and Local Fiscal Recovery Funds are generally subject to the requirements set forth in the Uniform Guidance. </a:t>
            </a:r>
          </a:p>
          <a:p>
            <a:pPr marL="914400" lvl="1" indent="-457200">
              <a:buFont typeface="Arial" panose="020B0604020202020204" pitchFamily="34" charset="0"/>
              <a:buChar char="•"/>
            </a:pPr>
            <a:r>
              <a:rPr lang="en-US" sz="3200" dirty="0">
                <a:solidFill>
                  <a:schemeClr val="bg1"/>
                </a:solidFill>
                <a:latin typeface="Calibri" panose="020F0502020204030204" pitchFamily="34" charset="0"/>
                <a:cs typeface="Calibri" panose="020F0502020204030204" pitchFamily="34" charset="0"/>
              </a:rPr>
              <a:t>Allowable Activities</a:t>
            </a:r>
          </a:p>
          <a:p>
            <a:pPr marL="914400" lvl="1" indent="-457200">
              <a:buFont typeface="Arial" panose="020B0604020202020204" pitchFamily="34" charset="0"/>
              <a:buChar char="•"/>
            </a:pPr>
            <a:r>
              <a:rPr lang="en-US" sz="3200" dirty="0">
                <a:solidFill>
                  <a:schemeClr val="bg1"/>
                </a:solidFill>
                <a:latin typeface="Calibri" panose="020F0502020204030204" pitchFamily="34" charset="0"/>
                <a:cs typeface="Calibri" panose="020F0502020204030204" pitchFamily="34" charset="0"/>
              </a:rPr>
              <a:t>Allowable Costs/Cost Principles </a:t>
            </a:r>
          </a:p>
          <a:p>
            <a:pPr marL="914400" lvl="1" indent="-457200">
              <a:buFont typeface="Arial" panose="020B0604020202020204" pitchFamily="34" charset="0"/>
              <a:buChar char="•"/>
            </a:pPr>
            <a:r>
              <a:rPr lang="en-US" sz="3200" dirty="0">
                <a:solidFill>
                  <a:schemeClr val="bg1"/>
                </a:solidFill>
                <a:latin typeface="Calibri" panose="020F0502020204030204" pitchFamily="34" charset="0"/>
                <a:cs typeface="Calibri" panose="020F0502020204030204" pitchFamily="34" charset="0"/>
              </a:rPr>
              <a:t>Cash Management</a:t>
            </a:r>
          </a:p>
          <a:p>
            <a:pPr marL="914400" lvl="1" indent="-457200">
              <a:buFont typeface="Arial" panose="020B0604020202020204" pitchFamily="34" charset="0"/>
              <a:buChar char="•"/>
            </a:pPr>
            <a:r>
              <a:rPr lang="en-US" sz="3200" dirty="0">
                <a:solidFill>
                  <a:schemeClr val="bg1"/>
                </a:solidFill>
                <a:latin typeface="Calibri" panose="020F0502020204030204" pitchFamily="34" charset="0"/>
                <a:cs typeface="Calibri" panose="020F0502020204030204" pitchFamily="34" charset="0"/>
              </a:rPr>
              <a:t>Eligibility </a:t>
            </a:r>
          </a:p>
          <a:p>
            <a:pPr marL="914400" lvl="1" indent="-457200">
              <a:buFont typeface="Arial" panose="020B0604020202020204" pitchFamily="34" charset="0"/>
              <a:buChar char="•"/>
            </a:pPr>
            <a:r>
              <a:rPr lang="en-US" sz="3200" dirty="0">
                <a:solidFill>
                  <a:schemeClr val="bg1"/>
                </a:solidFill>
                <a:latin typeface="Calibri" panose="020F0502020204030204" pitchFamily="34" charset="0"/>
                <a:cs typeface="Calibri" panose="020F0502020204030204" pitchFamily="34" charset="0"/>
              </a:rPr>
              <a:t>Equipment and Real Property Management </a:t>
            </a:r>
          </a:p>
          <a:p>
            <a:pPr marL="914400" lvl="1" indent="-457200">
              <a:buFont typeface="Arial" panose="020B0604020202020204" pitchFamily="34" charset="0"/>
              <a:buChar char="•"/>
            </a:pPr>
            <a:r>
              <a:rPr lang="en-US" sz="3200" dirty="0">
                <a:solidFill>
                  <a:schemeClr val="bg1"/>
                </a:solidFill>
                <a:latin typeface="Calibri" panose="020F0502020204030204" pitchFamily="34" charset="0"/>
                <a:cs typeface="Calibri" panose="020F0502020204030204" pitchFamily="34" charset="0"/>
              </a:rPr>
              <a:t>Matching, Level of Efforts, Earmarking </a:t>
            </a:r>
          </a:p>
          <a:p>
            <a:pPr marL="914400" lvl="1" indent="-457200">
              <a:buFont typeface="Arial" panose="020B0604020202020204" pitchFamily="34" charset="0"/>
              <a:buChar char="•"/>
            </a:pPr>
            <a:r>
              <a:rPr lang="en-US" sz="3200" dirty="0">
                <a:solidFill>
                  <a:schemeClr val="bg1"/>
                </a:solidFill>
                <a:latin typeface="Calibri" panose="020F0502020204030204" pitchFamily="34" charset="0"/>
                <a:cs typeface="Calibri" panose="020F0502020204030204" pitchFamily="34" charset="0"/>
              </a:rPr>
              <a:t>Period of Performance </a:t>
            </a:r>
          </a:p>
          <a:p>
            <a:pPr marL="914400" lvl="1" indent="-457200">
              <a:buFont typeface="Arial" panose="020B0604020202020204" pitchFamily="34" charset="0"/>
              <a:buChar char="•"/>
            </a:pPr>
            <a:r>
              <a:rPr lang="en-US" sz="3200" dirty="0">
                <a:solidFill>
                  <a:schemeClr val="bg1"/>
                </a:solidFill>
                <a:latin typeface="Calibri" panose="020F0502020204030204" pitchFamily="34" charset="0"/>
                <a:cs typeface="Calibri" panose="020F0502020204030204" pitchFamily="34" charset="0"/>
              </a:rPr>
              <a:t>Procurement, Suspension &amp; Debarment </a:t>
            </a:r>
          </a:p>
          <a:p>
            <a:pPr marL="914400" lvl="1" indent="-457200">
              <a:buFont typeface="Arial" panose="020B0604020202020204" pitchFamily="34" charset="0"/>
              <a:buChar char="•"/>
            </a:pPr>
            <a:r>
              <a:rPr lang="en-US" sz="3200" dirty="0">
                <a:solidFill>
                  <a:schemeClr val="bg1"/>
                </a:solidFill>
                <a:latin typeface="Calibri" panose="020F0502020204030204" pitchFamily="34" charset="0"/>
                <a:cs typeface="Calibri" panose="020F0502020204030204" pitchFamily="34" charset="0"/>
              </a:rPr>
              <a:t>Program Income </a:t>
            </a:r>
          </a:p>
          <a:p>
            <a:pPr marL="914400" lvl="1" indent="-457200">
              <a:buFont typeface="Arial" panose="020B0604020202020204" pitchFamily="34" charset="0"/>
              <a:buChar char="•"/>
            </a:pPr>
            <a:r>
              <a:rPr lang="en-US" sz="3200" dirty="0">
                <a:solidFill>
                  <a:schemeClr val="bg1"/>
                </a:solidFill>
                <a:latin typeface="Calibri" panose="020F0502020204030204" pitchFamily="34" charset="0"/>
                <a:cs typeface="Calibri" panose="020F0502020204030204" pitchFamily="34" charset="0"/>
              </a:rPr>
              <a:t>Reporting </a:t>
            </a:r>
          </a:p>
          <a:p>
            <a:pPr marL="914400" lvl="1" indent="-457200">
              <a:buFont typeface="Arial" panose="020B0604020202020204" pitchFamily="34" charset="0"/>
              <a:buChar char="•"/>
            </a:pPr>
            <a:r>
              <a:rPr lang="en-US" sz="3200" dirty="0">
                <a:solidFill>
                  <a:schemeClr val="bg1"/>
                </a:solidFill>
                <a:latin typeface="Calibri" panose="020F0502020204030204" pitchFamily="34" charset="0"/>
                <a:cs typeface="Calibri" panose="020F0502020204030204" pitchFamily="34" charset="0"/>
              </a:rPr>
              <a:t>Subrecipient Monitoring </a:t>
            </a:r>
          </a:p>
          <a:p>
            <a:pPr marL="914400" lvl="1" indent="-457200">
              <a:buFont typeface="Arial" panose="020B0604020202020204" pitchFamily="34" charset="0"/>
              <a:buChar char="•"/>
            </a:pPr>
            <a:r>
              <a:rPr lang="en-US" sz="3200" dirty="0">
                <a:solidFill>
                  <a:schemeClr val="bg1"/>
                </a:solidFill>
                <a:latin typeface="Calibri" panose="020F0502020204030204" pitchFamily="34" charset="0"/>
                <a:cs typeface="Calibri" panose="020F0502020204030204" pitchFamily="34" charset="0"/>
              </a:rPr>
              <a:t>Special Tests and Provisions </a:t>
            </a:r>
          </a:p>
          <a:p>
            <a:endParaRPr lang="en-US" sz="2800" dirty="0">
              <a:solidFill>
                <a:schemeClr val="bg1"/>
              </a:solidFill>
            </a:endParaRPr>
          </a:p>
        </p:txBody>
      </p:sp>
      <p:pic>
        <p:nvPicPr>
          <p:cNvPr id="2" name="Picture 1">
            <a:extLst>
              <a:ext uri="{FF2B5EF4-FFF2-40B4-BE49-F238E27FC236}">
                <a16:creationId xmlns:a16="http://schemas.microsoft.com/office/drawing/2014/main" id="{743D9A7B-6047-4D71-8A14-4163634804C5}"/>
              </a:ext>
            </a:extLst>
          </p:cNvPr>
          <p:cNvPicPr>
            <a:picLocks noChangeAspect="1"/>
          </p:cNvPicPr>
          <p:nvPr/>
        </p:nvPicPr>
        <p:blipFill>
          <a:blip r:embed="rId3"/>
          <a:stretch>
            <a:fillRect/>
          </a:stretch>
        </p:blipFill>
        <p:spPr>
          <a:xfrm>
            <a:off x="9642024" y="4291401"/>
            <a:ext cx="7462151" cy="4218798"/>
          </a:xfrm>
          <a:prstGeom prst="rect">
            <a:avLst/>
          </a:prstGeom>
        </p:spPr>
      </p:pic>
    </p:spTree>
    <p:extLst>
      <p:ext uri="{BB962C8B-B14F-4D97-AF65-F5344CB8AC3E}">
        <p14:creationId xmlns:p14="http://schemas.microsoft.com/office/powerpoint/2010/main" val="4107479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4">
            <a:extLst>
              <a:ext uri="{FF2B5EF4-FFF2-40B4-BE49-F238E27FC236}">
                <a16:creationId xmlns:a16="http://schemas.microsoft.com/office/drawing/2014/main" id="{D5EEB288-BD9A-4D02-A329-8692086C05A5}"/>
              </a:ext>
            </a:extLst>
          </p:cNvPr>
          <p:cNvGrpSpPr/>
          <p:nvPr/>
        </p:nvGrpSpPr>
        <p:grpSpPr>
          <a:xfrm rot="-9622901">
            <a:off x="-6358780" y="8737326"/>
            <a:ext cx="20124627" cy="8722700"/>
            <a:chOff x="0" y="0"/>
            <a:chExt cx="31686624" cy="13734063"/>
          </a:xfrm>
          <a:solidFill>
            <a:srgbClr val="002060"/>
          </a:solidFill>
        </p:grpSpPr>
        <p:sp>
          <p:nvSpPr>
            <p:cNvPr id="11" name="Freeform 5">
              <a:extLst>
                <a:ext uri="{FF2B5EF4-FFF2-40B4-BE49-F238E27FC236}">
                  <a16:creationId xmlns:a16="http://schemas.microsoft.com/office/drawing/2014/main" id="{FA142D71-4E8E-411D-8907-56E40956FD53}"/>
                </a:ext>
              </a:extLst>
            </p:cNvPr>
            <p:cNvSpPr/>
            <p:nvPr/>
          </p:nvSpPr>
          <p:spPr>
            <a:xfrm>
              <a:off x="0" y="0"/>
              <a:ext cx="31686624" cy="13734062"/>
            </a:xfrm>
            <a:custGeom>
              <a:avLst/>
              <a:gdLst/>
              <a:ahLst/>
              <a:cxnLst/>
              <a:rect l="l" t="t" r="r" b="b"/>
              <a:pathLst>
                <a:path w="31686624" h="13734062">
                  <a:moveTo>
                    <a:pt x="0" y="0"/>
                  </a:moveTo>
                  <a:lnTo>
                    <a:pt x="31686624" y="0"/>
                  </a:lnTo>
                  <a:lnTo>
                    <a:pt x="31686624" y="13734062"/>
                  </a:lnTo>
                  <a:lnTo>
                    <a:pt x="0" y="13734062"/>
                  </a:lnTo>
                  <a:close/>
                </a:path>
              </a:pathLst>
            </a:custGeom>
            <a:grpFill/>
          </p:spPr>
        </p:sp>
      </p:grpSp>
      <p:grpSp>
        <p:nvGrpSpPr>
          <p:cNvPr id="8" name="Group 2">
            <a:extLst>
              <a:ext uri="{FF2B5EF4-FFF2-40B4-BE49-F238E27FC236}">
                <a16:creationId xmlns:a16="http://schemas.microsoft.com/office/drawing/2014/main" id="{B1B5A133-FC92-476B-AF00-A128B94B8077}"/>
              </a:ext>
            </a:extLst>
          </p:cNvPr>
          <p:cNvGrpSpPr/>
          <p:nvPr/>
        </p:nvGrpSpPr>
        <p:grpSpPr>
          <a:xfrm rot="-9622901">
            <a:off x="4583754" y="-7699886"/>
            <a:ext cx="20124627" cy="8950886"/>
            <a:chOff x="0" y="0"/>
            <a:chExt cx="31686624" cy="14093347"/>
          </a:xfrm>
          <a:solidFill>
            <a:schemeClr val="accent1"/>
          </a:solidFill>
        </p:grpSpPr>
        <p:sp>
          <p:nvSpPr>
            <p:cNvPr id="9" name="Freeform 3">
              <a:extLst>
                <a:ext uri="{FF2B5EF4-FFF2-40B4-BE49-F238E27FC236}">
                  <a16:creationId xmlns:a16="http://schemas.microsoft.com/office/drawing/2014/main" id="{5C3D4F0F-9B79-4C57-A4A2-753F8950D0C0}"/>
                </a:ext>
              </a:extLst>
            </p:cNvPr>
            <p:cNvSpPr/>
            <p:nvPr/>
          </p:nvSpPr>
          <p:spPr>
            <a:xfrm>
              <a:off x="0" y="0"/>
              <a:ext cx="31686624" cy="14093346"/>
            </a:xfrm>
            <a:custGeom>
              <a:avLst/>
              <a:gdLst/>
              <a:ahLst/>
              <a:cxnLst/>
              <a:rect l="l" t="t" r="r" b="b"/>
              <a:pathLst>
                <a:path w="31686624" h="14093346">
                  <a:moveTo>
                    <a:pt x="0" y="0"/>
                  </a:moveTo>
                  <a:lnTo>
                    <a:pt x="31686624" y="0"/>
                  </a:lnTo>
                  <a:lnTo>
                    <a:pt x="31686624" y="14093346"/>
                  </a:lnTo>
                  <a:lnTo>
                    <a:pt x="0" y="14093346"/>
                  </a:lnTo>
                  <a:close/>
                </a:path>
              </a:pathLst>
            </a:custGeom>
            <a:grpFill/>
          </p:spPr>
        </p:sp>
      </p:grpSp>
      <p:sp>
        <p:nvSpPr>
          <p:cNvPr id="2" name="Title 1">
            <a:extLst>
              <a:ext uri="{FF2B5EF4-FFF2-40B4-BE49-F238E27FC236}">
                <a16:creationId xmlns:a16="http://schemas.microsoft.com/office/drawing/2014/main" id="{F6BF1550-244E-4EA8-A53D-ADDC6E944D70}"/>
              </a:ext>
            </a:extLst>
          </p:cNvPr>
          <p:cNvSpPr>
            <a:spLocks noGrp="1"/>
          </p:cNvSpPr>
          <p:nvPr>
            <p:ph type="title"/>
          </p:nvPr>
        </p:nvSpPr>
        <p:spPr>
          <a:xfrm>
            <a:off x="914400" y="723900"/>
            <a:ext cx="14580108" cy="2249424"/>
          </a:xfrm>
        </p:spPr>
        <p:txBody>
          <a:bodyPr>
            <a:normAutofit/>
          </a:bodyPr>
          <a:lstStyle/>
          <a:p>
            <a:pPr algn="ctr"/>
            <a:r>
              <a:rPr lang="en-US" b="1" dirty="0">
                <a:latin typeface="Calibri Light" panose="020F0302020204030204" pitchFamily="34" charset="0"/>
                <a:cs typeface="Calibri Light" panose="020F0302020204030204" pitchFamily="34" charset="0"/>
              </a:rPr>
              <a:t>American Rescue Plan Act</a:t>
            </a:r>
            <a:endParaRPr lang="en-US" sz="11500" b="1"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3FD5AD99-4559-4788-A426-605E6D5D4669}"/>
              </a:ext>
            </a:extLst>
          </p:cNvPr>
          <p:cNvSpPr txBox="1"/>
          <p:nvPr/>
        </p:nvSpPr>
        <p:spPr>
          <a:xfrm>
            <a:off x="1524000" y="2727454"/>
            <a:ext cx="15849600" cy="4832092"/>
          </a:xfrm>
          <a:prstGeom prst="rect">
            <a:avLst/>
          </a:prstGeom>
          <a:noFill/>
        </p:spPr>
        <p:txBody>
          <a:bodyPr wrap="square">
            <a:spAutoFit/>
          </a:bodyPr>
          <a:lstStyle/>
          <a:p>
            <a:r>
              <a:rPr lang="en-US" sz="2800" dirty="0">
                <a:effectLst/>
                <a:latin typeface="Calibri" panose="020F0502020204030204" pitchFamily="34" charset="0"/>
                <a:ea typeface="Times New Roman" panose="02020603050405020304" pitchFamily="18" charset="0"/>
                <a:cs typeface="Calibri" panose="020F0502020204030204" pitchFamily="34" charset="0"/>
              </a:rPr>
              <a:t>The American Rescue Plan Act of 2021 is designed to facilitate the United States’ recovery from the devastating economic and health effects of the COVID-19 pandemic.</a:t>
            </a:r>
          </a:p>
          <a:p>
            <a:endParaRPr lang="en-US" sz="2800" dirty="0">
              <a:latin typeface="Calibri" panose="020F0502020204030204" pitchFamily="34" charset="0"/>
              <a:ea typeface="Times New Roman" panose="02020603050405020304" pitchFamily="18" charset="0"/>
              <a:cs typeface="Calibri" panose="020F0502020204030204" pitchFamily="34" charset="0"/>
            </a:endParaRPr>
          </a:p>
          <a:p>
            <a:r>
              <a:rPr lang="en-US" sz="2800" dirty="0">
                <a:latin typeface="Calibri" panose="020F0502020204030204" pitchFamily="34" charset="0"/>
                <a:ea typeface="Times New Roman" panose="02020603050405020304" pitchFamily="18" charset="0"/>
                <a:cs typeface="Calibri" panose="020F0502020204030204" pitchFamily="34" charset="0"/>
              </a:rPr>
              <a:t>Signed into law on March 11, 2021, the package costs $1.9 trillion, making it one of the largest economic rescue plans in United States history. </a:t>
            </a:r>
          </a:p>
          <a:p>
            <a:endParaRPr lang="en-US" sz="2800" dirty="0">
              <a:effectLst/>
              <a:latin typeface="Calibri" panose="020F0502020204030204" pitchFamily="34" charset="0"/>
              <a:ea typeface="Times New Roman" panose="02020603050405020304" pitchFamily="18" charset="0"/>
              <a:cs typeface="Calibri" panose="020F0502020204030204" pitchFamily="34" charset="0"/>
            </a:endParaRPr>
          </a:p>
          <a:p>
            <a:r>
              <a:rPr lang="en-US" sz="2800" dirty="0">
                <a:latin typeface="Calibri" panose="020F0502020204030204" pitchFamily="34" charset="0"/>
                <a:ea typeface="Times New Roman" panose="02020603050405020304" pitchFamily="18" charset="0"/>
                <a:cs typeface="Calibri" panose="020F0502020204030204" pitchFamily="34" charset="0"/>
              </a:rPr>
              <a:t>High-level goals of the plan include: </a:t>
            </a:r>
          </a:p>
          <a:p>
            <a:pPr marL="914400" lvl="1" indent="-457200">
              <a:buFont typeface="Arial" panose="020B0604020202020204" pitchFamily="34" charset="0"/>
              <a:buChar char="•"/>
            </a:pPr>
            <a:r>
              <a:rPr lang="en-US" sz="2800" dirty="0">
                <a:latin typeface="Calibri" panose="020F0502020204030204" pitchFamily="34" charset="0"/>
                <a:ea typeface="Times New Roman" panose="02020603050405020304" pitchFamily="18" charset="0"/>
                <a:cs typeface="Calibri" panose="020F0502020204030204" pitchFamily="34" charset="0"/>
              </a:rPr>
              <a:t>Mount a national vaccination program, contain COVID-19, and safely reopen schools. </a:t>
            </a:r>
          </a:p>
          <a:p>
            <a:pPr marL="914400" lvl="1" indent="-457200">
              <a:buFont typeface="Arial" panose="020B0604020202020204" pitchFamily="34" charset="0"/>
              <a:buChar char="•"/>
            </a:pPr>
            <a:r>
              <a:rPr lang="en-US" sz="2800" dirty="0">
                <a:latin typeface="Calibri" panose="020F0502020204030204" pitchFamily="34" charset="0"/>
                <a:ea typeface="Times New Roman" panose="02020603050405020304" pitchFamily="18" charset="0"/>
                <a:cs typeface="Calibri" panose="020F0502020204030204" pitchFamily="34" charset="0"/>
              </a:rPr>
              <a:t>Deliver immediate relief to American families bearing the brunt of the crisis. </a:t>
            </a:r>
          </a:p>
          <a:p>
            <a:pPr marL="914400" lvl="1" indent="-457200">
              <a:buFont typeface="Arial" panose="020B0604020202020204" pitchFamily="34" charset="0"/>
              <a:buChar char="•"/>
            </a:pPr>
            <a:r>
              <a:rPr lang="en-US" sz="2800" dirty="0">
                <a:latin typeface="Calibri" panose="020F0502020204030204" pitchFamily="34" charset="0"/>
                <a:ea typeface="Times New Roman" panose="02020603050405020304" pitchFamily="18" charset="0"/>
                <a:cs typeface="Calibri" panose="020F0502020204030204" pitchFamily="34" charset="0"/>
              </a:rPr>
              <a:t>Support communities that are struggling in the wake of COVID-19.</a:t>
            </a:r>
          </a:p>
          <a:p>
            <a:endParaRPr lang="en-US" sz="2800" dirty="0">
              <a:effectLst/>
              <a:latin typeface="Tw Cen MT" panose="020B0602020104020603" pitchFamily="34" charset="0"/>
              <a:ea typeface="Times New Roman" panose="02020603050405020304" pitchFamily="18" charset="0"/>
              <a:cs typeface="Calibri Light" panose="020F0302020204030204" pitchFamily="34" charset="0"/>
            </a:endParaRPr>
          </a:p>
        </p:txBody>
      </p:sp>
    </p:spTree>
    <p:extLst>
      <p:ext uri="{BB962C8B-B14F-4D97-AF65-F5344CB8AC3E}">
        <p14:creationId xmlns:p14="http://schemas.microsoft.com/office/powerpoint/2010/main" val="39069202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a:extLst>
              <a:ext uri="{FF2B5EF4-FFF2-40B4-BE49-F238E27FC236}">
                <a16:creationId xmlns:a16="http://schemas.microsoft.com/office/drawing/2014/main" id="{127BEF58-7751-44EF-AAEF-0C8A5600D2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7065308"/>
            <a:ext cx="3221692" cy="3221692"/>
          </a:xfrm>
          <a:prstGeom prst="rect">
            <a:avLst/>
          </a:prstGeom>
        </p:spPr>
      </p:pic>
      <p:pic>
        <p:nvPicPr>
          <p:cNvPr id="21" name="Picture 8">
            <a:extLst>
              <a:ext uri="{FF2B5EF4-FFF2-40B4-BE49-F238E27FC236}">
                <a16:creationId xmlns:a16="http://schemas.microsoft.com/office/drawing/2014/main" id="{3D3E19F3-6218-4864-87D0-EF0E913CA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3418878" y="5417878"/>
            <a:ext cx="2586790" cy="7151453"/>
          </a:xfrm>
          <a:prstGeom prst="rect">
            <a:avLst/>
          </a:prstGeom>
        </p:spPr>
      </p:pic>
      <p:pic>
        <p:nvPicPr>
          <p:cNvPr id="8" name="Picture 8"/>
          <p:cNvPicPr>
            <a:picLocks noChangeAspect="1"/>
          </p:cNvPicPr>
          <p:nvPr/>
        </p:nvPicPr>
        <p:blipFill>
          <a:blip r:embed="rId6"/>
          <a:srcRect/>
          <a:stretch>
            <a:fillRect/>
          </a:stretch>
        </p:blipFill>
        <p:spPr>
          <a:xfrm>
            <a:off x="1684976" y="8675370"/>
            <a:ext cx="1175013" cy="663393"/>
          </a:xfrm>
          <a:prstGeom prst="rect">
            <a:avLst/>
          </a:prstGeom>
        </p:spPr>
      </p:pic>
      <p:pic>
        <p:nvPicPr>
          <p:cNvPr id="23" name="Picture 2">
            <a:extLst>
              <a:ext uri="{FF2B5EF4-FFF2-40B4-BE49-F238E27FC236}">
                <a16:creationId xmlns:a16="http://schemas.microsoft.com/office/drawing/2014/main" id="{39B2CD20-EAEE-468E-84CF-B375F37B05C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200000">
            <a:off x="0" y="0"/>
            <a:ext cx="3221692" cy="3221692"/>
          </a:xfrm>
          <a:prstGeom prst="rect">
            <a:avLst/>
          </a:prstGeom>
        </p:spPr>
      </p:pic>
      <p:sp>
        <p:nvSpPr>
          <p:cNvPr id="2" name="TextBox 1">
            <a:extLst>
              <a:ext uri="{FF2B5EF4-FFF2-40B4-BE49-F238E27FC236}">
                <a16:creationId xmlns:a16="http://schemas.microsoft.com/office/drawing/2014/main" id="{E181F088-BD80-4D70-BABA-2941632A1923}"/>
              </a:ext>
            </a:extLst>
          </p:cNvPr>
          <p:cNvSpPr txBox="1"/>
          <p:nvPr/>
        </p:nvSpPr>
        <p:spPr>
          <a:xfrm>
            <a:off x="1684976" y="2690157"/>
            <a:ext cx="15542622" cy="2862322"/>
          </a:xfrm>
          <a:prstGeom prst="rect">
            <a:avLst/>
          </a:prstGeom>
          <a:noFill/>
        </p:spPr>
        <p:txBody>
          <a:bodyPr wrap="square" rtlCol="0">
            <a:spAutoFit/>
          </a:bodyPr>
          <a:lstStyle/>
          <a:p>
            <a:r>
              <a:rPr lang="en-US" sz="3600" u="sng" dirty="0"/>
              <a:t>Allowable Activities</a:t>
            </a:r>
          </a:p>
          <a:p>
            <a:pPr marL="571500" indent="-571500">
              <a:buFont typeface="Arial" panose="020B0604020202020204" pitchFamily="34" charset="0"/>
              <a:buChar char="•"/>
            </a:pPr>
            <a:r>
              <a:rPr lang="en-US" sz="3600" dirty="0"/>
              <a:t>Per 2 CFR Part 200.303, your organization must develop and implement effective internal controls to ensure that funding decisions under the SLFRF award constitute eligible uses of funds, and document determinations. </a:t>
            </a:r>
          </a:p>
          <a:p>
            <a:r>
              <a:rPr lang="en-US" sz="3600" dirty="0"/>
              <a:t> </a:t>
            </a:r>
          </a:p>
        </p:txBody>
      </p:sp>
      <p:sp>
        <p:nvSpPr>
          <p:cNvPr id="7" name="TextBox 6">
            <a:extLst>
              <a:ext uri="{FF2B5EF4-FFF2-40B4-BE49-F238E27FC236}">
                <a16:creationId xmlns:a16="http://schemas.microsoft.com/office/drawing/2014/main" id="{F16C9340-A933-4D44-9160-5EAEF91BABFC}"/>
              </a:ext>
            </a:extLst>
          </p:cNvPr>
          <p:cNvSpPr txBox="1"/>
          <p:nvPr/>
        </p:nvSpPr>
        <p:spPr>
          <a:xfrm>
            <a:off x="1560045" y="5143500"/>
            <a:ext cx="15915155" cy="3970318"/>
          </a:xfrm>
          <a:prstGeom prst="rect">
            <a:avLst/>
          </a:prstGeom>
          <a:noFill/>
        </p:spPr>
        <p:txBody>
          <a:bodyPr wrap="square" rtlCol="0">
            <a:spAutoFit/>
          </a:bodyPr>
          <a:lstStyle/>
          <a:p>
            <a:r>
              <a:rPr lang="en-US" sz="3600" u="sng" dirty="0">
                <a:latin typeface="Calibri" panose="020F0502020204030204" pitchFamily="34" charset="0"/>
                <a:cs typeface="Calibri" panose="020F0502020204030204" pitchFamily="34" charset="0"/>
              </a:rPr>
              <a:t>Allowable Costs / Cost Principles </a:t>
            </a:r>
          </a:p>
          <a:p>
            <a:pPr marL="571500" indent="-571500">
              <a:buFont typeface="Arial" panose="020B0604020202020204" pitchFamily="34" charset="0"/>
              <a:buChar char="•"/>
            </a:pPr>
            <a:r>
              <a:rPr lang="en-US" sz="3600" dirty="0">
                <a:latin typeface="Calibri" panose="020F0502020204030204" pitchFamily="34" charset="0"/>
                <a:cs typeface="Calibri" panose="020F0502020204030204" pitchFamily="34" charset="0"/>
              </a:rPr>
              <a:t>As outlined in the Uniform Guidance at 2 CFR Part 200, Subpart E regarding cost principles, allowable costs are based on the premise that a recipient is responsible for the effective administration of Federal awards, application of sound management practices, and administration of Federal funds in a manner consistent with the program objectives and terms and conditions of the award.  </a:t>
            </a:r>
          </a:p>
          <a:p>
            <a:endParaRPr lang="en-US" sz="3600" u="sng" dirty="0"/>
          </a:p>
        </p:txBody>
      </p:sp>
      <p:sp>
        <p:nvSpPr>
          <p:cNvPr id="9" name="TextBox 8">
            <a:extLst>
              <a:ext uri="{FF2B5EF4-FFF2-40B4-BE49-F238E27FC236}">
                <a16:creationId xmlns:a16="http://schemas.microsoft.com/office/drawing/2014/main" id="{9A758ED7-275F-4516-9A20-AE402F7D03DA}"/>
              </a:ext>
            </a:extLst>
          </p:cNvPr>
          <p:cNvSpPr txBox="1"/>
          <p:nvPr/>
        </p:nvSpPr>
        <p:spPr>
          <a:xfrm>
            <a:off x="2447955" y="1207215"/>
            <a:ext cx="14240933" cy="1107996"/>
          </a:xfrm>
          <a:prstGeom prst="rect">
            <a:avLst/>
          </a:prstGeom>
          <a:noFill/>
        </p:spPr>
        <p:txBody>
          <a:bodyPr wrap="square">
            <a:spAutoFit/>
          </a:bodyPr>
          <a:lstStyle/>
          <a:p>
            <a:r>
              <a:rPr lang="en-US" sz="6600" u="sng" dirty="0">
                <a:latin typeface="Calibri Light" panose="020F0302020204030204" pitchFamily="34" charset="0"/>
                <a:cs typeface="Calibri Light" panose="020F0302020204030204" pitchFamily="34" charset="0"/>
              </a:rPr>
              <a:t>Uniform Administrative Requirements </a:t>
            </a:r>
          </a:p>
        </p:txBody>
      </p:sp>
    </p:spTree>
    <p:extLst>
      <p:ext uri="{BB962C8B-B14F-4D97-AF65-F5344CB8AC3E}">
        <p14:creationId xmlns:p14="http://schemas.microsoft.com/office/powerpoint/2010/main" val="22763897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a:extLst>
              <a:ext uri="{FF2B5EF4-FFF2-40B4-BE49-F238E27FC236}">
                <a16:creationId xmlns:a16="http://schemas.microsoft.com/office/drawing/2014/main" id="{86E38E7A-023B-4329-BF8D-8E3E8B144430}"/>
              </a:ext>
            </a:extLst>
          </p:cNvPr>
          <p:cNvGrpSpPr/>
          <p:nvPr/>
        </p:nvGrpSpPr>
        <p:grpSpPr>
          <a:xfrm rot="19745191">
            <a:off x="-12371399" y="-6262044"/>
            <a:ext cx="20124627" cy="8722700"/>
            <a:chOff x="0" y="0"/>
            <a:chExt cx="31686624" cy="13734063"/>
          </a:xfrm>
          <a:solidFill>
            <a:schemeClr val="bg2">
              <a:lumMod val="90000"/>
            </a:schemeClr>
          </a:solidFill>
        </p:grpSpPr>
        <p:sp>
          <p:nvSpPr>
            <p:cNvPr id="7" name="Freeform 5">
              <a:extLst>
                <a:ext uri="{FF2B5EF4-FFF2-40B4-BE49-F238E27FC236}">
                  <a16:creationId xmlns:a16="http://schemas.microsoft.com/office/drawing/2014/main" id="{11D75D26-A111-40A0-B4C3-102459FCB065}"/>
                </a:ext>
              </a:extLst>
            </p:cNvPr>
            <p:cNvSpPr/>
            <p:nvPr/>
          </p:nvSpPr>
          <p:spPr>
            <a:xfrm>
              <a:off x="0" y="0"/>
              <a:ext cx="31686624" cy="13734062"/>
            </a:xfrm>
            <a:custGeom>
              <a:avLst/>
              <a:gdLst/>
              <a:ahLst/>
              <a:cxnLst/>
              <a:rect l="l" t="t" r="r" b="b"/>
              <a:pathLst>
                <a:path w="31686624" h="13734062">
                  <a:moveTo>
                    <a:pt x="0" y="0"/>
                  </a:moveTo>
                  <a:lnTo>
                    <a:pt x="31686624" y="0"/>
                  </a:lnTo>
                  <a:lnTo>
                    <a:pt x="31686624" y="13734062"/>
                  </a:lnTo>
                  <a:lnTo>
                    <a:pt x="0" y="13734062"/>
                  </a:lnTo>
                  <a:close/>
                </a:path>
              </a:pathLst>
            </a:custGeom>
            <a:grpFill/>
          </p:spPr>
        </p:sp>
      </p:grpSp>
      <p:grpSp>
        <p:nvGrpSpPr>
          <p:cNvPr id="4" name="Group 4">
            <a:extLst>
              <a:ext uri="{FF2B5EF4-FFF2-40B4-BE49-F238E27FC236}">
                <a16:creationId xmlns:a16="http://schemas.microsoft.com/office/drawing/2014/main" id="{1E651D62-C5D3-45E3-8F0E-10C2F273DFF0}"/>
              </a:ext>
            </a:extLst>
          </p:cNvPr>
          <p:cNvGrpSpPr/>
          <p:nvPr/>
        </p:nvGrpSpPr>
        <p:grpSpPr>
          <a:xfrm rot="-9622901">
            <a:off x="6579767" y="-8190427"/>
            <a:ext cx="20124627" cy="8722700"/>
            <a:chOff x="0" y="0"/>
            <a:chExt cx="31686624" cy="13734063"/>
          </a:xfrm>
          <a:solidFill>
            <a:schemeClr val="bg2">
              <a:lumMod val="90000"/>
            </a:schemeClr>
          </a:solidFill>
        </p:grpSpPr>
        <p:sp>
          <p:nvSpPr>
            <p:cNvPr id="5" name="Freeform 5">
              <a:extLst>
                <a:ext uri="{FF2B5EF4-FFF2-40B4-BE49-F238E27FC236}">
                  <a16:creationId xmlns:a16="http://schemas.microsoft.com/office/drawing/2014/main" id="{15E8E28F-C4BF-45A9-A2BD-03980F5FB398}"/>
                </a:ext>
              </a:extLst>
            </p:cNvPr>
            <p:cNvSpPr/>
            <p:nvPr/>
          </p:nvSpPr>
          <p:spPr>
            <a:xfrm>
              <a:off x="0" y="0"/>
              <a:ext cx="31686624" cy="13734062"/>
            </a:xfrm>
            <a:custGeom>
              <a:avLst/>
              <a:gdLst/>
              <a:ahLst/>
              <a:cxnLst/>
              <a:rect l="l" t="t" r="r" b="b"/>
              <a:pathLst>
                <a:path w="31686624" h="13734062">
                  <a:moveTo>
                    <a:pt x="0" y="0"/>
                  </a:moveTo>
                  <a:lnTo>
                    <a:pt x="31686624" y="0"/>
                  </a:lnTo>
                  <a:lnTo>
                    <a:pt x="31686624" y="13734062"/>
                  </a:lnTo>
                  <a:lnTo>
                    <a:pt x="0" y="13734062"/>
                  </a:lnTo>
                  <a:close/>
                </a:path>
              </a:pathLst>
            </a:custGeom>
            <a:grpFill/>
          </p:spPr>
        </p:sp>
      </p:grpSp>
      <p:sp>
        <p:nvSpPr>
          <p:cNvPr id="2" name="Title 1">
            <a:extLst>
              <a:ext uri="{FF2B5EF4-FFF2-40B4-BE49-F238E27FC236}">
                <a16:creationId xmlns:a16="http://schemas.microsoft.com/office/drawing/2014/main" id="{6500FB9E-B2A0-450A-9A03-7AD3E99B28EF}"/>
              </a:ext>
            </a:extLst>
          </p:cNvPr>
          <p:cNvSpPr>
            <a:spLocks noGrp="1"/>
          </p:cNvSpPr>
          <p:nvPr>
            <p:ph type="title"/>
          </p:nvPr>
        </p:nvSpPr>
        <p:spPr>
          <a:xfrm>
            <a:off x="2573941" y="445194"/>
            <a:ext cx="15087600" cy="2176136"/>
          </a:xfrm>
        </p:spPr>
        <p:txBody>
          <a:bodyPr/>
          <a:lstStyle/>
          <a:p>
            <a:r>
              <a:rPr lang="en-US" b="1" dirty="0">
                <a:solidFill>
                  <a:srgbClr val="00B0F0"/>
                </a:solidFill>
                <a:latin typeface="Calibri Light" panose="020F0302020204030204" pitchFamily="34" charset="0"/>
                <a:cs typeface="Calibri Light" panose="020F0302020204030204" pitchFamily="34" charset="0"/>
              </a:rPr>
              <a:t>Allowable Costs / Costs Principles </a:t>
            </a:r>
          </a:p>
        </p:txBody>
      </p:sp>
      <p:sp>
        <p:nvSpPr>
          <p:cNvPr id="3" name="Content Placeholder 2">
            <a:extLst>
              <a:ext uri="{FF2B5EF4-FFF2-40B4-BE49-F238E27FC236}">
                <a16:creationId xmlns:a16="http://schemas.microsoft.com/office/drawing/2014/main" id="{366B7E9B-C150-4E15-9578-6C9549E23737}"/>
              </a:ext>
            </a:extLst>
          </p:cNvPr>
          <p:cNvSpPr>
            <a:spLocks noGrp="1"/>
          </p:cNvSpPr>
          <p:nvPr>
            <p:ph idx="1"/>
          </p:nvPr>
        </p:nvSpPr>
        <p:spPr>
          <a:xfrm>
            <a:off x="657726" y="2743200"/>
            <a:ext cx="17149010" cy="6849410"/>
          </a:xfrm>
        </p:spPr>
        <p:txBody>
          <a:bodyPr>
            <a:normAutofit/>
          </a:bodyPr>
          <a:lstStyle/>
          <a:p>
            <a:pPr lvl="2"/>
            <a:r>
              <a:rPr lang="en-US" sz="2800" dirty="0">
                <a:latin typeface="Calibri" panose="020F0502020204030204" pitchFamily="34" charset="0"/>
                <a:cs typeface="Calibri" panose="020F0502020204030204" pitchFamily="34" charset="0"/>
              </a:rPr>
              <a:t>SLFRF funds may be, but are not required to be, used along with other funding sources for a given project.  Recipients should note that SLFRF funds available under the “revenue loss” eligible use category generally may be used to meet the non-federal cost share or matching requirement of other federal programs. </a:t>
            </a:r>
          </a:p>
          <a:p>
            <a:pPr lvl="2"/>
            <a:r>
              <a:rPr lang="en-US" sz="2800" b="1" dirty="0">
                <a:latin typeface="Calibri" panose="020F0502020204030204" pitchFamily="34" charset="0"/>
                <a:cs typeface="Calibri" panose="020F0502020204030204" pitchFamily="34" charset="0"/>
              </a:rPr>
              <a:t>ONLY</a:t>
            </a:r>
            <a:r>
              <a:rPr lang="en-US" sz="2800" dirty="0">
                <a:latin typeface="Calibri" panose="020F0502020204030204" pitchFamily="34" charset="0"/>
                <a:cs typeface="Calibri" panose="020F0502020204030204" pitchFamily="34" charset="0"/>
              </a:rPr>
              <a:t> applies to Federal programs that allow the use of SLFRF as match. </a:t>
            </a:r>
          </a:p>
          <a:p>
            <a:pPr marL="576072" lvl="2" indent="0">
              <a:buNone/>
            </a:pPr>
            <a:endParaRPr lang="en-US" sz="2800" dirty="0">
              <a:latin typeface="Calibri" panose="020F0502020204030204" pitchFamily="34" charset="0"/>
              <a:cs typeface="Calibri" panose="020F0502020204030204" pitchFamily="34" charset="0"/>
            </a:endParaRPr>
          </a:p>
          <a:p>
            <a:pPr lvl="2"/>
            <a:r>
              <a:rPr lang="en-US" sz="2800" b="1" u="sng" dirty="0">
                <a:latin typeface="Calibri" panose="020F0502020204030204" pitchFamily="34" charset="0"/>
                <a:cs typeface="Calibri" panose="020F0502020204030204" pitchFamily="34" charset="0"/>
              </a:rPr>
              <a:t>Administrative Costs</a:t>
            </a:r>
            <a:r>
              <a:rPr lang="en-US" sz="2800" b="1" dirty="0">
                <a:latin typeface="Calibri" panose="020F0502020204030204" pitchFamily="34" charset="0"/>
                <a:cs typeface="Calibri" panose="020F0502020204030204" pitchFamily="34" charset="0"/>
              </a:rPr>
              <a:t>: </a:t>
            </a:r>
            <a:r>
              <a:rPr lang="en-US" sz="2800" dirty="0">
                <a:latin typeface="Calibri" panose="020F0502020204030204" pitchFamily="34" charset="0"/>
                <a:cs typeface="Calibri" panose="020F0502020204030204" pitchFamily="34" charset="0"/>
              </a:rPr>
              <a:t>Recipients may use funds for administering the SLFRF program, including costs of consultants to support effective management and oversight, including consultation for ensuring compliance with legal, regulatory, and other requirements.  </a:t>
            </a:r>
          </a:p>
          <a:p>
            <a:pPr lvl="2"/>
            <a:r>
              <a:rPr lang="en-US" sz="2800" dirty="0">
                <a:latin typeface="Calibri" panose="020F0502020204030204" pitchFamily="34" charset="0"/>
                <a:cs typeface="Calibri" panose="020F0502020204030204" pitchFamily="34" charset="0"/>
              </a:rPr>
              <a:t>Direct costs are those that are identified specifically as costs of implementing the SLFRF program objectives, such as contract support, materials, and supplies for a project.  </a:t>
            </a:r>
          </a:p>
          <a:p>
            <a:pPr lvl="2"/>
            <a:r>
              <a:rPr lang="en-US" sz="2800" dirty="0">
                <a:latin typeface="Calibri" panose="020F0502020204030204" pitchFamily="34" charset="0"/>
                <a:cs typeface="Calibri" panose="020F0502020204030204" pitchFamily="34" charset="0"/>
              </a:rPr>
              <a:t>Indirect costs are general overhead costs of an organization where a portion of such costs are allocable to the SLFRF award such as the cost of facilities or administrative functions like a director’s office. </a:t>
            </a:r>
          </a:p>
          <a:p>
            <a:pPr lvl="2"/>
            <a:r>
              <a:rPr lang="en-US" sz="2800" b="1" u="sng" dirty="0">
                <a:latin typeface="Calibri" panose="020F0502020204030204" pitchFamily="34" charset="0"/>
                <a:cs typeface="Calibri" panose="020F0502020204030204" pitchFamily="34" charset="0"/>
              </a:rPr>
              <a:t>Salaries and Expenses</a:t>
            </a:r>
            <a:r>
              <a:rPr lang="en-US" sz="2800" dirty="0">
                <a:latin typeface="Calibri" panose="020F0502020204030204" pitchFamily="34" charset="0"/>
                <a:cs typeface="Calibri" panose="020F0502020204030204" pitchFamily="34" charset="0"/>
              </a:rPr>
              <a:t>: In general, certain employee’s wages, salaries, and covered benefits are an eligible use of SLFRF award funds. </a:t>
            </a:r>
          </a:p>
        </p:txBody>
      </p:sp>
    </p:spTree>
    <p:extLst>
      <p:ext uri="{BB962C8B-B14F-4D97-AF65-F5344CB8AC3E}">
        <p14:creationId xmlns:p14="http://schemas.microsoft.com/office/powerpoint/2010/main" val="12402644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grpSp>
        <p:nvGrpSpPr>
          <p:cNvPr id="2" name="Group 2"/>
          <p:cNvGrpSpPr/>
          <p:nvPr/>
        </p:nvGrpSpPr>
        <p:grpSpPr>
          <a:xfrm rot="13458158">
            <a:off x="837491" y="-5213974"/>
            <a:ext cx="16613017" cy="20955983"/>
            <a:chOff x="0" y="0"/>
            <a:chExt cx="22422108" cy="16381011"/>
          </a:xfrm>
        </p:grpSpPr>
        <p:sp>
          <p:nvSpPr>
            <p:cNvPr id="3" name="Freeform 3"/>
            <p:cNvSpPr/>
            <p:nvPr/>
          </p:nvSpPr>
          <p:spPr>
            <a:xfrm>
              <a:off x="0" y="0"/>
              <a:ext cx="22422109" cy="16381011"/>
            </a:xfrm>
            <a:custGeom>
              <a:avLst/>
              <a:gdLst/>
              <a:ahLst/>
              <a:cxnLst/>
              <a:rect l="l" t="t" r="r" b="b"/>
              <a:pathLst>
                <a:path w="22422109" h="16381011">
                  <a:moveTo>
                    <a:pt x="0" y="0"/>
                  </a:moveTo>
                  <a:lnTo>
                    <a:pt x="22422109" y="0"/>
                  </a:lnTo>
                  <a:lnTo>
                    <a:pt x="22422109" y="16381011"/>
                  </a:lnTo>
                  <a:lnTo>
                    <a:pt x="0" y="16381011"/>
                  </a:lnTo>
                  <a:close/>
                </a:path>
              </a:pathLst>
            </a:custGeom>
            <a:solidFill>
              <a:srgbClr val="19295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2" name="TextBox 12"/>
          <p:cNvSpPr txBox="1"/>
          <p:nvPr/>
        </p:nvSpPr>
        <p:spPr>
          <a:xfrm>
            <a:off x="1910566" y="1411042"/>
            <a:ext cx="15506700" cy="865430"/>
          </a:xfrm>
          <a:prstGeom prst="rect">
            <a:avLst/>
          </a:prstGeom>
        </p:spPr>
        <p:txBody>
          <a:bodyPr wrap="square" lIns="0" tIns="0" rIns="0" bIns="0" rtlCol="0" anchor="t">
            <a:spAutoFit/>
          </a:bodyPr>
          <a:lstStyle/>
          <a:p>
            <a:pPr marL="0" marR="0" lvl="0" indent="0" algn="l" defTabSz="914400" rtl="0" eaLnBrk="1" fontAlgn="auto" latinLnBrk="0" hangingPunct="1">
              <a:lnSpc>
                <a:spcPts val="5880"/>
              </a:lnSpc>
              <a:spcBef>
                <a:spcPts val="0"/>
              </a:spcBef>
              <a:spcAft>
                <a:spcPts val="0"/>
              </a:spcAft>
              <a:buClrTx/>
              <a:buSzTx/>
              <a:buFontTx/>
              <a:buNone/>
              <a:tabLst/>
              <a:defRPr/>
            </a:pPr>
            <a:r>
              <a:rPr kumimoji="0" lang="en-US" sz="8800" b="1" i="0" u="sng" strike="noStrike" kern="1200" cap="none" spc="0" normalizeH="0" baseline="0" noProof="0" dirty="0">
                <a:ln>
                  <a:noFill/>
                </a:ln>
                <a:solidFill>
                  <a:srgbClr val="F4F4F4"/>
                </a:solidFill>
                <a:effectLst/>
                <a:uLnTx/>
                <a:uFillTx/>
                <a:latin typeface="Calibri Light" panose="020F0302020204030204" pitchFamily="34" charset="0"/>
                <a:cs typeface="Calibri Light" panose="020F0302020204030204" pitchFamily="34" charset="0"/>
              </a:rPr>
              <a:t>Uniform Guidance Continued</a:t>
            </a:r>
          </a:p>
        </p:txBody>
      </p:sp>
      <p:sp>
        <p:nvSpPr>
          <p:cNvPr id="4" name="TextBox 3">
            <a:extLst>
              <a:ext uri="{FF2B5EF4-FFF2-40B4-BE49-F238E27FC236}">
                <a16:creationId xmlns:a16="http://schemas.microsoft.com/office/drawing/2014/main" id="{63BC72EA-F080-4300-A178-86208E9F18D0}"/>
              </a:ext>
            </a:extLst>
          </p:cNvPr>
          <p:cNvSpPr txBox="1"/>
          <p:nvPr/>
        </p:nvSpPr>
        <p:spPr>
          <a:xfrm>
            <a:off x="1003522" y="2530418"/>
            <a:ext cx="17043846" cy="72943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Cash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white"/>
                </a:solidFill>
                <a:latin typeface="Calibri" panose="020F0502020204030204" pitchFamily="34" charset="0"/>
                <a:cs typeface="Calibri" panose="020F0502020204030204" pitchFamily="34" charset="0"/>
              </a:rPr>
              <a:t>SLFRF payments made to recipients are not subject to the requirements of the Cash Management Improvement Act and Treasury’s implementing regulations at 31CFR Part 205 or 2 CFR 200.305(b)(8)-(9).</a:t>
            </a:r>
            <a:r>
              <a:rPr kumimoji="0" lang="en-US" sz="3600" b="0" i="0" u="sng"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u="sng" dirty="0">
              <a:solidFill>
                <a:prstClr val="white"/>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sng"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Eligibility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600" dirty="0">
                <a:solidFill>
                  <a:prstClr val="white"/>
                </a:solidFill>
                <a:latin typeface="Calibri" panose="020F0502020204030204" pitchFamily="34" charset="0"/>
                <a:cs typeface="Calibri" panose="020F0502020204030204" pitchFamily="34" charset="0"/>
              </a:rPr>
              <a:t>Under this program, recipients are responsible for ensuring funds are used for eligible purposes. Generally, recipients must develop and implement policies and procedures, and retain records, to determine and monitor implementation of criteria for determining the eligibility of beneficiaries and/or subrecipients. Your organization will need to maintain procedures for obtaining information evidencing a given beneficiary, subrecipient, or contractor’s eligibility including a valid Sam.gov registration. </a:t>
            </a:r>
            <a:endParaRPr kumimoji="0" lang="en-US" sz="3600" b="0" i="0"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sng" strike="noStrike" kern="1200" cap="none" spc="0" normalizeH="0" baseline="0" noProof="0" dirty="0">
              <a:ln>
                <a:noFill/>
              </a:ln>
              <a:solidFill>
                <a:prstClr val="white"/>
              </a:solidFill>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4807805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4">
            <a:extLst>
              <a:ext uri="{FF2B5EF4-FFF2-40B4-BE49-F238E27FC236}">
                <a16:creationId xmlns:a16="http://schemas.microsoft.com/office/drawing/2014/main" id="{D5EEB288-BD9A-4D02-A329-8692086C05A5}"/>
              </a:ext>
            </a:extLst>
          </p:cNvPr>
          <p:cNvGrpSpPr/>
          <p:nvPr/>
        </p:nvGrpSpPr>
        <p:grpSpPr>
          <a:xfrm rot="-9622901">
            <a:off x="-7273181" y="9627663"/>
            <a:ext cx="20124627" cy="8722700"/>
            <a:chOff x="0" y="0"/>
            <a:chExt cx="31686624" cy="13734063"/>
          </a:xfrm>
          <a:solidFill>
            <a:srgbClr val="002060"/>
          </a:solidFill>
        </p:grpSpPr>
        <p:sp>
          <p:nvSpPr>
            <p:cNvPr id="11" name="Freeform 5">
              <a:extLst>
                <a:ext uri="{FF2B5EF4-FFF2-40B4-BE49-F238E27FC236}">
                  <a16:creationId xmlns:a16="http://schemas.microsoft.com/office/drawing/2014/main" id="{FA142D71-4E8E-411D-8907-56E40956FD53}"/>
                </a:ext>
              </a:extLst>
            </p:cNvPr>
            <p:cNvSpPr/>
            <p:nvPr/>
          </p:nvSpPr>
          <p:spPr>
            <a:xfrm>
              <a:off x="0" y="0"/>
              <a:ext cx="31686624" cy="13734062"/>
            </a:xfrm>
            <a:custGeom>
              <a:avLst/>
              <a:gdLst/>
              <a:ahLst/>
              <a:cxnLst/>
              <a:rect l="l" t="t" r="r" b="b"/>
              <a:pathLst>
                <a:path w="31686624" h="13734062">
                  <a:moveTo>
                    <a:pt x="0" y="0"/>
                  </a:moveTo>
                  <a:lnTo>
                    <a:pt x="31686624" y="0"/>
                  </a:lnTo>
                  <a:lnTo>
                    <a:pt x="31686624" y="13734062"/>
                  </a:lnTo>
                  <a:lnTo>
                    <a:pt x="0" y="13734062"/>
                  </a:lnTo>
                  <a:close/>
                </a:path>
              </a:pathLst>
            </a:custGeom>
            <a:grpFill/>
          </p:spPr>
        </p:sp>
      </p:grpSp>
      <p:grpSp>
        <p:nvGrpSpPr>
          <p:cNvPr id="8" name="Group 2">
            <a:extLst>
              <a:ext uri="{FF2B5EF4-FFF2-40B4-BE49-F238E27FC236}">
                <a16:creationId xmlns:a16="http://schemas.microsoft.com/office/drawing/2014/main" id="{B1B5A133-FC92-476B-AF00-A128B94B8077}"/>
              </a:ext>
            </a:extLst>
          </p:cNvPr>
          <p:cNvGrpSpPr/>
          <p:nvPr/>
        </p:nvGrpSpPr>
        <p:grpSpPr>
          <a:xfrm rot="-9622901">
            <a:off x="4984807" y="-8413263"/>
            <a:ext cx="20124627" cy="8950886"/>
            <a:chOff x="0" y="0"/>
            <a:chExt cx="31686624" cy="14093347"/>
          </a:xfrm>
          <a:solidFill>
            <a:schemeClr val="accent1"/>
          </a:solidFill>
        </p:grpSpPr>
        <p:sp>
          <p:nvSpPr>
            <p:cNvPr id="9" name="Freeform 3">
              <a:extLst>
                <a:ext uri="{FF2B5EF4-FFF2-40B4-BE49-F238E27FC236}">
                  <a16:creationId xmlns:a16="http://schemas.microsoft.com/office/drawing/2014/main" id="{5C3D4F0F-9B79-4C57-A4A2-753F8950D0C0}"/>
                </a:ext>
              </a:extLst>
            </p:cNvPr>
            <p:cNvSpPr/>
            <p:nvPr/>
          </p:nvSpPr>
          <p:spPr>
            <a:xfrm>
              <a:off x="0" y="0"/>
              <a:ext cx="31686624" cy="14093346"/>
            </a:xfrm>
            <a:custGeom>
              <a:avLst/>
              <a:gdLst/>
              <a:ahLst/>
              <a:cxnLst/>
              <a:rect l="l" t="t" r="r" b="b"/>
              <a:pathLst>
                <a:path w="31686624" h="14093346">
                  <a:moveTo>
                    <a:pt x="0" y="0"/>
                  </a:moveTo>
                  <a:lnTo>
                    <a:pt x="31686624" y="0"/>
                  </a:lnTo>
                  <a:lnTo>
                    <a:pt x="31686624" y="14093346"/>
                  </a:lnTo>
                  <a:lnTo>
                    <a:pt x="0" y="14093346"/>
                  </a:lnTo>
                  <a:close/>
                </a:path>
              </a:pathLst>
            </a:custGeom>
            <a:grpFill/>
          </p:spPr>
        </p:sp>
      </p:grpSp>
      <p:sp>
        <p:nvSpPr>
          <p:cNvPr id="2" name="Title 1">
            <a:extLst>
              <a:ext uri="{FF2B5EF4-FFF2-40B4-BE49-F238E27FC236}">
                <a16:creationId xmlns:a16="http://schemas.microsoft.com/office/drawing/2014/main" id="{F6BF1550-244E-4EA8-A53D-ADDC6E944D70}"/>
              </a:ext>
            </a:extLst>
          </p:cNvPr>
          <p:cNvSpPr>
            <a:spLocks noGrp="1"/>
          </p:cNvSpPr>
          <p:nvPr>
            <p:ph type="title"/>
          </p:nvPr>
        </p:nvSpPr>
        <p:spPr>
          <a:xfrm>
            <a:off x="0" y="539671"/>
            <a:ext cx="18364200" cy="2249424"/>
          </a:xfrm>
        </p:spPr>
        <p:txBody>
          <a:bodyPr>
            <a:normAutofit/>
          </a:bodyPr>
          <a:lstStyle/>
          <a:p>
            <a:pPr algn="ctr"/>
            <a:r>
              <a:rPr lang="en-US" b="1" u="sng" dirty="0">
                <a:latin typeface="Calibri Light" panose="020F0302020204030204" pitchFamily="34" charset="0"/>
                <a:cs typeface="Calibri Light" panose="020F0302020204030204" pitchFamily="34" charset="0"/>
              </a:rPr>
              <a:t>Uniform Guidance Continued</a:t>
            </a:r>
            <a:endParaRPr lang="en-US" sz="11500" b="1" u="sng"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3FD5AD99-4559-4788-A426-605E6D5D4669}"/>
              </a:ext>
            </a:extLst>
          </p:cNvPr>
          <p:cNvSpPr txBox="1"/>
          <p:nvPr/>
        </p:nvSpPr>
        <p:spPr>
          <a:xfrm>
            <a:off x="1380423" y="2497863"/>
            <a:ext cx="16459200" cy="6124754"/>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Equipment and Real Property Management: </a:t>
            </a:r>
            <a:r>
              <a:rPr kumimoji="0" lang="en-US" sz="2800" i="0"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Any purchase of equipment or real property with SLFRF funds must be consistent with the Uniform Guidance at 2 CFR Part 200, Subpart D.  Consistent with 2 CFR 200.311 and 2 CFR 200.313, any equipment or real property acquired using SLFRF funds shall vest in the non-Federal entity, consistent with any guidance that Treasury may issue. </a:t>
            </a:r>
            <a:endParaRPr kumimoji="0" lang="en-US" sz="2800" b="1" i="0"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800" b="1" u="sng"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Matching, Level of Effort, Earmarking: </a:t>
            </a:r>
            <a:r>
              <a:rPr kumimoji="0" lang="en-US" sz="2800" i="0"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There are no matching, level of effort, or earmarking compliance responsibilities associated with the SLFRF award. </a:t>
            </a:r>
            <a:endParaRPr kumimoji="0" lang="en-US" sz="2800" b="1" i="0" u="sng"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800" b="1" u="sng"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Period of Performance: </a:t>
            </a:r>
            <a:r>
              <a:rPr kumimoji="0" lang="en-US" sz="2800" i="0"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Your organization should also develop and implement internal controls related to activities occurring outside the period of performance.  </a:t>
            </a:r>
            <a:r>
              <a:rPr lang="en-US" sz="2800" dirty="0">
                <a:solidFill>
                  <a:prstClr val="black"/>
                </a:solidFill>
                <a:latin typeface="Calibri" panose="020F0502020204030204" pitchFamily="34" charset="0"/>
                <a:ea typeface="Times New Roman" panose="02020603050405020304" pitchFamily="18" charset="0"/>
                <a:cs typeface="Calibri" panose="020F0502020204030204" pitchFamily="34" charset="0"/>
              </a:rPr>
              <a:t>All funds remain subject to statutory requirements that they must be used for costs incurred by the recipient during the period that begins on March 3, 2021, and ends on December 31, 2024, and that award funds for the financial obligations incurred by December 31, 2024 and must be expended by December 31, 2026.  Any funds not used must be returned to Treasury as part of the award closeout process pursuant to 2 CFR 200.344(d). </a:t>
            </a:r>
            <a:endParaRPr kumimoji="0" lang="en-US" sz="2800" b="1" i="0" u="sng"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9393729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2690566">
            <a:off x="7569036" y="-7004392"/>
            <a:ext cx="20124627" cy="8950886"/>
            <a:chOff x="0" y="0"/>
            <a:chExt cx="31686624" cy="14093347"/>
          </a:xfrm>
        </p:grpSpPr>
        <p:sp>
          <p:nvSpPr>
            <p:cNvPr id="3" name="Freeform 3"/>
            <p:cNvSpPr/>
            <p:nvPr/>
          </p:nvSpPr>
          <p:spPr>
            <a:xfrm>
              <a:off x="0" y="0"/>
              <a:ext cx="31686624" cy="14093346"/>
            </a:xfrm>
            <a:custGeom>
              <a:avLst/>
              <a:gdLst/>
              <a:ahLst/>
              <a:cxnLst/>
              <a:rect l="l" t="t" r="r" b="b"/>
              <a:pathLst>
                <a:path w="31686624" h="14093346">
                  <a:moveTo>
                    <a:pt x="0" y="0"/>
                  </a:moveTo>
                  <a:lnTo>
                    <a:pt x="31686624" y="0"/>
                  </a:lnTo>
                  <a:lnTo>
                    <a:pt x="31686624" y="14093346"/>
                  </a:lnTo>
                  <a:lnTo>
                    <a:pt x="0" y="14093346"/>
                  </a:lnTo>
                  <a:close/>
                </a:path>
              </a:pathLst>
            </a:custGeom>
            <a:solidFill>
              <a:srgbClr val="54C7FA"/>
            </a:solidFill>
          </p:spPr>
        </p:sp>
      </p:grpSp>
      <p:grpSp>
        <p:nvGrpSpPr>
          <p:cNvPr id="17" name="Group 17"/>
          <p:cNvGrpSpPr/>
          <p:nvPr/>
        </p:nvGrpSpPr>
        <p:grpSpPr>
          <a:xfrm>
            <a:off x="9463815" y="1663713"/>
            <a:ext cx="7880463" cy="1916968"/>
            <a:chOff x="0" y="76200"/>
            <a:chExt cx="10507284" cy="2555957"/>
          </a:xfrm>
        </p:grpSpPr>
        <p:sp>
          <p:nvSpPr>
            <p:cNvPr id="18" name="TextBox 18"/>
            <p:cNvSpPr txBox="1"/>
            <p:nvPr/>
          </p:nvSpPr>
          <p:spPr>
            <a:xfrm>
              <a:off x="803163" y="2194430"/>
              <a:ext cx="9704121" cy="437727"/>
            </a:xfrm>
            <a:prstGeom prst="rect">
              <a:avLst/>
            </a:prstGeom>
          </p:spPr>
          <p:txBody>
            <a:bodyPr lIns="0" tIns="0" rIns="0" bIns="0" rtlCol="0" anchor="t">
              <a:spAutoFit/>
            </a:bodyPr>
            <a:lstStyle/>
            <a:p>
              <a:pPr marL="0" marR="0" lvl="0" indent="0" algn="r" defTabSz="914400" rtl="0" eaLnBrk="1" fontAlgn="auto" latinLnBrk="0" hangingPunct="1">
                <a:lnSpc>
                  <a:spcPts val="2800"/>
                </a:lnSpc>
                <a:spcBef>
                  <a:spcPct val="0"/>
                </a:spcBef>
                <a:spcAft>
                  <a:spcPts val="0"/>
                </a:spcAft>
                <a:buClrTx/>
                <a:buSzTx/>
                <a:buFontTx/>
                <a:buNone/>
                <a:tabLst/>
                <a:defRPr/>
              </a:pPr>
              <a:endParaRPr kumimoji="0" lang="en-US" sz="2000" b="0" i="0" u="none" strike="noStrike" kern="1200" cap="none" spc="0" normalizeH="0" baseline="0" noProof="0">
                <a:ln>
                  <a:noFill/>
                </a:ln>
                <a:solidFill>
                  <a:srgbClr val="192954"/>
                </a:solidFill>
                <a:effectLst/>
                <a:uLnTx/>
                <a:uFillTx/>
                <a:latin typeface="Aileron Regular"/>
                <a:ea typeface="+mn-ea"/>
                <a:cs typeface="+mn-cs"/>
              </a:endParaRPr>
            </a:p>
          </p:txBody>
        </p:sp>
        <p:sp>
          <p:nvSpPr>
            <p:cNvPr id="19" name="TextBox 19"/>
            <p:cNvSpPr txBox="1"/>
            <p:nvPr/>
          </p:nvSpPr>
          <p:spPr>
            <a:xfrm>
              <a:off x="0" y="76200"/>
              <a:ext cx="9704121" cy="1081579"/>
            </a:xfrm>
            <a:prstGeom prst="rect">
              <a:avLst/>
            </a:prstGeom>
          </p:spPr>
          <p:txBody>
            <a:bodyPr lIns="0" tIns="0" rIns="0" bIns="0" rtlCol="0" anchor="t">
              <a:spAutoFit/>
            </a:bodyPr>
            <a:lstStyle/>
            <a:p>
              <a:pPr marL="0" marR="0" lvl="0" indent="0" algn="r" defTabSz="914400" rtl="0" eaLnBrk="1" fontAlgn="auto" latinLnBrk="0" hangingPunct="1">
                <a:lnSpc>
                  <a:spcPts val="5880"/>
                </a:lnSpc>
                <a:spcBef>
                  <a:spcPts val="0"/>
                </a:spcBef>
                <a:spcAft>
                  <a:spcPts val="0"/>
                </a:spcAft>
                <a:buClrTx/>
                <a:buSzTx/>
                <a:buFontTx/>
                <a:buNone/>
                <a:tabLst/>
                <a:defRPr/>
              </a:pPr>
              <a:endParaRPr kumimoji="0" lang="en-US" sz="7200" b="1" i="0" u="none" strike="noStrike" kern="1200" cap="none" spc="0" normalizeH="0" baseline="0" noProof="0">
                <a:ln>
                  <a:noFill/>
                </a:ln>
                <a:solidFill>
                  <a:srgbClr val="192954"/>
                </a:solidFill>
                <a:effectLst/>
                <a:uLnTx/>
                <a:uFillTx/>
                <a:latin typeface="Calibri"/>
                <a:ea typeface="+mn-ea"/>
                <a:cs typeface="+mn-cs"/>
              </a:endParaRPr>
            </a:p>
          </p:txBody>
        </p:sp>
      </p:grpSp>
      <p:sp>
        <p:nvSpPr>
          <p:cNvPr id="28" name="TextBox 27">
            <a:extLst>
              <a:ext uri="{FF2B5EF4-FFF2-40B4-BE49-F238E27FC236}">
                <a16:creationId xmlns:a16="http://schemas.microsoft.com/office/drawing/2014/main" id="{B0FB0285-C9B1-455D-B052-AA7940B8EA88}"/>
              </a:ext>
            </a:extLst>
          </p:cNvPr>
          <p:cNvSpPr txBox="1"/>
          <p:nvPr/>
        </p:nvSpPr>
        <p:spPr>
          <a:xfrm>
            <a:off x="1489785" y="1240188"/>
            <a:ext cx="17678400" cy="1066959"/>
          </a:xfrm>
          <a:prstGeom prst="rect">
            <a:avLst/>
          </a:prstGeom>
          <a:noFill/>
        </p:spPr>
        <p:txBody>
          <a:bodyPr wrap="square">
            <a:spAutoFit/>
          </a:bodyPr>
          <a:lstStyle/>
          <a:p>
            <a:pPr marL="0" marR="0" lvl="0" indent="0" algn="l" defTabSz="914400" rtl="0" eaLnBrk="1" fontAlgn="auto" latinLnBrk="0" hangingPunct="1">
              <a:lnSpc>
                <a:spcPts val="756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192954"/>
                </a:solidFill>
                <a:effectLst/>
                <a:uLnTx/>
                <a:uFillTx/>
                <a:latin typeface="Calibri Light" panose="020F0302020204030204" pitchFamily="34" charset="0"/>
                <a:ea typeface="+mn-ea"/>
                <a:cs typeface="Calibri Light" panose="020F0302020204030204" pitchFamily="34" charset="0"/>
              </a:rPr>
              <a:t>Procurement, Suspension, and Debarment </a:t>
            </a:r>
          </a:p>
        </p:txBody>
      </p:sp>
      <p:sp>
        <p:nvSpPr>
          <p:cNvPr id="4" name="TextBox 3">
            <a:extLst>
              <a:ext uri="{FF2B5EF4-FFF2-40B4-BE49-F238E27FC236}">
                <a16:creationId xmlns:a16="http://schemas.microsoft.com/office/drawing/2014/main" id="{238FE9FC-6C1A-4D2C-AD74-0B9F78661D69}"/>
              </a:ext>
            </a:extLst>
          </p:cNvPr>
          <p:cNvSpPr txBox="1"/>
          <p:nvPr/>
        </p:nvSpPr>
        <p:spPr>
          <a:xfrm>
            <a:off x="1533024" y="2411932"/>
            <a:ext cx="15424484" cy="7540526"/>
          </a:xfrm>
          <a:prstGeom prst="rect">
            <a:avLst/>
          </a:prstGeom>
          <a:noFill/>
        </p:spPr>
        <p:txBody>
          <a:bodyPr wrap="square" rtlCol="0">
            <a:spAutoFit/>
          </a:bodyPr>
          <a:lstStyle/>
          <a:p>
            <a:pPr marL="457200" indent="-457200">
              <a:buFont typeface="Arial" panose="020B0604020202020204" pitchFamily="34" charset="0"/>
              <a:buChar char="•"/>
            </a:pPr>
            <a:r>
              <a:rPr lang="en-US" sz="2800" dirty="0"/>
              <a:t>Recipients are responsible for ensuring that any procurement using SLFRF funds, or payments under procurement contracts using such funds are consistent with the procurement standards set forth in the Uniform Guidance at 2 CFR 200.317 through 2 CFR 200.327. </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The Uniform Guidance establishes in 2 CFR 200.319 that all procurement transactions for property or services must be conducted in a manner providing full and open competition, consistent with standards outlined in 2 CFR 200.320, which allows for non-competitive procurements only in circumstances where at least one of the conditions below is true</a:t>
            </a:r>
          </a:p>
          <a:p>
            <a:pPr marL="1371600" lvl="2" indent="-457200">
              <a:buFont typeface="Arial" panose="020B0604020202020204" pitchFamily="34" charset="0"/>
              <a:buChar char="•"/>
            </a:pPr>
            <a:r>
              <a:rPr lang="en-US" sz="2800" dirty="0"/>
              <a:t>the item is below the micro-purchase threshold; </a:t>
            </a:r>
          </a:p>
          <a:p>
            <a:pPr marL="1371600" lvl="2" indent="-457200">
              <a:buFont typeface="Arial" panose="020B0604020202020204" pitchFamily="34" charset="0"/>
              <a:buChar char="•"/>
            </a:pPr>
            <a:r>
              <a:rPr lang="en-US" sz="2800" dirty="0"/>
              <a:t>the item is only available from a single source; </a:t>
            </a:r>
          </a:p>
          <a:p>
            <a:pPr marL="1371600" lvl="2" indent="-457200">
              <a:buFont typeface="Arial" panose="020B0604020202020204" pitchFamily="34" charset="0"/>
              <a:buChar char="•"/>
            </a:pPr>
            <a:r>
              <a:rPr lang="en-US" sz="2800" dirty="0"/>
              <a:t>the public exigency or emergency will not permit a delay from publicizing a competitive solicitation; or</a:t>
            </a:r>
          </a:p>
          <a:p>
            <a:pPr marL="1371600" lvl="2" indent="-457200">
              <a:buFont typeface="Arial" panose="020B0604020202020204" pitchFamily="34" charset="0"/>
              <a:buChar char="•"/>
            </a:pPr>
            <a:r>
              <a:rPr lang="en-US" sz="2800" dirty="0"/>
              <a:t>after solicitation of a number of sources, competition is determined inadequate. </a:t>
            </a:r>
          </a:p>
          <a:p>
            <a:endParaRPr lang="en-US" dirty="0"/>
          </a:p>
          <a:p>
            <a:pPr marL="457200" indent="-457200">
              <a:buFont typeface="Arial" panose="020B0604020202020204" pitchFamily="34" charset="0"/>
              <a:buChar char="•"/>
            </a:pPr>
            <a:r>
              <a:rPr lang="en-US" sz="2800" dirty="0"/>
              <a:t>The Uniform Guidance requires an infrastructure for competitive bidding and contractor oversight, including maintaining written standards of conduct and prohibitions on dealing with suspended or debarred parties. </a:t>
            </a:r>
          </a:p>
          <a:p>
            <a:endParaRPr lang="en-US" dirty="0"/>
          </a:p>
        </p:txBody>
      </p:sp>
    </p:spTree>
    <p:extLst>
      <p:ext uri="{BB962C8B-B14F-4D97-AF65-F5344CB8AC3E}">
        <p14:creationId xmlns:p14="http://schemas.microsoft.com/office/powerpoint/2010/main" val="42423613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a:extLst>
              <a:ext uri="{FF2B5EF4-FFF2-40B4-BE49-F238E27FC236}">
                <a16:creationId xmlns:a16="http://schemas.microsoft.com/office/drawing/2014/main" id="{127BEF58-7751-44EF-AAEF-0C8A5600D2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7065308"/>
            <a:ext cx="3221692" cy="3221692"/>
          </a:xfrm>
          <a:prstGeom prst="rect">
            <a:avLst/>
          </a:prstGeom>
        </p:spPr>
      </p:pic>
      <p:sp>
        <p:nvSpPr>
          <p:cNvPr id="2" name="TextBox 2"/>
          <p:cNvSpPr txBox="1"/>
          <p:nvPr/>
        </p:nvSpPr>
        <p:spPr>
          <a:xfrm>
            <a:off x="3397564" y="1026718"/>
            <a:ext cx="14249400" cy="1001813"/>
          </a:xfrm>
          <a:prstGeom prst="rect">
            <a:avLst/>
          </a:prstGeom>
        </p:spPr>
        <p:txBody>
          <a:bodyPr wrap="square" lIns="0" tIns="0" rIns="0" bIns="0" rtlCol="0" anchor="t">
            <a:spAutoFit/>
          </a:bodyPr>
          <a:lstStyle/>
          <a:p>
            <a:pPr marL="0" marR="0" lvl="0" indent="0" algn="l" defTabSz="914400" rtl="0" eaLnBrk="1" fontAlgn="auto" latinLnBrk="0" hangingPunct="1">
              <a:lnSpc>
                <a:spcPts val="756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192954"/>
                </a:solidFill>
                <a:effectLst/>
                <a:uLnTx/>
                <a:uFillTx/>
                <a:latin typeface="Calibri Light" panose="020F0302020204030204" pitchFamily="34" charset="0"/>
                <a:ea typeface="+mn-ea"/>
                <a:cs typeface="Calibri Light" panose="020F0302020204030204" pitchFamily="34" charset="0"/>
              </a:rPr>
              <a:t>Uniform Guidance Continued</a:t>
            </a:r>
          </a:p>
        </p:txBody>
      </p:sp>
      <p:pic>
        <p:nvPicPr>
          <p:cNvPr id="8" name="Picture 8"/>
          <p:cNvPicPr>
            <a:picLocks noChangeAspect="1"/>
          </p:cNvPicPr>
          <p:nvPr/>
        </p:nvPicPr>
        <p:blipFill>
          <a:blip r:embed="rId4"/>
          <a:srcRect/>
          <a:stretch>
            <a:fillRect/>
          </a:stretch>
        </p:blipFill>
        <p:spPr>
          <a:xfrm>
            <a:off x="1684976" y="8675370"/>
            <a:ext cx="1175013" cy="663393"/>
          </a:xfrm>
          <a:prstGeom prst="rect">
            <a:avLst/>
          </a:prstGeom>
        </p:spPr>
      </p:pic>
      <p:pic>
        <p:nvPicPr>
          <p:cNvPr id="23" name="Picture 2">
            <a:extLst>
              <a:ext uri="{FF2B5EF4-FFF2-40B4-BE49-F238E27FC236}">
                <a16:creationId xmlns:a16="http://schemas.microsoft.com/office/drawing/2014/main" id="{39B2CD20-EAEE-468E-84CF-B375F37B05C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200000">
            <a:off x="-20268" y="-69284"/>
            <a:ext cx="3221692" cy="3221692"/>
          </a:xfrm>
          <a:prstGeom prst="rect">
            <a:avLst/>
          </a:prstGeom>
        </p:spPr>
      </p:pic>
      <p:sp>
        <p:nvSpPr>
          <p:cNvPr id="14" name="TextBox 13">
            <a:extLst>
              <a:ext uri="{FF2B5EF4-FFF2-40B4-BE49-F238E27FC236}">
                <a16:creationId xmlns:a16="http://schemas.microsoft.com/office/drawing/2014/main" id="{0C6806E9-F356-4C62-BC23-D8DE7CDC362F}"/>
              </a:ext>
            </a:extLst>
          </p:cNvPr>
          <p:cNvSpPr txBox="1"/>
          <p:nvPr/>
        </p:nvSpPr>
        <p:spPr>
          <a:xfrm>
            <a:off x="1590577" y="2150643"/>
            <a:ext cx="15993424" cy="71096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Program Income: </a:t>
            </a:r>
            <a:r>
              <a:rPr lang="en-US" sz="2400" dirty="0">
                <a:solidFill>
                  <a:prstClr val="black"/>
                </a:solidFill>
                <a:latin typeface="Calibri" panose="020F0502020204030204" pitchFamily="34" charset="0"/>
                <a:cs typeface="Calibri" panose="020F0502020204030204" pitchFamily="34" charset="0"/>
              </a:rPr>
              <a:t>Generally, program income includes, but is not limited to, income from fees for services performed, the use or rental of real or personal property acquired under Federal awards, and principal and interest on loans made with Federal award funds.  Program income does not include interest earned on advances of Federal funds, rebates, credits, discounts, or interest on rebates, credits, or discounts.  Recipients of SLFRF funds should calculate, document and record the organization’s program income. </a:t>
            </a:r>
            <a:endParaRPr kumimoji="0" lang="en-US" sz="2400" i="0"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1" u="sng" dirty="0">
              <a:solidFill>
                <a:prstClr val="black"/>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u="sng" dirty="0">
                <a:solidFill>
                  <a:prstClr val="black"/>
                </a:solidFill>
                <a:latin typeface="Calibri" panose="020F0502020204030204" pitchFamily="34" charset="0"/>
                <a:cs typeface="Calibri" panose="020F0502020204030204" pitchFamily="34" charset="0"/>
              </a:rPr>
              <a:t>Subrecipient Monitoring: </a:t>
            </a:r>
            <a:r>
              <a:rPr lang="en-US" sz="2400" dirty="0">
                <a:solidFill>
                  <a:prstClr val="black"/>
                </a:solidFill>
                <a:latin typeface="Calibri" panose="020F0502020204030204" pitchFamily="34" charset="0"/>
                <a:cs typeface="Calibri" panose="020F0502020204030204" pitchFamily="34" charset="0"/>
              </a:rPr>
              <a:t>SLFRF recipients that are pass-through entities as described under 2 CFR 200.1 are required to manage and monitor their subrecipients to ensure compliance with requirements of the SLFRF award pursuant to 2 CFR 200.332 regarding requirements for pass-through entities. </a:t>
            </a:r>
          </a:p>
          <a:p>
            <a:pPr marL="800100" lvl="1" indent="-342900">
              <a:buFont typeface="Arial" panose="020B0604020202020204" pitchFamily="34" charset="0"/>
              <a:buChar char="•"/>
              <a:defRPr/>
            </a:pPr>
            <a:r>
              <a:rPr lang="en-US" sz="2400" dirty="0">
                <a:solidFill>
                  <a:prstClr val="black"/>
                </a:solidFill>
                <a:latin typeface="Calibri" panose="020F0502020204030204" pitchFamily="34" charset="0"/>
                <a:cs typeface="Calibri" panose="020F0502020204030204" pitchFamily="34" charset="0"/>
              </a:rPr>
              <a:t>First, your organization must clearly identify to the subrecipients: (1) that the award is a subaward of SLFRF funds; (2) any and all compliance requirements for use of SLFRF funds; and (3) any and all reporting requirements of expenditures of SLFRF funds. </a:t>
            </a:r>
          </a:p>
          <a:p>
            <a:pPr marL="800100" lvl="1" indent="-342900">
              <a:buFont typeface="Arial" panose="020B0604020202020204" pitchFamily="34" charset="0"/>
              <a:buChar char="•"/>
              <a:defRPr/>
            </a:pPr>
            <a:r>
              <a:rPr lang="en-US" sz="2400" dirty="0">
                <a:solidFill>
                  <a:prstClr val="black"/>
                </a:solidFill>
                <a:latin typeface="Calibri" panose="020F0502020204030204" pitchFamily="34" charset="0"/>
                <a:cs typeface="Calibri" panose="020F0502020204030204" pitchFamily="34" charset="0"/>
              </a:rPr>
              <a:t>Next, your organization will need to evaluate each subrecipient’s risk of noncompliance based on a set of common factors.  These risk assessments may include factors such as prior experience in managing Federal funds, previous audits, personnel and policies or procedures for award execution and oversight.  Ongoing monitoring of any given subrecipient should reflect its assessed risk and include monitoring, identification of deficiencies, and follow-up to ensure appropriate remediation.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sng"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20064727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ext&#10;&#10;Description automatically generated with low confidence">
            <a:extLst>
              <a:ext uri="{FF2B5EF4-FFF2-40B4-BE49-F238E27FC236}">
                <a16:creationId xmlns:a16="http://schemas.microsoft.com/office/drawing/2014/main" id="{BC18E1BB-680B-47ED-863B-3497B0E1C833}"/>
              </a:ext>
            </a:extLst>
          </p:cNvPr>
          <p:cNvPicPr>
            <a:picLocks noChangeAspect="1"/>
          </p:cNvPicPr>
          <p:nvPr/>
        </p:nvPicPr>
        <p:blipFill>
          <a:blip r:embed="rId3"/>
          <a:stretch>
            <a:fillRect/>
          </a:stretch>
        </p:blipFill>
        <p:spPr>
          <a:xfrm>
            <a:off x="312623" y="217436"/>
            <a:ext cx="2675007" cy="1510533"/>
          </a:xfrm>
          <a:prstGeom prst="rect">
            <a:avLst/>
          </a:prstGeom>
        </p:spPr>
      </p:pic>
      <p:sp>
        <p:nvSpPr>
          <p:cNvPr id="2" name="TextBox 1">
            <a:extLst>
              <a:ext uri="{FF2B5EF4-FFF2-40B4-BE49-F238E27FC236}">
                <a16:creationId xmlns:a16="http://schemas.microsoft.com/office/drawing/2014/main" id="{38C46AD4-F0A0-4588-A943-3767A722C510}"/>
              </a:ext>
            </a:extLst>
          </p:cNvPr>
          <p:cNvSpPr txBox="1"/>
          <p:nvPr/>
        </p:nvSpPr>
        <p:spPr>
          <a:xfrm>
            <a:off x="3924300" y="620999"/>
            <a:ext cx="122682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sng"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Special Tests and Provisions</a:t>
            </a:r>
          </a:p>
        </p:txBody>
      </p:sp>
      <p:sp>
        <p:nvSpPr>
          <p:cNvPr id="4" name="TextBox 3">
            <a:extLst>
              <a:ext uri="{FF2B5EF4-FFF2-40B4-BE49-F238E27FC236}">
                <a16:creationId xmlns:a16="http://schemas.microsoft.com/office/drawing/2014/main" id="{B4539852-B7BA-4CF8-9314-CB4073043172}"/>
              </a:ext>
            </a:extLst>
          </p:cNvPr>
          <p:cNvSpPr txBox="1"/>
          <p:nvPr/>
        </p:nvSpPr>
        <p:spPr>
          <a:xfrm>
            <a:off x="0" y="2878667"/>
            <a:ext cx="5418207" cy="6187169"/>
          </a:xfrm>
          <a:prstGeom prst="rect">
            <a:avLst/>
          </a:prstGeom>
          <a:noFill/>
        </p:spPr>
        <p:txBody>
          <a:bodyPr wrap="square" rtlCol="0">
            <a:spAutoFit/>
          </a:bodyPr>
          <a:lstStyle/>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Treasury may issue sub regulatory guidance as well as frequently asked questions.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Treasury has provided a chart describing some best practices for development of internal controls in Table 1 provided within this slide.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 </a:t>
            </a:r>
          </a:p>
        </p:txBody>
      </p:sp>
      <p:pic>
        <p:nvPicPr>
          <p:cNvPr id="6" name="Picture 5">
            <a:extLst>
              <a:ext uri="{FF2B5EF4-FFF2-40B4-BE49-F238E27FC236}">
                <a16:creationId xmlns:a16="http://schemas.microsoft.com/office/drawing/2014/main" id="{A6BCBB88-640B-4825-9F9E-8FCB1896802E}"/>
              </a:ext>
            </a:extLst>
          </p:cNvPr>
          <p:cNvPicPr>
            <a:picLocks noChangeAspect="1"/>
          </p:cNvPicPr>
          <p:nvPr/>
        </p:nvPicPr>
        <p:blipFill>
          <a:blip r:embed="rId4"/>
          <a:stretch>
            <a:fillRect/>
          </a:stretch>
        </p:blipFill>
        <p:spPr>
          <a:xfrm>
            <a:off x="5859514" y="2571751"/>
            <a:ext cx="11944229" cy="5981700"/>
          </a:xfrm>
          <a:prstGeom prst="rect">
            <a:avLst/>
          </a:prstGeom>
        </p:spPr>
      </p:pic>
    </p:spTree>
    <p:extLst>
      <p:ext uri="{BB962C8B-B14F-4D97-AF65-F5344CB8AC3E}">
        <p14:creationId xmlns:p14="http://schemas.microsoft.com/office/powerpoint/2010/main" val="33142621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4">
            <a:extLst>
              <a:ext uri="{FF2B5EF4-FFF2-40B4-BE49-F238E27FC236}">
                <a16:creationId xmlns:a16="http://schemas.microsoft.com/office/drawing/2014/main" id="{D5EEB288-BD9A-4D02-A329-8692086C05A5}"/>
              </a:ext>
            </a:extLst>
          </p:cNvPr>
          <p:cNvGrpSpPr/>
          <p:nvPr/>
        </p:nvGrpSpPr>
        <p:grpSpPr>
          <a:xfrm rot="-9622901">
            <a:off x="-6358780" y="8737326"/>
            <a:ext cx="20124627" cy="8722700"/>
            <a:chOff x="0" y="0"/>
            <a:chExt cx="31686624" cy="13734063"/>
          </a:xfrm>
          <a:solidFill>
            <a:srgbClr val="002060"/>
          </a:solidFill>
        </p:grpSpPr>
        <p:sp>
          <p:nvSpPr>
            <p:cNvPr id="11" name="Freeform 5">
              <a:extLst>
                <a:ext uri="{FF2B5EF4-FFF2-40B4-BE49-F238E27FC236}">
                  <a16:creationId xmlns:a16="http://schemas.microsoft.com/office/drawing/2014/main" id="{FA142D71-4E8E-411D-8907-56E40956FD53}"/>
                </a:ext>
              </a:extLst>
            </p:cNvPr>
            <p:cNvSpPr/>
            <p:nvPr/>
          </p:nvSpPr>
          <p:spPr>
            <a:xfrm>
              <a:off x="0" y="0"/>
              <a:ext cx="31686624" cy="13734062"/>
            </a:xfrm>
            <a:custGeom>
              <a:avLst/>
              <a:gdLst/>
              <a:ahLst/>
              <a:cxnLst/>
              <a:rect l="l" t="t" r="r" b="b"/>
              <a:pathLst>
                <a:path w="31686624" h="13734062">
                  <a:moveTo>
                    <a:pt x="0" y="0"/>
                  </a:moveTo>
                  <a:lnTo>
                    <a:pt x="31686624" y="0"/>
                  </a:lnTo>
                  <a:lnTo>
                    <a:pt x="31686624" y="13734062"/>
                  </a:lnTo>
                  <a:lnTo>
                    <a:pt x="0" y="13734062"/>
                  </a:lnTo>
                  <a:close/>
                </a:path>
              </a:pathLst>
            </a:custGeom>
            <a:grpFill/>
          </p:spPr>
        </p:sp>
      </p:grpSp>
      <p:grpSp>
        <p:nvGrpSpPr>
          <p:cNvPr id="8" name="Group 2">
            <a:extLst>
              <a:ext uri="{FF2B5EF4-FFF2-40B4-BE49-F238E27FC236}">
                <a16:creationId xmlns:a16="http://schemas.microsoft.com/office/drawing/2014/main" id="{B1B5A133-FC92-476B-AF00-A128B94B8077}"/>
              </a:ext>
            </a:extLst>
          </p:cNvPr>
          <p:cNvGrpSpPr/>
          <p:nvPr/>
        </p:nvGrpSpPr>
        <p:grpSpPr>
          <a:xfrm rot="-9622901">
            <a:off x="4583754" y="-7699886"/>
            <a:ext cx="20124627" cy="8950886"/>
            <a:chOff x="0" y="0"/>
            <a:chExt cx="31686624" cy="14093347"/>
          </a:xfrm>
          <a:solidFill>
            <a:schemeClr val="accent1"/>
          </a:solidFill>
        </p:grpSpPr>
        <p:sp>
          <p:nvSpPr>
            <p:cNvPr id="9" name="Freeform 3">
              <a:extLst>
                <a:ext uri="{FF2B5EF4-FFF2-40B4-BE49-F238E27FC236}">
                  <a16:creationId xmlns:a16="http://schemas.microsoft.com/office/drawing/2014/main" id="{5C3D4F0F-9B79-4C57-A4A2-753F8950D0C0}"/>
                </a:ext>
              </a:extLst>
            </p:cNvPr>
            <p:cNvSpPr/>
            <p:nvPr/>
          </p:nvSpPr>
          <p:spPr>
            <a:xfrm>
              <a:off x="0" y="0"/>
              <a:ext cx="31686624" cy="14093346"/>
            </a:xfrm>
            <a:custGeom>
              <a:avLst/>
              <a:gdLst/>
              <a:ahLst/>
              <a:cxnLst/>
              <a:rect l="l" t="t" r="r" b="b"/>
              <a:pathLst>
                <a:path w="31686624" h="14093346">
                  <a:moveTo>
                    <a:pt x="0" y="0"/>
                  </a:moveTo>
                  <a:lnTo>
                    <a:pt x="31686624" y="0"/>
                  </a:lnTo>
                  <a:lnTo>
                    <a:pt x="31686624" y="14093346"/>
                  </a:lnTo>
                  <a:lnTo>
                    <a:pt x="0" y="14093346"/>
                  </a:lnTo>
                  <a:close/>
                </a:path>
              </a:pathLst>
            </a:custGeom>
            <a:grpFill/>
          </p:spPr>
        </p:sp>
      </p:grpSp>
      <p:sp>
        <p:nvSpPr>
          <p:cNvPr id="6" name="TextBox 5">
            <a:extLst>
              <a:ext uri="{FF2B5EF4-FFF2-40B4-BE49-F238E27FC236}">
                <a16:creationId xmlns:a16="http://schemas.microsoft.com/office/drawing/2014/main" id="{3FD5AD99-4559-4788-A426-605E6D5D4669}"/>
              </a:ext>
            </a:extLst>
          </p:cNvPr>
          <p:cNvSpPr txBox="1"/>
          <p:nvPr/>
        </p:nvSpPr>
        <p:spPr>
          <a:xfrm>
            <a:off x="2660548" y="1216232"/>
            <a:ext cx="1706880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prstClr val="black"/>
                </a:solidFill>
                <a:effectLst/>
                <a:uLnTx/>
                <a:uFillTx/>
                <a:latin typeface="Calibri Light" panose="020F0302020204030204" pitchFamily="34" charset="0"/>
                <a:ea typeface="Times New Roman" panose="02020603050405020304" pitchFamily="18" charset="0"/>
                <a:cs typeface="Calibri Light" panose="020F0302020204030204" pitchFamily="34" charset="0"/>
              </a:rPr>
              <a:t>Award Terms and Conditions </a:t>
            </a:r>
          </a:p>
        </p:txBody>
      </p:sp>
      <p:sp>
        <p:nvSpPr>
          <p:cNvPr id="3" name="TextBox 2">
            <a:extLst>
              <a:ext uri="{FF2B5EF4-FFF2-40B4-BE49-F238E27FC236}">
                <a16:creationId xmlns:a16="http://schemas.microsoft.com/office/drawing/2014/main" id="{BF0F58BE-D8D1-43A0-8717-1094CA693FE3}"/>
              </a:ext>
            </a:extLst>
          </p:cNvPr>
          <p:cNvSpPr txBox="1"/>
          <p:nvPr/>
        </p:nvSpPr>
        <p:spPr>
          <a:xfrm>
            <a:off x="1669013" y="2365010"/>
            <a:ext cx="15364041" cy="649408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The Award Terms and Conditions of the SLFRF financial assistance agreement sets froth the compliance obligations for recipients pursuant to the SLFRF statute, the Uniform Guidance, Treasury’s final rule, and applicable federal laws and regulations.  These obligations include the following items in addition to those described above: </a:t>
            </a:r>
          </a:p>
          <a:p>
            <a:pPr marL="2743200" lvl="5" indent="-457200">
              <a:lnSpc>
                <a:spcPct val="150000"/>
              </a:lnSpc>
              <a:buFont typeface="Arial" panose="020B0604020202020204" pitchFamily="34" charset="0"/>
              <a:buChar char="•"/>
            </a:pPr>
            <a:r>
              <a:rPr lang="en-US" sz="3200" dirty="0">
                <a:solidFill>
                  <a:prstClr val="black"/>
                </a:solidFill>
                <a:latin typeface="Calibri" panose="020F0502020204030204" pitchFamily="34" charset="0"/>
                <a:cs typeface="Calibri" panose="020F0502020204030204" pitchFamily="34" charset="0"/>
              </a:rPr>
              <a:t>Sam.gov Requirements </a:t>
            </a:r>
          </a:p>
          <a:p>
            <a:pPr marL="2743200" lvl="5" indent="-457200">
              <a:lnSpc>
                <a:spcPct val="150000"/>
              </a:lnSpc>
              <a:buFont typeface="Arial" panose="020B0604020202020204" pitchFamily="34" charset="0"/>
              <a:buChar cha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Re</a:t>
            </a:r>
            <a:r>
              <a:rPr lang="en-US" sz="3200" dirty="0" err="1">
                <a:solidFill>
                  <a:prstClr val="black"/>
                </a:solidFill>
                <a:latin typeface="Calibri" panose="020F0502020204030204" pitchFamily="34" charset="0"/>
                <a:cs typeface="Calibri" panose="020F0502020204030204" pitchFamily="34" charset="0"/>
              </a:rPr>
              <a:t>cordkeeping</a:t>
            </a:r>
            <a:r>
              <a:rPr lang="en-US" sz="3200" dirty="0">
                <a:solidFill>
                  <a:prstClr val="black"/>
                </a:solidFill>
                <a:latin typeface="Calibri" panose="020F0502020204030204" pitchFamily="34" charset="0"/>
                <a:cs typeface="Calibri" panose="020F0502020204030204" pitchFamily="34" charset="0"/>
              </a:rPr>
              <a:t> Requirements </a:t>
            </a:r>
          </a:p>
          <a:p>
            <a:pPr marL="2743200" lvl="5" indent="-457200">
              <a:lnSpc>
                <a:spcPct val="150000"/>
              </a:lnSpc>
              <a:buFont typeface="Arial" panose="020B0604020202020204" pitchFamily="34" charset="0"/>
              <a:buChar cha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Single Audit Requirements</a:t>
            </a:r>
          </a:p>
          <a:p>
            <a:pPr marL="2743200" lvl="5" indent="-457200">
              <a:lnSpc>
                <a:spcPct val="150000"/>
              </a:lnSpc>
              <a:buFont typeface="Arial" panose="020B0604020202020204" pitchFamily="34" charset="0"/>
              <a:buChar char="•"/>
            </a:pPr>
            <a:r>
              <a:rPr lang="en-US" sz="3200" dirty="0">
                <a:solidFill>
                  <a:prstClr val="black"/>
                </a:solidFill>
                <a:latin typeface="Calibri" panose="020F0502020204030204" pitchFamily="34" charset="0"/>
                <a:cs typeface="Calibri" panose="020F0502020204030204" pitchFamily="34" charset="0"/>
              </a:rPr>
              <a:t>Civil Rights Compliance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42157858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TextBox 3"/>
          <p:cNvSpPr txBox="1"/>
          <p:nvPr/>
        </p:nvSpPr>
        <p:spPr>
          <a:xfrm>
            <a:off x="2421467" y="1019768"/>
            <a:ext cx="14020800" cy="790922"/>
          </a:xfrm>
          <a:prstGeom prst="rect">
            <a:avLst/>
          </a:prstGeom>
        </p:spPr>
        <p:txBody>
          <a:bodyPr wrap="square" lIns="0" tIns="0" rIns="0" bIns="0" rtlCol="0" anchor="t">
            <a:spAutoFit/>
          </a:bodyPr>
          <a:lstStyle/>
          <a:p>
            <a:pPr marL="0" marR="0" lvl="0" indent="0" algn="ctr" defTabSz="914400" rtl="0" eaLnBrk="1" fontAlgn="auto" latinLnBrk="0" hangingPunct="1">
              <a:lnSpc>
                <a:spcPts val="5880"/>
              </a:lnSpc>
              <a:spcBef>
                <a:spcPts val="0"/>
              </a:spcBef>
              <a:spcAft>
                <a:spcPts val="0"/>
              </a:spcAft>
              <a:buClrTx/>
              <a:buSzTx/>
              <a:buFontTx/>
              <a:buNone/>
              <a:tabLst/>
              <a:defRPr/>
            </a:pPr>
            <a:r>
              <a:rPr kumimoji="0" lang="en-US" sz="6600" b="0" i="0" u="sng"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Award Terms and Conditions </a:t>
            </a:r>
          </a:p>
        </p:txBody>
      </p:sp>
      <p:sp>
        <p:nvSpPr>
          <p:cNvPr id="2" name="TextBox 1">
            <a:extLst>
              <a:ext uri="{FF2B5EF4-FFF2-40B4-BE49-F238E27FC236}">
                <a16:creationId xmlns:a16="http://schemas.microsoft.com/office/drawing/2014/main" id="{3602156A-7425-48E6-91C0-F77E3E09278D}"/>
              </a:ext>
            </a:extLst>
          </p:cNvPr>
          <p:cNvSpPr txBox="1"/>
          <p:nvPr/>
        </p:nvSpPr>
        <p:spPr>
          <a:xfrm>
            <a:off x="572614" y="2223554"/>
            <a:ext cx="17413706" cy="7417415"/>
          </a:xfrm>
          <a:prstGeom prst="rect">
            <a:avLst/>
          </a:prstGeom>
          <a:noFill/>
        </p:spPr>
        <p:txBody>
          <a:bodyPr wrap="square" lIns="91440" tIns="45720" rIns="91440" bIns="45720" rtlCol="0" anchor="t">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Sam.gov Requirements: </a:t>
            </a:r>
            <a:r>
              <a:rPr kumimoji="0" lang="en-US" sz="2800" i="0"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All eligible recipients are also required to have an active registration with the System for Award Management (SAM) </a:t>
            </a:r>
            <a:r>
              <a:rPr lang="en-US" sz="2800" dirty="0">
                <a:solidFill>
                  <a:prstClr val="white"/>
                </a:solidFill>
                <a:latin typeface="Calibri" panose="020F0502020204030204" pitchFamily="34" charset="0"/>
                <a:cs typeface="Calibri" panose="020F0502020204030204" pitchFamily="34" charset="0"/>
                <a:hlinkClick r:id="rId3"/>
              </a:rPr>
              <a:t>www.sam.gov</a:t>
            </a:r>
            <a:r>
              <a:rPr lang="en-US" sz="2800" dirty="0">
                <a:solidFill>
                  <a:prstClr val="white"/>
                </a:solidFill>
                <a:latin typeface="Calibri" panose="020F0502020204030204" pitchFamily="34" charset="0"/>
                <a:cs typeface="Calibri" panose="020F0502020204030204" pitchFamily="34" charset="0"/>
              </a:rPr>
              <a:t> pursuant to 2 CFR Part 25. </a:t>
            </a:r>
            <a:endParaRPr kumimoji="0" lang="en-US" sz="2800" b="1" i="0" u="sng"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b="1" u="sng" dirty="0">
              <a:solidFill>
                <a:prstClr val="white"/>
              </a:solidFill>
              <a:latin typeface="Calibri" panose="020F0502020204030204" pitchFamily="34" charset="0"/>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sng"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Recordkeeping Requirements: </a:t>
            </a:r>
            <a:r>
              <a:rPr kumimoji="0" lang="en-US" sz="2800" i="0"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Generally, your organization must maintain records and financial documents for five years after all funds have been expended or returned to Treasury, as outlined in paragraph 4.c. of the Award Terms and Conditions. Your organization must agree to provide or make available such records to Treasury upon request.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b="1" dirty="0">
              <a:solidFill>
                <a:prstClr val="white"/>
              </a:solidFill>
              <a:latin typeface="Calibri" panose="020F0502020204030204" pitchFamily="34" charset="0"/>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u="sng" dirty="0">
                <a:solidFill>
                  <a:prstClr val="white"/>
                </a:solidFill>
                <a:latin typeface="Calibri" panose="020F0502020204030204" pitchFamily="34" charset="0"/>
                <a:cs typeface="Calibri" panose="020F0502020204030204" pitchFamily="34" charset="0"/>
              </a:rPr>
              <a:t>Single Audit Requirements: </a:t>
            </a:r>
            <a:r>
              <a:rPr lang="en-US" sz="2800" dirty="0">
                <a:solidFill>
                  <a:prstClr val="white"/>
                </a:solidFill>
                <a:latin typeface="Calibri" panose="020F0502020204030204" pitchFamily="34" charset="0"/>
                <a:cs typeface="Calibri" panose="020F0502020204030204" pitchFamily="34" charset="0"/>
              </a:rPr>
              <a:t>Recipients and subrecipients that expend more than $750,000 in Federal awards during their fiscal year will be subject to an audit under the Single Audit Act and its implementing regulation at 2 CFR Part 200, Subpart F regarding audit requirements.  Recipients and subrecipients should consult the </a:t>
            </a:r>
            <a:r>
              <a:rPr lang="en-US" sz="2800" b="1" dirty="0">
                <a:solidFill>
                  <a:prstClr val="white"/>
                </a:solidFill>
                <a:latin typeface="Calibri" panose="020F0502020204030204" pitchFamily="34" charset="0"/>
                <a:cs typeface="Calibri" panose="020F0502020204030204" pitchFamily="34" charset="0"/>
              </a:rPr>
              <a:t>Federal Audit Clearinghouse </a:t>
            </a:r>
            <a:r>
              <a:rPr lang="en-US" sz="2800" dirty="0">
                <a:solidFill>
                  <a:prstClr val="white"/>
                </a:solidFill>
                <a:latin typeface="Calibri" panose="020F0502020204030204" pitchFamily="34" charset="0"/>
                <a:cs typeface="Calibri" panose="020F0502020204030204" pitchFamily="34" charset="0"/>
              </a:rPr>
              <a:t>to see examples of Single Audit submissions.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b="1" u="sng" dirty="0">
              <a:solidFill>
                <a:prstClr val="white"/>
              </a:solidFill>
              <a:latin typeface="Calibri" panose="020F0502020204030204" pitchFamily="34" charset="0"/>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u="sng" dirty="0">
                <a:solidFill>
                  <a:prstClr val="white"/>
                </a:solidFill>
                <a:latin typeface="Calibri" panose="020F0502020204030204" pitchFamily="34" charset="0"/>
                <a:cs typeface="Calibri" panose="020F0502020204030204" pitchFamily="34" charset="0"/>
              </a:rPr>
              <a:t>Civil Rights Compliance: </a:t>
            </a:r>
            <a:r>
              <a:rPr lang="en-US" sz="2800" dirty="0">
                <a:solidFill>
                  <a:prstClr val="white"/>
                </a:solidFill>
                <a:latin typeface="Calibri" panose="020F0502020204030204" pitchFamily="34" charset="0"/>
                <a:cs typeface="Calibri" panose="020F0502020204030204" pitchFamily="34" charset="0"/>
              </a:rPr>
              <a:t>Recipients of Federal financial assistance from the Treasury are required to meet legal requirements relating to nondiscrimination and nondiscriminatory use of Federal funds.  Those requirements include ensuring that the entities receiving Federal financial assistance from the Treasury do not deny benefits or services, or otherwise discriminate on the basis of race, color, national origin, disability, age or sex (including sexual orientation and gender identity). </a:t>
            </a:r>
            <a:endParaRPr lang="en-US" sz="2800" b="1" u="sng"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904097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CDB2F076-0F79-472D-B9DC-F03381C913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7065308"/>
            <a:ext cx="3221692" cy="3221692"/>
          </a:xfrm>
          <a:prstGeom prst="rect">
            <a:avLst/>
          </a:prstGeom>
        </p:spPr>
      </p:pic>
      <p:pic>
        <p:nvPicPr>
          <p:cNvPr id="9" name="Picture 2">
            <a:extLst>
              <a:ext uri="{FF2B5EF4-FFF2-40B4-BE49-F238E27FC236}">
                <a16:creationId xmlns:a16="http://schemas.microsoft.com/office/drawing/2014/main" id="{98D9E4F2-E5D8-48E0-A1AC-C6D83013F9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066308" y="0"/>
            <a:ext cx="3221692" cy="3221692"/>
          </a:xfrm>
          <a:prstGeom prst="rect">
            <a:avLst/>
          </a:prstGeom>
        </p:spPr>
      </p:pic>
      <p:sp>
        <p:nvSpPr>
          <p:cNvPr id="10" name="Title 1">
            <a:extLst>
              <a:ext uri="{FF2B5EF4-FFF2-40B4-BE49-F238E27FC236}">
                <a16:creationId xmlns:a16="http://schemas.microsoft.com/office/drawing/2014/main" id="{FE885930-E11A-4736-94D3-E83535A8E556}"/>
              </a:ext>
            </a:extLst>
          </p:cNvPr>
          <p:cNvSpPr txBox="1">
            <a:spLocks/>
          </p:cNvSpPr>
          <p:nvPr/>
        </p:nvSpPr>
        <p:spPr>
          <a:xfrm>
            <a:off x="0" y="2050480"/>
            <a:ext cx="17754600" cy="2801874"/>
          </a:xfrm>
          <a:prstGeom prst="rect">
            <a:avLst/>
          </a:prstGeom>
        </p:spPr>
        <p:txBody>
          <a:bodyPr>
            <a:normAutofit/>
          </a:bodyPr>
          <a:lstStyle>
            <a:lvl1pPr algn="l" defTabSz="1371600" rtl="0" eaLnBrk="1" latinLnBrk="0" hangingPunct="1">
              <a:lnSpc>
                <a:spcPct val="80000"/>
              </a:lnSpc>
              <a:spcBef>
                <a:spcPct val="0"/>
              </a:spcBef>
              <a:buNone/>
              <a:defRPr sz="7500" kern="1200" cap="all" spc="150" baseline="0">
                <a:solidFill>
                  <a:schemeClr val="tx1">
                    <a:lumMod val="95000"/>
                    <a:lumOff val="5000"/>
                  </a:schemeClr>
                </a:solidFill>
                <a:latin typeface="+mj-lt"/>
                <a:ea typeface="+mj-ea"/>
                <a:cs typeface="+mj-cs"/>
              </a:defRPr>
            </a:lvl1pPr>
          </a:lstStyle>
          <a:p>
            <a:pPr marL="0" marR="0" lvl="0" indent="0" algn="ctr" defTabSz="1371600" rtl="0" eaLnBrk="1" fontAlgn="auto" latinLnBrk="0" hangingPunct="1">
              <a:lnSpc>
                <a:spcPct val="80000"/>
              </a:lnSpc>
              <a:spcBef>
                <a:spcPct val="0"/>
              </a:spcBef>
              <a:spcAft>
                <a:spcPts val="0"/>
              </a:spcAft>
              <a:buClrTx/>
              <a:buSzTx/>
              <a:buFontTx/>
              <a:buNone/>
              <a:tabLst/>
              <a:defRPr/>
            </a:pPr>
            <a:r>
              <a:rPr kumimoji="0" lang="en-US" sz="8000" b="1" i="0" u="sng" strike="noStrike" kern="1200" cap="all" spc="150" normalizeH="0" baseline="0" noProof="0" dirty="0">
                <a:ln>
                  <a:noFill/>
                </a:ln>
                <a:solidFill>
                  <a:prstClr val="black">
                    <a:lumMod val="95000"/>
                    <a:lumOff val="5000"/>
                  </a:prstClr>
                </a:solidFill>
                <a:effectLst/>
                <a:uLnTx/>
                <a:uFillTx/>
                <a:latin typeface="Calibri Light" panose="020F0302020204030204" pitchFamily="34" charset="0"/>
                <a:cs typeface="Calibri Light" panose="020F0302020204030204" pitchFamily="34" charset="0"/>
              </a:rPr>
              <a:t>Part 2: Reporting Guidance</a:t>
            </a:r>
          </a:p>
        </p:txBody>
      </p:sp>
      <p:sp>
        <p:nvSpPr>
          <p:cNvPr id="3" name="TextBox 2">
            <a:extLst>
              <a:ext uri="{FF2B5EF4-FFF2-40B4-BE49-F238E27FC236}">
                <a16:creationId xmlns:a16="http://schemas.microsoft.com/office/drawing/2014/main" id="{54DB29BC-2FC2-40A2-8020-06577834554F}"/>
              </a:ext>
            </a:extLst>
          </p:cNvPr>
          <p:cNvSpPr txBox="1"/>
          <p:nvPr/>
        </p:nvSpPr>
        <p:spPr>
          <a:xfrm>
            <a:off x="914400" y="3451417"/>
            <a:ext cx="17106900" cy="5078313"/>
          </a:xfrm>
          <a:prstGeom prst="rect">
            <a:avLst/>
          </a:prstGeom>
          <a:noFill/>
        </p:spPr>
        <p:txBody>
          <a:bodyPr wrap="square" rtlCol="0">
            <a:spAutoFit/>
          </a:bodyPr>
          <a:lstStyle/>
          <a:p>
            <a:pPr marL="1028700" marR="0" lvl="1"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There are three types of reporting requirements for the SLFRF program.  The report requirements are approved and documented under OMB PRA number – OMB #1505-0271</a:t>
            </a:r>
          </a:p>
          <a:p>
            <a:pPr marL="1028700" marR="0" lvl="1"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600" dirty="0">
                <a:solidFill>
                  <a:prstClr val="black"/>
                </a:solidFill>
                <a:latin typeface="Calibri" panose="020F0502020204030204" pitchFamily="34" charset="0"/>
                <a:cs typeface="Calibri" panose="020F0502020204030204" pitchFamily="34" charset="0"/>
              </a:rPr>
              <a:t>Treasury has identified three types of reports that could be utilized by communities throughout the use of SLFRF funds. </a:t>
            </a:r>
          </a:p>
          <a:p>
            <a:pPr marL="2400300" lvl="4" indent="-571500">
              <a:buFont typeface="Arial" panose="020B0604020202020204" pitchFamily="34" charset="0"/>
              <a:buChar char="•"/>
            </a:pPr>
            <a:r>
              <a:rPr kumimoji="0" lang="en-US" sz="360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Interim Report </a:t>
            </a:r>
          </a:p>
          <a:p>
            <a:pPr marL="2400300" lvl="4" indent="-571500">
              <a:buFont typeface="Arial" panose="020B0604020202020204" pitchFamily="34" charset="0"/>
              <a:buChar char="•"/>
            </a:pPr>
            <a:r>
              <a:rPr lang="en-US" sz="3600" dirty="0">
                <a:solidFill>
                  <a:prstClr val="black"/>
                </a:solidFill>
                <a:latin typeface="Calibri" panose="020F0502020204030204" pitchFamily="34" charset="0"/>
                <a:cs typeface="Calibri" panose="020F0502020204030204" pitchFamily="34" charset="0"/>
              </a:rPr>
              <a:t>Project and Expenditure Report</a:t>
            </a:r>
          </a:p>
          <a:p>
            <a:pPr marL="2400300" lvl="4" indent="-571500">
              <a:buFont typeface="Arial" panose="020B0604020202020204" pitchFamily="34" charset="0"/>
              <a:buChar char="•"/>
            </a:pPr>
            <a:r>
              <a:rPr kumimoji="0" lang="en-US" sz="360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Recovery Plan Performance </a:t>
            </a:r>
            <a:r>
              <a:rPr lang="en-US" sz="3600" dirty="0">
                <a:solidFill>
                  <a:prstClr val="black"/>
                </a:solidFill>
                <a:latin typeface="Calibri" panose="020F0502020204030204" pitchFamily="34" charset="0"/>
                <a:cs typeface="Calibri" panose="020F0502020204030204" pitchFamily="34" charset="0"/>
              </a:rPr>
              <a:t>Report</a:t>
            </a:r>
            <a:endParaRPr kumimoji="0" lang="en-US" sz="360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w Cen MT" panose="020B0602020104020603" pitchFamily="34" charset="0"/>
              <a:ea typeface="+mn-ea"/>
              <a:cs typeface="+mn-cs"/>
            </a:endParaRPr>
          </a:p>
        </p:txBody>
      </p:sp>
    </p:spTree>
    <p:extLst>
      <p:ext uri="{BB962C8B-B14F-4D97-AF65-F5344CB8AC3E}">
        <p14:creationId xmlns:p14="http://schemas.microsoft.com/office/powerpoint/2010/main" val="2783384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a:extLst>
              <a:ext uri="{FF2B5EF4-FFF2-40B4-BE49-F238E27FC236}">
                <a16:creationId xmlns:a16="http://schemas.microsoft.com/office/drawing/2014/main" id="{86E38E7A-023B-4329-BF8D-8E3E8B144430}"/>
              </a:ext>
            </a:extLst>
          </p:cNvPr>
          <p:cNvGrpSpPr/>
          <p:nvPr/>
        </p:nvGrpSpPr>
        <p:grpSpPr>
          <a:xfrm rot="19745191">
            <a:off x="-12371399" y="-6262044"/>
            <a:ext cx="20124627" cy="8722700"/>
            <a:chOff x="0" y="0"/>
            <a:chExt cx="31686624" cy="13734063"/>
          </a:xfrm>
          <a:solidFill>
            <a:schemeClr val="bg2">
              <a:lumMod val="90000"/>
            </a:schemeClr>
          </a:solidFill>
        </p:grpSpPr>
        <p:sp>
          <p:nvSpPr>
            <p:cNvPr id="7" name="Freeform 5">
              <a:extLst>
                <a:ext uri="{FF2B5EF4-FFF2-40B4-BE49-F238E27FC236}">
                  <a16:creationId xmlns:a16="http://schemas.microsoft.com/office/drawing/2014/main" id="{11D75D26-A111-40A0-B4C3-102459FCB065}"/>
                </a:ext>
              </a:extLst>
            </p:cNvPr>
            <p:cNvSpPr/>
            <p:nvPr/>
          </p:nvSpPr>
          <p:spPr>
            <a:xfrm>
              <a:off x="0" y="0"/>
              <a:ext cx="31686624" cy="13734062"/>
            </a:xfrm>
            <a:custGeom>
              <a:avLst/>
              <a:gdLst/>
              <a:ahLst/>
              <a:cxnLst/>
              <a:rect l="l" t="t" r="r" b="b"/>
              <a:pathLst>
                <a:path w="31686624" h="13734062">
                  <a:moveTo>
                    <a:pt x="0" y="0"/>
                  </a:moveTo>
                  <a:lnTo>
                    <a:pt x="31686624" y="0"/>
                  </a:lnTo>
                  <a:lnTo>
                    <a:pt x="31686624" y="13734062"/>
                  </a:lnTo>
                  <a:lnTo>
                    <a:pt x="0" y="13734062"/>
                  </a:lnTo>
                  <a:close/>
                </a:path>
              </a:pathLst>
            </a:custGeom>
            <a:grpFill/>
          </p:spPr>
        </p:sp>
      </p:grpSp>
      <p:grpSp>
        <p:nvGrpSpPr>
          <p:cNvPr id="4" name="Group 4">
            <a:extLst>
              <a:ext uri="{FF2B5EF4-FFF2-40B4-BE49-F238E27FC236}">
                <a16:creationId xmlns:a16="http://schemas.microsoft.com/office/drawing/2014/main" id="{1E651D62-C5D3-45E3-8F0E-10C2F273DFF0}"/>
              </a:ext>
            </a:extLst>
          </p:cNvPr>
          <p:cNvGrpSpPr/>
          <p:nvPr/>
        </p:nvGrpSpPr>
        <p:grpSpPr>
          <a:xfrm rot="-9622901">
            <a:off x="6579767" y="-8190427"/>
            <a:ext cx="20124627" cy="8722700"/>
            <a:chOff x="0" y="0"/>
            <a:chExt cx="31686624" cy="13734063"/>
          </a:xfrm>
          <a:solidFill>
            <a:schemeClr val="bg2">
              <a:lumMod val="90000"/>
            </a:schemeClr>
          </a:solidFill>
        </p:grpSpPr>
        <p:sp>
          <p:nvSpPr>
            <p:cNvPr id="5" name="Freeform 5">
              <a:extLst>
                <a:ext uri="{FF2B5EF4-FFF2-40B4-BE49-F238E27FC236}">
                  <a16:creationId xmlns:a16="http://schemas.microsoft.com/office/drawing/2014/main" id="{15E8E28F-C4BF-45A9-A2BD-03980F5FB398}"/>
                </a:ext>
              </a:extLst>
            </p:cNvPr>
            <p:cNvSpPr/>
            <p:nvPr/>
          </p:nvSpPr>
          <p:spPr>
            <a:xfrm>
              <a:off x="0" y="0"/>
              <a:ext cx="31686624" cy="13734062"/>
            </a:xfrm>
            <a:custGeom>
              <a:avLst/>
              <a:gdLst/>
              <a:ahLst/>
              <a:cxnLst/>
              <a:rect l="l" t="t" r="r" b="b"/>
              <a:pathLst>
                <a:path w="31686624" h="13734062">
                  <a:moveTo>
                    <a:pt x="0" y="0"/>
                  </a:moveTo>
                  <a:lnTo>
                    <a:pt x="31686624" y="0"/>
                  </a:lnTo>
                  <a:lnTo>
                    <a:pt x="31686624" y="13734062"/>
                  </a:lnTo>
                  <a:lnTo>
                    <a:pt x="0" y="13734062"/>
                  </a:lnTo>
                  <a:close/>
                </a:path>
              </a:pathLst>
            </a:custGeom>
            <a:grpFill/>
          </p:spPr>
        </p:sp>
      </p:grpSp>
      <p:sp>
        <p:nvSpPr>
          <p:cNvPr id="2" name="Title 1">
            <a:extLst>
              <a:ext uri="{FF2B5EF4-FFF2-40B4-BE49-F238E27FC236}">
                <a16:creationId xmlns:a16="http://schemas.microsoft.com/office/drawing/2014/main" id="{6500FB9E-B2A0-450A-9A03-7AD3E99B28EF}"/>
              </a:ext>
            </a:extLst>
          </p:cNvPr>
          <p:cNvSpPr>
            <a:spLocks noGrp="1"/>
          </p:cNvSpPr>
          <p:nvPr>
            <p:ph type="title"/>
          </p:nvPr>
        </p:nvSpPr>
        <p:spPr/>
        <p:txBody>
          <a:bodyPr/>
          <a:lstStyle/>
          <a:p>
            <a:r>
              <a:rPr lang="en-US" b="1" dirty="0">
                <a:solidFill>
                  <a:srgbClr val="00B0F0"/>
                </a:solidFill>
                <a:latin typeface="Calibri Light" panose="020F0302020204030204" pitchFamily="34" charset="0"/>
                <a:cs typeface="Calibri Light" panose="020F0302020204030204" pitchFamily="34" charset="0"/>
              </a:rPr>
              <a:t>The Coronavirus State and Local Fiscal Recovery Funds (SLFRF)</a:t>
            </a:r>
          </a:p>
        </p:txBody>
      </p:sp>
      <p:sp>
        <p:nvSpPr>
          <p:cNvPr id="3" name="Content Placeholder 2">
            <a:extLst>
              <a:ext uri="{FF2B5EF4-FFF2-40B4-BE49-F238E27FC236}">
                <a16:creationId xmlns:a16="http://schemas.microsoft.com/office/drawing/2014/main" id="{366B7E9B-C150-4E15-9578-6C9549E23737}"/>
              </a:ext>
            </a:extLst>
          </p:cNvPr>
          <p:cNvSpPr>
            <a:spLocks noGrp="1"/>
          </p:cNvSpPr>
          <p:nvPr>
            <p:ph idx="1"/>
          </p:nvPr>
        </p:nvSpPr>
        <p:spPr>
          <a:xfrm>
            <a:off x="1645920" y="2768601"/>
            <a:ext cx="14889480" cy="6035040"/>
          </a:xfrm>
        </p:spPr>
        <p:txBody>
          <a:bodyPr>
            <a:normAutofit lnSpcReduction="10000"/>
          </a:bodyPr>
          <a:lstStyle/>
          <a:p>
            <a:pPr lvl="2">
              <a:buFont typeface="Wingdings" panose="05000000000000000000" pitchFamily="2" charset="2"/>
              <a:buChar char="§"/>
            </a:pPr>
            <a:r>
              <a:rPr lang="en-US" sz="2800" dirty="0">
                <a:latin typeface="Calibri" panose="020F0502020204030204" pitchFamily="34" charset="0"/>
                <a:cs typeface="Calibri" panose="020F0502020204030204" pitchFamily="34" charset="0"/>
              </a:rPr>
              <a:t>Interim Final Rule – The goal of the IFR was to facilitate swift and effective implementation by establishing a framework for determining the types of programs and services that are eligible under the guidelines of the American Rescue Plan Act along with examples of uses that State, Local, and Tribal governments may consider. </a:t>
            </a:r>
          </a:p>
          <a:p>
            <a:pPr marL="576072" lvl="2" indent="0">
              <a:buNone/>
            </a:pPr>
            <a:endParaRPr lang="en-US" sz="2800" dirty="0">
              <a:latin typeface="Calibri" panose="020F0502020204030204" pitchFamily="34" charset="0"/>
              <a:cs typeface="Calibri" panose="020F0502020204030204" pitchFamily="34" charset="0"/>
            </a:endParaRPr>
          </a:p>
          <a:p>
            <a:pPr lvl="2">
              <a:buFont typeface="Wingdings" panose="05000000000000000000" pitchFamily="2" charset="2"/>
              <a:buChar char="§"/>
            </a:pPr>
            <a:r>
              <a:rPr lang="en-US" sz="2800" dirty="0">
                <a:latin typeface="Calibri" panose="020F0502020204030204" pitchFamily="34" charset="0"/>
                <a:cs typeface="Calibri" panose="020F0502020204030204" pitchFamily="34" charset="0"/>
              </a:rPr>
              <a:t>Final Rule – Published on January 7, 2022.  The Final Rule provides eligibility criteria and enumerated activities for eligible programs and projects under the funding stream.  Final Rule is in full effect as of April 30, 2022. </a:t>
            </a:r>
          </a:p>
          <a:p>
            <a:pPr marL="576072" lvl="2" indent="0">
              <a:buNone/>
            </a:pPr>
            <a:endParaRPr lang="en-US" sz="2800" dirty="0">
              <a:latin typeface="Calibri" panose="020F0502020204030204" pitchFamily="34" charset="0"/>
              <a:cs typeface="Calibri" panose="020F0502020204030204" pitchFamily="34" charset="0"/>
            </a:endParaRPr>
          </a:p>
          <a:p>
            <a:pPr lvl="2">
              <a:buFont typeface="Wingdings" panose="05000000000000000000" pitchFamily="2" charset="2"/>
              <a:buChar char="§"/>
            </a:pPr>
            <a:r>
              <a:rPr lang="en-US" sz="2800" dirty="0">
                <a:latin typeface="Calibri" panose="020F0502020204030204" pitchFamily="34" charset="0"/>
                <a:cs typeface="Calibri" panose="020F0502020204030204" pitchFamily="34" charset="0"/>
              </a:rPr>
              <a:t>The final rule provides these four categories for eligible activities.</a:t>
            </a:r>
          </a:p>
          <a:p>
            <a:pPr lvl="4">
              <a:buFont typeface="Wingdings" panose="05000000000000000000" pitchFamily="2" charset="2"/>
              <a:buChar char="§"/>
            </a:pPr>
            <a:r>
              <a:rPr lang="en-US" sz="2800" dirty="0">
                <a:latin typeface="Calibri" panose="020F0502020204030204" pitchFamily="34" charset="0"/>
                <a:cs typeface="Calibri" panose="020F0502020204030204" pitchFamily="34" charset="0"/>
              </a:rPr>
              <a:t> Replacing lost public sector revenue</a:t>
            </a:r>
          </a:p>
          <a:p>
            <a:pPr lvl="4">
              <a:buFont typeface="Wingdings" panose="05000000000000000000" pitchFamily="2" charset="2"/>
              <a:buChar char="§"/>
            </a:pPr>
            <a:r>
              <a:rPr lang="en-US" sz="2800" dirty="0">
                <a:latin typeface="Calibri" panose="020F0502020204030204" pitchFamily="34" charset="0"/>
                <a:cs typeface="Calibri" panose="020F0502020204030204" pitchFamily="34" charset="0"/>
              </a:rPr>
              <a:t> Supporting the COVID-19 public health and economic response</a:t>
            </a:r>
          </a:p>
          <a:p>
            <a:pPr lvl="4">
              <a:buFont typeface="Wingdings" panose="05000000000000000000" pitchFamily="2" charset="2"/>
              <a:buChar char="§"/>
            </a:pPr>
            <a:r>
              <a:rPr lang="en-US" sz="2800" dirty="0">
                <a:latin typeface="Calibri" panose="020F0502020204030204" pitchFamily="34" charset="0"/>
                <a:cs typeface="Calibri" panose="020F0502020204030204" pitchFamily="34" charset="0"/>
              </a:rPr>
              <a:t> Providing premium pay for eligible workers performing essential work </a:t>
            </a:r>
          </a:p>
          <a:p>
            <a:pPr lvl="4">
              <a:buFont typeface="Wingdings" panose="05000000000000000000" pitchFamily="2" charset="2"/>
              <a:buChar char="§"/>
            </a:pPr>
            <a:r>
              <a:rPr lang="en-US" sz="2800" dirty="0">
                <a:latin typeface="Calibri" panose="020F0502020204030204" pitchFamily="34" charset="0"/>
                <a:cs typeface="Calibri" panose="020F0502020204030204" pitchFamily="34" charset="0"/>
              </a:rPr>
              <a:t> Investing in water, sewer, and broadband infrastructure. </a:t>
            </a:r>
          </a:p>
        </p:txBody>
      </p:sp>
    </p:spTree>
    <p:extLst>
      <p:ext uri="{BB962C8B-B14F-4D97-AF65-F5344CB8AC3E}">
        <p14:creationId xmlns:p14="http://schemas.microsoft.com/office/powerpoint/2010/main" val="40149961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CDB2F076-0F79-472D-B9DC-F03381C913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7065308"/>
            <a:ext cx="3221692" cy="3221692"/>
          </a:xfrm>
          <a:prstGeom prst="rect">
            <a:avLst/>
          </a:prstGeom>
        </p:spPr>
      </p:pic>
      <p:pic>
        <p:nvPicPr>
          <p:cNvPr id="9" name="Picture 2">
            <a:extLst>
              <a:ext uri="{FF2B5EF4-FFF2-40B4-BE49-F238E27FC236}">
                <a16:creationId xmlns:a16="http://schemas.microsoft.com/office/drawing/2014/main" id="{98D9E4F2-E5D8-48E0-A1AC-C6D83013F9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066308" y="0"/>
            <a:ext cx="3221692" cy="3221692"/>
          </a:xfrm>
          <a:prstGeom prst="rect">
            <a:avLst/>
          </a:prstGeom>
        </p:spPr>
      </p:pic>
      <p:sp>
        <p:nvSpPr>
          <p:cNvPr id="10" name="Title 1">
            <a:extLst>
              <a:ext uri="{FF2B5EF4-FFF2-40B4-BE49-F238E27FC236}">
                <a16:creationId xmlns:a16="http://schemas.microsoft.com/office/drawing/2014/main" id="{FE885930-E11A-4736-94D3-E83535A8E556}"/>
              </a:ext>
            </a:extLst>
          </p:cNvPr>
          <p:cNvSpPr txBox="1">
            <a:spLocks/>
          </p:cNvSpPr>
          <p:nvPr/>
        </p:nvSpPr>
        <p:spPr>
          <a:xfrm>
            <a:off x="266700" y="897701"/>
            <a:ext cx="17754600" cy="2706624"/>
          </a:xfrm>
          <a:prstGeom prst="rect">
            <a:avLst/>
          </a:prstGeom>
        </p:spPr>
        <p:txBody>
          <a:bodyPr>
            <a:normAutofit/>
          </a:bodyPr>
          <a:lstStyle>
            <a:lvl1pPr algn="l" defTabSz="1371600" rtl="0" eaLnBrk="1" latinLnBrk="0" hangingPunct="1">
              <a:lnSpc>
                <a:spcPct val="80000"/>
              </a:lnSpc>
              <a:spcBef>
                <a:spcPct val="0"/>
              </a:spcBef>
              <a:buNone/>
              <a:defRPr sz="7500" kern="1200" cap="all" spc="150" baseline="0">
                <a:solidFill>
                  <a:schemeClr val="tx1">
                    <a:lumMod val="95000"/>
                    <a:lumOff val="5000"/>
                  </a:schemeClr>
                </a:solidFill>
                <a:latin typeface="+mj-lt"/>
                <a:ea typeface="+mj-ea"/>
                <a:cs typeface="+mj-cs"/>
              </a:defRPr>
            </a:lvl1pPr>
          </a:lstStyle>
          <a:p>
            <a:pPr marL="0" marR="0" lvl="0" indent="0" algn="ctr" defTabSz="1371600" rtl="0" eaLnBrk="1" fontAlgn="auto" latinLnBrk="0" hangingPunct="1">
              <a:lnSpc>
                <a:spcPct val="80000"/>
              </a:lnSpc>
              <a:spcBef>
                <a:spcPct val="0"/>
              </a:spcBef>
              <a:spcAft>
                <a:spcPts val="0"/>
              </a:spcAft>
              <a:buClrTx/>
              <a:buSzTx/>
              <a:buFontTx/>
              <a:buNone/>
              <a:tabLst/>
              <a:defRPr/>
            </a:pPr>
            <a:endParaRPr kumimoji="0" lang="en-US" sz="11500" b="1" i="0" u="none" strike="noStrike" kern="1200" cap="all" spc="150" normalizeH="0" baseline="0" noProof="0" dirty="0">
              <a:ln>
                <a:noFill/>
              </a:ln>
              <a:solidFill>
                <a:prstClr val="black">
                  <a:lumMod val="95000"/>
                  <a:lumOff val="5000"/>
                </a:prstClr>
              </a:solidFill>
              <a:effectLst/>
              <a:uLnTx/>
              <a:uFillTx/>
              <a:latin typeface="Calibri Light" panose="020F0302020204030204" pitchFamily="34" charset="0"/>
              <a:ea typeface="+mj-ea"/>
              <a:cs typeface="Calibri Light" panose="020F0302020204030204" pitchFamily="34" charset="0"/>
            </a:endParaRPr>
          </a:p>
        </p:txBody>
      </p:sp>
      <p:sp>
        <p:nvSpPr>
          <p:cNvPr id="7" name="TextBox 6">
            <a:extLst>
              <a:ext uri="{FF2B5EF4-FFF2-40B4-BE49-F238E27FC236}">
                <a16:creationId xmlns:a16="http://schemas.microsoft.com/office/drawing/2014/main" id="{488508FA-E48D-4A45-B94A-8AA5CD4D69A3}"/>
              </a:ext>
            </a:extLst>
          </p:cNvPr>
          <p:cNvSpPr txBox="1"/>
          <p:nvPr/>
        </p:nvSpPr>
        <p:spPr>
          <a:xfrm>
            <a:off x="11206484" y="2659327"/>
            <a:ext cx="7719647" cy="3139321"/>
          </a:xfrm>
          <a:prstGeom prst="rect">
            <a:avLst/>
          </a:prstGeom>
          <a:noFill/>
        </p:spPr>
        <p:txBody>
          <a:bodyPr wrap="square" rtlCol="0">
            <a:spAutoFit/>
          </a:bodyPr>
          <a:lstStyle/>
          <a:p>
            <a:r>
              <a:rPr lang="en-US" sz="6600" dirty="0">
                <a:latin typeface="Calibri Light" panose="020F0302020204030204" pitchFamily="34" charset="0"/>
                <a:cs typeface="Calibri Light" panose="020F0302020204030204" pitchFamily="34" charset="0"/>
              </a:rPr>
              <a:t>Reporting requirements by recipient type </a:t>
            </a:r>
          </a:p>
        </p:txBody>
      </p:sp>
      <p:sp>
        <p:nvSpPr>
          <p:cNvPr id="12" name="TextBox 11">
            <a:extLst>
              <a:ext uri="{FF2B5EF4-FFF2-40B4-BE49-F238E27FC236}">
                <a16:creationId xmlns:a16="http://schemas.microsoft.com/office/drawing/2014/main" id="{4F985868-407C-4664-B988-F423CF961D53}"/>
              </a:ext>
            </a:extLst>
          </p:cNvPr>
          <p:cNvSpPr txBox="1"/>
          <p:nvPr/>
        </p:nvSpPr>
        <p:spPr>
          <a:xfrm>
            <a:off x="11206484" y="5798648"/>
            <a:ext cx="5842977" cy="1384995"/>
          </a:xfrm>
          <a:prstGeom prst="rect">
            <a:avLst/>
          </a:prstGeom>
          <a:noFill/>
        </p:spPr>
        <p:txBody>
          <a:bodyPr wrap="square">
            <a:spAutoFit/>
          </a:bodyPr>
          <a:lstStyle/>
          <a:p>
            <a:r>
              <a:rPr lang="en-US" sz="2800" dirty="0">
                <a:latin typeface="Calibri" panose="020F0502020204030204" pitchFamily="34" charset="0"/>
                <a:cs typeface="Calibri" panose="020F0502020204030204" pitchFamily="34" charset="0"/>
                <a:hlinkClick r:id="rId6"/>
              </a:rPr>
              <a:t>https://home.treasury.gov/system/files/136/SLFRF-Compliance-and-Reporting-Guidance.pdf</a:t>
            </a:r>
            <a:r>
              <a:rPr lang="en-US" sz="2800" dirty="0">
                <a:latin typeface="Calibri" panose="020F0502020204030204" pitchFamily="34" charset="0"/>
                <a:cs typeface="Calibri" panose="020F0502020204030204" pitchFamily="34" charset="0"/>
              </a:rPr>
              <a:t> </a:t>
            </a:r>
          </a:p>
        </p:txBody>
      </p:sp>
      <p:pic>
        <p:nvPicPr>
          <p:cNvPr id="3" name="Picture 2">
            <a:extLst>
              <a:ext uri="{FF2B5EF4-FFF2-40B4-BE49-F238E27FC236}">
                <a16:creationId xmlns:a16="http://schemas.microsoft.com/office/drawing/2014/main" id="{1ED1AA37-8D43-4D3B-A060-E37C06A74F9A}"/>
              </a:ext>
            </a:extLst>
          </p:cNvPr>
          <p:cNvPicPr>
            <a:picLocks noChangeAspect="1"/>
          </p:cNvPicPr>
          <p:nvPr/>
        </p:nvPicPr>
        <p:blipFill>
          <a:blip r:embed="rId7"/>
          <a:stretch>
            <a:fillRect/>
          </a:stretch>
        </p:blipFill>
        <p:spPr>
          <a:xfrm>
            <a:off x="1351764" y="204251"/>
            <a:ext cx="9361369" cy="9878498"/>
          </a:xfrm>
          <a:prstGeom prst="rect">
            <a:avLst/>
          </a:prstGeom>
        </p:spPr>
      </p:pic>
    </p:spTree>
    <p:extLst>
      <p:ext uri="{BB962C8B-B14F-4D97-AF65-F5344CB8AC3E}">
        <p14:creationId xmlns:p14="http://schemas.microsoft.com/office/powerpoint/2010/main" val="382192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3192248">
            <a:off x="8542554" y="-6281768"/>
            <a:ext cx="20124627" cy="8950886"/>
            <a:chOff x="0" y="0"/>
            <a:chExt cx="31686624" cy="14093347"/>
          </a:xfrm>
          <a:solidFill>
            <a:srgbClr val="6FC2F5"/>
          </a:solidFill>
        </p:grpSpPr>
        <p:sp>
          <p:nvSpPr>
            <p:cNvPr id="3" name="Freeform 3"/>
            <p:cNvSpPr/>
            <p:nvPr/>
          </p:nvSpPr>
          <p:spPr>
            <a:xfrm>
              <a:off x="0" y="0"/>
              <a:ext cx="31686624" cy="14093346"/>
            </a:xfrm>
            <a:custGeom>
              <a:avLst/>
              <a:gdLst/>
              <a:ahLst/>
              <a:cxnLst/>
              <a:rect l="l" t="t" r="r" b="b"/>
              <a:pathLst>
                <a:path w="31686624" h="14093346">
                  <a:moveTo>
                    <a:pt x="0" y="0"/>
                  </a:moveTo>
                  <a:lnTo>
                    <a:pt x="31686624" y="0"/>
                  </a:lnTo>
                  <a:lnTo>
                    <a:pt x="31686624" y="14093346"/>
                  </a:lnTo>
                  <a:lnTo>
                    <a:pt x="0" y="14093346"/>
                  </a:lnTo>
                  <a:close/>
                </a:path>
              </a:pathLst>
            </a:custGeom>
            <a:grpFill/>
          </p:spPr>
        </p:sp>
      </p:grpSp>
      <p:grpSp>
        <p:nvGrpSpPr>
          <p:cNvPr id="17" name="Group 17"/>
          <p:cNvGrpSpPr/>
          <p:nvPr/>
        </p:nvGrpSpPr>
        <p:grpSpPr>
          <a:xfrm>
            <a:off x="9463815" y="1663713"/>
            <a:ext cx="7880463" cy="1916968"/>
            <a:chOff x="0" y="76200"/>
            <a:chExt cx="10507284" cy="2555957"/>
          </a:xfrm>
        </p:grpSpPr>
        <p:sp>
          <p:nvSpPr>
            <p:cNvPr id="18" name="TextBox 18"/>
            <p:cNvSpPr txBox="1"/>
            <p:nvPr/>
          </p:nvSpPr>
          <p:spPr>
            <a:xfrm>
              <a:off x="803163" y="2194430"/>
              <a:ext cx="9704121" cy="437727"/>
            </a:xfrm>
            <a:prstGeom prst="rect">
              <a:avLst/>
            </a:prstGeom>
          </p:spPr>
          <p:txBody>
            <a:bodyPr lIns="0" tIns="0" rIns="0" bIns="0" rtlCol="0" anchor="t">
              <a:spAutoFit/>
            </a:bodyPr>
            <a:lstStyle/>
            <a:p>
              <a:pPr marL="0" marR="0" lvl="0" indent="0" algn="r" defTabSz="914400" rtl="0" eaLnBrk="1" fontAlgn="auto" latinLnBrk="0" hangingPunct="1">
                <a:lnSpc>
                  <a:spcPts val="2800"/>
                </a:lnSpc>
                <a:spcBef>
                  <a:spcPct val="0"/>
                </a:spcBef>
                <a:spcAft>
                  <a:spcPts val="0"/>
                </a:spcAft>
                <a:buClrTx/>
                <a:buSzTx/>
                <a:buFontTx/>
                <a:buNone/>
                <a:tabLst/>
                <a:defRPr/>
              </a:pPr>
              <a:endParaRPr kumimoji="0" lang="en-US" sz="2000" b="0" i="0" u="none" strike="noStrike" kern="1200" cap="none" spc="0" normalizeH="0" baseline="0" noProof="0">
                <a:ln>
                  <a:noFill/>
                </a:ln>
                <a:solidFill>
                  <a:srgbClr val="192954"/>
                </a:solidFill>
                <a:effectLst/>
                <a:uLnTx/>
                <a:uFillTx/>
                <a:latin typeface="Aileron Regular"/>
                <a:ea typeface="+mn-ea"/>
                <a:cs typeface="+mn-cs"/>
              </a:endParaRPr>
            </a:p>
          </p:txBody>
        </p:sp>
        <p:sp>
          <p:nvSpPr>
            <p:cNvPr id="19" name="TextBox 19"/>
            <p:cNvSpPr txBox="1"/>
            <p:nvPr/>
          </p:nvSpPr>
          <p:spPr>
            <a:xfrm>
              <a:off x="0" y="76200"/>
              <a:ext cx="9704121" cy="1081579"/>
            </a:xfrm>
            <a:prstGeom prst="rect">
              <a:avLst/>
            </a:prstGeom>
          </p:spPr>
          <p:txBody>
            <a:bodyPr lIns="0" tIns="0" rIns="0" bIns="0" rtlCol="0" anchor="t">
              <a:spAutoFit/>
            </a:bodyPr>
            <a:lstStyle/>
            <a:p>
              <a:pPr marL="0" marR="0" lvl="0" indent="0" algn="r" defTabSz="914400" rtl="0" eaLnBrk="1" fontAlgn="auto" latinLnBrk="0" hangingPunct="1">
                <a:lnSpc>
                  <a:spcPts val="5880"/>
                </a:lnSpc>
                <a:spcBef>
                  <a:spcPts val="0"/>
                </a:spcBef>
                <a:spcAft>
                  <a:spcPts val="0"/>
                </a:spcAft>
                <a:buClrTx/>
                <a:buSzTx/>
                <a:buFontTx/>
                <a:buNone/>
                <a:tabLst/>
                <a:defRPr/>
              </a:pPr>
              <a:endParaRPr kumimoji="0" lang="en-US" sz="7200" b="1" i="0" u="none" strike="noStrike" kern="1200" cap="none" spc="0" normalizeH="0" baseline="0" noProof="0">
                <a:ln>
                  <a:noFill/>
                </a:ln>
                <a:solidFill>
                  <a:srgbClr val="192954"/>
                </a:solidFill>
                <a:effectLst/>
                <a:uLnTx/>
                <a:uFillTx/>
                <a:latin typeface="Calibri"/>
                <a:ea typeface="+mn-ea"/>
                <a:cs typeface="+mn-cs"/>
              </a:endParaRPr>
            </a:p>
          </p:txBody>
        </p:sp>
      </p:grpSp>
      <p:sp>
        <p:nvSpPr>
          <p:cNvPr id="28" name="TextBox 27">
            <a:extLst>
              <a:ext uri="{FF2B5EF4-FFF2-40B4-BE49-F238E27FC236}">
                <a16:creationId xmlns:a16="http://schemas.microsoft.com/office/drawing/2014/main" id="{B0FB0285-C9B1-455D-B052-AA7940B8EA88}"/>
              </a:ext>
            </a:extLst>
          </p:cNvPr>
          <p:cNvSpPr txBox="1"/>
          <p:nvPr/>
        </p:nvSpPr>
        <p:spPr>
          <a:xfrm>
            <a:off x="-15014" y="2125713"/>
            <a:ext cx="17678400" cy="1121269"/>
          </a:xfrm>
          <a:prstGeom prst="rect">
            <a:avLst/>
          </a:prstGeom>
          <a:noFill/>
        </p:spPr>
        <p:txBody>
          <a:bodyPr wrap="square">
            <a:spAutoFit/>
          </a:bodyPr>
          <a:lstStyle/>
          <a:p>
            <a:pPr marL="0" marR="0" lvl="0" indent="0" algn="ctr" defTabSz="914400" rtl="0" eaLnBrk="1" fontAlgn="auto" latinLnBrk="0" hangingPunct="1">
              <a:lnSpc>
                <a:spcPts val="7560"/>
              </a:lnSpc>
              <a:spcBef>
                <a:spcPts val="0"/>
              </a:spcBef>
              <a:spcAft>
                <a:spcPts val="0"/>
              </a:spcAft>
              <a:buClrTx/>
              <a:buSzTx/>
              <a:buFontTx/>
              <a:buNone/>
              <a:tabLst/>
              <a:defRPr/>
            </a:pPr>
            <a:r>
              <a:rPr kumimoji="0" lang="en-US" sz="8800" b="1" i="0" u="sng" strike="noStrike" kern="1200" cap="none" spc="0" normalizeH="0" baseline="0" noProof="0" dirty="0">
                <a:ln>
                  <a:noFill/>
                </a:ln>
                <a:solidFill>
                  <a:srgbClr val="192954"/>
                </a:solidFill>
                <a:effectLst/>
                <a:uLnTx/>
                <a:uFillTx/>
                <a:latin typeface="Calibri Light" panose="020F0302020204030204" pitchFamily="34" charset="0"/>
                <a:ea typeface="+mn-ea"/>
                <a:cs typeface="Calibri Light" panose="020F0302020204030204" pitchFamily="34" charset="0"/>
              </a:rPr>
              <a:t>Interim Report </a:t>
            </a:r>
          </a:p>
        </p:txBody>
      </p:sp>
      <p:sp>
        <p:nvSpPr>
          <p:cNvPr id="24" name="TextBox 23">
            <a:extLst>
              <a:ext uri="{FF2B5EF4-FFF2-40B4-BE49-F238E27FC236}">
                <a16:creationId xmlns:a16="http://schemas.microsoft.com/office/drawing/2014/main" id="{C58E032C-2258-4E25-9AC4-39A1D39F4F7B}"/>
              </a:ext>
            </a:extLst>
          </p:cNvPr>
          <p:cNvSpPr txBox="1"/>
          <p:nvPr/>
        </p:nvSpPr>
        <p:spPr>
          <a:xfrm>
            <a:off x="1044706" y="4118011"/>
            <a:ext cx="15697200"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Note: Interim Reports were submitted under the Interim Final Rule.  Interim Reports were due to Treasury on Jan. 31, 2022 covering three calendar quarters from March 3, 2021 to Dec. 31, 2021.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u="sng" dirty="0">
                <a:solidFill>
                  <a:prstClr val="black"/>
                </a:solidFill>
                <a:latin typeface="Calibri" panose="020F0502020204030204" pitchFamily="34" charset="0"/>
                <a:cs typeface="Calibri" panose="020F0502020204030204" pitchFamily="34" charset="0"/>
              </a:rPr>
              <a:t>Required Programmatic Data: </a:t>
            </a:r>
            <a:r>
              <a:rPr lang="en-US" sz="2800" dirty="0">
                <a:solidFill>
                  <a:prstClr val="black"/>
                </a:solidFill>
                <a:latin typeface="Calibri" panose="020F0502020204030204" pitchFamily="34" charset="0"/>
                <a:cs typeface="Calibri" panose="020F0502020204030204" pitchFamily="34" charset="0"/>
              </a:rPr>
              <a:t>Recipients were required to provide the following information if they had or planned to have expenditures in the following Expenditure Categories: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pitchFamily="34" charset="0"/>
                <a:cs typeface="Calibri" panose="020F0502020204030204" pitchFamily="34" charset="0"/>
              </a:rPr>
              <a:t>Revenue Replacement: Include information on b</a:t>
            </a:r>
            <a:r>
              <a:rPr kumimoji="0" lang="en-US" sz="2800"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ase</a:t>
            </a:r>
            <a:r>
              <a:rPr kumimoji="0" lang="en-US" sz="2800"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year general revenue,</a:t>
            </a:r>
            <a:r>
              <a:rPr lang="en-US" sz="2800" dirty="0">
                <a:solidFill>
                  <a:prstClr val="black"/>
                </a:solidFill>
                <a:latin typeface="Calibri" panose="020F0502020204030204" pitchFamily="34" charset="0"/>
                <a:cs typeface="Calibri" panose="020F0502020204030204" pitchFamily="34" charset="0"/>
              </a:rPr>
              <a:t> fiscal year end date, g</a:t>
            </a:r>
            <a:r>
              <a:rPr kumimoji="0" lang="en-US" sz="2800"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rowth</a:t>
            </a:r>
            <a:r>
              <a:rPr kumimoji="0" lang="en-US" sz="2800"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adjustment used, actual</a:t>
            </a:r>
            <a:r>
              <a:rPr lang="en-US" sz="2800" dirty="0">
                <a:solidFill>
                  <a:prstClr val="black"/>
                </a:solidFill>
                <a:latin typeface="Calibri" panose="020F0502020204030204" pitchFamily="34" charset="0"/>
                <a:cs typeface="Calibri" panose="020F0502020204030204" pitchFamily="34" charset="0"/>
              </a:rPr>
              <a:t> general revenue as of the twelve months ended December 31, 2020, and m</a:t>
            </a:r>
            <a:r>
              <a:rPr kumimoji="0" lang="en-US" sz="2800"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etropolitan</a:t>
            </a:r>
            <a:r>
              <a:rPr kumimoji="0" lang="en-US" sz="2800"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cities and counties with a population below 250,000 residents that are allocated more than $10 million in SLFRF funding and NEUs that are allocated more than $10 million in SLFRF funding. </a:t>
            </a:r>
          </a:p>
          <a:p>
            <a:pPr marL="914400" lvl="1" indent="-457200">
              <a:buFont typeface="Arial" panose="020B0604020202020204" pitchFamily="34" charset="0"/>
              <a:buChar char="•"/>
              <a:defRPr/>
            </a:pPr>
            <a:endParaRPr lang="en-US" sz="2800" dirty="0">
              <a:solidFill>
                <a:prstClr val="black"/>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Tw Cen MT" panose="020B0602020104020603" pitchFamily="34" charset="0"/>
              <a:cs typeface="Calibri" panose="020F0502020204030204" pitchFamily="34" charset="0"/>
            </a:endParaRPr>
          </a:p>
        </p:txBody>
      </p:sp>
    </p:spTree>
    <p:extLst>
      <p:ext uri="{BB962C8B-B14F-4D97-AF65-F5344CB8AC3E}">
        <p14:creationId xmlns:p14="http://schemas.microsoft.com/office/powerpoint/2010/main" val="3692759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grpSp>
        <p:nvGrpSpPr>
          <p:cNvPr id="2" name="Group 2"/>
          <p:cNvGrpSpPr/>
          <p:nvPr/>
        </p:nvGrpSpPr>
        <p:grpSpPr>
          <a:xfrm rot="7879635">
            <a:off x="-7568872" y="-8033932"/>
            <a:ext cx="14240602" cy="10403814"/>
            <a:chOff x="-3435704" y="6585570"/>
            <a:chExt cx="22422110" cy="16381011"/>
          </a:xfrm>
        </p:grpSpPr>
        <p:sp>
          <p:nvSpPr>
            <p:cNvPr id="3" name="Freeform 3"/>
            <p:cNvSpPr/>
            <p:nvPr/>
          </p:nvSpPr>
          <p:spPr>
            <a:xfrm>
              <a:off x="-3435704" y="6585570"/>
              <a:ext cx="22422110" cy="16381011"/>
            </a:xfrm>
            <a:custGeom>
              <a:avLst/>
              <a:gdLst/>
              <a:ahLst/>
              <a:cxnLst/>
              <a:rect l="l" t="t" r="r" b="b"/>
              <a:pathLst>
                <a:path w="22422109" h="16381011">
                  <a:moveTo>
                    <a:pt x="0" y="0"/>
                  </a:moveTo>
                  <a:lnTo>
                    <a:pt x="22422109" y="0"/>
                  </a:lnTo>
                  <a:lnTo>
                    <a:pt x="22422109" y="16381011"/>
                  </a:lnTo>
                  <a:lnTo>
                    <a:pt x="0" y="16381011"/>
                  </a:lnTo>
                  <a:close/>
                </a:path>
              </a:pathLst>
            </a:custGeom>
            <a:solidFill>
              <a:srgbClr val="19295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2" name="TextBox 12"/>
          <p:cNvSpPr txBox="1"/>
          <p:nvPr/>
        </p:nvSpPr>
        <p:spPr>
          <a:xfrm>
            <a:off x="2587699" y="1993674"/>
            <a:ext cx="15506700" cy="865430"/>
          </a:xfrm>
          <a:prstGeom prst="rect">
            <a:avLst/>
          </a:prstGeom>
        </p:spPr>
        <p:txBody>
          <a:bodyPr wrap="square" lIns="0" tIns="0" rIns="0" bIns="0" rtlCol="0" anchor="t">
            <a:spAutoFit/>
          </a:bodyPr>
          <a:lstStyle/>
          <a:p>
            <a:pPr marL="0" marR="0" lvl="0" indent="0" algn="l" defTabSz="914400" rtl="0" eaLnBrk="1" fontAlgn="auto" latinLnBrk="0" hangingPunct="1">
              <a:lnSpc>
                <a:spcPts val="5880"/>
              </a:lnSpc>
              <a:spcBef>
                <a:spcPts val="0"/>
              </a:spcBef>
              <a:spcAft>
                <a:spcPts val="0"/>
              </a:spcAft>
              <a:buClrTx/>
              <a:buSzTx/>
              <a:buFontTx/>
              <a:buNone/>
              <a:tabLst/>
              <a:defRPr/>
            </a:pPr>
            <a:r>
              <a:rPr kumimoji="0" lang="en-US" sz="8800" b="1" i="0" u="sng" strike="noStrike" kern="1200" cap="none" spc="0" normalizeH="0" baseline="0" noProof="0" dirty="0">
                <a:ln>
                  <a:noFill/>
                </a:ln>
                <a:solidFill>
                  <a:srgbClr val="F4F4F4"/>
                </a:solidFill>
                <a:effectLst/>
                <a:uLnTx/>
                <a:uFillTx/>
                <a:latin typeface="Calibri Light" panose="020F0302020204030204" pitchFamily="34" charset="0"/>
                <a:cs typeface="Calibri Light" panose="020F0302020204030204" pitchFamily="34" charset="0"/>
              </a:rPr>
              <a:t>Project and Expenditure Report </a:t>
            </a:r>
          </a:p>
        </p:txBody>
      </p:sp>
      <p:sp>
        <p:nvSpPr>
          <p:cNvPr id="4" name="TextBox 3">
            <a:extLst>
              <a:ext uri="{FF2B5EF4-FFF2-40B4-BE49-F238E27FC236}">
                <a16:creationId xmlns:a16="http://schemas.microsoft.com/office/drawing/2014/main" id="{63BC72EA-F080-4300-A178-86208E9F18D0}"/>
              </a:ext>
            </a:extLst>
          </p:cNvPr>
          <p:cNvSpPr txBox="1"/>
          <p:nvPr/>
        </p:nvSpPr>
        <p:spPr>
          <a:xfrm>
            <a:off x="1050553" y="3767183"/>
            <a:ext cx="17043846" cy="40934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strike="noStrike" kern="1200" cap="none" spc="0" normalizeH="0" baseline="0" noProof="0" dirty="0">
                <a:ln>
                  <a:noFill/>
                </a:ln>
                <a:solidFill>
                  <a:prstClr val="white"/>
                </a:solidFill>
                <a:effectLst/>
                <a:uLnTx/>
                <a:uFillTx/>
                <a:ea typeface="+mn-ea"/>
                <a:cs typeface="+mn-cs"/>
              </a:rPr>
              <a:t>All recipients are required to submit Project and Expenditure Reports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dirty="0">
              <a:solidFill>
                <a:prstClr val="white"/>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prstClr val="white"/>
                </a:solidFill>
                <a:effectLst/>
                <a:uLnTx/>
                <a:uFillTx/>
                <a:ea typeface="+mn-ea"/>
                <a:cs typeface="+mn-cs"/>
              </a:rPr>
              <a:t>Quarterly Reporting: </a:t>
            </a:r>
            <a:r>
              <a:rPr kumimoji="0" lang="en-US" sz="3200" i="0" strike="noStrike" kern="1200" cap="none" spc="0" normalizeH="0" baseline="0" noProof="0" dirty="0">
                <a:ln>
                  <a:noFill/>
                </a:ln>
                <a:solidFill>
                  <a:prstClr val="white"/>
                </a:solidFill>
                <a:effectLst/>
                <a:uLnTx/>
                <a:uFillTx/>
                <a:ea typeface="+mn-ea"/>
                <a:cs typeface="+mn-cs"/>
              </a:rPr>
              <a:t>The following recipients are required to submit quarterly Project and Expenditure Reports: States and U.S. </a:t>
            </a:r>
            <a:r>
              <a:rPr lang="en-US" sz="3200" dirty="0">
                <a:solidFill>
                  <a:prstClr val="white"/>
                </a:solidFill>
              </a:rPr>
              <a:t>Territories, tribal governments that are allocated more than $30 million in SLFRF funding, metropolitan cities and counties, and metropolitan cities and counties with a population below 250,000 residents that are allocated more than $10 million in SLFRF funding and NEUs that are allocated more than $10 million in SLFRF funding.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600" b="1" u="sng" dirty="0">
              <a:solidFill>
                <a:prstClr val="white"/>
              </a:solidFill>
              <a:latin typeface="Tw Cen MT" panose="020B0602020104020603" pitchFamily="34" charset="0"/>
            </a:endParaRPr>
          </a:p>
        </p:txBody>
      </p:sp>
    </p:spTree>
    <p:extLst>
      <p:ext uri="{BB962C8B-B14F-4D97-AF65-F5344CB8AC3E}">
        <p14:creationId xmlns:p14="http://schemas.microsoft.com/office/powerpoint/2010/main" val="35425847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CDB2F076-0F79-472D-B9DC-F03381C913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7065308"/>
            <a:ext cx="3221692" cy="3221692"/>
          </a:xfrm>
          <a:prstGeom prst="rect">
            <a:avLst/>
          </a:prstGeom>
        </p:spPr>
      </p:pic>
      <p:pic>
        <p:nvPicPr>
          <p:cNvPr id="9" name="Picture 2">
            <a:extLst>
              <a:ext uri="{FF2B5EF4-FFF2-40B4-BE49-F238E27FC236}">
                <a16:creationId xmlns:a16="http://schemas.microsoft.com/office/drawing/2014/main" id="{98D9E4F2-E5D8-48E0-A1AC-C6D83013F9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066308" y="0"/>
            <a:ext cx="3221692" cy="3221692"/>
          </a:xfrm>
          <a:prstGeom prst="rect">
            <a:avLst/>
          </a:prstGeom>
        </p:spPr>
      </p:pic>
      <p:sp>
        <p:nvSpPr>
          <p:cNvPr id="10" name="Title 1">
            <a:extLst>
              <a:ext uri="{FF2B5EF4-FFF2-40B4-BE49-F238E27FC236}">
                <a16:creationId xmlns:a16="http://schemas.microsoft.com/office/drawing/2014/main" id="{FE885930-E11A-4736-94D3-E83535A8E556}"/>
              </a:ext>
            </a:extLst>
          </p:cNvPr>
          <p:cNvSpPr txBox="1">
            <a:spLocks/>
          </p:cNvSpPr>
          <p:nvPr/>
        </p:nvSpPr>
        <p:spPr>
          <a:xfrm>
            <a:off x="266700" y="897701"/>
            <a:ext cx="17754600" cy="2706624"/>
          </a:xfrm>
          <a:prstGeom prst="rect">
            <a:avLst/>
          </a:prstGeom>
        </p:spPr>
        <p:txBody>
          <a:bodyPr>
            <a:normAutofit/>
          </a:bodyPr>
          <a:lstStyle>
            <a:lvl1pPr algn="l" defTabSz="1371600" rtl="0" eaLnBrk="1" latinLnBrk="0" hangingPunct="1">
              <a:lnSpc>
                <a:spcPct val="80000"/>
              </a:lnSpc>
              <a:spcBef>
                <a:spcPct val="0"/>
              </a:spcBef>
              <a:buNone/>
              <a:defRPr sz="7500" kern="1200" cap="all" spc="150" baseline="0">
                <a:solidFill>
                  <a:schemeClr val="tx1">
                    <a:lumMod val="95000"/>
                    <a:lumOff val="5000"/>
                  </a:schemeClr>
                </a:solidFill>
                <a:latin typeface="+mj-lt"/>
                <a:ea typeface="+mj-ea"/>
                <a:cs typeface="+mj-cs"/>
              </a:defRPr>
            </a:lvl1pPr>
          </a:lstStyle>
          <a:p>
            <a:pPr marL="0" marR="0" lvl="0" indent="0" algn="ctr" defTabSz="1371600" rtl="0" eaLnBrk="1" fontAlgn="auto" latinLnBrk="0" hangingPunct="1">
              <a:lnSpc>
                <a:spcPct val="80000"/>
              </a:lnSpc>
              <a:spcBef>
                <a:spcPct val="0"/>
              </a:spcBef>
              <a:spcAft>
                <a:spcPts val="0"/>
              </a:spcAft>
              <a:buClrTx/>
              <a:buSzTx/>
              <a:buFontTx/>
              <a:buNone/>
              <a:tabLst/>
              <a:defRPr/>
            </a:pPr>
            <a:endParaRPr kumimoji="0" lang="en-US" sz="11500" b="1" i="0" u="none" strike="noStrike" kern="1200" cap="all" spc="150" normalizeH="0" baseline="0" noProof="0" dirty="0">
              <a:ln>
                <a:noFill/>
              </a:ln>
              <a:solidFill>
                <a:prstClr val="black">
                  <a:lumMod val="95000"/>
                  <a:lumOff val="5000"/>
                </a:prstClr>
              </a:solidFill>
              <a:effectLst/>
              <a:uLnTx/>
              <a:uFillTx/>
              <a:latin typeface="Calibri Light" panose="020F0302020204030204" pitchFamily="34" charset="0"/>
              <a:ea typeface="+mj-ea"/>
              <a:cs typeface="Calibri Light" panose="020F0302020204030204" pitchFamily="34" charset="0"/>
            </a:endParaRPr>
          </a:p>
        </p:txBody>
      </p:sp>
      <p:sp>
        <p:nvSpPr>
          <p:cNvPr id="7" name="TextBox 6">
            <a:extLst>
              <a:ext uri="{FF2B5EF4-FFF2-40B4-BE49-F238E27FC236}">
                <a16:creationId xmlns:a16="http://schemas.microsoft.com/office/drawing/2014/main" id="{488508FA-E48D-4A45-B94A-8AA5CD4D69A3}"/>
              </a:ext>
            </a:extLst>
          </p:cNvPr>
          <p:cNvSpPr txBox="1"/>
          <p:nvPr/>
        </p:nvSpPr>
        <p:spPr>
          <a:xfrm>
            <a:off x="659130" y="515068"/>
            <a:ext cx="1775460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600" dirty="0">
                <a:solidFill>
                  <a:prstClr val="black"/>
                </a:solidFill>
                <a:latin typeface="Calibri Light" panose="020F0302020204030204" pitchFamily="34" charset="0"/>
                <a:cs typeface="Calibri Light" panose="020F0302020204030204" pitchFamily="34" charset="0"/>
              </a:rPr>
              <a:t>Quarterly Project and Expenditure Report Timeline </a:t>
            </a:r>
            <a:endParaRPr kumimoji="0" lang="en-US" sz="6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12" name="TextBox 11">
            <a:extLst>
              <a:ext uri="{FF2B5EF4-FFF2-40B4-BE49-F238E27FC236}">
                <a16:creationId xmlns:a16="http://schemas.microsoft.com/office/drawing/2014/main" id="{4F985868-407C-4664-B988-F423CF961D53}"/>
              </a:ext>
            </a:extLst>
          </p:cNvPr>
          <p:cNvSpPr txBox="1"/>
          <p:nvPr/>
        </p:nvSpPr>
        <p:spPr>
          <a:xfrm>
            <a:off x="407540" y="4451002"/>
            <a:ext cx="5842977"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6"/>
              </a:rPr>
              <a:t>https://home.treasury.gov/system/files/136/SLFRF-Compliance-and-Reporting-Guidance.pdf</a:t>
            </a: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p:txBody>
      </p:sp>
      <p:pic>
        <p:nvPicPr>
          <p:cNvPr id="3" name="Picture 2">
            <a:extLst>
              <a:ext uri="{FF2B5EF4-FFF2-40B4-BE49-F238E27FC236}">
                <a16:creationId xmlns:a16="http://schemas.microsoft.com/office/drawing/2014/main" id="{3048455C-3C25-44F2-B6D3-2E41F13C6D69}"/>
              </a:ext>
            </a:extLst>
          </p:cNvPr>
          <p:cNvPicPr>
            <a:picLocks noChangeAspect="1"/>
          </p:cNvPicPr>
          <p:nvPr/>
        </p:nvPicPr>
        <p:blipFill>
          <a:blip r:embed="rId7"/>
          <a:stretch>
            <a:fillRect/>
          </a:stretch>
        </p:blipFill>
        <p:spPr>
          <a:xfrm>
            <a:off x="6250516" y="2005697"/>
            <a:ext cx="11770784" cy="7789489"/>
          </a:xfrm>
          <a:prstGeom prst="rect">
            <a:avLst/>
          </a:prstGeom>
        </p:spPr>
      </p:pic>
    </p:spTree>
    <p:extLst>
      <p:ext uri="{BB962C8B-B14F-4D97-AF65-F5344CB8AC3E}">
        <p14:creationId xmlns:p14="http://schemas.microsoft.com/office/powerpoint/2010/main" val="24405140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a:extLst>
              <a:ext uri="{FF2B5EF4-FFF2-40B4-BE49-F238E27FC236}">
                <a16:creationId xmlns:a16="http://schemas.microsoft.com/office/drawing/2014/main" id="{86E38E7A-023B-4329-BF8D-8E3E8B144430}"/>
              </a:ext>
            </a:extLst>
          </p:cNvPr>
          <p:cNvGrpSpPr/>
          <p:nvPr/>
        </p:nvGrpSpPr>
        <p:grpSpPr>
          <a:xfrm rot="19745191">
            <a:off x="-12371399" y="-6262044"/>
            <a:ext cx="20124627" cy="8722700"/>
            <a:chOff x="0" y="0"/>
            <a:chExt cx="31686624" cy="13734063"/>
          </a:xfrm>
          <a:solidFill>
            <a:schemeClr val="bg2">
              <a:lumMod val="90000"/>
            </a:schemeClr>
          </a:solidFill>
        </p:grpSpPr>
        <p:sp>
          <p:nvSpPr>
            <p:cNvPr id="7" name="Freeform 5">
              <a:extLst>
                <a:ext uri="{FF2B5EF4-FFF2-40B4-BE49-F238E27FC236}">
                  <a16:creationId xmlns:a16="http://schemas.microsoft.com/office/drawing/2014/main" id="{11D75D26-A111-40A0-B4C3-102459FCB065}"/>
                </a:ext>
              </a:extLst>
            </p:cNvPr>
            <p:cNvSpPr/>
            <p:nvPr/>
          </p:nvSpPr>
          <p:spPr>
            <a:xfrm>
              <a:off x="0" y="0"/>
              <a:ext cx="31686624" cy="13734062"/>
            </a:xfrm>
            <a:custGeom>
              <a:avLst/>
              <a:gdLst/>
              <a:ahLst/>
              <a:cxnLst/>
              <a:rect l="l" t="t" r="r" b="b"/>
              <a:pathLst>
                <a:path w="31686624" h="13734062">
                  <a:moveTo>
                    <a:pt x="0" y="0"/>
                  </a:moveTo>
                  <a:lnTo>
                    <a:pt x="31686624" y="0"/>
                  </a:lnTo>
                  <a:lnTo>
                    <a:pt x="31686624" y="13734062"/>
                  </a:lnTo>
                  <a:lnTo>
                    <a:pt x="0" y="13734062"/>
                  </a:lnTo>
                  <a:close/>
                </a:path>
              </a:pathLst>
            </a:custGeom>
            <a:grpFill/>
          </p:spPr>
        </p:sp>
      </p:grpSp>
      <p:grpSp>
        <p:nvGrpSpPr>
          <p:cNvPr id="4" name="Group 4">
            <a:extLst>
              <a:ext uri="{FF2B5EF4-FFF2-40B4-BE49-F238E27FC236}">
                <a16:creationId xmlns:a16="http://schemas.microsoft.com/office/drawing/2014/main" id="{1E651D62-C5D3-45E3-8F0E-10C2F273DFF0}"/>
              </a:ext>
            </a:extLst>
          </p:cNvPr>
          <p:cNvGrpSpPr/>
          <p:nvPr/>
        </p:nvGrpSpPr>
        <p:grpSpPr>
          <a:xfrm rot="-9622901">
            <a:off x="6579767" y="-8190427"/>
            <a:ext cx="20124627" cy="8722700"/>
            <a:chOff x="0" y="0"/>
            <a:chExt cx="31686624" cy="13734063"/>
          </a:xfrm>
          <a:solidFill>
            <a:schemeClr val="bg2">
              <a:lumMod val="90000"/>
            </a:schemeClr>
          </a:solidFill>
        </p:grpSpPr>
        <p:sp>
          <p:nvSpPr>
            <p:cNvPr id="5" name="Freeform 5">
              <a:extLst>
                <a:ext uri="{FF2B5EF4-FFF2-40B4-BE49-F238E27FC236}">
                  <a16:creationId xmlns:a16="http://schemas.microsoft.com/office/drawing/2014/main" id="{15E8E28F-C4BF-45A9-A2BD-03980F5FB398}"/>
                </a:ext>
              </a:extLst>
            </p:cNvPr>
            <p:cNvSpPr/>
            <p:nvPr/>
          </p:nvSpPr>
          <p:spPr>
            <a:xfrm>
              <a:off x="0" y="0"/>
              <a:ext cx="31686624" cy="13734062"/>
            </a:xfrm>
            <a:custGeom>
              <a:avLst/>
              <a:gdLst/>
              <a:ahLst/>
              <a:cxnLst/>
              <a:rect l="l" t="t" r="r" b="b"/>
              <a:pathLst>
                <a:path w="31686624" h="13734062">
                  <a:moveTo>
                    <a:pt x="0" y="0"/>
                  </a:moveTo>
                  <a:lnTo>
                    <a:pt x="31686624" y="0"/>
                  </a:lnTo>
                  <a:lnTo>
                    <a:pt x="31686624" y="13734062"/>
                  </a:lnTo>
                  <a:lnTo>
                    <a:pt x="0" y="13734062"/>
                  </a:lnTo>
                  <a:close/>
                </a:path>
              </a:pathLst>
            </a:custGeom>
            <a:grpFill/>
          </p:spPr>
        </p:sp>
      </p:grpSp>
      <p:sp>
        <p:nvSpPr>
          <p:cNvPr id="2" name="Title 1">
            <a:extLst>
              <a:ext uri="{FF2B5EF4-FFF2-40B4-BE49-F238E27FC236}">
                <a16:creationId xmlns:a16="http://schemas.microsoft.com/office/drawing/2014/main" id="{6500FB9E-B2A0-450A-9A03-7AD3E99B28EF}"/>
              </a:ext>
            </a:extLst>
          </p:cNvPr>
          <p:cNvSpPr>
            <a:spLocks noGrp="1"/>
          </p:cNvSpPr>
          <p:nvPr>
            <p:ph type="title"/>
          </p:nvPr>
        </p:nvSpPr>
        <p:spPr>
          <a:xfrm>
            <a:off x="2492913" y="570267"/>
            <a:ext cx="15087600" cy="2176136"/>
          </a:xfrm>
        </p:spPr>
        <p:txBody>
          <a:bodyPr/>
          <a:lstStyle/>
          <a:p>
            <a:r>
              <a:rPr lang="en-US" b="1" dirty="0">
                <a:solidFill>
                  <a:srgbClr val="00B0F0"/>
                </a:solidFill>
                <a:latin typeface="Calibri Light" panose="020F0302020204030204" pitchFamily="34" charset="0"/>
                <a:cs typeface="Calibri Light" panose="020F0302020204030204" pitchFamily="34" charset="0"/>
              </a:rPr>
              <a:t>Project and Expenditure Report </a:t>
            </a:r>
          </a:p>
        </p:txBody>
      </p:sp>
      <p:sp>
        <p:nvSpPr>
          <p:cNvPr id="3" name="Content Placeholder 2">
            <a:extLst>
              <a:ext uri="{FF2B5EF4-FFF2-40B4-BE49-F238E27FC236}">
                <a16:creationId xmlns:a16="http://schemas.microsoft.com/office/drawing/2014/main" id="{366B7E9B-C150-4E15-9578-6C9549E23737}"/>
              </a:ext>
            </a:extLst>
          </p:cNvPr>
          <p:cNvSpPr>
            <a:spLocks noGrp="1"/>
          </p:cNvSpPr>
          <p:nvPr>
            <p:ph idx="1"/>
          </p:nvPr>
        </p:nvSpPr>
        <p:spPr>
          <a:xfrm>
            <a:off x="319034" y="3657547"/>
            <a:ext cx="7012208" cy="4710076"/>
          </a:xfrm>
        </p:spPr>
        <p:txBody>
          <a:bodyPr>
            <a:normAutofit fontScale="92500" lnSpcReduction="10000"/>
          </a:bodyPr>
          <a:lstStyle/>
          <a:p>
            <a:pPr lvl="2">
              <a:buFont typeface="Wingdings" panose="05000000000000000000" pitchFamily="2" charset="2"/>
              <a:buChar char="§"/>
            </a:pPr>
            <a:r>
              <a:rPr lang="en-US" sz="3200" b="1" u="sng" dirty="0">
                <a:latin typeface="Calibri" panose="020F0502020204030204" pitchFamily="34" charset="0"/>
                <a:cs typeface="Calibri" panose="020F0502020204030204" pitchFamily="34" charset="0"/>
              </a:rPr>
              <a:t>Annual Reporting: </a:t>
            </a:r>
            <a:r>
              <a:rPr lang="en-US" sz="3200" dirty="0">
                <a:latin typeface="Calibri" panose="020F0502020204030204" pitchFamily="34" charset="0"/>
                <a:cs typeface="Calibri" panose="020F0502020204030204" pitchFamily="34" charset="0"/>
              </a:rPr>
              <a:t>The following recipients are required to submit annual Project and Expenditure Reports: tribal governments that are allocated less than $30 million in SLFRF funding and metropolitan cities and counties with a population below 250,000 residents that are allocated less than $10 million in SLFRF funding and NEUs that are allocated less than $10 million in SLFRF funding.</a:t>
            </a:r>
          </a:p>
          <a:p>
            <a:pPr marL="576072" lvl="2" indent="0">
              <a:buNone/>
            </a:pPr>
            <a:r>
              <a:rPr lang="en-US" sz="3200" dirty="0">
                <a:latin typeface="Calibri" panose="020F0502020204030204" pitchFamily="34" charset="0"/>
                <a:cs typeface="Calibri" panose="020F0502020204030204" pitchFamily="34" charset="0"/>
              </a:rPr>
              <a:t> </a:t>
            </a:r>
          </a:p>
        </p:txBody>
      </p:sp>
      <p:pic>
        <p:nvPicPr>
          <p:cNvPr id="9" name="Picture 8">
            <a:extLst>
              <a:ext uri="{FF2B5EF4-FFF2-40B4-BE49-F238E27FC236}">
                <a16:creationId xmlns:a16="http://schemas.microsoft.com/office/drawing/2014/main" id="{C987E403-212F-42C8-84DE-CB89CA924DB8}"/>
              </a:ext>
            </a:extLst>
          </p:cNvPr>
          <p:cNvPicPr>
            <a:picLocks noChangeAspect="1"/>
          </p:cNvPicPr>
          <p:nvPr/>
        </p:nvPicPr>
        <p:blipFill>
          <a:blip r:embed="rId2"/>
          <a:stretch>
            <a:fillRect/>
          </a:stretch>
        </p:blipFill>
        <p:spPr>
          <a:xfrm>
            <a:off x="7555832" y="3416968"/>
            <a:ext cx="10202780" cy="3384885"/>
          </a:xfrm>
          <a:prstGeom prst="rect">
            <a:avLst/>
          </a:prstGeom>
        </p:spPr>
      </p:pic>
      <p:sp>
        <p:nvSpPr>
          <p:cNvPr id="11" name="TextBox 10">
            <a:extLst>
              <a:ext uri="{FF2B5EF4-FFF2-40B4-BE49-F238E27FC236}">
                <a16:creationId xmlns:a16="http://schemas.microsoft.com/office/drawing/2014/main" id="{083573F1-77F7-4CBE-9955-F2BCD6632F31}"/>
              </a:ext>
            </a:extLst>
          </p:cNvPr>
          <p:cNvSpPr txBox="1"/>
          <p:nvPr/>
        </p:nvSpPr>
        <p:spPr>
          <a:xfrm>
            <a:off x="9144000" y="7113532"/>
            <a:ext cx="8246852" cy="646331"/>
          </a:xfrm>
          <a:prstGeom prst="rect">
            <a:avLst/>
          </a:prstGeom>
          <a:noFill/>
        </p:spPr>
        <p:txBody>
          <a:bodyPr wrap="square">
            <a:spAutoFit/>
          </a:bodyPr>
          <a:lstStyle/>
          <a:p>
            <a:r>
              <a:rPr lang="en-US" dirty="0">
                <a:hlinkClick r:id="rId3"/>
              </a:rPr>
              <a:t>https://home.treasury.gov/system/files/136/SLFRF-Compliance-and-Reporting-Guidance.pdf</a:t>
            </a:r>
            <a:r>
              <a:rPr lang="en-US" dirty="0"/>
              <a:t> </a:t>
            </a:r>
          </a:p>
        </p:txBody>
      </p:sp>
    </p:spTree>
    <p:extLst>
      <p:ext uri="{BB962C8B-B14F-4D97-AF65-F5344CB8AC3E}">
        <p14:creationId xmlns:p14="http://schemas.microsoft.com/office/powerpoint/2010/main" val="4484339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ext&#10;&#10;Description automatically generated with low confidence">
            <a:extLst>
              <a:ext uri="{FF2B5EF4-FFF2-40B4-BE49-F238E27FC236}">
                <a16:creationId xmlns:a16="http://schemas.microsoft.com/office/drawing/2014/main" id="{BC18E1BB-680B-47ED-863B-3497B0E1C833}"/>
              </a:ext>
            </a:extLst>
          </p:cNvPr>
          <p:cNvPicPr>
            <a:picLocks noChangeAspect="1"/>
          </p:cNvPicPr>
          <p:nvPr/>
        </p:nvPicPr>
        <p:blipFill>
          <a:blip r:embed="rId3"/>
          <a:stretch>
            <a:fillRect/>
          </a:stretch>
        </p:blipFill>
        <p:spPr>
          <a:xfrm>
            <a:off x="312623" y="217436"/>
            <a:ext cx="2675007" cy="1510533"/>
          </a:xfrm>
          <a:prstGeom prst="rect">
            <a:avLst/>
          </a:prstGeom>
        </p:spPr>
      </p:pic>
      <p:sp>
        <p:nvSpPr>
          <p:cNvPr id="2" name="TextBox 1">
            <a:extLst>
              <a:ext uri="{FF2B5EF4-FFF2-40B4-BE49-F238E27FC236}">
                <a16:creationId xmlns:a16="http://schemas.microsoft.com/office/drawing/2014/main" id="{38C46AD4-F0A0-4588-A943-3767A722C510}"/>
              </a:ext>
            </a:extLst>
          </p:cNvPr>
          <p:cNvSpPr txBox="1"/>
          <p:nvPr/>
        </p:nvSpPr>
        <p:spPr>
          <a:xfrm>
            <a:off x="4648403" y="527640"/>
            <a:ext cx="122682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sng"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Required Information </a:t>
            </a:r>
          </a:p>
        </p:txBody>
      </p:sp>
      <p:sp>
        <p:nvSpPr>
          <p:cNvPr id="4" name="TextBox 3">
            <a:extLst>
              <a:ext uri="{FF2B5EF4-FFF2-40B4-BE49-F238E27FC236}">
                <a16:creationId xmlns:a16="http://schemas.microsoft.com/office/drawing/2014/main" id="{B4539852-B7BA-4CF8-9314-CB4073043172}"/>
              </a:ext>
            </a:extLst>
          </p:cNvPr>
          <p:cNvSpPr txBox="1"/>
          <p:nvPr/>
        </p:nvSpPr>
        <p:spPr>
          <a:xfrm>
            <a:off x="838200" y="2003129"/>
            <a:ext cx="16611600" cy="6986528"/>
          </a:xfrm>
          <a:prstGeom prst="rect">
            <a:avLst/>
          </a:prstGeom>
          <a:noFill/>
        </p:spPr>
        <p:txBody>
          <a:bodyPr wrap="square" rtlCol="0">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The following information will be required in Project and Expenditure Reports for both quarterly and annual reporting: </a:t>
            </a:r>
          </a:p>
          <a:p>
            <a:pPr marL="1371600" lvl="2" indent="-457200">
              <a:buFont typeface="Arial" panose="020B0604020202020204" pitchFamily="34" charset="0"/>
              <a:buChar char="•"/>
              <a:defRPr/>
            </a:pPr>
            <a:r>
              <a:rPr lang="en-US" sz="3200" dirty="0">
                <a:solidFill>
                  <a:prstClr val="black"/>
                </a:solidFill>
                <a:latin typeface="Calibri" panose="020F0502020204030204" pitchFamily="34" charset="0"/>
                <a:cs typeface="Calibri" panose="020F0502020204030204" pitchFamily="34" charset="0"/>
              </a:rPr>
              <a:t>Projects</a:t>
            </a:r>
          </a:p>
          <a:p>
            <a:pPr marL="1371600" lvl="2" indent="-457200">
              <a:buFont typeface="Arial" panose="020B0604020202020204" pitchFamily="34" charset="0"/>
              <a:buChar char="•"/>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Obligations and Expenditures </a:t>
            </a:r>
          </a:p>
          <a:p>
            <a:pPr marL="1371600" lvl="2" indent="-457200">
              <a:buFont typeface="Arial" panose="020B0604020202020204" pitchFamily="34" charset="0"/>
              <a:buChar char="•"/>
              <a:defRPr/>
            </a:pPr>
            <a:r>
              <a:rPr lang="en-US" sz="3200" dirty="0">
                <a:solidFill>
                  <a:prstClr val="black"/>
                </a:solidFill>
                <a:latin typeface="Calibri" panose="020F0502020204030204" pitchFamily="34" charset="0"/>
                <a:cs typeface="Calibri" panose="020F0502020204030204" pitchFamily="34" charset="0"/>
              </a:rPr>
              <a:t>Project Status</a:t>
            </a:r>
          </a:p>
          <a:p>
            <a:pPr marL="1371600" lvl="2" indent="-457200">
              <a:buFont typeface="Arial" panose="020B0604020202020204" pitchFamily="34" charset="0"/>
              <a:buChar char="•"/>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Program Income </a:t>
            </a:r>
          </a:p>
          <a:p>
            <a:pPr marL="1371600" lvl="2" indent="-457200">
              <a:buFont typeface="Arial" panose="020B0604020202020204" pitchFamily="34" charset="0"/>
              <a:buChar char="•"/>
              <a:defRPr/>
            </a:pPr>
            <a:r>
              <a:rPr lang="en-US" sz="3200" dirty="0">
                <a:solidFill>
                  <a:prstClr val="black"/>
                </a:solidFill>
                <a:latin typeface="Calibri" panose="020F0502020204030204" pitchFamily="34" charset="0"/>
                <a:cs typeface="Calibri" panose="020F0502020204030204" pitchFamily="34" charset="0"/>
              </a:rPr>
              <a:t>Adopted Budget </a:t>
            </a:r>
          </a:p>
          <a:p>
            <a:pPr marL="1371600" lvl="2" indent="-457200">
              <a:buFont typeface="Arial" panose="020B0604020202020204" pitchFamily="34" charset="0"/>
              <a:buChar char="•"/>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Project Demographi</a:t>
            </a:r>
            <a:r>
              <a:rPr lang="en-US" sz="3200" dirty="0">
                <a:solidFill>
                  <a:prstClr val="black"/>
                </a:solidFill>
                <a:latin typeface="Calibri" panose="020F0502020204030204" pitchFamily="34" charset="0"/>
                <a:cs typeface="Calibri" panose="020F0502020204030204" pitchFamily="34" charset="0"/>
              </a:rPr>
              <a:t>c Distribution </a:t>
            </a:r>
          </a:p>
          <a:p>
            <a:pPr marL="1371600" lvl="2" indent="-457200">
              <a:buFont typeface="Arial" panose="020B0604020202020204" pitchFamily="34" charset="0"/>
              <a:buChar char="•"/>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Subawards, Contracts, Grants, Loans, Transfers</a:t>
            </a:r>
            <a:r>
              <a:rPr lang="en-US" sz="3200" dirty="0">
                <a:solidFill>
                  <a:prstClr val="black"/>
                </a:solidFill>
                <a:latin typeface="Calibri" panose="020F0502020204030204" pitchFamily="34" charset="0"/>
                <a:cs typeface="Calibri" panose="020F0502020204030204" pitchFamily="34" charset="0"/>
              </a:rPr>
              <a:t> </a:t>
            </a: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and Direct Payments </a:t>
            </a:r>
          </a:p>
          <a:p>
            <a:pPr marL="1371600" lvl="2" indent="-457200">
              <a:buFont typeface="Arial" panose="020B0604020202020204" pitchFamily="34" charset="0"/>
              <a:buChar char="•"/>
              <a:defRPr/>
            </a:pPr>
            <a:r>
              <a:rPr lang="en-US" sz="3200" dirty="0">
                <a:solidFill>
                  <a:prstClr val="black"/>
                </a:solidFill>
                <a:latin typeface="Calibri" panose="020F0502020204030204" pitchFamily="34" charset="0"/>
                <a:cs typeface="Calibri" panose="020F0502020204030204" pitchFamily="34" charset="0"/>
              </a:rPr>
              <a:t>Civil Right Compliance </a:t>
            </a:r>
          </a:p>
          <a:p>
            <a:pPr marL="1371600" lvl="2" indent="-457200">
              <a:buFont typeface="Arial" panose="020B0604020202020204" pitchFamily="34" charset="0"/>
              <a:buChar char="•"/>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Ineligible Activities: Tax Offset Provision (States and territories only) </a:t>
            </a:r>
          </a:p>
          <a:p>
            <a:pPr marL="1371600" lvl="2" indent="-457200">
              <a:buFont typeface="Arial" panose="020B0604020202020204" pitchFamily="34" charset="0"/>
              <a:buChar char="•"/>
              <a:defRPr/>
            </a:pPr>
            <a:r>
              <a:rPr lang="en-US" sz="3200" dirty="0">
                <a:solidFill>
                  <a:prstClr val="black"/>
                </a:solidFill>
                <a:latin typeface="Calibri" panose="020F0502020204030204" pitchFamily="34" charset="0"/>
                <a:cs typeface="Calibri" panose="020F0502020204030204" pitchFamily="34" charset="0"/>
              </a:rPr>
              <a:t>Required Programmatic Data (other than infrastructure projects) </a:t>
            </a:r>
          </a:p>
          <a:p>
            <a:pPr marL="1371600" lvl="2" indent="-457200">
              <a:buFont typeface="Arial" panose="020B0604020202020204" pitchFamily="34" charset="0"/>
              <a:buChar char="•"/>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Required Programmatic Data for Infrastructure Projects </a:t>
            </a:r>
          </a:p>
          <a:p>
            <a:pPr marL="1371600" lvl="2" indent="-457200">
              <a:buFont typeface="Arial" panose="020B0604020202020204" pitchFamily="34" charset="0"/>
              <a:buChar char="•"/>
              <a:defRPr/>
            </a:pPr>
            <a:r>
              <a:rPr lang="en-US" sz="3200" dirty="0">
                <a:solidFill>
                  <a:prstClr val="black"/>
                </a:solidFill>
                <a:latin typeface="Calibri" panose="020F0502020204030204" pitchFamily="34" charset="0"/>
                <a:cs typeface="Calibri" panose="020F0502020204030204" pitchFamily="34" charset="0"/>
              </a:rPr>
              <a:t>NEU Documentation </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062458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D9D42B-71A7-451A-87B6-97D559B8A54F}"/>
              </a:ext>
            </a:extLst>
          </p:cNvPr>
          <p:cNvSpPr txBox="1"/>
          <p:nvPr/>
        </p:nvSpPr>
        <p:spPr>
          <a:xfrm>
            <a:off x="5108575" y="423930"/>
            <a:ext cx="807085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sng"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Required Information </a:t>
            </a:r>
          </a:p>
        </p:txBody>
      </p:sp>
      <p:sp>
        <p:nvSpPr>
          <p:cNvPr id="5" name="TextBox 4">
            <a:extLst>
              <a:ext uri="{FF2B5EF4-FFF2-40B4-BE49-F238E27FC236}">
                <a16:creationId xmlns:a16="http://schemas.microsoft.com/office/drawing/2014/main" id="{55691DF6-1C81-4CEE-8808-B9147BB80A96}"/>
              </a:ext>
            </a:extLst>
          </p:cNvPr>
          <p:cNvSpPr txBox="1"/>
          <p:nvPr/>
        </p:nvSpPr>
        <p:spPr>
          <a:xfrm>
            <a:off x="1079500" y="1873251"/>
            <a:ext cx="16880840" cy="82791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u="sng" dirty="0">
                <a:solidFill>
                  <a:prstClr val="white"/>
                </a:solidFill>
                <a:latin typeface="Calibri" panose="020F0502020204030204" pitchFamily="34" charset="0"/>
                <a:cs typeface="Calibri" panose="020F0502020204030204" pitchFamily="34" charset="0"/>
              </a:rPr>
              <a:t>Projects:</a:t>
            </a:r>
            <a:r>
              <a:rPr lang="en-US" sz="2800" b="1" dirty="0">
                <a:solidFill>
                  <a:prstClr val="white"/>
                </a:solidFill>
                <a:latin typeface="Calibri" panose="020F0502020204030204" pitchFamily="34" charset="0"/>
                <a:cs typeface="Calibri" panose="020F0502020204030204" pitchFamily="34" charset="0"/>
              </a:rPr>
              <a:t> </a:t>
            </a:r>
            <a:r>
              <a:rPr lang="en-US" sz="2800" dirty="0">
                <a:solidFill>
                  <a:prstClr val="white"/>
                </a:solidFill>
                <a:latin typeface="Calibri" panose="020F0502020204030204" pitchFamily="34" charset="0"/>
                <a:cs typeface="Calibri" panose="020F0502020204030204" pitchFamily="34" charset="0"/>
              </a:rPr>
              <a:t>Provide information on all SLFRF funded projects.  For each project, the recipient will be required to enter the project name, identification number (created by the recipient), project expenditure category (see Appendix 1), description, and status of completion.  Project descriptions must describe the project in sufficient detail to provide understanding of the major activities that will occur and will be required to be between 50 and 250 words. </a:t>
            </a: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white"/>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Projects should be scoped to align with a single Expenditure Category. For each project, the recipient is asked to select the appropriate Expenditure Category based on the scope of the project.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white"/>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Obligations and Expenditures:</a:t>
            </a:r>
            <a:r>
              <a:rPr kumimoji="0" lang="en-US" sz="2800" i="0"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Recipients will be asked to report: </a:t>
            </a:r>
          </a:p>
          <a:p>
            <a:pPr marL="914400" lvl="1" indent="-457200">
              <a:buFont typeface="Arial" panose="020B0604020202020204" pitchFamily="34" charset="0"/>
              <a:buChar char="•"/>
            </a:pPr>
            <a:r>
              <a:rPr kumimoji="0" lang="en-US" sz="2800" i="0"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Current period obligation </a:t>
            </a:r>
          </a:p>
          <a:p>
            <a:pPr marL="914400" lvl="1" indent="-457200">
              <a:buFont typeface="Arial" panose="020B0604020202020204" pitchFamily="34" charset="0"/>
              <a:buChar char="•"/>
            </a:pPr>
            <a:r>
              <a:rPr lang="en-US" sz="2800" dirty="0">
                <a:solidFill>
                  <a:prstClr val="white"/>
                </a:solidFill>
                <a:latin typeface="Calibri" panose="020F0502020204030204" pitchFamily="34" charset="0"/>
                <a:cs typeface="Calibri" panose="020F0502020204030204" pitchFamily="34" charset="0"/>
              </a:rPr>
              <a:t>Cumulative obligation </a:t>
            </a:r>
          </a:p>
          <a:p>
            <a:pPr marL="914400" lvl="1" indent="-457200">
              <a:buFont typeface="Arial" panose="020B0604020202020204" pitchFamily="34" charset="0"/>
              <a:buChar char="•"/>
            </a:pPr>
            <a:r>
              <a:rPr kumimoji="0" lang="en-US" sz="2800" i="0"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Current period expenditure </a:t>
            </a:r>
          </a:p>
          <a:p>
            <a:pPr marL="914400" lvl="1" indent="-457200">
              <a:buFont typeface="Arial" panose="020B0604020202020204" pitchFamily="34" charset="0"/>
              <a:buChar char="•"/>
            </a:pPr>
            <a:r>
              <a:rPr lang="en-US" sz="2800" dirty="0">
                <a:solidFill>
                  <a:prstClr val="white"/>
                </a:solidFill>
                <a:latin typeface="Calibri" panose="020F0502020204030204" pitchFamily="34" charset="0"/>
                <a:cs typeface="Calibri" panose="020F0502020204030204" pitchFamily="34" charset="0"/>
              </a:rPr>
              <a:t>Cumulative expenditure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i="0"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Project </a:t>
            </a:r>
            <a:r>
              <a:rPr lang="en-US" sz="2800" b="1" u="sng" dirty="0">
                <a:solidFill>
                  <a:prstClr val="white"/>
                </a:solidFill>
                <a:latin typeface="Calibri" panose="020F0502020204030204" pitchFamily="34" charset="0"/>
                <a:cs typeface="Calibri" panose="020F0502020204030204" pitchFamily="34" charset="0"/>
              </a:rPr>
              <a:t>Status: </a:t>
            </a:r>
            <a:r>
              <a:rPr lang="en-US" sz="2800" dirty="0">
                <a:solidFill>
                  <a:prstClr val="white"/>
                </a:solidFill>
                <a:latin typeface="Calibri" panose="020F0502020204030204" pitchFamily="34" charset="0"/>
                <a:cs typeface="Calibri" panose="020F0502020204030204" pitchFamily="34" charset="0"/>
              </a:rPr>
              <a:t>Recipients will be asked to report on project status each reporting period, in four categories: </a:t>
            </a:r>
          </a:p>
          <a:p>
            <a:pPr marL="914400" lvl="1" indent="-457200">
              <a:buFont typeface="Arial" panose="020B0604020202020204" pitchFamily="34" charset="0"/>
              <a:buChar char="•"/>
            </a:pPr>
            <a:r>
              <a:rPr kumimoji="0" lang="en-US" sz="2800" i="0"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Not started</a:t>
            </a:r>
          </a:p>
          <a:p>
            <a:pPr marL="914400" lvl="1" indent="-457200">
              <a:buFont typeface="Arial" panose="020B0604020202020204" pitchFamily="34" charset="0"/>
              <a:buChar char="•"/>
            </a:pPr>
            <a:r>
              <a:rPr lang="en-US" sz="2800" dirty="0">
                <a:solidFill>
                  <a:prstClr val="white"/>
                </a:solidFill>
                <a:latin typeface="Calibri" panose="020F0502020204030204" pitchFamily="34" charset="0"/>
                <a:cs typeface="Calibri" panose="020F0502020204030204" pitchFamily="34" charset="0"/>
              </a:rPr>
              <a:t>Completed less than 50 percent</a:t>
            </a:r>
          </a:p>
          <a:p>
            <a:pPr marL="914400" lvl="1" indent="-457200">
              <a:buFont typeface="Arial" panose="020B0604020202020204" pitchFamily="34" charset="0"/>
              <a:buChar char="•"/>
            </a:pPr>
            <a:r>
              <a:rPr kumimoji="0" lang="en-US" sz="2800" i="0"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Completed 50 percent or more</a:t>
            </a:r>
          </a:p>
          <a:p>
            <a:pPr marL="914400" lvl="1" indent="-457200">
              <a:buFont typeface="Arial" panose="020B0604020202020204" pitchFamily="34" charset="0"/>
              <a:buChar char="•"/>
            </a:pPr>
            <a:r>
              <a:rPr lang="en-US" sz="2800" dirty="0">
                <a:solidFill>
                  <a:prstClr val="white"/>
                </a:solidFill>
                <a:latin typeface="Calibri" panose="020F0502020204030204" pitchFamily="34" charset="0"/>
                <a:cs typeface="Calibri" panose="020F0502020204030204" pitchFamily="34" charset="0"/>
              </a:rPr>
              <a:t>Completed </a:t>
            </a:r>
            <a:endParaRPr kumimoji="0" lang="en-US" sz="2800" i="0"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922214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4">
            <a:extLst>
              <a:ext uri="{FF2B5EF4-FFF2-40B4-BE49-F238E27FC236}">
                <a16:creationId xmlns:a16="http://schemas.microsoft.com/office/drawing/2014/main" id="{D5EEB288-BD9A-4D02-A329-8692086C05A5}"/>
              </a:ext>
            </a:extLst>
          </p:cNvPr>
          <p:cNvGrpSpPr/>
          <p:nvPr/>
        </p:nvGrpSpPr>
        <p:grpSpPr>
          <a:xfrm rot="-9622901">
            <a:off x="-7273181" y="9627663"/>
            <a:ext cx="20124627" cy="8722700"/>
            <a:chOff x="0" y="0"/>
            <a:chExt cx="31686624" cy="13734063"/>
          </a:xfrm>
          <a:solidFill>
            <a:srgbClr val="002060"/>
          </a:solidFill>
        </p:grpSpPr>
        <p:sp>
          <p:nvSpPr>
            <p:cNvPr id="11" name="Freeform 5">
              <a:extLst>
                <a:ext uri="{FF2B5EF4-FFF2-40B4-BE49-F238E27FC236}">
                  <a16:creationId xmlns:a16="http://schemas.microsoft.com/office/drawing/2014/main" id="{FA142D71-4E8E-411D-8907-56E40956FD53}"/>
                </a:ext>
              </a:extLst>
            </p:cNvPr>
            <p:cNvSpPr/>
            <p:nvPr/>
          </p:nvSpPr>
          <p:spPr>
            <a:xfrm>
              <a:off x="0" y="0"/>
              <a:ext cx="31686624" cy="13734062"/>
            </a:xfrm>
            <a:custGeom>
              <a:avLst/>
              <a:gdLst/>
              <a:ahLst/>
              <a:cxnLst/>
              <a:rect l="l" t="t" r="r" b="b"/>
              <a:pathLst>
                <a:path w="31686624" h="13734062">
                  <a:moveTo>
                    <a:pt x="0" y="0"/>
                  </a:moveTo>
                  <a:lnTo>
                    <a:pt x="31686624" y="0"/>
                  </a:lnTo>
                  <a:lnTo>
                    <a:pt x="31686624" y="13734062"/>
                  </a:lnTo>
                  <a:lnTo>
                    <a:pt x="0" y="13734062"/>
                  </a:lnTo>
                  <a:close/>
                </a:path>
              </a:pathLst>
            </a:custGeom>
            <a:grpFill/>
          </p:spPr>
        </p:sp>
      </p:grpSp>
      <p:grpSp>
        <p:nvGrpSpPr>
          <p:cNvPr id="8" name="Group 2">
            <a:extLst>
              <a:ext uri="{FF2B5EF4-FFF2-40B4-BE49-F238E27FC236}">
                <a16:creationId xmlns:a16="http://schemas.microsoft.com/office/drawing/2014/main" id="{B1B5A133-FC92-476B-AF00-A128B94B8077}"/>
              </a:ext>
            </a:extLst>
          </p:cNvPr>
          <p:cNvGrpSpPr/>
          <p:nvPr/>
        </p:nvGrpSpPr>
        <p:grpSpPr>
          <a:xfrm rot="12609193">
            <a:off x="5567166" y="-8517553"/>
            <a:ext cx="20124627" cy="8950886"/>
            <a:chOff x="0" y="0"/>
            <a:chExt cx="31686624" cy="14093347"/>
          </a:xfrm>
          <a:solidFill>
            <a:schemeClr val="accent1"/>
          </a:solidFill>
        </p:grpSpPr>
        <p:sp>
          <p:nvSpPr>
            <p:cNvPr id="9" name="Freeform 3">
              <a:extLst>
                <a:ext uri="{FF2B5EF4-FFF2-40B4-BE49-F238E27FC236}">
                  <a16:creationId xmlns:a16="http://schemas.microsoft.com/office/drawing/2014/main" id="{5C3D4F0F-9B79-4C57-A4A2-753F8950D0C0}"/>
                </a:ext>
              </a:extLst>
            </p:cNvPr>
            <p:cNvSpPr/>
            <p:nvPr/>
          </p:nvSpPr>
          <p:spPr>
            <a:xfrm>
              <a:off x="0" y="0"/>
              <a:ext cx="31686624" cy="14093346"/>
            </a:xfrm>
            <a:custGeom>
              <a:avLst/>
              <a:gdLst/>
              <a:ahLst/>
              <a:cxnLst/>
              <a:rect l="l" t="t" r="r" b="b"/>
              <a:pathLst>
                <a:path w="31686624" h="14093346">
                  <a:moveTo>
                    <a:pt x="0" y="0"/>
                  </a:moveTo>
                  <a:lnTo>
                    <a:pt x="31686624" y="0"/>
                  </a:lnTo>
                  <a:lnTo>
                    <a:pt x="31686624" y="14093346"/>
                  </a:lnTo>
                  <a:lnTo>
                    <a:pt x="0" y="14093346"/>
                  </a:lnTo>
                  <a:close/>
                </a:path>
              </a:pathLst>
            </a:custGeom>
            <a:grpFill/>
          </p:spPr>
        </p:sp>
      </p:grpSp>
      <p:sp>
        <p:nvSpPr>
          <p:cNvPr id="2" name="Title 1">
            <a:extLst>
              <a:ext uri="{FF2B5EF4-FFF2-40B4-BE49-F238E27FC236}">
                <a16:creationId xmlns:a16="http://schemas.microsoft.com/office/drawing/2014/main" id="{F6BF1550-244E-4EA8-A53D-ADDC6E944D70}"/>
              </a:ext>
            </a:extLst>
          </p:cNvPr>
          <p:cNvSpPr>
            <a:spLocks noGrp="1"/>
          </p:cNvSpPr>
          <p:nvPr>
            <p:ph type="title"/>
          </p:nvPr>
        </p:nvSpPr>
        <p:spPr>
          <a:xfrm>
            <a:off x="-76200" y="286006"/>
            <a:ext cx="18364200" cy="2249424"/>
          </a:xfrm>
        </p:spPr>
        <p:txBody>
          <a:bodyPr>
            <a:normAutofit/>
          </a:bodyPr>
          <a:lstStyle/>
          <a:p>
            <a:pPr algn="ctr"/>
            <a:r>
              <a:rPr lang="en-US" b="1" u="sng" dirty="0">
                <a:latin typeface="Calibri Light" panose="020F0302020204030204" pitchFamily="34" charset="0"/>
                <a:cs typeface="Calibri Light" panose="020F0302020204030204" pitchFamily="34" charset="0"/>
              </a:rPr>
              <a:t>Required Information </a:t>
            </a:r>
            <a:endParaRPr lang="en-US" sz="11500" b="1" u="sng"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3FD5AD99-4559-4788-A426-605E6D5D4669}"/>
              </a:ext>
            </a:extLst>
          </p:cNvPr>
          <p:cNvSpPr txBox="1"/>
          <p:nvPr/>
        </p:nvSpPr>
        <p:spPr>
          <a:xfrm>
            <a:off x="914400" y="2248208"/>
            <a:ext cx="16459200" cy="6986528"/>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u="sng" dirty="0">
                <a:solidFill>
                  <a:prstClr val="black"/>
                </a:solidFill>
                <a:latin typeface="Calibri" panose="020F0502020204030204" pitchFamily="34" charset="0"/>
                <a:ea typeface="Times New Roman" panose="02020603050405020304" pitchFamily="18" charset="0"/>
                <a:cs typeface="Calibri" panose="020F0502020204030204" pitchFamily="34" charset="0"/>
              </a:rPr>
              <a:t>Program Income: </a:t>
            </a:r>
            <a:r>
              <a:rPr lang="en-US" sz="2800" dirty="0">
                <a:solidFill>
                  <a:prstClr val="black"/>
                </a:solidFill>
                <a:latin typeface="Calibri" panose="020F0502020204030204" pitchFamily="34" charset="0"/>
                <a:ea typeface="Times New Roman" panose="02020603050405020304" pitchFamily="18" charset="0"/>
                <a:cs typeface="Calibri" panose="020F0502020204030204" pitchFamily="34" charset="0"/>
              </a:rPr>
              <a:t>Recipients should report the program income earned and expended to cover eligible project costs, if applicable.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800" b="1" u="sng"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u="sng" dirty="0">
                <a:solidFill>
                  <a:prstClr val="black"/>
                </a:solidFill>
                <a:latin typeface="Calibri" panose="020F0502020204030204" pitchFamily="34" charset="0"/>
                <a:ea typeface="Times New Roman" panose="02020603050405020304" pitchFamily="18" charset="0"/>
                <a:cs typeface="Calibri" panose="020F0502020204030204" pitchFamily="34" charset="0"/>
              </a:rPr>
              <a:t>Adopted Budget: </a:t>
            </a:r>
            <a:r>
              <a:rPr lang="en-US" sz="2800" dirty="0">
                <a:solidFill>
                  <a:prstClr val="black"/>
                </a:solidFill>
                <a:latin typeface="Calibri" panose="020F0502020204030204" pitchFamily="34" charset="0"/>
                <a:ea typeface="Times New Roman" panose="02020603050405020304" pitchFamily="18" charset="0"/>
                <a:cs typeface="Calibri" panose="020F0502020204030204" pitchFamily="34" charset="0"/>
              </a:rPr>
              <a:t>Each state, territory, and metropolitan city and county with a population that exceeds 250,000 residents will provide the budget adopted for each project by its jurisdiction associated with SLFRF funds. </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pitchFamily="34" charset="0"/>
                <a:ea typeface="Times New Roman" panose="02020603050405020304" pitchFamily="18" charset="0"/>
                <a:cs typeface="Calibri" panose="020F0502020204030204" pitchFamily="34" charset="0"/>
              </a:rPr>
              <a:t>Recipients will enter the Adopted Budget based on the information that exists currently in the recipient’s financial system.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800" b="1" u="sng"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2800" b="1" u="sng" dirty="0">
                <a:solidFill>
                  <a:prstClr val="black"/>
                </a:solidFill>
                <a:latin typeface="Calibri" panose="020F0502020204030204" pitchFamily="34" charset="0"/>
                <a:ea typeface="Times New Roman" panose="02020603050405020304" pitchFamily="18" charset="0"/>
                <a:cs typeface="Calibri" panose="020F0502020204030204" pitchFamily="34" charset="0"/>
              </a:rPr>
              <a:t>Project Demographic Distribution (applicable to Public Health and Negative Economic Impacts): </a:t>
            </a:r>
            <a:r>
              <a:rPr lang="en-US" sz="2800" dirty="0">
                <a:solidFill>
                  <a:prstClr val="black"/>
                </a:solidFill>
                <a:latin typeface="Calibri" panose="020F0502020204030204" pitchFamily="34" charset="0"/>
                <a:ea typeface="Times New Roman" panose="02020603050405020304" pitchFamily="18" charset="0"/>
                <a:cs typeface="Calibri" panose="020F0502020204030204" pitchFamily="34" charset="0"/>
              </a:rPr>
              <a:t>Recipients will be asked to respond to the following: </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pitchFamily="34" charset="0"/>
                <a:ea typeface="Times New Roman" panose="02020603050405020304" pitchFamily="18" charset="0"/>
                <a:cs typeface="Calibri" panose="020F0502020204030204" pitchFamily="34" charset="0"/>
              </a:rPr>
              <a:t>What impacted and/or disproportionally impacted population does this project primarily serve? Please select the population served. </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pitchFamily="34" charset="0"/>
                <a:ea typeface="Times New Roman" panose="02020603050405020304" pitchFamily="18" charset="0"/>
                <a:cs typeface="Calibri" panose="020F0502020204030204" pitchFamily="34" charset="0"/>
              </a:rPr>
              <a:t>If this project primarily serves more than one Impacted and/or Disproportionately Impacted population, please select up to two additional populations served.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Tw Cen MT" panose="020B0602020104020603" pitchFamily="34" charset="0"/>
              <a:ea typeface="Times New Roman" panose="02020603050405020304" pitchFamily="18" charset="0"/>
              <a:cs typeface="Calibri Light" panose="020F0302020204030204" pitchFamily="34" charset="0"/>
            </a:endParaRPr>
          </a:p>
        </p:txBody>
      </p:sp>
    </p:spTree>
    <p:extLst>
      <p:ext uri="{BB962C8B-B14F-4D97-AF65-F5344CB8AC3E}">
        <p14:creationId xmlns:p14="http://schemas.microsoft.com/office/powerpoint/2010/main" val="26893523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4">
            <a:extLst>
              <a:ext uri="{FF2B5EF4-FFF2-40B4-BE49-F238E27FC236}">
                <a16:creationId xmlns:a16="http://schemas.microsoft.com/office/drawing/2014/main" id="{86E38E7A-023B-4329-BF8D-8E3E8B144430}"/>
              </a:ext>
            </a:extLst>
          </p:cNvPr>
          <p:cNvGrpSpPr/>
          <p:nvPr/>
        </p:nvGrpSpPr>
        <p:grpSpPr>
          <a:xfrm rot="19745191">
            <a:off x="-11791830" y="-5692701"/>
            <a:ext cx="20124627" cy="8722700"/>
            <a:chOff x="0" y="0"/>
            <a:chExt cx="31686624" cy="13734063"/>
          </a:xfrm>
          <a:solidFill>
            <a:schemeClr val="bg2">
              <a:lumMod val="90000"/>
            </a:schemeClr>
          </a:solidFill>
        </p:grpSpPr>
        <p:sp>
          <p:nvSpPr>
            <p:cNvPr id="7" name="Freeform 5">
              <a:extLst>
                <a:ext uri="{FF2B5EF4-FFF2-40B4-BE49-F238E27FC236}">
                  <a16:creationId xmlns:a16="http://schemas.microsoft.com/office/drawing/2014/main" id="{11D75D26-A111-40A0-B4C3-102459FCB065}"/>
                </a:ext>
              </a:extLst>
            </p:cNvPr>
            <p:cNvSpPr/>
            <p:nvPr/>
          </p:nvSpPr>
          <p:spPr>
            <a:xfrm>
              <a:off x="0" y="0"/>
              <a:ext cx="31686624" cy="13734062"/>
            </a:xfrm>
            <a:custGeom>
              <a:avLst/>
              <a:gdLst/>
              <a:ahLst/>
              <a:cxnLst/>
              <a:rect l="l" t="t" r="r" b="b"/>
              <a:pathLst>
                <a:path w="31686624" h="13734062">
                  <a:moveTo>
                    <a:pt x="0" y="0"/>
                  </a:moveTo>
                  <a:lnTo>
                    <a:pt x="31686624" y="0"/>
                  </a:lnTo>
                  <a:lnTo>
                    <a:pt x="31686624" y="13734062"/>
                  </a:lnTo>
                  <a:lnTo>
                    <a:pt x="0" y="13734062"/>
                  </a:lnTo>
                  <a:close/>
                </a:path>
              </a:pathLst>
            </a:custGeom>
            <a:grpFill/>
          </p:spPr>
        </p:sp>
      </p:grpSp>
      <p:grpSp>
        <p:nvGrpSpPr>
          <p:cNvPr id="4" name="Group 4">
            <a:extLst>
              <a:ext uri="{FF2B5EF4-FFF2-40B4-BE49-F238E27FC236}">
                <a16:creationId xmlns:a16="http://schemas.microsoft.com/office/drawing/2014/main" id="{1E651D62-C5D3-45E3-8F0E-10C2F273DFF0}"/>
              </a:ext>
            </a:extLst>
          </p:cNvPr>
          <p:cNvGrpSpPr/>
          <p:nvPr/>
        </p:nvGrpSpPr>
        <p:grpSpPr>
          <a:xfrm rot="-9622901">
            <a:off x="6131193" y="-7379544"/>
            <a:ext cx="20124627" cy="8722700"/>
            <a:chOff x="0" y="0"/>
            <a:chExt cx="31686624" cy="13734063"/>
          </a:xfrm>
          <a:solidFill>
            <a:schemeClr val="bg2">
              <a:lumMod val="90000"/>
            </a:schemeClr>
          </a:solidFill>
        </p:grpSpPr>
        <p:sp>
          <p:nvSpPr>
            <p:cNvPr id="5" name="Freeform 5">
              <a:extLst>
                <a:ext uri="{FF2B5EF4-FFF2-40B4-BE49-F238E27FC236}">
                  <a16:creationId xmlns:a16="http://schemas.microsoft.com/office/drawing/2014/main" id="{15E8E28F-C4BF-45A9-A2BD-03980F5FB398}"/>
                </a:ext>
              </a:extLst>
            </p:cNvPr>
            <p:cNvSpPr/>
            <p:nvPr/>
          </p:nvSpPr>
          <p:spPr>
            <a:xfrm>
              <a:off x="0" y="0"/>
              <a:ext cx="31686624" cy="13734062"/>
            </a:xfrm>
            <a:custGeom>
              <a:avLst/>
              <a:gdLst/>
              <a:ahLst/>
              <a:cxnLst/>
              <a:rect l="l" t="t" r="r" b="b"/>
              <a:pathLst>
                <a:path w="31686624" h="13734062">
                  <a:moveTo>
                    <a:pt x="0" y="0"/>
                  </a:moveTo>
                  <a:lnTo>
                    <a:pt x="31686624" y="0"/>
                  </a:lnTo>
                  <a:lnTo>
                    <a:pt x="31686624" y="13734062"/>
                  </a:lnTo>
                  <a:lnTo>
                    <a:pt x="0" y="13734062"/>
                  </a:lnTo>
                  <a:close/>
                </a:path>
              </a:pathLst>
            </a:custGeom>
            <a:grpFill/>
          </p:spPr>
        </p:sp>
      </p:grpSp>
      <p:sp>
        <p:nvSpPr>
          <p:cNvPr id="2" name="Title 1">
            <a:extLst>
              <a:ext uri="{FF2B5EF4-FFF2-40B4-BE49-F238E27FC236}">
                <a16:creationId xmlns:a16="http://schemas.microsoft.com/office/drawing/2014/main" id="{6500FB9E-B2A0-450A-9A03-7AD3E99B28EF}"/>
              </a:ext>
            </a:extLst>
          </p:cNvPr>
          <p:cNvSpPr>
            <a:spLocks noGrp="1"/>
          </p:cNvSpPr>
          <p:nvPr>
            <p:ph type="title"/>
          </p:nvPr>
        </p:nvSpPr>
        <p:spPr>
          <a:xfrm>
            <a:off x="4236720" y="33341"/>
            <a:ext cx="15087600" cy="2176136"/>
          </a:xfrm>
        </p:spPr>
        <p:txBody>
          <a:bodyPr/>
          <a:lstStyle/>
          <a:p>
            <a:r>
              <a:rPr lang="en-US" b="1" dirty="0">
                <a:solidFill>
                  <a:srgbClr val="00B0F0"/>
                </a:solidFill>
                <a:latin typeface="Calibri Light" panose="020F0302020204030204" pitchFamily="34" charset="0"/>
                <a:cs typeface="Calibri Light" panose="020F0302020204030204" pitchFamily="34" charset="0"/>
              </a:rPr>
              <a:t>Required Information </a:t>
            </a:r>
          </a:p>
        </p:txBody>
      </p:sp>
      <p:sp>
        <p:nvSpPr>
          <p:cNvPr id="3" name="Content Placeholder 2">
            <a:extLst>
              <a:ext uri="{FF2B5EF4-FFF2-40B4-BE49-F238E27FC236}">
                <a16:creationId xmlns:a16="http://schemas.microsoft.com/office/drawing/2014/main" id="{366B7E9B-C150-4E15-9578-6C9549E23737}"/>
              </a:ext>
            </a:extLst>
          </p:cNvPr>
          <p:cNvSpPr>
            <a:spLocks noGrp="1"/>
          </p:cNvSpPr>
          <p:nvPr>
            <p:ph idx="1"/>
          </p:nvPr>
        </p:nvSpPr>
        <p:spPr>
          <a:xfrm>
            <a:off x="1699260" y="2613940"/>
            <a:ext cx="15087600" cy="6834860"/>
          </a:xfrm>
        </p:spPr>
        <p:txBody>
          <a:bodyPr>
            <a:noAutofit/>
          </a:bodyPr>
          <a:lstStyle/>
          <a:p>
            <a:pPr marL="576072" lvl="2" indent="0">
              <a:buNone/>
            </a:pPr>
            <a:r>
              <a:rPr lang="en-US" sz="2400" b="1" u="sng" dirty="0">
                <a:latin typeface="Calibri" panose="020F0502020204030204" pitchFamily="34" charset="0"/>
                <a:cs typeface="Calibri" panose="020F0502020204030204" pitchFamily="34" charset="0"/>
              </a:rPr>
              <a:t>Subawards, Contracts, Grants, Loans, Transfers and Direct Payments: </a:t>
            </a:r>
            <a:r>
              <a:rPr lang="en-US" sz="2400" dirty="0">
                <a:latin typeface="Calibri" panose="020F0502020204030204" pitchFamily="34" charset="0"/>
                <a:cs typeface="Calibri" panose="020F0502020204030204" pitchFamily="34" charset="0"/>
              </a:rPr>
              <a:t>Each recipient shall also provide detailed obligation and expenditure information for any contracts and grants awarded, loans issued, transfers made to other government entities, and direct payments made by the recipient that are greater than $50,000. </a:t>
            </a:r>
          </a:p>
          <a:p>
            <a:pPr marL="576072" lvl="2" indent="0">
              <a:buNone/>
            </a:pPr>
            <a:endParaRPr lang="en-US" sz="2400" b="1" u="sng" dirty="0">
              <a:latin typeface="Calibri" panose="020F0502020204030204" pitchFamily="34" charset="0"/>
              <a:cs typeface="Calibri" panose="020F0502020204030204" pitchFamily="34" charset="0"/>
            </a:endParaRPr>
          </a:p>
          <a:p>
            <a:pPr marL="576072" lvl="2" indent="0">
              <a:buNone/>
            </a:pPr>
            <a:r>
              <a:rPr lang="en-US" sz="2400" dirty="0">
                <a:latin typeface="Calibri" panose="020F0502020204030204" pitchFamily="34" charset="0"/>
                <a:cs typeface="Calibri" panose="020F0502020204030204" pitchFamily="34" charset="0"/>
              </a:rPr>
              <a:t>In general, recipients will be asked to provide the following information for each Contract, Grant, Loan, Transfer or Direct Payment greater than $50,000: </a:t>
            </a:r>
          </a:p>
          <a:p>
            <a:pPr lvl="5"/>
            <a:r>
              <a:rPr lang="en-US" sz="2400" dirty="0">
                <a:latin typeface="Calibri" panose="020F0502020204030204" pitchFamily="34" charset="0"/>
                <a:cs typeface="Calibri" panose="020F0502020204030204" pitchFamily="34" charset="0"/>
              </a:rPr>
              <a:t>Subrecipient identifying and demographic information (DUNS/UEI/TIN number and location) </a:t>
            </a:r>
          </a:p>
          <a:p>
            <a:pPr lvl="5"/>
            <a:r>
              <a:rPr lang="en-US" sz="2400" dirty="0">
                <a:latin typeface="Calibri" panose="020F0502020204030204" pitchFamily="34" charset="0"/>
                <a:cs typeface="Calibri" panose="020F0502020204030204" pitchFamily="34" charset="0"/>
              </a:rPr>
              <a:t>Award number, date, type, amount, description, payment method (reimbursable or lump sum payment)</a:t>
            </a:r>
          </a:p>
          <a:p>
            <a:pPr lvl="5"/>
            <a:r>
              <a:rPr lang="en-US" sz="2400" dirty="0">
                <a:latin typeface="Calibri" panose="020F0502020204030204" pitchFamily="34" charset="0"/>
                <a:cs typeface="Calibri" panose="020F0502020204030204" pitchFamily="34" charset="0"/>
              </a:rPr>
              <a:t>For loans, expiration date (date when loan will be paid in full)</a:t>
            </a:r>
          </a:p>
          <a:p>
            <a:pPr lvl="5"/>
            <a:r>
              <a:rPr lang="en-US" sz="2400" dirty="0">
                <a:latin typeface="Calibri" panose="020F0502020204030204" pitchFamily="34" charset="0"/>
                <a:cs typeface="Calibri" panose="020F0502020204030204" pitchFamily="34" charset="0"/>
              </a:rPr>
              <a:t>Primary place of performance</a:t>
            </a:r>
          </a:p>
          <a:p>
            <a:pPr lvl="5"/>
            <a:r>
              <a:rPr lang="en-US" sz="2400" dirty="0">
                <a:latin typeface="Calibri" panose="020F0502020204030204" pitchFamily="34" charset="0"/>
                <a:cs typeface="Calibri" panose="020F0502020204030204" pitchFamily="34" charset="0"/>
              </a:rPr>
              <a:t>Related project name and identification numbers</a:t>
            </a:r>
          </a:p>
          <a:p>
            <a:pPr lvl="5"/>
            <a:r>
              <a:rPr lang="en-US" sz="2400" dirty="0">
                <a:latin typeface="Calibri" panose="020F0502020204030204" pitchFamily="34" charset="0"/>
                <a:cs typeface="Calibri" panose="020F0502020204030204" pitchFamily="34" charset="0"/>
              </a:rPr>
              <a:t>Period of performance start and end dates</a:t>
            </a:r>
          </a:p>
          <a:p>
            <a:pPr lvl="5"/>
            <a:r>
              <a:rPr lang="en-US" sz="2400" dirty="0">
                <a:latin typeface="Calibri" panose="020F0502020204030204" pitchFamily="34" charset="0"/>
                <a:cs typeface="Calibri" panose="020F0502020204030204" pitchFamily="34" charset="0"/>
              </a:rPr>
              <a:t>Quarterly obligation amount and expenditure amount</a:t>
            </a:r>
          </a:p>
          <a:p>
            <a:pPr lvl="5"/>
            <a:r>
              <a:rPr lang="en-US" sz="2400" dirty="0">
                <a:latin typeface="Calibri" panose="020F0502020204030204" pitchFamily="34" charset="0"/>
                <a:cs typeface="Calibri" panose="020F0502020204030204" pitchFamily="34" charset="0"/>
              </a:rPr>
              <a:t>Project(s)</a:t>
            </a:r>
          </a:p>
          <a:p>
            <a:pPr lvl="5"/>
            <a:r>
              <a:rPr lang="en-US" sz="2400" dirty="0">
                <a:latin typeface="Calibri" panose="020F0502020204030204" pitchFamily="34" charset="0"/>
                <a:cs typeface="Calibri" panose="020F0502020204030204" pitchFamily="34" charset="0"/>
              </a:rPr>
              <a:t>Additional Programmatic Performance Indicators for select Expenditure Categories</a:t>
            </a:r>
          </a:p>
        </p:txBody>
      </p:sp>
    </p:spTree>
    <p:extLst>
      <p:ext uri="{BB962C8B-B14F-4D97-AF65-F5344CB8AC3E}">
        <p14:creationId xmlns:p14="http://schemas.microsoft.com/office/powerpoint/2010/main" val="5653365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4">
            <a:extLst>
              <a:ext uri="{FF2B5EF4-FFF2-40B4-BE49-F238E27FC236}">
                <a16:creationId xmlns:a16="http://schemas.microsoft.com/office/drawing/2014/main" id="{D5EEB288-BD9A-4D02-A329-8692086C05A5}"/>
              </a:ext>
            </a:extLst>
          </p:cNvPr>
          <p:cNvGrpSpPr/>
          <p:nvPr/>
        </p:nvGrpSpPr>
        <p:grpSpPr>
          <a:xfrm rot="-9622901">
            <a:off x="-6358780" y="8737326"/>
            <a:ext cx="20124627" cy="8722700"/>
            <a:chOff x="0" y="0"/>
            <a:chExt cx="31686624" cy="13734063"/>
          </a:xfrm>
          <a:solidFill>
            <a:srgbClr val="002060"/>
          </a:solidFill>
        </p:grpSpPr>
        <p:sp>
          <p:nvSpPr>
            <p:cNvPr id="11" name="Freeform 5">
              <a:extLst>
                <a:ext uri="{FF2B5EF4-FFF2-40B4-BE49-F238E27FC236}">
                  <a16:creationId xmlns:a16="http://schemas.microsoft.com/office/drawing/2014/main" id="{FA142D71-4E8E-411D-8907-56E40956FD53}"/>
                </a:ext>
              </a:extLst>
            </p:cNvPr>
            <p:cNvSpPr/>
            <p:nvPr/>
          </p:nvSpPr>
          <p:spPr>
            <a:xfrm>
              <a:off x="0" y="0"/>
              <a:ext cx="31686624" cy="13734062"/>
            </a:xfrm>
            <a:custGeom>
              <a:avLst/>
              <a:gdLst/>
              <a:ahLst/>
              <a:cxnLst/>
              <a:rect l="l" t="t" r="r" b="b"/>
              <a:pathLst>
                <a:path w="31686624" h="13734062">
                  <a:moveTo>
                    <a:pt x="0" y="0"/>
                  </a:moveTo>
                  <a:lnTo>
                    <a:pt x="31686624" y="0"/>
                  </a:lnTo>
                  <a:lnTo>
                    <a:pt x="31686624" y="13734062"/>
                  </a:lnTo>
                  <a:lnTo>
                    <a:pt x="0" y="13734062"/>
                  </a:lnTo>
                  <a:close/>
                </a:path>
              </a:pathLst>
            </a:custGeom>
            <a:grpFill/>
          </p:spPr>
        </p:sp>
      </p:grpSp>
      <p:grpSp>
        <p:nvGrpSpPr>
          <p:cNvPr id="8" name="Group 2">
            <a:extLst>
              <a:ext uri="{FF2B5EF4-FFF2-40B4-BE49-F238E27FC236}">
                <a16:creationId xmlns:a16="http://schemas.microsoft.com/office/drawing/2014/main" id="{B1B5A133-FC92-476B-AF00-A128B94B8077}"/>
              </a:ext>
            </a:extLst>
          </p:cNvPr>
          <p:cNvGrpSpPr/>
          <p:nvPr/>
        </p:nvGrpSpPr>
        <p:grpSpPr>
          <a:xfrm rot="-9622901">
            <a:off x="4583754" y="-7699886"/>
            <a:ext cx="20124627" cy="8950886"/>
            <a:chOff x="0" y="0"/>
            <a:chExt cx="31686624" cy="14093347"/>
          </a:xfrm>
          <a:solidFill>
            <a:schemeClr val="accent1"/>
          </a:solidFill>
        </p:grpSpPr>
        <p:sp>
          <p:nvSpPr>
            <p:cNvPr id="9" name="Freeform 3">
              <a:extLst>
                <a:ext uri="{FF2B5EF4-FFF2-40B4-BE49-F238E27FC236}">
                  <a16:creationId xmlns:a16="http://schemas.microsoft.com/office/drawing/2014/main" id="{5C3D4F0F-9B79-4C57-A4A2-753F8950D0C0}"/>
                </a:ext>
              </a:extLst>
            </p:cNvPr>
            <p:cNvSpPr/>
            <p:nvPr/>
          </p:nvSpPr>
          <p:spPr>
            <a:xfrm>
              <a:off x="0" y="0"/>
              <a:ext cx="31686624" cy="14093346"/>
            </a:xfrm>
            <a:custGeom>
              <a:avLst/>
              <a:gdLst/>
              <a:ahLst/>
              <a:cxnLst/>
              <a:rect l="l" t="t" r="r" b="b"/>
              <a:pathLst>
                <a:path w="31686624" h="14093346">
                  <a:moveTo>
                    <a:pt x="0" y="0"/>
                  </a:moveTo>
                  <a:lnTo>
                    <a:pt x="31686624" y="0"/>
                  </a:lnTo>
                  <a:lnTo>
                    <a:pt x="31686624" y="14093346"/>
                  </a:lnTo>
                  <a:lnTo>
                    <a:pt x="0" y="14093346"/>
                  </a:lnTo>
                  <a:close/>
                </a:path>
              </a:pathLst>
            </a:custGeom>
            <a:grpFill/>
          </p:spPr>
        </p:sp>
      </p:grpSp>
      <p:sp>
        <p:nvSpPr>
          <p:cNvPr id="12" name="TextBox 11">
            <a:extLst>
              <a:ext uri="{FF2B5EF4-FFF2-40B4-BE49-F238E27FC236}">
                <a16:creationId xmlns:a16="http://schemas.microsoft.com/office/drawing/2014/main" id="{114856BF-BCBE-4778-A6B1-058A53ECAED0}"/>
              </a:ext>
            </a:extLst>
          </p:cNvPr>
          <p:cNvSpPr txBox="1"/>
          <p:nvPr/>
        </p:nvSpPr>
        <p:spPr>
          <a:xfrm>
            <a:off x="4452686" y="1255735"/>
            <a:ext cx="17068800" cy="110799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prstClr val="black"/>
                </a:solidFill>
                <a:effectLst/>
                <a:uLnTx/>
                <a:uFillTx/>
                <a:latin typeface="Calibri Light" panose="020F0302020204030204" pitchFamily="34" charset="0"/>
                <a:ea typeface="Times New Roman" panose="02020603050405020304" pitchFamily="18" charset="0"/>
                <a:cs typeface="Calibri Light" panose="020F0302020204030204" pitchFamily="34" charset="0"/>
              </a:rPr>
              <a:t>Required Information </a:t>
            </a:r>
          </a:p>
        </p:txBody>
      </p:sp>
      <p:sp>
        <p:nvSpPr>
          <p:cNvPr id="13" name="TextBox 12">
            <a:extLst>
              <a:ext uri="{FF2B5EF4-FFF2-40B4-BE49-F238E27FC236}">
                <a16:creationId xmlns:a16="http://schemas.microsoft.com/office/drawing/2014/main" id="{F6EAA885-FD9A-4D79-BA9D-343F8DED7305}"/>
              </a:ext>
            </a:extLst>
          </p:cNvPr>
          <p:cNvSpPr txBox="1"/>
          <p:nvPr/>
        </p:nvSpPr>
        <p:spPr>
          <a:xfrm>
            <a:off x="1736162" y="2650537"/>
            <a:ext cx="15180237"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u="sng" dirty="0">
                <a:latin typeface="Calibri" panose="020F0502020204030204" pitchFamily="34" charset="0"/>
                <a:cs typeface="Calibri" panose="020F0502020204030204" pitchFamily="34" charset="0"/>
              </a:rPr>
              <a:t>Additional Programmatic Performance Indicators for select Expenditure Categories</a:t>
            </a:r>
            <a:endParaRPr lang="en-US" sz="3200" b="1" u="sng" dirty="0">
              <a:solidFill>
                <a:prstClr val="black"/>
              </a:solidFill>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Calibri" panose="020F0502020204030204" pitchFamily="34" charset="0"/>
                <a:cs typeface="Calibri" panose="020F0502020204030204" pitchFamily="34" charset="0"/>
              </a:rPr>
              <a:t>Recipients must also report the names and total compensation of their five most highly compensated executives and their subrecipient’s executives for the preceding completed fiscal year if: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The recipient receive</a:t>
            </a:r>
            <a:r>
              <a:rPr lang="en-US" sz="3200" dirty="0">
                <a:solidFill>
                  <a:prstClr val="black"/>
                </a:solidFill>
                <a:latin typeface="Calibri" panose="020F0502020204030204" pitchFamily="34" charset="0"/>
                <a:cs typeface="Calibri" panose="020F0502020204030204" pitchFamily="34" charset="0"/>
              </a:rPr>
              <a:t>d 80 percent or more of its annual gross revenues from Federal procurement contracts and Federal financial assistance subject to the Transparency Act, as provided by 2 CFR 170.320 (and subawards), and received $25,000,000 or more in annual gross revenues from Federal procurement contracts (and subcontracts) and Federal financial assistance subject to the Transparency Act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If the information is not</a:t>
            </a:r>
            <a:r>
              <a:rPr lang="en-US" sz="3200" dirty="0">
                <a:solidFill>
                  <a:prstClr val="black"/>
                </a:solidFill>
                <a:latin typeface="Calibri" panose="020F0502020204030204" pitchFamily="34" charset="0"/>
                <a:cs typeface="Calibri" panose="020F0502020204030204" pitchFamily="34" charset="0"/>
              </a:rPr>
              <a:t> otherwise public. </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2899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CDB2F076-0F79-472D-B9DC-F03381C913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7065308"/>
            <a:ext cx="3221692" cy="3221692"/>
          </a:xfrm>
          <a:prstGeom prst="rect">
            <a:avLst/>
          </a:prstGeom>
        </p:spPr>
      </p:pic>
      <p:pic>
        <p:nvPicPr>
          <p:cNvPr id="9" name="Picture 2">
            <a:extLst>
              <a:ext uri="{FF2B5EF4-FFF2-40B4-BE49-F238E27FC236}">
                <a16:creationId xmlns:a16="http://schemas.microsoft.com/office/drawing/2014/main" id="{98D9E4F2-E5D8-48E0-A1AC-C6D83013F9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066308" y="0"/>
            <a:ext cx="3221692" cy="3221692"/>
          </a:xfrm>
          <a:prstGeom prst="rect">
            <a:avLst/>
          </a:prstGeom>
        </p:spPr>
      </p:pic>
      <p:sp>
        <p:nvSpPr>
          <p:cNvPr id="10" name="Title 1">
            <a:extLst>
              <a:ext uri="{FF2B5EF4-FFF2-40B4-BE49-F238E27FC236}">
                <a16:creationId xmlns:a16="http://schemas.microsoft.com/office/drawing/2014/main" id="{FE885930-E11A-4736-94D3-E83535A8E556}"/>
              </a:ext>
            </a:extLst>
          </p:cNvPr>
          <p:cNvSpPr txBox="1">
            <a:spLocks/>
          </p:cNvSpPr>
          <p:nvPr/>
        </p:nvSpPr>
        <p:spPr>
          <a:xfrm>
            <a:off x="370421" y="642344"/>
            <a:ext cx="18021301" cy="1965091"/>
          </a:xfrm>
          <a:prstGeom prst="rect">
            <a:avLst/>
          </a:prstGeom>
        </p:spPr>
        <p:txBody>
          <a:bodyPr>
            <a:normAutofit/>
          </a:bodyPr>
          <a:lstStyle>
            <a:lvl1pPr algn="l" defTabSz="1371600" rtl="0" eaLnBrk="1" latinLnBrk="0" hangingPunct="1">
              <a:lnSpc>
                <a:spcPct val="80000"/>
              </a:lnSpc>
              <a:spcBef>
                <a:spcPct val="0"/>
              </a:spcBef>
              <a:buNone/>
              <a:defRPr sz="7500" kern="1200" cap="all" spc="150" baseline="0">
                <a:solidFill>
                  <a:schemeClr val="tx1">
                    <a:lumMod val="95000"/>
                    <a:lumOff val="5000"/>
                  </a:schemeClr>
                </a:solidFill>
                <a:latin typeface="+mj-lt"/>
                <a:ea typeface="+mj-ea"/>
                <a:cs typeface="+mj-cs"/>
              </a:defRPr>
            </a:lvl1pPr>
          </a:lstStyle>
          <a:p>
            <a:pPr algn="ctr"/>
            <a:r>
              <a:rPr lang="en-US" b="1" dirty="0">
                <a:latin typeface="Calibri Light" panose="020F0302020204030204" pitchFamily="34" charset="0"/>
                <a:cs typeface="Calibri Light" panose="020F0302020204030204" pitchFamily="34" charset="0"/>
              </a:rPr>
              <a:t>Replacing Lost Public Sector Revenue </a:t>
            </a:r>
            <a:endParaRPr lang="en-US" sz="11500" b="1" dirty="0">
              <a:latin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54DB29BC-2FC2-40A2-8020-06577834554F}"/>
              </a:ext>
            </a:extLst>
          </p:cNvPr>
          <p:cNvSpPr txBox="1"/>
          <p:nvPr/>
        </p:nvSpPr>
        <p:spPr>
          <a:xfrm>
            <a:off x="370421" y="1693333"/>
            <a:ext cx="17633493" cy="8771632"/>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The final rule offers a standard allowance for revenue loss of $10 million, allowing recipients to select between a standard amount of revenue loss or complete a full revenue loss calculation.  Recipients that select the standard allowance may use that amount for government services.   SLFRF funding may be used to pay for “government services” in an amount equal to the revenue loss experienced by the recipient due to the Covid-19 public health emergency. </a:t>
            </a:r>
          </a:p>
          <a:p>
            <a:endParaRPr lang="en-US" sz="2400"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Determining Revenue Loss </a:t>
            </a:r>
          </a:p>
          <a:p>
            <a:r>
              <a:rPr lang="en-US" sz="2400" dirty="0">
                <a:latin typeface="Calibri" panose="020F0502020204030204" pitchFamily="34" charset="0"/>
                <a:cs typeface="Calibri" panose="020F0502020204030204" pitchFamily="34" charset="0"/>
              </a:rPr>
              <a:t>1.) Standard Allowance </a:t>
            </a:r>
          </a:p>
          <a:p>
            <a:r>
              <a:rPr lang="en-US" sz="2400" dirty="0">
                <a:latin typeface="Calibri" panose="020F0502020204030204" pitchFamily="34" charset="0"/>
                <a:cs typeface="Calibri" panose="020F0502020204030204" pitchFamily="34" charset="0"/>
              </a:rPr>
              <a:t>2.) Calculation </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Recipients were required to select an election for lost public sector revenue in the Project and Expenditure Report that </a:t>
            </a:r>
          </a:p>
          <a:p>
            <a:r>
              <a:rPr lang="en-US" sz="2400" dirty="0">
                <a:latin typeface="Calibri" panose="020F0502020204030204" pitchFamily="34" charset="0"/>
                <a:cs typeface="Calibri" panose="020F0502020204030204" pitchFamily="34" charset="0"/>
              </a:rPr>
              <a:t>was due on April 30, 2022. </a:t>
            </a:r>
          </a:p>
          <a:p>
            <a:endParaRPr lang="en-US" sz="2400" dirty="0">
              <a:latin typeface="Calibri" panose="020F0502020204030204" pitchFamily="34" charset="0"/>
              <a:cs typeface="Calibri" panose="020F0502020204030204" pitchFamily="34" charset="0"/>
            </a:endParaRPr>
          </a:p>
          <a:p>
            <a:r>
              <a:rPr lang="en-US" sz="2400" b="1" dirty="0">
                <a:latin typeface="Calibri" panose="020F0502020204030204" pitchFamily="34" charset="0"/>
                <a:cs typeface="Calibri" panose="020F0502020204030204" pitchFamily="34" charset="0"/>
              </a:rPr>
              <a:t>Spending on Government Services </a:t>
            </a:r>
          </a:p>
          <a:p>
            <a:r>
              <a:rPr lang="en-US" sz="2400" dirty="0">
                <a:latin typeface="Calibri" panose="020F0502020204030204" pitchFamily="34" charset="0"/>
                <a:cs typeface="Calibri" panose="020F0502020204030204" pitchFamily="34" charset="0"/>
              </a:rPr>
              <a:t>Government services generally include any service traditionally provided by a government, unless Treasury has specifically stated otherwise. </a:t>
            </a:r>
          </a:p>
          <a:p>
            <a:r>
              <a:rPr lang="en-US" sz="2400" dirty="0">
                <a:latin typeface="Calibri" panose="020F0502020204030204" pitchFamily="34" charset="0"/>
                <a:cs typeface="Calibri" panose="020F0502020204030204" pitchFamily="34" charset="0"/>
              </a:rPr>
              <a:t>Examples include: </a:t>
            </a:r>
          </a:p>
          <a:p>
            <a:pPr marL="800100" lvl="1"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Construction of Schools </a:t>
            </a:r>
          </a:p>
          <a:p>
            <a:pPr marL="800100" lvl="1"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Construction of Hospitals</a:t>
            </a:r>
          </a:p>
          <a:p>
            <a:pPr marL="800100" lvl="1"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Road Building and Maintenance </a:t>
            </a:r>
          </a:p>
          <a:p>
            <a:pPr marL="800100" lvl="1"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Health Services</a:t>
            </a:r>
          </a:p>
          <a:p>
            <a:pPr marL="800100" lvl="1"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General government administration staff and administrative facility maintenance.</a:t>
            </a:r>
          </a:p>
          <a:p>
            <a:pPr marL="800100" lvl="1"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Environmental Remediation </a:t>
            </a:r>
          </a:p>
          <a:p>
            <a:pPr marL="800100" lvl="1"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Provision of police, fire, and other public safety services (including the purchase of fire trucks and police vehicles)</a:t>
            </a:r>
          </a:p>
          <a:p>
            <a:endParaRPr lang="en-US" b="1" dirty="0">
              <a:latin typeface="Tw Cen MT" panose="020B0602020104020603" pitchFamily="34" charset="0"/>
            </a:endParaRPr>
          </a:p>
          <a:p>
            <a:endParaRPr lang="en-US" b="1" dirty="0">
              <a:latin typeface="Tw Cen MT" panose="020B0602020104020603" pitchFamily="34" charset="0"/>
            </a:endParaRPr>
          </a:p>
        </p:txBody>
      </p:sp>
      <p:pic>
        <p:nvPicPr>
          <p:cNvPr id="11" name="Picture 10">
            <a:extLst>
              <a:ext uri="{FF2B5EF4-FFF2-40B4-BE49-F238E27FC236}">
                <a16:creationId xmlns:a16="http://schemas.microsoft.com/office/drawing/2014/main" id="{72F1FE44-E85B-4845-8EA2-3D168B65CAD2}"/>
              </a:ext>
            </a:extLst>
          </p:cNvPr>
          <p:cNvPicPr>
            <a:picLocks noChangeAspect="1"/>
          </p:cNvPicPr>
          <p:nvPr/>
        </p:nvPicPr>
        <p:blipFill>
          <a:blip r:embed="rId6"/>
          <a:stretch>
            <a:fillRect/>
          </a:stretch>
        </p:blipFill>
        <p:spPr>
          <a:xfrm>
            <a:off x="6050280" y="3589980"/>
            <a:ext cx="9347225" cy="815165"/>
          </a:xfrm>
          <a:prstGeom prst="rect">
            <a:avLst/>
          </a:prstGeom>
        </p:spPr>
      </p:pic>
    </p:spTree>
    <p:extLst>
      <p:ext uri="{BB962C8B-B14F-4D97-AF65-F5344CB8AC3E}">
        <p14:creationId xmlns:p14="http://schemas.microsoft.com/office/powerpoint/2010/main" val="29202610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TextBox 3"/>
          <p:cNvSpPr txBox="1"/>
          <p:nvPr/>
        </p:nvSpPr>
        <p:spPr>
          <a:xfrm>
            <a:off x="4612217" y="524468"/>
            <a:ext cx="14020800" cy="790922"/>
          </a:xfrm>
          <a:prstGeom prst="rect">
            <a:avLst/>
          </a:prstGeom>
        </p:spPr>
        <p:txBody>
          <a:bodyPr wrap="square" lIns="0" tIns="0" rIns="0" bIns="0" rtlCol="0" anchor="t">
            <a:spAutoFit/>
          </a:bodyPr>
          <a:lstStyle/>
          <a:p>
            <a:pPr marL="0" marR="0" lvl="0" indent="0" algn="l" defTabSz="914400" rtl="0" eaLnBrk="1" fontAlgn="auto" latinLnBrk="0" hangingPunct="1">
              <a:lnSpc>
                <a:spcPts val="5880"/>
              </a:lnSpc>
              <a:spcBef>
                <a:spcPts val="0"/>
              </a:spcBef>
              <a:spcAft>
                <a:spcPts val="0"/>
              </a:spcAft>
              <a:buClrTx/>
              <a:buSzTx/>
              <a:buFontTx/>
              <a:buNone/>
              <a:tabLst/>
              <a:defRPr/>
            </a:pPr>
            <a:r>
              <a:rPr kumimoji="0" lang="en-US" sz="6600" b="0" i="0" u="sng" strike="noStrike" kern="1200" cap="none" spc="0" normalizeH="0" baseline="0" noProof="0" dirty="0">
                <a:ln>
                  <a:noFill/>
                </a:ln>
                <a:solidFill>
                  <a:prstClr val="white"/>
                </a:solidFill>
                <a:effectLst/>
                <a:uLnTx/>
                <a:uFillTx/>
                <a:latin typeface="Calibri Light" panose="020F0302020204030204" pitchFamily="34" charset="0"/>
                <a:cs typeface="Calibri Light" panose="020F0302020204030204" pitchFamily="34" charset="0"/>
              </a:rPr>
              <a:t>Required Information </a:t>
            </a:r>
          </a:p>
        </p:txBody>
      </p:sp>
      <p:sp>
        <p:nvSpPr>
          <p:cNvPr id="2" name="TextBox 1">
            <a:extLst>
              <a:ext uri="{FF2B5EF4-FFF2-40B4-BE49-F238E27FC236}">
                <a16:creationId xmlns:a16="http://schemas.microsoft.com/office/drawing/2014/main" id="{3602156A-7425-48E6-91C0-F77E3E09278D}"/>
              </a:ext>
            </a:extLst>
          </p:cNvPr>
          <p:cNvSpPr txBox="1"/>
          <p:nvPr/>
        </p:nvSpPr>
        <p:spPr>
          <a:xfrm>
            <a:off x="645293" y="1781259"/>
            <a:ext cx="17393653" cy="7848302"/>
          </a:xfrm>
          <a:prstGeom prst="rect">
            <a:avLst/>
          </a:prstGeom>
          <a:noFill/>
        </p:spPr>
        <p:txBody>
          <a:bodyPr wrap="square" lIns="91440" tIns="45720" rIns="91440" bIns="45720" rtlCol="0" anchor="t">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sng"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Civil Rights Compliance: </a:t>
            </a:r>
            <a:r>
              <a:rPr kumimoji="0" lang="en-US" sz="2400" i="0"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Treasury will request information on recipients’ compliance with Title VI of the Civil Rights Act of 1964, as applicable, on an annual basis.  This information may include a narrative describing the recipient’s compliance with Title VI, along with other questions and assurances. </a:t>
            </a:r>
          </a:p>
          <a:p>
            <a:pPr marR="0" lvl="0" algn="l" defTabSz="914400" rtl="0" eaLnBrk="1" fontAlgn="auto" latinLnBrk="0" hangingPunct="1">
              <a:lnSpc>
                <a:spcPct val="100000"/>
              </a:lnSpc>
              <a:spcBef>
                <a:spcPts val="0"/>
              </a:spcBef>
              <a:spcAft>
                <a:spcPts val="0"/>
              </a:spcAft>
              <a:buClrTx/>
              <a:buSzTx/>
              <a:tabLst/>
              <a:defRPr/>
            </a:pPr>
            <a:endParaRPr lang="en-US" sz="2400" dirty="0">
              <a:solidFill>
                <a:prstClr val="white"/>
              </a:solidFill>
              <a:latin typeface="Calibri" panose="020F0502020204030204" pitchFamily="34" charset="0"/>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sng"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Required Programmatic Data </a:t>
            </a:r>
            <a:r>
              <a:rPr kumimoji="0" lang="en-US" sz="2400" i="0"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(other than infrastructure projects): </a:t>
            </a:r>
          </a:p>
          <a:p>
            <a:pPr marL="1371600" lvl="2" indent="-457200">
              <a:buFont typeface="Arial" panose="020B0604020202020204" pitchFamily="34" charset="0"/>
              <a:buChar char="•"/>
              <a:defRPr/>
            </a:pPr>
            <a:r>
              <a:rPr lang="en-US" sz="2400" dirty="0">
                <a:solidFill>
                  <a:prstClr val="white"/>
                </a:solidFill>
                <a:latin typeface="Calibri" panose="020F0502020204030204" pitchFamily="34" charset="0"/>
                <a:cs typeface="Calibri" panose="020F0502020204030204" pitchFamily="34" charset="0"/>
              </a:rPr>
              <a:t>Public Health and Negative Economic Impact </a:t>
            </a:r>
          </a:p>
          <a:p>
            <a:pPr marL="1371600" lvl="2" indent="-457200">
              <a:buFont typeface="Arial" panose="020B0604020202020204" pitchFamily="34" charset="0"/>
              <a:buChar char="•"/>
              <a:defRPr/>
            </a:pPr>
            <a:r>
              <a:rPr kumimoji="0" lang="en-US" sz="2400" i="0"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Capital Expenditures </a:t>
            </a:r>
          </a:p>
          <a:p>
            <a:pPr marL="1371600" lvl="2" indent="-457200">
              <a:buFont typeface="Arial" panose="020B0604020202020204" pitchFamily="34" charset="0"/>
              <a:buChar char="•"/>
              <a:defRPr/>
            </a:pPr>
            <a:r>
              <a:rPr kumimoji="0" lang="en-US" sz="2400" i="0"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Use of Evidence </a:t>
            </a:r>
          </a:p>
          <a:p>
            <a:pPr marL="1371600" lvl="2" indent="-457200">
              <a:buFont typeface="Arial" panose="020B0604020202020204" pitchFamily="34" charset="0"/>
              <a:buChar char="•"/>
              <a:defRPr/>
            </a:pPr>
            <a:r>
              <a:rPr lang="en-US" sz="2400" dirty="0">
                <a:solidFill>
                  <a:prstClr val="white"/>
                </a:solidFill>
                <a:latin typeface="Calibri" panose="020F0502020204030204" pitchFamily="34" charset="0"/>
                <a:cs typeface="Calibri" panose="020F0502020204030204" pitchFamily="34" charset="0"/>
              </a:rPr>
              <a:t>Household Assistance </a:t>
            </a:r>
          </a:p>
          <a:p>
            <a:pPr marL="1371600" lvl="2" indent="-457200">
              <a:buFont typeface="Arial" panose="020B0604020202020204" pitchFamily="34" charset="0"/>
              <a:buChar char="•"/>
              <a:defRPr/>
            </a:pPr>
            <a:r>
              <a:rPr kumimoji="0" lang="en-US" sz="2400" i="0"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S</a:t>
            </a:r>
            <a:r>
              <a:rPr lang="en-US" sz="2400" dirty="0">
                <a:solidFill>
                  <a:prstClr val="white"/>
                </a:solidFill>
                <a:latin typeface="Calibri" panose="020F0502020204030204" pitchFamily="34" charset="0"/>
                <a:cs typeface="Calibri" panose="020F0502020204030204" pitchFamily="34" charset="0"/>
              </a:rPr>
              <a:t>mall Business Economic Assistance </a:t>
            </a:r>
          </a:p>
          <a:p>
            <a:pPr marL="1371600" lvl="2" indent="-457200">
              <a:buFont typeface="Arial" panose="020B0604020202020204" pitchFamily="34" charset="0"/>
              <a:buChar char="•"/>
              <a:defRPr/>
            </a:pPr>
            <a:r>
              <a:rPr kumimoji="0" lang="en-US" sz="2400" i="0"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Assistance to Non-Profits </a:t>
            </a:r>
          </a:p>
          <a:p>
            <a:pPr marL="1371600" lvl="2" indent="-457200">
              <a:buFont typeface="Arial" panose="020B0604020202020204" pitchFamily="34" charset="0"/>
              <a:buChar char="•"/>
              <a:defRPr/>
            </a:pPr>
            <a:r>
              <a:rPr lang="en-US" sz="2400" dirty="0">
                <a:solidFill>
                  <a:prstClr val="white"/>
                </a:solidFill>
                <a:latin typeface="Calibri" panose="020F0502020204030204" pitchFamily="34" charset="0"/>
                <a:cs typeface="Calibri" panose="020F0502020204030204" pitchFamily="34" charset="0"/>
              </a:rPr>
              <a:t>Aid to Travel, Tourism, and Hospitality or Other Impacted Industries</a:t>
            </a:r>
          </a:p>
          <a:p>
            <a:pPr marL="1371600" lvl="2" indent="-457200">
              <a:buFont typeface="Arial" panose="020B0604020202020204" pitchFamily="34" charset="0"/>
              <a:buChar char="•"/>
              <a:defRPr/>
            </a:pPr>
            <a:r>
              <a:rPr kumimoji="0" lang="en-US" sz="2400" i="0"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Education </a:t>
            </a:r>
            <a:r>
              <a:rPr lang="en-US" sz="2400" dirty="0">
                <a:solidFill>
                  <a:prstClr val="white"/>
                </a:solidFill>
                <a:latin typeface="Calibri" panose="020F0502020204030204" pitchFamily="34" charset="0"/>
                <a:cs typeface="Calibri" panose="020F0502020204030204" pitchFamily="34" charset="0"/>
              </a:rPr>
              <a:t>Assistance </a:t>
            </a:r>
          </a:p>
          <a:p>
            <a:pPr marL="1371600" lvl="2" indent="-457200">
              <a:buFont typeface="Arial" panose="020B0604020202020204" pitchFamily="34" charset="0"/>
              <a:buChar char="•"/>
              <a:defRPr/>
            </a:pPr>
            <a:r>
              <a:rPr kumimoji="0" lang="en-US" sz="2400" i="0"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Payroll for Public Health and Safety Employees </a:t>
            </a:r>
          </a:p>
          <a:p>
            <a:pPr marL="1371600" lvl="2" indent="-457200">
              <a:buFont typeface="Arial" panose="020B0604020202020204" pitchFamily="34" charset="0"/>
              <a:buChar char="•"/>
              <a:defRPr/>
            </a:pPr>
            <a:r>
              <a:rPr lang="en-US" sz="2400" dirty="0">
                <a:solidFill>
                  <a:prstClr val="white"/>
                </a:solidFill>
                <a:latin typeface="Calibri" panose="020F0502020204030204" pitchFamily="34" charset="0"/>
                <a:cs typeface="Calibri" panose="020F0502020204030204" pitchFamily="34" charset="0"/>
              </a:rPr>
              <a:t>Rehiring Public Sector Staff</a:t>
            </a:r>
          </a:p>
          <a:p>
            <a:pPr marL="1371600" lvl="2" indent="-457200">
              <a:buFont typeface="Arial" panose="020B0604020202020204" pitchFamily="34" charset="0"/>
              <a:buChar char="•"/>
              <a:defRPr/>
            </a:pPr>
            <a:r>
              <a:rPr kumimoji="0" lang="en-US" sz="2400" i="0"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Premium Pay </a:t>
            </a:r>
          </a:p>
          <a:p>
            <a:pPr marL="1371600" lvl="2" indent="-457200">
              <a:buFont typeface="Arial" panose="020B0604020202020204" pitchFamily="34" charset="0"/>
              <a:buChar char="•"/>
              <a:defRPr/>
            </a:pPr>
            <a:r>
              <a:rPr lang="en-US" sz="2400" dirty="0">
                <a:solidFill>
                  <a:prstClr val="white"/>
                </a:solidFill>
                <a:latin typeface="Calibri" panose="020F0502020204030204" pitchFamily="34" charset="0"/>
                <a:cs typeface="Calibri" panose="020F0502020204030204" pitchFamily="34" charset="0"/>
              </a:rPr>
              <a:t>Revenue Replacement</a:t>
            </a:r>
          </a:p>
          <a:p>
            <a:pPr lvl="2">
              <a:defRPr/>
            </a:pPr>
            <a:endParaRPr lang="en-US" sz="2400" dirty="0">
              <a:solidFill>
                <a:prstClr val="white"/>
              </a:solidFill>
              <a:latin typeface="Calibri" panose="020F0502020204030204" pitchFamily="34" charset="0"/>
              <a:cs typeface="Calibri" panose="020F0502020204030204" pitchFamily="34" charset="0"/>
            </a:endParaRPr>
          </a:p>
          <a:p>
            <a:pPr lvl="2">
              <a:defRPr/>
            </a:pPr>
            <a:r>
              <a:rPr kumimoji="0" lang="en-US" sz="2400" i="0"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For more information on the requirements of each of the above categories, please review the Compliance and Reporting Guidance issued on June 10, 2022 here: </a:t>
            </a:r>
            <a:r>
              <a:rPr kumimoji="0" lang="en-US" sz="2400" i="0"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hlinkClick r:id="rId3"/>
              </a:rPr>
              <a:t>https://home.treasury.gov/system/files/136/SLFRF-Compliance-and-Reporting-Guidance.pdf</a:t>
            </a:r>
            <a:r>
              <a:rPr kumimoji="0" lang="en-US" sz="2400" i="0"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p>
          <a:p>
            <a:pPr marR="0" lvl="0" algn="l" defTabSz="914400" rtl="0" eaLnBrk="1" fontAlgn="auto" latinLnBrk="0" hangingPunct="1">
              <a:lnSpc>
                <a:spcPct val="100000"/>
              </a:lnSpc>
              <a:spcBef>
                <a:spcPts val="0"/>
              </a:spcBef>
              <a:spcAft>
                <a:spcPts val="0"/>
              </a:spcAft>
              <a:buClrTx/>
              <a:buSzTx/>
              <a:tabLst/>
              <a:defRPr/>
            </a:pPr>
            <a:endParaRPr lang="en-US" sz="2400"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31676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a:extLst>
              <a:ext uri="{FF2B5EF4-FFF2-40B4-BE49-F238E27FC236}">
                <a16:creationId xmlns:a16="http://schemas.microsoft.com/office/drawing/2014/main" id="{127BEF58-7751-44EF-AAEF-0C8A5600D2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7065308"/>
            <a:ext cx="3221692" cy="3221692"/>
          </a:xfrm>
          <a:prstGeom prst="rect">
            <a:avLst/>
          </a:prstGeom>
        </p:spPr>
      </p:pic>
      <p:pic>
        <p:nvPicPr>
          <p:cNvPr id="21" name="Picture 8">
            <a:extLst>
              <a:ext uri="{FF2B5EF4-FFF2-40B4-BE49-F238E27FC236}">
                <a16:creationId xmlns:a16="http://schemas.microsoft.com/office/drawing/2014/main" id="{3D3E19F3-6218-4864-87D0-EF0E913CA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3418878" y="5417878"/>
            <a:ext cx="2586790" cy="7151453"/>
          </a:xfrm>
          <a:prstGeom prst="rect">
            <a:avLst/>
          </a:prstGeom>
        </p:spPr>
      </p:pic>
      <p:sp>
        <p:nvSpPr>
          <p:cNvPr id="2" name="TextBox 2"/>
          <p:cNvSpPr txBox="1"/>
          <p:nvPr/>
        </p:nvSpPr>
        <p:spPr>
          <a:xfrm>
            <a:off x="4923405" y="842690"/>
            <a:ext cx="14148618" cy="1001813"/>
          </a:xfrm>
          <a:prstGeom prst="rect">
            <a:avLst/>
          </a:prstGeom>
        </p:spPr>
        <p:txBody>
          <a:bodyPr wrap="square" lIns="0" tIns="0" rIns="0" bIns="0" rtlCol="0" anchor="t">
            <a:spAutoFit/>
          </a:bodyPr>
          <a:lstStyle/>
          <a:p>
            <a:pPr marL="0" marR="0" lvl="0" indent="0" algn="l" defTabSz="914400" rtl="0" eaLnBrk="1" fontAlgn="auto" latinLnBrk="0" hangingPunct="1">
              <a:lnSpc>
                <a:spcPts val="756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192954"/>
                </a:solidFill>
                <a:effectLst/>
                <a:uLnTx/>
                <a:uFillTx/>
                <a:latin typeface="Calibri Light" panose="020F0302020204030204" pitchFamily="34" charset="0"/>
                <a:cs typeface="Calibri Light" panose="020F0302020204030204" pitchFamily="34" charset="0"/>
              </a:rPr>
              <a:t>Required Information </a:t>
            </a:r>
          </a:p>
        </p:txBody>
      </p:sp>
      <p:pic>
        <p:nvPicPr>
          <p:cNvPr id="8" name="Picture 8"/>
          <p:cNvPicPr>
            <a:picLocks noChangeAspect="1"/>
          </p:cNvPicPr>
          <p:nvPr/>
        </p:nvPicPr>
        <p:blipFill>
          <a:blip r:embed="rId6"/>
          <a:srcRect/>
          <a:stretch>
            <a:fillRect/>
          </a:stretch>
        </p:blipFill>
        <p:spPr>
          <a:xfrm>
            <a:off x="1684976" y="8675370"/>
            <a:ext cx="1175013" cy="663393"/>
          </a:xfrm>
          <a:prstGeom prst="rect">
            <a:avLst/>
          </a:prstGeom>
        </p:spPr>
      </p:pic>
      <p:pic>
        <p:nvPicPr>
          <p:cNvPr id="23" name="Picture 2">
            <a:extLst>
              <a:ext uri="{FF2B5EF4-FFF2-40B4-BE49-F238E27FC236}">
                <a16:creationId xmlns:a16="http://schemas.microsoft.com/office/drawing/2014/main" id="{39B2CD20-EAEE-468E-84CF-B375F37B05C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200000">
            <a:off x="-20268" y="-69284"/>
            <a:ext cx="3221692" cy="3221692"/>
          </a:xfrm>
          <a:prstGeom prst="rect">
            <a:avLst/>
          </a:prstGeom>
        </p:spPr>
      </p:pic>
      <p:sp>
        <p:nvSpPr>
          <p:cNvPr id="38" name="TextBox 37">
            <a:extLst>
              <a:ext uri="{FF2B5EF4-FFF2-40B4-BE49-F238E27FC236}">
                <a16:creationId xmlns:a16="http://schemas.microsoft.com/office/drawing/2014/main" id="{BDE53984-F4CC-4BCE-BB7B-0877AF7883BA}"/>
              </a:ext>
            </a:extLst>
          </p:cNvPr>
          <p:cNvSpPr txBox="1"/>
          <p:nvPr/>
        </p:nvSpPr>
        <p:spPr>
          <a:xfrm>
            <a:off x="1590577" y="2109196"/>
            <a:ext cx="16362392" cy="7663636"/>
          </a:xfrm>
          <a:prstGeom prst="rect">
            <a:avLst/>
          </a:prstGeom>
          <a:noFill/>
        </p:spPr>
        <p:txBody>
          <a:bodyPr wrap="square">
            <a:spAutoFit/>
          </a:bodyPr>
          <a:lstStyle/>
          <a:p>
            <a:pPr marR="0" lvl="1" algn="l" defTabSz="914400" rtl="0" eaLnBrk="1" fontAlgn="auto" latinLnBrk="0" hangingPunct="1">
              <a:lnSpc>
                <a:spcPct val="100000"/>
              </a:lnSpc>
              <a:spcBef>
                <a:spcPts val="0"/>
              </a:spcBef>
              <a:spcAft>
                <a:spcPts val="0"/>
              </a:spcAft>
              <a:buClrTx/>
              <a:buSzTx/>
              <a:tabLst/>
              <a:defRPr/>
            </a:pPr>
            <a:r>
              <a:rPr lang="en-US" sz="2400" b="1" u="sng" dirty="0">
                <a:solidFill>
                  <a:prstClr val="black"/>
                </a:solidFill>
                <a:latin typeface="Calibri" panose="020F0502020204030204" pitchFamily="34" charset="0"/>
                <a:ea typeface="Times New Roman" panose="02020603050405020304" pitchFamily="18" charset="0"/>
                <a:cs typeface="Calibri" panose="020F0502020204030204" pitchFamily="34" charset="0"/>
              </a:rPr>
              <a:t>Required Programmatic Data for Infrastructure Projects: </a:t>
            </a:r>
            <a:r>
              <a:rPr lang="en-US" sz="2400" dirty="0">
                <a:solidFill>
                  <a:prstClr val="black"/>
                </a:solidFill>
                <a:latin typeface="Calibri" panose="020F0502020204030204" pitchFamily="34" charset="0"/>
                <a:ea typeface="Times New Roman" panose="02020603050405020304" pitchFamily="18" charset="0"/>
                <a:cs typeface="Calibri" panose="020F0502020204030204" pitchFamily="34" charset="0"/>
              </a:rPr>
              <a:t>For all projects listed under the Water, Sewer and Broadband expenditure categories, more detailed project level information is required. </a:t>
            </a:r>
          </a:p>
          <a:p>
            <a:pPr marR="0" lvl="1" algn="l" defTabSz="914400" rtl="0" eaLnBrk="1" fontAlgn="auto" latinLnBrk="0" hangingPunct="1">
              <a:lnSpc>
                <a:spcPct val="100000"/>
              </a:lnSpc>
              <a:spcBef>
                <a:spcPts val="0"/>
              </a:spcBef>
              <a:spcAft>
                <a:spcPts val="0"/>
              </a:spcAft>
              <a:buClrTx/>
              <a:buSzTx/>
              <a:tabLst/>
              <a:defRPr/>
            </a:pPr>
            <a:endParaRPr lang="en-US" sz="2400" dirty="0">
              <a:solidFill>
                <a:prstClr val="black"/>
              </a:solidFill>
              <a:latin typeface="Calibri" panose="020F0502020204030204" pitchFamily="34" charset="0"/>
              <a:ea typeface="Times New Roman" panose="02020603050405020304" pitchFamily="18" charset="0"/>
              <a:cs typeface="Calibri" panose="020F0502020204030204" pitchFamily="34" charset="0"/>
            </a:endParaRPr>
          </a:p>
          <a:p>
            <a:pPr marR="0" lvl="1" algn="l" defTabSz="914400" rtl="0" eaLnBrk="1" fontAlgn="auto" latinLnBrk="0" hangingPunct="1">
              <a:lnSpc>
                <a:spcPct val="100000"/>
              </a:lnSpc>
              <a:spcBef>
                <a:spcPts val="0"/>
              </a:spcBef>
              <a:spcAft>
                <a:spcPts val="0"/>
              </a:spcAft>
              <a:buClrTx/>
              <a:buSzTx/>
              <a:tabLst/>
              <a:defRPr/>
            </a:pPr>
            <a:r>
              <a:rPr lang="en-US" sz="2400" b="1" u="sng" dirty="0">
                <a:solidFill>
                  <a:prstClr val="black"/>
                </a:solidFill>
                <a:latin typeface="Calibri" panose="020F0502020204030204" pitchFamily="34" charset="0"/>
                <a:ea typeface="Times New Roman" panose="02020603050405020304" pitchFamily="18" charset="0"/>
                <a:cs typeface="Calibri" panose="020F0502020204030204" pitchFamily="34" charset="0"/>
              </a:rPr>
              <a:t>All infrastructure projects: </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0"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Projected/actual construction start date; </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Calibri" panose="020F0502020204030204" pitchFamily="34" charset="0"/>
                <a:ea typeface="Times New Roman" panose="02020603050405020304" pitchFamily="18" charset="0"/>
                <a:cs typeface="Calibri" panose="020F0502020204030204" pitchFamily="34" charset="0"/>
              </a:rPr>
              <a:t>Projected/actual initiation of operations date; </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0"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Location;  and</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Calibri" panose="020F0502020204030204" pitchFamily="34" charset="0"/>
                <a:ea typeface="Times New Roman" panose="02020603050405020304" pitchFamily="18" charset="0"/>
                <a:cs typeface="Calibri" panose="020F0502020204030204" pitchFamily="34" charset="0"/>
              </a:rPr>
              <a:t>For projects over $10 million (based on expected total cost), a certification that workers are meeting Davis Bacon Requirements or a project employment and local impact report, a certification that a project includes a project labor agreement, whether the project prioritizes local hires, and whether the project has a Community Benefit Agreement, with a description of such Agreement. 	</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i="0"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2400" b="1"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Water and Sewer Projects: </a:t>
            </a:r>
            <a:endParaRPr kumimoji="0" lang="en-US" sz="2400"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914400" lvl="1" indent="-457200">
              <a:buFont typeface="Arial" panose="020B0604020202020204" pitchFamily="34" charset="0"/>
              <a:buChar char="•"/>
              <a:defRPr/>
            </a:pPr>
            <a:r>
              <a:rPr kumimoji="0" lang="en-US" sz="2400"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National pollutant discharge elimination system (NPDES) Permit Number</a:t>
            </a:r>
            <a:r>
              <a:rPr lang="en-US" sz="2400" dirty="0">
                <a:solidFill>
                  <a:prstClr val="black"/>
                </a:solidFill>
                <a:latin typeface="Calibri" panose="020F0502020204030204" pitchFamily="34" charset="0"/>
                <a:cs typeface="Calibri" panose="020F0502020204030204" pitchFamily="34" charset="0"/>
              </a:rPr>
              <a:t>; </a:t>
            </a:r>
          </a:p>
          <a:p>
            <a:pPr marL="914400" lvl="1" indent="-457200">
              <a:buFont typeface="Arial" panose="020B0604020202020204" pitchFamily="34" charset="0"/>
              <a:buChar char="•"/>
              <a:defRPr/>
            </a:pPr>
            <a:r>
              <a:rPr kumimoji="0" lang="en-US" sz="2400"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Public Water System (P</a:t>
            </a:r>
            <a:r>
              <a:rPr lang="en-US" sz="2400" dirty="0">
                <a:solidFill>
                  <a:prstClr val="black"/>
                </a:solidFill>
                <a:latin typeface="Calibri" panose="020F0502020204030204" pitchFamily="34" charset="0"/>
                <a:cs typeface="Calibri" panose="020F0502020204030204" pitchFamily="34" charset="0"/>
              </a:rPr>
              <a:t>WS) ID number;</a:t>
            </a:r>
          </a:p>
          <a:p>
            <a:pPr marL="914400" lvl="1" indent="-457200">
              <a:buFont typeface="Arial" panose="020B0604020202020204" pitchFamily="34" charset="0"/>
              <a:buChar char="•"/>
              <a:defRPr/>
            </a:pPr>
            <a:r>
              <a:rPr kumimoji="0" lang="en-US" sz="2400"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Median Household Income of service area; and</a:t>
            </a:r>
          </a:p>
          <a:p>
            <a:pPr marL="914400" lvl="1" indent="-457200">
              <a:buFont typeface="Arial" panose="020B0604020202020204" pitchFamily="34" charset="0"/>
              <a:buChar char="•"/>
              <a:defRPr/>
            </a:pPr>
            <a:r>
              <a:rPr kumimoji="0" lang="en-US" sz="2400"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Lowest Quintile Income for the service area.</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i="0" strike="noStrike" kern="1200" cap="none" spc="0" normalizeH="0" baseline="0" noProof="0" dirty="0">
              <a:ln>
                <a:noFill/>
              </a:ln>
              <a:solidFill>
                <a:prstClr val="black"/>
              </a:solidFill>
              <a:effectLst/>
              <a:uLnTx/>
              <a:uFillTx/>
              <a:latin typeface="Tw Cen MT" panose="020B0602020104020603" pitchFamily="34" charset="0"/>
              <a:ea typeface="Times New Roman" panose="02020603050405020304" pitchFamily="18" charset="0"/>
              <a:cs typeface="Calibri Light" panose="020F0302020204030204" pitchFamily="34" charset="0"/>
            </a:endParaRPr>
          </a:p>
          <a:p>
            <a:pPr marR="0" lvl="1" algn="l" defTabSz="914400" rtl="0" eaLnBrk="1" fontAlgn="auto" latinLnBrk="0" hangingPunct="1">
              <a:lnSpc>
                <a:spcPct val="100000"/>
              </a:lnSpc>
              <a:spcBef>
                <a:spcPts val="0"/>
              </a:spcBef>
              <a:spcAft>
                <a:spcPts val="0"/>
              </a:spcAft>
              <a:buClrTx/>
              <a:buSzTx/>
              <a:tabLst/>
              <a:defRPr/>
            </a:pPr>
            <a:endParaRPr kumimoji="0" lang="en-US" sz="2800" i="0" strike="noStrike" kern="1200" cap="none" spc="0" normalizeH="0" baseline="0" noProof="0" dirty="0">
              <a:ln>
                <a:noFill/>
              </a:ln>
              <a:solidFill>
                <a:prstClr val="black"/>
              </a:solidFill>
              <a:effectLst/>
              <a:uLnTx/>
              <a:uFillTx/>
              <a:latin typeface="Tw Cen MT" panose="020B0602020104020603" pitchFamily="34" charset="0"/>
              <a:ea typeface="Times New Roman" panose="02020603050405020304" pitchFamily="18" charset="0"/>
              <a:cs typeface="Calibri Light" panose="020F03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w Cen MT" panose="020B0602020104020603" pitchFamily="34" charset="0"/>
              <a:ea typeface="Times New Roman" panose="02020603050405020304" pitchFamily="18" charset="0"/>
              <a:cs typeface="Calibri Light" panose="020F0302020204030204" pitchFamily="34" charset="0"/>
            </a:endParaRPr>
          </a:p>
        </p:txBody>
      </p:sp>
    </p:spTree>
    <p:extLst>
      <p:ext uri="{BB962C8B-B14F-4D97-AF65-F5344CB8AC3E}">
        <p14:creationId xmlns:p14="http://schemas.microsoft.com/office/powerpoint/2010/main" val="28934307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2479336">
            <a:off x="5213101" y="-8250482"/>
            <a:ext cx="20124627" cy="8950886"/>
            <a:chOff x="0" y="0"/>
            <a:chExt cx="31686624" cy="14093347"/>
          </a:xfrm>
        </p:grpSpPr>
        <p:sp>
          <p:nvSpPr>
            <p:cNvPr id="3" name="Freeform 3"/>
            <p:cNvSpPr/>
            <p:nvPr/>
          </p:nvSpPr>
          <p:spPr>
            <a:xfrm>
              <a:off x="0" y="0"/>
              <a:ext cx="31686624" cy="14093346"/>
            </a:xfrm>
            <a:custGeom>
              <a:avLst/>
              <a:gdLst/>
              <a:ahLst/>
              <a:cxnLst/>
              <a:rect l="l" t="t" r="r" b="b"/>
              <a:pathLst>
                <a:path w="31686624" h="14093346">
                  <a:moveTo>
                    <a:pt x="0" y="0"/>
                  </a:moveTo>
                  <a:lnTo>
                    <a:pt x="31686624" y="0"/>
                  </a:lnTo>
                  <a:lnTo>
                    <a:pt x="31686624" y="14093346"/>
                  </a:lnTo>
                  <a:lnTo>
                    <a:pt x="0" y="14093346"/>
                  </a:lnTo>
                  <a:close/>
                </a:path>
              </a:pathLst>
            </a:custGeom>
            <a:solidFill>
              <a:schemeClr val="bg1">
                <a:lumMod val="85000"/>
              </a:schemeClr>
            </a:solidFill>
          </p:spPr>
        </p:sp>
      </p:grpSp>
      <p:grpSp>
        <p:nvGrpSpPr>
          <p:cNvPr id="17" name="Group 17"/>
          <p:cNvGrpSpPr/>
          <p:nvPr/>
        </p:nvGrpSpPr>
        <p:grpSpPr>
          <a:xfrm>
            <a:off x="9463815" y="1663713"/>
            <a:ext cx="7880463" cy="1916968"/>
            <a:chOff x="0" y="76200"/>
            <a:chExt cx="10507284" cy="2555957"/>
          </a:xfrm>
        </p:grpSpPr>
        <p:sp>
          <p:nvSpPr>
            <p:cNvPr id="18" name="TextBox 18"/>
            <p:cNvSpPr txBox="1"/>
            <p:nvPr/>
          </p:nvSpPr>
          <p:spPr>
            <a:xfrm>
              <a:off x="803163" y="2194430"/>
              <a:ext cx="9704121" cy="437727"/>
            </a:xfrm>
            <a:prstGeom prst="rect">
              <a:avLst/>
            </a:prstGeom>
          </p:spPr>
          <p:txBody>
            <a:bodyPr lIns="0" tIns="0" rIns="0" bIns="0" rtlCol="0" anchor="t">
              <a:spAutoFit/>
            </a:bodyPr>
            <a:lstStyle/>
            <a:p>
              <a:pPr marL="0" marR="0" lvl="0" indent="0" algn="r" defTabSz="914400" rtl="0" eaLnBrk="1" fontAlgn="auto" latinLnBrk="0" hangingPunct="1">
                <a:lnSpc>
                  <a:spcPts val="2800"/>
                </a:lnSpc>
                <a:spcBef>
                  <a:spcPct val="0"/>
                </a:spcBef>
                <a:spcAft>
                  <a:spcPts val="0"/>
                </a:spcAft>
                <a:buClrTx/>
                <a:buSzTx/>
                <a:buFontTx/>
                <a:buNone/>
                <a:tabLst/>
                <a:defRPr/>
              </a:pPr>
              <a:endParaRPr kumimoji="0" lang="en-US" sz="2000" b="0" i="0" u="none" strike="noStrike" kern="1200" cap="none" spc="0" normalizeH="0" baseline="0" noProof="0">
                <a:ln>
                  <a:noFill/>
                </a:ln>
                <a:solidFill>
                  <a:srgbClr val="192954"/>
                </a:solidFill>
                <a:effectLst/>
                <a:uLnTx/>
                <a:uFillTx/>
                <a:latin typeface="Aileron Regular"/>
                <a:ea typeface="+mn-ea"/>
                <a:cs typeface="+mn-cs"/>
              </a:endParaRPr>
            </a:p>
          </p:txBody>
        </p:sp>
        <p:sp>
          <p:nvSpPr>
            <p:cNvPr id="19" name="TextBox 19"/>
            <p:cNvSpPr txBox="1"/>
            <p:nvPr/>
          </p:nvSpPr>
          <p:spPr>
            <a:xfrm>
              <a:off x="0" y="76200"/>
              <a:ext cx="9704121" cy="1081579"/>
            </a:xfrm>
            <a:prstGeom prst="rect">
              <a:avLst/>
            </a:prstGeom>
          </p:spPr>
          <p:txBody>
            <a:bodyPr lIns="0" tIns="0" rIns="0" bIns="0" rtlCol="0" anchor="t">
              <a:spAutoFit/>
            </a:bodyPr>
            <a:lstStyle/>
            <a:p>
              <a:pPr marL="0" marR="0" lvl="0" indent="0" algn="r" defTabSz="914400" rtl="0" eaLnBrk="1" fontAlgn="auto" latinLnBrk="0" hangingPunct="1">
                <a:lnSpc>
                  <a:spcPts val="5880"/>
                </a:lnSpc>
                <a:spcBef>
                  <a:spcPts val="0"/>
                </a:spcBef>
                <a:spcAft>
                  <a:spcPts val="0"/>
                </a:spcAft>
                <a:buClrTx/>
                <a:buSzTx/>
                <a:buFontTx/>
                <a:buNone/>
                <a:tabLst/>
                <a:defRPr/>
              </a:pPr>
              <a:endParaRPr kumimoji="0" lang="en-US" sz="7200" b="1" i="0" u="none" strike="noStrike" kern="1200" cap="none" spc="0" normalizeH="0" baseline="0" noProof="0">
                <a:ln>
                  <a:noFill/>
                </a:ln>
                <a:solidFill>
                  <a:srgbClr val="192954"/>
                </a:solidFill>
                <a:effectLst/>
                <a:uLnTx/>
                <a:uFillTx/>
                <a:latin typeface="Calibri"/>
                <a:ea typeface="+mn-ea"/>
                <a:cs typeface="+mn-cs"/>
              </a:endParaRPr>
            </a:p>
          </p:txBody>
        </p:sp>
      </p:grpSp>
      <p:sp>
        <p:nvSpPr>
          <p:cNvPr id="28" name="TextBox 27">
            <a:extLst>
              <a:ext uri="{FF2B5EF4-FFF2-40B4-BE49-F238E27FC236}">
                <a16:creationId xmlns:a16="http://schemas.microsoft.com/office/drawing/2014/main" id="{B0FB0285-C9B1-455D-B052-AA7940B8EA88}"/>
              </a:ext>
            </a:extLst>
          </p:cNvPr>
          <p:cNvSpPr txBox="1"/>
          <p:nvPr/>
        </p:nvSpPr>
        <p:spPr>
          <a:xfrm>
            <a:off x="160446" y="589548"/>
            <a:ext cx="17678400" cy="1121269"/>
          </a:xfrm>
          <a:prstGeom prst="rect">
            <a:avLst/>
          </a:prstGeom>
          <a:noFill/>
        </p:spPr>
        <p:txBody>
          <a:bodyPr wrap="square">
            <a:spAutoFit/>
          </a:bodyPr>
          <a:lstStyle/>
          <a:p>
            <a:pPr marL="0" marR="0" lvl="0" indent="0" algn="ctr" defTabSz="914400" rtl="0" eaLnBrk="1" fontAlgn="auto" latinLnBrk="0" hangingPunct="1">
              <a:lnSpc>
                <a:spcPts val="7560"/>
              </a:lnSpc>
              <a:spcBef>
                <a:spcPts val="0"/>
              </a:spcBef>
              <a:spcAft>
                <a:spcPts val="0"/>
              </a:spcAft>
              <a:buClrTx/>
              <a:buSzTx/>
              <a:buFontTx/>
              <a:buNone/>
              <a:tabLst/>
              <a:defRPr/>
            </a:pPr>
            <a:r>
              <a:rPr kumimoji="0" lang="en-US" sz="8800" b="1" i="0" u="sng" strike="noStrike" kern="1200" cap="none" spc="0" normalizeH="0" baseline="0" noProof="0" dirty="0">
                <a:ln>
                  <a:noFill/>
                </a:ln>
                <a:solidFill>
                  <a:srgbClr val="192954"/>
                </a:solidFill>
                <a:effectLst/>
                <a:uLnTx/>
                <a:uFillTx/>
                <a:latin typeface="Calibri Light" panose="020F0302020204030204" pitchFamily="34" charset="0"/>
                <a:ea typeface="+mn-ea"/>
                <a:cs typeface="Calibri Light" panose="020F0302020204030204" pitchFamily="34" charset="0"/>
              </a:rPr>
              <a:t>Required Information </a:t>
            </a:r>
          </a:p>
        </p:txBody>
      </p:sp>
      <p:sp>
        <p:nvSpPr>
          <p:cNvPr id="24" name="TextBox 23">
            <a:extLst>
              <a:ext uri="{FF2B5EF4-FFF2-40B4-BE49-F238E27FC236}">
                <a16:creationId xmlns:a16="http://schemas.microsoft.com/office/drawing/2014/main" id="{C58E032C-2258-4E25-9AC4-39A1D39F4F7B}"/>
              </a:ext>
            </a:extLst>
          </p:cNvPr>
          <p:cNvSpPr txBox="1"/>
          <p:nvPr/>
        </p:nvSpPr>
        <p:spPr>
          <a:xfrm>
            <a:off x="1295400" y="1757921"/>
            <a:ext cx="15697200" cy="784830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Broadband Projects</a:t>
            </a:r>
            <a:r>
              <a:rPr kumimoji="0" lang="en-US" sz="2800"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Confirm that the project is designed to, upon completion, reliably meet or exceed symmetrical 100 Mbps download and upload speeds</a:t>
            </a:r>
            <a:r>
              <a:rPr lang="en-US" sz="2800" dirty="0">
                <a:solidFill>
                  <a:prstClr val="black"/>
                </a:solidFill>
                <a:latin typeface="Calibri" panose="020F0502020204030204" pitchFamily="34" charset="0"/>
                <a:cs typeface="Calibri" panose="020F0502020204030204" pitchFamily="34" charset="0"/>
              </a:rPr>
              <a:t>;</a:t>
            </a:r>
            <a:endParaRPr kumimoji="0" lang="en-US" sz="2800"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914400" lvl="1" indent="-457200">
              <a:buFont typeface="Arial" panose="020B0604020202020204" pitchFamily="34" charset="0"/>
              <a:buChar char="•"/>
              <a:defRPr/>
            </a:pPr>
            <a:r>
              <a:rPr lang="en-US" sz="2800" dirty="0">
                <a:solidFill>
                  <a:prstClr val="black"/>
                </a:solidFill>
                <a:latin typeface="Calibri" panose="020F0502020204030204" pitchFamily="34" charset="0"/>
                <a:cs typeface="Calibri" panose="020F0502020204030204" pitchFamily="34" charset="0"/>
              </a:rPr>
              <a:t>If the project is not designed to reliably meet or exceed symmetrical 100 Mbps download and upload speeds, explain why not; and </a:t>
            </a:r>
          </a:p>
          <a:p>
            <a:pPr marL="914400" lvl="1" indent="-457200">
              <a:buFont typeface="Arial" panose="020B0604020202020204" pitchFamily="34" charset="0"/>
              <a:buChar char="•"/>
              <a:defRPr/>
            </a:pPr>
            <a:r>
              <a:rPr kumimoji="0" lang="en-US" sz="2800"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Confirm that the project is designed to, upon completion meet or exceed 100 Mbps download speed and between at least 20 Mbps and 100 Mbps upload speed and be scalable to a minimum of 100 Mbps download</a:t>
            </a:r>
            <a:r>
              <a:rPr lang="en-US" sz="2800" dirty="0">
                <a:solidFill>
                  <a:prstClr val="black"/>
                </a:solidFill>
                <a:latin typeface="Calibri" panose="020F0502020204030204" pitchFamily="34" charset="0"/>
                <a:cs typeface="Calibri" panose="020F0502020204030204" pitchFamily="34" charset="0"/>
              </a:rPr>
              <a:t>d speed and 100 Mbps upload speed; and</a:t>
            </a:r>
            <a:endParaRPr kumimoji="0" lang="en-US" sz="2800"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Confirm that the service provider for the project has, or will upon completion of the project, either participated in the Federal Communications Commission (FCC)s Affordable Connectivity Program or otherwise provided access to a broad-based affordability program that provides benefits to households.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800" dirty="0">
              <a:solidFill>
                <a:prstClr val="black"/>
              </a:solidFill>
              <a:latin typeface="Calibri" panose="020F0502020204030204" pitchFamily="34" charset="0"/>
              <a:cs typeface="Calibri" panose="020F0502020204030204" pitchFamily="34" charset="0"/>
            </a:endParaRPr>
          </a:p>
          <a:p>
            <a:pPr marR="0" lvl="0" algn="l" defTabSz="914400" rtl="0" eaLnBrk="1" fontAlgn="auto" latinLnBrk="0" hangingPunct="1">
              <a:lnSpc>
                <a:spcPct val="100000"/>
              </a:lnSpc>
              <a:spcBef>
                <a:spcPts val="0"/>
              </a:spcBef>
              <a:spcAft>
                <a:spcPts val="0"/>
              </a:spcAft>
              <a:buClrTx/>
              <a:buSzTx/>
              <a:tabLst/>
              <a:defRPr/>
            </a:pPr>
            <a:r>
              <a:rPr lang="en-US" sz="2800" b="1" u="sng" dirty="0">
                <a:solidFill>
                  <a:prstClr val="black"/>
                </a:solidFill>
                <a:latin typeface="Calibri" panose="020F0502020204030204" pitchFamily="34" charset="0"/>
                <a:cs typeface="Calibri" panose="020F0502020204030204" pitchFamily="34" charset="0"/>
              </a:rPr>
              <a:t>Detailed Project Information</a:t>
            </a:r>
            <a:r>
              <a:rPr lang="en-US" sz="2800" dirty="0">
                <a:solidFill>
                  <a:prstClr val="black"/>
                </a:solidFill>
                <a:latin typeface="Calibri" panose="020F0502020204030204" pitchFamily="34" charset="0"/>
                <a:cs typeface="Calibri" panose="020F0502020204030204" pitchFamily="34" charset="0"/>
              </a:rPr>
              <a:t>: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pitchFamily="34" charset="0"/>
                <a:cs typeface="Calibri" panose="020F0502020204030204" pitchFamily="34" charset="0"/>
              </a:rPr>
              <a:t>Project technology type (Planned / Actual)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pitchFamily="34" charset="0"/>
                <a:cs typeface="Calibri" panose="020F0502020204030204" pitchFamily="34" charset="0"/>
              </a:rPr>
              <a:t>Total miles of fiber deployed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pitchFamily="34" charset="0"/>
                <a:cs typeface="Calibri" panose="020F0502020204030204" pitchFamily="34" charset="0"/>
              </a:rPr>
              <a:t>Total number of funded locations served (planned/actual)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pitchFamily="34" charset="0"/>
                <a:cs typeface="Calibri" panose="020F0502020204030204" pitchFamily="34" charset="0"/>
              </a:rPr>
              <a:t>Speed tiers offered, corresponding non-promotional prices, including associated fees, and data allowance for each speed tier of broadband service  (required starting October 2022)</a:t>
            </a:r>
          </a:p>
        </p:txBody>
      </p:sp>
    </p:spTree>
    <p:extLst>
      <p:ext uri="{BB962C8B-B14F-4D97-AF65-F5344CB8AC3E}">
        <p14:creationId xmlns:p14="http://schemas.microsoft.com/office/powerpoint/2010/main" val="18355255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low confidence">
            <a:extLst>
              <a:ext uri="{FF2B5EF4-FFF2-40B4-BE49-F238E27FC236}">
                <a16:creationId xmlns:a16="http://schemas.microsoft.com/office/drawing/2014/main" id="{BC18E1BB-680B-47ED-863B-3497B0E1C833}"/>
              </a:ext>
            </a:extLst>
          </p:cNvPr>
          <p:cNvPicPr>
            <a:picLocks noChangeAspect="1"/>
          </p:cNvPicPr>
          <p:nvPr/>
        </p:nvPicPr>
        <p:blipFill>
          <a:blip r:embed="rId3"/>
          <a:stretch>
            <a:fillRect/>
          </a:stretch>
        </p:blipFill>
        <p:spPr>
          <a:xfrm>
            <a:off x="312623" y="217436"/>
            <a:ext cx="2675007" cy="1510533"/>
          </a:xfrm>
          <a:prstGeom prst="rect">
            <a:avLst/>
          </a:prstGeom>
        </p:spPr>
      </p:pic>
      <p:sp>
        <p:nvSpPr>
          <p:cNvPr id="2" name="TextBox 1">
            <a:extLst>
              <a:ext uri="{FF2B5EF4-FFF2-40B4-BE49-F238E27FC236}">
                <a16:creationId xmlns:a16="http://schemas.microsoft.com/office/drawing/2014/main" id="{38C46AD4-F0A0-4588-A943-3767A722C510}"/>
              </a:ext>
            </a:extLst>
          </p:cNvPr>
          <p:cNvSpPr txBox="1"/>
          <p:nvPr/>
        </p:nvSpPr>
        <p:spPr>
          <a:xfrm>
            <a:off x="4724603" y="217436"/>
            <a:ext cx="122682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sng" strike="noStrike" kern="1200" cap="none" spc="0" normalizeH="0" baseline="0" noProof="0" dirty="0">
                <a:ln>
                  <a:noFill/>
                </a:ln>
                <a:solidFill>
                  <a:prstClr val="black"/>
                </a:solidFill>
                <a:effectLst/>
                <a:uLnTx/>
                <a:uFillTx/>
                <a:latin typeface="Calibri Light" panose="020F0302020204030204" pitchFamily="34" charset="0"/>
                <a:cs typeface="Calibri Light" panose="020F0302020204030204" pitchFamily="34" charset="0"/>
              </a:rPr>
              <a:t>Required Information </a:t>
            </a:r>
          </a:p>
        </p:txBody>
      </p:sp>
      <p:sp>
        <p:nvSpPr>
          <p:cNvPr id="8" name="TextBox 7">
            <a:extLst>
              <a:ext uri="{FF2B5EF4-FFF2-40B4-BE49-F238E27FC236}">
                <a16:creationId xmlns:a16="http://schemas.microsoft.com/office/drawing/2014/main" id="{B146C269-25AF-4040-A3EF-F9ADECF3C972}"/>
              </a:ext>
            </a:extLst>
          </p:cNvPr>
          <p:cNvSpPr txBox="1"/>
          <p:nvPr/>
        </p:nvSpPr>
        <p:spPr>
          <a:xfrm>
            <a:off x="822960" y="1981201"/>
            <a:ext cx="16946880" cy="7971413"/>
          </a:xfrm>
          <a:prstGeom prst="rect">
            <a:avLst/>
          </a:prstGeom>
          <a:noFill/>
        </p:spPr>
        <p:txBody>
          <a:bodyPr wrap="square">
            <a:spAutoFit/>
          </a:bodyPr>
          <a:lstStyle/>
          <a:p>
            <a:r>
              <a:rPr lang="en-US" sz="3200" b="1" u="sng" dirty="0"/>
              <a:t>Location-by-Location Project Information: </a:t>
            </a:r>
          </a:p>
          <a:p>
            <a:r>
              <a:rPr lang="en-US" sz="3200" dirty="0"/>
              <a:t>For each location served by a project, the recipient must collect from the subrecipients or contractor and submit the following information to Treasury using a predetermined file format that will be provided by Treasury on the SLFRF website (required starting October 2022): </a:t>
            </a:r>
          </a:p>
          <a:p>
            <a:pPr marL="285750" indent="-285750">
              <a:buFont typeface="Arial" panose="020B0604020202020204" pitchFamily="34" charset="0"/>
              <a:buChar char="•"/>
            </a:pPr>
            <a:r>
              <a:rPr lang="en-US" sz="3200" dirty="0"/>
              <a:t>Latitude / Longitude at the structure where service will be installed</a:t>
            </a:r>
          </a:p>
          <a:p>
            <a:pPr marL="285750" indent="-285750">
              <a:buFont typeface="Arial" panose="020B0604020202020204" pitchFamily="34" charset="0"/>
              <a:buChar char="•"/>
            </a:pPr>
            <a:r>
              <a:rPr lang="en-US" sz="3200" dirty="0"/>
              <a:t>Technology used to offer service at location</a:t>
            </a:r>
          </a:p>
          <a:p>
            <a:pPr marL="285750" indent="-285750">
              <a:buFont typeface="Arial" panose="020B0604020202020204" pitchFamily="34" charset="0"/>
              <a:buChar char="•"/>
            </a:pPr>
            <a:r>
              <a:rPr lang="en-US" sz="3200" dirty="0"/>
              <a:t>Location type (residential, business, community anchor institution) </a:t>
            </a:r>
          </a:p>
          <a:p>
            <a:pPr marL="285750" indent="-285750">
              <a:buFont typeface="Arial" panose="020B0604020202020204" pitchFamily="34" charset="0"/>
              <a:buChar char="•"/>
            </a:pPr>
            <a:r>
              <a:rPr lang="en-US" sz="3200" dirty="0"/>
              <a:t>Speed tier at the location pre-SLFRF investment </a:t>
            </a:r>
          </a:p>
          <a:p>
            <a:pPr marL="742950" lvl="1" indent="-285750">
              <a:buFont typeface="Arial" panose="020B0604020202020204" pitchFamily="34" charset="0"/>
              <a:buChar char="•"/>
            </a:pPr>
            <a:r>
              <a:rPr lang="en-US" sz="3200" dirty="0"/>
              <a:t>25/3 Mbps or below </a:t>
            </a:r>
          </a:p>
          <a:p>
            <a:pPr marL="742950" lvl="1" indent="-285750">
              <a:buFont typeface="Arial" panose="020B0604020202020204" pitchFamily="34" charset="0"/>
              <a:buChar char="•"/>
            </a:pPr>
            <a:r>
              <a:rPr lang="en-US" sz="3200" dirty="0"/>
              <a:t>Between 25/3Mbps and 100/20 Mbps</a:t>
            </a:r>
          </a:p>
          <a:p>
            <a:pPr marL="285750" indent="-285750">
              <a:buFont typeface="Arial" panose="020B0604020202020204" pitchFamily="34" charset="0"/>
              <a:buChar char="•"/>
            </a:pPr>
            <a:r>
              <a:rPr lang="en-US" sz="3200" dirty="0"/>
              <a:t>Speed and latency at the location post-SLFRF investment</a:t>
            </a:r>
          </a:p>
          <a:p>
            <a:pPr marL="742950" lvl="1" indent="-285750">
              <a:buFont typeface="Arial" panose="020B0604020202020204" pitchFamily="34" charset="0"/>
              <a:buChar char="•"/>
            </a:pPr>
            <a:r>
              <a:rPr lang="en-US" sz="3200" dirty="0"/>
              <a:t>Maximum download speed offered </a:t>
            </a:r>
          </a:p>
          <a:p>
            <a:pPr marL="742950" lvl="1" indent="-285750">
              <a:buFont typeface="Arial" panose="020B0604020202020204" pitchFamily="34" charset="0"/>
              <a:buChar char="•"/>
            </a:pPr>
            <a:r>
              <a:rPr lang="en-US" sz="3200" dirty="0"/>
              <a:t>Maximum download speed delivered </a:t>
            </a:r>
          </a:p>
          <a:p>
            <a:pPr marL="742950" lvl="1" indent="-285750">
              <a:buFont typeface="Arial" panose="020B0604020202020204" pitchFamily="34" charset="0"/>
              <a:buChar char="•"/>
            </a:pPr>
            <a:r>
              <a:rPr lang="en-US" sz="3200" dirty="0"/>
              <a:t>Maximum upload speed offered </a:t>
            </a:r>
          </a:p>
          <a:p>
            <a:pPr marL="742950" lvl="1" indent="-285750">
              <a:buFont typeface="Arial" panose="020B0604020202020204" pitchFamily="34" charset="0"/>
              <a:buChar char="•"/>
            </a:pPr>
            <a:r>
              <a:rPr lang="en-US" sz="3200" dirty="0"/>
              <a:t>Maximum upload speed delivered </a:t>
            </a:r>
          </a:p>
          <a:p>
            <a:pPr marL="742950" lvl="1" indent="-285750">
              <a:buFont typeface="Arial" panose="020B0604020202020204" pitchFamily="34" charset="0"/>
              <a:buChar char="•"/>
            </a:pPr>
            <a:r>
              <a:rPr lang="en-US" sz="3200" dirty="0"/>
              <a:t>Latency</a:t>
            </a:r>
          </a:p>
        </p:txBody>
      </p:sp>
    </p:spTree>
    <p:extLst>
      <p:ext uri="{BB962C8B-B14F-4D97-AF65-F5344CB8AC3E}">
        <p14:creationId xmlns:p14="http://schemas.microsoft.com/office/powerpoint/2010/main" val="25894157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CDB2F076-0F79-472D-B9DC-F03381C913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86267" y="7336242"/>
            <a:ext cx="3221692" cy="3221692"/>
          </a:xfrm>
          <a:prstGeom prst="rect">
            <a:avLst/>
          </a:prstGeom>
        </p:spPr>
      </p:pic>
      <p:pic>
        <p:nvPicPr>
          <p:cNvPr id="9" name="Picture 2">
            <a:extLst>
              <a:ext uri="{FF2B5EF4-FFF2-40B4-BE49-F238E27FC236}">
                <a16:creationId xmlns:a16="http://schemas.microsoft.com/office/drawing/2014/main" id="{98D9E4F2-E5D8-48E0-A1AC-C6D83013F9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561733" y="-475913"/>
            <a:ext cx="3843867" cy="3843867"/>
          </a:xfrm>
          <a:prstGeom prst="rect">
            <a:avLst/>
          </a:prstGeom>
        </p:spPr>
      </p:pic>
      <p:sp>
        <p:nvSpPr>
          <p:cNvPr id="10" name="Title 1">
            <a:extLst>
              <a:ext uri="{FF2B5EF4-FFF2-40B4-BE49-F238E27FC236}">
                <a16:creationId xmlns:a16="http://schemas.microsoft.com/office/drawing/2014/main" id="{FE885930-E11A-4736-94D3-E83535A8E556}"/>
              </a:ext>
            </a:extLst>
          </p:cNvPr>
          <p:cNvSpPr txBox="1">
            <a:spLocks/>
          </p:cNvSpPr>
          <p:nvPr/>
        </p:nvSpPr>
        <p:spPr>
          <a:xfrm>
            <a:off x="-491490" y="715445"/>
            <a:ext cx="19270980" cy="3221692"/>
          </a:xfrm>
          <a:prstGeom prst="rect">
            <a:avLst/>
          </a:prstGeom>
        </p:spPr>
        <p:txBody>
          <a:bodyPr>
            <a:normAutofit/>
          </a:bodyPr>
          <a:lstStyle>
            <a:lvl1pPr algn="l" defTabSz="1371600" rtl="0" eaLnBrk="1" latinLnBrk="0" hangingPunct="1">
              <a:lnSpc>
                <a:spcPct val="80000"/>
              </a:lnSpc>
              <a:spcBef>
                <a:spcPct val="0"/>
              </a:spcBef>
              <a:buNone/>
              <a:defRPr sz="7500" kern="1200" cap="all" spc="150" baseline="0">
                <a:solidFill>
                  <a:schemeClr val="tx1">
                    <a:lumMod val="95000"/>
                    <a:lumOff val="5000"/>
                  </a:schemeClr>
                </a:solidFill>
                <a:latin typeface="+mj-lt"/>
                <a:ea typeface="+mj-ea"/>
                <a:cs typeface="+mj-cs"/>
              </a:defRPr>
            </a:lvl1pPr>
          </a:lstStyle>
          <a:p>
            <a:pPr marL="0" marR="0" lvl="0" indent="0" algn="ctr" defTabSz="1371600" rtl="0" eaLnBrk="1" fontAlgn="auto" latinLnBrk="0" hangingPunct="1">
              <a:lnSpc>
                <a:spcPct val="80000"/>
              </a:lnSpc>
              <a:spcBef>
                <a:spcPct val="0"/>
              </a:spcBef>
              <a:spcAft>
                <a:spcPts val="0"/>
              </a:spcAft>
              <a:buClrTx/>
              <a:buSzTx/>
              <a:buFontTx/>
              <a:buNone/>
              <a:tabLst/>
              <a:defRPr/>
            </a:pPr>
            <a:r>
              <a:rPr kumimoji="0" lang="en-US" sz="7500" b="1" i="0" u="none" strike="noStrike" kern="1200" cap="all" spc="150" normalizeH="0" baseline="0" noProof="0" dirty="0">
                <a:ln>
                  <a:noFill/>
                </a:ln>
                <a:solidFill>
                  <a:prstClr val="black">
                    <a:lumMod val="95000"/>
                    <a:lumOff val="5000"/>
                  </a:prstClr>
                </a:solidFill>
                <a:effectLst/>
                <a:uLnTx/>
                <a:uFillTx/>
                <a:latin typeface="Calibri Light" panose="020F0302020204030204" pitchFamily="34" charset="0"/>
                <a:ea typeface="+mj-ea"/>
                <a:cs typeface="Calibri Light" panose="020F0302020204030204" pitchFamily="34" charset="0"/>
              </a:rPr>
              <a:t>Additional Required Program Data</a:t>
            </a:r>
            <a:endParaRPr kumimoji="0" lang="en-US" sz="11500" b="1" i="0" u="none" strike="noStrike" kern="1200" cap="all" spc="150" normalizeH="0" baseline="0" noProof="0" dirty="0">
              <a:ln>
                <a:noFill/>
              </a:ln>
              <a:solidFill>
                <a:prstClr val="black">
                  <a:lumMod val="95000"/>
                  <a:lumOff val="5000"/>
                </a:prstClr>
              </a:solidFill>
              <a:effectLst/>
              <a:uLnTx/>
              <a:uFillTx/>
              <a:latin typeface="Calibri Light" panose="020F0302020204030204" pitchFamily="34" charset="0"/>
              <a:ea typeface="+mj-ea"/>
              <a:cs typeface="Calibri Light" panose="020F0302020204030204" pitchFamily="34" charset="0"/>
            </a:endParaRPr>
          </a:p>
        </p:txBody>
      </p:sp>
      <p:sp>
        <p:nvSpPr>
          <p:cNvPr id="4" name="TextBox 3">
            <a:extLst>
              <a:ext uri="{FF2B5EF4-FFF2-40B4-BE49-F238E27FC236}">
                <a16:creationId xmlns:a16="http://schemas.microsoft.com/office/drawing/2014/main" id="{2790A2F3-BA67-410D-93F0-FC91D411710D}"/>
              </a:ext>
            </a:extLst>
          </p:cNvPr>
          <p:cNvSpPr txBox="1"/>
          <p:nvPr/>
        </p:nvSpPr>
        <p:spPr>
          <a:xfrm>
            <a:off x="1120140" y="1792515"/>
            <a:ext cx="16047720" cy="7417415"/>
          </a:xfrm>
          <a:prstGeom prst="rect">
            <a:avLst/>
          </a:prstGeom>
          <a:noFill/>
        </p:spPr>
        <p:txBody>
          <a:bodyPr wrap="square" rtlCol="0">
            <a:spAutoFit/>
          </a:bodyPr>
          <a:lstStyle/>
          <a:p>
            <a:r>
              <a:rPr lang="en-US" sz="2800" dirty="0"/>
              <a:t>States, U.S. territories, and metropolitan cities and counties with a population that exceeds 250,000 residents are required to provide additional programmatic data to the U.S. Department of Treasury.  This includes: </a:t>
            </a:r>
          </a:p>
          <a:p>
            <a:pPr marL="285750" indent="-285750">
              <a:buFont typeface="Arial" panose="020B0604020202020204" pitchFamily="34" charset="0"/>
              <a:buChar char="•"/>
            </a:pPr>
            <a:r>
              <a:rPr lang="en-US" sz="2800" dirty="0"/>
              <a:t>Use of Evidence </a:t>
            </a:r>
          </a:p>
          <a:p>
            <a:pPr marL="285750" indent="-285750">
              <a:buFont typeface="Arial" panose="020B0604020202020204" pitchFamily="34" charset="0"/>
              <a:buChar char="•"/>
            </a:pPr>
            <a:r>
              <a:rPr lang="en-US" sz="2800" dirty="0"/>
              <a:t>Households Assistance (Long-term housing security and housing support) </a:t>
            </a:r>
          </a:p>
          <a:p>
            <a:pPr marL="285750" indent="-285750">
              <a:buFont typeface="Arial" panose="020B0604020202020204" pitchFamily="34" charset="0"/>
              <a:buChar char="•"/>
            </a:pPr>
            <a:r>
              <a:rPr lang="en-US" sz="2800" dirty="0"/>
              <a:t>Assistance to Unemployed or Underemployed Workers and Community Violence Interventions </a:t>
            </a:r>
          </a:p>
          <a:p>
            <a:pPr marL="285750" indent="-285750">
              <a:buFont typeface="Arial" panose="020B0604020202020204" pitchFamily="34" charset="0"/>
              <a:buChar char="•"/>
            </a:pPr>
            <a:r>
              <a:rPr lang="en-US" sz="2800" dirty="0"/>
              <a:t>Addressing Educational Disparities and Addressing Impacts of Lost Instructional Time</a:t>
            </a:r>
          </a:p>
          <a:p>
            <a:pPr marL="285750" indent="-285750">
              <a:buFont typeface="Arial" panose="020B0604020202020204" pitchFamily="34" charset="0"/>
              <a:buChar char="•"/>
            </a:pPr>
            <a:r>
              <a:rPr lang="en-US" sz="2800" dirty="0"/>
              <a:t>Healthy Childhood Environments </a:t>
            </a:r>
          </a:p>
          <a:p>
            <a:endParaRPr lang="en-US" sz="2800" dirty="0"/>
          </a:p>
          <a:p>
            <a:r>
              <a:rPr lang="en-US" sz="2800" b="1" u="sng" dirty="0"/>
              <a:t>NEU Documentation</a:t>
            </a:r>
            <a:br>
              <a:rPr lang="en-US" sz="2800" b="1" u="sng" dirty="0"/>
            </a:br>
            <a:r>
              <a:rPr lang="en-US" sz="2800" dirty="0"/>
              <a:t>Each NEU is also required to provide the following information once its accounts are established in Treasury’s Reporting Portal and prior to the due date for their Project and Expenditure Report (April 30, 2022)</a:t>
            </a:r>
          </a:p>
          <a:p>
            <a:pPr marL="285750" indent="-285750">
              <a:buFont typeface="Arial" panose="020B0604020202020204" pitchFamily="34" charset="0"/>
              <a:buChar char="•"/>
            </a:pPr>
            <a:r>
              <a:rPr lang="en-US" sz="2800" dirty="0"/>
              <a:t>Copy of the signed award terms and conditions agreement (which was signed and submitted to the State as part of the request for funding) </a:t>
            </a:r>
          </a:p>
          <a:p>
            <a:pPr marL="285750" indent="-285750">
              <a:buFont typeface="Arial" panose="020B0604020202020204" pitchFamily="34" charset="0"/>
              <a:buChar char="•"/>
            </a:pPr>
            <a:r>
              <a:rPr lang="en-US" sz="2800" dirty="0"/>
              <a:t>Copy of the signed assurances of compliance with the Title VI of the Civil Rights Act of 1964 (which was signed and submitted to the State as part of the request for funding)</a:t>
            </a:r>
          </a:p>
          <a:p>
            <a:pPr marL="285750" indent="-285750">
              <a:buFont typeface="Arial" panose="020B0604020202020204" pitchFamily="34" charset="0"/>
              <a:buChar char="•"/>
            </a:pPr>
            <a:r>
              <a:rPr lang="en-US" sz="2800" dirty="0"/>
              <a:t>Copy of the actual budget documents validating the top-line budget total provided to the State as part of the request of funding</a:t>
            </a:r>
          </a:p>
        </p:txBody>
      </p:sp>
    </p:spTree>
    <p:extLst>
      <p:ext uri="{BB962C8B-B14F-4D97-AF65-F5344CB8AC3E}">
        <p14:creationId xmlns:p14="http://schemas.microsoft.com/office/powerpoint/2010/main" val="167457910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38C46AD4-F0A0-4588-A943-3767A722C510}"/>
              </a:ext>
            </a:extLst>
          </p:cNvPr>
          <p:cNvSpPr txBox="1"/>
          <p:nvPr/>
        </p:nvSpPr>
        <p:spPr>
          <a:xfrm>
            <a:off x="4368800" y="482601"/>
            <a:ext cx="16357599" cy="1703605"/>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kumimoji="0" lang="en-US" sz="5400" b="0" i="0" u="sng" strike="noStrike" kern="1200" cap="none" spc="0" normalizeH="0" baseline="0" noProof="0" dirty="0">
                <a:ln>
                  <a:noFill/>
                </a:ln>
                <a:solidFill>
                  <a:schemeClr val="tx1"/>
                </a:solidFill>
                <a:effectLst/>
                <a:uLnTx/>
                <a:uFillTx/>
                <a:latin typeface="+mj-lt"/>
                <a:ea typeface="+mj-ea"/>
                <a:cs typeface="+mj-cs"/>
              </a:rPr>
              <a:t>Recovery Plan Performance Report</a:t>
            </a:r>
          </a:p>
        </p:txBody>
      </p:sp>
      <p:sp>
        <p:nvSpPr>
          <p:cNvPr id="4" name="TextBox 3">
            <a:extLst>
              <a:ext uri="{FF2B5EF4-FFF2-40B4-BE49-F238E27FC236}">
                <a16:creationId xmlns:a16="http://schemas.microsoft.com/office/drawing/2014/main" id="{B4539852-B7BA-4CF8-9314-CB4073043172}"/>
              </a:ext>
            </a:extLst>
          </p:cNvPr>
          <p:cNvSpPr txBox="1"/>
          <p:nvPr/>
        </p:nvSpPr>
        <p:spPr>
          <a:xfrm>
            <a:off x="760545" y="2183197"/>
            <a:ext cx="14002082" cy="7079238"/>
          </a:xfrm>
          <a:prstGeom prst="rect">
            <a:avLst/>
          </a:prstGeom>
        </p:spPr>
        <p:txBody>
          <a:bodyPr vert="horz" lIns="91440" tIns="45720" rIns="91440" bIns="45720" rtlCol="0">
            <a:normAutofit/>
          </a:bodyPr>
          <a:lstStyle/>
          <a:p>
            <a:pPr marL="457200" marR="0" lvl="1" indent="-228600" fontAlgn="auto">
              <a:lnSpc>
                <a:spcPct val="90000"/>
              </a:lnSpc>
              <a:spcBef>
                <a:spcPts val="0"/>
              </a:spcBef>
              <a:spcAft>
                <a:spcPts val="600"/>
              </a:spcAft>
              <a:buClrTx/>
              <a:buSzTx/>
              <a:buFont typeface="Arial" panose="020B0604020202020204" pitchFamily="34" charset="0"/>
              <a:buChar char="•"/>
              <a:tabLst/>
              <a:defRPr/>
            </a:pPr>
            <a:r>
              <a:rPr lang="en-US" sz="2800" dirty="0"/>
              <a:t>Based on the Interim Final Rule and will be updated in future guidance. </a:t>
            </a:r>
          </a:p>
          <a:p>
            <a:pPr marL="457200" marR="0" lvl="1" indent="-228600" fontAlgn="auto">
              <a:lnSpc>
                <a:spcPct val="90000"/>
              </a:lnSpc>
              <a:spcBef>
                <a:spcPts val="0"/>
              </a:spcBef>
              <a:spcAft>
                <a:spcPts val="600"/>
              </a:spcAft>
              <a:buClrTx/>
              <a:buSzTx/>
              <a:buFont typeface="Arial" panose="020B0604020202020204" pitchFamily="34" charset="0"/>
              <a:buChar char="•"/>
              <a:tabLst/>
              <a:defRPr/>
            </a:pPr>
            <a:endParaRPr kumimoji="0" lang="en-US" sz="2800" b="0" i="0" u="none" strike="noStrike" cap="none" spc="0" normalizeH="0" baseline="0" noProof="0" dirty="0">
              <a:ln>
                <a:noFill/>
              </a:ln>
              <a:effectLst/>
              <a:uLnTx/>
              <a:uFillTx/>
            </a:endParaRPr>
          </a:p>
          <a:p>
            <a:pPr marL="457200" marR="0" lvl="1" indent="-228600" fontAlgn="auto">
              <a:lnSpc>
                <a:spcPct val="90000"/>
              </a:lnSpc>
              <a:spcBef>
                <a:spcPts val="0"/>
              </a:spcBef>
              <a:spcAft>
                <a:spcPts val="600"/>
              </a:spcAft>
              <a:buClrTx/>
              <a:buSzTx/>
              <a:buFont typeface="Arial" panose="020B0604020202020204" pitchFamily="34" charset="0"/>
              <a:buChar char="•"/>
              <a:tabLst/>
              <a:defRPr/>
            </a:pPr>
            <a:r>
              <a:rPr lang="en-US" sz="2800" dirty="0"/>
              <a:t>The Recovery Plan Performance Report will include, at a minimum, the following: </a:t>
            </a:r>
          </a:p>
          <a:p>
            <a:pPr marL="914400" marR="0" lvl="1" indent="-228600" fontAlgn="auto">
              <a:lnSpc>
                <a:spcPct val="90000"/>
              </a:lnSpc>
              <a:spcBef>
                <a:spcPts val="0"/>
              </a:spcBef>
              <a:spcAft>
                <a:spcPts val="600"/>
              </a:spcAft>
              <a:buClrTx/>
              <a:buSzTx/>
              <a:buFont typeface="Arial" panose="020B0604020202020204" pitchFamily="34" charset="0"/>
              <a:buChar char="•"/>
              <a:tabLst/>
              <a:defRPr/>
            </a:pPr>
            <a:r>
              <a:rPr kumimoji="0" lang="en-US" sz="2800" b="0" i="0" u="none" strike="noStrike" cap="none" spc="0" normalizeH="0" baseline="0" noProof="0" dirty="0">
                <a:ln>
                  <a:noFill/>
                </a:ln>
                <a:effectLst/>
                <a:uLnTx/>
                <a:uFillTx/>
              </a:rPr>
              <a:t>Executive Summary </a:t>
            </a:r>
          </a:p>
          <a:p>
            <a:pPr marL="914400" marR="0" lvl="1" indent="-228600" fontAlgn="auto">
              <a:lnSpc>
                <a:spcPct val="90000"/>
              </a:lnSpc>
              <a:spcBef>
                <a:spcPts val="0"/>
              </a:spcBef>
              <a:spcAft>
                <a:spcPts val="600"/>
              </a:spcAft>
              <a:buClrTx/>
              <a:buSzTx/>
              <a:buFont typeface="Arial" panose="020B0604020202020204" pitchFamily="34" charset="0"/>
              <a:buChar char="•"/>
              <a:tabLst/>
              <a:defRPr/>
            </a:pPr>
            <a:r>
              <a:rPr lang="en-US" sz="2800" dirty="0"/>
              <a:t>Uses of Funds </a:t>
            </a:r>
          </a:p>
          <a:p>
            <a:pPr marL="914400" marR="0" lvl="1" indent="-228600" fontAlgn="auto">
              <a:lnSpc>
                <a:spcPct val="90000"/>
              </a:lnSpc>
              <a:spcBef>
                <a:spcPts val="0"/>
              </a:spcBef>
              <a:spcAft>
                <a:spcPts val="600"/>
              </a:spcAft>
              <a:buClrTx/>
              <a:buSzTx/>
              <a:buFont typeface="Arial" panose="020B0604020202020204" pitchFamily="34" charset="0"/>
              <a:buChar char="•"/>
              <a:tabLst/>
              <a:defRPr/>
            </a:pPr>
            <a:r>
              <a:rPr kumimoji="0" lang="en-US" sz="2800" b="0" i="0" u="none" strike="noStrike" cap="none" spc="0" normalizeH="0" baseline="0" noProof="0" dirty="0">
                <a:ln>
                  <a:noFill/>
                </a:ln>
                <a:effectLst/>
                <a:uLnTx/>
                <a:uFillTx/>
              </a:rPr>
              <a:t>Promoting Equitable</a:t>
            </a:r>
            <a:r>
              <a:rPr lang="en-US" sz="2800" dirty="0"/>
              <a:t> Outcomes </a:t>
            </a:r>
            <a:r>
              <a:rPr kumimoji="0" lang="en-US" sz="2800" b="0" i="0" u="none" strike="noStrike" cap="none" spc="0" normalizeH="0" baseline="0" noProof="0" dirty="0">
                <a:ln>
                  <a:noFill/>
                </a:ln>
                <a:effectLst/>
                <a:uLnTx/>
                <a:uFillTx/>
              </a:rPr>
              <a:t> </a:t>
            </a:r>
          </a:p>
          <a:p>
            <a:pPr marL="914400" marR="0" lvl="1" indent="-228600" fontAlgn="auto">
              <a:lnSpc>
                <a:spcPct val="90000"/>
              </a:lnSpc>
              <a:spcBef>
                <a:spcPts val="0"/>
              </a:spcBef>
              <a:spcAft>
                <a:spcPts val="600"/>
              </a:spcAft>
              <a:buClrTx/>
              <a:buSzTx/>
              <a:buFont typeface="Arial" panose="020B0604020202020204" pitchFamily="34" charset="0"/>
              <a:buChar char="•"/>
              <a:tabLst/>
              <a:defRPr/>
            </a:pPr>
            <a:r>
              <a:rPr lang="en-US" sz="2800" dirty="0"/>
              <a:t>Community Engagement </a:t>
            </a:r>
          </a:p>
          <a:p>
            <a:pPr marL="914400" marR="0" lvl="1" indent="-228600" fontAlgn="auto">
              <a:lnSpc>
                <a:spcPct val="90000"/>
              </a:lnSpc>
              <a:spcBef>
                <a:spcPts val="0"/>
              </a:spcBef>
              <a:spcAft>
                <a:spcPts val="600"/>
              </a:spcAft>
              <a:buClrTx/>
              <a:buSzTx/>
              <a:buFont typeface="Arial" panose="020B0604020202020204" pitchFamily="34" charset="0"/>
              <a:buChar char="•"/>
              <a:tabLst/>
              <a:defRPr/>
            </a:pPr>
            <a:r>
              <a:rPr lang="en-US" sz="2800" dirty="0"/>
              <a:t>Labor Practices </a:t>
            </a:r>
          </a:p>
          <a:p>
            <a:pPr marL="914400" marR="0" lvl="1" indent="-228600" fontAlgn="auto">
              <a:lnSpc>
                <a:spcPct val="90000"/>
              </a:lnSpc>
              <a:spcBef>
                <a:spcPts val="0"/>
              </a:spcBef>
              <a:spcAft>
                <a:spcPts val="600"/>
              </a:spcAft>
              <a:buClrTx/>
              <a:buSzTx/>
              <a:buFont typeface="Arial" panose="020B0604020202020204" pitchFamily="34" charset="0"/>
              <a:buChar char="•"/>
              <a:tabLst/>
              <a:defRPr/>
            </a:pPr>
            <a:r>
              <a:rPr kumimoji="0" lang="en-US" sz="2800" b="0" i="0" u="none" strike="noStrike" cap="none" spc="0" normalizeH="0" baseline="0" noProof="0" dirty="0">
                <a:ln>
                  <a:noFill/>
                </a:ln>
                <a:effectLst/>
                <a:uLnTx/>
                <a:uFillTx/>
              </a:rPr>
              <a:t>Use of Evidence </a:t>
            </a:r>
          </a:p>
          <a:p>
            <a:pPr marL="914400" marR="0" lvl="1" indent="-228600" fontAlgn="auto">
              <a:lnSpc>
                <a:spcPct val="90000"/>
              </a:lnSpc>
              <a:spcBef>
                <a:spcPts val="0"/>
              </a:spcBef>
              <a:spcAft>
                <a:spcPts val="600"/>
              </a:spcAft>
              <a:buClrTx/>
              <a:buSzTx/>
              <a:buFont typeface="Arial" panose="020B0604020202020204" pitchFamily="34" charset="0"/>
              <a:buChar char="•"/>
              <a:tabLst/>
              <a:defRPr/>
            </a:pPr>
            <a:r>
              <a:rPr kumimoji="0" lang="en-US" sz="2800" b="0" i="0" u="none" strike="noStrike" cap="none" spc="0" normalizeH="0" baseline="0" noProof="0" dirty="0">
                <a:ln>
                  <a:noFill/>
                </a:ln>
                <a:effectLst/>
                <a:uLnTx/>
                <a:uFillTx/>
              </a:rPr>
              <a:t>Table of Expenses by Expenditure Category </a:t>
            </a:r>
          </a:p>
          <a:p>
            <a:pPr marL="914400" marR="0" lvl="1" indent="-228600" fontAlgn="auto">
              <a:lnSpc>
                <a:spcPct val="90000"/>
              </a:lnSpc>
              <a:spcBef>
                <a:spcPts val="0"/>
              </a:spcBef>
              <a:spcAft>
                <a:spcPts val="600"/>
              </a:spcAft>
              <a:buClrTx/>
              <a:buSzTx/>
              <a:buFont typeface="Arial" panose="020B0604020202020204" pitchFamily="34" charset="0"/>
              <a:buChar char="•"/>
              <a:tabLst/>
              <a:defRPr/>
            </a:pPr>
            <a:r>
              <a:rPr lang="en-US" sz="2800" dirty="0"/>
              <a:t>Project Inventory </a:t>
            </a:r>
          </a:p>
          <a:p>
            <a:pPr marL="914400" marR="0" lvl="1" indent="-228600" fontAlgn="auto">
              <a:lnSpc>
                <a:spcPct val="90000"/>
              </a:lnSpc>
              <a:spcBef>
                <a:spcPts val="0"/>
              </a:spcBef>
              <a:spcAft>
                <a:spcPts val="600"/>
              </a:spcAft>
              <a:buClrTx/>
              <a:buSzTx/>
              <a:buFont typeface="Arial" panose="020B0604020202020204" pitchFamily="34" charset="0"/>
              <a:buChar char="•"/>
              <a:tabLst/>
              <a:defRPr/>
            </a:pPr>
            <a:r>
              <a:rPr kumimoji="0" lang="en-US" sz="2800" b="0" i="0" u="none" strike="noStrike" cap="none" spc="0" normalizeH="0" baseline="0" noProof="0" dirty="0">
                <a:ln>
                  <a:noFill/>
                </a:ln>
                <a:effectLst/>
                <a:uLnTx/>
                <a:uFillTx/>
              </a:rPr>
              <a:t>Performance Report </a:t>
            </a:r>
          </a:p>
          <a:p>
            <a:pPr marL="914400" marR="0" lvl="1" indent="-228600" fontAlgn="auto">
              <a:lnSpc>
                <a:spcPct val="90000"/>
              </a:lnSpc>
              <a:spcBef>
                <a:spcPts val="0"/>
              </a:spcBef>
              <a:spcAft>
                <a:spcPts val="600"/>
              </a:spcAft>
              <a:buClrTx/>
              <a:buSzTx/>
              <a:buFont typeface="Arial" panose="020B0604020202020204" pitchFamily="34" charset="0"/>
              <a:buChar char="•"/>
              <a:tabLst/>
              <a:defRPr/>
            </a:pPr>
            <a:r>
              <a:rPr lang="en-US" sz="2800" dirty="0"/>
              <a:t>Required Performance Indicators and Programmatic Data </a:t>
            </a:r>
          </a:p>
          <a:p>
            <a:pPr marL="914400" marR="0" lvl="1" indent="-228600" fontAlgn="auto">
              <a:lnSpc>
                <a:spcPct val="90000"/>
              </a:lnSpc>
              <a:spcBef>
                <a:spcPts val="0"/>
              </a:spcBef>
              <a:spcAft>
                <a:spcPts val="600"/>
              </a:spcAft>
              <a:buClrTx/>
              <a:buSzTx/>
              <a:buFont typeface="Arial" panose="020B0604020202020204" pitchFamily="34" charset="0"/>
              <a:buChar char="•"/>
              <a:tabLst/>
              <a:defRPr/>
            </a:pPr>
            <a:r>
              <a:rPr kumimoji="0" lang="en-US" sz="2800" b="0" i="0" u="none" strike="noStrike" cap="none" spc="0" normalizeH="0" baseline="0" noProof="0" dirty="0">
                <a:ln>
                  <a:noFill/>
                </a:ln>
                <a:effectLst/>
                <a:uLnTx/>
                <a:uFillTx/>
              </a:rPr>
              <a:t>Ineligible Activities</a:t>
            </a:r>
          </a:p>
          <a:p>
            <a:pPr marL="457200" marR="0" lvl="1" indent="-228600" fontAlgn="auto">
              <a:lnSpc>
                <a:spcPct val="90000"/>
              </a:lnSpc>
              <a:spcBef>
                <a:spcPts val="0"/>
              </a:spcBef>
              <a:spcAft>
                <a:spcPts val="600"/>
              </a:spcAft>
              <a:buClrTx/>
              <a:buSzTx/>
              <a:buFont typeface="Arial" panose="020B0604020202020204" pitchFamily="34" charset="0"/>
              <a:buChar char="•"/>
              <a:tabLst/>
              <a:defRPr/>
            </a:pPr>
            <a:endParaRPr kumimoji="0" lang="en-US" sz="2100" b="0" i="0" u="none" strike="noStrike" cap="none" spc="0" normalizeH="0" baseline="0" noProof="0" dirty="0">
              <a:ln>
                <a:noFill/>
              </a:ln>
              <a:effectLst/>
              <a:uLnTx/>
              <a:uFillTx/>
            </a:endParaRPr>
          </a:p>
          <a:p>
            <a:pPr marL="457200" marR="0" lvl="1" indent="-228600" fontAlgn="auto">
              <a:lnSpc>
                <a:spcPct val="90000"/>
              </a:lnSpc>
              <a:spcBef>
                <a:spcPts val="0"/>
              </a:spcBef>
              <a:spcAft>
                <a:spcPts val="600"/>
              </a:spcAft>
              <a:buClrTx/>
              <a:buSzTx/>
              <a:buFont typeface="Arial" panose="020B0604020202020204" pitchFamily="34" charset="0"/>
              <a:buChar char="•"/>
              <a:tabLst/>
              <a:defRPr/>
            </a:pPr>
            <a:endParaRPr kumimoji="0" lang="en-US" sz="2100" b="0" i="0" u="none" strike="noStrike" cap="none" spc="0" normalizeH="0" baseline="0" noProof="0" dirty="0">
              <a:ln>
                <a:noFill/>
              </a:ln>
              <a:effectLst/>
              <a:uLnTx/>
              <a:uFillTx/>
            </a:endParaRPr>
          </a:p>
        </p:txBody>
      </p:sp>
      <p:grpSp>
        <p:nvGrpSpPr>
          <p:cNvPr id="14" name="Group 13">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6902245"/>
            <a:ext cx="1521090" cy="3026370"/>
            <a:chOff x="0" y="4601497"/>
            <a:chExt cx="1014060" cy="2017580"/>
          </a:xfrm>
        </p:grpSpPr>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a:extLst>
              <a:ext uri="{FF2B5EF4-FFF2-40B4-BE49-F238E27FC236}">
                <a16:creationId xmlns:a16="http://schemas.microsoft.com/office/drawing/2014/main" id="{DCF1B1F6-0C3E-4B20-B2F2-D243A584313A}"/>
              </a:ext>
            </a:extLst>
          </p:cNvPr>
          <p:cNvPicPr>
            <a:picLocks noChangeAspect="1"/>
          </p:cNvPicPr>
          <p:nvPr/>
        </p:nvPicPr>
        <p:blipFill rotWithShape="1">
          <a:blip r:embed="rId3"/>
          <a:srcRect l="2063" t="8520" r="2795" b="9325"/>
          <a:stretch/>
        </p:blipFill>
        <p:spPr>
          <a:xfrm>
            <a:off x="8315864" y="4205957"/>
            <a:ext cx="9559134" cy="3178307"/>
          </a:xfrm>
          <a:prstGeom prst="rect">
            <a:avLst/>
          </a:prstGeom>
        </p:spPr>
      </p:pic>
      <p:grpSp>
        <p:nvGrpSpPr>
          <p:cNvPr id="18" name="Group 17">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828935" y="1"/>
            <a:ext cx="1459063" cy="2902960"/>
            <a:chOff x="10918968" y="713127"/>
            <a:chExt cx="1273032" cy="2532832"/>
          </a:xfrm>
        </p:grpSpPr>
        <p:sp>
          <p:nvSpPr>
            <p:cNvPr id="19" name="Rectangle 18">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Picture 2" descr="Text&#10;&#10;Description automatically generated with low confidence">
            <a:extLst>
              <a:ext uri="{FF2B5EF4-FFF2-40B4-BE49-F238E27FC236}">
                <a16:creationId xmlns:a16="http://schemas.microsoft.com/office/drawing/2014/main" id="{BC18E1BB-680B-47ED-863B-3497B0E1C833}"/>
              </a:ext>
            </a:extLst>
          </p:cNvPr>
          <p:cNvPicPr>
            <a:picLocks noChangeAspect="1"/>
          </p:cNvPicPr>
          <p:nvPr/>
        </p:nvPicPr>
        <p:blipFill>
          <a:blip r:embed="rId4"/>
          <a:stretch>
            <a:fillRect/>
          </a:stretch>
        </p:blipFill>
        <p:spPr>
          <a:xfrm>
            <a:off x="312623" y="217436"/>
            <a:ext cx="2675007" cy="1510533"/>
          </a:xfrm>
          <a:prstGeom prst="rect">
            <a:avLst/>
          </a:prstGeom>
        </p:spPr>
      </p:pic>
    </p:spTree>
    <p:extLst>
      <p:ext uri="{BB962C8B-B14F-4D97-AF65-F5344CB8AC3E}">
        <p14:creationId xmlns:p14="http://schemas.microsoft.com/office/powerpoint/2010/main" val="32469686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a:extLst>
              <a:ext uri="{FF2B5EF4-FFF2-40B4-BE49-F238E27FC236}">
                <a16:creationId xmlns:a16="http://schemas.microsoft.com/office/drawing/2014/main" id="{127BEF58-7751-44EF-AAEF-0C8A5600D2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7065308"/>
            <a:ext cx="3221692" cy="3221692"/>
          </a:xfrm>
          <a:prstGeom prst="rect">
            <a:avLst/>
          </a:prstGeom>
        </p:spPr>
      </p:pic>
      <p:sp>
        <p:nvSpPr>
          <p:cNvPr id="4" name="AutoShape 4"/>
          <p:cNvSpPr/>
          <p:nvPr/>
        </p:nvSpPr>
        <p:spPr>
          <a:xfrm>
            <a:off x="1684976" y="8399499"/>
            <a:ext cx="14918048" cy="0"/>
          </a:xfrm>
          <a:prstGeom prst="line">
            <a:avLst/>
          </a:prstGeom>
          <a:ln w="9525" cap="rnd">
            <a:solidFill>
              <a:srgbClr val="000000"/>
            </a:solidFill>
            <a:prstDash val="solid"/>
            <a:headEnd type="none" w="sm" len="sm"/>
            <a:tailEnd type="none" w="sm" len="sm"/>
          </a:ln>
        </p:spPr>
      </p:sp>
      <p:pic>
        <p:nvPicPr>
          <p:cNvPr id="8" name="Picture 8"/>
          <p:cNvPicPr>
            <a:picLocks noChangeAspect="1"/>
          </p:cNvPicPr>
          <p:nvPr/>
        </p:nvPicPr>
        <p:blipFill>
          <a:blip r:embed="rId4"/>
          <a:srcRect/>
          <a:stretch>
            <a:fillRect/>
          </a:stretch>
        </p:blipFill>
        <p:spPr>
          <a:xfrm>
            <a:off x="1684976" y="8675370"/>
            <a:ext cx="1175013" cy="663393"/>
          </a:xfrm>
          <a:prstGeom prst="rect">
            <a:avLst/>
          </a:prstGeom>
        </p:spPr>
      </p:pic>
      <p:pic>
        <p:nvPicPr>
          <p:cNvPr id="23" name="Picture 2">
            <a:extLst>
              <a:ext uri="{FF2B5EF4-FFF2-40B4-BE49-F238E27FC236}">
                <a16:creationId xmlns:a16="http://schemas.microsoft.com/office/drawing/2014/main" id="{39B2CD20-EAEE-468E-84CF-B375F37B05C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200000">
            <a:off x="-20268" y="-69284"/>
            <a:ext cx="3221692" cy="3221692"/>
          </a:xfrm>
          <a:prstGeom prst="rect">
            <a:avLst/>
          </a:prstGeom>
        </p:spPr>
      </p:pic>
      <p:sp>
        <p:nvSpPr>
          <p:cNvPr id="3" name="TextBox 2">
            <a:extLst>
              <a:ext uri="{FF2B5EF4-FFF2-40B4-BE49-F238E27FC236}">
                <a16:creationId xmlns:a16="http://schemas.microsoft.com/office/drawing/2014/main" id="{AF9C63BA-5E20-433A-85C2-177D8844AED7}"/>
              </a:ext>
            </a:extLst>
          </p:cNvPr>
          <p:cNvSpPr txBox="1"/>
          <p:nvPr/>
        </p:nvSpPr>
        <p:spPr>
          <a:xfrm>
            <a:off x="1828800" y="2142678"/>
            <a:ext cx="14630400" cy="6001643"/>
          </a:xfrm>
          <a:prstGeom prst="rect">
            <a:avLst/>
          </a:prstGeom>
          <a:noFill/>
        </p:spPr>
        <p:txBody>
          <a:bodyPr wrap="square" rtlCol="0">
            <a:spAutoFit/>
          </a:bodyPr>
          <a:lstStyle/>
          <a:p>
            <a:r>
              <a:rPr lang="en-US" sz="2400" b="1" u="sng" dirty="0"/>
              <a:t>Executive Summary:</a:t>
            </a:r>
          </a:p>
          <a:p>
            <a:pPr marL="285750" indent="-285750">
              <a:buFont typeface="Arial" panose="020B0604020202020204" pitchFamily="34" charset="0"/>
              <a:buChar char="•"/>
            </a:pPr>
            <a:r>
              <a:rPr lang="en-US" sz="2400" dirty="0"/>
              <a:t>In this section recipients should provide a high-level overview of the jurisdictions intended and actual uses of funding including the jurisdictions strategy, goals, and plan for using Fiscal Recovery Funds to respond to the pandemic and promote economic recovery, key outcome goals, progress to date on those outcomes, and any noteworthy challenges or opportunities. </a:t>
            </a:r>
            <a:r>
              <a:rPr lang="en-US" sz="2400" b="1" u="sng" dirty="0"/>
              <a:t> </a:t>
            </a:r>
          </a:p>
          <a:p>
            <a:endParaRPr lang="en-US" sz="2400" b="1" u="sng" dirty="0"/>
          </a:p>
          <a:p>
            <a:r>
              <a:rPr lang="en-US" sz="2400" b="1" u="sng" dirty="0"/>
              <a:t>Uses of Funds</a:t>
            </a:r>
          </a:p>
          <a:p>
            <a:r>
              <a:rPr lang="en-US" sz="2400" dirty="0"/>
              <a:t>Recipients should describe in further detail the strategy and goals of their jurisdictions SLFRF program.  Recipients should describe how their use of funds supports their overall strategy and goals in the following areas: </a:t>
            </a:r>
          </a:p>
          <a:p>
            <a:pPr marL="285750" indent="-285750">
              <a:buFont typeface="Arial" panose="020B0604020202020204" pitchFamily="34" charset="0"/>
              <a:buChar char="•"/>
            </a:pPr>
            <a:r>
              <a:rPr lang="en-US" sz="2400" dirty="0"/>
              <a:t>Public Health </a:t>
            </a:r>
          </a:p>
          <a:p>
            <a:pPr marL="285750" indent="-285750">
              <a:buFont typeface="Arial" panose="020B0604020202020204" pitchFamily="34" charset="0"/>
              <a:buChar char="•"/>
            </a:pPr>
            <a:r>
              <a:rPr lang="en-US" sz="2400" dirty="0"/>
              <a:t>Negative Economic Impacts</a:t>
            </a:r>
          </a:p>
          <a:p>
            <a:pPr marL="285750" indent="-285750">
              <a:buFont typeface="Arial" panose="020B0604020202020204" pitchFamily="34" charset="0"/>
              <a:buChar char="•"/>
            </a:pPr>
            <a:r>
              <a:rPr lang="en-US" sz="2400" dirty="0"/>
              <a:t>Public Health-Negative Economic Impact: Public Sector Capacity </a:t>
            </a:r>
          </a:p>
          <a:p>
            <a:pPr marL="285750" indent="-285750">
              <a:buFont typeface="Arial" panose="020B0604020202020204" pitchFamily="34" charset="0"/>
              <a:buChar char="•"/>
            </a:pPr>
            <a:r>
              <a:rPr lang="en-US" sz="2400" dirty="0"/>
              <a:t>Premium Pay </a:t>
            </a:r>
          </a:p>
          <a:p>
            <a:pPr marL="285750" indent="-285750">
              <a:buFont typeface="Arial" panose="020B0604020202020204" pitchFamily="34" charset="0"/>
              <a:buChar char="•"/>
            </a:pPr>
            <a:r>
              <a:rPr lang="en-US" sz="2400" dirty="0"/>
              <a:t>Water, sewer, and broadband infrastructure </a:t>
            </a:r>
          </a:p>
          <a:p>
            <a:pPr marL="285750" indent="-285750">
              <a:buFont typeface="Arial" panose="020B0604020202020204" pitchFamily="34" charset="0"/>
              <a:buChar char="•"/>
            </a:pPr>
            <a:r>
              <a:rPr lang="en-US" sz="2400" dirty="0"/>
              <a:t>Revenue Replacement </a:t>
            </a:r>
            <a:endParaRPr lang="en-US" dirty="0"/>
          </a:p>
        </p:txBody>
      </p:sp>
      <p:sp>
        <p:nvSpPr>
          <p:cNvPr id="5" name="TextBox 4">
            <a:extLst>
              <a:ext uri="{FF2B5EF4-FFF2-40B4-BE49-F238E27FC236}">
                <a16:creationId xmlns:a16="http://schemas.microsoft.com/office/drawing/2014/main" id="{813E1388-36F9-4407-A7AB-9D7FB0A2F294}"/>
              </a:ext>
            </a:extLst>
          </p:cNvPr>
          <p:cNvSpPr txBox="1"/>
          <p:nvPr/>
        </p:nvSpPr>
        <p:spPr>
          <a:xfrm>
            <a:off x="3931920" y="883920"/>
            <a:ext cx="10424160" cy="830997"/>
          </a:xfrm>
          <a:prstGeom prst="rect">
            <a:avLst/>
          </a:prstGeom>
          <a:noFill/>
        </p:spPr>
        <p:txBody>
          <a:bodyPr wrap="square" rtlCol="0">
            <a:spAutoFit/>
          </a:bodyPr>
          <a:lstStyle/>
          <a:p>
            <a:r>
              <a:rPr lang="en-US" sz="4800" dirty="0"/>
              <a:t>Recovery Plan Performance Report </a:t>
            </a:r>
          </a:p>
        </p:txBody>
      </p:sp>
    </p:spTree>
    <p:extLst>
      <p:ext uri="{BB962C8B-B14F-4D97-AF65-F5344CB8AC3E}">
        <p14:creationId xmlns:p14="http://schemas.microsoft.com/office/powerpoint/2010/main" val="31039582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Text&#10;&#10;Description automatically generated with low confidence">
            <a:extLst>
              <a:ext uri="{FF2B5EF4-FFF2-40B4-BE49-F238E27FC236}">
                <a16:creationId xmlns:a16="http://schemas.microsoft.com/office/drawing/2014/main" id="{BC18E1BB-680B-47ED-863B-3497B0E1C833}"/>
              </a:ext>
            </a:extLst>
          </p:cNvPr>
          <p:cNvPicPr>
            <a:picLocks noChangeAspect="1"/>
          </p:cNvPicPr>
          <p:nvPr/>
        </p:nvPicPr>
        <p:blipFill>
          <a:blip r:embed="rId3"/>
          <a:stretch>
            <a:fillRect/>
          </a:stretch>
        </p:blipFill>
        <p:spPr>
          <a:xfrm>
            <a:off x="312623" y="217436"/>
            <a:ext cx="2675007" cy="1510533"/>
          </a:xfrm>
          <a:prstGeom prst="rect">
            <a:avLst/>
          </a:prstGeom>
        </p:spPr>
      </p:pic>
      <p:sp>
        <p:nvSpPr>
          <p:cNvPr id="5" name="TextBox 4">
            <a:extLst>
              <a:ext uri="{FF2B5EF4-FFF2-40B4-BE49-F238E27FC236}">
                <a16:creationId xmlns:a16="http://schemas.microsoft.com/office/drawing/2014/main" id="{A0648DCC-5CF0-4E90-8414-FDE2EF7398B6}"/>
              </a:ext>
            </a:extLst>
          </p:cNvPr>
          <p:cNvSpPr txBox="1"/>
          <p:nvPr/>
        </p:nvSpPr>
        <p:spPr>
          <a:xfrm>
            <a:off x="1112520" y="2438400"/>
            <a:ext cx="15346680" cy="6986528"/>
          </a:xfrm>
          <a:prstGeom prst="rect">
            <a:avLst/>
          </a:prstGeom>
          <a:noFill/>
        </p:spPr>
        <p:txBody>
          <a:bodyPr wrap="square" rtlCol="0">
            <a:spAutoFit/>
          </a:bodyPr>
          <a:lstStyle/>
          <a:p>
            <a:r>
              <a:rPr lang="en-US" sz="2800" b="1" u="sng" dirty="0"/>
              <a:t>Promoting Equitable Outcomes:</a:t>
            </a:r>
          </a:p>
          <a:p>
            <a:r>
              <a:rPr lang="en-US" sz="2800" dirty="0"/>
              <a:t>In this section, recipients should describe, as applicable, their efforts to promote equitable outcomes, including economic and racial equity, and their efforts to design, implement, and measure their SLFRF program and projects with equity in mind. </a:t>
            </a:r>
          </a:p>
          <a:p>
            <a:endParaRPr lang="en-US" sz="2800" dirty="0"/>
          </a:p>
          <a:p>
            <a:r>
              <a:rPr lang="en-US" sz="2800" dirty="0"/>
              <a:t>Beginning in 2022, each annual Recovery Plan must provide an update, using qualitative and quantitative data, on how the recipients’ approach achieved or promoted equitable outcomes or progressed against equity goals during the performance period. </a:t>
            </a:r>
          </a:p>
          <a:p>
            <a:endParaRPr lang="en-US" sz="2800" dirty="0"/>
          </a:p>
          <a:p>
            <a:r>
              <a:rPr lang="en-US" sz="2800" b="1" u="sng" dirty="0"/>
              <a:t>Community Engagement:</a:t>
            </a:r>
          </a:p>
          <a:p>
            <a:r>
              <a:rPr lang="en-US" sz="2800" dirty="0"/>
              <a:t>In this section, recipients should describe how their jurisdiction’s planned or current use of funds incorporates community engagement strategies including written feedback through surveys, project proposals, and related documents; oral feedback through community meetings, issue-specific listening sessions, stakeholder interviews, focus groups, and additional public engagement; as well as other forms of input, such as steering committees, taskforces, and digital campaigns that capture diverse feedback from the community. </a:t>
            </a:r>
          </a:p>
        </p:txBody>
      </p:sp>
      <p:sp>
        <p:nvSpPr>
          <p:cNvPr id="7" name="TextBox 6">
            <a:extLst>
              <a:ext uri="{FF2B5EF4-FFF2-40B4-BE49-F238E27FC236}">
                <a16:creationId xmlns:a16="http://schemas.microsoft.com/office/drawing/2014/main" id="{019727D5-4A7A-4A9F-A046-EFD6FB87685C}"/>
              </a:ext>
            </a:extLst>
          </p:cNvPr>
          <p:cNvSpPr txBox="1"/>
          <p:nvPr/>
        </p:nvSpPr>
        <p:spPr>
          <a:xfrm>
            <a:off x="3489960" y="1067521"/>
            <a:ext cx="11643360" cy="1015663"/>
          </a:xfrm>
          <a:prstGeom prst="rect">
            <a:avLst/>
          </a:prstGeom>
          <a:noFill/>
        </p:spPr>
        <p:txBody>
          <a:bodyPr wrap="square">
            <a:spAutoFit/>
          </a:bodyPr>
          <a:lstStyle/>
          <a:p>
            <a:r>
              <a:rPr lang="en-US" sz="6000" dirty="0"/>
              <a:t>Recovery Plan Performance Report </a:t>
            </a:r>
          </a:p>
        </p:txBody>
      </p:sp>
    </p:spTree>
    <p:extLst>
      <p:ext uri="{BB962C8B-B14F-4D97-AF65-F5344CB8AC3E}">
        <p14:creationId xmlns:p14="http://schemas.microsoft.com/office/powerpoint/2010/main" val="4908493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11433776">
            <a:off x="163035" y="-5245769"/>
            <a:ext cx="20124627" cy="8950886"/>
            <a:chOff x="0" y="0"/>
            <a:chExt cx="31686624" cy="14093347"/>
          </a:xfrm>
          <a:solidFill>
            <a:srgbClr val="54C7FA"/>
          </a:solidFill>
        </p:grpSpPr>
        <p:sp>
          <p:nvSpPr>
            <p:cNvPr id="3" name="Freeform 3"/>
            <p:cNvSpPr/>
            <p:nvPr/>
          </p:nvSpPr>
          <p:spPr>
            <a:xfrm>
              <a:off x="0" y="0"/>
              <a:ext cx="31686624" cy="14093346"/>
            </a:xfrm>
            <a:custGeom>
              <a:avLst/>
              <a:gdLst/>
              <a:ahLst/>
              <a:cxnLst/>
              <a:rect l="l" t="t" r="r" b="b"/>
              <a:pathLst>
                <a:path w="31686624" h="14093346">
                  <a:moveTo>
                    <a:pt x="0" y="0"/>
                  </a:moveTo>
                  <a:lnTo>
                    <a:pt x="31686624" y="0"/>
                  </a:lnTo>
                  <a:lnTo>
                    <a:pt x="31686624" y="14093346"/>
                  </a:lnTo>
                  <a:lnTo>
                    <a:pt x="0" y="14093346"/>
                  </a:lnTo>
                  <a:close/>
                </a:path>
              </a:pathLst>
            </a:custGeom>
            <a:grpFill/>
          </p:spPr>
        </p:sp>
      </p:grpSp>
      <p:grpSp>
        <p:nvGrpSpPr>
          <p:cNvPr id="17" name="Group 17"/>
          <p:cNvGrpSpPr/>
          <p:nvPr/>
        </p:nvGrpSpPr>
        <p:grpSpPr>
          <a:xfrm>
            <a:off x="10225348" y="2096523"/>
            <a:ext cx="7880463" cy="1916968"/>
            <a:chOff x="0" y="76200"/>
            <a:chExt cx="10507284" cy="2555957"/>
          </a:xfrm>
        </p:grpSpPr>
        <p:sp>
          <p:nvSpPr>
            <p:cNvPr id="18" name="TextBox 18"/>
            <p:cNvSpPr txBox="1"/>
            <p:nvPr/>
          </p:nvSpPr>
          <p:spPr>
            <a:xfrm>
              <a:off x="803163" y="2194430"/>
              <a:ext cx="9704121" cy="437727"/>
            </a:xfrm>
            <a:prstGeom prst="rect">
              <a:avLst/>
            </a:prstGeom>
          </p:spPr>
          <p:txBody>
            <a:bodyPr lIns="0" tIns="0" rIns="0" bIns="0" rtlCol="0" anchor="t">
              <a:spAutoFit/>
            </a:bodyPr>
            <a:lstStyle/>
            <a:p>
              <a:pPr marL="0" marR="0" lvl="0" indent="0" algn="r" defTabSz="914400" rtl="0" eaLnBrk="1" fontAlgn="auto" latinLnBrk="0" hangingPunct="1">
                <a:lnSpc>
                  <a:spcPts val="2800"/>
                </a:lnSpc>
                <a:spcBef>
                  <a:spcPct val="0"/>
                </a:spcBef>
                <a:spcAft>
                  <a:spcPts val="0"/>
                </a:spcAft>
                <a:buClrTx/>
                <a:buSzTx/>
                <a:buFontTx/>
                <a:buNone/>
                <a:tabLst/>
                <a:defRPr/>
              </a:pPr>
              <a:endParaRPr kumimoji="0" lang="en-US" sz="2000" b="0" i="0" u="none" strike="noStrike" kern="1200" cap="none" spc="0" normalizeH="0" baseline="0" noProof="0">
                <a:ln>
                  <a:noFill/>
                </a:ln>
                <a:solidFill>
                  <a:srgbClr val="192954"/>
                </a:solidFill>
                <a:effectLst/>
                <a:uLnTx/>
                <a:uFillTx/>
                <a:latin typeface="Aileron Regular"/>
                <a:ea typeface="+mn-ea"/>
                <a:cs typeface="+mn-cs"/>
              </a:endParaRPr>
            </a:p>
          </p:txBody>
        </p:sp>
        <p:sp>
          <p:nvSpPr>
            <p:cNvPr id="19" name="TextBox 19"/>
            <p:cNvSpPr txBox="1"/>
            <p:nvPr/>
          </p:nvSpPr>
          <p:spPr>
            <a:xfrm>
              <a:off x="0" y="76200"/>
              <a:ext cx="9704121" cy="1081579"/>
            </a:xfrm>
            <a:prstGeom prst="rect">
              <a:avLst/>
            </a:prstGeom>
          </p:spPr>
          <p:txBody>
            <a:bodyPr lIns="0" tIns="0" rIns="0" bIns="0" rtlCol="0" anchor="t">
              <a:spAutoFit/>
            </a:bodyPr>
            <a:lstStyle/>
            <a:p>
              <a:pPr marL="0" marR="0" lvl="0" indent="0" algn="r" defTabSz="914400" rtl="0" eaLnBrk="1" fontAlgn="auto" latinLnBrk="0" hangingPunct="1">
                <a:lnSpc>
                  <a:spcPts val="5880"/>
                </a:lnSpc>
                <a:spcBef>
                  <a:spcPts val="0"/>
                </a:spcBef>
                <a:spcAft>
                  <a:spcPts val="0"/>
                </a:spcAft>
                <a:buClrTx/>
                <a:buSzTx/>
                <a:buFontTx/>
                <a:buNone/>
                <a:tabLst/>
                <a:defRPr/>
              </a:pPr>
              <a:endParaRPr kumimoji="0" lang="en-US" sz="7200" b="1" i="0" u="none" strike="noStrike" kern="1200" cap="none" spc="0" normalizeH="0" baseline="0" noProof="0">
                <a:ln>
                  <a:noFill/>
                </a:ln>
                <a:solidFill>
                  <a:srgbClr val="192954"/>
                </a:solidFill>
                <a:effectLst/>
                <a:uLnTx/>
                <a:uFillTx/>
                <a:latin typeface="Calibri"/>
                <a:ea typeface="+mn-ea"/>
                <a:cs typeface="+mn-cs"/>
              </a:endParaRPr>
            </a:p>
          </p:txBody>
        </p:sp>
      </p:grpSp>
      <p:sp>
        <p:nvSpPr>
          <p:cNvPr id="9" name="TextBox 8">
            <a:extLst>
              <a:ext uri="{FF2B5EF4-FFF2-40B4-BE49-F238E27FC236}">
                <a16:creationId xmlns:a16="http://schemas.microsoft.com/office/drawing/2014/main" id="{1BA9C257-2ECE-46B7-9D8A-20343FA9FF4C}"/>
              </a:ext>
            </a:extLst>
          </p:cNvPr>
          <p:cNvSpPr txBox="1"/>
          <p:nvPr/>
        </p:nvSpPr>
        <p:spPr>
          <a:xfrm>
            <a:off x="1828800" y="4499611"/>
            <a:ext cx="14630400" cy="5201424"/>
          </a:xfrm>
          <a:prstGeom prst="rect">
            <a:avLst/>
          </a:prstGeom>
          <a:noFill/>
        </p:spPr>
        <p:txBody>
          <a:bodyPr wrap="square" rtlCol="0">
            <a:spAutoFit/>
          </a:bodyPr>
          <a:lstStyle/>
          <a:p>
            <a:r>
              <a:rPr lang="en-US" sz="2800" b="1" u="sng" dirty="0"/>
              <a:t>Labor Practices: </a:t>
            </a:r>
          </a:p>
          <a:p>
            <a:r>
              <a:rPr lang="en-US" sz="2800" dirty="0"/>
              <a:t>In this section, recipients should describe workforce practices on any infrastructure projects or capital expenditures being pursued.  For example, report whether any of the following practices are being utilized: project labor agreements, community benefit agreements, prevailing wage requirements, and local hiring. </a:t>
            </a:r>
          </a:p>
          <a:p>
            <a:endParaRPr lang="en-US" sz="2800" b="1" u="sng" dirty="0"/>
          </a:p>
          <a:p>
            <a:r>
              <a:rPr lang="en-US" sz="2800" b="1" u="sng" dirty="0"/>
              <a:t>Use of Evidence: </a:t>
            </a:r>
          </a:p>
          <a:p>
            <a:r>
              <a:rPr lang="en-US" sz="2800" dirty="0"/>
              <a:t>In this section, recipients should describe whether and how evidence-based interventions and/or program evaluation are incorporated into their SLFRF program.  Recipients may include links to evidence standards, evidence dashboards, evaluation policies, and other public facing tools that are used to track and communicate the use of evidence and evaluation for Fiscal Recovery Funds. </a:t>
            </a:r>
          </a:p>
          <a:p>
            <a:endParaRPr lang="en-US" sz="2400" b="1" u="sng" dirty="0"/>
          </a:p>
        </p:txBody>
      </p:sp>
      <p:sp>
        <p:nvSpPr>
          <p:cNvPr id="11" name="TextBox 10">
            <a:extLst>
              <a:ext uri="{FF2B5EF4-FFF2-40B4-BE49-F238E27FC236}">
                <a16:creationId xmlns:a16="http://schemas.microsoft.com/office/drawing/2014/main" id="{19CE140D-5B3C-436A-9239-8D422F6E9500}"/>
              </a:ext>
            </a:extLst>
          </p:cNvPr>
          <p:cNvSpPr txBox="1"/>
          <p:nvPr/>
        </p:nvSpPr>
        <p:spPr>
          <a:xfrm>
            <a:off x="3041291" y="2686891"/>
            <a:ext cx="12729568" cy="1046440"/>
          </a:xfrm>
          <a:prstGeom prst="rect">
            <a:avLst/>
          </a:prstGeom>
          <a:noFill/>
        </p:spPr>
        <p:txBody>
          <a:bodyPr wrap="square">
            <a:spAutoFit/>
          </a:bodyPr>
          <a:lstStyle/>
          <a:p>
            <a:r>
              <a:rPr lang="en-US" sz="6200" dirty="0"/>
              <a:t>Recovery Plan Performance Report </a:t>
            </a:r>
          </a:p>
        </p:txBody>
      </p:sp>
    </p:spTree>
    <p:extLst>
      <p:ext uri="{BB962C8B-B14F-4D97-AF65-F5344CB8AC3E}">
        <p14:creationId xmlns:p14="http://schemas.microsoft.com/office/powerpoint/2010/main" val="3480463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DFE266E-04D5-43BA-8B7E-E0B846214565}"/>
              </a:ext>
            </a:extLst>
          </p:cNvPr>
          <p:cNvSpPr txBox="1"/>
          <p:nvPr/>
        </p:nvSpPr>
        <p:spPr>
          <a:xfrm>
            <a:off x="1059180" y="1813560"/>
            <a:ext cx="16169640" cy="7848302"/>
          </a:xfrm>
          <a:prstGeom prst="rect">
            <a:avLst/>
          </a:prstGeom>
          <a:noFill/>
        </p:spPr>
        <p:txBody>
          <a:bodyPr wrap="square" rtlCol="0">
            <a:spAutoFit/>
          </a:bodyPr>
          <a:lstStyle/>
          <a:p>
            <a:r>
              <a:rPr lang="en-US" sz="2800" b="1" u="sng" dirty="0">
                <a:solidFill>
                  <a:schemeClr val="bg1"/>
                </a:solidFill>
              </a:rPr>
              <a:t>Performance Report</a:t>
            </a:r>
          </a:p>
          <a:p>
            <a:r>
              <a:rPr lang="en-US" sz="2800" dirty="0">
                <a:solidFill>
                  <a:schemeClr val="bg1"/>
                </a:solidFill>
              </a:rPr>
              <a:t>In this section, recipients should describe how performance management is incorporated into their SLFRF program, including how they are tracking their overarching jurisdictional goals for these funds as well as measuring results for individual projects.  Performance indicators should include both output and outcome measures. </a:t>
            </a:r>
          </a:p>
          <a:p>
            <a:endParaRPr lang="en-US" sz="2800" dirty="0">
              <a:solidFill>
                <a:schemeClr val="bg1"/>
              </a:solidFill>
            </a:endParaRPr>
          </a:p>
          <a:p>
            <a:r>
              <a:rPr lang="en-US" sz="2800" dirty="0">
                <a:solidFill>
                  <a:schemeClr val="bg1"/>
                </a:solidFill>
              </a:rPr>
              <a:t>While recipients have discretion on the full suite of performance indicators to include, a number of mandatory performance indicators and programmatic data must be included. Below is a list of required data for each Expenditure Category where relevant: </a:t>
            </a:r>
          </a:p>
          <a:p>
            <a:pPr marL="342900" indent="-342900">
              <a:buFont typeface="Arial" panose="020B0604020202020204" pitchFamily="34" charset="0"/>
              <a:buChar char="•"/>
            </a:pPr>
            <a:r>
              <a:rPr lang="en-US" sz="2800" dirty="0">
                <a:solidFill>
                  <a:schemeClr val="bg1"/>
                </a:solidFill>
              </a:rPr>
              <a:t>Household Assistance, Long-Term Housing Security, and Housing Support </a:t>
            </a:r>
          </a:p>
          <a:p>
            <a:pPr marL="342900" indent="-342900">
              <a:buFont typeface="Arial" panose="020B0604020202020204" pitchFamily="34" charset="0"/>
              <a:buChar char="•"/>
            </a:pPr>
            <a:r>
              <a:rPr lang="en-US" sz="2800" dirty="0">
                <a:solidFill>
                  <a:schemeClr val="bg1"/>
                </a:solidFill>
              </a:rPr>
              <a:t>Assistance to Unemployed or Underemployed Workers and Community Violence Interventions </a:t>
            </a:r>
          </a:p>
          <a:p>
            <a:pPr marL="342900" indent="-342900">
              <a:buFont typeface="Arial" panose="020B0604020202020204" pitchFamily="34" charset="0"/>
              <a:buChar char="•"/>
            </a:pPr>
            <a:r>
              <a:rPr lang="en-US" sz="2800" dirty="0">
                <a:solidFill>
                  <a:schemeClr val="bg1"/>
                </a:solidFill>
              </a:rPr>
              <a:t>Addressing Educational Disparities and Addressing Impacts of Lost Instructional Time </a:t>
            </a:r>
          </a:p>
          <a:p>
            <a:pPr marL="342900" indent="-342900">
              <a:buFont typeface="Arial" panose="020B0604020202020204" pitchFamily="34" charset="0"/>
              <a:buChar char="•"/>
            </a:pPr>
            <a:r>
              <a:rPr lang="en-US" sz="2800" dirty="0">
                <a:solidFill>
                  <a:schemeClr val="bg1"/>
                </a:solidFill>
              </a:rPr>
              <a:t>Healthy Childhood Environments </a:t>
            </a:r>
            <a:endParaRPr lang="en-US" sz="2800" b="1" u="sng" dirty="0">
              <a:solidFill>
                <a:schemeClr val="bg1"/>
              </a:solidFill>
            </a:endParaRPr>
          </a:p>
          <a:p>
            <a:endParaRPr lang="en-US" sz="2800" b="1" u="sng" dirty="0">
              <a:solidFill>
                <a:schemeClr val="bg1"/>
              </a:solidFill>
            </a:endParaRPr>
          </a:p>
          <a:p>
            <a:r>
              <a:rPr lang="en-US" sz="2800" b="1" u="sng" dirty="0">
                <a:solidFill>
                  <a:schemeClr val="bg1"/>
                </a:solidFill>
              </a:rPr>
              <a:t>Project Inventory</a:t>
            </a:r>
          </a:p>
          <a:p>
            <a:r>
              <a:rPr lang="en-US" sz="2800" dirty="0">
                <a:solidFill>
                  <a:schemeClr val="bg1"/>
                </a:solidFill>
              </a:rPr>
              <a:t>In this section, recipients should list the name and provide a brief description of each SLFRF funded project. For each project, recipients should include the project name, funding amount, identification number, project Expenditure Category, and a description of the project that includes an overview of the main activities of the project., approximate timeline, primary delivery mechanisms and partners, and intended outcomes. </a:t>
            </a:r>
          </a:p>
        </p:txBody>
      </p:sp>
      <p:sp>
        <p:nvSpPr>
          <p:cNvPr id="7" name="TextBox 6">
            <a:extLst>
              <a:ext uri="{FF2B5EF4-FFF2-40B4-BE49-F238E27FC236}">
                <a16:creationId xmlns:a16="http://schemas.microsoft.com/office/drawing/2014/main" id="{A5FD90B7-91AA-40EF-AF77-AD3E9DA2A34E}"/>
              </a:ext>
            </a:extLst>
          </p:cNvPr>
          <p:cNvSpPr txBox="1"/>
          <p:nvPr/>
        </p:nvSpPr>
        <p:spPr>
          <a:xfrm>
            <a:off x="3649980" y="797897"/>
            <a:ext cx="10988040" cy="1015663"/>
          </a:xfrm>
          <a:prstGeom prst="rect">
            <a:avLst/>
          </a:prstGeom>
          <a:noFill/>
        </p:spPr>
        <p:txBody>
          <a:bodyPr wrap="square">
            <a:spAutoFit/>
          </a:bodyPr>
          <a:lstStyle/>
          <a:p>
            <a:r>
              <a:rPr lang="en-US" sz="6000" dirty="0">
                <a:solidFill>
                  <a:schemeClr val="bg1"/>
                </a:solidFill>
              </a:rPr>
              <a:t>Recovery Plan Performance Report </a:t>
            </a:r>
          </a:p>
        </p:txBody>
      </p:sp>
    </p:spTree>
    <p:extLst>
      <p:ext uri="{BB962C8B-B14F-4D97-AF65-F5344CB8AC3E}">
        <p14:creationId xmlns:p14="http://schemas.microsoft.com/office/powerpoint/2010/main" val="4180186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FC2F5"/>
        </a:solidFill>
        <a:effectLst/>
      </p:bgPr>
    </p:bg>
    <p:spTree>
      <p:nvGrpSpPr>
        <p:cNvPr id="1" name=""/>
        <p:cNvGrpSpPr/>
        <p:nvPr/>
      </p:nvGrpSpPr>
      <p:grpSpPr>
        <a:xfrm>
          <a:off x="0" y="0"/>
          <a:ext cx="0" cy="0"/>
          <a:chOff x="0" y="0"/>
          <a:chExt cx="0" cy="0"/>
        </a:xfrm>
      </p:grpSpPr>
      <p:grpSp>
        <p:nvGrpSpPr>
          <p:cNvPr id="2" name="Group 2"/>
          <p:cNvGrpSpPr/>
          <p:nvPr/>
        </p:nvGrpSpPr>
        <p:grpSpPr>
          <a:xfrm rot="9142436">
            <a:off x="-8706620" y="-7560507"/>
            <a:ext cx="14240601" cy="10403814"/>
            <a:chOff x="0" y="0"/>
            <a:chExt cx="22422108" cy="16381011"/>
          </a:xfrm>
        </p:grpSpPr>
        <p:sp>
          <p:nvSpPr>
            <p:cNvPr id="3" name="Freeform 3"/>
            <p:cNvSpPr/>
            <p:nvPr/>
          </p:nvSpPr>
          <p:spPr>
            <a:xfrm>
              <a:off x="0" y="0"/>
              <a:ext cx="22422109" cy="16381011"/>
            </a:xfrm>
            <a:custGeom>
              <a:avLst/>
              <a:gdLst/>
              <a:ahLst/>
              <a:cxnLst/>
              <a:rect l="l" t="t" r="r" b="b"/>
              <a:pathLst>
                <a:path w="22422109" h="16381011">
                  <a:moveTo>
                    <a:pt x="0" y="0"/>
                  </a:moveTo>
                  <a:lnTo>
                    <a:pt x="22422109" y="0"/>
                  </a:lnTo>
                  <a:lnTo>
                    <a:pt x="22422109" y="16381011"/>
                  </a:lnTo>
                  <a:lnTo>
                    <a:pt x="0" y="16381011"/>
                  </a:lnTo>
                  <a:close/>
                </a:path>
              </a:pathLst>
            </a:custGeom>
            <a:solidFill>
              <a:srgbClr val="192954"/>
            </a:solidFill>
          </p:spPr>
          <p:txBody>
            <a:bodyPr/>
            <a:lstStyle/>
            <a:p>
              <a:endParaRPr lang="en-US"/>
            </a:p>
          </p:txBody>
        </p:sp>
      </p:grpSp>
      <p:sp>
        <p:nvSpPr>
          <p:cNvPr id="12" name="TextBox 12"/>
          <p:cNvSpPr txBox="1"/>
          <p:nvPr/>
        </p:nvSpPr>
        <p:spPr>
          <a:xfrm>
            <a:off x="3486368" y="2138850"/>
            <a:ext cx="12982813" cy="770596"/>
          </a:xfrm>
          <a:prstGeom prst="rect">
            <a:avLst/>
          </a:prstGeom>
        </p:spPr>
        <p:txBody>
          <a:bodyPr wrap="square" lIns="0" tIns="0" rIns="0" bIns="0" rtlCol="0" anchor="t">
            <a:spAutoFit/>
          </a:bodyPr>
          <a:lstStyle/>
          <a:p>
            <a:pPr>
              <a:lnSpc>
                <a:spcPts val="5880"/>
              </a:lnSpc>
            </a:pPr>
            <a:r>
              <a:rPr lang="en-US" sz="6000" b="1" u="sng" dirty="0">
                <a:latin typeface="Calibri Light" panose="020F0302020204030204" pitchFamily="34" charset="0"/>
                <a:cs typeface="Calibri Light" panose="020F0302020204030204" pitchFamily="34" charset="0"/>
              </a:rPr>
              <a:t>Public Health and Economic Impact </a:t>
            </a:r>
          </a:p>
        </p:txBody>
      </p:sp>
      <p:sp>
        <p:nvSpPr>
          <p:cNvPr id="4" name="TextBox 3">
            <a:extLst>
              <a:ext uri="{FF2B5EF4-FFF2-40B4-BE49-F238E27FC236}">
                <a16:creationId xmlns:a16="http://schemas.microsoft.com/office/drawing/2014/main" id="{63BC72EA-F080-4300-A178-86208E9F18D0}"/>
              </a:ext>
            </a:extLst>
          </p:cNvPr>
          <p:cNvSpPr txBox="1"/>
          <p:nvPr/>
        </p:nvSpPr>
        <p:spPr>
          <a:xfrm>
            <a:off x="914400" y="3194577"/>
            <a:ext cx="17373600" cy="5632311"/>
          </a:xfrm>
          <a:prstGeom prst="rect">
            <a:avLst/>
          </a:prstGeom>
          <a:noFill/>
        </p:spPr>
        <p:txBody>
          <a:bodyPr wrap="square" rtlCol="0">
            <a:spAutoFit/>
          </a:bodyPr>
          <a:lstStyle/>
          <a:p>
            <a:r>
              <a:rPr lang="en-US" sz="2400" dirty="0">
                <a:latin typeface="+mj-lt"/>
              </a:rPr>
              <a:t>The final rule clarifies that recipients can use funds for capital expenditures that support an eligible covid-19 public health or economic response. </a:t>
            </a:r>
          </a:p>
          <a:p>
            <a:endParaRPr lang="en-US" sz="2400" dirty="0">
              <a:latin typeface="+mj-lt"/>
            </a:endParaRPr>
          </a:p>
          <a:p>
            <a:r>
              <a:rPr lang="en-US" sz="2400" dirty="0">
                <a:latin typeface="+mj-lt"/>
              </a:rPr>
              <a:t>In addition, the final rule provides an expanded set of households and communities that are presumed to be “impacted” and “disproportionately impacted” by the pandemic, thereby allowing recipients to provide responses to a broad set of households and entities without requiring additional analysis.</a:t>
            </a:r>
          </a:p>
          <a:p>
            <a:endParaRPr lang="en-US" sz="2400" dirty="0">
              <a:latin typeface="+mj-lt"/>
            </a:endParaRPr>
          </a:p>
          <a:p>
            <a:r>
              <a:rPr lang="en-US" sz="2400" dirty="0">
                <a:latin typeface="+mj-lt"/>
              </a:rPr>
              <a:t>The eligible use category to respond to public health and negative economic impacts is organized around the types a recipient may provide and includes several sub-categories: </a:t>
            </a:r>
          </a:p>
          <a:p>
            <a:pPr marL="742950" lvl="1" indent="-285750">
              <a:buFont typeface="Arial" panose="020B0604020202020204" pitchFamily="34" charset="0"/>
              <a:buChar char="•"/>
            </a:pPr>
            <a:r>
              <a:rPr lang="en-US" sz="2400" dirty="0">
                <a:latin typeface="+mj-lt"/>
              </a:rPr>
              <a:t>Public Health</a:t>
            </a:r>
          </a:p>
          <a:p>
            <a:pPr marL="742950" lvl="1" indent="-285750">
              <a:buFont typeface="Arial" panose="020B0604020202020204" pitchFamily="34" charset="0"/>
              <a:buChar char="•"/>
            </a:pPr>
            <a:r>
              <a:rPr lang="en-US" sz="2400" dirty="0">
                <a:latin typeface="+mj-lt"/>
              </a:rPr>
              <a:t>Assistance to Households</a:t>
            </a:r>
          </a:p>
          <a:p>
            <a:pPr marL="742950" lvl="1" indent="-285750">
              <a:buFont typeface="Arial" panose="020B0604020202020204" pitchFamily="34" charset="0"/>
              <a:buChar char="•"/>
            </a:pPr>
            <a:r>
              <a:rPr lang="en-US" sz="2400" dirty="0">
                <a:latin typeface="+mj-lt"/>
              </a:rPr>
              <a:t>Assistance to Small Businesses</a:t>
            </a:r>
          </a:p>
          <a:p>
            <a:pPr marL="742950" lvl="1" indent="-285750">
              <a:buFont typeface="Arial" panose="020B0604020202020204" pitchFamily="34" charset="0"/>
              <a:buChar char="•"/>
            </a:pPr>
            <a:r>
              <a:rPr lang="en-US" sz="2400" dirty="0">
                <a:latin typeface="+mj-lt"/>
              </a:rPr>
              <a:t>Assistance to Nonprofits</a:t>
            </a:r>
          </a:p>
          <a:p>
            <a:pPr marL="742950" lvl="1" indent="-285750">
              <a:buFont typeface="Arial" panose="020B0604020202020204" pitchFamily="34" charset="0"/>
              <a:buChar char="•"/>
            </a:pPr>
            <a:r>
              <a:rPr lang="en-US" sz="2400" dirty="0">
                <a:latin typeface="+mj-lt"/>
              </a:rPr>
              <a:t>Aid to impacted industries</a:t>
            </a:r>
          </a:p>
          <a:p>
            <a:pPr marL="742950" lvl="1" indent="-285750">
              <a:buFont typeface="Arial" panose="020B0604020202020204" pitchFamily="34" charset="0"/>
              <a:buChar char="•"/>
            </a:pPr>
            <a:r>
              <a:rPr lang="en-US" sz="2400" dirty="0">
                <a:latin typeface="+mj-lt"/>
              </a:rPr>
              <a:t>Public Sector Capacity </a:t>
            </a:r>
          </a:p>
        </p:txBody>
      </p:sp>
      <p:sp>
        <p:nvSpPr>
          <p:cNvPr id="6" name="Freeform 3">
            <a:extLst>
              <a:ext uri="{FF2B5EF4-FFF2-40B4-BE49-F238E27FC236}">
                <a16:creationId xmlns:a16="http://schemas.microsoft.com/office/drawing/2014/main" id="{2C627069-9635-4C4E-B964-1B3B6E522BAE}"/>
              </a:ext>
            </a:extLst>
          </p:cNvPr>
          <p:cNvSpPr/>
          <p:nvPr/>
        </p:nvSpPr>
        <p:spPr>
          <a:xfrm rot="9299637">
            <a:off x="11888821" y="7665740"/>
            <a:ext cx="14240602" cy="10403814"/>
          </a:xfrm>
          <a:custGeom>
            <a:avLst/>
            <a:gdLst/>
            <a:ahLst/>
            <a:cxnLst/>
            <a:rect l="l" t="t" r="r" b="b"/>
            <a:pathLst>
              <a:path w="22422109" h="16381011">
                <a:moveTo>
                  <a:pt x="0" y="0"/>
                </a:moveTo>
                <a:lnTo>
                  <a:pt x="22422109" y="0"/>
                </a:lnTo>
                <a:lnTo>
                  <a:pt x="22422109" y="16381011"/>
                </a:lnTo>
                <a:lnTo>
                  <a:pt x="0" y="16381011"/>
                </a:lnTo>
                <a:close/>
              </a:path>
            </a:pathLst>
          </a:custGeom>
          <a:solidFill>
            <a:srgbClr val="192954"/>
          </a:solidFill>
        </p:spPr>
        <p:txBody>
          <a:bodyPr/>
          <a:lstStyle/>
          <a:p>
            <a:endParaRPr lang="en-US"/>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grpSp>
        <p:nvGrpSpPr>
          <p:cNvPr id="2" name="Group 2"/>
          <p:cNvGrpSpPr/>
          <p:nvPr/>
        </p:nvGrpSpPr>
        <p:grpSpPr>
          <a:xfrm rot="9014021">
            <a:off x="111215" y="-1245389"/>
            <a:ext cx="18220842" cy="12777777"/>
            <a:chOff x="0" y="0"/>
            <a:chExt cx="22422108" cy="16381011"/>
          </a:xfrm>
        </p:grpSpPr>
        <p:sp>
          <p:nvSpPr>
            <p:cNvPr id="3" name="Freeform 3"/>
            <p:cNvSpPr/>
            <p:nvPr/>
          </p:nvSpPr>
          <p:spPr>
            <a:xfrm>
              <a:off x="0" y="0"/>
              <a:ext cx="22422109" cy="16381011"/>
            </a:xfrm>
            <a:custGeom>
              <a:avLst/>
              <a:gdLst/>
              <a:ahLst/>
              <a:cxnLst/>
              <a:rect l="l" t="t" r="r" b="b"/>
              <a:pathLst>
                <a:path w="22422109" h="16381011">
                  <a:moveTo>
                    <a:pt x="0" y="0"/>
                  </a:moveTo>
                  <a:lnTo>
                    <a:pt x="22422109" y="0"/>
                  </a:lnTo>
                  <a:lnTo>
                    <a:pt x="22422109" y="16381011"/>
                  </a:lnTo>
                  <a:lnTo>
                    <a:pt x="0" y="16381011"/>
                  </a:lnTo>
                  <a:close/>
                </a:path>
              </a:pathLst>
            </a:custGeom>
            <a:solidFill>
              <a:srgbClr val="19295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2" name="TextBox 12"/>
          <p:cNvSpPr txBox="1"/>
          <p:nvPr/>
        </p:nvSpPr>
        <p:spPr>
          <a:xfrm>
            <a:off x="5116309" y="1338094"/>
            <a:ext cx="8478921" cy="865430"/>
          </a:xfrm>
          <a:prstGeom prst="rect">
            <a:avLst/>
          </a:prstGeom>
        </p:spPr>
        <p:txBody>
          <a:bodyPr wrap="square" lIns="0" tIns="0" rIns="0" bIns="0" rtlCol="0" anchor="t">
            <a:spAutoFit/>
          </a:bodyPr>
          <a:lstStyle/>
          <a:p>
            <a:pPr marL="0" marR="0" lvl="0" indent="0" algn="ctr" defTabSz="914400" rtl="0" eaLnBrk="1" fontAlgn="auto" latinLnBrk="0" hangingPunct="1">
              <a:lnSpc>
                <a:spcPts val="5880"/>
              </a:lnSpc>
              <a:spcBef>
                <a:spcPts val="0"/>
              </a:spcBef>
              <a:spcAft>
                <a:spcPts val="0"/>
              </a:spcAft>
              <a:buClrTx/>
              <a:buSzTx/>
              <a:buFontTx/>
              <a:buNone/>
              <a:tabLst/>
              <a:defRPr/>
            </a:pPr>
            <a:r>
              <a:rPr kumimoji="0" lang="en-US" sz="8800" b="1" i="0" u="sng" strike="noStrike" kern="1200" cap="none" spc="0" normalizeH="0" baseline="0" noProof="0" dirty="0">
                <a:ln>
                  <a:noFill/>
                </a:ln>
                <a:solidFill>
                  <a:srgbClr val="F4F4F4"/>
                </a:solidFill>
                <a:effectLst/>
                <a:uLnTx/>
                <a:uFillTx/>
                <a:latin typeface="Calibri Light" panose="020F0302020204030204" pitchFamily="34" charset="0"/>
                <a:cs typeface="Calibri Light" panose="020F0302020204030204" pitchFamily="34" charset="0"/>
              </a:rPr>
              <a:t>NEU Requirements </a:t>
            </a:r>
          </a:p>
        </p:txBody>
      </p:sp>
      <p:sp>
        <p:nvSpPr>
          <p:cNvPr id="4" name="TextBox 3">
            <a:extLst>
              <a:ext uri="{FF2B5EF4-FFF2-40B4-BE49-F238E27FC236}">
                <a16:creationId xmlns:a16="http://schemas.microsoft.com/office/drawing/2014/main" id="{63BC72EA-F080-4300-A178-86208E9F18D0}"/>
              </a:ext>
            </a:extLst>
          </p:cNvPr>
          <p:cNvSpPr txBox="1"/>
          <p:nvPr/>
        </p:nvSpPr>
        <p:spPr>
          <a:xfrm>
            <a:off x="1621765" y="2867302"/>
            <a:ext cx="15199743" cy="55092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i="0"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For </a:t>
            </a:r>
            <a:r>
              <a:rPr lang="en-US" sz="3600" dirty="0">
                <a:solidFill>
                  <a:prstClr val="white"/>
                </a:solidFill>
                <a:latin typeface="Calibri" panose="020F0502020204030204" pitchFamily="34" charset="0"/>
                <a:cs typeface="Calibri" panose="020F0502020204030204" pitchFamily="34" charset="0"/>
              </a:rPr>
              <a:t>NEUs, states and territories should be prepared to report on their information, including the following: </a:t>
            </a:r>
          </a:p>
          <a:p>
            <a:pPr marL="1028700" lvl="1" indent="-571500">
              <a:buFont typeface="Arial" panose="020B0604020202020204" pitchFamily="34" charset="0"/>
              <a:buChar char="•"/>
              <a:defRPr/>
            </a:pPr>
            <a:r>
              <a:rPr kumimoji="0" lang="en-US" sz="2800" i="0"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NEU name, DUNS or UEI number, taxpayer identification number (TIN) </a:t>
            </a:r>
          </a:p>
          <a:p>
            <a:pPr marL="1028700" lvl="1" indent="-571500">
              <a:buFont typeface="Arial" panose="020B0604020202020204" pitchFamily="34" charset="0"/>
              <a:buChar char="•"/>
              <a:defRPr/>
            </a:pPr>
            <a:r>
              <a:rPr lang="en-US" sz="2800" dirty="0">
                <a:solidFill>
                  <a:prstClr val="white"/>
                </a:solidFill>
                <a:latin typeface="Calibri" panose="020F0502020204030204" pitchFamily="34" charset="0"/>
                <a:cs typeface="Calibri" panose="020F0502020204030204" pitchFamily="34" charset="0"/>
              </a:rPr>
              <a:t>NEU recipient number ( a unique identification code for each NEU assigned by the State or the territory to the NEU as part of the request for funding) </a:t>
            </a:r>
          </a:p>
          <a:p>
            <a:pPr marL="1028700" lvl="1" indent="-571500">
              <a:buFont typeface="Arial" panose="020B0604020202020204" pitchFamily="34" charset="0"/>
              <a:buChar char="•"/>
              <a:defRPr/>
            </a:pPr>
            <a:r>
              <a:rPr kumimoji="0" lang="en-US" sz="2800" i="0"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NEU Contact information </a:t>
            </a:r>
          </a:p>
          <a:p>
            <a:pPr marL="1028700" lvl="1" indent="-571500">
              <a:buFont typeface="Arial" panose="020B0604020202020204" pitchFamily="34" charset="0"/>
              <a:buChar char="•"/>
              <a:defRPr/>
            </a:pPr>
            <a:r>
              <a:rPr lang="en-US" sz="2800" dirty="0">
                <a:solidFill>
                  <a:prstClr val="white"/>
                </a:solidFill>
                <a:latin typeface="Calibri" panose="020F0502020204030204" pitchFamily="34" charset="0"/>
                <a:cs typeface="Calibri" panose="020F0502020204030204" pitchFamily="34" charset="0"/>
              </a:rPr>
              <a:t>NEU authorized representative name and email address</a:t>
            </a:r>
          </a:p>
          <a:p>
            <a:pPr marL="1028700" lvl="1" indent="-571500">
              <a:buFont typeface="Arial" panose="020B0604020202020204" pitchFamily="34" charset="0"/>
              <a:buChar char="•"/>
              <a:defRPr/>
            </a:pPr>
            <a:r>
              <a:rPr kumimoji="0" lang="en-US" sz="2800" i="0"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Initial allocation and subsequent allocations </a:t>
            </a:r>
          </a:p>
          <a:p>
            <a:pPr marL="1028700" lvl="1" indent="-571500">
              <a:buFont typeface="Arial" panose="020B0604020202020204" pitchFamily="34" charset="0"/>
              <a:buChar char="•"/>
              <a:defRPr/>
            </a:pPr>
            <a:r>
              <a:rPr lang="en-US" sz="2800" dirty="0">
                <a:solidFill>
                  <a:prstClr val="white"/>
                </a:solidFill>
                <a:latin typeface="Calibri" panose="020F0502020204030204" pitchFamily="34" charset="0"/>
                <a:cs typeface="Calibri" panose="020F0502020204030204" pitchFamily="34" charset="0"/>
              </a:rPr>
              <a:t>Total NEU reference budget </a:t>
            </a:r>
          </a:p>
          <a:p>
            <a:pPr marL="1028700" lvl="1" indent="-571500">
              <a:buFont typeface="Arial" panose="020B0604020202020204" pitchFamily="34" charset="0"/>
              <a:buChar char="•"/>
              <a:defRPr/>
            </a:pPr>
            <a:r>
              <a:rPr kumimoji="0" lang="en-US" sz="2800" i="0"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Amount of the initial and subsequent allocation above 75 percent of the NEUs reference budget which will be returned to Treasury </a:t>
            </a:r>
          </a:p>
          <a:p>
            <a:pPr marL="1028700" lvl="1" indent="-571500">
              <a:buFont typeface="Arial" panose="020B0604020202020204" pitchFamily="34" charset="0"/>
              <a:buChar char="•"/>
              <a:defRPr/>
            </a:pPr>
            <a:r>
              <a:rPr lang="en-US" sz="2800" dirty="0">
                <a:solidFill>
                  <a:prstClr val="white"/>
                </a:solidFill>
                <a:latin typeface="Calibri" panose="020F0502020204030204" pitchFamily="34" charset="0"/>
                <a:cs typeface="Calibri" panose="020F0502020204030204" pitchFamily="34" charset="0"/>
              </a:rPr>
              <a:t>Payment amount and date </a:t>
            </a:r>
            <a:endParaRPr kumimoji="0" lang="en-US" sz="2800" i="0"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992796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DCD734-1627-407A-BCB8-523A19D19145}"/>
              </a:ext>
            </a:extLst>
          </p:cNvPr>
          <p:cNvSpPr>
            <a:spLocks noGrp="1"/>
          </p:cNvSpPr>
          <p:nvPr>
            <p:ph idx="1"/>
          </p:nvPr>
        </p:nvSpPr>
        <p:spPr>
          <a:xfrm>
            <a:off x="5843337" y="3289497"/>
            <a:ext cx="18973800" cy="7886700"/>
          </a:xfrm>
        </p:spPr>
        <p:txBody>
          <a:bodyPr>
            <a:normAutofit/>
          </a:bodyPr>
          <a:lstStyle/>
          <a:p>
            <a:r>
              <a:rPr lang="en-US" sz="19900" dirty="0">
                <a:latin typeface="Calibri Light" panose="020F0302020204030204" pitchFamily="34" charset="0"/>
                <a:cs typeface="Calibri Light" panose="020F0302020204030204" pitchFamily="34" charset="0"/>
              </a:rPr>
              <a:t>Questions?</a:t>
            </a:r>
          </a:p>
        </p:txBody>
      </p:sp>
    </p:spTree>
    <p:extLst>
      <p:ext uri="{BB962C8B-B14F-4D97-AF65-F5344CB8AC3E}">
        <p14:creationId xmlns:p14="http://schemas.microsoft.com/office/powerpoint/2010/main" val="3678847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a:extLst>
              <a:ext uri="{FF2B5EF4-FFF2-40B4-BE49-F238E27FC236}">
                <a16:creationId xmlns:a16="http://schemas.microsoft.com/office/drawing/2014/main" id="{127BEF58-7751-44EF-AAEF-0C8A5600D2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7065308"/>
            <a:ext cx="3221692" cy="3221692"/>
          </a:xfrm>
          <a:prstGeom prst="rect">
            <a:avLst/>
          </a:prstGeom>
        </p:spPr>
      </p:pic>
      <p:sp>
        <p:nvSpPr>
          <p:cNvPr id="2" name="TextBox 2"/>
          <p:cNvSpPr txBox="1"/>
          <p:nvPr/>
        </p:nvSpPr>
        <p:spPr>
          <a:xfrm>
            <a:off x="3429000" y="342900"/>
            <a:ext cx="12801600" cy="1976438"/>
          </a:xfrm>
          <a:prstGeom prst="rect">
            <a:avLst/>
          </a:prstGeom>
        </p:spPr>
        <p:txBody>
          <a:bodyPr wrap="square" lIns="0" tIns="0" rIns="0" bIns="0" rtlCol="0" anchor="t">
            <a:spAutoFit/>
          </a:bodyPr>
          <a:lstStyle/>
          <a:p>
            <a:pPr>
              <a:lnSpc>
                <a:spcPts val="7560"/>
              </a:lnSpc>
            </a:pPr>
            <a:r>
              <a:rPr lang="en-US" sz="8000" b="1" dirty="0">
                <a:solidFill>
                  <a:srgbClr val="192954"/>
                </a:solidFill>
                <a:latin typeface="Calibri Light" panose="020F0302020204030204" pitchFamily="34" charset="0"/>
                <a:cs typeface="Calibri Light" panose="020F0302020204030204" pitchFamily="34" charset="0"/>
              </a:rPr>
              <a:t>Determining Eligibility (Public Health and Economic Impact) </a:t>
            </a:r>
          </a:p>
        </p:txBody>
      </p:sp>
      <p:sp>
        <p:nvSpPr>
          <p:cNvPr id="4" name="AutoShape 4"/>
          <p:cNvSpPr/>
          <p:nvPr/>
        </p:nvSpPr>
        <p:spPr>
          <a:xfrm>
            <a:off x="1684976" y="8399499"/>
            <a:ext cx="14918048" cy="0"/>
          </a:xfrm>
          <a:prstGeom prst="line">
            <a:avLst/>
          </a:prstGeom>
          <a:ln w="9525" cap="rnd">
            <a:solidFill>
              <a:srgbClr val="000000"/>
            </a:solidFill>
            <a:prstDash val="solid"/>
            <a:headEnd type="none" w="sm" len="sm"/>
            <a:tailEnd type="none" w="sm" len="sm"/>
          </a:ln>
        </p:spPr>
      </p:sp>
      <p:pic>
        <p:nvPicPr>
          <p:cNvPr id="8" name="Picture 8"/>
          <p:cNvPicPr>
            <a:picLocks noChangeAspect="1"/>
          </p:cNvPicPr>
          <p:nvPr/>
        </p:nvPicPr>
        <p:blipFill>
          <a:blip r:embed="rId4"/>
          <a:srcRect/>
          <a:stretch>
            <a:fillRect/>
          </a:stretch>
        </p:blipFill>
        <p:spPr>
          <a:xfrm>
            <a:off x="1684976" y="8675370"/>
            <a:ext cx="1175013" cy="663393"/>
          </a:xfrm>
          <a:prstGeom prst="rect">
            <a:avLst/>
          </a:prstGeom>
        </p:spPr>
      </p:pic>
      <p:pic>
        <p:nvPicPr>
          <p:cNvPr id="23" name="Picture 2">
            <a:extLst>
              <a:ext uri="{FF2B5EF4-FFF2-40B4-BE49-F238E27FC236}">
                <a16:creationId xmlns:a16="http://schemas.microsoft.com/office/drawing/2014/main" id="{39B2CD20-EAEE-468E-84CF-B375F37B05C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200000">
            <a:off x="-20268" y="-69284"/>
            <a:ext cx="3221692" cy="3221692"/>
          </a:xfrm>
          <a:prstGeom prst="rect">
            <a:avLst/>
          </a:prstGeom>
        </p:spPr>
      </p:pic>
      <p:sp>
        <p:nvSpPr>
          <p:cNvPr id="14" name="TextBox 13">
            <a:extLst>
              <a:ext uri="{FF2B5EF4-FFF2-40B4-BE49-F238E27FC236}">
                <a16:creationId xmlns:a16="http://schemas.microsoft.com/office/drawing/2014/main" id="{0C6806E9-F356-4C62-BC23-D8DE7CDC362F}"/>
              </a:ext>
            </a:extLst>
          </p:cNvPr>
          <p:cNvSpPr txBox="1"/>
          <p:nvPr/>
        </p:nvSpPr>
        <p:spPr>
          <a:xfrm>
            <a:off x="457200" y="3221692"/>
            <a:ext cx="7620000" cy="3416320"/>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In general, to identify eligible uses of funds in this category, recipients should: </a:t>
            </a:r>
          </a:p>
          <a:p>
            <a:r>
              <a:rPr lang="en-US" sz="2400" b="1" dirty="0">
                <a:latin typeface="Calibri" panose="020F0502020204030204" pitchFamily="34" charset="0"/>
                <a:cs typeface="Calibri" panose="020F0502020204030204" pitchFamily="34" charset="0"/>
              </a:rPr>
              <a:t>1.) </a:t>
            </a:r>
            <a:r>
              <a:rPr lang="en-US" sz="2400" dirty="0">
                <a:latin typeface="Calibri" panose="020F0502020204030204" pitchFamily="34" charset="0"/>
                <a:cs typeface="Calibri" panose="020F0502020204030204" pitchFamily="34" charset="0"/>
              </a:rPr>
              <a:t>Identify a Covid-19 public health or economic impact on an individual or class (i.e., group); and </a:t>
            </a:r>
          </a:p>
          <a:p>
            <a:r>
              <a:rPr lang="en-US" sz="2400" b="1" dirty="0">
                <a:latin typeface="Calibri" panose="020F0502020204030204" pitchFamily="34" charset="0"/>
                <a:cs typeface="Calibri" panose="020F0502020204030204" pitchFamily="34" charset="0"/>
              </a:rPr>
              <a:t>2.) </a:t>
            </a:r>
            <a:r>
              <a:rPr lang="en-US" sz="2400" dirty="0">
                <a:latin typeface="Calibri" panose="020F0502020204030204" pitchFamily="34" charset="0"/>
                <a:cs typeface="Calibri" panose="020F0502020204030204" pitchFamily="34" charset="0"/>
              </a:rPr>
              <a:t>Design a program that responds to that impact.  </a:t>
            </a: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Responses should be related and </a:t>
            </a:r>
            <a:r>
              <a:rPr lang="en-US" sz="2400" b="1" dirty="0">
                <a:latin typeface="Calibri" panose="020F0502020204030204" pitchFamily="34" charset="0"/>
                <a:cs typeface="Calibri" panose="020F0502020204030204" pitchFamily="34" charset="0"/>
              </a:rPr>
              <a:t>reasonably proportional </a:t>
            </a:r>
            <a:r>
              <a:rPr lang="en-US" sz="2400" dirty="0">
                <a:latin typeface="Calibri" panose="020F0502020204030204" pitchFamily="34" charset="0"/>
                <a:cs typeface="Calibri" panose="020F0502020204030204" pitchFamily="34" charset="0"/>
              </a:rPr>
              <a:t>to the harm identified and </a:t>
            </a:r>
            <a:r>
              <a:rPr lang="en-US" sz="2400" b="1" dirty="0">
                <a:latin typeface="Calibri" panose="020F0502020204030204" pitchFamily="34" charset="0"/>
                <a:cs typeface="Calibri" panose="020F0502020204030204" pitchFamily="34" charset="0"/>
              </a:rPr>
              <a:t>reasonably designed </a:t>
            </a:r>
            <a:r>
              <a:rPr lang="en-US" sz="2400" dirty="0">
                <a:latin typeface="Calibri" panose="020F0502020204030204" pitchFamily="34" charset="0"/>
                <a:cs typeface="Calibri" panose="020F0502020204030204" pitchFamily="34" charset="0"/>
              </a:rPr>
              <a:t>to benefit those impacted. </a:t>
            </a:r>
          </a:p>
        </p:txBody>
      </p:sp>
      <p:graphicFrame>
        <p:nvGraphicFramePr>
          <p:cNvPr id="15" name="Table 14">
            <a:extLst>
              <a:ext uri="{FF2B5EF4-FFF2-40B4-BE49-F238E27FC236}">
                <a16:creationId xmlns:a16="http://schemas.microsoft.com/office/drawing/2014/main" id="{85936295-AD19-4D32-8DD9-8F8B65DC08F5}"/>
              </a:ext>
            </a:extLst>
          </p:cNvPr>
          <p:cNvGraphicFramePr>
            <a:graphicFrameLocks noGrp="1"/>
          </p:cNvGraphicFramePr>
          <p:nvPr>
            <p:extLst>
              <p:ext uri="{D42A27DB-BD31-4B8C-83A1-F6EECF244321}">
                <p14:modId xmlns:p14="http://schemas.microsoft.com/office/powerpoint/2010/main" val="2466305488"/>
              </p:ext>
            </p:extLst>
          </p:nvPr>
        </p:nvGraphicFramePr>
        <p:xfrm>
          <a:off x="8305800" y="2596951"/>
          <a:ext cx="8958557" cy="5524935"/>
        </p:xfrm>
        <a:graphic>
          <a:graphicData uri="http://schemas.openxmlformats.org/drawingml/2006/table">
            <a:tbl>
              <a:tblPr firstRow="1" firstCol="1" bandRow="1">
                <a:tableStyleId>{5C22544A-7EE6-4342-B048-85BDC9FD1C3A}</a:tableStyleId>
              </a:tblPr>
              <a:tblGrid>
                <a:gridCol w="2985547">
                  <a:extLst>
                    <a:ext uri="{9D8B030D-6E8A-4147-A177-3AD203B41FA5}">
                      <a16:colId xmlns:a16="http://schemas.microsoft.com/office/drawing/2014/main" val="235740398"/>
                    </a:ext>
                  </a:extLst>
                </a:gridCol>
                <a:gridCol w="2986505">
                  <a:extLst>
                    <a:ext uri="{9D8B030D-6E8A-4147-A177-3AD203B41FA5}">
                      <a16:colId xmlns:a16="http://schemas.microsoft.com/office/drawing/2014/main" val="999331536"/>
                    </a:ext>
                  </a:extLst>
                </a:gridCol>
                <a:gridCol w="2986505">
                  <a:extLst>
                    <a:ext uri="{9D8B030D-6E8A-4147-A177-3AD203B41FA5}">
                      <a16:colId xmlns:a16="http://schemas.microsoft.com/office/drawing/2014/main" val="2954604552"/>
                    </a:ext>
                  </a:extLst>
                </a:gridCol>
              </a:tblGrid>
              <a:tr h="1025061">
                <a:tc>
                  <a:txBody>
                    <a:bodyPr/>
                    <a:lstStyle/>
                    <a:p>
                      <a:pPr marL="0" marR="0">
                        <a:lnSpc>
                          <a:spcPct val="107000"/>
                        </a:lnSpc>
                        <a:spcBef>
                          <a:spcPts val="0"/>
                        </a:spcBef>
                        <a:spcAft>
                          <a:spcPts val="0"/>
                        </a:spcAft>
                      </a:pPr>
                      <a:r>
                        <a:rPr lang="en-US" sz="2000">
                          <a:effectLst/>
                        </a:rPr>
                        <a:t>Step</a:t>
                      </a: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mj-lt"/>
                        <a:buAutoNum type="arabicParenR"/>
                      </a:pPr>
                      <a:r>
                        <a:rPr lang="en-US" sz="1600">
                          <a:effectLst/>
                        </a:rPr>
                        <a:t>Identify COVID-19 Public Health or Economic Impact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mj-lt"/>
                        <a:buAutoNum type="arabicParenR"/>
                      </a:pPr>
                      <a:r>
                        <a:rPr lang="en-US" sz="1600">
                          <a:effectLst/>
                        </a:rPr>
                        <a:t>Design a Response that addresses or responds to the impact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2260148"/>
                  </a:ext>
                </a:extLst>
              </a:tr>
              <a:tr h="2845175">
                <a:tc>
                  <a:txBody>
                    <a:bodyPr/>
                    <a:lstStyle/>
                    <a:p>
                      <a:pPr marL="0" marR="0">
                        <a:lnSpc>
                          <a:spcPct val="107000"/>
                        </a:lnSpc>
                        <a:spcBef>
                          <a:spcPts val="0"/>
                        </a:spcBef>
                        <a:spcAft>
                          <a:spcPts val="0"/>
                        </a:spcAft>
                      </a:pPr>
                      <a:r>
                        <a:rPr lang="en-US" sz="2000">
                          <a:effectLst/>
                        </a:rPr>
                        <a:t>Analysis</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rPr>
                        <a:t>Can identify impact to a specific household, business or nonprofit or to a class of households, businesses, or nonprofits </a:t>
                      </a:r>
                    </a:p>
                    <a:p>
                      <a:pPr marL="342900" marR="0" lvl="0" indent="-342900">
                        <a:lnSpc>
                          <a:spcPct val="107000"/>
                        </a:lnSpc>
                        <a:spcBef>
                          <a:spcPts val="0"/>
                        </a:spcBef>
                        <a:spcAft>
                          <a:spcPts val="0"/>
                        </a:spcAft>
                        <a:buFont typeface="Symbol" panose="05050102010706020507" pitchFamily="18" charset="2"/>
                        <a:buChar char=""/>
                      </a:pPr>
                      <a:r>
                        <a:rPr lang="en-US" sz="1600" dirty="0">
                          <a:effectLst/>
                        </a:rPr>
                        <a:t>Can also identify disproportionate impacts, or more severe impacts, to a specific beneficiary or a class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a:effectLst/>
                        </a:rPr>
                        <a:t>Types of responses can include a program, service, or capital expenditure </a:t>
                      </a:r>
                    </a:p>
                    <a:p>
                      <a:pPr marL="342900" marR="0" lvl="0" indent="-342900">
                        <a:lnSpc>
                          <a:spcPct val="107000"/>
                        </a:lnSpc>
                        <a:spcBef>
                          <a:spcPts val="0"/>
                        </a:spcBef>
                        <a:spcAft>
                          <a:spcPts val="0"/>
                        </a:spcAft>
                        <a:buFont typeface="Symbol" panose="05050102010706020507" pitchFamily="18" charset="2"/>
                        <a:buChar char=""/>
                      </a:pPr>
                      <a:r>
                        <a:rPr lang="en-US" sz="1600">
                          <a:effectLst/>
                        </a:rPr>
                        <a:t>Response should be related and reasonably proportional to the harm</a:t>
                      </a:r>
                    </a:p>
                    <a:p>
                      <a:pPr marL="342900" marR="0" lvl="0" indent="-342900">
                        <a:lnSpc>
                          <a:spcPct val="107000"/>
                        </a:lnSpc>
                        <a:spcBef>
                          <a:spcPts val="0"/>
                        </a:spcBef>
                        <a:spcAft>
                          <a:spcPts val="0"/>
                        </a:spcAft>
                        <a:buFont typeface="Symbol" panose="05050102010706020507" pitchFamily="18" charset="2"/>
                        <a:buChar char=""/>
                      </a:pPr>
                      <a:r>
                        <a:rPr lang="en-US" sz="1600">
                          <a:effectLst/>
                        </a:rPr>
                        <a:t>Response should also be reasonably designed to benefit impacted individual or class.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4581492"/>
                  </a:ext>
                </a:extLst>
              </a:tr>
              <a:tr h="1654699">
                <a:tc>
                  <a:txBody>
                    <a:bodyPr/>
                    <a:lstStyle/>
                    <a:p>
                      <a:pPr marL="0" marR="0">
                        <a:lnSpc>
                          <a:spcPct val="107000"/>
                        </a:lnSpc>
                        <a:spcBef>
                          <a:spcPts val="0"/>
                        </a:spcBef>
                        <a:spcAft>
                          <a:spcPts val="0"/>
                        </a:spcAft>
                      </a:pPr>
                      <a:r>
                        <a:rPr lang="en-US" sz="2000">
                          <a:effectLst/>
                        </a:rPr>
                        <a:t>Simplifying Presumptions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a:effectLst/>
                        </a:rPr>
                        <a:t>Final Rule presumes certain populations and classes are impacted and disproportionally impacted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rPr>
                        <a:t>Final Rule provides non-exhaustive list of enumerated eligible uses that respond to pandemic impacts and disproportionate impacts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6243293"/>
                  </a:ext>
                </a:extLst>
              </a:tr>
            </a:tbl>
          </a:graphicData>
        </a:graphic>
      </p:graphicFrame>
    </p:spTree>
    <p:extLst>
      <p:ext uri="{BB962C8B-B14F-4D97-AF65-F5344CB8AC3E}">
        <p14:creationId xmlns:p14="http://schemas.microsoft.com/office/powerpoint/2010/main" val="1214129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
            <a:extLst>
              <a:ext uri="{FF2B5EF4-FFF2-40B4-BE49-F238E27FC236}">
                <a16:creationId xmlns:a16="http://schemas.microsoft.com/office/drawing/2014/main" id="{127BEF58-7751-44EF-AAEF-0C8A5600D2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0" y="7065308"/>
            <a:ext cx="3221692" cy="3221692"/>
          </a:xfrm>
          <a:prstGeom prst="rect">
            <a:avLst/>
          </a:prstGeom>
        </p:spPr>
      </p:pic>
      <p:sp>
        <p:nvSpPr>
          <p:cNvPr id="2" name="TextBox 2"/>
          <p:cNvSpPr txBox="1"/>
          <p:nvPr/>
        </p:nvSpPr>
        <p:spPr>
          <a:xfrm>
            <a:off x="2368864" y="1192907"/>
            <a:ext cx="14249400" cy="1001813"/>
          </a:xfrm>
          <a:prstGeom prst="rect">
            <a:avLst/>
          </a:prstGeom>
        </p:spPr>
        <p:txBody>
          <a:bodyPr wrap="square" lIns="0" tIns="0" rIns="0" bIns="0" rtlCol="0" anchor="t">
            <a:spAutoFit/>
          </a:bodyPr>
          <a:lstStyle/>
          <a:p>
            <a:pPr marL="0" marR="0" lvl="0" indent="0" algn="ctr" defTabSz="914400" rtl="0" eaLnBrk="1" fontAlgn="auto" latinLnBrk="0" hangingPunct="1">
              <a:lnSpc>
                <a:spcPts val="7560"/>
              </a:lnSpc>
              <a:spcBef>
                <a:spcPts val="0"/>
              </a:spcBef>
              <a:spcAft>
                <a:spcPts val="0"/>
              </a:spcAft>
              <a:buClrTx/>
              <a:buSzTx/>
              <a:buFontTx/>
              <a:buNone/>
              <a:tabLst/>
              <a:defRPr/>
            </a:pPr>
            <a:r>
              <a:rPr kumimoji="0" lang="en-US" sz="8000" b="1" i="0" u="none" strike="noStrike" kern="1200" cap="none" spc="0" normalizeH="0" baseline="0" noProof="0">
                <a:ln>
                  <a:noFill/>
                </a:ln>
                <a:solidFill>
                  <a:srgbClr val="192954"/>
                </a:solidFill>
                <a:effectLst/>
                <a:uLnTx/>
                <a:uFillTx/>
                <a:latin typeface="Calibri Light" panose="020F0302020204030204" pitchFamily="34" charset="0"/>
                <a:ea typeface="+mn-ea"/>
                <a:cs typeface="Calibri Light" panose="020F0302020204030204" pitchFamily="34" charset="0"/>
              </a:rPr>
              <a:t>Determining Capital Expenditures</a:t>
            </a:r>
          </a:p>
        </p:txBody>
      </p:sp>
      <p:sp>
        <p:nvSpPr>
          <p:cNvPr id="4" name="AutoShape 4"/>
          <p:cNvSpPr/>
          <p:nvPr/>
        </p:nvSpPr>
        <p:spPr>
          <a:xfrm>
            <a:off x="1684976" y="8399499"/>
            <a:ext cx="14918048" cy="0"/>
          </a:xfrm>
          <a:prstGeom prst="line">
            <a:avLst/>
          </a:prstGeom>
          <a:ln w="9525" cap="rnd">
            <a:solidFill>
              <a:srgbClr val="000000"/>
            </a:solidFill>
            <a:prstDash val="solid"/>
            <a:headEnd type="none" w="sm" len="sm"/>
            <a:tailEnd type="none" w="sm" len="sm"/>
          </a:ln>
        </p:spPr>
      </p:sp>
      <p:pic>
        <p:nvPicPr>
          <p:cNvPr id="8" name="Picture 8"/>
          <p:cNvPicPr>
            <a:picLocks noChangeAspect="1"/>
          </p:cNvPicPr>
          <p:nvPr/>
        </p:nvPicPr>
        <p:blipFill>
          <a:blip r:embed="rId4"/>
          <a:srcRect/>
          <a:stretch>
            <a:fillRect/>
          </a:stretch>
        </p:blipFill>
        <p:spPr>
          <a:xfrm>
            <a:off x="1684976" y="8675370"/>
            <a:ext cx="1175013" cy="663393"/>
          </a:xfrm>
          <a:prstGeom prst="rect">
            <a:avLst/>
          </a:prstGeom>
        </p:spPr>
      </p:pic>
      <p:pic>
        <p:nvPicPr>
          <p:cNvPr id="23" name="Picture 2">
            <a:extLst>
              <a:ext uri="{FF2B5EF4-FFF2-40B4-BE49-F238E27FC236}">
                <a16:creationId xmlns:a16="http://schemas.microsoft.com/office/drawing/2014/main" id="{39B2CD20-EAEE-468E-84CF-B375F37B05C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6200000">
            <a:off x="-20268" y="-69284"/>
            <a:ext cx="3221692" cy="3221692"/>
          </a:xfrm>
          <a:prstGeom prst="rect">
            <a:avLst/>
          </a:prstGeom>
        </p:spPr>
      </p:pic>
      <p:sp>
        <p:nvSpPr>
          <p:cNvPr id="14" name="TextBox 13">
            <a:extLst>
              <a:ext uri="{FF2B5EF4-FFF2-40B4-BE49-F238E27FC236}">
                <a16:creationId xmlns:a16="http://schemas.microsoft.com/office/drawing/2014/main" id="{0C6806E9-F356-4C62-BC23-D8DE7CDC362F}"/>
              </a:ext>
            </a:extLst>
          </p:cNvPr>
          <p:cNvSpPr txBox="1"/>
          <p:nvPr/>
        </p:nvSpPr>
        <p:spPr>
          <a:xfrm>
            <a:off x="609600" y="2948900"/>
            <a:ext cx="5791200"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w Cen MT" panose="020B0602020104020603" pitchFamily="34" charset="0"/>
              </a:rPr>
              <a:t>If a recipient wishes to utilize the capital expenditure category, recipients must complete and meet the requirement of a written justification for capital expenditures equal to or greater than $1 million dollars.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latin typeface="Tw Cen MT" panose="020B06020201040206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w Cen MT" panose="020B0602020104020603" pitchFamily="34" charset="0"/>
              </a:rPr>
              <a:t>If a community wishes to utilize capital expenditures, please review the final rule guidance by Treasury. </a:t>
            </a:r>
          </a:p>
        </p:txBody>
      </p:sp>
      <p:pic>
        <p:nvPicPr>
          <p:cNvPr id="5" name="Picture 4">
            <a:extLst>
              <a:ext uri="{FF2B5EF4-FFF2-40B4-BE49-F238E27FC236}">
                <a16:creationId xmlns:a16="http://schemas.microsoft.com/office/drawing/2014/main" id="{A899CD90-1298-49A8-BF1E-AF980CDC44A7}"/>
              </a:ext>
            </a:extLst>
          </p:cNvPr>
          <p:cNvPicPr>
            <a:picLocks noChangeAspect="1"/>
          </p:cNvPicPr>
          <p:nvPr/>
        </p:nvPicPr>
        <p:blipFill>
          <a:blip r:embed="rId5"/>
          <a:stretch>
            <a:fillRect/>
          </a:stretch>
        </p:blipFill>
        <p:spPr>
          <a:xfrm>
            <a:off x="6671778" y="3096855"/>
            <a:ext cx="11345247" cy="3968453"/>
          </a:xfrm>
          <a:prstGeom prst="rect">
            <a:avLst/>
          </a:prstGeom>
        </p:spPr>
      </p:pic>
    </p:spTree>
    <p:extLst>
      <p:ext uri="{BB962C8B-B14F-4D97-AF65-F5344CB8AC3E}">
        <p14:creationId xmlns:p14="http://schemas.microsoft.com/office/powerpoint/2010/main" val="3424103862"/>
      </p:ext>
    </p:extLst>
  </p:cSld>
  <p:clrMapOvr>
    <a:masterClrMapping/>
  </p:clrMapOvr>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etrospect">
  <a:themeElements>
    <a:clrScheme name="Custom 5">
      <a:dk1>
        <a:sysClr val="windowText" lastClr="000000"/>
      </a:dk1>
      <a:lt1>
        <a:sysClr val="window" lastClr="FFFFFF"/>
      </a:lt1>
      <a:dk2>
        <a:srgbClr val="344068"/>
      </a:dk2>
      <a:lt2>
        <a:srgbClr val="FFFFFF"/>
      </a:lt2>
      <a:accent1>
        <a:srgbClr val="344068"/>
      </a:accent1>
      <a:accent2>
        <a:srgbClr val="344068"/>
      </a:accent2>
      <a:accent3>
        <a:srgbClr val="28C4CC"/>
      </a:accent3>
      <a:accent4>
        <a:srgbClr val="42BA97"/>
      </a:accent4>
      <a:accent5>
        <a:srgbClr val="3E8853"/>
      </a:accent5>
      <a:accent6>
        <a:srgbClr val="62A39F"/>
      </a:accent6>
      <a:hlink>
        <a:srgbClr val="6EAC1C"/>
      </a:hlink>
      <a:folHlink>
        <a:srgbClr val="344068"/>
      </a:folHlink>
    </a:clrScheme>
    <a:fontScheme name="Custom 1">
      <a:majorFont>
        <a:latin typeface="Arial Nova Light"/>
        <a:ea typeface=""/>
        <a:cs typeface=""/>
      </a:majorFont>
      <a:minorFont>
        <a:latin typeface="Arial"/>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Multi-Stage-Timeline-with-Milestones-Template_PowerPoint" id="{A1C2DFC8-054B-794B-B482-D7C962D24EC2}" vid="{8AA75F94-C8E8-0843-9C7B-93447E5B3F3D}"/>
    </a:ext>
  </a:extLst>
</a:theme>
</file>

<file path=ppt/theme/theme4.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5.xml><?xml version="1.0" encoding="utf-8"?>
<a:theme xmlns:a="http://schemas.openxmlformats.org/drawingml/2006/main" name="2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4CF2F04CED9F48BD1DCD774D12CA88" ma:contentTypeVersion="14" ma:contentTypeDescription="Create a new document." ma:contentTypeScope="" ma:versionID="f8634c613809ba3b02691d9527d2461d">
  <xsd:schema xmlns:xsd="http://www.w3.org/2001/XMLSchema" xmlns:xs="http://www.w3.org/2001/XMLSchema" xmlns:p="http://schemas.microsoft.com/office/2006/metadata/properties" xmlns:ns1="http://schemas.microsoft.com/sharepoint/v3" xmlns:ns3="f6ccc54a-36d4-4a95-a215-4d447c6e5ba7" xmlns:ns4="42b74878-1578-4f54-be3f-9a17e984e025" targetNamespace="http://schemas.microsoft.com/office/2006/metadata/properties" ma:root="true" ma:fieldsID="4dbd0bffdae1f763b61e9d505fb90d37" ns1:_="" ns3:_="" ns4:_="">
    <xsd:import namespace="http://schemas.microsoft.com/sharepoint/v3"/>
    <xsd:import namespace="f6ccc54a-36d4-4a95-a215-4d447c6e5ba7"/>
    <xsd:import namespace="42b74878-1578-4f54-be3f-9a17e984e02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ccc54a-36d4-4a95-a215-4d447c6e5b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2b74878-1578-4f54-be3f-9a17e984e02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F62093-B0FB-47CC-A98E-A4DFC469F4B1}">
  <ds:schemaRefs>
    <ds:schemaRef ds:uri="42b74878-1578-4f54-be3f-9a17e984e025"/>
    <ds:schemaRef ds:uri="f6ccc54a-36d4-4a95-a215-4d447c6e5ba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ED5623F-1F39-49C7-8A07-B1856308E65E}">
  <ds:schemaRefs>
    <ds:schemaRef ds:uri="http://purl.org/dc/elements/1.1/"/>
    <ds:schemaRef ds:uri="f6ccc54a-36d4-4a95-a215-4d447c6e5ba7"/>
    <ds:schemaRef ds:uri="http://purl.org/dc/dcmitype/"/>
    <ds:schemaRef ds:uri="http://www.w3.org/XML/1998/namespace"/>
    <ds:schemaRef ds:uri="http://purl.org/dc/terms/"/>
    <ds:schemaRef ds:uri="http://schemas.openxmlformats.org/package/2006/metadata/core-properties"/>
    <ds:schemaRef ds:uri="42b74878-1578-4f54-be3f-9a17e984e025"/>
    <ds:schemaRef ds:uri="http://schemas.microsoft.com/office/2006/documentManagement/types"/>
    <ds:schemaRef ds:uri="http://schemas.microsoft.com/office/infopath/2007/PartnerControls"/>
    <ds:schemaRef ds:uri="http://schemas.microsoft.com/sharepoint/v3"/>
    <ds:schemaRef ds:uri="http://schemas.microsoft.com/office/2006/metadata/properties"/>
  </ds:schemaRefs>
</ds:datastoreItem>
</file>

<file path=customXml/itemProps3.xml><?xml version="1.0" encoding="utf-8"?>
<ds:datastoreItem xmlns:ds="http://schemas.openxmlformats.org/officeDocument/2006/customXml" ds:itemID="{933CA78E-F2D8-4A18-88D3-C59FB2C4370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8183</TotalTime>
  <Words>10138</Words>
  <Application>Microsoft Office PowerPoint</Application>
  <PresentationFormat>Custom</PresentationFormat>
  <Paragraphs>739</Paragraphs>
  <Slides>71</Slides>
  <Notes>26</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71</vt:i4>
      </vt:variant>
    </vt:vector>
  </HeadingPairs>
  <TitlesOfParts>
    <vt:vector size="88" baseType="lpstr">
      <vt:lpstr>Calibri Light</vt:lpstr>
      <vt:lpstr>Tw Cen MT Condensed</vt:lpstr>
      <vt:lpstr>Wingdings 3</vt:lpstr>
      <vt:lpstr>Wingdings</vt:lpstr>
      <vt:lpstr>Arial</vt:lpstr>
      <vt:lpstr>Arial Nova Light</vt:lpstr>
      <vt:lpstr>Symbol</vt:lpstr>
      <vt:lpstr>Aileron Heavy</vt:lpstr>
      <vt:lpstr>Kollektif Bold</vt:lpstr>
      <vt:lpstr>Tw Cen MT</vt:lpstr>
      <vt:lpstr>Calibri</vt:lpstr>
      <vt:lpstr>Aileron Regular</vt:lpstr>
      <vt:lpstr>Office Theme</vt:lpstr>
      <vt:lpstr>Retrospect</vt:lpstr>
      <vt:lpstr>Тема Office</vt:lpstr>
      <vt:lpstr>Integral</vt:lpstr>
      <vt:lpstr>2_Integral</vt:lpstr>
      <vt:lpstr>PowerPoint Presentation</vt:lpstr>
      <vt:lpstr>PowerPoint Presentation</vt:lpstr>
      <vt:lpstr>PowerPoint Presentation</vt:lpstr>
      <vt:lpstr>American Rescue Plan Act</vt:lpstr>
      <vt:lpstr>The Coronavirus State and Local Fiscal Recovery Funds (SLFRF)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Behavioral Health Care Activities </vt:lpstr>
      <vt:lpstr>Preventing and Responding to Violence </vt:lpstr>
      <vt:lpstr>PowerPoint Presentation</vt:lpstr>
      <vt:lpstr>Assistance to Households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Aid to Impacted Industries </vt:lpstr>
      <vt:lpstr>Public Sector Capacity Eligible Uses</vt:lpstr>
      <vt:lpstr>PowerPoint Presentation</vt:lpstr>
      <vt:lpstr>Effective Service Delivery</vt:lpstr>
      <vt:lpstr>Premium Pay</vt:lpstr>
      <vt:lpstr>PowerPoint Presentation</vt:lpstr>
      <vt:lpstr>PowerPoint Presentation</vt:lpstr>
      <vt:lpstr>Broadband Infrastructure </vt:lpstr>
      <vt:lpstr>PowerPoint Presentation</vt:lpstr>
      <vt:lpstr>PowerPoint Presentation</vt:lpstr>
      <vt:lpstr>PowerPoint Presentation</vt:lpstr>
      <vt:lpstr>Part 1: Key Principles </vt:lpstr>
      <vt:lpstr>PowerPoint Presentation</vt:lpstr>
      <vt:lpstr>PowerPoint Presentation</vt:lpstr>
      <vt:lpstr>PowerPoint Presentation</vt:lpstr>
      <vt:lpstr>PowerPoint Presentation</vt:lpstr>
      <vt:lpstr>PowerPoint Presentation</vt:lpstr>
      <vt:lpstr>Allowable Costs / Costs Principles </vt:lpstr>
      <vt:lpstr>PowerPoint Presentation</vt:lpstr>
      <vt:lpstr>Uniform Guidance Continued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Project and Expenditure Report </vt:lpstr>
      <vt:lpstr>PowerPoint Presentation</vt:lpstr>
      <vt:lpstr>PowerPoint Presentation</vt:lpstr>
      <vt:lpstr>Required Information </vt:lpstr>
      <vt:lpstr>Required Information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 Presentation</dc:title>
  <dc:creator>Kirschner, Lydia</dc:creator>
  <cp:lastModifiedBy>Taylor, Alexander (OCRA)</cp:lastModifiedBy>
  <cp:revision>65</cp:revision>
  <dcterms:created xsi:type="dcterms:W3CDTF">2006-08-16T00:00:00Z</dcterms:created>
  <dcterms:modified xsi:type="dcterms:W3CDTF">2022-06-30T15:06:05Z</dcterms:modified>
  <dc:identifier>DAEgt41smXQ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0x010100C54CF2F04CED9F48BD1DCD774D12CA88</vt:lpwstr>
  </property>
</Properties>
</file>