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08" r:id="rId3"/>
    <p:sldMasterId id="2147483720" r:id="rId4"/>
    <p:sldMasterId id="2147483774" r:id="rId5"/>
    <p:sldMasterId id="2147483786" r:id="rId6"/>
  </p:sldMasterIdLst>
  <p:notesMasterIdLst>
    <p:notesMasterId r:id="rId24"/>
  </p:notesMasterIdLst>
  <p:sldIdLst>
    <p:sldId id="256" r:id="rId7"/>
    <p:sldId id="636" r:id="rId8"/>
    <p:sldId id="627" r:id="rId9"/>
    <p:sldId id="634" r:id="rId10"/>
    <p:sldId id="645" r:id="rId11"/>
    <p:sldId id="646" r:id="rId12"/>
    <p:sldId id="618" r:id="rId13"/>
    <p:sldId id="637" r:id="rId14"/>
    <p:sldId id="647" r:id="rId15"/>
    <p:sldId id="638" r:id="rId16"/>
    <p:sldId id="643" r:id="rId17"/>
    <p:sldId id="632" r:id="rId18"/>
    <p:sldId id="272" r:id="rId19"/>
    <p:sldId id="511" r:id="rId20"/>
    <p:sldId id="639" r:id="rId21"/>
    <p:sldId id="644" r:id="rId22"/>
    <p:sldId id="642" r:id="rId23"/>
  </p:sldIdLst>
  <p:sldSz cx="18288000" cy="10287000"/>
  <p:notesSz cx="7010400" cy="9296400"/>
  <p:embeddedFontLst>
    <p:embeddedFont>
      <p:font typeface="Arial Nova Light" panose="020B0304020202020204" pitchFamily="34" charset="0"/>
      <p:regular r:id="rId25"/>
      <p:italic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Open Sans" panose="020B0606030504020204" pitchFamily="34" charset="0"/>
      <p:regular r:id="rId33"/>
      <p:bold r:id="rId34"/>
      <p:italic r:id="rId35"/>
      <p:boldItalic r:id="rId36"/>
    </p:embeddedFont>
    <p:embeddedFont>
      <p:font typeface="Tw Cen MT" panose="020B0602020104020603" pitchFamily="34" charset="0"/>
      <p:regular r:id="rId37"/>
      <p:bold r:id="rId38"/>
      <p:italic r:id="rId39"/>
      <p:boldItalic r:id="rId40"/>
    </p:embeddedFont>
    <p:embeddedFont>
      <p:font typeface="Tw Cen MT Condensed" panose="020B0606020104020203" pitchFamily="34" charset="0"/>
      <p:regular r:id="rId41"/>
      <p:bold r:id="rId42"/>
    </p:embeddedFont>
    <p:embeddedFont>
      <p:font typeface="Wingdings 3" panose="05040102010807070707" pitchFamily="18" charset="2"/>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dgens, Christmas" initials="HC" lastIdx="3" clrIdx="0">
    <p:extLst>
      <p:ext uri="{19B8F6BF-5375-455C-9EA6-DF929625EA0E}">
        <p15:presenceInfo xmlns:p15="http://schemas.microsoft.com/office/powerpoint/2012/main" userId="S::CHudgens@ocra.IN.gov::7c153bf6-5bec-4c10-a2db-87e108d80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2F5"/>
    <a:srgbClr val="54C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380" autoAdjust="0"/>
  </p:normalViewPr>
  <p:slideViewPr>
    <p:cSldViewPr>
      <p:cViewPr varScale="1">
        <p:scale>
          <a:sx n="31" d="100"/>
          <a:sy n="31" d="100"/>
        </p:scale>
        <p:origin x="86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7.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4B317337-7EA9-4094-99B4-2975321AB42B}"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BB7EDA12-6DFE-4F65-8D4C-C2AC6060CFA7}">
      <dgm:prSet/>
      <dgm:spPr/>
      <dgm:t>
        <a:bodyPr/>
        <a:lstStyle/>
        <a:p>
          <a:r>
            <a:rPr lang="en-US" dirty="0"/>
            <a:t>Round Opens</a:t>
          </a:r>
        </a:p>
      </dgm:t>
    </dgm:pt>
    <dgm:pt modelId="{A8127943-7081-4F8A-9CD9-C3714658A5C5}" type="parTrans" cxnId="{798A2699-A5CC-4768-91B0-6F4859B0B763}">
      <dgm:prSet/>
      <dgm:spPr/>
      <dgm:t>
        <a:bodyPr/>
        <a:lstStyle/>
        <a:p>
          <a:endParaRPr lang="en-US"/>
        </a:p>
      </dgm:t>
    </dgm:pt>
    <dgm:pt modelId="{4746482B-24E2-48AB-A107-28564D417DE9}" type="sibTrans" cxnId="{798A2699-A5CC-4768-91B0-6F4859B0B763}">
      <dgm:prSet/>
      <dgm:spPr/>
      <dgm:t>
        <a:bodyPr/>
        <a:lstStyle/>
        <a:p>
          <a:endParaRPr lang="en-US"/>
        </a:p>
      </dgm:t>
    </dgm:pt>
    <dgm:pt modelId="{415D2423-9CB6-4DF9-84FB-0074332C74B6}">
      <dgm:prSet/>
      <dgm:spPr/>
      <dgm:t>
        <a:bodyPr/>
        <a:lstStyle/>
        <a:p>
          <a:r>
            <a:rPr lang="en-US" dirty="0"/>
            <a:t>Proposals</a:t>
          </a:r>
        </a:p>
      </dgm:t>
    </dgm:pt>
    <dgm:pt modelId="{EE9256D2-A6F5-4346-91E1-2181DB8417B4}" type="parTrans" cxnId="{95C59FB6-A81B-4E3E-9679-6121C90053F0}">
      <dgm:prSet/>
      <dgm:spPr/>
      <dgm:t>
        <a:bodyPr/>
        <a:lstStyle/>
        <a:p>
          <a:endParaRPr lang="en-US"/>
        </a:p>
      </dgm:t>
    </dgm:pt>
    <dgm:pt modelId="{69ED390D-8DEA-4E61-8BAC-BA659CE5800F}" type="sibTrans" cxnId="{95C59FB6-A81B-4E3E-9679-6121C90053F0}">
      <dgm:prSet/>
      <dgm:spPr/>
      <dgm:t>
        <a:bodyPr/>
        <a:lstStyle/>
        <a:p>
          <a:endParaRPr lang="en-US"/>
        </a:p>
      </dgm:t>
    </dgm:pt>
    <dgm:pt modelId="{189F2C7D-B35B-439E-B10E-FF2ACF5D501A}">
      <dgm:prSet/>
      <dgm:spPr/>
      <dgm:t>
        <a:bodyPr/>
        <a:lstStyle/>
        <a:p>
          <a:pPr>
            <a:lnSpc>
              <a:spcPct val="100000"/>
            </a:lnSpc>
            <a:spcAft>
              <a:spcPts val="600"/>
            </a:spcAft>
          </a:pPr>
          <a:r>
            <a:rPr lang="en-US" dirty="0"/>
            <a:t>Compliance Review</a:t>
          </a:r>
        </a:p>
        <a:p>
          <a:pPr>
            <a:lnSpc>
              <a:spcPct val="100000"/>
            </a:lnSpc>
            <a:spcAft>
              <a:spcPts val="600"/>
            </a:spcAft>
          </a:pPr>
          <a:r>
            <a:rPr lang="en-US" dirty="0"/>
            <a:t>(Threshold)</a:t>
          </a:r>
        </a:p>
      </dgm:t>
    </dgm:pt>
    <dgm:pt modelId="{EF150E8B-F464-46AB-95FA-8BC98C285086}" type="parTrans" cxnId="{17E76264-897F-46A4-8E56-084365F87327}">
      <dgm:prSet/>
      <dgm:spPr/>
      <dgm:t>
        <a:bodyPr/>
        <a:lstStyle/>
        <a:p>
          <a:endParaRPr lang="en-US"/>
        </a:p>
      </dgm:t>
    </dgm:pt>
    <dgm:pt modelId="{79B03246-8A51-4390-9B05-ACFC20D9BCCD}" type="sibTrans" cxnId="{17E76264-897F-46A4-8E56-084365F87327}">
      <dgm:prSet/>
      <dgm:spPr/>
      <dgm:t>
        <a:bodyPr/>
        <a:lstStyle/>
        <a:p>
          <a:endParaRPr lang="en-US"/>
        </a:p>
      </dgm:t>
    </dgm:pt>
    <dgm:pt modelId="{2CBB422F-6B25-48ED-915D-95825CF273A7}">
      <dgm:prSet/>
      <dgm:spPr/>
      <dgm:t>
        <a:bodyPr/>
        <a:lstStyle/>
        <a:p>
          <a:r>
            <a:rPr lang="en-US" dirty="0"/>
            <a:t>Staff Review</a:t>
          </a:r>
        </a:p>
      </dgm:t>
    </dgm:pt>
    <dgm:pt modelId="{7F1C0185-F96A-4F60-B7A6-4980A0CA8073}" type="parTrans" cxnId="{71060C18-A334-4EE4-925A-FC1BC29F4466}">
      <dgm:prSet/>
      <dgm:spPr/>
      <dgm:t>
        <a:bodyPr/>
        <a:lstStyle/>
        <a:p>
          <a:endParaRPr lang="en-US"/>
        </a:p>
      </dgm:t>
    </dgm:pt>
    <dgm:pt modelId="{FC2DA412-8404-45B7-B8FC-A30DD2047352}" type="sibTrans" cxnId="{71060C18-A334-4EE4-925A-FC1BC29F4466}">
      <dgm:prSet/>
      <dgm:spPr/>
      <dgm:t>
        <a:bodyPr/>
        <a:lstStyle/>
        <a:p>
          <a:endParaRPr lang="en-US"/>
        </a:p>
      </dgm:t>
    </dgm:pt>
    <dgm:pt modelId="{C657E51D-45C1-4F4B-AB39-6FA3117CCFEC}">
      <dgm:prSet/>
      <dgm:spPr/>
      <dgm:t>
        <a:bodyPr/>
        <a:lstStyle/>
        <a:p>
          <a:r>
            <a:rPr lang="en-US" dirty="0"/>
            <a:t>Site</a:t>
          </a:r>
          <a:r>
            <a:rPr lang="en-US" baseline="0" dirty="0"/>
            <a:t> Visit and Technical Assistance</a:t>
          </a:r>
          <a:endParaRPr lang="en-US" dirty="0"/>
        </a:p>
      </dgm:t>
    </dgm:pt>
    <dgm:pt modelId="{E7717B50-9CDE-47BB-A314-A8B70CB374A2}" type="parTrans" cxnId="{7CCB852A-683F-4D43-A639-A2E7F095E354}">
      <dgm:prSet/>
      <dgm:spPr/>
      <dgm:t>
        <a:bodyPr/>
        <a:lstStyle/>
        <a:p>
          <a:endParaRPr lang="en-US"/>
        </a:p>
      </dgm:t>
    </dgm:pt>
    <dgm:pt modelId="{D84B2506-4FDB-442E-9D8E-748D3CD466A2}" type="sibTrans" cxnId="{7CCB852A-683F-4D43-A639-A2E7F095E354}">
      <dgm:prSet/>
      <dgm:spPr/>
      <dgm:t>
        <a:bodyPr/>
        <a:lstStyle/>
        <a:p>
          <a:endParaRPr lang="en-US"/>
        </a:p>
      </dgm:t>
    </dgm:pt>
    <dgm:pt modelId="{40353659-EED4-4CB8-8542-2BE214A3EB5C}">
      <dgm:prSet/>
      <dgm:spPr/>
      <dgm:t>
        <a:bodyPr/>
        <a:lstStyle/>
        <a:p>
          <a:r>
            <a:rPr lang="en-US" dirty="0"/>
            <a:t>Applications</a:t>
          </a:r>
        </a:p>
      </dgm:t>
    </dgm:pt>
    <dgm:pt modelId="{F42EE6B1-C255-4197-B0DC-4E6078BDA5C7}" type="parTrans" cxnId="{D04E5DF9-1023-4939-BAC4-546BA155EFC2}">
      <dgm:prSet/>
      <dgm:spPr/>
      <dgm:t>
        <a:bodyPr/>
        <a:lstStyle/>
        <a:p>
          <a:endParaRPr lang="en-US"/>
        </a:p>
      </dgm:t>
    </dgm:pt>
    <dgm:pt modelId="{35E5A62C-44CA-4A9F-9C6D-EC602C861E54}" type="sibTrans" cxnId="{D04E5DF9-1023-4939-BAC4-546BA155EFC2}">
      <dgm:prSet/>
      <dgm:spPr/>
      <dgm:t>
        <a:bodyPr/>
        <a:lstStyle/>
        <a:p>
          <a:endParaRPr lang="en-US"/>
        </a:p>
      </dgm:t>
    </dgm:pt>
    <dgm:pt modelId="{96CEE001-573E-4B22-8FF2-5BF74843F55E}">
      <dgm:prSet/>
      <dgm:spPr/>
      <dgm:t>
        <a:bodyPr/>
        <a:lstStyle/>
        <a:p>
          <a:pPr>
            <a:lnSpc>
              <a:spcPct val="100000"/>
            </a:lnSpc>
            <a:spcAft>
              <a:spcPts val="600"/>
            </a:spcAft>
          </a:pPr>
          <a:r>
            <a:rPr lang="en-US" dirty="0"/>
            <a:t>Compliance Review</a:t>
          </a:r>
        </a:p>
        <a:p>
          <a:pPr>
            <a:lnSpc>
              <a:spcPct val="100000"/>
            </a:lnSpc>
            <a:spcAft>
              <a:spcPts val="600"/>
            </a:spcAft>
          </a:pPr>
          <a:r>
            <a:rPr lang="en-US" dirty="0"/>
            <a:t>(Threshold)</a:t>
          </a:r>
        </a:p>
      </dgm:t>
    </dgm:pt>
    <dgm:pt modelId="{9D159152-985A-45D0-9B50-CC38AC22F79D}" type="parTrans" cxnId="{67C01622-8A2D-4EE4-838F-68F470E49C3D}">
      <dgm:prSet/>
      <dgm:spPr/>
      <dgm:t>
        <a:bodyPr/>
        <a:lstStyle/>
        <a:p>
          <a:endParaRPr lang="en-US"/>
        </a:p>
      </dgm:t>
    </dgm:pt>
    <dgm:pt modelId="{FA4427C7-5D29-49ED-A207-957598ECE04F}" type="sibTrans" cxnId="{67C01622-8A2D-4EE4-838F-68F470E49C3D}">
      <dgm:prSet/>
      <dgm:spPr/>
      <dgm:t>
        <a:bodyPr/>
        <a:lstStyle/>
        <a:p>
          <a:endParaRPr lang="en-US"/>
        </a:p>
      </dgm:t>
    </dgm:pt>
    <dgm:pt modelId="{A3BBB550-C20B-4DA9-8FF6-11DE546EDB76}">
      <dgm:prSet/>
      <dgm:spPr/>
      <dgm:t>
        <a:bodyPr/>
        <a:lstStyle/>
        <a:p>
          <a:r>
            <a:rPr lang="en-US" dirty="0"/>
            <a:t>Scoring	</a:t>
          </a:r>
        </a:p>
      </dgm:t>
    </dgm:pt>
    <dgm:pt modelId="{EBEDD5BB-5FF1-4C8B-A7ED-556CB99F2DE9}" type="parTrans" cxnId="{A04B28AE-389A-46FD-921C-83381945F150}">
      <dgm:prSet/>
      <dgm:spPr/>
      <dgm:t>
        <a:bodyPr/>
        <a:lstStyle/>
        <a:p>
          <a:endParaRPr lang="en-US"/>
        </a:p>
      </dgm:t>
    </dgm:pt>
    <dgm:pt modelId="{E2A4E9BC-E2D5-4033-B4AC-B95C23486306}" type="sibTrans" cxnId="{A04B28AE-389A-46FD-921C-83381945F150}">
      <dgm:prSet/>
      <dgm:spPr/>
      <dgm:t>
        <a:bodyPr/>
        <a:lstStyle/>
        <a:p>
          <a:endParaRPr lang="en-US"/>
        </a:p>
      </dgm:t>
    </dgm:pt>
    <dgm:pt modelId="{D39466A7-8C25-4969-8784-A7B1C8699CF4}">
      <dgm:prSet/>
      <dgm:spPr/>
      <dgm:t>
        <a:bodyPr/>
        <a:lstStyle/>
        <a:p>
          <a:r>
            <a:rPr lang="en-US" dirty="0"/>
            <a:t>Awards</a:t>
          </a:r>
        </a:p>
      </dgm:t>
    </dgm:pt>
    <dgm:pt modelId="{72629DFB-C10A-47F2-84DD-0AAD97D8DAA8}" type="parTrans" cxnId="{6DE88FA0-5B1E-48FE-8F72-5DBA63999043}">
      <dgm:prSet/>
      <dgm:spPr/>
      <dgm:t>
        <a:bodyPr/>
        <a:lstStyle/>
        <a:p>
          <a:endParaRPr lang="en-US"/>
        </a:p>
      </dgm:t>
    </dgm:pt>
    <dgm:pt modelId="{DE657E37-5198-4E00-AFA1-FFACE60F0182}" type="sibTrans" cxnId="{6DE88FA0-5B1E-48FE-8F72-5DBA63999043}">
      <dgm:prSet/>
      <dgm:spPr/>
      <dgm:t>
        <a:bodyPr/>
        <a:lstStyle/>
        <a:p>
          <a:endParaRPr lang="en-US"/>
        </a:p>
      </dgm:t>
    </dgm:pt>
    <dgm:pt modelId="{70DA194D-E718-4DB7-8D33-2DE6919F95B7}">
      <dgm:prSet/>
      <dgm:spPr/>
      <dgm:t>
        <a:bodyPr/>
        <a:lstStyle/>
        <a:p>
          <a:r>
            <a:rPr lang="en-US" dirty="0"/>
            <a:t>Grant Agreements</a:t>
          </a:r>
        </a:p>
      </dgm:t>
    </dgm:pt>
    <dgm:pt modelId="{60BDD71A-5E2C-433A-A9B9-DAE8E508BABF}" type="parTrans" cxnId="{B79DC74E-FD09-4CE4-A057-E7B50C3A5CDA}">
      <dgm:prSet/>
      <dgm:spPr/>
      <dgm:t>
        <a:bodyPr/>
        <a:lstStyle/>
        <a:p>
          <a:endParaRPr lang="en-US"/>
        </a:p>
      </dgm:t>
    </dgm:pt>
    <dgm:pt modelId="{8100AE0B-1C8F-4D88-B19B-AD5B788C036E}" type="sibTrans" cxnId="{B79DC74E-FD09-4CE4-A057-E7B50C3A5CDA}">
      <dgm:prSet/>
      <dgm:spPr/>
      <dgm:t>
        <a:bodyPr/>
        <a:lstStyle/>
        <a:p>
          <a:endParaRPr lang="en-US"/>
        </a:p>
      </dgm:t>
    </dgm:pt>
    <dgm:pt modelId="{F681AA6C-3EC6-4B3D-9A08-0F930169921E}">
      <dgm:prSet/>
      <dgm:spPr/>
      <dgm:t>
        <a:bodyPr/>
        <a:lstStyle/>
        <a:p>
          <a:r>
            <a:rPr lang="en-US" dirty="0"/>
            <a:t>Release </a:t>
          </a:r>
        </a:p>
        <a:p>
          <a:r>
            <a:rPr lang="en-US" dirty="0"/>
            <a:t>of Funds</a:t>
          </a:r>
        </a:p>
      </dgm:t>
    </dgm:pt>
    <dgm:pt modelId="{21B7200D-6588-4817-B99A-3F6F84F4AFD7}" type="parTrans" cxnId="{B6CAFE85-B2C9-4721-9129-BB67A39EA07D}">
      <dgm:prSet/>
      <dgm:spPr/>
      <dgm:t>
        <a:bodyPr/>
        <a:lstStyle/>
        <a:p>
          <a:endParaRPr lang="en-US"/>
        </a:p>
      </dgm:t>
    </dgm:pt>
    <dgm:pt modelId="{E09D0778-8CF3-4693-B18F-4D696F2FA9C0}" type="sibTrans" cxnId="{B6CAFE85-B2C9-4721-9129-BB67A39EA07D}">
      <dgm:prSet/>
      <dgm:spPr/>
      <dgm:t>
        <a:bodyPr/>
        <a:lstStyle/>
        <a:p>
          <a:endParaRPr lang="en-US"/>
        </a:p>
      </dgm:t>
    </dgm:pt>
    <dgm:pt modelId="{27189558-7F71-4137-95D7-9448A38F35CD}">
      <dgm:prSet/>
      <dgm:spPr/>
      <dgm:t>
        <a:bodyPr/>
        <a:lstStyle/>
        <a:p>
          <a:r>
            <a:rPr lang="en-US" dirty="0"/>
            <a:t>Bid</a:t>
          </a:r>
        </a:p>
      </dgm:t>
    </dgm:pt>
    <dgm:pt modelId="{93D695D8-4011-4F4C-9B15-DF49F54A90EA}" type="parTrans" cxnId="{344D9509-7226-4975-BCAA-3FC46D714BF7}">
      <dgm:prSet/>
      <dgm:spPr/>
      <dgm:t>
        <a:bodyPr/>
        <a:lstStyle/>
        <a:p>
          <a:endParaRPr lang="en-US"/>
        </a:p>
      </dgm:t>
    </dgm:pt>
    <dgm:pt modelId="{3A657F7F-B834-408B-A760-D3C902E5E5C3}" type="sibTrans" cxnId="{344D9509-7226-4975-BCAA-3FC46D714BF7}">
      <dgm:prSet/>
      <dgm:spPr/>
      <dgm:t>
        <a:bodyPr/>
        <a:lstStyle/>
        <a:p>
          <a:endParaRPr lang="en-US"/>
        </a:p>
      </dgm:t>
    </dgm:pt>
    <dgm:pt modelId="{F76AA0A3-925D-415D-A988-6FF6253F5DC4}">
      <dgm:prSet/>
      <dgm:spPr/>
      <dgm:t>
        <a:bodyPr/>
        <a:lstStyle/>
        <a:p>
          <a:r>
            <a:rPr lang="en-US" dirty="0"/>
            <a:t>Construction</a:t>
          </a:r>
        </a:p>
      </dgm:t>
    </dgm:pt>
    <dgm:pt modelId="{DED31F87-5854-4279-9994-97F37A60EDC1}" type="parTrans" cxnId="{72735B15-DBDB-4B1B-BEFD-A2507460F4D2}">
      <dgm:prSet/>
      <dgm:spPr/>
      <dgm:t>
        <a:bodyPr/>
        <a:lstStyle/>
        <a:p>
          <a:endParaRPr lang="en-US"/>
        </a:p>
      </dgm:t>
    </dgm:pt>
    <dgm:pt modelId="{97E26037-F43A-48B8-A0B3-FF1995844DD5}" type="sibTrans" cxnId="{72735B15-DBDB-4B1B-BEFD-A2507460F4D2}">
      <dgm:prSet/>
      <dgm:spPr/>
      <dgm:t>
        <a:bodyPr/>
        <a:lstStyle/>
        <a:p>
          <a:endParaRPr lang="en-US"/>
        </a:p>
      </dgm:t>
    </dgm:pt>
    <dgm:pt modelId="{802833CE-E55E-4D50-822B-64BD075370C2}">
      <dgm:prSet/>
      <dgm:spPr/>
      <dgm:t>
        <a:bodyPr/>
        <a:lstStyle/>
        <a:p>
          <a:r>
            <a:rPr lang="en-US" dirty="0"/>
            <a:t>Monitoring</a:t>
          </a:r>
        </a:p>
      </dgm:t>
    </dgm:pt>
    <dgm:pt modelId="{5A96DF2C-98DA-4D84-808F-4E659EFD6EC7}" type="parTrans" cxnId="{F32A26ED-59AD-440E-9276-16C517C54509}">
      <dgm:prSet/>
      <dgm:spPr/>
      <dgm:t>
        <a:bodyPr/>
        <a:lstStyle/>
        <a:p>
          <a:endParaRPr lang="en-US"/>
        </a:p>
      </dgm:t>
    </dgm:pt>
    <dgm:pt modelId="{E9613369-58D3-43E1-876C-43650A8269A4}" type="sibTrans" cxnId="{F32A26ED-59AD-440E-9276-16C517C54509}">
      <dgm:prSet/>
      <dgm:spPr/>
      <dgm:t>
        <a:bodyPr/>
        <a:lstStyle/>
        <a:p>
          <a:endParaRPr lang="en-US"/>
        </a:p>
      </dgm:t>
    </dgm:pt>
    <dgm:pt modelId="{A0366346-6345-4BD3-947D-EC7BC0E3A599}">
      <dgm:prSet/>
      <dgm:spPr/>
      <dgm:t>
        <a:bodyPr/>
        <a:lstStyle/>
        <a:p>
          <a:r>
            <a:rPr lang="en-US" dirty="0"/>
            <a:t>Closeout</a:t>
          </a:r>
        </a:p>
      </dgm:t>
    </dgm:pt>
    <dgm:pt modelId="{037548C0-ECF0-40AD-84B9-4F05A765FF73}" type="parTrans" cxnId="{D549FBE5-88CA-471C-A762-C35AA7DA7BBB}">
      <dgm:prSet/>
      <dgm:spPr/>
      <dgm:t>
        <a:bodyPr/>
        <a:lstStyle/>
        <a:p>
          <a:endParaRPr lang="en-US"/>
        </a:p>
      </dgm:t>
    </dgm:pt>
    <dgm:pt modelId="{F35862F1-F182-4F19-AE42-ED91279234D7}" type="sibTrans" cxnId="{D549FBE5-88CA-471C-A762-C35AA7DA7BBB}">
      <dgm:prSet/>
      <dgm:spPr/>
      <dgm:t>
        <a:bodyPr/>
        <a:lstStyle/>
        <a:p>
          <a:endParaRPr lang="en-US"/>
        </a:p>
      </dgm:t>
    </dgm:pt>
    <dgm:pt modelId="{B99B78A5-EE88-472D-AD0C-F7CBD0D5D1B1}" type="pres">
      <dgm:prSet presAssocID="{4B317337-7EA9-4094-99B4-2975321AB42B}" presName="Name0" presStyleCnt="0">
        <dgm:presLayoutVars>
          <dgm:dir/>
          <dgm:resizeHandles val="exact"/>
        </dgm:presLayoutVars>
      </dgm:prSet>
      <dgm:spPr/>
    </dgm:pt>
    <dgm:pt modelId="{52E92D37-9723-453E-A2BC-9CE66D753DA2}" type="pres">
      <dgm:prSet presAssocID="{BB7EDA12-6DFE-4F65-8D4C-C2AC6060CFA7}" presName="node" presStyleLbl="node1" presStyleIdx="0" presStyleCnt="15">
        <dgm:presLayoutVars>
          <dgm:bulletEnabled val="1"/>
        </dgm:presLayoutVars>
      </dgm:prSet>
      <dgm:spPr/>
    </dgm:pt>
    <dgm:pt modelId="{9B1DD0F6-EC9A-4EED-A32F-A913C881E1C4}" type="pres">
      <dgm:prSet presAssocID="{4746482B-24E2-48AB-A107-28564D417DE9}" presName="sibTrans" presStyleLbl="sibTrans1D1" presStyleIdx="0" presStyleCnt="14"/>
      <dgm:spPr/>
    </dgm:pt>
    <dgm:pt modelId="{787E0E9A-93AD-4873-8459-276B8040D5AB}" type="pres">
      <dgm:prSet presAssocID="{4746482B-24E2-48AB-A107-28564D417DE9}" presName="connectorText" presStyleLbl="sibTrans1D1" presStyleIdx="0" presStyleCnt="14"/>
      <dgm:spPr/>
    </dgm:pt>
    <dgm:pt modelId="{3C9CE92D-C4EB-451C-842E-5ACF2D318971}" type="pres">
      <dgm:prSet presAssocID="{415D2423-9CB6-4DF9-84FB-0074332C74B6}" presName="node" presStyleLbl="node1" presStyleIdx="1" presStyleCnt="15">
        <dgm:presLayoutVars>
          <dgm:bulletEnabled val="1"/>
        </dgm:presLayoutVars>
      </dgm:prSet>
      <dgm:spPr/>
    </dgm:pt>
    <dgm:pt modelId="{7C3BF5A1-2936-40F9-AEF6-2974516A26EA}" type="pres">
      <dgm:prSet presAssocID="{69ED390D-8DEA-4E61-8BAC-BA659CE5800F}" presName="sibTrans" presStyleLbl="sibTrans1D1" presStyleIdx="1" presStyleCnt="14"/>
      <dgm:spPr/>
    </dgm:pt>
    <dgm:pt modelId="{7969FA3A-ECB2-40A6-83F3-684542545311}" type="pres">
      <dgm:prSet presAssocID="{69ED390D-8DEA-4E61-8BAC-BA659CE5800F}" presName="connectorText" presStyleLbl="sibTrans1D1" presStyleIdx="1" presStyleCnt="14"/>
      <dgm:spPr/>
    </dgm:pt>
    <dgm:pt modelId="{EACDF6E5-01F4-4047-A347-E6DD04525FFD}" type="pres">
      <dgm:prSet presAssocID="{189F2C7D-B35B-439E-B10E-FF2ACF5D501A}" presName="node" presStyleLbl="node1" presStyleIdx="2" presStyleCnt="15">
        <dgm:presLayoutVars>
          <dgm:bulletEnabled val="1"/>
        </dgm:presLayoutVars>
      </dgm:prSet>
      <dgm:spPr/>
    </dgm:pt>
    <dgm:pt modelId="{57599C92-EB03-4188-A25E-CE7DC8121633}" type="pres">
      <dgm:prSet presAssocID="{79B03246-8A51-4390-9B05-ACFC20D9BCCD}" presName="sibTrans" presStyleLbl="sibTrans1D1" presStyleIdx="2" presStyleCnt="14"/>
      <dgm:spPr/>
    </dgm:pt>
    <dgm:pt modelId="{BADBE3B4-DB02-460D-B77A-B0FF86C23505}" type="pres">
      <dgm:prSet presAssocID="{79B03246-8A51-4390-9B05-ACFC20D9BCCD}" presName="connectorText" presStyleLbl="sibTrans1D1" presStyleIdx="2" presStyleCnt="14"/>
      <dgm:spPr/>
    </dgm:pt>
    <dgm:pt modelId="{7A54A5EB-012C-4A8F-8CC6-E33137D3D2FF}" type="pres">
      <dgm:prSet presAssocID="{2CBB422F-6B25-48ED-915D-95825CF273A7}" presName="node" presStyleLbl="node1" presStyleIdx="3" presStyleCnt="15">
        <dgm:presLayoutVars>
          <dgm:bulletEnabled val="1"/>
        </dgm:presLayoutVars>
      </dgm:prSet>
      <dgm:spPr/>
    </dgm:pt>
    <dgm:pt modelId="{54FA7A51-E34D-49B1-B303-048F18659535}" type="pres">
      <dgm:prSet presAssocID="{FC2DA412-8404-45B7-B8FC-A30DD2047352}" presName="sibTrans" presStyleLbl="sibTrans1D1" presStyleIdx="3" presStyleCnt="14"/>
      <dgm:spPr/>
    </dgm:pt>
    <dgm:pt modelId="{9BAF4E1B-3305-4E47-8A93-9990B5900580}" type="pres">
      <dgm:prSet presAssocID="{FC2DA412-8404-45B7-B8FC-A30DD2047352}" presName="connectorText" presStyleLbl="sibTrans1D1" presStyleIdx="3" presStyleCnt="14"/>
      <dgm:spPr/>
    </dgm:pt>
    <dgm:pt modelId="{4F088DDA-1D53-474F-94DC-4889C905C401}" type="pres">
      <dgm:prSet presAssocID="{C657E51D-45C1-4F4B-AB39-6FA3117CCFEC}" presName="node" presStyleLbl="node1" presStyleIdx="4" presStyleCnt="15">
        <dgm:presLayoutVars>
          <dgm:bulletEnabled val="1"/>
        </dgm:presLayoutVars>
      </dgm:prSet>
      <dgm:spPr/>
    </dgm:pt>
    <dgm:pt modelId="{67B7449A-0761-4B32-9FF2-4E97DC8F500E}" type="pres">
      <dgm:prSet presAssocID="{D84B2506-4FDB-442E-9D8E-748D3CD466A2}" presName="sibTrans" presStyleLbl="sibTrans1D1" presStyleIdx="4" presStyleCnt="14"/>
      <dgm:spPr/>
    </dgm:pt>
    <dgm:pt modelId="{0475AFAD-F97C-4149-BD46-276A7D950953}" type="pres">
      <dgm:prSet presAssocID="{D84B2506-4FDB-442E-9D8E-748D3CD466A2}" presName="connectorText" presStyleLbl="sibTrans1D1" presStyleIdx="4" presStyleCnt="14"/>
      <dgm:spPr/>
    </dgm:pt>
    <dgm:pt modelId="{03F5CF2A-B7E2-4AE2-A524-484E95EA73B4}" type="pres">
      <dgm:prSet presAssocID="{40353659-EED4-4CB8-8542-2BE214A3EB5C}" presName="node" presStyleLbl="node1" presStyleIdx="5" presStyleCnt="15">
        <dgm:presLayoutVars>
          <dgm:bulletEnabled val="1"/>
        </dgm:presLayoutVars>
      </dgm:prSet>
      <dgm:spPr/>
    </dgm:pt>
    <dgm:pt modelId="{2C8B427E-56E9-471A-B982-B6DC82CA4202}" type="pres">
      <dgm:prSet presAssocID="{35E5A62C-44CA-4A9F-9C6D-EC602C861E54}" presName="sibTrans" presStyleLbl="sibTrans1D1" presStyleIdx="5" presStyleCnt="14"/>
      <dgm:spPr/>
    </dgm:pt>
    <dgm:pt modelId="{643E06B8-CC63-4B1A-8DCF-A6632631BD7A}" type="pres">
      <dgm:prSet presAssocID="{35E5A62C-44CA-4A9F-9C6D-EC602C861E54}" presName="connectorText" presStyleLbl="sibTrans1D1" presStyleIdx="5" presStyleCnt="14"/>
      <dgm:spPr/>
    </dgm:pt>
    <dgm:pt modelId="{CB0F0AB7-C7FA-4FA9-AEAF-B1D9B22E09A0}" type="pres">
      <dgm:prSet presAssocID="{96CEE001-573E-4B22-8FF2-5BF74843F55E}" presName="node" presStyleLbl="node1" presStyleIdx="6" presStyleCnt="15">
        <dgm:presLayoutVars>
          <dgm:bulletEnabled val="1"/>
        </dgm:presLayoutVars>
      </dgm:prSet>
      <dgm:spPr/>
    </dgm:pt>
    <dgm:pt modelId="{3F7993CB-4105-4E3E-8B2D-6B5BE757F65E}" type="pres">
      <dgm:prSet presAssocID="{FA4427C7-5D29-49ED-A207-957598ECE04F}" presName="sibTrans" presStyleLbl="sibTrans1D1" presStyleIdx="6" presStyleCnt="14"/>
      <dgm:spPr/>
    </dgm:pt>
    <dgm:pt modelId="{4AD5CB40-63AF-4ABD-9A2C-9246D55F6D56}" type="pres">
      <dgm:prSet presAssocID="{FA4427C7-5D29-49ED-A207-957598ECE04F}" presName="connectorText" presStyleLbl="sibTrans1D1" presStyleIdx="6" presStyleCnt="14"/>
      <dgm:spPr/>
    </dgm:pt>
    <dgm:pt modelId="{826D1E06-2B29-4920-AD38-70189FC987D7}" type="pres">
      <dgm:prSet presAssocID="{A3BBB550-C20B-4DA9-8FF6-11DE546EDB76}" presName="node" presStyleLbl="node1" presStyleIdx="7" presStyleCnt="15">
        <dgm:presLayoutVars>
          <dgm:bulletEnabled val="1"/>
        </dgm:presLayoutVars>
      </dgm:prSet>
      <dgm:spPr/>
    </dgm:pt>
    <dgm:pt modelId="{B7CB91D0-B461-46B8-BEF8-FECF7CB56F9A}" type="pres">
      <dgm:prSet presAssocID="{E2A4E9BC-E2D5-4033-B4AC-B95C23486306}" presName="sibTrans" presStyleLbl="sibTrans1D1" presStyleIdx="7" presStyleCnt="14"/>
      <dgm:spPr/>
    </dgm:pt>
    <dgm:pt modelId="{B5D72F08-97F0-4F26-8C82-7191D9B173B9}" type="pres">
      <dgm:prSet presAssocID="{E2A4E9BC-E2D5-4033-B4AC-B95C23486306}" presName="connectorText" presStyleLbl="sibTrans1D1" presStyleIdx="7" presStyleCnt="14"/>
      <dgm:spPr/>
    </dgm:pt>
    <dgm:pt modelId="{3B36EE4B-E06B-4A39-8E5B-6B209919DB7A}" type="pres">
      <dgm:prSet presAssocID="{D39466A7-8C25-4969-8784-A7B1C8699CF4}" presName="node" presStyleLbl="node1" presStyleIdx="8" presStyleCnt="15">
        <dgm:presLayoutVars>
          <dgm:bulletEnabled val="1"/>
        </dgm:presLayoutVars>
      </dgm:prSet>
      <dgm:spPr/>
    </dgm:pt>
    <dgm:pt modelId="{A75B08FF-F24A-46A2-BF7E-637416F8C35F}" type="pres">
      <dgm:prSet presAssocID="{DE657E37-5198-4E00-AFA1-FFACE60F0182}" presName="sibTrans" presStyleLbl="sibTrans1D1" presStyleIdx="8" presStyleCnt="14"/>
      <dgm:spPr/>
    </dgm:pt>
    <dgm:pt modelId="{7D4D64AE-C6F0-4D69-8D16-9080F329DC02}" type="pres">
      <dgm:prSet presAssocID="{DE657E37-5198-4E00-AFA1-FFACE60F0182}" presName="connectorText" presStyleLbl="sibTrans1D1" presStyleIdx="8" presStyleCnt="14"/>
      <dgm:spPr/>
    </dgm:pt>
    <dgm:pt modelId="{A37E6B75-F967-4248-BA92-1166CE2AC612}" type="pres">
      <dgm:prSet presAssocID="{70DA194D-E718-4DB7-8D33-2DE6919F95B7}" presName="node" presStyleLbl="node1" presStyleIdx="9" presStyleCnt="15">
        <dgm:presLayoutVars>
          <dgm:bulletEnabled val="1"/>
        </dgm:presLayoutVars>
      </dgm:prSet>
      <dgm:spPr/>
    </dgm:pt>
    <dgm:pt modelId="{0C20560E-180A-4826-8ECA-B21D4AF437A0}" type="pres">
      <dgm:prSet presAssocID="{8100AE0B-1C8F-4D88-B19B-AD5B788C036E}" presName="sibTrans" presStyleLbl="sibTrans1D1" presStyleIdx="9" presStyleCnt="14"/>
      <dgm:spPr/>
    </dgm:pt>
    <dgm:pt modelId="{02DC5C69-4587-43AE-B71B-3E814A99C28E}" type="pres">
      <dgm:prSet presAssocID="{8100AE0B-1C8F-4D88-B19B-AD5B788C036E}" presName="connectorText" presStyleLbl="sibTrans1D1" presStyleIdx="9" presStyleCnt="14"/>
      <dgm:spPr/>
    </dgm:pt>
    <dgm:pt modelId="{E4A93FB0-AB1F-460B-985E-6491E7D0447B}" type="pres">
      <dgm:prSet presAssocID="{F681AA6C-3EC6-4B3D-9A08-0F930169921E}" presName="node" presStyleLbl="node1" presStyleIdx="10" presStyleCnt="15">
        <dgm:presLayoutVars>
          <dgm:bulletEnabled val="1"/>
        </dgm:presLayoutVars>
      </dgm:prSet>
      <dgm:spPr/>
    </dgm:pt>
    <dgm:pt modelId="{6404D37A-9CD7-4421-86A2-2FDCB2AC2573}" type="pres">
      <dgm:prSet presAssocID="{E09D0778-8CF3-4693-B18F-4D696F2FA9C0}" presName="sibTrans" presStyleLbl="sibTrans1D1" presStyleIdx="10" presStyleCnt="14"/>
      <dgm:spPr/>
    </dgm:pt>
    <dgm:pt modelId="{36CB8F56-9AD3-4C07-8ED1-BC533FF2CE80}" type="pres">
      <dgm:prSet presAssocID="{E09D0778-8CF3-4693-B18F-4D696F2FA9C0}" presName="connectorText" presStyleLbl="sibTrans1D1" presStyleIdx="10" presStyleCnt="14"/>
      <dgm:spPr/>
    </dgm:pt>
    <dgm:pt modelId="{16738C3A-7891-47E7-9E19-32272DA70388}" type="pres">
      <dgm:prSet presAssocID="{27189558-7F71-4137-95D7-9448A38F35CD}" presName="node" presStyleLbl="node1" presStyleIdx="11" presStyleCnt="15">
        <dgm:presLayoutVars>
          <dgm:bulletEnabled val="1"/>
        </dgm:presLayoutVars>
      </dgm:prSet>
      <dgm:spPr/>
    </dgm:pt>
    <dgm:pt modelId="{F2657803-87ED-412F-A13E-F5E349B3940A}" type="pres">
      <dgm:prSet presAssocID="{3A657F7F-B834-408B-A760-D3C902E5E5C3}" presName="sibTrans" presStyleLbl="sibTrans1D1" presStyleIdx="11" presStyleCnt="14"/>
      <dgm:spPr/>
    </dgm:pt>
    <dgm:pt modelId="{1D41A2B2-A3D7-41A0-ACE6-4723B88AD2A7}" type="pres">
      <dgm:prSet presAssocID="{3A657F7F-B834-408B-A760-D3C902E5E5C3}" presName="connectorText" presStyleLbl="sibTrans1D1" presStyleIdx="11" presStyleCnt="14"/>
      <dgm:spPr/>
    </dgm:pt>
    <dgm:pt modelId="{C9A17F20-2192-41F7-ADC3-B25D8A6D14B7}" type="pres">
      <dgm:prSet presAssocID="{F76AA0A3-925D-415D-A988-6FF6253F5DC4}" presName="node" presStyleLbl="node1" presStyleIdx="12" presStyleCnt="15">
        <dgm:presLayoutVars>
          <dgm:bulletEnabled val="1"/>
        </dgm:presLayoutVars>
      </dgm:prSet>
      <dgm:spPr/>
    </dgm:pt>
    <dgm:pt modelId="{F99E02DE-6985-4107-80F1-33245BC86A87}" type="pres">
      <dgm:prSet presAssocID="{97E26037-F43A-48B8-A0B3-FF1995844DD5}" presName="sibTrans" presStyleLbl="sibTrans1D1" presStyleIdx="12" presStyleCnt="14"/>
      <dgm:spPr/>
    </dgm:pt>
    <dgm:pt modelId="{64D7329C-3A7A-4DEC-8675-131C8AF9BE28}" type="pres">
      <dgm:prSet presAssocID="{97E26037-F43A-48B8-A0B3-FF1995844DD5}" presName="connectorText" presStyleLbl="sibTrans1D1" presStyleIdx="12" presStyleCnt="14"/>
      <dgm:spPr/>
    </dgm:pt>
    <dgm:pt modelId="{284987D7-64E6-4BDE-AF3B-421617B8B19D}" type="pres">
      <dgm:prSet presAssocID="{802833CE-E55E-4D50-822B-64BD075370C2}" presName="node" presStyleLbl="node1" presStyleIdx="13" presStyleCnt="15">
        <dgm:presLayoutVars>
          <dgm:bulletEnabled val="1"/>
        </dgm:presLayoutVars>
      </dgm:prSet>
      <dgm:spPr/>
    </dgm:pt>
    <dgm:pt modelId="{1644394D-74CF-44AC-BB11-E3DF25C8EC0A}" type="pres">
      <dgm:prSet presAssocID="{E9613369-58D3-43E1-876C-43650A8269A4}" presName="sibTrans" presStyleLbl="sibTrans1D1" presStyleIdx="13" presStyleCnt="14"/>
      <dgm:spPr/>
    </dgm:pt>
    <dgm:pt modelId="{3C79AB31-C72B-4B4E-AF64-9F001A545343}" type="pres">
      <dgm:prSet presAssocID="{E9613369-58D3-43E1-876C-43650A8269A4}" presName="connectorText" presStyleLbl="sibTrans1D1" presStyleIdx="13" presStyleCnt="14"/>
      <dgm:spPr/>
    </dgm:pt>
    <dgm:pt modelId="{9BECF040-6958-48D2-8635-0B4FE1A0B148}" type="pres">
      <dgm:prSet presAssocID="{A0366346-6345-4BD3-947D-EC7BC0E3A599}" presName="node" presStyleLbl="node1" presStyleIdx="14" presStyleCnt="15">
        <dgm:presLayoutVars>
          <dgm:bulletEnabled val="1"/>
        </dgm:presLayoutVars>
      </dgm:prSet>
      <dgm:spPr/>
    </dgm:pt>
  </dgm:ptLst>
  <dgm:cxnLst>
    <dgm:cxn modelId="{77EB8901-EF16-4414-9FAF-8EF955039F70}" type="presOf" srcId="{E09D0778-8CF3-4693-B18F-4D696F2FA9C0}" destId="{36CB8F56-9AD3-4C07-8ED1-BC533FF2CE80}" srcOrd="1" destOrd="0" presId="urn:microsoft.com/office/officeart/2016/7/layout/RepeatingBendingProcessNew"/>
    <dgm:cxn modelId="{C41D2E03-6693-4C2D-9B8F-F87FBB11AEF6}" type="presOf" srcId="{C657E51D-45C1-4F4B-AB39-6FA3117CCFEC}" destId="{4F088DDA-1D53-474F-94DC-4889C905C401}" srcOrd="0" destOrd="0" presId="urn:microsoft.com/office/officeart/2016/7/layout/RepeatingBendingProcessNew"/>
    <dgm:cxn modelId="{B9943F04-1E15-4F86-978C-44567D8E376C}" type="presOf" srcId="{2CBB422F-6B25-48ED-915D-95825CF273A7}" destId="{7A54A5EB-012C-4A8F-8CC6-E33137D3D2FF}" srcOrd="0" destOrd="0" presId="urn:microsoft.com/office/officeart/2016/7/layout/RepeatingBendingProcessNew"/>
    <dgm:cxn modelId="{64FA2C09-6797-42B4-8E9C-22D97DC5C90F}" type="presOf" srcId="{F76AA0A3-925D-415D-A988-6FF6253F5DC4}" destId="{C9A17F20-2192-41F7-ADC3-B25D8A6D14B7}" srcOrd="0" destOrd="0" presId="urn:microsoft.com/office/officeart/2016/7/layout/RepeatingBendingProcessNew"/>
    <dgm:cxn modelId="{344D9509-7226-4975-BCAA-3FC46D714BF7}" srcId="{4B317337-7EA9-4094-99B4-2975321AB42B}" destId="{27189558-7F71-4137-95D7-9448A38F35CD}" srcOrd="11" destOrd="0" parTransId="{93D695D8-4011-4F4C-9B15-DF49F54A90EA}" sibTransId="{3A657F7F-B834-408B-A760-D3C902E5E5C3}"/>
    <dgm:cxn modelId="{E2667B0A-2915-4B34-8663-AA331AD36066}" type="presOf" srcId="{69ED390D-8DEA-4E61-8BAC-BA659CE5800F}" destId="{7C3BF5A1-2936-40F9-AEF6-2974516A26EA}" srcOrd="0" destOrd="0" presId="urn:microsoft.com/office/officeart/2016/7/layout/RepeatingBendingProcessNew"/>
    <dgm:cxn modelId="{B6AE550D-5107-4C32-9F8F-E27BD35710CB}" type="presOf" srcId="{27189558-7F71-4137-95D7-9448A38F35CD}" destId="{16738C3A-7891-47E7-9E19-32272DA70388}" srcOrd="0" destOrd="0" presId="urn:microsoft.com/office/officeart/2016/7/layout/RepeatingBendingProcessNew"/>
    <dgm:cxn modelId="{03939E10-EB01-4CFF-BCBA-CCA6B51BB97B}" type="presOf" srcId="{E09D0778-8CF3-4693-B18F-4D696F2FA9C0}" destId="{6404D37A-9CD7-4421-86A2-2FDCB2AC2573}" srcOrd="0" destOrd="0" presId="urn:microsoft.com/office/officeart/2016/7/layout/RepeatingBendingProcessNew"/>
    <dgm:cxn modelId="{72735B15-DBDB-4B1B-BEFD-A2507460F4D2}" srcId="{4B317337-7EA9-4094-99B4-2975321AB42B}" destId="{F76AA0A3-925D-415D-A988-6FF6253F5DC4}" srcOrd="12" destOrd="0" parTransId="{DED31F87-5854-4279-9994-97F37A60EDC1}" sibTransId="{97E26037-F43A-48B8-A0B3-FF1995844DD5}"/>
    <dgm:cxn modelId="{71060C18-A334-4EE4-925A-FC1BC29F4466}" srcId="{4B317337-7EA9-4094-99B4-2975321AB42B}" destId="{2CBB422F-6B25-48ED-915D-95825CF273A7}" srcOrd="3" destOrd="0" parTransId="{7F1C0185-F96A-4F60-B7A6-4980A0CA8073}" sibTransId="{FC2DA412-8404-45B7-B8FC-A30DD2047352}"/>
    <dgm:cxn modelId="{5DB8DE21-9283-433F-9572-2B576F7A2BA3}" type="presOf" srcId="{8100AE0B-1C8F-4D88-B19B-AD5B788C036E}" destId="{0C20560E-180A-4826-8ECA-B21D4AF437A0}" srcOrd="0" destOrd="0" presId="urn:microsoft.com/office/officeart/2016/7/layout/RepeatingBendingProcessNew"/>
    <dgm:cxn modelId="{67C01622-8A2D-4EE4-838F-68F470E49C3D}" srcId="{4B317337-7EA9-4094-99B4-2975321AB42B}" destId="{96CEE001-573E-4B22-8FF2-5BF74843F55E}" srcOrd="6" destOrd="0" parTransId="{9D159152-985A-45D0-9B50-CC38AC22F79D}" sibTransId="{FA4427C7-5D29-49ED-A207-957598ECE04F}"/>
    <dgm:cxn modelId="{E5FFFC26-F75A-4980-9997-6F7B44C811A8}" type="presOf" srcId="{35E5A62C-44CA-4A9F-9C6D-EC602C861E54}" destId="{2C8B427E-56E9-471A-B982-B6DC82CA4202}" srcOrd="0" destOrd="0" presId="urn:microsoft.com/office/officeart/2016/7/layout/RepeatingBendingProcessNew"/>
    <dgm:cxn modelId="{4C2D2E28-616E-44AF-9692-4BF5E5EEBDDF}" type="presOf" srcId="{70DA194D-E718-4DB7-8D33-2DE6919F95B7}" destId="{A37E6B75-F967-4248-BA92-1166CE2AC612}" srcOrd="0" destOrd="0" presId="urn:microsoft.com/office/officeart/2016/7/layout/RepeatingBendingProcessNew"/>
    <dgm:cxn modelId="{8BDB192A-52E2-4D8A-9D31-11F5BEA508FC}" type="presOf" srcId="{4B317337-7EA9-4094-99B4-2975321AB42B}" destId="{B99B78A5-EE88-472D-AD0C-F7CBD0D5D1B1}" srcOrd="0" destOrd="0" presId="urn:microsoft.com/office/officeart/2016/7/layout/RepeatingBendingProcessNew"/>
    <dgm:cxn modelId="{7CCB852A-683F-4D43-A639-A2E7F095E354}" srcId="{4B317337-7EA9-4094-99B4-2975321AB42B}" destId="{C657E51D-45C1-4F4B-AB39-6FA3117CCFEC}" srcOrd="4" destOrd="0" parTransId="{E7717B50-9CDE-47BB-A314-A8B70CB374A2}" sibTransId="{D84B2506-4FDB-442E-9D8E-748D3CD466A2}"/>
    <dgm:cxn modelId="{EC97B72B-9BA9-4B52-81B5-721DCDBF9DE7}" type="presOf" srcId="{40353659-EED4-4CB8-8542-2BE214A3EB5C}" destId="{03F5CF2A-B7E2-4AE2-A524-484E95EA73B4}" srcOrd="0" destOrd="0" presId="urn:microsoft.com/office/officeart/2016/7/layout/RepeatingBendingProcessNew"/>
    <dgm:cxn modelId="{A4E6132C-9C98-4653-A29C-744F6CAC77CA}" type="presOf" srcId="{D84B2506-4FDB-442E-9D8E-748D3CD466A2}" destId="{67B7449A-0761-4B32-9FF2-4E97DC8F500E}" srcOrd="0" destOrd="0" presId="urn:microsoft.com/office/officeart/2016/7/layout/RepeatingBendingProcessNew"/>
    <dgm:cxn modelId="{A429053B-FE86-4059-A652-C2A543DBC305}" type="presOf" srcId="{E2A4E9BC-E2D5-4033-B4AC-B95C23486306}" destId="{B5D72F08-97F0-4F26-8C82-7191D9B173B9}" srcOrd="1" destOrd="0" presId="urn:microsoft.com/office/officeart/2016/7/layout/RepeatingBendingProcessNew"/>
    <dgm:cxn modelId="{23060A5D-797E-4F95-B5CD-CE16FE7EAABF}" type="presOf" srcId="{3A657F7F-B834-408B-A760-D3C902E5E5C3}" destId="{1D41A2B2-A3D7-41A0-ACE6-4723B88AD2A7}" srcOrd="1" destOrd="0" presId="urn:microsoft.com/office/officeart/2016/7/layout/RepeatingBendingProcessNew"/>
    <dgm:cxn modelId="{CB4B9B60-F05A-4ABF-989A-53A4A975FBAA}" type="presOf" srcId="{E9613369-58D3-43E1-876C-43650A8269A4}" destId="{3C79AB31-C72B-4B4E-AF64-9F001A545343}" srcOrd="1" destOrd="0" presId="urn:microsoft.com/office/officeart/2016/7/layout/RepeatingBendingProcessNew"/>
    <dgm:cxn modelId="{9B299841-12E4-4F16-B942-25C633C6A103}" type="presOf" srcId="{BB7EDA12-6DFE-4F65-8D4C-C2AC6060CFA7}" destId="{52E92D37-9723-453E-A2BC-9CE66D753DA2}" srcOrd="0" destOrd="0" presId="urn:microsoft.com/office/officeart/2016/7/layout/RepeatingBendingProcessNew"/>
    <dgm:cxn modelId="{17E76264-897F-46A4-8E56-084365F87327}" srcId="{4B317337-7EA9-4094-99B4-2975321AB42B}" destId="{189F2C7D-B35B-439E-B10E-FF2ACF5D501A}" srcOrd="2" destOrd="0" parTransId="{EF150E8B-F464-46AB-95FA-8BC98C285086}" sibTransId="{79B03246-8A51-4390-9B05-ACFC20D9BCCD}"/>
    <dgm:cxn modelId="{59950168-E7EF-4170-9B20-E8F8E10958B0}" type="presOf" srcId="{FC2DA412-8404-45B7-B8FC-A30DD2047352}" destId="{9BAF4E1B-3305-4E47-8A93-9990B5900580}" srcOrd="1" destOrd="0" presId="urn:microsoft.com/office/officeart/2016/7/layout/RepeatingBendingProcessNew"/>
    <dgm:cxn modelId="{D16DC548-2342-4127-807F-FCDDB3E989F0}" type="presOf" srcId="{79B03246-8A51-4390-9B05-ACFC20D9BCCD}" destId="{BADBE3B4-DB02-460D-B77A-B0FF86C23505}" srcOrd="1" destOrd="0" presId="urn:microsoft.com/office/officeart/2016/7/layout/RepeatingBendingProcessNew"/>
    <dgm:cxn modelId="{B79DC74E-FD09-4CE4-A057-E7B50C3A5CDA}" srcId="{4B317337-7EA9-4094-99B4-2975321AB42B}" destId="{70DA194D-E718-4DB7-8D33-2DE6919F95B7}" srcOrd="9" destOrd="0" parTransId="{60BDD71A-5E2C-433A-A9B9-DAE8E508BABF}" sibTransId="{8100AE0B-1C8F-4D88-B19B-AD5B788C036E}"/>
    <dgm:cxn modelId="{8EDA0172-C431-4EB8-BEF4-9FD21372A6F1}" type="presOf" srcId="{E2A4E9BC-E2D5-4033-B4AC-B95C23486306}" destId="{B7CB91D0-B461-46B8-BEF8-FECF7CB56F9A}" srcOrd="0" destOrd="0" presId="urn:microsoft.com/office/officeart/2016/7/layout/RepeatingBendingProcessNew"/>
    <dgm:cxn modelId="{E55B4D52-B3C5-47B7-9D3C-877D46861093}" type="presOf" srcId="{A3BBB550-C20B-4DA9-8FF6-11DE546EDB76}" destId="{826D1E06-2B29-4920-AD38-70189FC987D7}" srcOrd="0" destOrd="0" presId="urn:microsoft.com/office/officeart/2016/7/layout/RepeatingBendingProcessNew"/>
    <dgm:cxn modelId="{92CA2A73-31BD-4104-AE9F-A472C57A73A1}" type="presOf" srcId="{415D2423-9CB6-4DF9-84FB-0074332C74B6}" destId="{3C9CE92D-C4EB-451C-842E-5ACF2D318971}" srcOrd="0" destOrd="0" presId="urn:microsoft.com/office/officeart/2016/7/layout/RepeatingBendingProcessNew"/>
    <dgm:cxn modelId="{0904C554-8A3E-449E-AED8-A8F6D6B3FF59}" type="presOf" srcId="{FC2DA412-8404-45B7-B8FC-A30DD2047352}" destId="{54FA7A51-E34D-49B1-B303-048F18659535}" srcOrd="0" destOrd="0" presId="urn:microsoft.com/office/officeart/2016/7/layout/RepeatingBendingProcessNew"/>
    <dgm:cxn modelId="{BCF2B676-CD45-4D47-975C-86F23B17C892}" type="presOf" srcId="{4746482B-24E2-48AB-A107-28564D417DE9}" destId="{787E0E9A-93AD-4873-8459-276B8040D5AB}" srcOrd="1" destOrd="0" presId="urn:microsoft.com/office/officeart/2016/7/layout/RepeatingBendingProcessNew"/>
    <dgm:cxn modelId="{57135E79-4EF6-4890-940D-EC8A3C931912}" type="presOf" srcId="{4746482B-24E2-48AB-A107-28564D417DE9}" destId="{9B1DD0F6-EC9A-4EED-A32F-A913C881E1C4}" srcOrd="0" destOrd="0" presId="urn:microsoft.com/office/officeart/2016/7/layout/RepeatingBendingProcessNew"/>
    <dgm:cxn modelId="{5A4D5079-287A-4406-92E1-F344427E4FA2}" type="presOf" srcId="{D84B2506-4FDB-442E-9D8E-748D3CD466A2}" destId="{0475AFAD-F97C-4149-BD46-276A7D950953}" srcOrd="1" destOrd="0" presId="urn:microsoft.com/office/officeart/2016/7/layout/RepeatingBendingProcessNew"/>
    <dgm:cxn modelId="{6A0AF75A-A302-4647-9ECD-B3BFABA2313B}" type="presOf" srcId="{189F2C7D-B35B-439E-B10E-FF2ACF5D501A}" destId="{EACDF6E5-01F4-4047-A347-E6DD04525FFD}" srcOrd="0" destOrd="0" presId="urn:microsoft.com/office/officeart/2016/7/layout/RepeatingBendingProcessNew"/>
    <dgm:cxn modelId="{1DF5527E-E634-4BA1-8186-8DA57D6D1D12}" type="presOf" srcId="{E9613369-58D3-43E1-876C-43650A8269A4}" destId="{1644394D-74CF-44AC-BB11-E3DF25C8EC0A}" srcOrd="0" destOrd="0" presId="urn:microsoft.com/office/officeart/2016/7/layout/RepeatingBendingProcessNew"/>
    <dgm:cxn modelId="{79237381-E9BA-4158-8DF4-3AA72572D39B}" type="presOf" srcId="{35E5A62C-44CA-4A9F-9C6D-EC602C861E54}" destId="{643E06B8-CC63-4B1A-8DCF-A6632631BD7A}" srcOrd="1" destOrd="0" presId="urn:microsoft.com/office/officeart/2016/7/layout/RepeatingBendingProcessNew"/>
    <dgm:cxn modelId="{B6CAFE85-B2C9-4721-9129-BB67A39EA07D}" srcId="{4B317337-7EA9-4094-99B4-2975321AB42B}" destId="{F681AA6C-3EC6-4B3D-9A08-0F930169921E}" srcOrd="10" destOrd="0" parTransId="{21B7200D-6588-4817-B99A-3F6F84F4AFD7}" sibTransId="{E09D0778-8CF3-4693-B18F-4D696F2FA9C0}"/>
    <dgm:cxn modelId="{C15FFF8B-2462-4503-82D3-C1CB5CD0F35C}" type="presOf" srcId="{F681AA6C-3EC6-4B3D-9A08-0F930169921E}" destId="{E4A93FB0-AB1F-460B-985E-6491E7D0447B}" srcOrd="0" destOrd="0" presId="urn:microsoft.com/office/officeart/2016/7/layout/RepeatingBendingProcessNew"/>
    <dgm:cxn modelId="{3A227A8E-C09F-43FA-9AF5-65446453C886}" type="presOf" srcId="{D39466A7-8C25-4969-8784-A7B1C8699CF4}" destId="{3B36EE4B-E06B-4A39-8E5B-6B209919DB7A}" srcOrd="0" destOrd="0" presId="urn:microsoft.com/office/officeart/2016/7/layout/RepeatingBendingProcessNew"/>
    <dgm:cxn modelId="{20E30096-8397-45FF-90D7-929B7762F95D}" type="presOf" srcId="{97E26037-F43A-48B8-A0B3-FF1995844DD5}" destId="{64D7329C-3A7A-4DEC-8675-131C8AF9BE28}" srcOrd="1" destOrd="0" presId="urn:microsoft.com/office/officeart/2016/7/layout/RepeatingBendingProcessNew"/>
    <dgm:cxn modelId="{798A2699-A5CC-4768-91B0-6F4859B0B763}" srcId="{4B317337-7EA9-4094-99B4-2975321AB42B}" destId="{BB7EDA12-6DFE-4F65-8D4C-C2AC6060CFA7}" srcOrd="0" destOrd="0" parTransId="{A8127943-7081-4F8A-9CD9-C3714658A5C5}" sibTransId="{4746482B-24E2-48AB-A107-28564D417DE9}"/>
    <dgm:cxn modelId="{61FB6C9E-5613-4E46-A78B-FCE7D74AFFCE}" type="presOf" srcId="{8100AE0B-1C8F-4D88-B19B-AD5B788C036E}" destId="{02DC5C69-4587-43AE-B71B-3E814A99C28E}" srcOrd="1" destOrd="0" presId="urn:microsoft.com/office/officeart/2016/7/layout/RepeatingBendingProcessNew"/>
    <dgm:cxn modelId="{1EAB349F-2ED3-456C-84B8-35B3D8E00554}" type="presOf" srcId="{DE657E37-5198-4E00-AFA1-FFACE60F0182}" destId="{A75B08FF-F24A-46A2-BF7E-637416F8C35F}" srcOrd="0" destOrd="0" presId="urn:microsoft.com/office/officeart/2016/7/layout/RepeatingBendingProcessNew"/>
    <dgm:cxn modelId="{6DE88FA0-5B1E-48FE-8F72-5DBA63999043}" srcId="{4B317337-7EA9-4094-99B4-2975321AB42B}" destId="{D39466A7-8C25-4969-8784-A7B1C8699CF4}" srcOrd="8" destOrd="0" parTransId="{72629DFB-C10A-47F2-84DD-0AAD97D8DAA8}" sibTransId="{DE657E37-5198-4E00-AFA1-FFACE60F0182}"/>
    <dgm:cxn modelId="{A04B28AE-389A-46FD-921C-83381945F150}" srcId="{4B317337-7EA9-4094-99B4-2975321AB42B}" destId="{A3BBB550-C20B-4DA9-8FF6-11DE546EDB76}" srcOrd="7" destOrd="0" parTransId="{EBEDD5BB-5FF1-4C8B-A7ED-556CB99F2DE9}" sibTransId="{E2A4E9BC-E2D5-4033-B4AC-B95C23486306}"/>
    <dgm:cxn modelId="{8AA11BAF-FA01-484B-BC3A-9084A9615368}" type="presOf" srcId="{A0366346-6345-4BD3-947D-EC7BC0E3A599}" destId="{9BECF040-6958-48D2-8635-0B4FE1A0B148}" srcOrd="0" destOrd="0" presId="urn:microsoft.com/office/officeart/2016/7/layout/RepeatingBendingProcessNew"/>
    <dgm:cxn modelId="{95C59FB6-A81B-4E3E-9679-6121C90053F0}" srcId="{4B317337-7EA9-4094-99B4-2975321AB42B}" destId="{415D2423-9CB6-4DF9-84FB-0074332C74B6}" srcOrd="1" destOrd="0" parTransId="{EE9256D2-A6F5-4346-91E1-2181DB8417B4}" sibTransId="{69ED390D-8DEA-4E61-8BAC-BA659CE5800F}"/>
    <dgm:cxn modelId="{9D54F4BC-F2CE-4D48-9B21-9851CCE70314}" type="presOf" srcId="{FA4427C7-5D29-49ED-A207-957598ECE04F}" destId="{4AD5CB40-63AF-4ABD-9A2C-9246D55F6D56}" srcOrd="1" destOrd="0" presId="urn:microsoft.com/office/officeart/2016/7/layout/RepeatingBendingProcessNew"/>
    <dgm:cxn modelId="{756977C2-6178-42D5-ACF4-CA8CD3468CE3}" type="presOf" srcId="{96CEE001-573E-4B22-8FF2-5BF74843F55E}" destId="{CB0F0AB7-C7FA-4FA9-AEAF-B1D9B22E09A0}" srcOrd="0" destOrd="0" presId="urn:microsoft.com/office/officeart/2016/7/layout/RepeatingBendingProcessNew"/>
    <dgm:cxn modelId="{4CA30EDE-203C-42CD-9CD2-4E5ACCB20C08}" type="presOf" srcId="{69ED390D-8DEA-4E61-8BAC-BA659CE5800F}" destId="{7969FA3A-ECB2-40A6-83F3-684542545311}" srcOrd="1" destOrd="0" presId="urn:microsoft.com/office/officeart/2016/7/layout/RepeatingBendingProcessNew"/>
    <dgm:cxn modelId="{52272BE1-4499-4D43-A636-A4C780A1BBF3}" type="presOf" srcId="{802833CE-E55E-4D50-822B-64BD075370C2}" destId="{284987D7-64E6-4BDE-AF3B-421617B8B19D}" srcOrd="0" destOrd="0" presId="urn:microsoft.com/office/officeart/2016/7/layout/RepeatingBendingProcessNew"/>
    <dgm:cxn modelId="{D549FBE5-88CA-471C-A762-C35AA7DA7BBB}" srcId="{4B317337-7EA9-4094-99B4-2975321AB42B}" destId="{A0366346-6345-4BD3-947D-EC7BC0E3A599}" srcOrd="14" destOrd="0" parTransId="{037548C0-ECF0-40AD-84B9-4F05A765FF73}" sibTransId="{F35862F1-F182-4F19-AE42-ED91279234D7}"/>
    <dgm:cxn modelId="{3E1C32EA-6D1C-4C89-8AF5-FEF7182DEA39}" type="presOf" srcId="{79B03246-8A51-4390-9B05-ACFC20D9BCCD}" destId="{57599C92-EB03-4188-A25E-CE7DC8121633}" srcOrd="0" destOrd="0" presId="urn:microsoft.com/office/officeart/2016/7/layout/RepeatingBendingProcessNew"/>
    <dgm:cxn modelId="{F32A26ED-59AD-440E-9276-16C517C54509}" srcId="{4B317337-7EA9-4094-99B4-2975321AB42B}" destId="{802833CE-E55E-4D50-822B-64BD075370C2}" srcOrd="13" destOrd="0" parTransId="{5A96DF2C-98DA-4D84-808F-4E659EFD6EC7}" sibTransId="{E9613369-58D3-43E1-876C-43650A8269A4}"/>
    <dgm:cxn modelId="{3D097FF0-279E-4A8F-89A2-21253C5142EC}" type="presOf" srcId="{3A657F7F-B834-408B-A760-D3C902E5E5C3}" destId="{F2657803-87ED-412F-A13E-F5E349B3940A}" srcOrd="0" destOrd="0" presId="urn:microsoft.com/office/officeart/2016/7/layout/RepeatingBendingProcessNew"/>
    <dgm:cxn modelId="{959EEFF1-4B37-4AF5-BACA-520620CF6CD0}" type="presOf" srcId="{97E26037-F43A-48B8-A0B3-FF1995844DD5}" destId="{F99E02DE-6985-4107-80F1-33245BC86A87}" srcOrd="0" destOrd="0" presId="urn:microsoft.com/office/officeart/2016/7/layout/RepeatingBendingProcessNew"/>
    <dgm:cxn modelId="{12D985F3-1711-40E0-B7B1-AAF7C992CD79}" type="presOf" srcId="{FA4427C7-5D29-49ED-A207-957598ECE04F}" destId="{3F7993CB-4105-4E3E-8B2D-6B5BE757F65E}" srcOrd="0" destOrd="0" presId="urn:microsoft.com/office/officeart/2016/7/layout/RepeatingBendingProcessNew"/>
    <dgm:cxn modelId="{D04E5DF9-1023-4939-BAC4-546BA155EFC2}" srcId="{4B317337-7EA9-4094-99B4-2975321AB42B}" destId="{40353659-EED4-4CB8-8542-2BE214A3EB5C}" srcOrd="5" destOrd="0" parTransId="{F42EE6B1-C255-4197-B0DC-4E6078BDA5C7}" sibTransId="{35E5A62C-44CA-4A9F-9C6D-EC602C861E54}"/>
    <dgm:cxn modelId="{962DEDFA-FBD3-42FF-8693-915D7639E46D}" type="presOf" srcId="{DE657E37-5198-4E00-AFA1-FFACE60F0182}" destId="{7D4D64AE-C6F0-4D69-8D16-9080F329DC02}" srcOrd="1" destOrd="0" presId="urn:microsoft.com/office/officeart/2016/7/layout/RepeatingBendingProcessNew"/>
    <dgm:cxn modelId="{2E9627FE-DAA4-4D2B-9A8B-F818E0951E7D}" type="presParOf" srcId="{B99B78A5-EE88-472D-AD0C-F7CBD0D5D1B1}" destId="{52E92D37-9723-453E-A2BC-9CE66D753DA2}" srcOrd="0" destOrd="0" presId="urn:microsoft.com/office/officeart/2016/7/layout/RepeatingBendingProcessNew"/>
    <dgm:cxn modelId="{326EFD9F-8EB7-47B8-8E9B-ABD049579BF0}" type="presParOf" srcId="{B99B78A5-EE88-472D-AD0C-F7CBD0D5D1B1}" destId="{9B1DD0F6-EC9A-4EED-A32F-A913C881E1C4}" srcOrd="1" destOrd="0" presId="urn:microsoft.com/office/officeart/2016/7/layout/RepeatingBendingProcessNew"/>
    <dgm:cxn modelId="{92E42AE9-9677-42BA-88C7-54139154A9F5}" type="presParOf" srcId="{9B1DD0F6-EC9A-4EED-A32F-A913C881E1C4}" destId="{787E0E9A-93AD-4873-8459-276B8040D5AB}" srcOrd="0" destOrd="0" presId="urn:microsoft.com/office/officeart/2016/7/layout/RepeatingBendingProcessNew"/>
    <dgm:cxn modelId="{9B4006F0-B0D3-4A96-9817-B260B89A53C8}" type="presParOf" srcId="{B99B78A5-EE88-472D-AD0C-F7CBD0D5D1B1}" destId="{3C9CE92D-C4EB-451C-842E-5ACF2D318971}" srcOrd="2" destOrd="0" presId="urn:microsoft.com/office/officeart/2016/7/layout/RepeatingBendingProcessNew"/>
    <dgm:cxn modelId="{92351A08-1FF1-4145-94AA-82E0DAB05CFE}" type="presParOf" srcId="{B99B78A5-EE88-472D-AD0C-F7CBD0D5D1B1}" destId="{7C3BF5A1-2936-40F9-AEF6-2974516A26EA}" srcOrd="3" destOrd="0" presId="urn:microsoft.com/office/officeart/2016/7/layout/RepeatingBendingProcessNew"/>
    <dgm:cxn modelId="{DC755E38-222A-423A-BFDE-D6103233BF5F}" type="presParOf" srcId="{7C3BF5A1-2936-40F9-AEF6-2974516A26EA}" destId="{7969FA3A-ECB2-40A6-83F3-684542545311}" srcOrd="0" destOrd="0" presId="urn:microsoft.com/office/officeart/2016/7/layout/RepeatingBendingProcessNew"/>
    <dgm:cxn modelId="{90C2CEBB-8C95-4A6E-83CA-2258563BFAAF}" type="presParOf" srcId="{B99B78A5-EE88-472D-AD0C-F7CBD0D5D1B1}" destId="{EACDF6E5-01F4-4047-A347-E6DD04525FFD}" srcOrd="4" destOrd="0" presId="urn:microsoft.com/office/officeart/2016/7/layout/RepeatingBendingProcessNew"/>
    <dgm:cxn modelId="{C5C2DF20-F4B4-411C-827C-0B743F834483}" type="presParOf" srcId="{B99B78A5-EE88-472D-AD0C-F7CBD0D5D1B1}" destId="{57599C92-EB03-4188-A25E-CE7DC8121633}" srcOrd="5" destOrd="0" presId="urn:microsoft.com/office/officeart/2016/7/layout/RepeatingBendingProcessNew"/>
    <dgm:cxn modelId="{FF4612B4-2F90-4CFA-8545-800793069AAE}" type="presParOf" srcId="{57599C92-EB03-4188-A25E-CE7DC8121633}" destId="{BADBE3B4-DB02-460D-B77A-B0FF86C23505}" srcOrd="0" destOrd="0" presId="urn:microsoft.com/office/officeart/2016/7/layout/RepeatingBendingProcessNew"/>
    <dgm:cxn modelId="{404D1787-7738-447D-A3B9-1A65DDB973DF}" type="presParOf" srcId="{B99B78A5-EE88-472D-AD0C-F7CBD0D5D1B1}" destId="{7A54A5EB-012C-4A8F-8CC6-E33137D3D2FF}" srcOrd="6" destOrd="0" presId="urn:microsoft.com/office/officeart/2016/7/layout/RepeatingBendingProcessNew"/>
    <dgm:cxn modelId="{5B85CA86-8EC3-4002-83F0-B603DA4FDAFE}" type="presParOf" srcId="{B99B78A5-EE88-472D-AD0C-F7CBD0D5D1B1}" destId="{54FA7A51-E34D-49B1-B303-048F18659535}" srcOrd="7" destOrd="0" presId="urn:microsoft.com/office/officeart/2016/7/layout/RepeatingBendingProcessNew"/>
    <dgm:cxn modelId="{CEE3D6FC-5A81-4511-AEAA-BDE5E385B4A8}" type="presParOf" srcId="{54FA7A51-E34D-49B1-B303-048F18659535}" destId="{9BAF4E1B-3305-4E47-8A93-9990B5900580}" srcOrd="0" destOrd="0" presId="urn:microsoft.com/office/officeart/2016/7/layout/RepeatingBendingProcessNew"/>
    <dgm:cxn modelId="{2A44A307-124F-42F0-B439-B2A3D967D1D9}" type="presParOf" srcId="{B99B78A5-EE88-472D-AD0C-F7CBD0D5D1B1}" destId="{4F088DDA-1D53-474F-94DC-4889C905C401}" srcOrd="8" destOrd="0" presId="urn:microsoft.com/office/officeart/2016/7/layout/RepeatingBendingProcessNew"/>
    <dgm:cxn modelId="{0325C67B-86B0-4537-9413-6119E4C2CC8F}" type="presParOf" srcId="{B99B78A5-EE88-472D-AD0C-F7CBD0D5D1B1}" destId="{67B7449A-0761-4B32-9FF2-4E97DC8F500E}" srcOrd="9" destOrd="0" presId="urn:microsoft.com/office/officeart/2016/7/layout/RepeatingBendingProcessNew"/>
    <dgm:cxn modelId="{A37DEFD9-7FAD-41F9-9B3C-CC0A084712B0}" type="presParOf" srcId="{67B7449A-0761-4B32-9FF2-4E97DC8F500E}" destId="{0475AFAD-F97C-4149-BD46-276A7D950953}" srcOrd="0" destOrd="0" presId="urn:microsoft.com/office/officeart/2016/7/layout/RepeatingBendingProcessNew"/>
    <dgm:cxn modelId="{54ADE9E7-23B4-481B-9AE9-72A0636E8213}" type="presParOf" srcId="{B99B78A5-EE88-472D-AD0C-F7CBD0D5D1B1}" destId="{03F5CF2A-B7E2-4AE2-A524-484E95EA73B4}" srcOrd="10" destOrd="0" presId="urn:microsoft.com/office/officeart/2016/7/layout/RepeatingBendingProcessNew"/>
    <dgm:cxn modelId="{28B35457-1432-44CD-9049-2D297DD71C93}" type="presParOf" srcId="{B99B78A5-EE88-472D-AD0C-F7CBD0D5D1B1}" destId="{2C8B427E-56E9-471A-B982-B6DC82CA4202}" srcOrd="11" destOrd="0" presId="urn:microsoft.com/office/officeart/2016/7/layout/RepeatingBendingProcessNew"/>
    <dgm:cxn modelId="{D66B5153-5DC7-4F37-9BF0-1F15E7C74B01}" type="presParOf" srcId="{2C8B427E-56E9-471A-B982-B6DC82CA4202}" destId="{643E06B8-CC63-4B1A-8DCF-A6632631BD7A}" srcOrd="0" destOrd="0" presId="urn:microsoft.com/office/officeart/2016/7/layout/RepeatingBendingProcessNew"/>
    <dgm:cxn modelId="{215A3850-9B15-4946-8217-77BD442D802D}" type="presParOf" srcId="{B99B78A5-EE88-472D-AD0C-F7CBD0D5D1B1}" destId="{CB0F0AB7-C7FA-4FA9-AEAF-B1D9B22E09A0}" srcOrd="12" destOrd="0" presId="urn:microsoft.com/office/officeart/2016/7/layout/RepeatingBendingProcessNew"/>
    <dgm:cxn modelId="{37D6D4A4-82FC-4526-80F0-BEA5BBF89AFD}" type="presParOf" srcId="{B99B78A5-EE88-472D-AD0C-F7CBD0D5D1B1}" destId="{3F7993CB-4105-4E3E-8B2D-6B5BE757F65E}" srcOrd="13" destOrd="0" presId="urn:microsoft.com/office/officeart/2016/7/layout/RepeatingBendingProcessNew"/>
    <dgm:cxn modelId="{0075FD75-A51F-49A9-BC42-127E325479DC}" type="presParOf" srcId="{3F7993CB-4105-4E3E-8B2D-6B5BE757F65E}" destId="{4AD5CB40-63AF-4ABD-9A2C-9246D55F6D56}" srcOrd="0" destOrd="0" presId="urn:microsoft.com/office/officeart/2016/7/layout/RepeatingBendingProcessNew"/>
    <dgm:cxn modelId="{8AC4712A-E186-40E2-8DFA-C72F33E7B1AF}" type="presParOf" srcId="{B99B78A5-EE88-472D-AD0C-F7CBD0D5D1B1}" destId="{826D1E06-2B29-4920-AD38-70189FC987D7}" srcOrd="14" destOrd="0" presId="urn:microsoft.com/office/officeart/2016/7/layout/RepeatingBendingProcessNew"/>
    <dgm:cxn modelId="{3EF28D77-7FA9-41BC-A0A2-B7881680C8BE}" type="presParOf" srcId="{B99B78A5-EE88-472D-AD0C-F7CBD0D5D1B1}" destId="{B7CB91D0-B461-46B8-BEF8-FECF7CB56F9A}" srcOrd="15" destOrd="0" presId="urn:microsoft.com/office/officeart/2016/7/layout/RepeatingBendingProcessNew"/>
    <dgm:cxn modelId="{E93967CD-CD6A-4AFE-9EED-D7B0538DF7B8}" type="presParOf" srcId="{B7CB91D0-B461-46B8-BEF8-FECF7CB56F9A}" destId="{B5D72F08-97F0-4F26-8C82-7191D9B173B9}" srcOrd="0" destOrd="0" presId="urn:microsoft.com/office/officeart/2016/7/layout/RepeatingBendingProcessNew"/>
    <dgm:cxn modelId="{6F8C59C4-C97C-48F6-A4D4-0A78B8C1B5ED}" type="presParOf" srcId="{B99B78A5-EE88-472D-AD0C-F7CBD0D5D1B1}" destId="{3B36EE4B-E06B-4A39-8E5B-6B209919DB7A}" srcOrd="16" destOrd="0" presId="urn:microsoft.com/office/officeart/2016/7/layout/RepeatingBendingProcessNew"/>
    <dgm:cxn modelId="{ECF3B331-E47F-450C-ACEC-7E9EDE81690D}" type="presParOf" srcId="{B99B78A5-EE88-472D-AD0C-F7CBD0D5D1B1}" destId="{A75B08FF-F24A-46A2-BF7E-637416F8C35F}" srcOrd="17" destOrd="0" presId="urn:microsoft.com/office/officeart/2016/7/layout/RepeatingBendingProcessNew"/>
    <dgm:cxn modelId="{9E261AA1-B5E2-46BD-91E8-9C2CD5505DA0}" type="presParOf" srcId="{A75B08FF-F24A-46A2-BF7E-637416F8C35F}" destId="{7D4D64AE-C6F0-4D69-8D16-9080F329DC02}" srcOrd="0" destOrd="0" presId="urn:microsoft.com/office/officeart/2016/7/layout/RepeatingBendingProcessNew"/>
    <dgm:cxn modelId="{4B50C2B2-E9C8-406C-A477-2CD9BEF9F309}" type="presParOf" srcId="{B99B78A5-EE88-472D-AD0C-F7CBD0D5D1B1}" destId="{A37E6B75-F967-4248-BA92-1166CE2AC612}" srcOrd="18" destOrd="0" presId="urn:microsoft.com/office/officeart/2016/7/layout/RepeatingBendingProcessNew"/>
    <dgm:cxn modelId="{C237EBD0-7C71-4582-A91A-E1662D53FFDB}" type="presParOf" srcId="{B99B78A5-EE88-472D-AD0C-F7CBD0D5D1B1}" destId="{0C20560E-180A-4826-8ECA-B21D4AF437A0}" srcOrd="19" destOrd="0" presId="urn:microsoft.com/office/officeart/2016/7/layout/RepeatingBendingProcessNew"/>
    <dgm:cxn modelId="{EC325847-E07F-4D23-9961-8945B079D6F7}" type="presParOf" srcId="{0C20560E-180A-4826-8ECA-B21D4AF437A0}" destId="{02DC5C69-4587-43AE-B71B-3E814A99C28E}" srcOrd="0" destOrd="0" presId="urn:microsoft.com/office/officeart/2016/7/layout/RepeatingBendingProcessNew"/>
    <dgm:cxn modelId="{19B6AC4B-7E7F-4274-901F-6D28225917B8}" type="presParOf" srcId="{B99B78A5-EE88-472D-AD0C-F7CBD0D5D1B1}" destId="{E4A93FB0-AB1F-460B-985E-6491E7D0447B}" srcOrd="20" destOrd="0" presId="urn:microsoft.com/office/officeart/2016/7/layout/RepeatingBendingProcessNew"/>
    <dgm:cxn modelId="{401EA3C5-1C00-4D88-A8BB-C1CBE5870672}" type="presParOf" srcId="{B99B78A5-EE88-472D-AD0C-F7CBD0D5D1B1}" destId="{6404D37A-9CD7-4421-86A2-2FDCB2AC2573}" srcOrd="21" destOrd="0" presId="urn:microsoft.com/office/officeart/2016/7/layout/RepeatingBendingProcessNew"/>
    <dgm:cxn modelId="{7F4F734F-5F19-4C39-9ACB-C7D59467F8D9}" type="presParOf" srcId="{6404D37A-9CD7-4421-86A2-2FDCB2AC2573}" destId="{36CB8F56-9AD3-4C07-8ED1-BC533FF2CE80}" srcOrd="0" destOrd="0" presId="urn:microsoft.com/office/officeart/2016/7/layout/RepeatingBendingProcessNew"/>
    <dgm:cxn modelId="{7AA7E5ED-7465-4D2C-91D6-1EDF561F64E9}" type="presParOf" srcId="{B99B78A5-EE88-472D-AD0C-F7CBD0D5D1B1}" destId="{16738C3A-7891-47E7-9E19-32272DA70388}" srcOrd="22" destOrd="0" presId="urn:microsoft.com/office/officeart/2016/7/layout/RepeatingBendingProcessNew"/>
    <dgm:cxn modelId="{9F3F8AA0-3D40-4F78-83D3-1DF370FD42DA}" type="presParOf" srcId="{B99B78A5-EE88-472D-AD0C-F7CBD0D5D1B1}" destId="{F2657803-87ED-412F-A13E-F5E349B3940A}" srcOrd="23" destOrd="0" presId="urn:microsoft.com/office/officeart/2016/7/layout/RepeatingBendingProcessNew"/>
    <dgm:cxn modelId="{85E369B8-B87D-4FCC-B6C5-BB7EDDE80D91}" type="presParOf" srcId="{F2657803-87ED-412F-A13E-F5E349B3940A}" destId="{1D41A2B2-A3D7-41A0-ACE6-4723B88AD2A7}" srcOrd="0" destOrd="0" presId="urn:microsoft.com/office/officeart/2016/7/layout/RepeatingBendingProcessNew"/>
    <dgm:cxn modelId="{1ED3F602-2E79-4750-BEDF-3E27C3E6ADE3}" type="presParOf" srcId="{B99B78A5-EE88-472D-AD0C-F7CBD0D5D1B1}" destId="{C9A17F20-2192-41F7-ADC3-B25D8A6D14B7}" srcOrd="24" destOrd="0" presId="urn:microsoft.com/office/officeart/2016/7/layout/RepeatingBendingProcessNew"/>
    <dgm:cxn modelId="{13031EC6-C39E-4D4C-97D4-3C0BF9161200}" type="presParOf" srcId="{B99B78A5-EE88-472D-AD0C-F7CBD0D5D1B1}" destId="{F99E02DE-6985-4107-80F1-33245BC86A87}" srcOrd="25" destOrd="0" presId="urn:microsoft.com/office/officeart/2016/7/layout/RepeatingBendingProcessNew"/>
    <dgm:cxn modelId="{2F2886BA-06EF-40BA-A2B0-90DAFE2C0BFE}" type="presParOf" srcId="{F99E02DE-6985-4107-80F1-33245BC86A87}" destId="{64D7329C-3A7A-4DEC-8675-131C8AF9BE28}" srcOrd="0" destOrd="0" presId="urn:microsoft.com/office/officeart/2016/7/layout/RepeatingBendingProcessNew"/>
    <dgm:cxn modelId="{5A8A5E65-B118-4F63-AC30-27471F9C3A0B}" type="presParOf" srcId="{B99B78A5-EE88-472D-AD0C-F7CBD0D5D1B1}" destId="{284987D7-64E6-4BDE-AF3B-421617B8B19D}" srcOrd="26" destOrd="0" presId="urn:microsoft.com/office/officeart/2016/7/layout/RepeatingBendingProcessNew"/>
    <dgm:cxn modelId="{44EEB474-D706-4F65-BDCE-052E3C85C95D}" type="presParOf" srcId="{B99B78A5-EE88-472D-AD0C-F7CBD0D5D1B1}" destId="{1644394D-74CF-44AC-BB11-E3DF25C8EC0A}" srcOrd="27" destOrd="0" presId="urn:microsoft.com/office/officeart/2016/7/layout/RepeatingBendingProcessNew"/>
    <dgm:cxn modelId="{AD2A118D-5223-47CA-9F70-4977DD71D7A4}" type="presParOf" srcId="{1644394D-74CF-44AC-BB11-E3DF25C8EC0A}" destId="{3C79AB31-C72B-4B4E-AF64-9F001A545343}" srcOrd="0" destOrd="0" presId="urn:microsoft.com/office/officeart/2016/7/layout/RepeatingBendingProcessNew"/>
    <dgm:cxn modelId="{D7B39598-0614-4861-8F50-40800B0CA04E}" type="presParOf" srcId="{B99B78A5-EE88-472D-AD0C-F7CBD0D5D1B1}" destId="{9BECF040-6958-48D2-8635-0B4FE1A0B148}"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B16E72-CB88-48CA-92D8-DC2AD5C408C9}"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B6E651A0-6918-44CA-9F4F-911F765C2637}">
      <dgm:prSet/>
      <dgm:spPr/>
      <dgm:t>
        <a:bodyPr/>
        <a:lstStyle/>
        <a:p>
          <a:pPr>
            <a:lnSpc>
              <a:spcPct val="100000"/>
            </a:lnSpc>
            <a:defRPr cap="all"/>
          </a:pPr>
          <a:r>
            <a:rPr lang="en-US">
              <a:latin typeface="Arial" panose="020B0604020202020204" pitchFamily="34" charset="0"/>
              <a:cs typeface="Arial" panose="020B0604020202020204" pitchFamily="34" charset="0"/>
            </a:rPr>
            <a:t>Grantee Performance Reporting</a:t>
          </a:r>
        </a:p>
      </dgm:t>
    </dgm:pt>
    <dgm:pt modelId="{5AF11727-81E7-421E-91E5-E9C3E0B5F758}" type="parTrans" cxnId="{CFF1EBAE-5CF3-4A84-A97F-16B7ABE1C8AE}">
      <dgm:prSet/>
      <dgm:spPr/>
      <dgm:t>
        <a:bodyPr/>
        <a:lstStyle/>
        <a:p>
          <a:endParaRPr lang="en-US"/>
        </a:p>
      </dgm:t>
    </dgm:pt>
    <dgm:pt modelId="{E8E0FF2B-9D9A-48FA-BD34-69E601BD79F4}" type="sibTrans" cxnId="{CFF1EBAE-5CF3-4A84-A97F-16B7ABE1C8AE}">
      <dgm:prSet/>
      <dgm:spPr/>
      <dgm:t>
        <a:bodyPr/>
        <a:lstStyle/>
        <a:p>
          <a:endParaRPr lang="en-US"/>
        </a:p>
      </dgm:t>
    </dgm:pt>
    <dgm:pt modelId="{C708B69C-B215-4F15-ADDF-96EE3A220376}">
      <dgm:prSet/>
      <dgm:spPr/>
      <dgm:t>
        <a:bodyPr/>
        <a:lstStyle/>
        <a:p>
          <a:pPr>
            <a:lnSpc>
              <a:spcPct val="100000"/>
            </a:lnSpc>
            <a:defRPr cap="all"/>
          </a:pPr>
          <a:r>
            <a:rPr lang="en-US">
              <a:latin typeface="Arial" panose="020B0604020202020204" pitchFamily="34" charset="0"/>
              <a:cs typeface="Arial" panose="020B0604020202020204" pitchFamily="34" charset="0"/>
            </a:rPr>
            <a:t>Grant Monitoring</a:t>
          </a:r>
        </a:p>
      </dgm:t>
    </dgm:pt>
    <dgm:pt modelId="{42974DC6-5E20-4FAA-A7C2-3BE7E84DE758}" type="parTrans" cxnId="{FB53ACA6-DFF7-4BF7-99E1-C8031D082117}">
      <dgm:prSet/>
      <dgm:spPr/>
      <dgm:t>
        <a:bodyPr/>
        <a:lstStyle/>
        <a:p>
          <a:endParaRPr lang="en-US"/>
        </a:p>
      </dgm:t>
    </dgm:pt>
    <dgm:pt modelId="{116DDAD3-FF15-468F-8E51-3841FE95F0B1}" type="sibTrans" cxnId="{FB53ACA6-DFF7-4BF7-99E1-C8031D082117}">
      <dgm:prSet/>
      <dgm:spPr/>
      <dgm:t>
        <a:bodyPr/>
        <a:lstStyle/>
        <a:p>
          <a:endParaRPr lang="en-US"/>
        </a:p>
      </dgm:t>
    </dgm:pt>
    <dgm:pt modelId="{A0B2AAB0-6CD8-4251-BFEB-979DC748EBA7}">
      <dgm:prSet/>
      <dgm:spPr/>
      <dgm:t>
        <a:bodyPr/>
        <a:lstStyle/>
        <a:p>
          <a:pPr>
            <a:lnSpc>
              <a:spcPct val="100000"/>
            </a:lnSpc>
            <a:defRPr cap="all"/>
          </a:pPr>
          <a:r>
            <a:rPr lang="en-US">
              <a:latin typeface="Arial" panose="020B0604020202020204" pitchFamily="34" charset="0"/>
              <a:cs typeface="Arial" panose="020B0604020202020204" pitchFamily="34" charset="0"/>
            </a:rPr>
            <a:t>Administrative Closeout</a:t>
          </a:r>
        </a:p>
      </dgm:t>
    </dgm:pt>
    <dgm:pt modelId="{E7FCD28B-4A50-4712-9693-FB66646F733A}" type="parTrans" cxnId="{997E8D96-08A2-4625-A281-84A79E153840}">
      <dgm:prSet/>
      <dgm:spPr/>
      <dgm:t>
        <a:bodyPr/>
        <a:lstStyle/>
        <a:p>
          <a:endParaRPr lang="en-US"/>
        </a:p>
      </dgm:t>
    </dgm:pt>
    <dgm:pt modelId="{DE9C2163-305E-414C-BD18-52A5435EBFA9}" type="sibTrans" cxnId="{997E8D96-08A2-4625-A281-84A79E153840}">
      <dgm:prSet/>
      <dgm:spPr/>
      <dgm:t>
        <a:bodyPr/>
        <a:lstStyle/>
        <a:p>
          <a:endParaRPr lang="en-US"/>
        </a:p>
      </dgm:t>
    </dgm:pt>
    <dgm:pt modelId="{0DA2B46E-1365-40A3-A53D-8F4C5DC7C65B}">
      <dgm:prSet/>
      <dgm:spPr/>
      <dgm:t>
        <a:bodyPr/>
        <a:lstStyle/>
        <a:p>
          <a:pPr>
            <a:lnSpc>
              <a:spcPct val="100000"/>
            </a:lnSpc>
            <a:defRPr cap="all"/>
          </a:pPr>
          <a:r>
            <a:rPr lang="en-US">
              <a:latin typeface="Arial" panose="020B0604020202020204" pitchFamily="34" charset="0"/>
              <a:cs typeface="Arial" panose="020B0604020202020204" pitchFamily="34" charset="0"/>
            </a:rPr>
            <a:t>Audits</a:t>
          </a:r>
        </a:p>
      </dgm:t>
    </dgm:pt>
    <dgm:pt modelId="{151F1C33-9A12-4099-B24F-E12445C7942F}" type="parTrans" cxnId="{9CBB5B2D-E92D-429B-B8B6-1C9CE1F29780}">
      <dgm:prSet/>
      <dgm:spPr/>
      <dgm:t>
        <a:bodyPr/>
        <a:lstStyle/>
        <a:p>
          <a:endParaRPr lang="en-US"/>
        </a:p>
      </dgm:t>
    </dgm:pt>
    <dgm:pt modelId="{17A72A9C-6F43-4CDE-A0A6-EE6BD2507944}" type="sibTrans" cxnId="{9CBB5B2D-E92D-429B-B8B6-1C9CE1F29780}">
      <dgm:prSet/>
      <dgm:spPr/>
      <dgm:t>
        <a:bodyPr/>
        <a:lstStyle/>
        <a:p>
          <a:endParaRPr lang="en-US"/>
        </a:p>
      </dgm:t>
    </dgm:pt>
    <dgm:pt modelId="{7C8460B2-7EC3-4461-85D8-4123B45FC0FC}">
      <dgm:prSet/>
      <dgm:spPr/>
      <dgm:t>
        <a:bodyPr/>
        <a:lstStyle/>
        <a:p>
          <a:pPr>
            <a:lnSpc>
              <a:spcPct val="100000"/>
            </a:lnSpc>
            <a:defRPr cap="all"/>
          </a:pPr>
          <a:r>
            <a:rPr lang="en-US">
              <a:latin typeface="Arial" panose="020B0604020202020204" pitchFamily="34" charset="0"/>
              <a:cs typeface="Arial" panose="020B0604020202020204" pitchFamily="34" charset="0"/>
            </a:rPr>
            <a:t>Final Closeout</a:t>
          </a:r>
        </a:p>
      </dgm:t>
    </dgm:pt>
    <dgm:pt modelId="{2F93DF00-438F-4C3F-84BB-71CD69517F38}" type="parTrans" cxnId="{BC21026E-FDF9-48D6-97BE-390CE2F13DB8}">
      <dgm:prSet/>
      <dgm:spPr/>
      <dgm:t>
        <a:bodyPr/>
        <a:lstStyle/>
        <a:p>
          <a:endParaRPr lang="en-US"/>
        </a:p>
      </dgm:t>
    </dgm:pt>
    <dgm:pt modelId="{35395AB0-46F4-47FB-A644-6939BECDB30F}" type="sibTrans" cxnId="{BC21026E-FDF9-48D6-97BE-390CE2F13DB8}">
      <dgm:prSet/>
      <dgm:spPr/>
      <dgm:t>
        <a:bodyPr/>
        <a:lstStyle/>
        <a:p>
          <a:endParaRPr lang="en-US"/>
        </a:p>
      </dgm:t>
    </dgm:pt>
    <dgm:pt modelId="{A86FE354-DFE4-4A22-ACCF-9B6E4EC64DEC}" type="pres">
      <dgm:prSet presAssocID="{32B16E72-CB88-48CA-92D8-DC2AD5C408C9}" presName="root" presStyleCnt="0">
        <dgm:presLayoutVars>
          <dgm:dir/>
          <dgm:resizeHandles val="exact"/>
        </dgm:presLayoutVars>
      </dgm:prSet>
      <dgm:spPr/>
    </dgm:pt>
    <dgm:pt modelId="{064D636A-B6C1-4320-8269-6EE0D27B0BA6}" type="pres">
      <dgm:prSet presAssocID="{B6E651A0-6918-44CA-9F4F-911F765C2637}" presName="compNode" presStyleCnt="0"/>
      <dgm:spPr/>
    </dgm:pt>
    <dgm:pt modelId="{3429F075-0E38-4244-B4DF-8BC34D6286ED}" type="pres">
      <dgm:prSet presAssocID="{B6E651A0-6918-44CA-9F4F-911F765C2637}" presName="iconBgRect" presStyleLbl="bgShp" presStyleIdx="0" presStyleCnt="5"/>
      <dgm:spPr/>
    </dgm:pt>
    <dgm:pt modelId="{F355FFB6-4F1B-4785-BEBB-5078174684A4}" type="pres">
      <dgm:prSet presAssocID="{B6E651A0-6918-44CA-9F4F-911F765C263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783784B4-DC57-48F6-929C-9D15E5272D70}" type="pres">
      <dgm:prSet presAssocID="{B6E651A0-6918-44CA-9F4F-911F765C2637}" presName="spaceRect" presStyleCnt="0"/>
      <dgm:spPr/>
    </dgm:pt>
    <dgm:pt modelId="{A3E6835C-B09D-4569-8DF8-F5341584E123}" type="pres">
      <dgm:prSet presAssocID="{B6E651A0-6918-44CA-9F4F-911F765C2637}" presName="textRect" presStyleLbl="revTx" presStyleIdx="0" presStyleCnt="5">
        <dgm:presLayoutVars>
          <dgm:chMax val="1"/>
          <dgm:chPref val="1"/>
        </dgm:presLayoutVars>
      </dgm:prSet>
      <dgm:spPr/>
    </dgm:pt>
    <dgm:pt modelId="{CFE8E22B-C161-4F9C-93DA-0573E1E68964}" type="pres">
      <dgm:prSet presAssocID="{E8E0FF2B-9D9A-48FA-BD34-69E601BD79F4}" presName="sibTrans" presStyleCnt="0"/>
      <dgm:spPr/>
    </dgm:pt>
    <dgm:pt modelId="{7EF41F1B-FD95-4991-B8DC-97B295296F73}" type="pres">
      <dgm:prSet presAssocID="{C708B69C-B215-4F15-ADDF-96EE3A220376}" presName="compNode" presStyleCnt="0"/>
      <dgm:spPr/>
    </dgm:pt>
    <dgm:pt modelId="{0D2B4ACF-C0BD-4B53-925D-AC62608E5E61}" type="pres">
      <dgm:prSet presAssocID="{C708B69C-B215-4F15-ADDF-96EE3A220376}" presName="iconBgRect" presStyleLbl="bgShp" presStyleIdx="1" presStyleCnt="5"/>
      <dgm:spPr/>
    </dgm:pt>
    <dgm:pt modelId="{8C5C3C75-4A6C-4CDC-8732-C6393E21008E}" type="pres">
      <dgm:prSet presAssocID="{C708B69C-B215-4F15-ADDF-96EE3A22037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86B8B5E-ADF5-405D-B1E7-14A8D4DAE537}" type="pres">
      <dgm:prSet presAssocID="{C708B69C-B215-4F15-ADDF-96EE3A220376}" presName="spaceRect" presStyleCnt="0"/>
      <dgm:spPr/>
    </dgm:pt>
    <dgm:pt modelId="{104CB675-177E-435A-A6EC-B4CF2D274860}" type="pres">
      <dgm:prSet presAssocID="{C708B69C-B215-4F15-ADDF-96EE3A220376}" presName="textRect" presStyleLbl="revTx" presStyleIdx="1" presStyleCnt="5">
        <dgm:presLayoutVars>
          <dgm:chMax val="1"/>
          <dgm:chPref val="1"/>
        </dgm:presLayoutVars>
      </dgm:prSet>
      <dgm:spPr/>
    </dgm:pt>
    <dgm:pt modelId="{814A03B0-F786-4C72-A233-A9C2CF6D1777}" type="pres">
      <dgm:prSet presAssocID="{116DDAD3-FF15-468F-8E51-3841FE95F0B1}" presName="sibTrans" presStyleCnt="0"/>
      <dgm:spPr/>
    </dgm:pt>
    <dgm:pt modelId="{FACFFDB3-A895-4358-BA3C-3DD26C9A14CE}" type="pres">
      <dgm:prSet presAssocID="{A0B2AAB0-6CD8-4251-BFEB-979DC748EBA7}" presName="compNode" presStyleCnt="0"/>
      <dgm:spPr/>
    </dgm:pt>
    <dgm:pt modelId="{0B235160-1A6A-436B-94F9-B7264F6917E2}" type="pres">
      <dgm:prSet presAssocID="{A0B2AAB0-6CD8-4251-BFEB-979DC748EBA7}" presName="iconBgRect" presStyleLbl="bgShp" presStyleIdx="2" presStyleCnt="5"/>
      <dgm:spPr/>
    </dgm:pt>
    <dgm:pt modelId="{5EB99B0A-4520-430A-9C5B-8E9A1529EF7B}" type="pres">
      <dgm:prSet presAssocID="{A0B2AAB0-6CD8-4251-BFEB-979DC748EBA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E261989F-9111-4B8A-A5D2-7112489E2E5A}" type="pres">
      <dgm:prSet presAssocID="{A0B2AAB0-6CD8-4251-BFEB-979DC748EBA7}" presName="spaceRect" presStyleCnt="0"/>
      <dgm:spPr/>
    </dgm:pt>
    <dgm:pt modelId="{BA6915F2-3CDC-4990-B630-85CDBC6A9D65}" type="pres">
      <dgm:prSet presAssocID="{A0B2AAB0-6CD8-4251-BFEB-979DC748EBA7}" presName="textRect" presStyleLbl="revTx" presStyleIdx="2" presStyleCnt="5">
        <dgm:presLayoutVars>
          <dgm:chMax val="1"/>
          <dgm:chPref val="1"/>
        </dgm:presLayoutVars>
      </dgm:prSet>
      <dgm:spPr/>
    </dgm:pt>
    <dgm:pt modelId="{7FEA0669-8EE9-46F9-ACD3-643580EA1400}" type="pres">
      <dgm:prSet presAssocID="{DE9C2163-305E-414C-BD18-52A5435EBFA9}" presName="sibTrans" presStyleCnt="0"/>
      <dgm:spPr/>
    </dgm:pt>
    <dgm:pt modelId="{17F2F092-1909-4A45-B03F-E7186FB2B56F}" type="pres">
      <dgm:prSet presAssocID="{0DA2B46E-1365-40A3-A53D-8F4C5DC7C65B}" presName="compNode" presStyleCnt="0"/>
      <dgm:spPr/>
    </dgm:pt>
    <dgm:pt modelId="{C90DB971-5D6F-43E8-9DA9-BEFFDF641B98}" type="pres">
      <dgm:prSet presAssocID="{0DA2B46E-1365-40A3-A53D-8F4C5DC7C65B}" presName="iconBgRect" presStyleLbl="bgShp" presStyleIdx="3" presStyleCnt="5"/>
      <dgm:spPr/>
    </dgm:pt>
    <dgm:pt modelId="{E901A522-D64B-40DA-B558-E9A0E22D6B90}" type="pres">
      <dgm:prSet presAssocID="{0DA2B46E-1365-40A3-A53D-8F4C5DC7C65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4633B25B-D409-451B-A144-33656C2D6BD9}" type="pres">
      <dgm:prSet presAssocID="{0DA2B46E-1365-40A3-A53D-8F4C5DC7C65B}" presName="spaceRect" presStyleCnt="0"/>
      <dgm:spPr/>
    </dgm:pt>
    <dgm:pt modelId="{27E4413B-90DD-46DC-B8EA-83520091B7F5}" type="pres">
      <dgm:prSet presAssocID="{0DA2B46E-1365-40A3-A53D-8F4C5DC7C65B}" presName="textRect" presStyleLbl="revTx" presStyleIdx="3" presStyleCnt="5">
        <dgm:presLayoutVars>
          <dgm:chMax val="1"/>
          <dgm:chPref val="1"/>
        </dgm:presLayoutVars>
      </dgm:prSet>
      <dgm:spPr/>
    </dgm:pt>
    <dgm:pt modelId="{C676B7BD-8B9B-4E4C-8F24-C93CA6C09883}" type="pres">
      <dgm:prSet presAssocID="{17A72A9C-6F43-4CDE-A0A6-EE6BD2507944}" presName="sibTrans" presStyleCnt="0"/>
      <dgm:spPr/>
    </dgm:pt>
    <dgm:pt modelId="{18090F1E-0054-4CB8-AD31-94A7D16E2454}" type="pres">
      <dgm:prSet presAssocID="{7C8460B2-7EC3-4461-85D8-4123B45FC0FC}" presName="compNode" presStyleCnt="0"/>
      <dgm:spPr/>
    </dgm:pt>
    <dgm:pt modelId="{1E37AA57-CE52-4A2A-B0C3-568E38865E88}" type="pres">
      <dgm:prSet presAssocID="{7C8460B2-7EC3-4461-85D8-4123B45FC0FC}" presName="iconBgRect" presStyleLbl="bgShp" presStyleIdx="4" presStyleCnt="5"/>
      <dgm:spPr/>
    </dgm:pt>
    <dgm:pt modelId="{A472D9A9-C12F-4EFA-AE97-92291A9081E5}" type="pres">
      <dgm:prSet presAssocID="{7C8460B2-7EC3-4461-85D8-4123B45FC0F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C0C92842-5A42-4007-99A3-5CA8BC65D4D6}" type="pres">
      <dgm:prSet presAssocID="{7C8460B2-7EC3-4461-85D8-4123B45FC0FC}" presName="spaceRect" presStyleCnt="0"/>
      <dgm:spPr/>
    </dgm:pt>
    <dgm:pt modelId="{CCAD0BA4-E72B-42B3-8B96-10E770B6EC37}" type="pres">
      <dgm:prSet presAssocID="{7C8460B2-7EC3-4461-85D8-4123B45FC0FC}" presName="textRect" presStyleLbl="revTx" presStyleIdx="4" presStyleCnt="5">
        <dgm:presLayoutVars>
          <dgm:chMax val="1"/>
          <dgm:chPref val="1"/>
        </dgm:presLayoutVars>
      </dgm:prSet>
      <dgm:spPr/>
    </dgm:pt>
  </dgm:ptLst>
  <dgm:cxnLst>
    <dgm:cxn modelId="{E9DA9D09-1E00-4A7B-8591-A3ED05342CB4}" type="presOf" srcId="{7C8460B2-7EC3-4461-85D8-4123B45FC0FC}" destId="{CCAD0BA4-E72B-42B3-8B96-10E770B6EC37}" srcOrd="0" destOrd="0" presId="urn:microsoft.com/office/officeart/2018/5/layout/IconCircleLabelList"/>
    <dgm:cxn modelId="{9CBB5B2D-E92D-429B-B8B6-1C9CE1F29780}" srcId="{32B16E72-CB88-48CA-92D8-DC2AD5C408C9}" destId="{0DA2B46E-1365-40A3-A53D-8F4C5DC7C65B}" srcOrd="3" destOrd="0" parTransId="{151F1C33-9A12-4099-B24F-E12445C7942F}" sibTransId="{17A72A9C-6F43-4CDE-A0A6-EE6BD2507944}"/>
    <dgm:cxn modelId="{BC21026E-FDF9-48D6-97BE-390CE2F13DB8}" srcId="{32B16E72-CB88-48CA-92D8-DC2AD5C408C9}" destId="{7C8460B2-7EC3-4461-85D8-4123B45FC0FC}" srcOrd="4" destOrd="0" parTransId="{2F93DF00-438F-4C3F-84BB-71CD69517F38}" sibTransId="{35395AB0-46F4-47FB-A644-6939BECDB30F}"/>
    <dgm:cxn modelId="{9B8F5E74-B0BF-4B62-B851-5927A091D2DD}" type="presOf" srcId="{A0B2AAB0-6CD8-4251-BFEB-979DC748EBA7}" destId="{BA6915F2-3CDC-4990-B630-85CDBC6A9D65}" srcOrd="0" destOrd="0" presId="urn:microsoft.com/office/officeart/2018/5/layout/IconCircleLabelList"/>
    <dgm:cxn modelId="{A31FB392-FBB7-4695-A585-C01E93E63EAD}" type="presOf" srcId="{0DA2B46E-1365-40A3-A53D-8F4C5DC7C65B}" destId="{27E4413B-90DD-46DC-B8EA-83520091B7F5}" srcOrd="0" destOrd="0" presId="urn:microsoft.com/office/officeart/2018/5/layout/IconCircleLabelList"/>
    <dgm:cxn modelId="{997E8D96-08A2-4625-A281-84A79E153840}" srcId="{32B16E72-CB88-48CA-92D8-DC2AD5C408C9}" destId="{A0B2AAB0-6CD8-4251-BFEB-979DC748EBA7}" srcOrd="2" destOrd="0" parTransId="{E7FCD28B-4A50-4712-9693-FB66646F733A}" sibTransId="{DE9C2163-305E-414C-BD18-52A5435EBFA9}"/>
    <dgm:cxn modelId="{FB53ACA6-DFF7-4BF7-99E1-C8031D082117}" srcId="{32B16E72-CB88-48CA-92D8-DC2AD5C408C9}" destId="{C708B69C-B215-4F15-ADDF-96EE3A220376}" srcOrd="1" destOrd="0" parTransId="{42974DC6-5E20-4FAA-A7C2-3BE7E84DE758}" sibTransId="{116DDAD3-FF15-468F-8E51-3841FE95F0B1}"/>
    <dgm:cxn modelId="{CFF1EBAE-5CF3-4A84-A97F-16B7ABE1C8AE}" srcId="{32B16E72-CB88-48CA-92D8-DC2AD5C408C9}" destId="{B6E651A0-6918-44CA-9F4F-911F765C2637}" srcOrd="0" destOrd="0" parTransId="{5AF11727-81E7-421E-91E5-E9C3E0B5F758}" sibTransId="{E8E0FF2B-9D9A-48FA-BD34-69E601BD79F4}"/>
    <dgm:cxn modelId="{2ACDECCD-CBCA-4648-A69E-DF41D16233FD}" type="presOf" srcId="{C708B69C-B215-4F15-ADDF-96EE3A220376}" destId="{104CB675-177E-435A-A6EC-B4CF2D274860}" srcOrd="0" destOrd="0" presId="urn:microsoft.com/office/officeart/2018/5/layout/IconCircleLabelList"/>
    <dgm:cxn modelId="{5D1D16DD-5B10-49D4-A898-67EB51B0C730}" type="presOf" srcId="{B6E651A0-6918-44CA-9F4F-911F765C2637}" destId="{A3E6835C-B09D-4569-8DF8-F5341584E123}" srcOrd="0" destOrd="0" presId="urn:microsoft.com/office/officeart/2018/5/layout/IconCircleLabelList"/>
    <dgm:cxn modelId="{78CB5BEB-CFF9-44B7-828A-53EE71801E14}" type="presOf" srcId="{32B16E72-CB88-48CA-92D8-DC2AD5C408C9}" destId="{A86FE354-DFE4-4A22-ACCF-9B6E4EC64DEC}" srcOrd="0" destOrd="0" presId="urn:microsoft.com/office/officeart/2018/5/layout/IconCircleLabelList"/>
    <dgm:cxn modelId="{D421CB51-ED0A-4E1C-9D7C-7051B858D871}" type="presParOf" srcId="{A86FE354-DFE4-4A22-ACCF-9B6E4EC64DEC}" destId="{064D636A-B6C1-4320-8269-6EE0D27B0BA6}" srcOrd="0" destOrd="0" presId="urn:microsoft.com/office/officeart/2018/5/layout/IconCircleLabelList"/>
    <dgm:cxn modelId="{7CE8A984-21E8-435A-9E6E-3223B91DE57A}" type="presParOf" srcId="{064D636A-B6C1-4320-8269-6EE0D27B0BA6}" destId="{3429F075-0E38-4244-B4DF-8BC34D6286ED}" srcOrd="0" destOrd="0" presId="urn:microsoft.com/office/officeart/2018/5/layout/IconCircleLabelList"/>
    <dgm:cxn modelId="{30337823-AB53-4AF3-A0F8-86DDDBDA925B}" type="presParOf" srcId="{064D636A-B6C1-4320-8269-6EE0D27B0BA6}" destId="{F355FFB6-4F1B-4785-BEBB-5078174684A4}" srcOrd="1" destOrd="0" presId="urn:microsoft.com/office/officeart/2018/5/layout/IconCircleLabelList"/>
    <dgm:cxn modelId="{DCD87EF5-D7DB-4871-BE94-9A62BA5FCDEE}" type="presParOf" srcId="{064D636A-B6C1-4320-8269-6EE0D27B0BA6}" destId="{783784B4-DC57-48F6-929C-9D15E5272D70}" srcOrd="2" destOrd="0" presId="urn:microsoft.com/office/officeart/2018/5/layout/IconCircleLabelList"/>
    <dgm:cxn modelId="{88082140-9B11-4512-95AF-7FF8039B8AAB}" type="presParOf" srcId="{064D636A-B6C1-4320-8269-6EE0D27B0BA6}" destId="{A3E6835C-B09D-4569-8DF8-F5341584E123}" srcOrd="3" destOrd="0" presId="urn:microsoft.com/office/officeart/2018/5/layout/IconCircleLabelList"/>
    <dgm:cxn modelId="{C33952EB-EE61-4DC7-9CB3-F8ADC889EADC}" type="presParOf" srcId="{A86FE354-DFE4-4A22-ACCF-9B6E4EC64DEC}" destId="{CFE8E22B-C161-4F9C-93DA-0573E1E68964}" srcOrd="1" destOrd="0" presId="urn:microsoft.com/office/officeart/2018/5/layout/IconCircleLabelList"/>
    <dgm:cxn modelId="{E1623838-7218-4048-8532-0D008FCB8578}" type="presParOf" srcId="{A86FE354-DFE4-4A22-ACCF-9B6E4EC64DEC}" destId="{7EF41F1B-FD95-4991-B8DC-97B295296F73}" srcOrd="2" destOrd="0" presId="urn:microsoft.com/office/officeart/2018/5/layout/IconCircleLabelList"/>
    <dgm:cxn modelId="{DCBD2CB8-C5E1-4CC8-A58B-23022DF919BD}" type="presParOf" srcId="{7EF41F1B-FD95-4991-B8DC-97B295296F73}" destId="{0D2B4ACF-C0BD-4B53-925D-AC62608E5E61}" srcOrd="0" destOrd="0" presId="urn:microsoft.com/office/officeart/2018/5/layout/IconCircleLabelList"/>
    <dgm:cxn modelId="{D3332674-7798-46FA-899C-95187E772E8F}" type="presParOf" srcId="{7EF41F1B-FD95-4991-B8DC-97B295296F73}" destId="{8C5C3C75-4A6C-4CDC-8732-C6393E21008E}" srcOrd="1" destOrd="0" presId="urn:microsoft.com/office/officeart/2018/5/layout/IconCircleLabelList"/>
    <dgm:cxn modelId="{AC0C7A79-6A59-4205-8F0B-061FA6E39832}" type="presParOf" srcId="{7EF41F1B-FD95-4991-B8DC-97B295296F73}" destId="{486B8B5E-ADF5-405D-B1E7-14A8D4DAE537}" srcOrd="2" destOrd="0" presId="urn:microsoft.com/office/officeart/2018/5/layout/IconCircleLabelList"/>
    <dgm:cxn modelId="{077F192D-2615-4469-8CDC-C908F6409315}" type="presParOf" srcId="{7EF41F1B-FD95-4991-B8DC-97B295296F73}" destId="{104CB675-177E-435A-A6EC-B4CF2D274860}" srcOrd="3" destOrd="0" presId="urn:microsoft.com/office/officeart/2018/5/layout/IconCircleLabelList"/>
    <dgm:cxn modelId="{86605346-AC54-414C-BE88-6AC9D57C04D8}" type="presParOf" srcId="{A86FE354-DFE4-4A22-ACCF-9B6E4EC64DEC}" destId="{814A03B0-F786-4C72-A233-A9C2CF6D1777}" srcOrd="3" destOrd="0" presId="urn:microsoft.com/office/officeart/2018/5/layout/IconCircleLabelList"/>
    <dgm:cxn modelId="{C16A31EE-0315-4724-9FC8-C591D78ADFD3}" type="presParOf" srcId="{A86FE354-DFE4-4A22-ACCF-9B6E4EC64DEC}" destId="{FACFFDB3-A895-4358-BA3C-3DD26C9A14CE}" srcOrd="4" destOrd="0" presId="urn:microsoft.com/office/officeart/2018/5/layout/IconCircleLabelList"/>
    <dgm:cxn modelId="{4CDCC52F-031C-46DC-832C-25137EC7170A}" type="presParOf" srcId="{FACFFDB3-A895-4358-BA3C-3DD26C9A14CE}" destId="{0B235160-1A6A-436B-94F9-B7264F6917E2}" srcOrd="0" destOrd="0" presId="urn:microsoft.com/office/officeart/2018/5/layout/IconCircleLabelList"/>
    <dgm:cxn modelId="{D99666C3-5E6B-41A7-93F6-BFE924EA8938}" type="presParOf" srcId="{FACFFDB3-A895-4358-BA3C-3DD26C9A14CE}" destId="{5EB99B0A-4520-430A-9C5B-8E9A1529EF7B}" srcOrd="1" destOrd="0" presId="urn:microsoft.com/office/officeart/2018/5/layout/IconCircleLabelList"/>
    <dgm:cxn modelId="{A2A5FBBB-99BC-4A14-87BF-E2279966B1A8}" type="presParOf" srcId="{FACFFDB3-A895-4358-BA3C-3DD26C9A14CE}" destId="{E261989F-9111-4B8A-A5D2-7112489E2E5A}" srcOrd="2" destOrd="0" presId="urn:microsoft.com/office/officeart/2018/5/layout/IconCircleLabelList"/>
    <dgm:cxn modelId="{97AA1273-464E-4366-800B-FABA6CE01093}" type="presParOf" srcId="{FACFFDB3-A895-4358-BA3C-3DD26C9A14CE}" destId="{BA6915F2-3CDC-4990-B630-85CDBC6A9D65}" srcOrd="3" destOrd="0" presId="urn:microsoft.com/office/officeart/2018/5/layout/IconCircleLabelList"/>
    <dgm:cxn modelId="{89664963-4982-4749-A153-9E92012871F6}" type="presParOf" srcId="{A86FE354-DFE4-4A22-ACCF-9B6E4EC64DEC}" destId="{7FEA0669-8EE9-46F9-ACD3-643580EA1400}" srcOrd="5" destOrd="0" presId="urn:microsoft.com/office/officeart/2018/5/layout/IconCircleLabelList"/>
    <dgm:cxn modelId="{1F904558-7EA6-4872-BA70-0A8A3A6D3FB8}" type="presParOf" srcId="{A86FE354-DFE4-4A22-ACCF-9B6E4EC64DEC}" destId="{17F2F092-1909-4A45-B03F-E7186FB2B56F}" srcOrd="6" destOrd="0" presId="urn:microsoft.com/office/officeart/2018/5/layout/IconCircleLabelList"/>
    <dgm:cxn modelId="{FE0E14BA-DB4B-40B5-8E5F-A28B2A155881}" type="presParOf" srcId="{17F2F092-1909-4A45-B03F-E7186FB2B56F}" destId="{C90DB971-5D6F-43E8-9DA9-BEFFDF641B98}" srcOrd="0" destOrd="0" presId="urn:microsoft.com/office/officeart/2018/5/layout/IconCircleLabelList"/>
    <dgm:cxn modelId="{D0264A78-CB71-489B-99B4-F36B11F7A298}" type="presParOf" srcId="{17F2F092-1909-4A45-B03F-E7186FB2B56F}" destId="{E901A522-D64B-40DA-B558-E9A0E22D6B90}" srcOrd="1" destOrd="0" presId="urn:microsoft.com/office/officeart/2018/5/layout/IconCircleLabelList"/>
    <dgm:cxn modelId="{45B69902-DC92-4462-ABB1-24FCCC5A03D6}" type="presParOf" srcId="{17F2F092-1909-4A45-B03F-E7186FB2B56F}" destId="{4633B25B-D409-451B-A144-33656C2D6BD9}" srcOrd="2" destOrd="0" presId="urn:microsoft.com/office/officeart/2018/5/layout/IconCircleLabelList"/>
    <dgm:cxn modelId="{24C025BF-F863-4FA3-86AE-DCFB1383551B}" type="presParOf" srcId="{17F2F092-1909-4A45-B03F-E7186FB2B56F}" destId="{27E4413B-90DD-46DC-B8EA-83520091B7F5}" srcOrd="3" destOrd="0" presId="urn:microsoft.com/office/officeart/2018/5/layout/IconCircleLabelList"/>
    <dgm:cxn modelId="{1F0A7123-7661-4723-A7AA-05FC769E35D0}" type="presParOf" srcId="{A86FE354-DFE4-4A22-ACCF-9B6E4EC64DEC}" destId="{C676B7BD-8B9B-4E4C-8F24-C93CA6C09883}" srcOrd="7" destOrd="0" presId="urn:microsoft.com/office/officeart/2018/5/layout/IconCircleLabelList"/>
    <dgm:cxn modelId="{D263CB1D-8354-4D7A-A457-0332072328B6}" type="presParOf" srcId="{A86FE354-DFE4-4A22-ACCF-9B6E4EC64DEC}" destId="{18090F1E-0054-4CB8-AD31-94A7D16E2454}" srcOrd="8" destOrd="0" presId="urn:microsoft.com/office/officeart/2018/5/layout/IconCircleLabelList"/>
    <dgm:cxn modelId="{0D35B7B4-D104-4E45-826D-2A77673D8047}" type="presParOf" srcId="{18090F1E-0054-4CB8-AD31-94A7D16E2454}" destId="{1E37AA57-CE52-4A2A-B0C3-568E38865E88}" srcOrd="0" destOrd="0" presId="urn:microsoft.com/office/officeart/2018/5/layout/IconCircleLabelList"/>
    <dgm:cxn modelId="{F2DDCAB3-ACF8-4A49-81B6-D14EA438D683}" type="presParOf" srcId="{18090F1E-0054-4CB8-AD31-94A7D16E2454}" destId="{A472D9A9-C12F-4EFA-AE97-92291A9081E5}" srcOrd="1" destOrd="0" presId="urn:microsoft.com/office/officeart/2018/5/layout/IconCircleLabelList"/>
    <dgm:cxn modelId="{B6BBC923-F8BE-4470-8A88-D31716F1BBA1}" type="presParOf" srcId="{18090F1E-0054-4CB8-AD31-94A7D16E2454}" destId="{C0C92842-5A42-4007-99A3-5CA8BC65D4D6}" srcOrd="2" destOrd="0" presId="urn:microsoft.com/office/officeart/2018/5/layout/IconCircleLabelList"/>
    <dgm:cxn modelId="{E1A794C4-4014-4F8E-871F-76B320100794}" type="presParOf" srcId="{18090F1E-0054-4CB8-AD31-94A7D16E2454}" destId="{CCAD0BA4-E72B-42B3-8B96-10E770B6EC3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DD0F6-EC9A-4EED-A32F-A913C881E1C4}">
      <dsp:nvSpPr>
        <dsp:cNvPr id="0" name=""/>
        <dsp:cNvSpPr/>
      </dsp:nvSpPr>
      <dsp:spPr>
        <a:xfrm>
          <a:off x="2618197" y="708760"/>
          <a:ext cx="547193" cy="91440"/>
        </a:xfrm>
        <a:custGeom>
          <a:avLst/>
          <a:gdLst/>
          <a:ahLst/>
          <a:cxnLst/>
          <a:rect l="0" t="0" r="0" b="0"/>
          <a:pathLst>
            <a:path>
              <a:moveTo>
                <a:pt x="0" y="45720"/>
              </a:moveTo>
              <a:lnTo>
                <a:pt x="54719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7348" y="751591"/>
        <a:ext cx="28889" cy="5777"/>
      </dsp:txXfrm>
    </dsp:sp>
    <dsp:sp modelId="{52E92D37-9723-453E-A2BC-9CE66D753DA2}">
      <dsp:nvSpPr>
        <dsp:cNvPr id="0" name=""/>
        <dsp:cNvSpPr/>
      </dsp:nvSpPr>
      <dsp:spPr>
        <a:xfrm>
          <a:off x="107852" y="836"/>
          <a:ext cx="2512144" cy="15072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Round Opens</a:t>
          </a:r>
        </a:p>
      </dsp:txBody>
      <dsp:txXfrm>
        <a:off x="107852" y="836"/>
        <a:ext cx="2512144" cy="1507286"/>
      </dsp:txXfrm>
    </dsp:sp>
    <dsp:sp modelId="{7C3BF5A1-2936-40F9-AEF6-2974516A26EA}">
      <dsp:nvSpPr>
        <dsp:cNvPr id="0" name=""/>
        <dsp:cNvSpPr/>
      </dsp:nvSpPr>
      <dsp:spPr>
        <a:xfrm>
          <a:off x="5708134" y="708760"/>
          <a:ext cx="547193" cy="91440"/>
        </a:xfrm>
        <a:custGeom>
          <a:avLst/>
          <a:gdLst/>
          <a:ahLst/>
          <a:cxnLst/>
          <a:rect l="0" t="0" r="0" b="0"/>
          <a:pathLst>
            <a:path>
              <a:moveTo>
                <a:pt x="0" y="45720"/>
              </a:moveTo>
              <a:lnTo>
                <a:pt x="547193" y="45720"/>
              </a:lnTo>
            </a:path>
          </a:pathLst>
        </a:custGeom>
        <a:noFill/>
        <a:ln w="9525" cap="flat" cmpd="sng" algn="ctr">
          <a:solidFill>
            <a:schemeClr val="accent2">
              <a:hueOff val="-199506"/>
              <a:satOff val="2606"/>
              <a:lumOff val="13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7286" y="751591"/>
        <a:ext cx="28889" cy="5777"/>
      </dsp:txXfrm>
    </dsp:sp>
    <dsp:sp modelId="{3C9CE92D-C4EB-451C-842E-5ACF2D318971}">
      <dsp:nvSpPr>
        <dsp:cNvPr id="0" name=""/>
        <dsp:cNvSpPr/>
      </dsp:nvSpPr>
      <dsp:spPr>
        <a:xfrm>
          <a:off x="3197790" y="836"/>
          <a:ext cx="2512144" cy="1507286"/>
        </a:xfrm>
        <a:prstGeom prst="rect">
          <a:avLst/>
        </a:prstGeom>
        <a:solidFill>
          <a:schemeClr val="accent2">
            <a:hueOff val="-185256"/>
            <a:satOff val="2420"/>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Proposals</a:t>
          </a:r>
        </a:p>
      </dsp:txBody>
      <dsp:txXfrm>
        <a:off x="3197790" y="836"/>
        <a:ext cx="2512144" cy="1507286"/>
      </dsp:txXfrm>
    </dsp:sp>
    <dsp:sp modelId="{57599C92-EB03-4188-A25E-CE7DC8121633}">
      <dsp:nvSpPr>
        <dsp:cNvPr id="0" name=""/>
        <dsp:cNvSpPr/>
      </dsp:nvSpPr>
      <dsp:spPr>
        <a:xfrm>
          <a:off x="8798072" y="708760"/>
          <a:ext cx="547193" cy="91440"/>
        </a:xfrm>
        <a:custGeom>
          <a:avLst/>
          <a:gdLst/>
          <a:ahLst/>
          <a:cxnLst/>
          <a:rect l="0" t="0" r="0" b="0"/>
          <a:pathLst>
            <a:path>
              <a:moveTo>
                <a:pt x="0" y="45720"/>
              </a:moveTo>
              <a:lnTo>
                <a:pt x="547193" y="45720"/>
              </a:lnTo>
            </a:path>
          </a:pathLst>
        </a:custGeom>
        <a:noFill/>
        <a:ln w="9525" cap="flat" cmpd="sng" algn="ctr">
          <a:solidFill>
            <a:schemeClr val="accent2">
              <a:hueOff val="-399013"/>
              <a:satOff val="5212"/>
              <a:lumOff val="265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57223" y="751591"/>
        <a:ext cx="28889" cy="5777"/>
      </dsp:txXfrm>
    </dsp:sp>
    <dsp:sp modelId="{EACDF6E5-01F4-4047-A347-E6DD04525FFD}">
      <dsp:nvSpPr>
        <dsp:cNvPr id="0" name=""/>
        <dsp:cNvSpPr/>
      </dsp:nvSpPr>
      <dsp:spPr>
        <a:xfrm>
          <a:off x="6287727" y="836"/>
          <a:ext cx="2512144" cy="1507286"/>
        </a:xfrm>
        <a:prstGeom prst="rect">
          <a:avLst/>
        </a:prstGeom>
        <a:solidFill>
          <a:schemeClr val="accent2">
            <a:hueOff val="-370512"/>
            <a:satOff val="4840"/>
            <a:lumOff val="2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100000"/>
            </a:lnSpc>
            <a:spcBef>
              <a:spcPct val="0"/>
            </a:spcBef>
            <a:spcAft>
              <a:spcPts val="600"/>
            </a:spcAft>
            <a:buNone/>
          </a:pPr>
          <a:r>
            <a:rPr lang="en-US" sz="2600" kern="1200" dirty="0"/>
            <a:t>Compliance Review</a:t>
          </a:r>
        </a:p>
        <a:p>
          <a:pPr marL="0" lvl="0" indent="0" algn="ctr" defTabSz="1155700">
            <a:lnSpc>
              <a:spcPct val="100000"/>
            </a:lnSpc>
            <a:spcBef>
              <a:spcPct val="0"/>
            </a:spcBef>
            <a:spcAft>
              <a:spcPts val="600"/>
            </a:spcAft>
            <a:buNone/>
          </a:pPr>
          <a:r>
            <a:rPr lang="en-US" sz="2600" kern="1200" dirty="0"/>
            <a:t>(Threshold)</a:t>
          </a:r>
        </a:p>
      </dsp:txBody>
      <dsp:txXfrm>
        <a:off x="6287727" y="836"/>
        <a:ext cx="2512144" cy="1507286"/>
      </dsp:txXfrm>
    </dsp:sp>
    <dsp:sp modelId="{54FA7A51-E34D-49B1-B303-048F18659535}">
      <dsp:nvSpPr>
        <dsp:cNvPr id="0" name=""/>
        <dsp:cNvSpPr/>
      </dsp:nvSpPr>
      <dsp:spPr>
        <a:xfrm>
          <a:off x="11888009" y="708760"/>
          <a:ext cx="547193" cy="91440"/>
        </a:xfrm>
        <a:custGeom>
          <a:avLst/>
          <a:gdLst/>
          <a:ahLst/>
          <a:cxnLst/>
          <a:rect l="0" t="0" r="0" b="0"/>
          <a:pathLst>
            <a:path>
              <a:moveTo>
                <a:pt x="0" y="45720"/>
              </a:moveTo>
              <a:lnTo>
                <a:pt x="547193" y="45720"/>
              </a:lnTo>
            </a:path>
          </a:pathLst>
        </a:custGeom>
        <a:noFill/>
        <a:ln w="9525" cap="flat" cmpd="sng" algn="ctr">
          <a:solidFill>
            <a:schemeClr val="accent2">
              <a:hueOff val="-598519"/>
              <a:satOff val="7818"/>
              <a:lumOff val="398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47161" y="751591"/>
        <a:ext cx="28889" cy="5777"/>
      </dsp:txXfrm>
    </dsp:sp>
    <dsp:sp modelId="{7A54A5EB-012C-4A8F-8CC6-E33137D3D2FF}">
      <dsp:nvSpPr>
        <dsp:cNvPr id="0" name=""/>
        <dsp:cNvSpPr/>
      </dsp:nvSpPr>
      <dsp:spPr>
        <a:xfrm>
          <a:off x="9377665" y="836"/>
          <a:ext cx="2512144" cy="1507286"/>
        </a:xfrm>
        <a:prstGeom prst="rect">
          <a:avLst/>
        </a:prstGeom>
        <a:solidFill>
          <a:schemeClr val="accent2">
            <a:hueOff val="-555768"/>
            <a:satOff val="7260"/>
            <a:lumOff val="36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Staff Review</a:t>
          </a:r>
        </a:p>
      </dsp:txBody>
      <dsp:txXfrm>
        <a:off x="9377665" y="836"/>
        <a:ext cx="2512144" cy="1507286"/>
      </dsp:txXfrm>
    </dsp:sp>
    <dsp:sp modelId="{67B7449A-0761-4B32-9FF2-4E97DC8F500E}">
      <dsp:nvSpPr>
        <dsp:cNvPr id="0" name=""/>
        <dsp:cNvSpPr/>
      </dsp:nvSpPr>
      <dsp:spPr>
        <a:xfrm>
          <a:off x="1363924" y="1506323"/>
          <a:ext cx="12359750" cy="547193"/>
        </a:xfrm>
        <a:custGeom>
          <a:avLst/>
          <a:gdLst/>
          <a:ahLst/>
          <a:cxnLst/>
          <a:rect l="0" t="0" r="0" b="0"/>
          <a:pathLst>
            <a:path>
              <a:moveTo>
                <a:pt x="12359750" y="0"/>
              </a:moveTo>
              <a:lnTo>
                <a:pt x="12359750" y="290696"/>
              </a:lnTo>
              <a:lnTo>
                <a:pt x="0" y="290696"/>
              </a:lnTo>
              <a:lnTo>
                <a:pt x="0" y="547193"/>
              </a:lnTo>
            </a:path>
          </a:pathLst>
        </a:custGeom>
        <a:noFill/>
        <a:ln w="9525" cap="flat" cmpd="sng" algn="ctr">
          <a:solidFill>
            <a:schemeClr val="accent2">
              <a:hueOff val="-798025"/>
              <a:satOff val="10424"/>
              <a:lumOff val="530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4468" y="1777031"/>
        <a:ext cx="618662" cy="5777"/>
      </dsp:txXfrm>
    </dsp:sp>
    <dsp:sp modelId="{4F088DDA-1D53-474F-94DC-4889C905C401}">
      <dsp:nvSpPr>
        <dsp:cNvPr id="0" name=""/>
        <dsp:cNvSpPr/>
      </dsp:nvSpPr>
      <dsp:spPr>
        <a:xfrm>
          <a:off x="12467602" y="836"/>
          <a:ext cx="2512144" cy="1507286"/>
        </a:xfrm>
        <a:prstGeom prst="rect">
          <a:avLst/>
        </a:prstGeom>
        <a:solidFill>
          <a:schemeClr val="accent2">
            <a:hueOff val="-741024"/>
            <a:satOff val="9680"/>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Site</a:t>
          </a:r>
          <a:r>
            <a:rPr lang="en-US" sz="2600" kern="1200" baseline="0" dirty="0"/>
            <a:t> Visit and Technical Assistance</a:t>
          </a:r>
          <a:endParaRPr lang="en-US" sz="2600" kern="1200" dirty="0"/>
        </a:p>
      </dsp:txBody>
      <dsp:txXfrm>
        <a:off x="12467602" y="836"/>
        <a:ext cx="2512144" cy="1507286"/>
      </dsp:txXfrm>
    </dsp:sp>
    <dsp:sp modelId="{2C8B427E-56E9-471A-B982-B6DC82CA4202}">
      <dsp:nvSpPr>
        <dsp:cNvPr id="0" name=""/>
        <dsp:cNvSpPr/>
      </dsp:nvSpPr>
      <dsp:spPr>
        <a:xfrm>
          <a:off x="2618197" y="2793839"/>
          <a:ext cx="547193" cy="91440"/>
        </a:xfrm>
        <a:custGeom>
          <a:avLst/>
          <a:gdLst/>
          <a:ahLst/>
          <a:cxnLst/>
          <a:rect l="0" t="0" r="0" b="0"/>
          <a:pathLst>
            <a:path>
              <a:moveTo>
                <a:pt x="0" y="45720"/>
              </a:moveTo>
              <a:lnTo>
                <a:pt x="547193" y="45720"/>
              </a:lnTo>
            </a:path>
          </a:pathLst>
        </a:custGeom>
        <a:noFill/>
        <a:ln w="9525" cap="flat" cmpd="sng" algn="ctr">
          <a:solidFill>
            <a:schemeClr val="accent2">
              <a:hueOff val="-997532"/>
              <a:satOff val="13030"/>
              <a:lumOff val="66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7348" y="2836671"/>
        <a:ext cx="28889" cy="5777"/>
      </dsp:txXfrm>
    </dsp:sp>
    <dsp:sp modelId="{03F5CF2A-B7E2-4AE2-A524-484E95EA73B4}">
      <dsp:nvSpPr>
        <dsp:cNvPr id="0" name=""/>
        <dsp:cNvSpPr/>
      </dsp:nvSpPr>
      <dsp:spPr>
        <a:xfrm>
          <a:off x="107852" y="2085916"/>
          <a:ext cx="2512144" cy="1507286"/>
        </a:xfrm>
        <a:prstGeom prst="rect">
          <a:avLst/>
        </a:prstGeom>
        <a:solidFill>
          <a:schemeClr val="accent2">
            <a:hueOff val="-926280"/>
            <a:satOff val="12100"/>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Applications</a:t>
          </a:r>
        </a:p>
      </dsp:txBody>
      <dsp:txXfrm>
        <a:off x="107852" y="2085916"/>
        <a:ext cx="2512144" cy="1507286"/>
      </dsp:txXfrm>
    </dsp:sp>
    <dsp:sp modelId="{3F7993CB-4105-4E3E-8B2D-6B5BE757F65E}">
      <dsp:nvSpPr>
        <dsp:cNvPr id="0" name=""/>
        <dsp:cNvSpPr/>
      </dsp:nvSpPr>
      <dsp:spPr>
        <a:xfrm>
          <a:off x="5708134" y="2793839"/>
          <a:ext cx="547193" cy="91440"/>
        </a:xfrm>
        <a:custGeom>
          <a:avLst/>
          <a:gdLst/>
          <a:ahLst/>
          <a:cxnLst/>
          <a:rect l="0" t="0" r="0" b="0"/>
          <a:pathLst>
            <a:path>
              <a:moveTo>
                <a:pt x="0" y="45720"/>
              </a:moveTo>
              <a:lnTo>
                <a:pt x="547193" y="45720"/>
              </a:lnTo>
            </a:path>
          </a:pathLst>
        </a:custGeom>
        <a:noFill/>
        <a:ln w="9525" cap="flat" cmpd="sng" algn="ctr">
          <a:solidFill>
            <a:schemeClr val="accent2">
              <a:hueOff val="-1197038"/>
              <a:satOff val="15636"/>
              <a:lumOff val="79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7286" y="2836671"/>
        <a:ext cx="28889" cy="5777"/>
      </dsp:txXfrm>
    </dsp:sp>
    <dsp:sp modelId="{CB0F0AB7-C7FA-4FA9-AEAF-B1D9B22E09A0}">
      <dsp:nvSpPr>
        <dsp:cNvPr id="0" name=""/>
        <dsp:cNvSpPr/>
      </dsp:nvSpPr>
      <dsp:spPr>
        <a:xfrm>
          <a:off x="3197790" y="2085916"/>
          <a:ext cx="2512144" cy="1507286"/>
        </a:xfrm>
        <a:prstGeom prst="rect">
          <a:avLst/>
        </a:prstGeom>
        <a:solidFill>
          <a:schemeClr val="accent2">
            <a:hueOff val="-1111535"/>
            <a:satOff val="14520"/>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100000"/>
            </a:lnSpc>
            <a:spcBef>
              <a:spcPct val="0"/>
            </a:spcBef>
            <a:spcAft>
              <a:spcPts val="600"/>
            </a:spcAft>
            <a:buNone/>
          </a:pPr>
          <a:r>
            <a:rPr lang="en-US" sz="2600" kern="1200" dirty="0"/>
            <a:t>Compliance Review</a:t>
          </a:r>
        </a:p>
        <a:p>
          <a:pPr marL="0" lvl="0" indent="0" algn="ctr" defTabSz="1155700">
            <a:lnSpc>
              <a:spcPct val="100000"/>
            </a:lnSpc>
            <a:spcBef>
              <a:spcPct val="0"/>
            </a:spcBef>
            <a:spcAft>
              <a:spcPts val="600"/>
            </a:spcAft>
            <a:buNone/>
          </a:pPr>
          <a:r>
            <a:rPr lang="en-US" sz="2600" kern="1200" dirty="0"/>
            <a:t>(Threshold)</a:t>
          </a:r>
        </a:p>
      </dsp:txBody>
      <dsp:txXfrm>
        <a:off x="3197790" y="2085916"/>
        <a:ext cx="2512144" cy="1507286"/>
      </dsp:txXfrm>
    </dsp:sp>
    <dsp:sp modelId="{B7CB91D0-B461-46B8-BEF8-FECF7CB56F9A}">
      <dsp:nvSpPr>
        <dsp:cNvPr id="0" name=""/>
        <dsp:cNvSpPr/>
      </dsp:nvSpPr>
      <dsp:spPr>
        <a:xfrm>
          <a:off x="8798072" y="2793839"/>
          <a:ext cx="547193" cy="91440"/>
        </a:xfrm>
        <a:custGeom>
          <a:avLst/>
          <a:gdLst/>
          <a:ahLst/>
          <a:cxnLst/>
          <a:rect l="0" t="0" r="0" b="0"/>
          <a:pathLst>
            <a:path>
              <a:moveTo>
                <a:pt x="0" y="45720"/>
              </a:moveTo>
              <a:lnTo>
                <a:pt x="547193" y="45720"/>
              </a:lnTo>
            </a:path>
          </a:pathLst>
        </a:custGeom>
        <a:noFill/>
        <a:ln w="9525" cap="flat" cmpd="sng" algn="ctr">
          <a:solidFill>
            <a:schemeClr val="accent2">
              <a:hueOff val="-1396545"/>
              <a:satOff val="18243"/>
              <a:lumOff val="929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57223" y="2836671"/>
        <a:ext cx="28889" cy="5777"/>
      </dsp:txXfrm>
    </dsp:sp>
    <dsp:sp modelId="{826D1E06-2B29-4920-AD38-70189FC987D7}">
      <dsp:nvSpPr>
        <dsp:cNvPr id="0" name=""/>
        <dsp:cNvSpPr/>
      </dsp:nvSpPr>
      <dsp:spPr>
        <a:xfrm>
          <a:off x="6287727" y="2085916"/>
          <a:ext cx="2512144" cy="1507286"/>
        </a:xfrm>
        <a:prstGeom prst="rect">
          <a:avLst/>
        </a:prstGeom>
        <a:solidFill>
          <a:schemeClr val="accent2">
            <a:hueOff val="-1296791"/>
            <a:satOff val="16939"/>
            <a:lumOff val="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Scoring	</a:t>
          </a:r>
        </a:p>
      </dsp:txBody>
      <dsp:txXfrm>
        <a:off x="6287727" y="2085916"/>
        <a:ext cx="2512144" cy="1507286"/>
      </dsp:txXfrm>
    </dsp:sp>
    <dsp:sp modelId="{A75B08FF-F24A-46A2-BF7E-637416F8C35F}">
      <dsp:nvSpPr>
        <dsp:cNvPr id="0" name=""/>
        <dsp:cNvSpPr/>
      </dsp:nvSpPr>
      <dsp:spPr>
        <a:xfrm>
          <a:off x="11888009" y="2793839"/>
          <a:ext cx="547193" cy="91440"/>
        </a:xfrm>
        <a:custGeom>
          <a:avLst/>
          <a:gdLst/>
          <a:ahLst/>
          <a:cxnLst/>
          <a:rect l="0" t="0" r="0" b="0"/>
          <a:pathLst>
            <a:path>
              <a:moveTo>
                <a:pt x="0" y="45720"/>
              </a:moveTo>
              <a:lnTo>
                <a:pt x="547193" y="45720"/>
              </a:lnTo>
            </a:path>
          </a:pathLst>
        </a:custGeom>
        <a:noFill/>
        <a:ln w="9525" cap="flat" cmpd="sng" algn="ctr">
          <a:solidFill>
            <a:schemeClr val="accent2">
              <a:hueOff val="-1596051"/>
              <a:satOff val="20849"/>
              <a:lumOff val="1061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47161" y="2836671"/>
        <a:ext cx="28889" cy="5777"/>
      </dsp:txXfrm>
    </dsp:sp>
    <dsp:sp modelId="{3B36EE4B-E06B-4A39-8E5B-6B209919DB7A}">
      <dsp:nvSpPr>
        <dsp:cNvPr id="0" name=""/>
        <dsp:cNvSpPr/>
      </dsp:nvSpPr>
      <dsp:spPr>
        <a:xfrm>
          <a:off x="9377665" y="2085916"/>
          <a:ext cx="2512144" cy="1507286"/>
        </a:xfrm>
        <a:prstGeom prst="rect">
          <a:avLst/>
        </a:prstGeom>
        <a:solidFill>
          <a:schemeClr val="accent2">
            <a:hueOff val="-1482047"/>
            <a:satOff val="19359"/>
            <a:lumOff val="98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Awards</a:t>
          </a:r>
        </a:p>
      </dsp:txBody>
      <dsp:txXfrm>
        <a:off x="9377665" y="2085916"/>
        <a:ext cx="2512144" cy="1507286"/>
      </dsp:txXfrm>
    </dsp:sp>
    <dsp:sp modelId="{0C20560E-180A-4826-8ECA-B21D4AF437A0}">
      <dsp:nvSpPr>
        <dsp:cNvPr id="0" name=""/>
        <dsp:cNvSpPr/>
      </dsp:nvSpPr>
      <dsp:spPr>
        <a:xfrm>
          <a:off x="1363924" y="3591403"/>
          <a:ext cx="12359750" cy="547193"/>
        </a:xfrm>
        <a:custGeom>
          <a:avLst/>
          <a:gdLst/>
          <a:ahLst/>
          <a:cxnLst/>
          <a:rect l="0" t="0" r="0" b="0"/>
          <a:pathLst>
            <a:path>
              <a:moveTo>
                <a:pt x="12359750" y="0"/>
              </a:moveTo>
              <a:lnTo>
                <a:pt x="12359750" y="290696"/>
              </a:lnTo>
              <a:lnTo>
                <a:pt x="0" y="290696"/>
              </a:lnTo>
              <a:lnTo>
                <a:pt x="0" y="547193"/>
              </a:lnTo>
            </a:path>
          </a:pathLst>
        </a:custGeom>
        <a:noFill/>
        <a:ln w="9525" cap="flat" cmpd="sng" algn="ctr">
          <a:solidFill>
            <a:schemeClr val="accent2">
              <a:hueOff val="-1795557"/>
              <a:satOff val="23455"/>
              <a:lumOff val="1194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4468" y="3862110"/>
        <a:ext cx="618662" cy="5777"/>
      </dsp:txXfrm>
    </dsp:sp>
    <dsp:sp modelId="{A37E6B75-F967-4248-BA92-1166CE2AC612}">
      <dsp:nvSpPr>
        <dsp:cNvPr id="0" name=""/>
        <dsp:cNvSpPr/>
      </dsp:nvSpPr>
      <dsp:spPr>
        <a:xfrm>
          <a:off x="12467602" y="2085916"/>
          <a:ext cx="2512144" cy="1507286"/>
        </a:xfrm>
        <a:prstGeom prst="rect">
          <a:avLst/>
        </a:prstGeom>
        <a:solidFill>
          <a:schemeClr val="accent2">
            <a:hueOff val="-1667303"/>
            <a:satOff val="21779"/>
            <a:lumOff val="11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Grant Agreements</a:t>
          </a:r>
        </a:p>
      </dsp:txBody>
      <dsp:txXfrm>
        <a:off x="12467602" y="2085916"/>
        <a:ext cx="2512144" cy="1507286"/>
      </dsp:txXfrm>
    </dsp:sp>
    <dsp:sp modelId="{6404D37A-9CD7-4421-86A2-2FDCB2AC2573}">
      <dsp:nvSpPr>
        <dsp:cNvPr id="0" name=""/>
        <dsp:cNvSpPr/>
      </dsp:nvSpPr>
      <dsp:spPr>
        <a:xfrm>
          <a:off x="2618197" y="4878919"/>
          <a:ext cx="547193" cy="91440"/>
        </a:xfrm>
        <a:custGeom>
          <a:avLst/>
          <a:gdLst/>
          <a:ahLst/>
          <a:cxnLst/>
          <a:rect l="0" t="0" r="0" b="0"/>
          <a:pathLst>
            <a:path>
              <a:moveTo>
                <a:pt x="0" y="45720"/>
              </a:moveTo>
              <a:lnTo>
                <a:pt x="547193" y="45720"/>
              </a:lnTo>
            </a:path>
          </a:pathLst>
        </a:custGeom>
        <a:noFill/>
        <a:ln w="9525" cap="flat" cmpd="sng" algn="ctr">
          <a:solidFill>
            <a:schemeClr val="accent2">
              <a:hueOff val="-1995064"/>
              <a:satOff val="26061"/>
              <a:lumOff val="132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7348" y="4921750"/>
        <a:ext cx="28889" cy="5777"/>
      </dsp:txXfrm>
    </dsp:sp>
    <dsp:sp modelId="{E4A93FB0-AB1F-460B-985E-6491E7D0447B}">
      <dsp:nvSpPr>
        <dsp:cNvPr id="0" name=""/>
        <dsp:cNvSpPr/>
      </dsp:nvSpPr>
      <dsp:spPr>
        <a:xfrm>
          <a:off x="107852" y="4170996"/>
          <a:ext cx="2512144" cy="1507286"/>
        </a:xfrm>
        <a:prstGeom prst="rect">
          <a:avLst/>
        </a:prstGeom>
        <a:solidFill>
          <a:schemeClr val="accent2">
            <a:hueOff val="-1852559"/>
            <a:satOff val="24199"/>
            <a:lumOff val="123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Release </a:t>
          </a:r>
        </a:p>
        <a:p>
          <a:pPr marL="0" lvl="0" indent="0" algn="ctr" defTabSz="1155700">
            <a:lnSpc>
              <a:spcPct val="90000"/>
            </a:lnSpc>
            <a:spcBef>
              <a:spcPct val="0"/>
            </a:spcBef>
            <a:spcAft>
              <a:spcPct val="35000"/>
            </a:spcAft>
            <a:buNone/>
          </a:pPr>
          <a:r>
            <a:rPr lang="en-US" sz="2600" kern="1200" dirty="0"/>
            <a:t>of Funds</a:t>
          </a:r>
        </a:p>
      </dsp:txBody>
      <dsp:txXfrm>
        <a:off x="107852" y="4170996"/>
        <a:ext cx="2512144" cy="1507286"/>
      </dsp:txXfrm>
    </dsp:sp>
    <dsp:sp modelId="{F2657803-87ED-412F-A13E-F5E349B3940A}">
      <dsp:nvSpPr>
        <dsp:cNvPr id="0" name=""/>
        <dsp:cNvSpPr/>
      </dsp:nvSpPr>
      <dsp:spPr>
        <a:xfrm>
          <a:off x="5708134" y="4878919"/>
          <a:ext cx="547193" cy="91440"/>
        </a:xfrm>
        <a:custGeom>
          <a:avLst/>
          <a:gdLst/>
          <a:ahLst/>
          <a:cxnLst/>
          <a:rect l="0" t="0" r="0" b="0"/>
          <a:pathLst>
            <a:path>
              <a:moveTo>
                <a:pt x="0" y="45720"/>
              </a:moveTo>
              <a:lnTo>
                <a:pt x="547193" y="45720"/>
              </a:lnTo>
            </a:path>
          </a:pathLst>
        </a:custGeom>
        <a:noFill/>
        <a:ln w="9525" cap="flat" cmpd="sng" algn="ctr">
          <a:solidFill>
            <a:schemeClr val="accent2">
              <a:hueOff val="-2194570"/>
              <a:satOff val="28667"/>
              <a:lumOff val="1460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7286" y="4921750"/>
        <a:ext cx="28889" cy="5777"/>
      </dsp:txXfrm>
    </dsp:sp>
    <dsp:sp modelId="{16738C3A-7891-47E7-9E19-32272DA70388}">
      <dsp:nvSpPr>
        <dsp:cNvPr id="0" name=""/>
        <dsp:cNvSpPr/>
      </dsp:nvSpPr>
      <dsp:spPr>
        <a:xfrm>
          <a:off x="3197790" y="4170996"/>
          <a:ext cx="2512144" cy="1507286"/>
        </a:xfrm>
        <a:prstGeom prst="rect">
          <a:avLst/>
        </a:prstGeom>
        <a:solidFill>
          <a:schemeClr val="accent2">
            <a:hueOff val="-2037815"/>
            <a:satOff val="26619"/>
            <a:lumOff val="135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Bid</a:t>
          </a:r>
        </a:p>
      </dsp:txBody>
      <dsp:txXfrm>
        <a:off x="3197790" y="4170996"/>
        <a:ext cx="2512144" cy="1507286"/>
      </dsp:txXfrm>
    </dsp:sp>
    <dsp:sp modelId="{F99E02DE-6985-4107-80F1-33245BC86A87}">
      <dsp:nvSpPr>
        <dsp:cNvPr id="0" name=""/>
        <dsp:cNvSpPr/>
      </dsp:nvSpPr>
      <dsp:spPr>
        <a:xfrm>
          <a:off x="8798072" y="4878919"/>
          <a:ext cx="547193" cy="91440"/>
        </a:xfrm>
        <a:custGeom>
          <a:avLst/>
          <a:gdLst/>
          <a:ahLst/>
          <a:cxnLst/>
          <a:rect l="0" t="0" r="0" b="0"/>
          <a:pathLst>
            <a:path>
              <a:moveTo>
                <a:pt x="0" y="45720"/>
              </a:moveTo>
              <a:lnTo>
                <a:pt x="547193" y="45720"/>
              </a:lnTo>
            </a:path>
          </a:pathLst>
        </a:custGeom>
        <a:noFill/>
        <a:ln w="9525" cap="flat" cmpd="sng" algn="ctr">
          <a:solidFill>
            <a:schemeClr val="accent2">
              <a:hueOff val="-2394076"/>
              <a:satOff val="31273"/>
              <a:lumOff val="1592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57223" y="4921750"/>
        <a:ext cx="28889" cy="5777"/>
      </dsp:txXfrm>
    </dsp:sp>
    <dsp:sp modelId="{C9A17F20-2192-41F7-ADC3-B25D8A6D14B7}">
      <dsp:nvSpPr>
        <dsp:cNvPr id="0" name=""/>
        <dsp:cNvSpPr/>
      </dsp:nvSpPr>
      <dsp:spPr>
        <a:xfrm>
          <a:off x="6287727" y="4170996"/>
          <a:ext cx="2512144" cy="1507286"/>
        </a:xfrm>
        <a:prstGeom prst="rect">
          <a:avLst/>
        </a:prstGeom>
        <a:solidFill>
          <a:schemeClr val="accent2">
            <a:hueOff val="-2223071"/>
            <a:satOff val="29039"/>
            <a:lumOff val="147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Construction</a:t>
          </a:r>
        </a:p>
      </dsp:txBody>
      <dsp:txXfrm>
        <a:off x="6287727" y="4170996"/>
        <a:ext cx="2512144" cy="1507286"/>
      </dsp:txXfrm>
    </dsp:sp>
    <dsp:sp modelId="{1644394D-74CF-44AC-BB11-E3DF25C8EC0A}">
      <dsp:nvSpPr>
        <dsp:cNvPr id="0" name=""/>
        <dsp:cNvSpPr/>
      </dsp:nvSpPr>
      <dsp:spPr>
        <a:xfrm>
          <a:off x="11888009" y="4878919"/>
          <a:ext cx="547193" cy="91440"/>
        </a:xfrm>
        <a:custGeom>
          <a:avLst/>
          <a:gdLst/>
          <a:ahLst/>
          <a:cxnLst/>
          <a:rect l="0" t="0" r="0" b="0"/>
          <a:pathLst>
            <a:path>
              <a:moveTo>
                <a:pt x="0" y="45720"/>
              </a:moveTo>
              <a:lnTo>
                <a:pt x="547193" y="45720"/>
              </a:lnTo>
            </a:path>
          </a:pathLst>
        </a:custGeom>
        <a:noFill/>
        <a:ln w="9525" cap="flat" cmpd="sng" algn="ctr">
          <a:solidFill>
            <a:schemeClr val="accent2">
              <a:hueOff val="-2593583"/>
              <a:satOff val="33879"/>
              <a:lumOff val="1725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47161" y="4921750"/>
        <a:ext cx="28889" cy="5777"/>
      </dsp:txXfrm>
    </dsp:sp>
    <dsp:sp modelId="{284987D7-64E6-4BDE-AF3B-421617B8B19D}">
      <dsp:nvSpPr>
        <dsp:cNvPr id="0" name=""/>
        <dsp:cNvSpPr/>
      </dsp:nvSpPr>
      <dsp:spPr>
        <a:xfrm>
          <a:off x="9377665" y="4170996"/>
          <a:ext cx="2512144" cy="1507286"/>
        </a:xfrm>
        <a:prstGeom prst="rect">
          <a:avLst/>
        </a:prstGeom>
        <a:solidFill>
          <a:schemeClr val="accent2">
            <a:hueOff val="-2408327"/>
            <a:satOff val="31459"/>
            <a:lumOff val="160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Monitoring</a:t>
          </a:r>
        </a:p>
      </dsp:txBody>
      <dsp:txXfrm>
        <a:off x="9377665" y="4170996"/>
        <a:ext cx="2512144" cy="1507286"/>
      </dsp:txXfrm>
    </dsp:sp>
    <dsp:sp modelId="{9BECF040-6958-48D2-8635-0B4FE1A0B148}">
      <dsp:nvSpPr>
        <dsp:cNvPr id="0" name=""/>
        <dsp:cNvSpPr/>
      </dsp:nvSpPr>
      <dsp:spPr>
        <a:xfrm>
          <a:off x="12467602" y="4170996"/>
          <a:ext cx="2512144" cy="1507286"/>
        </a:xfrm>
        <a:prstGeom prst="rect">
          <a:avLst/>
        </a:prstGeom>
        <a:solidFill>
          <a:schemeClr val="accent2">
            <a:hueOff val="-2593583"/>
            <a:satOff val="33879"/>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097" tIns="129212" rIns="123097" bIns="129212" numCol="1" spcCol="1270" anchor="ctr" anchorCtr="0">
          <a:noAutofit/>
        </a:bodyPr>
        <a:lstStyle/>
        <a:p>
          <a:pPr marL="0" lvl="0" indent="0" algn="ctr" defTabSz="1155700">
            <a:lnSpc>
              <a:spcPct val="90000"/>
            </a:lnSpc>
            <a:spcBef>
              <a:spcPct val="0"/>
            </a:spcBef>
            <a:spcAft>
              <a:spcPct val="35000"/>
            </a:spcAft>
            <a:buNone/>
          </a:pPr>
          <a:r>
            <a:rPr lang="en-US" sz="2600" kern="1200" dirty="0"/>
            <a:t>Closeout</a:t>
          </a:r>
        </a:p>
      </dsp:txBody>
      <dsp:txXfrm>
        <a:off x="12467602" y="4170996"/>
        <a:ext cx="2512144" cy="1507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9F075-0E38-4244-B4DF-8BC34D6286ED}">
      <dsp:nvSpPr>
        <dsp:cNvPr id="0" name=""/>
        <dsp:cNvSpPr/>
      </dsp:nvSpPr>
      <dsp:spPr>
        <a:xfrm>
          <a:off x="784406" y="1972575"/>
          <a:ext cx="1630212" cy="163021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5FFB6-4F1B-4785-BEBB-5078174684A4}">
      <dsp:nvSpPr>
        <dsp:cNvPr id="0" name=""/>
        <dsp:cNvSpPr/>
      </dsp:nvSpPr>
      <dsp:spPr>
        <a:xfrm>
          <a:off x="1131829" y="2319998"/>
          <a:ext cx="935368" cy="935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6835C-B09D-4569-8DF8-F5341584E123}">
      <dsp:nvSpPr>
        <dsp:cNvPr id="0" name=""/>
        <dsp:cNvSpPr/>
      </dsp:nvSpPr>
      <dsp:spPr>
        <a:xfrm>
          <a:off x="263273" y="4110560"/>
          <a:ext cx="26724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Grantee Performance Reporting</a:t>
          </a:r>
        </a:p>
      </dsp:txBody>
      <dsp:txXfrm>
        <a:off x="263273" y="4110560"/>
        <a:ext cx="2672480" cy="720000"/>
      </dsp:txXfrm>
    </dsp:sp>
    <dsp:sp modelId="{0D2B4ACF-C0BD-4B53-925D-AC62608E5E61}">
      <dsp:nvSpPr>
        <dsp:cNvPr id="0" name=""/>
        <dsp:cNvSpPr/>
      </dsp:nvSpPr>
      <dsp:spPr>
        <a:xfrm>
          <a:off x="3924571" y="1972575"/>
          <a:ext cx="1630212" cy="163021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C3C75-4A6C-4CDC-8732-C6393E21008E}">
      <dsp:nvSpPr>
        <dsp:cNvPr id="0" name=""/>
        <dsp:cNvSpPr/>
      </dsp:nvSpPr>
      <dsp:spPr>
        <a:xfrm>
          <a:off x="4271993" y="2319998"/>
          <a:ext cx="935368" cy="935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4CB675-177E-435A-A6EC-B4CF2D274860}">
      <dsp:nvSpPr>
        <dsp:cNvPr id="0" name=""/>
        <dsp:cNvSpPr/>
      </dsp:nvSpPr>
      <dsp:spPr>
        <a:xfrm>
          <a:off x="3403437" y="4110560"/>
          <a:ext cx="26724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Grant Monitoring</a:t>
          </a:r>
        </a:p>
      </dsp:txBody>
      <dsp:txXfrm>
        <a:off x="3403437" y="4110560"/>
        <a:ext cx="2672480" cy="720000"/>
      </dsp:txXfrm>
    </dsp:sp>
    <dsp:sp modelId="{0B235160-1A6A-436B-94F9-B7264F6917E2}">
      <dsp:nvSpPr>
        <dsp:cNvPr id="0" name=""/>
        <dsp:cNvSpPr/>
      </dsp:nvSpPr>
      <dsp:spPr>
        <a:xfrm>
          <a:off x="7064735" y="1972575"/>
          <a:ext cx="1630212" cy="163021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99B0A-4520-430A-9C5B-8E9A1529EF7B}">
      <dsp:nvSpPr>
        <dsp:cNvPr id="0" name=""/>
        <dsp:cNvSpPr/>
      </dsp:nvSpPr>
      <dsp:spPr>
        <a:xfrm>
          <a:off x="7412157" y="2319998"/>
          <a:ext cx="935368" cy="935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6915F2-3CDC-4990-B630-85CDBC6A9D65}">
      <dsp:nvSpPr>
        <dsp:cNvPr id="0" name=""/>
        <dsp:cNvSpPr/>
      </dsp:nvSpPr>
      <dsp:spPr>
        <a:xfrm>
          <a:off x="6543601" y="4110560"/>
          <a:ext cx="26724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Administrative Closeout</a:t>
          </a:r>
        </a:p>
      </dsp:txBody>
      <dsp:txXfrm>
        <a:off x="6543601" y="4110560"/>
        <a:ext cx="2672480" cy="720000"/>
      </dsp:txXfrm>
    </dsp:sp>
    <dsp:sp modelId="{C90DB971-5D6F-43E8-9DA9-BEFFDF641B98}">
      <dsp:nvSpPr>
        <dsp:cNvPr id="0" name=""/>
        <dsp:cNvSpPr/>
      </dsp:nvSpPr>
      <dsp:spPr>
        <a:xfrm>
          <a:off x="10204899" y="1972575"/>
          <a:ext cx="1630212" cy="163021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1A522-D64B-40DA-B558-E9A0E22D6B90}">
      <dsp:nvSpPr>
        <dsp:cNvPr id="0" name=""/>
        <dsp:cNvSpPr/>
      </dsp:nvSpPr>
      <dsp:spPr>
        <a:xfrm>
          <a:off x="10552322" y="2319998"/>
          <a:ext cx="935368" cy="9353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E4413B-90DD-46DC-B8EA-83520091B7F5}">
      <dsp:nvSpPr>
        <dsp:cNvPr id="0" name=""/>
        <dsp:cNvSpPr/>
      </dsp:nvSpPr>
      <dsp:spPr>
        <a:xfrm>
          <a:off x="9683766" y="4110560"/>
          <a:ext cx="26724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Audits</a:t>
          </a:r>
        </a:p>
      </dsp:txBody>
      <dsp:txXfrm>
        <a:off x="9683766" y="4110560"/>
        <a:ext cx="2672480" cy="720000"/>
      </dsp:txXfrm>
    </dsp:sp>
    <dsp:sp modelId="{1E37AA57-CE52-4A2A-B0C3-568E38865E88}">
      <dsp:nvSpPr>
        <dsp:cNvPr id="0" name=""/>
        <dsp:cNvSpPr/>
      </dsp:nvSpPr>
      <dsp:spPr>
        <a:xfrm>
          <a:off x="13345064" y="1972575"/>
          <a:ext cx="1630212" cy="163021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2D9A9-C12F-4EFA-AE97-92291A9081E5}">
      <dsp:nvSpPr>
        <dsp:cNvPr id="0" name=""/>
        <dsp:cNvSpPr/>
      </dsp:nvSpPr>
      <dsp:spPr>
        <a:xfrm>
          <a:off x="13692486" y="2319998"/>
          <a:ext cx="935368" cy="9353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AD0BA4-E72B-42B3-8B96-10E770B6EC37}">
      <dsp:nvSpPr>
        <dsp:cNvPr id="0" name=""/>
        <dsp:cNvSpPr/>
      </dsp:nvSpPr>
      <dsp:spPr>
        <a:xfrm>
          <a:off x="12823930" y="4110560"/>
          <a:ext cx="26724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Final Closeout</a:t>
          </a:r>
        </a:p>
      </dsp:txBody>
      <dsp:txXfrm>
        <a:off x="12823930" y="4110560"/>
        <a:ext cx="267248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BE7AE0-B30A-44FA-8D43-C216E08BE037}" type="datetimeFigureOut">
              <a:rPr lang="en-US" smtClean="0"/>
              <a:t>9/13/2021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3D8698-5734-4D04-B3D7-B1149484BCED}" type="slidenum">
              <a:rPr lang="en-US" smtClean="0"/>
              <a:t>‹#›</a:t>
            </a:fld>
            <a:endParaRPr lang="en-US"/>
          </a:p>
        </p:txBody>
      </p:sp>
    </p:spTree>
    <p:extLst>
      <p:ext uri="{BB962C8B-B14F-4D97-AF65-F5344CB8AC3E}">
        <p14:creationId xmlns:p14="http://schemas.microsoft.com/office/powerpoint/2010/main" val="2279758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D8698-5734-4D04-B3D7-B1149484BCED}" type="slidenum">
              <a:rPr lang="en-US" smtClean="0"/>
              <a:t>1</a:t>
            </a:fld>
            <a:endParaRPr lang="en-US"/>
          </a:p>
        </p:txBody>
      </p:sp>
    </p:spTree>
    <p:extLst>
      <p:ext uri="{BB962C8B-B14F-4D97-AF65-F5344CB8AC3E}">
        <p14:creationId xmlns:p14="http://schemas.microsoft.com/office/powerpoint/2010/main" val="3887283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10</a:t>
            </a:fld>
            <a:endParaRPr lang="en-US"/>
          </a:p>
        </p:txBody>
      </p:sp>
    </p:spTree>
    <p:extLst>
      <p:ext uri="{BB962C8B-B14F-4D97-AF65-F5344CB8AC3E}">
        <p14:creationId xmlns:p14="http://schemas.microsoft.com/office/powerpoint/2010/main" val="169013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amounts for communities with existing systems will be based on the current combined rates at the time of application, and grant amounts for communities constructing new systems will be based on a verified rate study). </a:t>
            </a:r>
          </a:p>
          <a:p>
            <a:endParaRPr lang="en-US" b="1" dirty="0"/>
          </a:p>
          <a:p>
            <a:r>
              <a:rPr lang="en-US" dirty="0"/>
              <a:t>Local Match – 20% </a:t>
            </a:r>
          </a:p>
          <a:p>
            <a:r>
              <a:rPr lang="en-US" dirty="0"/>
              <a:t>The eligible local match can be local cash, debt, or in-kind sources. Federal, state, and local government grants are considered eligible match. In-kind sources may provide eligible local match for the project, but the amount that can be counted as the local match is limited to 5% of the total project budget or a maximum of $25,000. Use of in-kind donations as eligible match requires approval from the CDBG Program Director approximately one week before application submission (date of the deadline will be announced each round). </a:t>
            </a:r>
            <a:endParaRPr lang="en-US" b="1" dirty="0"/>
          </a:p>
          <a:p>
            <a:endParaRPr lang="en-US" b="1" dirty="0"/>
          </a:p>
        </p:txBody>
      </p:sp>
      <p:sp>
        <p:nvSpPr>
          <p:cNvPr id="4" name="Slide Number Placeholder 3"/>
          <p:cNvSpPr>
            <a:spLocks noGrp="1"/>
          </p:cNvSpPr>
          <p:nvPr>
            <p:ph type="sldNum" sz="quarter" idx="5"/>
          </p:nvPr>
        </p:nvSpPr>
        <p:spPr/>
        <p:txBody>
          <a:bodyPr/>
          <a:lstStyle/>
          <a:p>
            <a:fld id="{E63D8698-5734-4D04-B3D7-B1149484BCED}" type="slidenum">
              <a:rPr lang="en-US" smtClean="0"/>
              <a:t>11</a:t>
            </a:fld>
            <a:endParaRPr lang="en-US"/>
          </a:p>
        </p:txBody>
      </p:sp>
    </p:spTree>
    <p:extLst>
      <p:ext uri="{BB962C8B-B14F-4D97-AF65-F5344CB8AC3E}">
        <p14:creationId xmlns:p14="http://schemas.microsoft.com/office/powerpoint/2010/main" val="327914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Budgeting &amp; Funding Cycles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Historically, OCRA’s annual CDBG allocation from HUD is approximately $31-32 million.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CDBG program year is comprised of several programs through which the State awards grants, primarily on a competitive basis, either monthly or semi-annually depending on the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year to year, the allocation of funds and the number of grants awarded varies.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OCRA application instructions contain a detailed description of each fund, the eligible activities and the application and award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Information on requirements and application cycles can be found on the OCRA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OCRA notifies potential Grantees through its website when CDBG application instructions are available for an upcoming application period.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recommended that communities contact </a:t>
            </a:r>
            <a:r>
              <a:rPr lang="en-US" dirty="0" err="1"/>
              <a:t>theri</a:t>
            </a:r>
            <a:r>
              <a:rPr lang="en-US" dirty="0"/>
              <a:t> OCRA Community Liaison before starting an application.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look for information on application instructions, staff contact information, and workshops on OCRA’s website.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Competitive projects must demonstrate the following: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meet the goal of the Federal 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particular project addresses the long-term planning and development efforts of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funds granted will have a significant impact on the overall 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community has demonstrated a strong commitment to the project and its sustainability;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project is ready to proceed upon grant award and will be completed within 18 months after grant award.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E63D8698-5734-4D04-B3D7-B1149484BCED}" type="slidenum">
              <a:rPr lang="en-US" smtClean="0"/>
              <a:t>12</a:t>
            </a:fld>
            <a:endParaRPr lang="en-US"/>
          </a:p>
        </p:txBody>
      </p:sp>
    </p:spTree>
    <p:extLst>
      <p:ext uri="{BB962C8B-B14F-4D97-AF65-F5344CB8AC3E}">
        <p14:creationId xmlns:p14="http://schemas.microsoft.com/office/powerpoint/2010/main" val="311150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020F4-0EE3-4065-B46F-8094E4C006EF}" type="slidenum">
              <a:rPr lang="en-US" smtClean="0"/>
              <a:t>13</a:t>
            </a:fld>
            <a:endParaRPr lang="en-US"/>
          </a:p>
        </p:txBody>
      </p:sp>
    </p:spTree>
    <p:extLst>
      <p:ext uri="{BB962C8B-B14F-4D97-AF65-F5344CB8AC3E}">
        <p14:creationId xmlns:p14="http://schemas.microsoft.com/office/powerpoint/2010/main" val="586650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Establish &amp; Maintain Grant Reporting System </a:t>
            </a:r>
          </a:p>
          <a:p>
            <a:pPr marL="171450" indent="-171450">
              <a:buFont typeface="Arial" panose="020B0604020202020204" pitchFamily="34" charset="0"/>
              <a:buChar char="•"/>
            </a:pPr>
            <a:r>
              <a:rPr lang="en-US" dirty="0"/>
              <a:t>OCRA requires grantees to report on grant progress through the life of the project and, in some cases, following the closeout of the project. </a:t>
            </a:r>
          </a:p>
          <a:p>
            <a:pPr marL="171450" indent="-171450">
              <a:buFont typeface="Arial" panose="020B0604020202020204" pitchFamily="34" charset="0"/>
              <a:buChar char="•"/>
            </a:pPr>
            <a:r>
              <a:rPr lang="en-US" dirty="0"/>
              <a:t>It is very important to note that should any of the reports listed below not be submitted to OCRA/Grant Services by the stated due dates, the reports will be considered past due and all future grant requests by the Grantee will be denied until the reports are submitted and approved. </a:t>
            </a:r>
          </a:p>
          <a:p>
            <a:endParaRPr lang="en-US" dirty="0"/>
          </a:p>
          <a:p>
            <a:r>
              <a:rPr lang="en-US" b="1" dirty="0"/>
              <a:t>Complete Project Closeout</a:t>
            </a:r>
            <a:r>
              <a:rPr lang="en-US" dirty="0"/>
              <a:t> </a:t>
            </a:r>
          </a:p>
          <a:p>
            <a:pPr marL="171450" indent="-171450">
              <a:buFont typeface="Arial" panose="020B0604020202020204" pitchFamily="34" charset="0"/>
              <a:buChar char="•"/>
            </a:pPr>
            <a:r>
              <a:rPr lang="en-US" dirty="0"/>
              <a:t>Once the project has been completed, the grantee submits the Grantee Performance Report to OCRA to begin the grant closeout procedure. </a:t>
            </a:r>
          </a:p>
          <a:p>
            <a:pPr marL="171450" indent="-171450">
              <a:buFont typeface="Arial" panose="020B0604020202020204" pitchFamily="34" charset="0"/>
              <a:buChar char="•"/>
            </a:pPr>
            <a:r>
              <a:rPr lang="en-US" dirty="0"/>
              <a:t>The submission of this form will trigger a grant monitoring by OCRA.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Grantee Performance Reporting </a:t>
            </a:r>
          </a:p>
          <a:p>
            <a:pPr marL="171450" indent="-171450">
              <a:buFont typeface="Arial" panose="020B0604020202020204" pitchFamily="34" charset="0"/>
              <a:buChar char="•"/>
            </a:pPr>
            <a:r>
              <a:rPr lang="en-US" dirty="0"/>
              <a:t>Grantee Performance Report must be submitted to Grant Services within 30 days after the project’s completion date. </a:t>
            </a:r>
          </a:p>
          <a:p>
            <a:pPr marL="171450" indent="-171450">
              <a:buFont typeface="Arial" panose="020B0604020202020204" pitchFamily="34" charset="0"/>
              <a:buChar char="•"/>
            </a:pPr>
            <a:r>
              <a:rPr lang="en-US" dirty="0"/>
              <a:t>Once approved, Grant Services personnel will contact the Grantee through their grant administrator to set up a date for the on-site monitoring to be conducted. Planning grant monitoring is typically conducted by desk-review instead of on-site. </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Grant Services will conduct an on-site monitoring </a:t>
            </a:r>
            <a:r>
              <a:rPr lang="en-US" dirty="0"/>
              <a:t>to review all grant documentation, financial records, and the actual facility and/or improvements. </a:t>
            </a:r>
          </a:p>
          <a:p>
            <a:pPr marL="0" indent="0">
              <a:buFont typeface="Arial" panose="020B0604020202020204" pitchFamily="34" charset="0"/>
              <a:buNone/>
            </a:pPr>
            <a:r>
              <a:rPr lang="en-US" dirty="0"/>
              <a:t>The purpose of the monitoring is to verify that the project has met the stated goals and objectives and all of the federal CDBG regulations and that all contractors, subcontractors and suppliers have been paid in full and provided final lien waivers.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Administrative Closeout </a:t>
            </a:r>
          </a:p>
          <a:p>
            <a:pPr marL="0" indent="0">
              <a:buFont typeface="Arial" panose="020B0604020202020204" pitchFamily="34" charset="0"/>
              <a:buNone/>
            </a:pPr>
            <a:r>
              <a:rPr lang="en-US" dirty="0"/>
              <a:t>This step involves the verification of attained goals and objectives set forth in the grant agreement. </a:t>
            </a:r>
          </a:p>
          <a:p>
            <a:pPr marL="0" indent="0">
              <a:buFont typeface="Arial" panose="020B0604020202020204" pitchFamily="34" charset="0"/>
              <a:buNone/>
            </a:pPr>
            <a:r>
              <a:rPr lang="en-US" dirty="0"/>
              <a:t>These goals/objectives will be reviewed at the monitoring visit.</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Semi-Annual Reporting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Semi-annual reports providing updates on the status of the project must be submitted by the Grantee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semi-annual reporting requirement begins when the Grantee receives a copy of the fully executed grant agreement from Grant Services and continues until the Grantee has reached financial and administrative closeout of the grant.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Claim vouchers will not be processed and no additional funds will be awarded if semi-annual reports are delinquent.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Subrecipient Semi-Annual Reporting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a Subrecipient is involved in the federally-assisted project, a Subrecipient semi-annual report must be submitted for a period of five years after administrative closeout of the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Subrecipient reporting requirement begins when the Grantee’s semi-annual reporting period ends, at administrative closeout.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is Indiana CDBG Handbook 107 the responsibility of the Grantee to monitor the performance of the Subrecipient during the five-year period to insure that the federally-assisted facility continues to meet all of the stated grant goals and objectives.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Audits</a:t>
            </a:r>
            <a:r>
              <a:rPr lang="en-US" dirty="0"/>
              <a:t> </a:t>
            </a:r>
          </a:p>
          <a:p>
            <a:pPr marL="171450" indent="-171450">
              <a:buFont typeface="Arial" panose="020B0604020202020204" pitchFamily="34" charset="0"/>
              <a:buChar char="•"/>
            </a:pPr>
            <a:r>
              <a:rPr lang="en-US" dirty="0"/>
              <a:t>An audit is an official examination and verification of accounts and records. </a:t>
            </a:r>
          </a:p>
          <a:p>
            <a:pPr marL="171450" indent="-171450">
              <a:buFont typeface="Arial" panose="020B0604020202020204" pitchFamily="34" charset="0"/>
              <a:buChar char="•"/>
            </a:pPr>
            <a:r>
              <a:rPr lang="en-US" dirty="0"/>
              <a:t>Audits are an important part of effective financial systems, as they produce useful financial reports and verify the reliability of a Grantee’s financial management systems. </a:t>
            </a:r>
          </a:p>
          <a:p>
            <a:pPr marL="171450" indent="-171450">
              <a:buFont typeface="Arial" panose="020B0604020202020204" pitchFamily="34" charset="0"/>
              <a:buChar char="•"/>
            </a:pPr>
            <a:r>
              <a:rPr lang="en-US" dirty="0"/>
              <a:t>One of the primary financial management requirements implicit in the use of federal funds is the annual audit. </a:t>
            </a:r>
          </a:p>
          <a:p>
            <a:pPr marL="171450" indent="-171450">
              <a:buFont typeface="Arial" panose="020B0604020202020204" pitchFamily="34" charset="0"/>
              <a:buChar char="•"/>
            </a:pPr>
            <a:r>
              <a:rPr lang="en-US" dirty="0"/>
              <a:t>The Indiana State Board of Accounts performs an A-133 audit, when applicable, at the time they audit all of the Grantee’s financial records. </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Final Closeout </a:t>
            </a:r>
          </a:p>
          <a:p>
            <a:pPr marL="171450" indent="-171450">
              <a:buFont typeface="Arial" panose="020B0604020202020204" pitchFamily="34" charset="0"/>
              <a:buChar char="•"/>
            </a:pPr>
            <a:r>
              <a:rPr lang="en-US" dirty="0"/>
              <a:t>The final stage of the closeout process is the issuance of a Certificate of Project Completion. </a:t>
            </a:r>
          </a:p>
          <a:p>
            <a:pPr marL="171450" indent="-171450">
              <a:buFont typeface="Arial" panose="020B0604020202020204" pitchFamily="34" charset="0"/>
              <a:buChar char="•"/>
            </a:pPr>
            <a:r>
              <a:rPr lang="en-US" dirty="0"/>
              <a:t>This certificate is issued when OCRA has received the Single Audit from the Indiana State Board of Accounts covering all years that CDBG funds were expended by the Grantee. </a:t>
            </a:r>
          </a:p>
          <a:p>
            <a:pPr marL="171450" indent="-171450">
              <a:buFont typeface="Arial" panose="020B0604020202020204" pitchFamily="34" charset="0"/>
              <a:buChar char="•"/>
            </a:pPr>
            <a:r>
              <a:rPr lang="en-US" dirty="0"/>
              <a:t>For certain project types, particularly those where the Grantee has designated a Subrecipient, the Certificate of Completion will not be issued until 5 years from the date of Administrative Closeout. </a:t>
            </a:r>
          </a:p>
          <a:p>
            <a:pPr marL="171450" indent="-171450">
              <a:buFont typeface="Arial" panose="020B0604020202020204" pitchFamily="34" charset="0"/>
              <a:buChar char="•"/>
            </a:pPr>
            <a:r>
              <a:rPr lang="en-US" dirty="0"/>
              <a:t>After CDBG-funded projects are completed and closed out, the facility must maintain its intended use for five years after closeout. </a:t>
            </a:r>
          </a:p>
          <a:p>
            <a:pPr marL="171450" indent="-171450">
              <a:buFont typeface="Arial" panose="020B0604020202020204" pitchFamily="34" charset="0"/>
              <a:buChar char="•"/>
            </a:pPr>
            <a:r>
              <a:rPr lang="en-US" dirty="0"/>
              <a:t>No changes to the use of the facility or the type of Indiana CDBG Handbook 114 beneficiaries of real property acquired or improved with CDBG funds may be made without the advanced written approval of OCRA. </a:t>
            </a:r>
          </a:p>
          <a:p>
            <a:pPr marL="171450" indent="-171450">
              <a:buFont typeface="Arial" panose="020B0604020202020204" pitchFamily="34" charset="0"/>
              <a:buChar char="•"/>
            </a:pPr>
            <a:r>
              <a:rPr lang="en-US" dirty="0"/>
              <a:t>Those projects with Subrecipients will be monitored annually by OCRA staff to insure that the use and purpose of the facility has been maintained during the five-year period.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69F020F4-0EE3-4065-B46F-8094E4C006EF}" type="slidenum">
              <a:rPr lang="en-US" sz="1300">
                <a:solidFill>
                  <a:prstClr val="black"/>
                </a:solidFill>
                <a:latin typeface="Calibri" panose="020F0502020204030204"/>
              </a:rPr>
              <a:pPr defTabSz="465887">
                <a:defRPr/>
              </a:pPr>
              <a:t>14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06170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15</a:t>
            </a:fld>
            <a:endParaRPr lang="en-US"/>
          </a:p>
        </p:txBody>
      </p:sp>
    </p:spTree>
    <p:extLst>
      <p:ext uri="{BB962C8B-B14F-4D97-AF65-F5344CB8AC3E}">
        <p14:creationId xmlns:p14="http://schemas.microsoft.com/office/powerpoint/2010/main" val="42304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16</a:t>
            </a:fld>
            <a:endParaRPr lang="en-US"/>
          </a:p>
        </p:txBody>
      </p:sp>
    </p:spTree>
    <p:extLst>
      <p:ext uri="{BB962C8B-B14F-4D97-AF65-F5344CB8AC3E}">
        <p14:creationId xmlns:p14="http://schemas.microsoft.com/office/powerpoint/2010/main" val="243468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17</a:t>
            </a:fld>
            <a:endParaRPr lang="en-US"/>
          </a:p>
        </p:txBody>
      </p:sp>
    </p:spTree>
    <p:extLst>
      <p:ext uri="{BB962C8B-B14F-4D97-AF65-F5344CB8AC3E}">
        <p14:creationId xmlns:p14="http://schemas.microsoft.com/office/powerpoint/2010/main" val="321759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Match 10%</a:t>
            </a:r>
          </a:p>
        </p:txBody>
      </p:sp>
      <p:sp>
        <p:nvSpPr>
          <p:cNvPr id="4" name="Slide Number Placeholder 3"/>
          <p:cNvSpPr>
            <a:spLocks noGrp="1"/>
          </p:cNvSpPr>
          <p:nvPr>
            <p:ph type="sldNum" sz="quarter" idx="5"/>
          </p:nvPr>
        </p:nvSpPr>
        <p:spPr/>
        <p:txBody>
          <a:bodyPr/>
          <a:lstStyle/>
          <a:p>
            <a:fld id="{E63D8698-5734-4D04-B3D7-B1149484BCED}" type="slidenum">
              <a:rPr lang="en-US" smtClean="0"/>
              <a:t>2</a:t>
            </a:fld>
            <a:endParaRPr lang="en-US"/>
          </a:p>
        </p:txBody>
      </p:sp>
    </p:spTree>
    <p:extLst>
      <p:ext uri="{BB962C8B-B14F-4D97-AF65-F5344CB8AC3E}">
        <p14:creationId xmlns:p14="http://schemas.microsoft.com/office/powerpoint/2010/main" val="14401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Match 10%</a:t>
            </a:r>
          </a:p>
        </p:txBody>
      </p:sp>
      <p:sp>
        <p:nvSpPr>
          <p:cNvPr id="4" name="Slide Number Placeholder 3"/>
          <p:cNvSpPr>
            <a:spLocks noGrp="1"/>
          </p:cNvSpPr>
          <p:nvPr>
            <p:ph type="sldNum" sz="quarter" idx="5"/>
          </p:nvPr>
        </p:nvSpPr>
        <p:spPr/>
        <p:txBody>
          <a:bodyPr/>
          <a:lstStyle/>
          <a:p>
            <a:fld id="{E63D8698-5734-4D04-B3D7-B1149484BCED}" type="slidenum">
              <a:rPr lang="en-US" smtClean="0"/>
              <a:t>3</a:t>
            </a:fld>
            <a:endParaRPr lang="en-US"/>
          </a:p>
        </p:txBody>
      </p:sp>
    </p:spTree>
    <p:extLst>
      <p:ext uri="{BB962C8B-B14F-4D97-AF65-F5344CB8AC3E}">
        <p14:creationId xmlns:p14="http://schemas.microsoft.com/office/powerpoint/2010/main" val="425836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amounts for communities with existing systems will be based on the current combined rates at the time of application, and grant amounts for communities constructing new systems will be based on a verified rate study). </a:t>
            </a:r>
          </a:p>
          <a:p>
            <a:endParaRPr lang="en-US" b="1" dirty="0"/>
          </a:p>
          <a:p>
            <a:r>
              <a:rPr lang="en-US" dirty="0"/>
              <a:t>Local Match – 20% </a:t>
            </a:r>
          </a:p>
          <a:p>
            <a:r>
              <a:rPr lang="en-US" dirty="0"/>
              <a:t>The eligible local match can be local cash, debt, or in-kind sources. Federal, state, and local government grants are considered eligible match. In-kind sources may provide eligible local match for the project, but the amount that can be counted as the local match is limited to 5% of the total project budget or a maximum of $25,000. Use of in-kind donations as eligible match requires approval from the CDBG Program Director approximately one week before application submission (date of the deadline will be announced each round). </a:t>
            </a:r>
            <a:endParaRPr lang="en-US" b="1" dirty="0"/>
          </a:p>
          <a:p>
            <a:endParaRPr lang="en-US" b="1" dirty="0"/>
          </a:p>
        </p:txBody>
      </p:sp>
      <p:sp>
        <p:nvSpPr>
          <p:cNvPr id="4" name="Slide Number Placeholder 3"/>
          <p:cNvSpPr>
            <a:spLocks noGrp="1"/>
          </p:cNvSpPr>
          <p:nvPr>
            <p:ph type="sldNum" sz="quarter" idx="5"/>
          </p:nvPr>
        </p:nvSpPr>
        <p:spPr/>
        <p:txBody>
          <a:bodyPr/>
          <a:lstStyle/>
          <a:p>
            <a:fld id="{E63D8698-5734-4D04-B3D7-B1149484BCED}" type="slidenum">
              <a:rPr lang="en-US" smtClean="0"/>
              <a:t>4</a:t>
            </a:fld>
            <a:endParaRPr lang="en-US"/>
          </a:p>
        </p:txBody>
      </p:sp>
    </p:spTree>
    <p:extLst>
      <p:ext uri="{BB962C8B-B14F-4D97-AF65-F5344CB8AC3E}">
        <p14:creationId xmlns:p14="http://schemas.microsoft.com/office/powerpoint/2010/main" val="292178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spcAft>
                <a:spcPts val="1800"/>
              </a:spcAft>
              <a:buNone/>
            </a:pPr>
            <a:r>
              <a:rPr lang="en-US" altLang="en-US" sz="1200" dirty="0">
                <a:solidFill>
                  <a:srgbClr val="2E3640"/>
                </a:solidFill>
              </a:rPr>
              <a:t>Safe and supportive housing is fundamental to a person’s recovery</a:t>
            </a:r>
          </a:p>
          <a:p>
            <a:pPr marL="0" indent="0">
              <a:spcAft>
                <a:spcPts val="1800"/>
              </a:spcAft>
              <a:buNone/>
            </a:pPr>
            <a:r>
              <a:rPr lang="en-US" altLang="en-US" sz="1200" dirty="0">
                <a:solidFill>
                  <a:srgbClr val="2E3640"/>
                </a:solidFill>
              </a:rPr>
              <a:t>Research on recovery housing indicates positive outcomes: Decrease in substance use and rates of incarceration</a:t>
            </a:r>
          </a:p>
          <a:p>
            <a:pPr marL="0" indent="0">
              <a:spcAft>
                <a:spcPts val="1800"/>
              </a:spcAft>
              <a:buNone/>
            </a:pPr>
            <a:r>
              <a:rPr lang="en-US" altLang="en-US" sz="1200" dirty="0">
                <a:solidFill>
                  <a:srgbClr val="2E3640"/>
                </a:solidFill>
              </a:rPr>
              <a:t>Certification is based on the National Alliance of Recovery Residence (NARR) standards</a:t>
            </a:r>
          </a:p>
          <a:p>
            <a:pPr marL="0" indent="0">
              <a:spcAft>
                <a:spcPts val="1800"/>
              </a:spcAft>
              <a:buNone/>
            </a:pPr>
            <a:r>
              <a:rPr lang="en-US" altLang="en-US" sz="1200" dirty="0">
                <a:solidFill>
                  <a:srgbClr val="2E3640"/>
                </a:solidFill>
              </a:rPr>
              <a:t>Indiana certifies NARR levels II-IV; Level I are peer run residences with no paid staff</a:t>
            </a:r>
          </a:p>
          <a:p>
            <a:endParaRPr lang="en-US" dirty="0"/>
          </a:p>
          <a:p>
            <a:endParaRPr lang="en-US" dirty="0"/>
          </a:p>
          <a:p>
            <a:endParaRPr lang="en-US" dirty="0"/>
          </a:p>
          <a:p>
            <a:endParaRPr lang="en-US" dirty="0"/>
          </a:p>
          <a:p>
            <a:r>
              <a:rPr lang="en-US" dirty="0"/>
              <a:t>Grant amounts for communities with existing systems will be based on the current combined rates at the time of application, and grant amounts for communities constructing new systems will be based on a verified rate study). </a:t>
            </a:r>
          </a:p>
          <a:p>
            <a:endParaRPr lang="en-US" b="1" dirty="0"/>
          </a:p>
          <a:p>
            <a:r>
              <a:rPr lang="en-US" dirty="0"/>
              <a:t>Local Match – 20% </a:t>
            </a:r>
          </a:p>
          <a:p>
            <a:r>
              <a:rPr lang="en-US" dirty="0"/>
              <a:t>The eligible local match can be local cash, debt, or in-kind sources. Federal, state, and local government grants are considered eligible match. In-kind sources may provide eligible local match for the project, but the amount that can be counted as the local match is limited to 5% of the total project budget or a maximum of $25,000. Use of in-kind donations as eligible match requires approval from the CDBG Program Director approximately one week before application submission (date of the deadline will be announced each round). </a:t>
            </a:r>
            <a:endParaRPr lang="en-US" b="1" dirty="0"/>
          </a:p>
          <a:p>
            <a:endParaRPr lang="en-US" b="1" dirty="0"/>
          </a:p>
        </p:txBody>
      </p:sp>
      <p:sp>
        <p:nvSpPr>
          <p:cNvPr id="4" name="Slide Number Placeholder 3"/>
          <p:cNvSpPr>
            <a:spLocks noGrp="1"/>
          </p:cNvSpPr>
          <p:nvPr>
            <p:ph type="sldNum" sz="quarter" idx="5"/>
          </p:nvPr>
        </p:nvSpPr>
        <p:spPr/>
        <p:txBody>
          <a:bodyPr/>
          <a:lstStyle/>
          <a:p>
            <a:fld id="{E63D8698-5734-4D04-B3D7-B1149484BCED}" type="slidenum">
              <a:rPr lang="en-US" smtClean="0"/>
              <a:t>5</a:t>
            </a:fld>
            <a:endParaRPr lang="en-US"/>
          </a:p>
        </p:txBody>
      </p:sp>
    </p:spTree>
    <p:extLst>
      <p:ext uri="{BB962C8B-B14F-4D97-AF65-F5344CB8AC3E}">
        <p14:creationId xmlns:p14="http://schemas.microsoft.com/office/powerpoint/2010/main" val="114373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amounts for communities with existing systems will be based on the current combined rates at the time of application, and grant amounts for communities constructing new systems will be based on a verified rate study). </a:t>
            </a:r>
          </a:p>
          <a:p>
            <a:endParaRPr lang="en-US" b="1" dirty="0"/>
          </a:p>
          <a:p>
            <a:r>
              <a:rPr lang="en-US" dirty="0"/>
              <a:t>Local Match – 20% </a:t>
            </a:r>
          </a:p>
          <a:p>
            <a:r>
              <a:rPr lang="en-US" dirty="0"/>
              <a:t>The eligible local match can be local cash, debt, or in-kind sources. Federal, state, and local government grants are considered eligible match. In-kind sources may provide eligible local match for the project, but the amount that can be counted as the local match is limited to 5% of the total project budget or a maximum of $25,000. Use of in-kind donations as eligible match requires approval from the CDBG Program Director approximately one week before application submission (date of the deadline will be announced each round). </a:t>
            </a:r>
            <a:endParaRPr lang="en-US" b="1" dirty="0"/>
          </a:p>
          <a:p>
            <a:endParaRPr lang="en-US" b="1" dirty="0"/>
          </a:p>
        </p:txBody>
      </p:sp>
      <p:sp>
        <p:nvSpPr>
          <p:cNvPr id="4" name="Slide Number Placeholder 3"/>
          <p:cNvSpPr>
            <a:spLocks noGrp="1"/>
          </p:cNvSpPr>
          <p:nvPr>
            <p:ph type="sldNum" sz="quarter" idx="5"/>
          </p:nvPr>
        </p:nvSpPr>
        <p:spPr/>
        <p:txBody>
          <a:bodyPr/>
          <a:lstStyle/>
          <a:p>
            <a:fld id="{E63D8698-5734-4D04-B3D7-B1149484BCED}" type="slidenum">
              <a:rPr lang="en-US" smtClean="0"/>
              <a:t>6</a:t>
            </a:fld>
            <a:endParaRPr lang="en-US"/>
          </a:p>
        </p:txBody>
      </p:sp>
    </p:spTree>
    <p:extLst>
      <p:ext uri="{BB962C8B-B14F-4D97-AF65-F5344CB8AC3E}">
        <p14:creationId xmlns:p14="http://schemas.microsoft.com/office/powerpoint/2010/main" val="251063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7</a:t>
            </a:fld>
            <a:endParaRPr lang="en-US"/>
          </a:p>
        </p:txBody>
      </p:sp>
    </p:spTree>
    <p:extLst>
      <p:ext uri="{BB962C8B-B14F-4D97-AF65-F5344CB8AC3E}">
        <p14:creationId xmlns:p14="http://schemas.microsoft.com/office/powerpoint/2010/main" val="231265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8</a:t>
            </a:fld>
            <a:endParaRPr lang="en-US"/>
          </a:p>
        </p:txBody>
      </p:sp>
    </p:spTree>
    <p:extLst>
      <p:ext uri="{BB962C8B-B14F-4D97-AF65-F5344CB8AC3E}">
        <p14:creationId xmlns:p14="http://schemas.microsoft.com/office/powerpoint/2010/main" val="175538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b="1" dirty="0">
                <a:latin typeface="+mj-lt"/>
              </a:rPr>
              <a:t>Minimum Requirements To be eligible for CDBG assistance projects must meet the following minimum requirements: </a:t>
            </a:r>
          </a:p>
          <a:p>
            <a:pPr>
              <a:lnSpc>
                <a:spcPct val="100000"/>
              </a:lnSpc>
              <a:spcAft>
                <a:spcPts val="0"/>
              </a:spcAft>
            </a:pPr>
            <a:endParaRPr lang="en-US" b="1" dirty="0">
              <a:latin typeface="+mj-lt"/>
            </a:endParaRPr>
          </a:p>
          <a:p>
            <a:pPr>
              <a:lnSpc>
                <a:spcPct val="100000"/>
              </a:lnSpc>
              <a:spcAft>
                <a:spcPts val="0"/>
              </a:spcAft>
            </a:pPr>
            <a:r>
              <a:rPr lang="en-US" dirty="0">
                <a:latin typeface="+mj-lt"/>
              </a:rPr>
              <a:t>• The lead applicant must be a non-entitlement city, county, or incorporated town that possesses the legal capacity to carry out the proposed 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the state CDBG program, non-entitlement localities are known as units of general local government (UGLG).</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dirty="0">
                <a:latin typeface="+mj-lt"/>
              </a:rPr>
              <a:t>• The lead applicant may contract with any not-for-profit organization to carry out the activities of an eligible project, provided that the organization can document its nonprofit status with the U.S. Internal Revenue Service, the Indiana Department of Revenue, and the Indiana Secretary of State. </a:t>
            </a:r>
          </a:p>
          <a:p>
            <a:pPr>
              <a:lnSpc>
                <a:spcPct val="100000"/>
              </a:lnSpc>
              <a:spcAft>
                <a:spcPts val="0"/>
              </a:spcAft>
            </a:pPr>
            <a:endParaRPr lang="en-US" dirty="0">
              <a:latin typeface="+mj-lt"/>
            </a:endParaRPr>
          </a:p>
          <a:p>
            <a:pPr>
              <a:lnSpc>
                <a:spcPct val="100000"/>
              </a:lnSpc>
              <a:spcAft>
                <a:spcPts val="0"/>
              </a:spcAft>
            </a:pPr>
            <a:r>
              <a:rPr lang="en-US" dirty="0">
                <a:latin typeface="+mj-lt"/>
              </a:rPr>
              <a:t>• The proposed project must meet a national objective and be an eligible activity under Section 105 (a) of the Housing and Community Development Act of 1974. In general, the project must either: benefit an area or limited clientele whose population is at least 51% low- and moderate-income.</a:t>
            </a:r>
          </a:p>
          <a:p>
            <a:pPr>
              <a:lnSpc>
                <a:spcPct val="100000"/>
              </a:lnSpc>
              <a:spcAft>
                <a:spcPts val="0"/>
              </a:spcAft>
            </a:pPr>
            <a:endParaRPr lang="en-US" dirty="0">
              <a:latin typeface="+mj-lt"/>
            </a:endParaRPr>
          </a:p>
          <a:p>
            <a:pPr>
              <a:lnSpc>
                <a:spcPct val="100000"/>
              </a:lnSpc>
              <a:spcAft>
                <a:spcPts val="0"/>
              </a:spcAft>
            </a:pPr>
            <a:endParaRPr lang="en-US" b="1" dirty="0"/>
          </a:p>
          <a:p>
            <a:pPr>
              <a:lnSpc>
                <a:spcPct val="100000"/>
              </a:lnSpc>
              <a:spcAft>
                <a:spcPts val="0"/>
              </a:spcAft>
            </a:pPr>
            <a:r>
              <a:rPr lang="en-US" b="1" dirty="0"/>
              <a:t>ROLE OF UNITS OF GENERAL LOCAL GOVERNMENT </a:t>
            </a:r>
          </a:p>
          <a:p>
            <a:pPr marL="171450" indent="-171450">
              <a:lnSpc>
                <a:spcPct val="100000"/>
              </a:lnSpc>
              <a:spcAft>
                <a:spcPts val="0"/>
              </a:spcAft>
              <a:buFont typeface="Arial" panose="020B0604020202020204" pitchFamily="34" charset="0"/>
              <a:buChar char="•"/>
            </a:pPr>
            <a:r>
              <a:rPr lang="en-US" dirty="0"/>
              <a:t>Prioritizing the types of activities, they apply for; </a:t>
            </a:r>
          </a:p>
          <a:p>
            <a:pPr marL="171450" indent="-171450">
              <a:lnSpc>
                <a:spcPct val="100000"/>
              </a:lnSpc>
              <a:spcAft>
                <a:spcPts val="0"/>
              </a:spcAft>
              <a:buFont typeface="Arial" panose="020B0604020202020204" pitchFamily="34" charset="0"/>
              <a:buChar char="•"/>
            </a:pPr>
            <a:r>
              <a:rPr lang="en-US" dirty="0"/>
              <a:t>Handling local citizen participation; </a:t>
            </a:r>
          </a:p>
          <a:p>
            <a:pPr marL="171450" indent="-171450">
              <a:lnSpc>
                <a:spcPct val="100000"/>
              </a:lnSpc>
              <a:spcAft>
                <a:spcPts val="0"/>
              </a:spcAft>
              <a:buFont typeface="Arial" panose="020B0604020202020204" pitchFamily="34" charset="0"/>
              <a:buChar char="•"/>
            </a:pPr>
            <a:r>
              <a:rPr lang="en-US" dirty="0"/>
              <a:t>Carrying out eligible activities; and Complying with federal and state requirements.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t>Under the state CDBG program, states are responsible for: </a:t>
            </a:r>
          </a:p>
          <a:p>
            <a:pPr marL="171450" indent="-171450">
              <a:lnSpc>
                <a:spcPct val="100000"/>
              </a:lnSpc>
              <a:spcAft>
                <a:spcPts val="0"/>
              </a:spcAft>
              <a:buFont typeface="Arial" panose="020B0604020202020204" pitchFamily="34" charset="0"/>
              <a:buChar char="•"/>
            </a:pPr>
            <a:r>
              <a:rPr lang="en-US" dirty="0"/>
              <a:t>Developing the consolidated plan; </a:t>
            </a:r>
          </a:p>
          <a:p>
            <a:pPr marL="171450" indent="-171450">
              <a:lnSpc>
                <a:spcPct val="100000"/>
              </a:lnSpc>
              <a:spcAft>
                <a:spcPts val="0"/>
              </a:spcAft>
              <a:buFont typeface="Arial" panose="020B0604020202020204" pitchFamily="34" charset="0"/>
              <a:buChar char="•"/>
            </a:pPr>
            <a:r>
              <a:rPr lang="en-US" dirty="0"/>
              <a:t>Designing the CDBG program within statutory and regulatory parameters; </a:t>
            </a:r>
          </a:p>
          <a:p>
            <a:pPr marL="171450" indent="-171450">
              <a:lnSpc>
                <a:spcPct val="100000"/>
              </a:lnSpc>
              <a:spcAft>
                <a:spcPts val="0"/>
              </a:spcAft>
              <a:buFont typeface="Arial" panose="020B0604020202020204" pitchFamily="34" charset="0"/>
              <a:buChar char="•"/>
            </a:pPr>
            <a:r>
              <a:rPr lang="en-US" dirty="0"/>
              <a:t>Setting priorities and deciding what activities to fund;  Distributing funding according to the method of distribution; </a:t>
            </a:r>
          </a:p>
          <a:p>
            <a:pPr marL="171450" indent="-171450">
              <a:lnSpc>
                <a:spcPct val="100000"/>
              </a:lnSpc>
              <a:spcAft>
                <a:spcPts val="0"/>
              </a:spcAft>
              <a:buFont typeface="Arial" panose="020B0604020202020204" pitchFamily="34" charset="0"/>
              <a:buChar char="•"/>
            </a:pPr>
            <a:r>
              <a:rPr lang="en-US" dirty="0"/>
              <a:t>Establishing financial management, recordkeeping, reporting, monitoring, audit and close-out systems for their programs; and </a:t>
            </a:r>
          </a:p>
          <a:p>
            <a:pPr marL="171450" indent="-171450">
              <a:lnSpc>
                <a:spcPct val="100000"/>
              </a:lnSpc>
              <a:spcAft>
                <a:spcPts val="0"/>
              </a:spcAft>
              <a:buFont typeface="Arial" panose="020B0604020202020204" pitchFamily="34" charset="0"/>
              <a:buChar char="•"/>
            </a:pPr>
            <a:r>
              <a:rPr lang="en-US" dirty="0"/>
              <a:t>Ensuring compliance by state grant recipients.</a:t>
            </a:r>
            <a:endParaRPr lang="en-US" dirty="0">
              <a:latin typeface="+mj-lt"/>
            </a:endParaRPr>
          </a:p>
          <a:p>
            <a:pPr>
              <a:lnSpc>
                <a:spcPct val="100000"/>
              </a:lnSpc>
              <a:spcAft>
                <a:spcPts val="0"/>
              </a:spcAft>
            </a:pPr>
            <a:endParaRPr lang="en-US" dirty="0">
              <a:latin typeface="+mj-lt"/>
            </a:endParaRPr>
          </a:p>
          <a:p>
            <a:pPr>
              <a:lnSpc>
                <a:spcPct val="100000"/>
              </a:lnSpc>
              <a:spcAft>
                <a:spcPts val="0"/>
              </a:spcAft>
            </a:pPr>
            <a:r>
              <a:rPr lang="en-US" b="1" dirty="0">
                <a:latin typeface="+mj-lt"/>
              </a:rPr>
              <a:t>GA Certification</a:t>
            </a:r>
          </a:p>
          <a:p>
            <a:pPr algn="l">
              <a:lnSpc>
                <a:spcPct val="100000"/>
              </a:lnSpc>
              <a:spcAft>
                <a:spcPts val="0"/>
              </a:spcAft>
            </a:pPr>
            <a:r>
              <a:rPr lang="en-US" b="0" i="0" dirty="0">
                <a:solidFill>
                  <a:srgbClr val="333333"/>
                </a:solidFill>
                <a:effectLst/>
                <a:latin typeface="Open Sans" panose="020B0606030504020204" pitchFamily="34" charset="0"/>
              </a:rPr>
              <a:t>Since 1994, the State of Indiana has required formal certification of all persons administering Community Development Block Grant (CDBG) projects in Indiana. The information below outlines the certification process and explains how to become certified. The CDBG certification process has been established for the following reasons:</a:t>
            </a:r>
          </a:p>
          <a:p>
            <a:pPr algn="l">
              <a:lnSpc>
                <a:spcPct val="100000"/>
              </a:lnSpc>
              <a:spcAft>
                <a:spcPts val="0"/>
              </a:spcAft>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This program involves complex administrative and financial procedures regulated by federal and state policies. Knowledge of the applicable regulations and policies is essential to achieve a high level of efficiency in the oversight of grant awards. The needs of the constituents are more adequately met.</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Certification is like an insurance policy that protects grantees from unnecessary monitoring findings due to inexperienced administrators.</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Continuing Ed - Under the new Grant Administrator Certification and Continuing Education (CE) policy that was effective as of March 15, 2018, a certified Grant Administrator must complete six (6) CE credits each year to be able to renew their certification. </a:t>
            </a:r>
          </a:p>
          <a:p>
            <a:pPr algn="l">
              <a:lnSpc>
                <a:spcPct val="100000"/>
              </a:lnSpc>
              <a:spcAft>
                <a:spcPts val="0"/>
              </a:spcAft>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lnSpc>
                <a:spcPct val="100000"/>
              </a:lnSpc>
              <a:spcAft>
                <a:spcPts val="0"/>
              </a:spcAft>
              <a:buFont typeface="Arial" panose="020B0604020202020204" pitchFamily="34" charset="0"/>
              <a:buChar char="•"/>
            </a:pPr>
            <a:r>
              <a:rPr lang="en-US" b="0" i="0" dirty="0">
                <a:solidFill>
                  <a:srgbClr val="333333"/>
                </a:solidFill>
                <a:effectLst/>
                <a:latin typeface="Open Sans" panose="020B0606030504020204" pitchFamily="34" charset="0"/>
              </a:rPr>
              <a:t>Two (2) of the six (6) credits </a:t>
            </a:r>
            <a:r>
              <a:rPr lang="en-US" b="1" i="0" dirty="0">
                <a:solidFill>
                  <a:srgbClr val="333333"/>
                </a:solidFill>
                <a:effectLst/>
                <a:latin typeface="Open Sans" panose="020B0606030504020204" pitchFamily="34" charset="0"/>
              </a:rPr>
              <a:t>must be an OCRA GA Update</a:t>
            </a:r>
            <a:r>
              <a:rPr lang="en-US" b="0" i="0" dirty="0">
                <a:solidFill>
                  <a:srgbClr val="333333"/>
                </a:solidFill>
                <a:effectLst/>
                <a:latin typeface="Open Sans" panose="020B0606030504020204" pitchFamily="34" charset="0"/>
              </a:rPr>
              <a:t>. The remaining credits can be earned by participation at OCRA approved events. </a:t>
            </a:r>
          </a:p>
          <a:p>
            <a:pPr>
              <a:lnSpc>
                <a:spcPct val="150000"/>
              </a:lnSpc>
              <a:spcAft>
                <a:spcPts val="600"/>
              </a:spcAft>
            </a:pPr>
            <a:endParaRPr lang="en-US" dirty="0">
              <a:latin typeface="+mj-lt"/>
            </a:endParaRPr>
          </a:p>
        </p:txBody>
      </p:sp>
      <p:sp>
        <p:nvSpPr>
          <p:cNvPr id="4" name="Slide Number Placeholder 3"/>
          <p:cNvSpPr>
            <a:spLocks noGrp="1"/>
          </p:cNvSpPr>
          <p:nvPr>
            <p:ph type="sldNum" sz="quarter" idx="5"/>
          </p:nvPr>
        </p:nvSpPr>
        <p:spPr/>
        <p:txBody>
          <a:bodyPr/>
          <a:lstStyle/>
          <a:p>
            <a:fld id="{E63D8698-5734-4D04-B3D7-B1149484BCED}" type="slidenum">
              <a:rPr lang="en-US" smtClean="0"/>
              <a:t>9</a:t>
            </a:fld>
            <a:endParaRPr lang="en-US"/>
          </a:p>
        </p:txBody>
      </p:sp>
    </p:spTree>
    <p:extLst>
      <p:ext uri="{BB962C8B-B14F-4D97-AF65-F5344CB8AC3E}">
        <p14:creationId xmlns:p14="http://schemas.microsoft.com/office/powerpoint/2010/main" val="213707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 y="9501474"/>
            <a:ext cx="18288000"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650077" y="6683432"/>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7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956482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18453"/>
            <a:ext cx="3943350" cy="86398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18453"/>
            <a:ext cx="11601450" cy="863984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4075033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A03ACB7-ABA5-4A28-B2E9-6FED6AA14132}"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23D88-9D8C-4CF8-A8BD-5C998C42C47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64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3ACB7-ABA5-4A28-B2E9-6FED6AA14132}"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239230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03ACB7-ABA5-4A28-B2E9-6FED6AA14132}"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23D88-9D8C-4CF8-A8BD-5C998C42C47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9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1"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03ACB7-ABA5-4A28-B2E9-6FED6AA14132}"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129891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Click to 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03ACB7-ABA5-4A28-B2E9-6FED6AA14132}"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380584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03ACB7-ABA5-4A28-B2E9-6FED6AA14132}"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3141862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3ACB7-ABA5-4A28-B2E9-6FED6AA14132}"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1423475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7A03ACB7-ABA5-4A28-B2E9-6FED6AA14132}"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209196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1608677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A03ACB7-ABA5-4A28-B2E9-6FED6AA14132}"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23D88-9D8C-4CF8-A8BD-5C998C42C47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312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3ACB7-ABA5-4A28-B2E9-6FED6AA14132}"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23D88-9D8C-4CF8-A8BD-5C998C42C478}" type="slidenum">
              <a:rPr lang="en-US" smtClean="0"/>
              <a:t>‹#›</a:t>
            </a:fld>
            <a:endParaRPr lang="en-US"/>
          </a:p>
        </p:txBody>
      </p:sp>
    </p:spTree>
    <p:extLst>
      <p:ext uri="{BB962C8B-B14F-4D97-AF65-F5344CB8AC3E}">
        <p14:creationId xmlns:p14="http://schemas.microsoft.com/office/powerpoint/2010/main" val="2966671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3ACB7-ABA5-4A28-B2E9-6FED6AA14132}"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23D88-9D8C-4CF8-A8BD-5C998C42C478}" type="slidenum">
              <a:rPr lang="en-US" smtClean="0"/>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468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75300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122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1"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679673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Click to 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B6E331-AB6F-4AEB-8E0E-ED1DF4B0759F}"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2818827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B6E331-AB6F-4AEB-8E0E-ED1DF4B0759F}"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1593642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6E331-AB6F-4AEB-8E0E-ED1DF4B0759F}"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217202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943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1745336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287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412602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57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138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287064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406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1"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213040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Click to 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B6E331-AB6F-4AEB-8E0E-ED1DF4B0759F}"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2705196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B6E331-AB6F-4AEB-8E0E-ED1DF4B0759F}"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56426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p>
        </p:txBody>
      </p:sp>
      <p:sp>
        <p:nvSpPr>
          <p:cNvPr id="3" name="Content Placeholder 2"/>
          <p:cNvSpPr>
            <a:spLocks noGrp="1"/>
          </p:cNvSpPr>
          <p:nvPr>
            <p:ph sz="half" idx="1"/>
          </p:nvPr>
        </p:nvSpPr>
        <p:spPr>
          <a:xfrm>
            <a:off x="1645920" y="2768602"/>
            <a:ext cx="7406640" cy="6035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1256904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6E331-AB6F-4AEB-8E0E-ED1DF4B0759F}"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90610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854956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73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996573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6E331-AB6F-4AEB-8E0E-ED1DF4B0759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CF650-257B-4BFA-832E-78C267FA4E58}" type="slidenum">
              <a:rPr lang="en-US" smtClean="0"/>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708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1155701"/>
            <a:ext cx="16173450" cy="5029200"/>
          </a:xfrm>
        </p:spPr>
        <p:txBody>
          <a:bodyPr anchor="b">
            <a:noAutofit/>
          </a:bodyPr>
          <a:lstStyle>
            <a:lvl1pPr algn="l">
              <a:lnSpc>
                <a:spcPct val="80000"/>
              </a:lnSpc>
              <a:defRPr sz="13200" spc="-18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001269" y="6310314"/>
            <a:ext cx="13842302" cy="2468880"/>
          </a:xfrm>
        </p:spPr>
        <p:txBody>
          <a:bodyPr>
            <a:normAutofit/>
          </a:bodyPr>
          <a:lstStyle>
            <a:lvl1pPr marL="0" indent="0" algn="l">
              <a:buNone/>
              <a:defRPr sz="4800">
                <a:solidFill>
                  <a:schemeClr val="bg1"/>
                </a:solidFill>
                <a:latin typeface="+mj-lt"/>
              </a:defRPr>
            </a:lvl1pPr>
            <a:lvl2pPr marL="685800" indent="0" algn="ctr">
              <a:buNone/>
              <a:defRPr sz="42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D8BD707-D9CF-40AE-B4C6-C98DA3205C09}" type="datetimeFigureOut">
              <a:rPr lang="en-US" smtClean="0"/>
              <a:pPr/>
              <a:t>9/13/2021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47062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348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5256" y="1151129"/>
            <a:ext cx="16171164" cy="5033772"/>
          </a:xfrm>
        </p:spPr>
        <p:txBody>
          <a:bodyPr anchor="b">
            <a:normAutofit/>
          </a:bodyPr>
          <a:lstStyle>
            <a:lvl1pPr>
              <a:lnSpc>
                <a:spcPct val="80000"/>
              </a:lnSpc>
              <a:defRPr sz="13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01268" y="6306314"/>
            <a:ext cx="13839444" cy="2468880"/>
          </a:xfrm>
        </p:spPr>
        <p:txBody>
          <a:bodyPr anchor="t">
            <a:normAutofit/>
          </a:bodyPr>
          <a:lstStyle>
            <a:lvl1pPr marL="0" indent="0">
              <a:buNone/>
              <a:defRPr sz="4800">
                <a:solidFill>
                  <a:schemeClr val="tx1"/>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4984"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16995"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38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14984" y="3060701"/>
            <a:ext cx="6995160" cy="1085100"/>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4984" y="4129626"/>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11412" y="3057653"/>
            <a:ext cx="6995160" cy="1083564"/>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011412" y="4126485"/>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02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3"/>
            <a:ext cx="7406640" cy="493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4930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B6E331-AB6F-4AEB-8E0E-ED1DF4B0759F}"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3680200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461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2310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11430000" y="0"/>
            <a:ext cx="685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12392106" y="813423"/>
            <a:ext cx="5074920" cy="2880360"/>
          </a:xfrm>
        </p:spPr>
        <p:txBody>
          <a:bodyPr anchor="b">
            <a:noAutofit/>
          </a:bodyPr>
          <a:lstStyle>
            <a:lvl1pPr>
              <a:lnSpc>
                <a:spcPct val="85000"/>
              </a:lnSpc>
              <a:defRPr sz="6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1143000" y="1143000"/>
            <a:ext cx="9144000" cy="68580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413973" y="3767720"/>
            <a:ext cx="5097780" cy="4690481"/>
          </a:xfrm>
        </p:spPr>
        <p:txBody>
          <a:bodyPr>
            <a:normAutofit/>
          </a:bodyPr>
          <a:lstStyle>
            <a:lvl1pPr marL="0" marR="0" indent="0" algn="l" defTabSz="1371600" rtl="0" eaLnBrk="1" fontAlgn="auto" latinLnBrk="0" hangingPunct="1">
              <a:lnSpc>
                <a:spcPct val="100000"/>
              </a:lnSpc>
              <a:spcBef>
                <a:spcPts val="1800"/>
              </a:spcBef>
              <a:spcAft>
                <a:spcPts val="0"/>
              </a:spcAft>
              <a:buClrTx/>
              <a:buSzTx/>
              <a:buFontTx/>
              <a:buNone/>
              <a:tabLst/>
              <a:defRPr sz="27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marR="0" lvl="0" indent="0" algn="l" defTabSz="1371600" rtl="0" eaLnBrk="1" fontAlgn="auto" latinLnBrk="0" hangingPunct="1">
              <a:lnSpc>
                <a:spcPct val="100000"/>
              </a:lnSpc>
              <a:spcBef>
                <a:spcPts val="21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2926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3836" y="8128001"/>
            <a:ext cx="16171164" cy="919925"/>
          </a:xfrm>
        </p:spPr>
        <p:txBody>
          <a:bodyPr anchor="b">
            <a:normAutofit/>
          </a:bodyPr>
          <a:lstStyle>
            <a:lvl1pPr>
              <a:defRPr sz="4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8288000" cy="7996428"/>
          </a:xfrm>
          <a:solidFill>
            <a:schemeClr val="accent1">
              <a:lumMod val="40000"/>
              <a:lumOff val="60000"/>
            </a:schemeClr>
          </a:solidFill>
        </p:spPr>
        <p:txBody>
          <a:bodyPr anchor="t"/>
          <a:lstStyle>
            <a:lvl1pPr marL="0" indent="0" algn="ctr">
              <a:spcBef>
                <a:spcPts val="1200"/>
              </a:spcBef>
              <a:buNone/>
              <a:defRPr sz="4800">
                <a:solidFill>
                  <a:schemeClr val="tx1">
                    <a:lumMod val="75000"/>
                    <a:lumOff val="2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14984" y="8864603"/>
            <a:ext cx="13844016" cy="800100"/>
          </a:xfrm>
        </p:spPr>
        <p:txBody>
          <a:bodyPr>
            <a:normAutofit/>
          </a:bodyPr>
          <a:lstStyle>
            <a:lvl1pPr marL="0" indent="0">
              <a:lnSpc>
                <a:spcPct val="90000"/>
              </a:lnSpc>
              <a:buNone/>
              <a:defRPr sz="21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D8BD707-D9CF-40AE-B4C6-C98DA3205C09}" type="datetimeFigureOut">
              <a:rPr lang="en-US" smtClean="0"/>
              <a:pPr/>
              <a:t>9/13/2021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934019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2289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5925" y="1042988"/>
            <a:ext cx="3943350" cy="72009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7288" y="1071563"/>
            <a:ext cx="11601450" cy="810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2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2FFF954-9D53-4FC2-B68D-57CE4F5E484E}"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914417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FF954-9D53-4FC2-B68D-57CE4F5E484E}"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1510164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FFF954-9D53-4FC2-B68D-57CE4F5E484E}"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4283162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FFF954-9D53-4FC2-B68D-57CE4F5E484E}"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54859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B6E331-AB6F-4AEB-8E0E-ED1DF4B0759F}"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4183022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FFF954-9D53-4FC2-B68D-57CE4F5E484E}"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2812626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FFF954-9D53-4FC2-B68D-57CE4F5E484E}"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12032353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FF954-9D53-4FC2-B68D-57CE4F5E484E}"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3097957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2FFF954-9D53-4FC2-B68D-57CE4F5E484E}"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22151520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2FFF954-9D53-4FC2-B68D-57CE4F5E484E}"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3769779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FF954-9D53-4FC2-B68D-57CE4F5E484E}"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3450505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FF954-9D53-4FC2-B68D-57CE4F5E484E}"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3999394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85C7-BDE9-487D-AC9F-0034F0B801BE}"/>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64B88AF9-9F54-4892-8B65-E8CB7027385B}"/>
              </a:ext>
            </a:extLst>
          </p:cNvPr>
          <p:cNvSpPr>
            <a:spLocks noGrp="1"/>
          </p:cNvSpPr>
          <p:nvPr>
            <p:ph type="dt" sz="half" idx="10"/>
          </p:nvPr>
        </p:nvSpPr>
        <p:spPr/>
        <p:txBody>
          <a:bodyPr/>
          <a:lstStyle/>
          <a:p>
            <a:fld id="{92FFF954-9D53-4FC2-B68D-57CE4F5E484E}" type="datetimeFigureOut">
              <a:rPr lang="en-US" smtClean="0"/>
              <a:t>9/13/2021</a:t>
            </a:fld>
            <a:endParaRPr lang="en-US"/>
          </a:p>
        </p:txBody>
      </p:sp>
      <p:sp>
        <p:nvSpPr>
          <p:cNvPr id="4" name="Footer Placeholder 3">
            <a:extLst>
              <a:ext uri="{FF2B5EF4-FFF2-40B4-BE49-F238E27FC236}">
                <a16:creationId xmlns:a16="http://schemas.microsoft.com/office/drawing/2014/main" id="{945C55C8-4E9D-4DFB-A6F1-670F077C5F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6F42C6-B1D2-438D-8447-31110FBFF442}"/>
              </a:ext>
            </a:extLst>
          </p:cNvPr>
          <p:cNvSpPr>
            <a:spLocks noGrp="1"/>
          </p:cNvSpPr>
          <p:nvPr>
            <p:ph type="sldNum" sz="quarter" idx="12"/>
          </p:nvPr>
        </p:nvSpPr>
        <p:spPr/>
        <p:txBody>
          <a:bodyPr/>
          <a:lstStyle/>
          <a:p>
            <a:fld id="{EC864876-CD2E-41C2-AFAD-C13331540C35}" type="slidenum">
              <a:rPr lang="en-US" smtClean="0"/>
              <a:t>‹#›</a:t>
            </a:fld>
            <a:endParaRPr lang="en-US"/>
          </a:p>
        </p:txBody>
      </p:sp>
    </p:spTree>
    <p:extLst>
      <p:ext uri="{BB962C8B-B14F-4D97-AF65-F5344CB8AC3E}">
        <p14:creationId xmlns:p14="http://schemas.microsoft.com/office/powerpoint/2010/main" val="24290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1B6E331-AB6F-4AEB-8E0E-ED1DF4B0759F}" type="datetimeFigureOut">
              <a:rPr lang="en-US" smtClean="0"/>
              <a:t>9/13/2021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92408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5CF650-257B-4BFA-832E-78C267FA4E58}" type="slidenum">
              <a:rPr lang="en-US" smtClean="0"/>
              <a:t>‹#›</a:t>
            </a:fld>
            <a:endParaRPr lang="en-US"/>
          </a:p>
        </p:txBody>
      </p:sp>
    </p:spTree>
    <p:extLst>
      <p:ext uri="{BB962C8B-B14F-4D97-AF65-F5344CB8AC3E}">
        <p14:creationId xmlns:p14="http://schemas.microsoft.com/office/powerpoint/2010/main" val="121656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1" y="7612380"/>
            <a:ext cx="15170468" cy="1234440"/>
          </a:xfrm>
        </p:spPr>
        <p:txBody>
          <a:bodyPr tIns="0" bIns="0" anchor="b">
            <a:noAutofit/>
          </a:bodyPr>
          <a:lstStyle>
            <a:lvl1pPr>
              <a:defRPr sz="5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23" y="0"/>
            <a:ext cx="18287978" cy="7372614"/>
          </a:xfrm>
          <a:solidFill>
            <a:schemeClr val="bg2">
              <a:lumMod val="90000"/>
            </a:schemeClr>
          </a:solidFill>
        </p:spPr>
        <p:txBody>
          <a:bodyPr lIns="457200" tIns="45720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645920" y="8860536"/>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1B6E331-AB6F-4AEB-8E0E-ED1DF4B0759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CF650-257B-4BFA-832E-78C267FA4E58}" type="slidenum">
              <a:rPr lang="en-US" smtClean="0"/>
              <a:t>‹#›</a:t>
            </a:fld>
            <a:endParaRPr lang="en-US"/>
          </a:p>
        </p:txBody>
      </p:sp>
    </p:spTree>
    <p:extLst>
      <p:ext uri="{BB962C8B-B14F-4D97-AF65-F5344CB8AC3E}">
        <p14:creationId xmlns:p14="http://schemas.microsoft.com/office/powerpoint/2010/main" val="537684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fld id="{739F3C27-6200-46B8-B5D8-E84C48E991CC}" type="datetimeFigureOut">
              <a:rPr lang="en-US" smtClean="0"/>
              <a:t>9/13/2021</a:t>
            </a:fld>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5FC79760-72AB-464A-BA56-8F339179BAD3}" type="slidenum">
              <a:rPr lang="en-US" smtClean="0"/>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538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7A03ACB7-ABA5-4A28-B2E9-6FED6AA14132}" type="datetimeFigureOut">
              <a:rPr lang="en-US" smtClean="0"/>
              <a:t>9/13/2021</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94523D88-9D8C-4CF8-A8BD-5C998C42C478}" type="slidenum">
              <a:rPr lang="en-US" smtClean="0"/>
              <a:t>‹#›</a:t>
            </a:fld>
            <a:endParaRPr lang="en-US"/>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0562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1D8BD707-D9CF-40AE-B4C6-C98DA3205C09}" type="datetimeFigureOut">
              <a:rPr lang="en-US" smtClean="0"/>
              <a:pPr/>
              <a:t>9/13/2021</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B6F15528-21DE-4FAA-801E-634DDDAF4B2B}" type="slidenum">
              <a:rPr lang="en-US" smtClean="0"/>
              <a:pPr/>
              <a:t>‹#›</a:t>
            </a:fld>
            <a:endParaRPr lang="en-US"/>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7490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1D8BD707-D9CF-40AE-B4C6-C98DA3205C09}" type="datetimeFigureOut">
              <a:rPr lang="en-US" smtClean="0"/>
              <a:pPr/>
              <a:t>9/13/2021</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B6F15528-21DE-4FAA-801E-634DDDAF4B2B}" type="slidenum">
              <a:rPr lang="en-US" smtClean="0"/>
              <a:pPr/>
              <a:t>‹#›</a:t>
            </a:fld>
            <a:endParaRPr lang="en-US"/>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948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5837" y="749300"/>
            <a:ext cx="16159163" cy="24872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4985" y="3017520"/>
            <a:ext cx="16130588" cy="5649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8700" y="9618671"/>
            <a:ext cx="6172200" cy="342900"/>
          </a:xfrm>
          <a:prstGeom prst="rect">
            <a:avLst/>
          </a:prstGeom>
        </p:spPr>
        <p:txBody>
          <a:bodyPr vert="horz" lIns="91440" tIns="45720" rIns="91440" bIns="45720" rtlCol="0" anchor="ctr"/>
          <a:lstStyle>
            <a:lvl1pPr algn="l">
              <a:defRPr sz="1425">
                <a:solidFill>
                  <a:schemeClr val="tx1">
                    <a:alpha val="80000"/>
                  </a:schemeClr>
                </a:solidFill>
              </a:defRPr>
            </a:lvl1pPr>
          </a:lstStyle>
          <a:p>
            <a:fld id="{739F3C27-6200-46B8-B5D8-E84C48E991CC}" type="datetimeFigureOut">
              <a:rPr lang="en-US" smtClean="0"/>
              <a:t>9/13/2021</a:t>
            </a:fld>
            <a:endParaRPr lang="en-US"/>
          </a:p>
        </p:txBody>
      </p:sp>
      <p:sp>
        <p:nvSpPr>
          <p:cNvPr id="5" name="Footer Placeholder 4"/>
          <p:cNvSpPr>
            <a:spLocks noGrp="1"/>
          </p:cNvSpPr>
          <p:nvPr>
            <p:ph type="ftr" sz="quarter" idx="3"/>
          </p:nvPr>
        </p:nvSpPr>
        <p:spPr>
          <a:xfrm>
            <a:off x="1028700" y="9832046"/>
            <a:ext cx="7543800" cy="342900"/>
          </a:xfrm>
          <a:prstGeom prst="rect">
            <a:avLst/>
          </a:prstGeom>
        </p:spPr>
        <p:txBody>
          <a:bodyPr vert="horz" lIns="91440" tIns="45720" rIns="91440" bIns="45720" rtlCol="0" anchor="ctr"/>
          <a:lstStyle>
            <a:lvl1pPr algn="l">
              <a:defRPr sz="1425"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13145889" y="8814619"/>
            <a:ext cx="4389120" cy="2095559"/>
          </a:xfrm>
          <a:prstGeom prst="rect">
            <a:avLst/>
          </a:prstGeom>
        </p:spPr>
        <p:txBody>
          <a:bodyPr vert="horz" lIns="91440" tIns="45720" rIns="91440" bIns="45720" rtlCol="0" anchor="b"/>
          <a:lstStyle>
            <a:lvl1pPr algn="r">
              <a:defRPr sz="15450" b="0">
                <a:ln>
                  <a:noFill/>
                </a:ln>
                <a:solidFill>
                  <a:schemeClr val="accent1">
                    <a:alpha val="25000"/>
                  </a:schemeClr>
                </a:solidFill>
                <a:latin typeface="+mj-lt"/>
              </a:defRPr>
            </a:lvl1pPr>
          </a:lstStyle>
          <a:p>
            <a:fld id="{5FC79760-72AB-464A-BA56-8F339179BAD3}" type="slidenum">
              <a:rPr lang="en-US" smtClean="0"/>
              <a:t>‹#›</a:t>
            </a:fld>
            <a:endParaRPr lang="en-US"/>
          </a:p>
        </p:txBody>
      </p:sp>
    </p:spTree>
    <p:extLst>
      <p:ext uri="{BB962C8B-B14F-4D97-AF65-F5344CB8AC3E}">
        <p14:creationId xmlns:p14="http://schemas.microsoft.com/office/powerpoint/2010/main" val="32474301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1371600" rtl="0" eaLnBrk="1" latinLnBrk="0" hangingPunct="1">
        <a:lnSpc>
          <a:spcPct val="85000"/>
        </a:lnSpc>
        <a:spcBef>
          <a:spcPct val="0"/>
        </a:spcBef>
        <a:buNone/>
        <a:defRPr sz="8100" kern="1200" spc="-180" baseline="0">
          <a:solidFill>
            <a:schemeClr val="accent1"/>
          </a:solidFill>
          <a:latin typeface="+mj-lt"/>
          <a:ea typeface="+mj-ea"/>
          <a:cs typeface="+mj-cs"/>
        </a:defRPr>
      </a:lvl1pPr>
    </p:titleStyle>
    <p:bodyStyle>
      <a:lvl1pPr marL="137160" indent="-137160" algn="l" defTabSz="1371600" rtl="0" eaLnBrk="1" latinLnBrk="0" hangingPunct="1">
        <a:lnSpc>
          <a:spcPct val="85000"/>
        </a:lnSpc>
        <a:spcBef>
          <a:spcPts val="1950"/>
        </a:spcBef>
        <a:buFont typeface="Arial" pitchFamily="34" charset="0"/>
        <a:buChar char=" "/>
        <a:defRPr sz="3600" kern="1200">
          <a:solidFill>
            <a:schemeClr val="tx1">
              <a:lumMod val="85000"/>
              <a:lumOff val="15000"/>
            </a:schemeClr>
          </a:solidFill>
          <a:latin typeface="+mn-lt"/>
          <a:ea typeface="+mn-ea"/>
          <a:cs typeface="+mn-cs"/>
        </a:defRPr>
      </a:lvl1pPr>
      <a:lvl2pPr marL="521208" indent="-514350" algn="l" defTabSz="1371600" rtl="0" eaLnBrk="1" latinLnBrk="0" hangingPunct="1">
        <a:lnSpc>
          <a:spcPct val="85000"/>
        </a:lnSpc>
        <a:spcBef>
          <a:spcPts val="900"/>
        </a:spcBef>
        <a:buFont typeface="Arial" pitchFamily="34" charset="0"/>
        <a:buChar char=" "/>
        <a:defRPr sz="3600" kern="1200">
          <a:solidFill>
            <a:schemeClr val="tx1">
              <a:lumMod val="85000"/>
              <a:lumOff val="15000"/>
            </a:schemeClr>
          </a:solidFill>
          <a:latin typeface="+mn-lt"/>
          <a:ea typeface="+mn-ea"/>
          <a:cs typeface="+mn-cs"/>
        </a:defRPr>
      </a:lvl2pPr>
      <a:lvl3pPr marL="822960" indent="-822960" algn="l" defTabSz="1371600" rtl="0" eaLnBrk="1" latinLnBrk="0" hangingPunct="1">
        <a:lnSpc>
          <a:spcPct val="85000"/>
        </a:lnSpc>
        <a:spcBef>
          <a:spcPts val="900"/>
        </a:spcBef>
        <a:buFont typeface="Arial" pitchFamily="34" charset="0"/>
        <a:buChar char=" "/>
        <a:defRPr sz="3000" i="1" kern="1200">
          <a:solidFill>
            <a:schemeClr val="tx1">
              <a:lumMod val="85000"/>
              <a:lumOff val="15000"/>
            </a:schemeClr>
          </a:solidFill>
          <a:latin typeface="+mn-lt"/>
          <a:ea typeface="+mn-ea"/>
          <a:cs typeface="+mn-cs"/>
        </a:defRPr>
      </a:lvl3pPr>
      <a:lvl4pPr marL="1234440" indent="-123444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4pPr>
      <a:lvl5pPr marL="1645920" indent="-164592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5pPr>
      <a:lvl6pPr marL="18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6pPr>
      <a:lvl7pPr marL="21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7pPr>
      <a:lvl8pPr marL="24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8pPr>
      <a:lvl9pPr marL="27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2FFF954-9D53-4FC2-B68D-57CE4F5E484E}" type="datetimeFigureOut">
              <a:rPr lang="en-US" smtClean="0"/>
              <a:t>9/13/2021</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C864876-CD2E-41C2-AFAD-C13331540C35}" type="slidenum">
              <a:rPr lang="en-US" smtClean="0"/>
              <a:t>‹#›</a:t>
            </a:fld>
            <a:endParaRPr lang="en-US"/>
          </a:p>
        </p:txBody>
      </p:sp>
    </p:spTree>
    <p:extLst>
      <p:ext uri="{BB962C8B-B14F-4D97-AF65-F5344CB8AC3E}">
        <p14:creationId xmlns:p14="http://schemas.microsoft.com/office/powerpoint/2010/main" val="325016196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tmp"/><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inarr.org/"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3" name="Picture 3" descr="Piping in a building in blue tone colo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t="1522" b="1522"/>
          <a:stretch/>
        </p:blipFill>
        <p:spPr>
          <a:xfrm>
            <a:off x="5483697" y="-604308"/>
            <a:ext cx="12804303" cy="8957637"/>
          </a:xfrm>
          <a:prstGeom prst="rect">
            <a:avLst/>
          </a:prstGeom>
        </p:spPr>
      </p:pic>
      <p:grpSp>
        <p:nvGrpSpPr>
          <p:cNvPr id="4" name="Group 4"/>
          <p:cNvGrpSpPr/>
          <p:nvPr/>
        </p:nvGrpSpPr>
        <p:grpSpPr>
          <a:xfrm rot="-8100000">
            <a:off x="-4231269" y="3284978"/>
            <a:ext cx="22404652" cy="8950886"/>
            <a:chOff x="0" y="0"/>
            <a:chExt cx="35276568" cy="14093347"/>
          </a:xfrm>
        </p:grpSpPr>
        <p:sp>
          <p:nvSpPr>
            <p:cNvPr id="5" name="Freeform 5"/>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FFFFF"/>
            </a:solidFill>
          </p:spPr>
        </p:sp>
      </p:grpSp>
      <p:sp>
        <p:nvSpPr>
          <p:cNvPr id="6" name="TextBox 6"/>
          <p:cNvSpPr txBox="1"/>
          <p:nvPr/>
        </p:nvSpPr>
        <p:spPr>
          <a:xfrm>
            <a:off x="1674516" y="3781570"/>
            <a:ext cx="10119112" cy="2052613"/>
          </a:xfrm>
          <a:prstGeom prst="rect">
            <a:avLst/>
          </a:prstGeom>
        </p:spPr>
        <p:txBody>
          <a:bodyPr lIns="0" tIns="0" rIns="0" bIns="0" rtlCol="0" anchor="t">
            <a:spAutoFit/>
          </a:bodyPr>
          <a:lstStyle/>
          <a:p>
            <a:pPr>
              <a:lnSpc>
                <a:spcPts val="7979"/>
              </a:lnSpc>
            </a:pPr>
            <a:r>
              <a:rPr lang="en-US" sz="7599" b="1" dirty="0">
                <a:solidFill>
                  <a:srgbClr val="192954"/>
                </a:solidFill>
                <a:latin typeface="+mj-lt"/>
                <a:cs typeface="Calibri Light" panose="020F0302020204030204" pitchFamily="34" charset="0"/>
              </a:rPr>
              <a:t>Recovery Housing</a:t>
            </a:r>
          </a:p>
          <a:p>
            <a:pPr>
              <a:lnSpc>
                <a:spcPts val="7979"/>
              </a:lnSpc>
            </a:pPr>
            <a:r>
              <a:rPr lang="en-US" sz="7599" b="1" dirty="0">
                <a:solidFill>
                  <a:srgbClr val="192954"/>
                </a:solidFill>
                <a:latin typeface="+mj-lt"/>
                <a:cs typeface="Calibri Light" panose="020F0302020204030204" pitchFamily="34" charset="0"/>
              </a:rPr>
              <a:t>Program Pilot</a:t>
            </a:r>
          </a:p>
        </p:txBody>
      </p:sp>
      <p:sp>
        <p:nvSpPr>
          <p:cNvPr id="7" name="TextBox 7"/>
          <p:cNvSpPr txBox="1"/>
          <p:nvPr/>
        </p:nvSpPr>
        <p:spPr>
          <a:xfrm>
            <a:off x="9519557" y="7071987"/>
            <a:ext cx="2888996" cy="321691"/>
          </a:xfrm>
          <a:prstGeom prst="rect">
            <a:avLst/>
          </a:prstGeom>
        </p:spPr>
        <p:txBody>
          <a:bodyPr wrap="square" lIns="0" tIns="0" rIns="0" bIns="0" rtlCol="0" anchor="t">
            <a:spAutoFit/>
          </a:bodyPr>
          <a:lstStyle/>
          <a:p>
            <a:pPr>
              <a:lnSpc>
                <a:spcPts val="2520"/>
              </a:lnSpc>
            </a:pPr>
            <a:r>
              <a:rPr lang="en-US" sz="2400" spc="36" dirty="0">
                <a:solidFill>
                  <a:srgbClr val="192954"/>
                </a:solidFill>
                <a:latin typeface="Calibri Light" panose="020F0302020204030204" pitchFamily="34" charset="0"/>
                <a:cs typeface="Calibri Light" panose="020F0302020204030204" pitchFamily="34" charset="0"/>
              </a:rPr>
              <a:t>September 13, 2021</a:t>
            </a: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1196825" y="3284378"/>
            <a:ext cx="7151453" cy="7151453"/>
          </a:xfrm>
          <a:prstGeom prst="rect">
            <a:avLst/>
          </a:prstGeom>
        </p:spPr>
      </p:pic>
      <p:pic>
        <p:nvPicPr>
          <p:cNvPr id="9" name="Picture 9"/>
          <p:cNvPicPr>
            <a:picLocks noChangeAspect="1"/>
          </p:cNvPicPr>
          <p:nvPr/>
        </p:nvPicPr>
        <p:blipFill>
          <a:blip r:embed="rId9"/>
          <a:srcRect/>
          <a:stretch>
            <a:fillRect/>
          </a:stretch>
        </p:blipFill>
        <p:spPr>
          <a:xfrm>
            <a:off x="1674516" y="1317007"/>
            <a:ext cx="3721689" cy="2101204"/>
          </a:xfrm>
          <a:prstGeom prst="rect">
            <a:avLst/>
          </a:prstGeom>
        </p:spPr>
      </p:pic>
      <p:sp>
        <p:nvSpPr>
          <p:cNvPr id="10" name="TextBox 10"/>
          <p:cNvSpPr txBox="1"/>
          <p:nvPr/>
        </p:nvSpPr>
        <p:spPr>
          <a:xfrm>
            <a:off x="1674516" y="7153153"/>
            <a:ext cx="8917284" cy="1269963"/>
          </a:xfrm>
          <a:prstGeom prst="rect">
            <a:avLst/>
          </a:prstGeom>
        </p:spPr>
        <p:txBody>
          <a:bodyPr wrap="square" lIns="0" tIns="0" rIns="0" bIns="0" rtlCol="0" anchor="t">
            <a:spAutoFit/>
          </a:bodyPr>
          <a:lstStyle/>
          <a:p>
            <a:pPr>
              <a:lnSpc>
                <a:spcPts val="2520"/>
              </a:lnSpc>
            </a:pPr>
            <a:r>
              <a:rPr lang="en-US" sz="2000" spc="36" dirty="0">
                <a:solidFill>
                  <a:srgbClr val="192954"/>
                </a:solidFill>
                <a:latin typeface="Calibri Light" panose="020F0302020204030204" pitchFamily="34" charset="0"/>
                <a:cs typeface="Calibri Light" panose="020F0302020204030204" pitchFamily="34" charset="0"/>
              </a:rPr>
              <a:t>Presented By</a:t>
            </a:r>
          </a:p>
          <a:p>
            <a:pPr>
              <a:lnSpc>
                <a:spcPts val="2520"/>
              </a:lnSpc>
            </a:pPr>
            <a:r>
              <a:rPr lang="en-US" sz="2000" spc="36" dirty="0">
                <a:solidFill>
                  <a:srgbClr val="192954"/>
                </a:solidFill>
                <a:latin typeface="Calibri Light" panose="020F0302020204030204" pitchFamily="34" charset="0"/>
                <a:cs typeface="Calibri Light" panose="020F0302020204030204" pitchFamily="34" charset="0"/>
              </a:rPr>
              <a:t>Matt Wakefield, CDBG Program Manager – OCRA</a:t>
            </a:r>
          </a:p>
          <a:p>
            <a:pPr>
              <a:lnSpc>
                <a:spcPts val="2520"/>
              </a:lnSpc>
            </a:pPr>
            <a:r>
              <a:rPr lang="en-US" sz="2000" spc="36" dirty="0">
                <a:solidFill>
                  <a:srgbClr val="192954"/>
                </a:solidFill>
                <a:latin typeface="Calibri Light" panose="020F0302020204030204" pitchFamily="34" charset="0"/>
                <a:cs typeface="Calibri Light" panose="020F0302020204030204" pitchFamily="34" charset="0"/>
              </a:rPr>
              <a:t>Adam Moschell, Director of Grant Services – Office of Lt. Gov. </a:t>
            </a:r>
          </a:p>
          <a:p>
            <a:pPr>
              <a:lnSpc>
                <a:spcPts val="2520"/>
              </a:lnSpc>
              <a:spcBef>
                <a:spcPct val="0"/>
              </a:spcBef>
            </a:pPr>
            <a:r>
              <a:rPr lang="en-US" sz="2000" spc="36" dirty="0">
                <a:solidFill>
                  <a:srgbClr val="192954"/>
                </a:solidFill>
                <a:latin typeface="Calibri Light"/>
                <a:cs typeface="Calibri Light"/>
              </a:rPr>
              <a:t>Rebecca Buhner, Deputy Director – Addiction and Forensic Treatment, FSSA - DMHA</a:t>
            </a:r>
            <a:endParaRPr lang="en-US" sz="2000" spc="36" dirty="0">
              <a:solidFill>
                <a:srgbClr val="192954"/>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Eligible Activities</a:t>
            </a:r>
          </a:p>
        </p:txBody>
      </p:sp>
      <p:sp>
        <p:nvSpPr>
          <p:cNvPr id="3" name="Content Placeholder 2">
            <a:extLst>
              <a:ext uri="{FF2B5EF4-FFF2-40B4-BE49-F238E27FC236}">
                <a16:creationId xmlns:a16="http://schemas.microsoft.com/office/drawing/2014/main" id="{2A8E2C4B-8BBC-47C1-8E91-4B1FF0BA7655}"/>
              </a:ext>
            </a:extLst>
          </p:cNvPr>
          <p:cNvSpPr>
            <a:spLocks noGrp="1"/>
          </p:cNvSpPr>
          <p:nvPr>
            <p:ph idx="1"/>
          </p:nvPr>
        </p:nvSpPr>
        <p:spPr>
          <a:xfrm>
            <a:off x="1536192" y="3429000"/>
            <a:ext cx="12027406" cy="6035040"/>
          </a:xfrm>
        </p:spPr>
        <p:txBody>
          <a:bodyPr vert="horz" lIns="45720" tIns="45720" rIns="45720" bIns="45720" rtlCol="0" anchor="t">
            <a:normAutofit/>
          </a:bodyPr>
          <a:lstStyle/>
          <a:p>
            <a:r>
              <a:rPr lang="en-US" sz="3200" b="1" dirty="0">
                <a:latin typeface="Calibri Light" panose="020F0302020204030204" pitchFamily="34" charset="0"/>
                <a:cs typeface="Calibri Light" panose="020F0302020204030204" pitchFamily="34" charset="0"/>
              </a:rPr>
              <a:t>RHP funding is only for the purpose of providing stable, temporary housing for individuals in recovery from a substance use disorder in accordance with Section 8071. The following activity is eligible for funding this round:</a:t>
            </a:r>
            <a:endParaRPr lang="en-US" sz="2800" dirty="0">
              <a:latin typeface="Calibri Light" panose="020F0302020204030204" pitchFamily="34" charset="0"/>
              <a:cs typeface="Calibri Light" panose="020F0302020204030204" pitchFamily="34" charset="0"/>
            </a:endParaRPr>
          </a:p>
          <a:p>
            <a:r>
              <a:rPr lang="en-US" sz="3200" dirty="0">
                <a:latin typeface="Calibri Light" panose="020F0302020204030204" pitchFamily="34" charset="0"/>
                <a:cs typeface="Calibri Light" panose="020F0302020204030204" pitchFamily="34" charset="0"/>
              </a:rPr>
              <a:t>Public Facilities and Improvements</a:t>
            </a:r>
          </a:p>
          <a:p>
            <a:r>
              <a:rPr lang="en-US" sz="3200" b="1" dirty="0">
                <a:latin typeface="Calibri Light" panose="020F0302020204030204" pitchFamily="34" charset="0"/>
                <a:cs typeface="Calibri Light" panose="020F0302020204030204" pitchFamily="34" charset="0"/>
              </a:rPr>
              <a:t>RHP Facilities Eligible Projects:</a:t>
            </a:r>
          </a:p>
          <a:p>
            <a:r>
              <a:rPr lang="en-US" sz="3200" dirty="0">
                <a:latin typeface="Calibri Light"/>
                <a:cs typeface="Calibri Light"/>
              </a:rPr>
              <a:t>Must use funds for the rehabilitation or construction of recovery residences which meet level 2, 3, or 4 National Alliance of Recovery Residences (NARR) standards</a:t>
            </a:r>
            <a:r>
              <a:rPr lang="en-US" sz="2800" dirty="0">
                <a:latin typeface="Calibri Light"/>
                <a:cs typeface="Calibri Light"/>
              </a:rPr>
              <a:t>.</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87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990600" y="723900"/>
            <a:ext cx="182880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Recovery Housing Pilot Scoring Criteria</a:t>
            </a:r>
            <a:endParaRPr lang="en-US" sz="6600" dirty="0"/>
          </a:p>
        </p:txBody>
      </p:sp>
      <p:sp>
        <p:nvSpPr>
          <p:cNvPr id="12" name="TextBox 11">
            <a:extLst>
              <a:ext uri="{FF2B5EF4-FFF2-40B4-BE49-F238E27FC236}">
                <a16:creationId xmlns:a16="http://schemas.microsoft.com/office/drawing/2014/main" id="{81C48AF7-298A-465B-A653-5F8B9D3FC378}"/>
              </a:ext>
            </a:extLst>
          </p:cNvPr>
          <p:cNvSpPr txBox="1"/>
          <p:nvPr/>
        </p:nvSpPr>
        <p:spPr>
          <a:xfrm>
            <a:off x="1600200" y="2312968"/>
            <a:ext cx="15544800" cy="7540526"/>
          </a:xfrm>
          <a:prstGeom prst="rect">
            <a:avLst/>
          </a:prstGeom>
          <a:noFill/>
        </p:spPr>
        <p:txBody>
          <a:bodyPr wrap="squar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700 Possible Points</a:t>
            </a:r>
          </a:p>
          <a:p>
            <a:pPr marL="0" marR="0" lvl="0" indent="0" algn="l" defTabSz="1371600" rtl="0" eaLnBrk="0" fontAlgn="base" latinLnBrk="0" hangingPunct="0">
              <a:lnSpc>
                <a:spcPct val="100000"/>
              </a:lnSpc>
              <a:spcBef>
                <a:spcPct val="0"/>
              </a:spcBef>
              <a:spcAft>
                <a:spcPct val="0"/>
              </a:spcAft>
              <a:buClrTx/>
              <a:buSzTx/>
              <a:buFontTx/>
              <a:buNone/>
              <a:tabLst/>
              <a:defRPr/>
            </a:pPr>
            <a:r>
              <a:rPr lang="en-US" sz="4400" b="1" dirty="0">
                <a:solidFill>
                  <a:schemeClr val="accent1"/>
                </a:solidFill>
                <a:latin typeface="Calibri Light" panose="020F0302020204030204" pitchFamily="34" charset="0"/>
                <a:cs typeface="Calibri Light" panose="020F0302020204030204" pitchFamily="34" charset="0"/>
              </a:rPr>
              <a:t>	- National Objective Score (100 Points)</a:t>
            </a: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	- Community Distress Factors (175 Points)</a:t>
            </a:r>
          </a:p>
          <a:p>
            <a:pPr marL="0" marR="0" lvl="0" indent="0" algn="l" defTabSz="1371600" rtl="0" eaLnBrk="0" fontAlgn="base" latinLnBrk="0" hangingPunct="0">
              <a:lnSpc>
                <a:spcPct val="100000"/>
              </a:lnSpc>
              <a:spcBef>
                <a:spcPct val="0"/>
              </a:spcBef>
              <a:spcAft>
                <a:spcPct val="0"/>
              </a:spcAft>
              <a:buClrTx/>
              <a:buSzTx/>
              <a:buFontTx/>
              <a:buNone/>
              <a:tabLst/>
              <a:defRPr/>
            </a:pPr>
            <a:r>
              <a:rPr lang="en-US" sz="4400" b="1" dirty="0">
                <a:solidFill>
                  <a:schemeClr val="accent1"/>
                </a:solidFill>
                <a:latin typeface="Calibri Light" panose="020F0302020204030204" pitchFamily="34" charset="0"/>
                <a:cs typeface="Calibri Light" panose="020F0302020204030204" pitchFamily="34" charset="0"/>
              </a:rPr>
              <a:t>	- Local Match (75 Points)</a:t>
            </a: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	- Project Design Factors (300 Points)</a:t>
            </a:r>
          </a:p>
          <a:p>
            <a:pPr marL="0" marR="0" lvl="0" indent="0" algn="l" defTabSz="1371600" rtl="0" eaLnBrk="0" fontAlgn="base" latinLnBrk="0" hangingPunct="0">
              <a:lnSpc>
                <a:spcPct val="100000"/>
              </a:lnSpc>
              <a:spcBef>
                <a:spcPct val="0"/>
              </a:spcBef>
              <a:spcAft>
                <a:spcPct val="0"/>
              </a:spcAft>
              <a:buClrTx/>
              <a:buSzTx/>
              <a:buFontTx/>
              <a:buNone/>
              <a:tabLst/>
              <a:defRPr/>
            </a:pPr>
            <a:r>
              <a:rPr lang="en-US" sz="4400" b="1" dirty="0">
                <a:solidFill>
                  <a:schemeClr val="accent1"/>
                </a:solidFill>
                <a:latin typeface="Calibri Light" panose="020F0302020204030204" pitchFamily="34" charset="0"/>
                <a:cs typeface="Calibri Light" panose="020F0302020204030204" pitchFamily="34" charset="0"/>
              </a:rPr>
              <a:t>	- Program Specific Points (50 Points)</a:t>
            </a: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	- Bonus Points (25 Points) </a:t>
            </a:r>
          </a:p>
          <a:p>
            <a:pPr marL="0" marR="0" lvl="0" indent="0" algn="l" defTabSz="1371600" rtl="0" eaLnBrk="0" fontAlgn="base" latinLnBrk="0" hangingPunct="0">
              <a:lnSpc>
                <a:spcPct val="100000"/>
              </a:lnSpc>
              <a:spcBef>
                <a:spcPct val="0"/>
              </a:spcBef>
              <a:spcAft>
                <a:spcPct val="0"/>
              </a:spcAft>
              <a:buClrTx/>
              <a:buSzTx/>
              <a:buFontTx/>
              <a:buNone/>
              <a:tabLst/>
              <a:defRPr/>
            </a:pPr>
            <a:endParaRPr lang="en-US" sz="4400" b="1" dirty="0">
              <a:solidFill>
                <a:schemeClr val="accent1"/>
              </a:solidFill>
              <a:latin typeface="Calibri Light" panose="020F0302020204030204" pitchFamily="34" charset="0"/>
              <a:cs typeface="Calibri Light" panose="020F030202020403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Projects must score at least 450 points in order to be fundable</a:t>
            </a: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6FC2F5"/>
              </a:solidFill>
              <a:effectLst/>
              <a:uLnTx/>
              <a:uFillTx/>
              <a:latin typeface="Calibri Light" panose="020F0302020204030204" pitchFamily="34" charset="0"/>
              <a:cs typeface="Calibri Light" panose="020F030202020403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48407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38B75A-E80E-43D7-B399-B4953E1A840A}"/>
              </a:ext>
            </a:extLst>
          </p:cNvPr>
          <p:cNvSpPr txBox="1"/>
          <p:nvPr/>
        </p:nvSpPr>
        <p:spPr>
          <a:xfrm>
            <a:off x="1536192" y="877824"/>
            <a:ext cx="7098366" cy="2249424"/>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5000" b="1" cap="all" spc="100" dirty="0">
                <a:solidFill>
                  <a:schemeClr val="accent1"/>
                </a:solidFill>
                <a:latin typeface="Calibri Light" panose="020F0302020204030204" pitchFamily="34" charset="0"/>
                <a:ea typeface="+mj-ea"/>
                <a:cs typeface="Calibri Light" panose="020F0302020204030204" pitchFamily="34" charset="0"/>
              </a:rPr>
              <a:t>Recovery Housing program pilot</a:t>
            </a:r>
            <a:endParaRPr lang="en-US" sz="5000" cap="all" spc="100" dirty="0">
              <a:solidFill>
                <a:schemeClr val="accent1"/>
              </a:solidFill>
              <a:latin typeface="Calibri Light" panose="020F0302020204030204" pitchFamily="34" charset="0"/>
              <a:ea typeface="+mj-ea"/>
              <a:cs typeface="Calibri Light" panose="020F0302020204030204" pitchFamily="34" charset="0"/>
            </a:endParaRPr>
          </a:p>
        </p:txBody>
      </p:sp>
      <p:sp>
        <p:nvSpPr>
          <p:cNvPr id="13" name="Content Placeholder 2">
            <a:extLst>
              <a:ext uri="{FF2B5EF4-FFF2-40B4-BE49-F238E27FC236}">
                <a16:creationId xmlns:a16="http://schemas.microsoft.com/office/drawing/2014/main" id="{6AA6A3D9-21AF-40DB-870B-AB57734351D7}"/>
              </a:ext>
            </a:extLst>
          </p:cNvPr>
          <p:cNvSpPr txBox="1">
            <a:spLocks/>
          </p:cNvSpPr>
          <p:nvPr/>
        </p:nvSpPr>
        <p:spPr>
          <a:xfrm>
            <a:off x="1536192" y="3695700"/>
            <a:ext cx="6655597" cy="4951476"/>
          </a:xfrm>
          <a:prstGeom prst="rect">
            <a:avLst/>
          </a:prstGeom>
        </p:spPr>
        <p:txBody>
          <a:bodyPr vert="horz" lIns="45720" tIns="45720" rIns="45720" bIns="45720" rtlCol="0">
            <a:normAutofit/>
          </a:bodyPr>
          <a:lst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a:lstStyle>
          <a:p>
            <a:pPr marL="0" indent="0" defTabSz="914400">
              <a:buNone/>
            </a:pPr>
            <a:endParaRPr lang="en-US" b="1" dirty="0">
              <a:latin typeface="Calibri Light" panose="020F0302020204030204" pitchFamily="34" charset="0"/>
              <a:cs typeface="Calibri Light" panose="020F0302020204030204" pitchFamily="34" charset="0"/>
            </a:endParaRPr>
          </a:p>
          <a:p>
            <a:pPr marL="0" indent="0" defTabSz="914400">
              <a:spcAft>
                <a:spcPts val="600"/>
              </a:spcAft>
              <a:buNone/>
            </a:pPr>
            <a:r>
              <a:rPr lang="en-US" dirty="0">
                <a:solidFill>
                  <a:schemeClr val="tx1">
                    <a:lumMod val="50000"/>
                    <a:lumOff val="50000"/>
                  </a:schemeClr>
                </a:solidFill>
                <a:latin typeface="Calibri Light" panose="020F0302020204030204" pitchFamily="34" charset="0"/>
                <a:cs typeface="Calibri Light" panose="020F0302020204030204" pitchFamily="34" charset="0"/>
              </a:rPr>
              <a:t>Proposals due</a:t>
            </a:r>
          </a:p>
          <a:p>
            <a:pPr defTabSz="914400">
              <a:lnSpc>
                <a:spcPct val="100000"/>
              </a:lnSpc>
              <a:spcBef>
                <a:spcPts val="0"/>
              </a:spcBef>
              <a:spcAft>
                <a:spcPts val="600"/>
              </a:spcAft>
              <a:buClr>
                <a:schemeClr val="tx1">
                  <a:lumMod val="50000"/>
                  <a:lumOff val="50000"/>
                </a:schemeClr>
              </a:buClr>
              <a:buFont typeface="Calibri Light" panose="020F0302020204030204" pitchFamily="34" charset="0"/>
              <a:buChar char="―"/>
            </a:pPr>
            <a:r>
              <a:rPr lang="en-US" sz="2800" dirty="0">
                <a:solidFill>
                  <a:schemeClr val="tx1">
                    <a:lumMod val="50000"/>
                    <a:lumOff val="50000"/>
                  </a:schemeClr>
                </a:solidFill>
                <a:latin typeface="Calibri Light" panose="020F0302020204030204" pitchFamily="34" charset="0"/>
                <a:cs typeface="Calibri Light" panose="020F0302020204030204" pitchFamily="34" charset="0"/>
              </a:rPr>
              <a:t> October 29, 2021</a:t>
            </a:r>
          </a:p>
          <a:p>
            <a:pPr marL="0" indent="0" defTabSz="914400">
              <a:lnSpc>
                <a:spcPct val="100000"/>
              </a:lnSpc>
              <a:spcBef>
                <a:spcPts val="0"/>
              </a:spcBef>
              <a:spcAft>
                <a:spcPts val="600"/>
              </a:spcAft>
              <a:buNone/>
            </a:pPr>
            <a:endParaRPr lang="en-US" sz="2000" dirty="0">
              <a:solidFill>
                <a:schemeClr val="tx1">
                  <a:lumMod val="50000"/>
                  <a:lumOff val="50000"/>
                </a:schemeClr>
              </a:solidFill>
              <a:latin typeface="Calibri Light" panose="020F0302020204030204" pitchFamily="34" charset="0"/>
              <a:cs typeface="Calibri Light" panose="020F0302020204030204" pitchFamily="34" charset="0"/>
            </a:endParaRPr>
          </a:p>
          <a:p>
            <a:pPr marL="0" indent="0" defTabSz="914400">
              <a:lnSpc>
                <a:spcPct val="100000"/>
              </a:lnSpc>
              <a:spcBef>
                <a:spcPts val="0"/>
              </a:spcBef>
              <a:spcAft>
                <a:spcPts val="600"/>
              </a:spcAft>
              <a:buNone/>
            </a:pPr>
            <a:r>
              <a:rPr lang="en-US" dirty="0">
                <a:solidFill>
                  <a:schemeClr val="tx1">
                    <a:lumMod val="50000"/>
                    <a:lumOff val="50000"/>
                  </a:schemeClr>
                </a:solidFill>
                <a:latin typeface="Calibri Light" panose="020F0302020204030204" pitchFamily="34" charset="0"/>
                <a:cs typeface="Calibri Light" panose="020F0302020204030204" pitchFamily="34" charset="0"/>
              </a:rPr>
              <a:t>Application due</a:t>
            </a:r>
          </a:p>
          <a:p>
            <a:pPr defTabSz="914400">
              <a:lnSpc>
                <a:spcPct val="100000"/>
              </a:lnSpc>
              <a:spcBef>
                <a:spcPts val="0"/>
              </a:spcBef>
              <a:spcAft>
                <a:spcPts val="600"/>
              </a:spcAft>
              <a:buClr>
                <a:schemeClr val="tx1">
                  <a:lumMod val="50000"/>
                  <a:lumOff val="50000"/>
                </a:schemeClr>
              </a:buClr>
              <a:buFont typeface="Calibri Light" panose="020F0302020204030204" pitchFamily="34" charset="0"/>
              <a:buChar char="―"/>
            </a:pPr>
            <a:r>
              <a:rPr lang="en-US" sz="2800" dirty="0">
                <a:solidFill>
                  <a:schemeClr val="tx1">
                    <a:lumMod val="50000"/>
                    <a:lumOff val="50000"/>
                  </a:schemeClr>
                </a:solidFill>
                <a:latin typeface="Calibri Light" panose="020F0302020204030204" pitchFamily="34" charset="0"/>
                <a:cs typeface="Calibri Light" panose="020F0302020204030204" pitchFamily="34" charset="0"/>
              </a:rPr>
              <a:t>December 17, 2021</a:t>
            </a:r>
          </a:p>
          <a:p>
            <a:pPr defTabSz="914400">
              <a:lnSpc>
                <a:spcPct val="100000"/>
              </a:lnSpc>
              <a:spcBef>
                <a:spcPts val="0"/>
              </a:spcBef>
              <a:spcAft>
                <a:spcPts val="600"/>
              </a:spcAft>
              <a:buClr>
                <a:schemeClr val="tx1">
                  <a:lumMod val="50000"/>
                  <a:lumOff val="50000"/>
                </a:schemeClr>
              </a:buClr>
              <a:buFont typeface="Calibri Light" panose="020F0302020204030204" pitchFamily="34" charset="0"/>
              <a:buChar char="―"/>
            </a:pPr>
            <a:endParaRPr lang="en-US" sz="2800" dirty="0">
              <a:solidFill>
                <a:schemeClr val="tx1">
                  <a:lumMod val="50000"/>
                  <a:lumOff val="50000"/>
                </a:schemeClr>
              </a:solidFill>
              <a:latin typeface="Calibri Light" panose="020F0302020204030204" pitchFamily="34" charset="0"/>
              <a:cs typeface="Calibri Light" panose="020F0302020204030204" pitchFamily="34" charset="0"/>
            </a:endParaRPr>
          </a:p>
          <a:p>
            <a:pPr marL="0" indent="0" defTabSz="914400">
              <a:lnSpc>
                <a:spcPct val="100000"/>
              </a:lnSpc>
              <a:spcBef>
                <a:spcPts val="0"/>
              </a:spcBef>
              <a:spcAft>
                <a:spcPts val="600"/>
              </a:spcAft>
              <a:buNone/>
            </a:pPr>
            <a:r>
              <a:rPr lang="en-US" sz="3200" dirty="0">
                <a:solidFill>
                  <a:schemeClr val="tx1">
                    <a:lumMod val="50000"/>
                    <a:lumOff val="50000"/>
                  </a:schemeClr>
                </a:solidFill>
                <a:latin typeface="Calibri Light" panose="020F0302020204030204" pitchFamily="34" charset="0"/>
                <a:cs typeface="Calibri Light" panose="020F0302020204030204" pitchFamily="34" charset="0"/>
              </a:rPr>
              <a:t>Award Announced</a:t>
            </a:r>
          </a:p>
          <a:p>
            <a:pPr defTabSz="914400">
              <a:lnSpc>
                <a:spcPct val="100000"/>
              </a:lnSpc>
              <a:spcBef>
                <a:spcPts val="0"/>
              </a:spcBef>
              <a:spcAft>
                <a:spcPts val="600"/>
              </a:spcAft>
              <a:buClr>
                <a:schemeClr val="tx1">
                  <a:lumMod val="50000"/>
                  <a:lumOff val="50000"/>
                </a:schemeClr>
              </a:buClr>
              <a:buFont typeface="Calibri Light" panose="020F0302020204030204" pitchFamily="34" charset="0"/>
              <a:buChar char="―"/>
            </a:pPr>
            <a:r>
              <a:rPr lang="en-US" sz="2800" dirty="0">
                <a:solidFill>
                  <a:schemeClr val="tx1">
                    <a:lumMod val="50000"/>
                    <a:lumOff val="50000"/>
                  </a:schemeClr>
                </a:solidFill>
                <a:latin typeface="Calibri Light" panose="020F0302020204030204" pitchFamily="34" charset="0"/>
                <a:cs typeface="Calibri Light" panose="020F0302020204030204" pitchFamily="34" charset="0"/>
              </a:rPr>
              <a:t>January 27, 2022</a:t>
            </a:r>
          </a:p>
          <a:p>
            <a:pPr marL="0" indent="0" defTabSz="914400">
              <a:lnSpc>
                <a:spcPct val="100000"/>
              </a:lnSpc>
              <a:spcBef>
                <a:spcPts val="0"/>
              </a:spcBef>
              <a:spcAft>
                <a:spcPts val="600"/>
              </a:spcAft>
              <a:buClr>
                <a:schemeClr val="tx1">
                  <a:lumMod val="50000"/>
                  <a:lumOff val="50000"/>
                </a:schemeClr>
              </a:buClr>
              <a:buNone/>
            </a:pPr>
            <a:endParaRPr lang="en-US" sz="3200" dirty="0">
              <a:solidFill>
                <a:schemeClr val="tx1">
                  <a:lumMod val="50000"/>
                  <a:lumOff val="50000"/>
                </a:schemeClr>
              </a:solidFill>
              <a:latin typeface="Calibri Light" panose="020F0302020204030204" pitchFamily="34" charset="0"/>
              <a:cs typeface="Calibri Light" panose="020F0302020204030204" pitchFamily="34" charset="0"/>
            </a:endParaRPr>
          </a:p>
          <a:p>
            <a:pPr marL="0" indent="0" defTabSz="914400">
              <a:lnSpc>
                <a:spcPct val="100000"/>
              </a:lnSpc>
              <a:spcBef>
                <a:spcPts val="0"/>
              </a:spcBef>
              <a:spcAft>
                <a:spcPts val="600"/>
              </a:spcAft>
              <a:buClr>
                <a:schemeClr val="tx1">
                  <a:lumMod val="50000"/>
                  <a:lumOff val="50000"/>
                </a:schemeClr>
              </a:buClr>
              <a:buNone/>
            </a:pPr>
            <a:endParaRPr lang="en-US" sz="2800" dirty="0">
              <a:solidFill>
                <a:schemeClr val="tx1">
                  <a:lumMod val="50000"/>
                  <a:lumOff val="50000"/>
                </a:schemeClr>
              </a:solidFill>
              <a:latin typeface="Calibri Light" panose="020F0302020204030204" pitchFamily="34" charset="0"/>
              <a:cs typeface="Calibri Light" panose="020F0302020204030204" pitchFamily="34" charset="0"/>
            </a:endParaRPr>
          </a:p>
          <a:p>
            <a:pPr defTabSz="914400">
              <a:lnSpc>
                <a:spcPct val="100000"/>
              </a:lnSpc>
              <a:spcBef>
                <a:spcPts val="0"/>
              </a:spcBef>
              <a:spcAft>
                <a:spcPts val="600"/>
              </a:spcAft>
              <a:buClr>
                <a:schemeClr val="tx1">
                  <a:lumMod val="50000"/>
                  <a:lumOff val="50000"/>
                </a:schemeClr>
              </a:buClr>
              <a:buFont typeface="Calibri Light" panose="020F0302020204030204" pitchFamily="34" charset="0"/>
              <a:buChar char="―"/>
            </a:pPr>
            <a:endParaRPr lang="en-US" sz="2800" dirty="0">
              <a:solidFill>
                <a:schemeClr val="tx1">
                  <a:lumMod val="50000"/>
                  <a:lumOff val="50000"/>
                </a:schemeClr>
              </a:solidFill>
              <a:latin typeface="Calibri Light" panose="020F0302020204030204" pitchFamily="34" charset="0"/>
              <a:cs typeface="Calibri Light" panose="020F0302020204030204" pitchFamily="34" charset="0"/>
            </a:endParaRPr>
          </a:p>
          <a:p>
            <a:pPr lvl="2" defTabSz="914400">
              <a:buClr>
                <a:schemeClr val="tx1">
                  <a:lumMod val="50000"/>
                  <a:lumOff val="50000"/>
                </a:schemeClr>
              </a:buClr>
              <a:buFont typeface="Calibri Light" panose="020F0302020204030204" pitchFamily="34" charset="0"/>
              <a:buChar char="―"/>
            </a:pPr>
            <a:endParaRPr lang="en-US" b="1" dirty="0">
              <a:latin typeface="Calibri Light" panose="020F0302020204030204" pitchFamily="34" charset="0"/>
              <a:cs typeface="Calibri Light" panose="020F0302020204030204" pitchFamily="34" charset="0"/>
            </a:endParaRPr>
          </a:p>
        </p:txBody>
      </p:sp>
      <p:sp>
        <p:nvSpPr>
          <p:cNvPr id="35" name="Rectangle 34">
            <a:extLst>
              <a:ext uri="{FF2B5EF4-FFF2-40B4-BE49-F238E27FC236}">
                <a16:creationId xmlns:a16="http://schemas.microsoft.com/office/drawing/2014/main" id="{9D431EF2-5A31-4C05-AA3E-4580F553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4912" y="0"/>
            <a:ext cx="9158177"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7678399-6817-4845-9B59-E82951B0B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7513" y="482596"/>
            <a:ext cx="5898759" cy="54933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3723" y="726102"/>
            <a:ext cx="5006340" cy="5006340"/>
          </a:xfrm>
          <a:prstGeom prst="rect">
            <a:avLst/>
          </a:prstGeom>
        </p:spPr>
      </p:pic>
      <p:sp>
        <p:nvSpPr>
          <p:cNvPr id="39" name="Rectangle 38">
            <a:extLst>
              <a:ext uri="{FF2B5EF4-FFF2-40B4-BE49-F238E27FC236}">
                <a16:creationId xmlns:a16="http://schemas.microsoft.com/office/drawing/2014/main" id="{B044E73A-9DB7-46CD-9B4D-9DE9FB5E6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63692" y="482598"/>
            <a:ext cx="2029042" cy="5502813"/>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8057F48-2FD4-4DD3-B887-FEE2B4475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7512" y="6236170"/>
            <a:ext cx="3157125" cy="3468423"/>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A4469D8-5936-48B8-AF0C-37FF2AEE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05937" y="6236170"/>
            <a:ext cx="4810064" cy="34684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alendar page with a pen on top">
            <a:extLst>
              <a:ext uri="{FF2B5EF4-FFF2-40B4-BE49-F238E27FC236}">
                <a16:creationId xmlns:a16="http://schemas.microsoft.com/office/drawing/2014/main" id="{CDB2F076-0F79-472D-B9DC-F03381C913D5}"/>
              </a:ext>
            </a:extLst>
          </p:cNvPr>
          <p:cNvPicPr>
            <a:picLocks noChangeAspect="1"/>
          </p:cNvPicPr>
          <p:nvPr/>
        </p:nvPicPr>
        <p:blipFill>
          <a:blip r:embed="rId5" cstate="print">
            <a:extLst>
              <a:ext uri="{28A0092B-C50C-407E-A947-70E740481C1C}">
                <a14:useLocalDpi xmlns:a14="http://schemas.microsoft.com/office/drawing/2010/main" val="0"/>
              </a:ext>
            </a:extLst>
          </a:blip>
          <a:stretch/>
        </p:blipFill>
        <p:spPr>
          <a:xfrm>
            <a:off x="13250698" y="6528402"/>
            <a:ext cx="4320540" cy="2883960"/>
          </a:xfrm>
          <a:prstGeom prst="rect">
            <a:avLst/>
          </a:prstGeom>
        </p:spPr>
      </p:pic>
      <p:sp>
        <p:nvSpPr>
          <p:cNvPr id="2" name="TextBox 1">
            <a:extLst>
              <a:ext uri="{FF2B5EF4-FFF2-40B4-BE49-F238E27FC236}">
                <a16:creationId xmlns:a16="http://schemas.microsoft.com/office/drawing/2014/main" id="{2EAF7C6B-CD41-44DE-A8FC-4CE317D389AA}"/>
              </a:ext>
            </a:extLst>
          </p:cNvPr>
          <p:cNvSpPr txBox="1"/>
          <p:nvPr/>
        </p:nvSpPr>
        <p:spPr>
          <a:xfrm>
            <a:off x="1403669" y="3086100"/>
            <a:ext cx="4724400" cy="1200329"/>
          </a:xfrm>
          <a:prstGeom prst="rect">
            <a:avLst/>
          </a:prstGeom>
          <a:noFill/>
        </p:spPr>
        <p:txBody>
          <a:bodyPr wrap="square" rtlCol="0">
            <a:spAutoFit/>
          </a:bodyPr>
          <a:lstStyle/>
          <a:p>
            <a:r>
              <a:rPr lang="en-US" sz="7200" dirty="0">
                <a:solidFill>
                  <a:schemeClr val="accent1"/>
                </a:solidFill>
                <a:latin typeface="Calibri Light" panose="020F0302020204030204" pitchFamily="34" charset="0"/>
                <a:cs typeface="Calibri Light" panose="020F0302020204030204" pitchFamily="34" charset="0"/>
              </a:rPr>
              <a:t>Timeline</a:t>
            </a:r>
          </a:p>
        </p:txBody>
      </p:sp>
    </p:spTree>
    <p:extLst>
      <p:ext uri="{BB962C8B-B14F-4D97-AF65-F5344CB8AC3E}">
        <p14:creationId xmlns:p14="http://schemas.microsoft.com/office/powerpoint/2010/main" val="335052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3">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0298" y="2606767"/>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25">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01200"/>
            <a:ext cx="18283237"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7">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17230"/>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2EBC10A-DA63-418C-BB67-65D5E5FFAA54}"/>
              </a:ext>
            </a:extLst>
          </p:cNvPr>
          <p:cNvSpPr>
            <a:spLocks noGrp="1"/>
          </p:cNvSpPr>
          <p:nvPr>
            <p:ph type="title"/>
          </p:nvPr>
        </p:nvSpPr>
        <p:spPr>
          <a:xfrm>
            <a:off x="1645920" y="429904"/>
            <a:ext cx="15087600" cy="2176136"/>
          </a:xfrm>
        </p:spPr>
        <p:txBody>
          <a:bodyPr vert="horz" lIns="91440" tIns="45720" rIns="91440" bIns="45720" rtlCol="0" anchor="b">
            <a:normAutofit/>
          </a:bodyPr>
          <a:lstStyle/>
          <a:p>
            <a:pPr defTabSz="914400"/>
            <a:r>
              <a:rPr lang="en-US" sz="4800" spc="-50" dirty="0"/>
              <a:t>Recovery Housing Program (RHP) Pilot Process</a:t>
            </a:r>
          </a:p>
        </p:txBody>
      </p:sp>
      <p:graphicFrame>
        <p:nvGraphicFramePr>
          <p:cNvPr id="4" name="Content Placeholder 3">
            <a:extLst>
              <a:ext uri="{FF2B5EF4-FFF2-40B4-BE49-F238E27FC236}">
                <a16:creationId xmlns:a16="http://schemas.microsoft.com/office/drawing/2014/main" id="{63D1BD64-71D3-4CCC-A684-6371FF26FC0D}"/>
              </a:ext>
            </a:extLst>
          </p:cNvPr>
          <p:cNvGraphicFramePr>
            <a:graphicFrameLocks noGrp="1"/>
          </p:cNvGraphicFramePr>
          <p:nvPr>
            <p:ph sz="half" idx="1"/>
            <p:extLst>
              <p:ext uri="{D42A27DB-BD31-4B8C-83A1-F6EECF244321}">
                <p14:modId xmlns:p14="http://schemas.microsoft.com/office/powerpoint/2010/main" val="2966497002"/>
              </p:ext>
            </p:extLst>
          </p:nvPr>
        </p:nvGraphicFramePr>
        <p:xfrm>
          <a:off x="1645444" y="3147772"/>
          <a:ext cx="15087600" cy="567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948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BD6D-FECB-4BBE-9053-F1A4E777463E}"/>
              </a:ext>
            </a:extLst>
          </p:cNvPr>
          <p:cNvSpPr>
            <a:spLocks noGrp="1"/>
          </p:cNvSpPr>
          <p:nvPr>
            <p:ph type="title"/>
          </p:nvPr>
        </p:nvSpPr>
        <p:spPr>
          <a:xfrm>
            <a:off x="1261872" y="501966"/>
            <a:ext cx="15764256" cy="1615371"/>
          </a:xfrm>
        </p:spPr>
        <p:txBody>
          <a:bodyPr anchor="ctr">
            <a:normAutofit/>
          </a:bodyPr>
          <a:lstStyle/>
          <a:p>
            <a:r>
              <a:rPr lang="en-US" sz="6000">
                <a:latin typeface="Arial" panose="020B0604020202020204" pitchFamily="34" charset="0"/>
                <a:cs typeface="Arial" panose="020B0604020202020204" pitchFamily="34" charset="0"/>
              </a:rPr>
              <a:t>Admin. Closeout</a:t>
            </a:r>
          </a:p>
        </p:txBody>
      </p:sp>
      <p:graphicFrame>
        <p:nvGraphicFramePr>
          <p:cNvPr id="5" name="Content Placeholder 2">
            <a:extLst>
              <a:ext uri="{FF2B5EF4-FFF2-40B4-BE49-F238E27FC236}">
                <a16:creationId xmlns:a16="http://schemas.microsoft.com/office/drawing/2014/main" id="{8E53C884-F989-4E1B-BD7C-F2AFE81CB1A5}"/>
              </a:ext>
            </a:extLst>
          </p:cNvPr>
          <p:cNvGraphicFramePr>
            <a:graphicFrameLocks noGrp="1"/>
          </p:cNvGraphicFramePr>
          <p:nvPr>
            <p:ph idx="1"/>
          </p:nvPr>
        </p:nvGraphicFramePr>
        <p:xfrm>
          <a:off x="1257300" y="2606040"/>
          <a:ext cx="15759684" cy="6803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31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Questions</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07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Contact US</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A3FE56-1619-427B-A5BC-8B4906DC8771}"/>
              </a:ext>
            </a:extLst>
          </p:cNvPr>
          <p:cNvSpPr txBox="1"/>
          <p:nvPr/>
        </p:nvSpPr>
        <p:spPr>
          <a:xfrm>
            <a:off x="914400" y="4381500"/>
            <a:ext cx="7726987" cy="2831544"/>
          </a:xfrm>
          <a:prstGeom prst="rect">
            <a:avLst/>
          </a:prstGeom>
          <a:noFill/>
        </p:spPr>
        <p:txBody>
          <a:bodyPr wrap="none" rtlCol="0">
            <a:spAutoFit/>
          </a:bodyPr>
          <a:lstStyle/>
          <a:p>
            <a:r>
              <a:rPr lang="en-US" sz="3200" dirty="0"/>
              <a:t>Matt Wakefield – mwakefield@ocra.in.gov </a:t>
            </a:r>
          </a:p>
          <a:p>
            <a:endParaRPr lang="en-US" sz="3200" dirty="0"/>
          </a:p>
          <a:p>
            <a:r>
              <a:rPr lang="en-US" sz="3200" dirty="0"/>
              <a:t>Adam Moschell - amoschell@lg.in.gov</a:t>
            </a:r>
          </a:p>
          <a:p>
            <a:endParaRPr lang="en-US" sz="3200" dirty="0"/>
          </a:p>
          <a:p>
            <a:r>
              <a:rPr lang="en-US" sz="3200" dirty="0"/>
              <a:t>Rebecca Buhner - rebecca.buhner@fssa.in.gov</a:t>
            </a:r>
          </a:p>
          <a:p>
            <a:endParaRPr lang="en-US" dirty="0"/>
          </a:p>
        </p:txBody>
      </p:sp>
    </p:spTree>
    <p:extLst>
      <p:ext uri="{BB962C8B-B14F-4D97-AF65-F5344CB8AC3E}">
        <p14:creationId xmlns:p14="http://schemas.microsoft.com/office/powerpoint/2010/main" val="386368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Community liaisons</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EF8D99-A7FC-431F-824B-12506C78EFDF}"/>
              </a:ext>
            </a:extLst>
          </p:cNvPr>
          <p:cNvPicPr>
            <a:picLocks noChangeAspect="1"/>
          </p:cNvPicPr>
          <p:nvPr/>
        </p:nvPicPr>
        <p:blipFill rotWithShape="1">
          <a:blip r:embed="rId3">
            <a:extLst>
              <a:ext uri="{28A0092B-C50C-407E-A947-70E740481C1C}">
                <a14:useLocalDpi xmlns:a14="http://schemas.microsoft.com/office/drawing/2010/main" val="0"/>
              </a:ext>
            </a:extLst>
          </a:blip>
          <a:srcRect l="18367" t="10001" r="22680" b="13333"/>
          <a:stretch/>
        </p:blipFill>
        <p:spPr>
          <a:xfrm>
            <a:off x="5105400" y="2306593"/>
            <a:ext cx="4794504" cy="8068799"/>
          </a:xfrm>
          <a:prstGeom prst="rect">
            <a:avLst/>
          </a:prstGeom>
        </p:spPr>
      </p:pic>
      <p:sp>
        <p:nvSpPr>
          <p:cNvPr id="11" name="TextBox 10">
            <a:extLst>
              <a:ext uri="{FF2B5EF4-FFF2-40B4-BE49-F238E27FC236}">
                <a16:creationId xmlns:a16="http://schemas.microsoft.com/office/drawing/2014/main" id="{3D5CBBC4-877B-4899-9674-683D7AC49552}"/>
              </a:ext>
            </a:extLst>
          </p:cNvPr>
          <p:cNvSpPr txBox="1"/>
          <p:nvPr/>
        </p:nvSpPr>
        <p:spPr>
          <a:xfrm>
            <a:off x="2895600" y="3577371"/>
            <a:ext cx="2209800" cy="1200329"/>
          </a:xfrm>
          <a:prstGeom prst="rect">
            <a:avLst/>
          </a:prstGeom>
          <a:noFill/>
        </p:spPr>
        <p:txBody>
          <a:bodyPr wrap="square" rtlCol="0">
            <a:spAutoFit/>
          </a:bodyPr>
          <a:lstStyle/>
          <a:p>
            <a:r>
              <a:rPr lang="en-US" sz="2400" b="1" dirty="0">
                <a:latin typeface="Calibri Light" panose="020F0302020204030204" pitchFamily="34" charset="0"/>
                <a:cs typeface="Calibri Light" panose="020F0302020204030204" pitchFamily="34" charset="0"/>
              </a:rPr>
              <a:t>Northwest</a:t>
            </a:r>
          </a:p>
          <a:p>
            <a:r>
              <a:rPr lang="en-US" sz="2400" dirty="0">
                <a:latin typeface="Calibri Light" panose="020F0302020204030204" pitchFamily="34" charset="0"/>
                <a:cs typeface="Calibri Light" panose="020F0302020204030204" pitchFamily="34" charset="0"/>
              </a:rPr>
              <a:t>Gerry White</a:t>
            </a:r>
          </a:p>
          <a:p>
            <a:r>
              <a:rPr lang="en-US" sz="2400" dirty="0">
                <a:latin typeface="Calibri Light" panose="020F0302020204030204" pitchFamily="34" charset="0"/>
                <a:cs typeface="Calibri Light" panose="020F0302020204030204" pitchFamily="34" charset="0"/>
              </a:rPr>
              <a:t>(317( 694-8372</a:t>
            </a:r>
          </a:p>
        </p:txBody>
      </p:sp>
      <p:sp>
        <p:nvSpPr>
          <p:cNvPr id="19" name="TextBox 18">
            <a:extLst>
              <a:ext uri="{FF2B5EF4-FFF2-40B4-BE49-F238E27FC236}">
                <a16:creationId xmlns:a16="http://schemas.microsoft.com/office/drawing/2014/main" id="{E00BC8C2-26BF-406D-989A-6E420862B097}"/>
              </a:ext>
            </a:extLst>
          </p:cNvPr>
          <p:cNvSpPr txBox="1"/>
          <p:nvPr/>
        </p:nvSpPr>
        <p:spPr>
          <a:xfrm>
            <a:off x="2860555" y="5750343"/>
            <a:ext cx="2244845" cy="1200329"/>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West Central</a:t>
            </a:r>
          </a:p>
          <a:p>
            <a:r>
              <a:rPr lang="en-US" sz="2400" dirty="0">
                <a:latin typeface="Calibri Light" panose="020F0302020204030204" pitchFamily="34" charset="0"/>
                <a:cs typeface="Calibri Light" panose="020F0302020204030204" pitchFamily="34" charset="0"/>
              </a:rPr>
              <a:t>DeeDee Leonard</a:t>
            </a:r>
          </a:p>
          <a:p>
            <a:r>
              <a:rPr lang="en-US" sz="2400" dirty="0">
                <a:latin typeface="Calibri Light" panose="020F0302020204030204" pitchFamily="34" charset="0"/>
                <a:cs typeface="Calibri Light" panose="020F0302020204030204" pitchFamily="34" charset="0"/>
              </a:rPr>
              <a:t>(317) 450-5078</a:t>
            </a:r>
          </a:p>
        </p:txBody>
      </p:sp>
      <p:sp>
        <p:nvSpPr>
          <p:cNvPr id="20" name="TextBox 19">
            <a:extLst>
              <a:ext uri="{FF2B5EF4-FFF2-40B4-BE49-F238E27FC236}">
                <a16:creationId xmlns:a16="http://schemas.microsoft.com/office/drawing/2014/main" id="{7661BA5D-34D1-457C-81CB-64368464E199}"/>
              </a:ext>
            </a:extLst>
          </p:cNvPr>
          <p:cNvSpPr txBox="1"/>
          <p:nvPr/>
        </p:nvSpPr>
        <p:spPr>
          <a:xfrm>
            <a:off x="2895600" y="8247533"/>
            <a:ext cx="1484445" cy="830997"/>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Southwest</a:t>
            </a:r>
          </a:p>
          <a:p>
            <a:r>
              <a:rPr lang="en-US" sz="2400" dirty="0">
                <a:latin typeface="Calibri Light" panose="020F0302020204030204" pitchFamily="34" charset="0"/>
                <a:cs typeface="Calibri Light" panose="020F0302020204030204" pitchFamily="34" charset="0"/>
              </a:rPr>
              <a:t>Vacant</a:t>
            </a:r>
          </a:p>
        </p:txBody>
      </p:sp>
      <p:sp>
        <p:nvSpPr>
          <p:cNvPr id="21" name="TextBox 20">
            <a:extLst>
              <a:ext uri="{FF2B5EF4-FFF2-40B4-BE49-F238E27FC236}">
                <a16:creationId xmlns:a16="http://schemas.microsoft.com/office/drawing/2014/main" id="{C4B634ED-C592-448E-B59C-4CE102452F57}"/>
              </a:ext>
            </a:extLst>
          </p:cNvPr>
          <p:cNvSpPr txBox="1"/>
          <p:nvPr/>
        </p:nvSpPr>
        <p:spPr>
          <a:xfrm>
            <a:off x="10840571" y="8247533"/>
            <a:ext cx="1418402" cy="830997"/>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Southeast</a:t>
            </a:r>
          </a:p>
          <a:p>
            <a:r>
              <a:rPr lang="en-US" sz="2400" dirty="0">
                <a:latin typeface="Calibri Light" panose="020F0302020204030204" pitchFamily="34" charset="0"/>
                <a:cs typeface="Calibri Light" panose="020F0302020204030204" pitchFamily="34" charset="0"/>
              </a:rPr>
              <a:t>Vacant</a:t>
            </a:r>
          </a:p>
        </p:txBody>
      </p:sp>
      <p:sp>
        <p:nvSpPr>
          <p:cNvPr id="22" name="TextBox 21">
            <a:extLst>
              <a:ext uri="{FF2B5EF4-FFF2-40B4-BE49-F238E27FC236}">
                <a16:creationId xmlns:a16="http://schemas.microsoft.com/office/drawing/2014/main" id="{04C70F35-FB39-40DC-9ADB-93C301FC6B99}"/>
              </a:ext>
            </a:extLst>
          </p:cNvPr>
          <p:cNvSpPr txBox="1"/>
          <p:nvPr/>
        </p:nvSpPr>
        <p:spPr>
          <a:xfrm>
            <a:off x="10755931" y="5740827"/>
            <a:ext cx="2255105" cy="1200329"/>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East Central</a:t>
            </a:r>
          </a:p>
          <a:p>
            <a:r>
              <a:rPr lang="en-US" sz="2400" dirty="0">
                <a:latin typeface="Calibri Light" panose="020F0302020204030204" pitchFamily="34" charset="0"/>
                <a:cs typeface="Calibri Light" panose="020F0302020204030204" pitchFamily="34" charset="0"/>
              </a:rPr>
              <a:t>Colette Childress</a:t>
            </a:r>
          </a:p>
          <a:p>
            <a:r>
              <a:rPr lang="en-US" sz="2400" dirty="0">
                <a:latin typeface="Calibri Light" panose="020F0302020204030204" pitchFamily="34" charset="0"/>
                <a:cs typeface="Calibri Light" panose="020F0302020204030204" pitchFamily="34" charset="0"/>
              </a:rPr>
              <a:t>(317) 416-3281</a:t>
            </a:r>
          </a:p>
        </p:txBody>
      </p:sp>
      <p:sp>
        <p:nvSpPr>
          <p:cNvPr id="23" name="TextBox 22">
            <a:extLst>
              <a:ext uri="{FF2B5EF4-FFF2-40B4-BE49-F238E27FC236}">
                <a16:creationId xmlns:a16="http://schemas.microsoft.com/office/drawing/2014/main" id="{77FF9714-9389-4176-BDE0-CEB8F4596B29}"/>
              </a:ext>
            </a:extLst>
          </p:cNvPr>
          <p:cNvSpPr txBox="1"/>
          <p:nvPr/>
        </p:nvSpPr>
        <p:spPr>
          <a:xfrm>
            <a:off x="10840571" y="3575101"/>
            <a:ext cx="2085827" cy="1200329"/>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Northeast</a:t>
            </a:r>
          </a:p>
          <a:p>
            <a:r>
              <a:rPr lang="en-US" sz="2400" dirty="0">
                <a:latin typeface="Calibri Light" panose="020F0302020204030204" pitchFamily="34" charset="0"/>
                <a:cs typeface="Calibri Light" panose="020F0302020204030204" pitchFamily="34" charset="0"/>
              </a:rPr>
              <a:t>Allie Kresse</a:t>
            </a:r>
          </a:p>
          <a:p>
            <a:r>
              <a:rPr lang="en-US" sz="2400" dirty="0">
                <a:latin typeface="Calibri Light" panose="020F0302020204030204" pitchFamily="34" charset="0"/>
                <a:cs typeface="Calibri Light" panose="020F0302020204030204" pitchFamily="34" charset="0"/>
              </a:rPr>
              <a:t>(317) 741-2264</a:t>
            </a:r>
          </a:p>
        </p:txBody>
      </p:sp>
    </p:spTree>
    <p:extLst>
      <p:ext uri="{BB962C8B-B14F-4D97-AF65-F5344CB8AC3E}">
        <p14:creationId xmlns:p14="http://schemas.microsoft.com/office/powerpoint/2010/main" val="1232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1447800" y="723900"/>
            <a:ext cx="182880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Housekeeping</a:t>
            </a:r>
          </a:p>
        </p:txBody>
      </p:sp>
      <p:pic>
        <p:nvPicPr>
          <p:cNvPr id="6" name="Picture 5">
            <a:extLst>
              <a:ext uri="{FF2B5EF4-FFF2-40B4-BE49-F238E27FC236}">
                <a16:creationId xmlns:a16="http://schemas.microsoft.com/office/drawing/2014/main" id="{6DD50C29-5342-4BB0-85F9-A0F58CF3EB4A}"/>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60146"/>
            <a:ext cx="16840200" cy="826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3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1447800" y="723900"/>
            <a:ext cx="182880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Community Development Block Grants</a:t>
            </a:r>
            <a:endParaRPr lang="en-US" sz="6600" dirty="0"/>
          </a:p>
        </p:txBody>
      </p:sp>
      <p:sp>
        <p:nvSpPr>
          <p:cNvPr id="11" name="Content Placeholder 2">
            <a:extLst>
              <a:ext uri="{FF2B5EF4-FFF2-40B4-BE49-F238E27FC236}">
                <a16:creationId xmlns:a16="http://schemas.microsoft.com/office/drawing/2014/main" id="{84894CB1-31CE-4779-AC96-690966517044}"/>
              </a:ext>
            </a:extLst>
          </p:cNvPr>
          <p:cNvSpPr txBox="1">
            <a:spLocks/>
          </p:cNvSpPr>
          <p:nvPr/>
        </p:nvSpPr>
        <p:spPr>
          <a:xfrm>
            <a:off x="838200" y="3355896"/>
            <a:ext cx="15087600" cy="2778204"/>
          </a:xfrm>
          <a:prstGeom prst="rect">
            <a:avLst/>
          </a:prstGeom>
        </p:spPr>
        <p:txBody>
          <a:bodyPr>
            <a:normAutofit lnSpcReduction="10000"/>
          </a:bodyPr>
          <a:lst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a:lstStyle>
          <a:p>
            <a:r>
              <a:rPr lang="en-US" sz="3600" dirty="0">
                <a:solidFill>
                  <a:schemeClr val="tx1">
                    <a:lumMod val="50000"/>
                    <a:lumOff val="50000"/>
                  </a:schemeClr>
                </a:solidFill>
                <a:latin typeface="Calibri Light" panose="020F0302020204030204" pitchFamily="34" charset="0"/>
                <a:cs typeface="Calibri Light" panose="020F0302020204030204" pitchFamily="34" charset="0"/>
              </a:rPr>
              <a:t>Rural communities have many pressing needs that require outside financial assistance. Through the Office of Community and Rural Affairs, Indiana requests federal funds to help rural communities with a variety of projects to include sewer and water systems, community centers, health and safety programs, and many others. These funds help communities improve their quality of life and ensure the health and safety of their citizens. </a:t>
            </a:r>
            <a:endParaRPr lang="en-US" sz="3600" b="1" dirty="0">
              <a:solidFill>
                <a:schemeClr val="tx1">
                  <a:lumMod val="95000"/>
                  <a:lumOff val="5000"/>
                </a:schemeClr>
              </a:solidFill>
              <a:latin typeface="Calibri Light" panose="020F0302020204030204" pitchFamily="34" charset="0"/>
              <a:cs typeface="Calibri Light" panose="020F0302020204030204" pitchFamily="34" charset="0"/>
            </a:endParaRPr>
          </a:p>
          <a:p>
            <a:pPr marL="514350" indent="-514350">
              <a:buFont typeface="+mj-lt"/>
              <a:buAutoNum type="arabicPeriod"/>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2881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990600" y="723900"/>
            <a:ext cx="182880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Recovery Housing Program Pilot</a:t>
            </a:r>
            <a:endParaRPr lang="en-US" sz="6600" dirty="0"/>
          </a:p>
        </p:txBody>
      </p:sp>
      <p:sp>
        <p:nvSpPr>
          <p:cNvPr id="12" name="TextBox 11">
            <a:extLst>
              <a:ext uri="{FF2B5EF4-FFF2-40B4-BE49-F238E27FC236}">
                <a16:creationId xmlns:a16="http://schemas.microsoft.com/office/drawing/2014/main" id="{81C48AF7-298A-465B-A653-5F8B9D3FC378}"/>
              </a:ext>
            </a:extLst>
          </p:cNvPr>
          <p:cNvSpPr txBox="1"/>
          <p:nvPr/>
        </p:nvSpPr>
        <p:spPr>
          <a:xfrm>
            <a:off x="1600200" y="2312968"/>
            <a:ext cx="15544800" cy="6370975"/>
          </a:xfrm>
          <a:prstGeom prst="rect">
            <a:avLst/>
          </a:prstGeom>
          <a:noFill/>
        </p:spPr>
        <p:txBody>
          <a:bodyPr wrap="square" lIns="91440" tIns="45720" rIns="91440" bIns="45720" rtlCol="0" anchor="t">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Overview</a:t>
            </a: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6FC2F5"/>
              </a:solidFill>
              <a:effectLst/>
              <a:uLnTx/>
              <a:uFillTx/>
              <a:latin typeface="Calibri Light" panose="020F0302020204030204" pitchFamily="34" charset="0"/>
              <a:cs typeface="Calibri Light" panose="020F0302020204030204" pitchFamily="34" charset="0"/>
            </a:endParaRPr>
          </a:p>
          <a:p>
            <a:r>
              <a:rPr lang="en-US" sz="3200" b="0" i="0" dirty="0">
                <a:solidFill>
                  <a:srgbClr val="333333"/>
                </a:solidFill>
                <a:effectLst/>
                <a:latin typeface="Calibri Light"/>
                <a:cs typeface="Calibri Light"/>
              </a:rPr>
              <a:t>The Recovery Housing Program (RHP) provides funding for states and the District of Columbia to </a:t>
            </a:r>
            <a:r>
              <a:rPr lang="en-US" sz="3200" dirty="0">
                <a:solidFill>
                  <a:srgbClr val="333333"/>
                </a:solidFill>
                <a:latin typeface="Calibri Light"/>
                <a:cs typeface="Calibri Light"/>
              </a:rPr>
              <a:t>support </a:t>
            </a:r>
            <a:r>
              <a:rPr lang="en-US" sz="3200" b="0" i="0" dirty="0">
                <a:solidFill>
                  <a:srgbClr val="333333"/>
                </a:solidFill>
                <a:effectLst/>
                <a:latin typeface="Calibri Light"/>
                <a:cs typeface="Calibri Light"/>
              </a:rPr>
              <a:t>stable, transitional housing for individuals in recovery from a substance use disorder. The funding covers a period of not more than two years or until the individual secures permanent housing, whichever is earlier.</a:t>
            </a:r>
          </a:p>
          <a:p>
            <a:pPr algn="l"/>
            <a:endParaRPr lang="en-US" sz="3200" b="0" i="0" dirty="0">
              <a:solidFill>
                <a:srgbClr val="333333"/>
              </a:solidFill>
              <a:effectLst/>
              <a:latin typeface="Calibri Light" panose="020F0302020204030204" pitchFamily="34" charset="0"/>
              <a:cs typeface="Calibri Light" panose="020F0302020204030204" pitchFamily="34" charset="0"/>
            </a:endParaRPr>
          </a:p>
          <a:p>
            <a:pPr algn="l"/>
            <a:r>
              <a:rPr lang="en-US" sz="3200" b="0" i="0" dirty="0">
                <a:solidFill>
                  <a:srgbClr val="333333"/>
                </a:solidFill>
                <a:effectLst/>
                <a:latin typeface="Calibri Light" panose="020F0302020204030204" pitchFamily="34" charset="0"/>
                <a:cs typeface="Calibri Light" panose="020F0302020204030204" pitchFamily="34" charset="0"/>
              </a:rPr>
              <a:t>RHP was authorized under Section 8071 of the Support for Patients and Communities (SUPPORT) Act. HUD published its formula in the Federal Register on April 17, 2019 (84 FR 16027), identifying the 25 eligible grantees and allocation percentages.</a:t>
            </a:r>
          </a:p>
          <a:p>
            <a:pPr algn="l"/>
            <a:endParaRPr lang="en-US" sz="3200" dirty="0">
              <a:solidFill>
                <a:srgbClr val="333333"/>
              </a:solidFill>
              <a:latin typeface="Calibri Light" panose="020F0302020204030204" pitchFamily="34" charset="0"/>
              <a:cs typeface="Calibri Light" panose="020F0302020204030204" pitchFamily="34" charset="0"/>
            </a:endParaRPr>
          </a:p>
          <a:p>
            <a:pPr algn="l"/>
            <a:r>
              <a:rPr lang="en-US" sz="3200" b="0" i="0" dirty="0">
                <a:solidFill>
                  <a:srgbClr val="333333"/>
                </a:solidFill>
                <a:effectLst/>
                <a:latin typeface="Calibri Light"/>
                <a:cs typeface="Calibri Light"/>
              </a:rPr>
              <a:t>Indiana’s Allocation: </a:t>
            </a:r>
            <a:r>
              <a:rPr lang="en-US" sz="3200" dirty="0">
                <a:solidFill>
                  <a:srgbClr val="333333"/>
                </a:solidFill>
                <a:latin typeface="Calibri Light"/>
                <a:cs typeface="Calibri Light"/>
              </a:rPr>
              <a:t>$</a:t>
            </a:r>
            <a:r>
              <a:rPr lang="en-US" sz="3200" b="0" i="0" dirty="0">
                <a:solidFill>
                  <a:srgbClr val="333333"/>
                </a:solidFill>
                <a:effectLst/>
                <a:latin typeface="Calibri Light"/>
                <a:cs typeface="Calibri Light"/>
              </a:rPr>
              <a:t>1,706,000 in two allocations, FY2020 &amp; FY 2021</a:t>
            </a: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84537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1208553" y="137269"/>
            <a:ext cx="144018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Recovery Housing Overview</a:t>
            </a:r>
            <a:endParaRPr lang="en-US" sz="6600" dirty="0"/>
          </a:p>
        </p:txBody>
      </p:sp>
      <p:sp>
        <p:nvSpPr>
          <p:cNvPr id="12" name="TextBox 11">
            <a:extLst>
              <a:ext uri="{FF2B5EF4-FFF2-40B4-BE49-F238E27FC236}">
                <a16:creationId xmlns:a16="http://schemas.microsoft.com/office/drawing/2014/main" id="{81C48AF7-298A-465B-A653-5F8B9D3FC378}"/>
              </a:ext>
            </a:extLst>
          </p:cNvPr>
          <p:cNvSpPr txBox="1"/>
          <p:nvPr/>
        </p:nvSpPr>
        <p:spPr>
          <a:xfrm>
            <a:off x="1600200" y="2312968"/>
            <a:ext cx="14706600" cy="1446550"/>
          </a:xfrm>
          <a:prstGeom prst="rect">
            <a:avLst/>
          </a:prstGeom>
          <a:noFill/>
        </p:spPr>
        <p:txBody>
          <a:bodyPr wrap="squar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6FC2F5"/>
              </a:solidFill>
              <a:effectLst/>
              <a:uLnTx/>
              <a:uFillTx/>
              <a:latin typeface="Calibri Light" panose="020F0302020204030204" pitchFamily="34" charset="0"/>
              <a:cs typeface="Calibri Light" panose="020F030202020403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Calibri Light" panose="020F0302020204030204" pitchFamily="34" charset="0"/>
              <a:ea typeface="+mn-ea"/>
              <a:cs typeface="Calibri Light" panose="020F0302020204030204" pitchFamily="34" charset="0"/>
            </a:endParaRPr>
          </a:p>
        </p:txBody>
      </p:sp>
      <p:pic>
        <p:nvPicPr>
          <p:cNvPr id="13" name="Picture 12" descr="Table&#10;&#10;Description automatically generated">
            <a:extLst>
              <a:ext uri="{FF2B5EF4-FFF2-40B4-BE49-F238E27FC236}">
                <a16:creationId xmlns:a16="http://schemas.microsoft.com/office/drawing/2014/main" id="{454FB5E4-B145-4094-8483-60C4D04F0F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1" y="1398863"/>
            <a:ext cx="12128268" cy="8011837"/>
          </a:xfrm>
          <a:prstGeom prst="rect">
            <a:avLst/>
          </a:prstGeom>
        </p:spPr>
      </p:pic>
      <p:sp>
        <p:nvSpPr>
          <p:cNvPr id="14" name="TextBox 13">
            <a:extLst>
              <a:ext uri="{FF2B5EF4-FFF2-40B4-BE49-F238E27FC236}">
                <a16:creationId xmlns:a16="http://schemas.microsoft.com/office/drawing/2014/main" id="{A8CC74A9-C86E-4A72-804B-7DDB60092238}"/>
              </a:ext>
            </a:extLst>
          </p:cNvPr>
          <p:cNvSpPr txBox="1"/>
          <p:nvPr/>
        </p:nvSpPr>
        <p:spPr>
          <a:xfrm>
            <a:off x="4419600" y="9721362"/>
            <a:ext cx="7848600" cy="369332"/>
          </a:xfrm>
          <a:prstGeom prst="rect">
            <a:avLst/>
          </a:prstGeom>
          <a:noFill/>
        </p:spPr>
        <p:txBody>
          <a:bodyPr wrap="square" rtlCol="0">
            <a:spAutoFit/>
          </a:bodyPr>
          <a:lstStyle/>
          <a:p>
            <a:r>
              <a:rPr lang="en-US" dirty="0"/>
              <a:t>https://narronline.org/wp-content/uploads/2016/12/NARR_levels_summary.pdf</a:t>
            </a:r>
          </a:p>
        </p:txBody>
      </p:sp>
      <p:sp>
        <p:nvSpPr>
          <p:cNvPr id="17" name="Oval 16">
            <a:extLst>
              <a:ext uri="{FF2B5EF4-FFF2-40B4-BE49-F238E27FC236}">
                <a16:creationId xmlns:a16="http://schemas.microsoft.com/office/drawing/2014/main" id="{E52B6A62-4312-49A7-A7EB-95EF8882893F}"/>
              </a:ext>
            </a:extLst>
          </p:cNvPr>
          <p:cNvSpPr/>
          <p:nvPr/>
        </p:nvSpPr>
        <p:spPr>
          <a:xfrm>
            <a:off x="4876800" y="1555927"/>
            <a:ext cx="2438400" cy="8008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0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B2F076-0F79-472D-B9DC-F03381C91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pic>
        <p:nvPicPr>
          <p:cNvPr id="9" name="Picture 2">
            <a:extLst>
              <a:ext uri="{FF2B5EF4-FFF2-40B4-BE49-F238E27FC236}">
                <a16:creationId xmlns:a16="http://schemas.microsoft.com/office/drawing/2014/main" id="{98D9E4F2-E5D8-48E0-A1AC-C6D83013F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6308" y="0"/>
            <a:ext cx="3221692" cy="3221692"/>
          </a:xfrm>
          <a:prstGeom prst="rect">
            <a:avLst/>
          </a:prstGeom>
        </p:spPr>
      </p:pic>
      <p:sp>
        <p:nvSpPr>
          <p:cNvPr id="10" name="TextBox 9">
            <a:extLst>
              <a:ext uri="{FF2B5EF4-FFF2-40B4-BE49-F238E27FC236}">
                <a16:creationId xmlns:a16="http://schemas.microsoft.com/office/drawing/2014/main" id="{0D40D0F7-56A4-4D21-9E80-14ED432F6FB7}"/>
              </a:ext>
            </a:extLst>
          </p:cNvPr>
          <p:cNvSpPr txBox="1"/>
          <p:nvPr/>
        </p:nvSpPr>
        <p:spPr>
          <a:xfrm>
            <a:off x="1143000" y="190500"/>
            <a:ext cx="15087600" cy="1107996"/>
          </a:xfrm>
          <a:prstGeom prst="rect">
            <a:avLst/>
          </a:prstGeom>
          <a:noFill/>
        </p:spPr>
        <p:txBody>
          <a:bodyPr wrap="square">
            <a:spAutoFit/>
          </a:bodyPr>
          <a:lstStyle/>
          <a:p>
            <a:pPr algn="ctr"/>
            <a:r>
              <a:rPr lang="en-US" sz="6600" b="1" dirty="0">
                <a:solidFill>
                  <a:srgbClr val="00B0F0"/>
                </a:solidFill>
                <a:latin typeface="Calibri" panose="020F0502020204030204" pitchFamily="34" charset="0"/>
                <a:cs typeface="Calibri" panose="020F0502020204030204" pitchFamily="34" charset="0"/>
              </a:rPr>
              <a:t>Recovery Housing in Indiana</a:t>
            </a:r>
            <a:endParaRPr lang="en-US" sz="6600" dirty="0"/>
          </a:p>
        </p:txBody>
      </p:sp>
      <p:sp>
        <p:nvSpPr>
          <p:cNvPr id="12" name="TextBox 11">
            <a:extLst>
              <a:ext uri="{FF2B5EF4-FFF2-40B4-BE49-F238E27FC236}">
                <a16:creationId xmlns:a16="http://schemas.microsoft.com/office/drawing/2014/main" id="{81C48AF7-298A-465B-A653-5F8B9D3FC378}"/>
              </a:ext>
            </a:extLst>
          </p:cNvPr>
          <p:cNvSpPr txBox="1"/>
          <p:nvPr/>
        </p:nvSpPr>
        <p:spPr>
          <a:xfrm>
            <a:off x="1610845" y="1298496"/>
            <a:ext cx="14630400" cy="8217634"/>
          </a:xfrm>
          <a:prstGeom prst="rect">
            <a:avLst/>
          </a:prstGeom>
          <a:noFill/>
        </p:spPr>
        <p:txBody>
          <a:bodyPr wrap="square" rtlCol="0">
            <a:spAutoFit/>
          </a:bodyPr>
          <a:lstStyle/>
          <a:p>
            <a:pPr marL="0" indent="0">
              <a:spcAft>
                <a:spcPts val="0"/>
              </a:spcAft>
              <a:buNone/>
            </a:pPr>
            <a:r>
              <a:rPr lang="en-US" altLang="en-US" sz="4800" dirty="0">
                <a:solidFill>
                  <a:srgbClr val="2E3640"/>
                </a:solidFill>
              </a:rPr>
              <a:t>Current statistics:</a:t>
            </a:r>
          </a:p>
          <a:p>
            <a:pPr marL="0" indent="0">
              <a:spcAft>
                <a:spcPts val="0"/>
              </a:spcAft>
              <a:buNone/>
            </a:pPr>
            <a:r>
              <a:rPr lang="en-US" altLang="en-US" sz="4800" dirty="0">
                <a:solidFill>
                  <a:srgbClr val="2E3640"/>
                </a:solidFill>
              </a:rPr>
              <a:t>155 Certified Recovery Residences Level II-IV</a:t>
            </a:r>
          </a:p>
          <a:p>
            <a:pPr marL="0" indent="0">
              <a:spcAft>
                <a:spcPts val="0"/>
              </a:spcAft>
              <a:buNone/>
            </a:pPr>
            <a:r>
              <a:rPr lang="en-US" altLang="en-US" sz="4800" dirty="0">
                <a:solidFill>
                  <a:srgbClr val="2E3640"/>
                </a:solidFill>
              </a:rPr>
              <a:t>Over 80 operators</a:t>
            </a:r>
          </a:p>
          <a:p>
            <a:pPr marL="0" indent="0">
              <a:spcAft>
                <a:spcPts val="0"/>
              </a:spcAft>
              <a:buNone/>
            </a:pPr>
            <a:r>
              <a:rPr lang="en-US" altLang="en-US" sz="4800" dirty="0">
                <a:solidFill>
                  <a:srgbClr val="2E3640"/>
                </a:solidFill>
              </a:rPr>
              <a:t>1,931 beds</a:t>
            </a:r>
          </a:p>
          <a:p>
            <a:pPr marL="0" indent="0">
              <a:spcAft>
                <a:spcPts val="0"/>
              </a:spcAft>
              <a:buNone/>
            </a:pPr>
            <a:r>
              <a:rPr lang="en-US" altLang="en-US" sz="4800" dirty="0">
                <a:solidFill>
                  <a:srgbClr val="2E3640"/>
                </a:solidFill>
              </a:rPr>
              <a:t>38 counties – mix of urban and rural </a:t>
            </a:r>
          </a:p>
          <a:p>
            <a:pPr marL="0" indent="0">
              <a:spcAft>
                <a:spcPts val="0"/>
              </a:spcAft>
              <a:buNone/>
            </a:pPr>
            <a:endParaRPr lang="en-US" altLang="en-US" sz="4800" dirty="0">
              <a:solidFill>
                <a:srgbClr val="2E3640"/>
              </a:solidFill>
            </a:endParaRPr>
          </a:p>
          <a:p>
            <a:pPr marL="0" indent="0">
              <a:spcAft>
                <a:spcPts val="0"/>
              </a:spcAft>
              <a:buNone/>
            </a:pPr>
            <a:r>
              <a:rPr lang="en-US" altLang="en-US" sz="4800" dirty="0">
                <a:solidFill>
                  <a:srgbClr val="2E3640"/>
                </a:solidFill>
              </a:rPr>
              <a:t>Indiana has 64 Level I recovery residences with total of 490 beds in over 10 counties</a:t>
            </a:r>
          </a:p>
          <a:p>
            <a:pPr marL="0" indent="0">
              <a:spcAft>
                <a:spcPts val="0"/>
              </a:spcAft>
              <a:buNone/>
            </a:pPr>
            <a:endParaRPr lang="en-US" altLang="en-US" sz="4800" dirty="0">
              <a:solidFill>
                <a:srgbClr val="2E3640"/>
              </a:solidFill>
            </a:endParaRPr>
          </a:p>
          <a:p>
            <a:pPr marL="0" indent="0">
              <a:spcAft>
                <a:spcPts val="0"/>
              </a:spcAft>
              <a:buNone/>
            </a:pPr>
            <a:r>
              <a:rPr lang="en-US" altLang="en-US" sz="4800" dirty="0">
                <a:solidFill>
                  <a:srgbClr val="2E3640"/>
                </a:solidFill>
              </a:rPr>
              <a:t>For more information about Recovery Residences in Indiana: </a:t>
            </a:r>
            <a:r>
              <a:rPr lang="en-US" altLang="en-US" sz="4800" dirty="0">
                <a:solidFill>
                  <a:srgbClr val="2E3640"/>
                </a:solidFill>
                <a:hlinkClick r:id="rId7"/>
              </a:rPr>
              <a:t>www.inarr.org</a:t>
            </a:r>
            <a:r>
              <a:rPr lang="en-US" altLang="en-US" sz="4800" dirty="0">
                <a:solidFill>
                  <a:srgbClr val="2E3640"/>
                </a:solidFill>
              </a:rPr>
              <a:t> </a:t>
            </a:r>
          </a:p>
        </p:txBody>
      </p:sp>
    </p:spTree>
    <p:extLst>
      <p:ext uri="{BB962C8B-B14F-4D97-AF65-F5344CB8AC3E}">
        <p14:creationId xmlns:p14="http://schemas.microsoft.com/office/powerpoint/2010/main" val="386497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Eligible entities</a:t>
            </a:r>
          </a:p>
        </p:txBody>
      </p:sp>
      <p:sp>
        <p:nvSpPr>
          <p:cNvPr id="3" name="Content Placeholder 2">
            <a:extLst>
              <a:ext uri="{FF2B5EF4-FFF2-40B4-BE49-F238E27FC236}">
                <a16:creationId xmlns:a16="http://schemas.microsoft.com/office/drawing/2014/main" id="{2A8E2C4B-8BBC-47C1-8E91-4B1FF0BA7655}"/>
              </a:ext>
            </a:extLst>
          </p:cNvPr>
          <p:cNvSpPr>
            <a:spLocks noGrp="1"/>
          </p:cNvSpPr>
          <p:nvPr>
            <p:ph idx="1"/>
          </p:nvPr>
        </p:nvSpPr>
        <p:spPr>
          <a:xfrm>
            <a:off x="1536192" y="3429000"/>
            <a:ext cx="12027406" cy="6035040"/>
          </a:xfrm>
        </p:spPr>
        <p:txBody>
          <a:bodyPr vert="horz" lIns="45720" tIns="45720" rIns="45720" bIns="45720" rtlCol="0" anchor="t">
            <a:normAutofit lnSpcReduction="10000"/>
          </a:bodyPr>
          <a:lstStyle/>
          <a:p>
            <a:r>
              <a:rPr lang="en-US" sz="3200" b="1" dirty="0">
                <a:latin typeface="Calibri Light" panose="020F0302020204030204" pitchFamily="34" charset="0"/>
                <a:cs typeface="Calibri Light" panose="020F0302020204030204" pitchFamily="34" charset="0"/>
              </a:rPr>
              <a:t>Who is eligible for grants?</a:t>
            </a:r>
          </a:p>
          <a:p>
            <a:r>
              <a:rPr lang="en-US" sz="2800" dirty="0">
                <a:latin typeface="Calibri Light" panose="020F0302020204030204" pitchFamily="34" charset="0"/>
                <a:cs typeface="Calibri Light" panose="020F0302020204030204" pitchFamily="34" charset="0"/>
              </a:rPr>
              <a:t>Entitlement Cities</a:t>
            </a:r>
          </a:p>
          <a:p>
            <a:r>
              <a:rPr lang="en-US" sz="2800" dirty="0">
                <a:latin typeface="Calibri Light"/>
                <a:cs typeface="Calibri Light"/>
              </a:rPr>
              <a:t>Non-Entitlement Cities </a:t>
            </a:r>
            <a:endParaRPr lang="en-US" sz="2800">
              <a:latin typeface="Calibri Light" panose="020F0302020204030204" pitchFamily="34" charset="0"/>
              <a:cs typeface="Calibri Light" panose="020F0302020204030204" pitchFamily="34" charset="0"/>
            </a:endParaRPr>
          </a:p>
          <a:p>
            <a:r>
              <a:rPr lang="en-US" sz="2800" dirty="0">
                <a:latin typeface="Calibri Light"/>
                <a:cs typeface="Calibri Light"/>
              </a:rPr>
              <a:t>Incorporated Towns</a:t>
            </a:r>
          </a:p>
          <a:p>
            <a:r>
              <a:rPr lang="en-US" sz="2800" dirty="0">
                <a:latin typeface="Calibri Light" panose="020F0302020204030204" pitchFamily="34" charset="0"/>
                <a:cs typeface="Calibri Light" panose="020F0302020204030204" pitchFamily="34" charset="0"/>
              </a:rPr>
              <a:t>Counties </a:t>
            </a:r>
          </a:p>
          <a:p>
            <a:endParaRPr lang="en-US" sz="2100" dirty="0">
              <a:latin typeface="Calibri Light" panose="020F0302020204030204" pitchFamily="34" charset="0"/>
              <a:cs typeface="Calibri Light" panose="020F0302020204030204" pitchFamily="34" charset="0"/>
            </a:endParaRPr>
          </a:p>
          <a:p>
            <a:r>
              <a:rPr lang="en-US" sz="3200" b="1" dirty="0">
                <a:latin typeface="Calibri Light" panose="020F0302020204030204" pitchFamily="34" charset="0"/>
                <a:cs typeface="Calibri Light" panose="020F0302020204030204" pitchFamily="34" charset="0"/>
              </a:rPr>
              <a:t>Who are eligible subrecipients?</a:t>
            </a:r>
          </a:p>
          <a:p>
            <a:r>
              <a:rPr lang="en-US" sz="2800" dirty="0">
                <a:latin typeface="Calibri Light"/>
                <a:cs typeface="Calibri Light"/>
              </a:rPr>
              <a:t>501(c)(3) not-for-profit organizations able to carry out the activities of an eligible project, provided that the organization can document its nonprofit status with the U.S. Internal Revenue Service, the Indiana Department of Revenue, and the Indiana Secretary of State.</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67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Program guidelines</a:t>
            </a:r>
          </a:p>
        </p:txBody>
      </p:sp>
      <p:sp>
        <p:nvSpPr>
          <p:cNvPr id="3" name="Content Placeholder 2">
            <a:extLst>
              <a:ext uri="{FF2B5EF4-FFF2-40B4-BE49-F238E27FC236}">
                <a16:creationId xmlns:a16="http://schemas.microsoft.com/office/drawing/2014/main" id="{2A8E2C4B-8BBC-47C1-8E91-4B1FF0BA7655}"/>
              </a:ext>
            </a:extLst>
          </p:cNvPr>
          <p:cNvSpPr>
            <a:spLocks noGrp="1"/>
          </p:cNvSpPr>
          <p:nvPr>
            <p:ph idx="1"/>
          </p:nvPr>
        </p:nvSpPr>
        <p:spPr>
          <a:xfrm>
            <a:off x="1536192" y="3429000"/>
            <a:ext cx="12027406" cy="6035040"/>
          </a:xfrm>
        </p:spPr>
        <p:txBody>
          <a:bodyPr>
            <a:normAutofit/>
          </a:bodyPr>
          <a:lstStyle/>
          <a:p>
            <a:r>
              <a:rPr lang="en-US" sz="3200" b="1" dirty="0">
                <a:latin typeface="Calibri Light" panose="020F0302020204030204" pitchFamily="34" charset="0"/>
                <a:cs typeface="Calibri Light" panose="020F0302020204030204" pitchFamily="34" charset="0"/>
              </a:rPr>
              <a:t>Maximum Grant Amount:</a:t>
            </a:r>
          </a:p>
          <a:p>
            <a:r>
              <a:rPr lang="en-US" sz="2800" dirty="0">
                <a:latin typeface="Calibri Light" panose="020F0302020204030204" pitchFamily="34" charset="0"/>
                <a:cs typeface="Calibri Light" panose="020F0302020204030204" pitchFamily="34" charset="0"/>
              </a:rPr>
              <a:t>$600,000</a:t>
            </a:r>
          </a:p>
          <a:p>
            <a:r>
              <a:rPr lang="en-US" sz="3200" b="1" dirty="0">
                <a:latin typeface="Calibri Light" panose="020F0302020204030204" pitchFamily="34" charset="0"/>
                <a:cs typeface="Calibri Light" panose="020F0302020204030204" pitchFamily="34" charset="0"/>
              </a:rPr>
              <a:t>Local Match:</a:t>
            </a:r>
          </a:p>
          <a:p>
            <a:r>
              <a:rPr lang="en-US" sz="2800" dirty="0">
                <a:latin typeface="Calibri Light" panose="020F0302020204030204" pitchFamily="34" charset="0"/>
                <a:cs typeface="Calibri Light" panose="020F0302020204030204" pitchFamily="34" charset="0"/>
              </a:rPr>
              <a:t>None required for this grant</a:t>
            </a:r>
          </a:p>
          <a:p>
            <a:r>
              <a:rPr lang="en-US" sz="3200" b="1" dirty="0">
                <a:latin typeface="Calibri Light" panose="020F0302020204030204" pitchFamily="34" charset="0"/>
                <a:cs typeface="Calibri Light" panose="020F0302020204030204" pitchFamily="34" charset="0"/>
              </a:rPr>
              <a:t>CDBG Requirements Amended for this Grant:</a:t>
            </a:r>
          </a:p>
          <a:p>
            <a:r>
              <a:rPr lang="en-US" sz="2800" dirty="0">
                <a:latin typeface="Calibri Light" panose="020F0302020204030204" pitchFamily="34" charset="0"/>
                <a:cs typeface="Calibri Light" panose="020F0302020204030204" pitchFamily="34" charset="0"/>
              </a:rPr>
              <a:t>Open grants limit has been waived</a:t>
            </a:r>
          </a:p>
          <a:p>
            <a:r>
              <a:rPr lang="en-US" sz="2800" dirty="0">
                <a:latin typeface="Calibri Light" panose="020F0302020204030204" pitchFamily="34" charset="0"/>
                <a:cs typeface="Calibri Light" panose="020F0302020204030204" pitchFamily="34" charset="0"/>
              </a:rPr>
              <a:t>$5,000 cap per beneficiary has been waived</a:t>
            </a:r>
          </a:p>
          <a:p>
            <a:r>
              <a:rPr lang="en-US" sz="2800" dirty="0">
                <a:latin typeface="Calibri Light" panose="020F0302020204030204" pitchFamily="34" charset="0"/>
                <a:cs typeface="Calibri Light" panose="020F0302020204030204" pitchFamily="34" charset="0"/>
              </a:rPr>
              <a:t>Limited Clientele National Objective Amended (see below)</a:t>
            </a: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86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C73E-2CBF-499F-92BA-55979D2A1897}"/>
              </a:ext>
            </a:extLst>
          </p:cNvPr>
          <p:cNvSpPr>
            <a:spLocks noGrp="1"/>
          </p:cNvSpPr>
          <p:nvPr>
            <p:ph type="title"/>
          </p:nvPr>
        </p:nvSpPr>
        <p:spPr>
          <a:xfrm>
            <a:off x="1536192" y="877824"/>
            <a:ext cx="12027408" cy="2249424"/>
          </a:xfrm>
        </p:spPr>
        <p:txBody>
          <a:bodyPr>
            <a:normAutofit/>
          </a:bodyPr>
          <a:lstStyle/>
          <a:p>
            <a:r>
              <a:rPr lang="en-US" dirty="0">
                <a:latin typeface="Calibri Light" panose="020F0302020204030204" pitchFamily="34" charset="0"/>
                <a:cs typeface="Calibri Light" panose="020F0302020204030204" pitchFamily="34" charset="0"/>
              </a:rPr>
              <a:t>National objective</a:t>
            </a:r>
          </a:p>
        </p:txBody>
      </p:sp>
      <p:sp>
        <p:nvSpPr>
          <p:cNvPr id="3" name="Content Placeholder 2">
            <a:extLst>
              <a:ext uri="{FF2B5EF4-FFF2-40B4-BE49-F238E27FC236}">
                <a16:creationId xmlns:a16="http://schemas.microsoft.com/office/drawing/2014/main" id="{2A8E2C4B-8BBC-47C1-8E91-4B1FF0BA7655}"/>
              </a:ext>
            </a:extLst>
          </p:cNvPr>
          <p:cNvSpPr>
            <a:spLocks noGrp="1"/>
          </p:cNvSpPr>
          <p:nvPr>
            <p:ph idx="1"/>
          </p:nvPr>
        </p:nvSpPr>
        <p:spPr>
          <a:xfrm>
            <a:off x="1536192" y="3429000"/>
            <a:ext cx="12027406" cy="6035040"/>
          </a:xfrm>
        </p:spPr>
        <p:txBody>
          <a:bodyPr>
            <a:normAutofit/>
          </a:bodyPr>
          <a:lstStyle/>
          <a:p>
            <a:pPr marL="0" marR="0" lvl="0" indent="0">
              <a:lnSpc>
                <a:spcPct val="107000"/>
              </a:lnSpc>
              <a:spcBef>
                <a:spcPts val="0"/>
              </a:spcBef>
              <a:spcAft>
                <a:spcPts val="0"/>
              </a:spcAft>
              <a:buNone/>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RHP Projects must benefit a limited clientele whose population is at least 51% low- and moderate-income, as modified by Notice of FY2020 Allocations, Waivers, and Alternative Requirements for the Pilot Recovery Housing Program:</a:t>
            </a:r>
          </a:p>
          <a:p>
            <a:pPr marL="0" marR="0" lvl="0" indent="0">
              <a:lnSpc>
                <a:spcPct val="107000"/>
              </a:lnSpc>
              <a:spcBef>
                <a:spcPts val="0"/>
              </a:spcBef>
              <a:spcAft>
                <a:spcPts val="0"/>
              </a:spcAft>
              <a:buNone/>
            </a:pP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spcBef>
                <a:spcPts val="0"/>
              </a:spcBef>
              <a:spcAft>
                <a:spcPts val="0"/>
              </a:spcAft>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Persons who meet the federal poverty limits or are insured by Medicaid;</a:t>
            </a:r>
          </a:p>
          <a:p>
            <a:pPr lvl="1">
              <a:lnSpc>
                <a:spcPct val="107000"/>
              </a:lnSpc>
              <a:spcBef>
                <a:spcPts val="0"/>
              </a:spcBef>
              <a:spcAft>
                <a:spcPts val="0"/>
              </a:spcAft>
            </a:pP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Persons seeking treatment for substance use disorder are not presumed low- and moderate-income</a:t>
            </a:r>
          </a:p>
          <a:p>
            <a:pPr lvl="1">
              <a:lnSpc>
                <a:spcPct val="107000"/>
              </a:lnSpc>
              <a:spcBef>
                <a:spcPts val="0"/>
              </a:spcBef>
              <a:spcAft>
                <a:spcPts val="0"/>
              </a:spcAft>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Persons must be documented by provi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ding at least 3 months of data</a:t>
            </a:r>
            <a:endPar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192024" lvl="1" indent="0">
              <a:lnSpc>
                <a:spcPct val="107000"/>
              </a:lnSpc>
              <a:spcBef>
                <a:spcPts val="0"/>
              </a:spcBef>
              <a:spcAft>
                <a:spcPts val="0"/>
              </a:spcAft>
              <a:buNone/>
            </a:pP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3200" b="1"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488401"/>
            <a:ext cx="3430380" cy="5862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5022" y="6591808"/>
            <a:ext cx="3430380" cy="304458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9036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
  <a:themeElements>
    <a:clrScheme name="Custom 5">
      <a:dk1>
        <a:sysClr val="windowText" lastClr="000000"/>
      </a:dk1>
      <a:lt1>
        <a:sysClr val="window" lastClr="FFFFFF"/>
      </a:lt1>
      <a:dk2>
        <a:srgbClr val="344068"/>
      </a:dk2>
      <a:lt2>
        <a:srgbClr val="FFFFFF"/>
      </a:lt2>
      <a:accent1>
        <a:srgbClr val="344068"/>
      </a:accent1>
      <a:accent2>
        <a:srgbClr val="344068"/>
      </a:accent2>
      <a:accent3>
        <a:srgbClr val="28C4CC"/>
      </a:accent3>
      <a:accent4>
        <a:srgbClr val="42BA97"/>
      </a:accent4>
      <a:accent5>
        <a:srgbClr val="3E8853"/>
      </a:accent5>
      <a:accent6>
        <a:srgbClr val="62A39F"/>
      </a:accent6>
      <a:hlink>
        <a:srgbClr val="6EAC1C"/>
      </a:hlink>
      <a:folHlink>
        <a:srgbClr val="344068"/>
      </a:folHlink>
    </a:clrScheme>
    <a:fontScheme name="Custom 1">
      <a:majorFont>
        <a:latin typeface="Arial Nova Light"/>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2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1">
      <a:majorFont>
        <a:latin typeface="Arial Nova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9847</TotalTime>
  <Words>5711</Words>
  <Application>Microsoft Office PowerPoint</Application>
  <PresentationFormat>Custom</PresentationFormat>
  <Paragraphs>454</Paragraphs>
  <Slides>17</Slides>
  <Notes>17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Wingdings 3</vt:lpstr>
      <vt:lpstr>Symbol</vt:lpstr>
      <vt:lpstr>Calibri Light</vt:lpstr>
      <vt:lpstr>Arial Nova Light</vt:lpstr>
      <vt:lpstr>Tw Cen MT Condensed</vt:lpstr>
      <vt:lpstr>Tw Cen MT</vt:lpstr>
      <vt:lpstr>Calibri</vt:lpstr>
      <vt:lpstr>Open Sans</vt:lpstr>
      <vt:lpstr>Arial</vt:lpstr>
      <vt:lpstr>Retrospect</vt:lpstr>
      <vt:lpstr>Integral</vt:lpstr>
      <vt:lpstr>1_Integral</vt:lpstr>
      <vt:lpstr>2_Integral</vt:lpstr>
      <vt:lpstr>Metropolitan</vt:lpstr>
      <vt:lpstr>Office Theme</vt:lpstr>
      <vt:lpstr>PowerPoint Presentation</vt:lpstr>
      <vt:lpstr>PowerPoint Presentation</vt:lpstr>
      <vt:lpstr>PowerPoint Presentation</vt:lpstr>
      <vt:lpstr>PowerPoint Presentation</vt:lpstr>
      <vt:lpstr>PowerPoint Presentation</vt:lpstr>
      <vt:lpstr>PowerPoint Presentation</vt:lpstr>
      <vt:lpstr>Eligible entities</vt:lpstr>
      <vt:lpstr>Program guidelines</vt:lpstr>
      <vt:lpstr>National objective</vt:lpstr>
      <vt:lpstr>Eligible Activities</vt:lpstr>
      <vt:lpstr>PowerPoint Presentation</vt:lpstr>
      <vt:lpstr>PowerPoint Presentation</vt:lpstr>
      <vt:lpstr>Recovery Housing Program (RHP) Pilot Process</vt:lpstr>
      <vt:lpstr>Admin. Closeout</vt:lpstr>
      <vt:lpstr>Questions</vt:lpstr>
      <vt:lpstr>Contact US</vt:lpstr>
      <vt:lpstr>Community liaisons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Presentation</dc:title>
  <dc:creator>Kirschner, Lydia</dc:creator>
  <cp:lastModifiedBy>Wakefield, Matthew</cp:lastModifiedBy>
  <cp:revision>73</cp:revision>
  <cp:lastPrinted>2021-08-19T14:33:17Z</cp:lastPrinted>
  <dcterms:created xsi:type="dcterms:W3CDTF">2006-08-16T00:00:00Z</dcterms:created>
  <dcterms:modified xsi:type="dcterms:W3CDTF">2021-09-13T14:40:25Z</dcterms:modified>
  <dc:identifier>DAEgt41smXQ</dc:identifier>
</cp:coreProperties>
</file>