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sldIdLst>
    <p:sldId id="256" r:id="rId5"/>
    <p:sldId id="288" r:id="rId6"/>
    <p:sldId id="263" r:id="rId7"/>
    <p:sldId id="271" r:id="rId8"/>
    <p:sldId id="272" r:id="rId9"/>
    <p:sldId id="273" r:id="rId10"/>
    <p:sldId id="289" r:id="rId11"/>
    <p:sldId id="268" r:id="rId12"/>
    <p:sldId id="277" r:id="rId13"/>
    <p:sldId id="310" r:id="rId14"/>
    <p:sldId id="311" r:id="rId15"/>
    <p:sldId id="309" r:id="rId16"/>
    <p:sldId id="312" r:id="rId17"/>
    <p:sldId id="278" r:id="rId18"/>
    <p:sldId id="313" r:id="rId19"/>
    <p:sldId id="314" r:id="rId20"/>
    <p:sldId id="315" r:id="rId21"/>
    <p:sldId id="30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3" autoAdjust="0"/>
  </p:normalViewPr>
  <p:slideViewPr>
    <p:cSldViewPr snapToGrid="0">
      <p:cViewPr varScale="1">
        <p:scale>
          <a:sx n="87" d="100"/>
          <a:sy n="87" d="100"/>
        </p:scale>
        <p:origin x="1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288322755216578E-3"/>
                  <c:y val="9.8437493944543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5,739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A4E-4660-9102-13DBB19CE8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January 1, 2024 - March 31, 2024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5739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2-450F-B9BA-3D79D82984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03124956746741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1,054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4E-4660-9102-13DBB19CE8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January 1, 2024 - March 31, 2024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82-450F-B9BA-3D79D82984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Fatalities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5A-4F20-9374-DD0DB7D892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January 1, 2024 - March 31, 2024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82-450F-B9BA-3D79D82984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1782063"/>
        <c:axId val="1061782479"/>
      </c:barChart>
      <c:catAx>
        <c:axId val="10617820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/>
                  <a:t>July 1</a:t>
                </a:r>
                <a:r>
                  <a:rPr lang="en-US" dirty="0"/>
                  <a:t>, 2024 – September</a:t>
                </a:r>
                <a:r>
                  <a:rPr lang="en-US" baseline="0" dirty="0"/>
                  <a:t> 30</a:t>
                </a:r>
                <a:r>
                  <a:rPr lang="en-US" dirty="0"/>
                  <a:t>, 2024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782479"/>
        <c:crosses val="autoZero"/>
        <c:auto val="1"/>
        <c:lblAlgn val="ctr"/>
        <c:lblOffset val="100"/>
        <c:noMultiLvlLbl val="0"/>
      </c:catAx>
      <c:valAx>
        <c:axId val="1061782479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782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Cumulative Collision</a:t>
            </a:r>
            <a:r>
              <a:rPr lang="en-US" baseline="0" dirty="0"/>
              <a:t> Data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681858006622026E-2"/>
          <c:y val="9.6524223923459579E-2"/>
          <c:w val="0.94025161748519059"/>
          <c:h val="0.71303514337895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Q3 of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Total Collisions</c:v>
                </c:pt>
                <c:pt idx="1">
                  <c:v>Property Damage - Collisions</c:v>
                </c:pt>
                <c:pt idx="2">
                  <c:v>Injury - Collisions</c:v>
                </c:pt>
                <c:pt idx="3">
                  <c:v>Total Injuries</c:v>
                </c:pt>
                <c:pt idx="4">
                  <c:v>Incapacitating Injuries - Collisions</c:v>
                </c:pt>
                <c:pt idx="5">
                  <c:v>Incapacitating Injuries</c:v>
                </c:pt>
                <c:pt idx="6">
                  <c:v>Possible Injuries - Collisions</c:v>
                </c:pt>
                <c:pt idx="7">
                  <c:v>Possible Injuries Reported</c:v>
                </c:pt>
                <c:pt idx="8">
                  <c:v>Fatality - Collisions</c:v>
                </c:pt>
                <c:pt idx="9">
                  <c:v>Total Fatalities reported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4525</c:v>
                </c:pt>
                <c:pt idx="1">
                  <c:v>3672</c:v>
                </c:pt>
                <c:pt idx="2">
                  <c:v>838</c:v>
                </c:pt>
                <c:pt idx="3">
                  <c:v>1116</c:v>
                </c:pt>
                <c:pt idx="4">
                  <c:v>171</c:v>
                </c:pt>
                <c:pt idx="5">
                  <c:v>207</c:v>
                </c:pt>
                <c:pt idx="6">
                  <c:v>78</c:v>
                </c:pt>
                <c:pt idx="7">
                  <c:v>95</c:v>
                </c:pt>
                <c:pt idx="8">
                  <c:v>15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3-4EA9-BE2A-80FDA504BEDF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Q4 of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Total Collisions</c:v>
                </c:pt>
                <c:pt idx="1">
                  <c:v>Property Damage - Collisions</c:v>
                </c:pt>
                <c:pt idx="2">
                  <c:v>Injury - Collisions</c:v>
                </c:pt>
                <c:pt idx="3">
                  <c:v>Total Injuries</c:v>
                </c:pt>
                <c:pt idx="4">
                  <c:v>Incapacitating Injuries - Collisions</c:v>
                </c:pt>
                <c:pt idx="5">
                  <c:v>Incapacitating Injuries</c:v>
                </c:pt>
                <c:pt idx="6">
                  <c:v>Possible Injuries - Collisions</c:v>
                </c:pt>
                <c:pt idx="7">
                  <c:v>Possible Injuries Reported</c:v>
                </c:pt>
                <c:pt idx="8">
                  <c:v>Fatality - Collisions</c:v>
                </c:pt>
                <c:pt idx="9">
                  <c:v>Total Fatalities reported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4261</c:v>
                </c:pt>
                <c:pt idx="1">
                  <c:v>3538</c:v>
                </c:pt>
                <c:pt idx="2">
                  <c:v>712</c:v>
                </c:pt>
                <c:pt idx="3">
                  <c:v>983</c:v>
                </c:pt>
                <c:pt idx="4">
                  <c:v>106</c:v>
                </c:pt>
                <c:pt idx="5">
                  <c:v>126</c:v>
                </c:pt>
                <c:pt idx="6">
                  <c:v>93</c:v>
                </c:pt>
                <c:pt idx="7">
                  <c:v>117</c:v>
                </c:pt>
                <c:pt idx="8">
                  <c:v>11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D3-4EA9-BE2A-80FDA504BEDF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Q1 of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Total Collisions</c:v>
                </c:pt>
                <c:pt idx="1">
                  <c:v>Property Damage - Collisions</c:v>
                </c:pt>
                <c:pt idx="2">
                  <c:v>Injury - Collisions</c:v>
                </c:pt>
                <c:pt idx="3">
                  <c:v>Total Injuries</c:v>
                </c:pt>
                <c:pt idx="4">
                  <c:v>Incapacitating Injuries - Collisions</c:v>
                </c:pt>
                <c:pt idx="5">
                  <c:v>Incapacitating Injuries</c:v>
                </c:pt>
                <c:pt idx="6">
                  <c:v>Possible Injuries - Collisions</c:v>
                </c:pt>
                <c:pt idx="7">
                  <c:v>Possible Injuries Reported</c:v>
                </c:pt>
                <c:pt idx="8">
                  <c:v>Fatality - Collisions</c:v>
                </c:pt>
                <c:pt idx="9">
                  <c:v>Total Fatalities reported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3467</c:v>
                </c:pt>
                <c:pt idx="1">
                  <c:v>2889</c:v>
                </c:pt>
                <c:pt idx="2">
                  <c:v>571</c:v>
                </c:pt>
                <c:pt idx="3">
                  <c:v>773</c:v>
                </c:pt>
                <c:pt idx="4">
                  <c:v>86</c:v>
                </c:pt>
                <c:pt idx="5">
                  <c:v>97</c:v>
                </c:pt>
                <c:pt idx="6">
                  <c:v>76</c:v>
                </c:pt>
                <c:pt idx="7">
                  <c:v>108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D3-4EA9-BE2A-80FDA504BEDF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Q2 of 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Total Collisions</c:v>
                </c:pt>
                <c:pt idx="1">
                  <c:v>Property Damage - Collisions</c:v>
                </c:pt>
                <c:pt idx="2">
                  <c:v>Injury - Collisions</c:v>
                </c:pt>
                <c:pt idx="3">
                  <c:v>Total Injuries</c:v>
                </c:pt>
                <c:pt idx="4">
                  <c:v>Incapacitating Injuries - Collisions</c:v>
                </c:pt>
                <c:pt idx="5">
                  <c:v>Incapacitating Injuries</c:v>
                </c:pt>
                <c:pt idx="6">
                  <c:v>Possible Injuries - Collisions</c:v>
                </c:pt>
                <c:pt idx="7">
                  <c:v>Possible Injuries Reported</c:v>
                </c:pt>
                <c:pt idx="8">
                  <c:v>Fatality - Collisions</c:v>
                </c:pt>
                <c:pt idx="9">
                  <c:v>Total Fatalities reported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4107</c:v>
                </c:pt>
                <c:pt idx="1">
                  <c:v>3304</c:v>
                </c:pt>
                <c:pt idx="2">
                  <c:v>672</c:v>
                </c:pt>
                <c:pt idx="3">
                  <c:v>762</c:v>
                </c:pt>
                <c:pt idx="4">
                  <c:v>139</c:v>
                </c:pt>
                <c:pt idx="5">
                  <c:v>145</c:v>
                </c:pt>
                <c:pt idx="6">
                  <c:v>94</c:v>
                </c:pt>
                <c:pt idx="7">
                  <c:v>114</c:v>
                </c:pt>
                <c:pt idx="8">
                  <c:v>11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3-4E1D-A42D-CAECC1E07777}"/>
            </c:ext>
          </c:extLst>
        </c:ser>
        <c:ser>
          <c:idx val="4"/>
          <c:order val="4"/>
          <c:tx>
            <c:strRef>
              <c:f>Sheet1!$H$1</c:f>
              <c:strCache>
                <c:ptCount val="1"/>
                <c:pt idx="0">
                  <c:v>Q3 of 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Total Collisions</c:v>
                </c:pt>
                <c:pt idx="1">
                  <c:v>Property Damage - Collisions</c:v>
                </c:pt>
                <c:pt idx="2">
                  <c:v>Injury - Collisions</c:v>
                </c:pt>
                <c:pt idx="3">
                  <c:v>Total Injuries</c:v>
                </c:pt>
                <c:pt idx="4">
                  <c:v>Incapacitating Injuries - Collisions</c:v>
                </c:pt>
                <c:pt idx="5">
                  <c:v>Incapacitating Injuries</c:v>
                </c:pt>
                <c:pt idx="6">
                  <c:v>Possible Injuries - Collisions</c:v>
                </c:pt>
                <c:pt idx="7">
                  <c:v>Possible Injuries Reported</c:v>
                </c:pt>
                <c:pt idx="8">
                  <c:v>Fatality - Collisions</c:v>
                </c:pt>
                <c:pt idx="9">
                  <c:v>Total Fatalities reported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3950</c:v>
                </c:pt>
                <c:pt idx="1">
                  <c:v>3232</c:v>
                </c:pt>
                <c:pt idx="2">
                  <c:v>710</c:v>
                </c:pt>
                <c:pt idx="3">
                  <c:v>1028</c:v>
                </c:pt>
                <c:pt idx="4">
                  <c:v>145</c:v>
                </c:pt>
                <c:pt idx="5">
                  <c:v>216</c:v>
                </c:pt>
                <c:pt idx="6">
                  <c:v>68</c:v>
                </c:pt>
                <c:pt idx="7">
                  <c:v>86</c:v>
                </c:pt>
                <c:pt idx="8">
                  <c:v>8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9-4FD4-A6FB-D7C2ED4535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8239055"/>
        <c:axId val="1938241967"/>
      </c:barChart>
      <c:catAx>
        <c:axId val="193823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8241967"/>
        <c:crosses val="autoZero"/>
        <c:auto val="1"/>
        <c:lblAlgn val="ctr"/>
        <c:lblOffset val="100"/>
        <c:noMultiLvlLbl val="0"/>
      </c:catAx>
      <c:valAx>
        <c:axId val="193824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8239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Cumulative Collision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596135385460857E-2"/>
          <c:y val="9.3953404365909182E-2"/>
          <c:w val="0.9477386195326658"/>
          <c:h val="0.71303514337895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Q3 of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Total Collisions</c:v>
                </c:pt>
                <c:pt idx="1">
                  <c:v>Property Damage - Collisions</c:v>
                </c:pt>
                <c:pt idx="2">
                  <c:v>Injury - Collisions</c:v>
                </c:pt>
                <c:pt idx="3">
                  <c:v>Total Injuries</c:v>
                </c:pt>
                <c:pt idx="4">
                  <c:v>Incapacitating Injuries - Collisions</c:v>
                </c:pt>
                <c:pt idx="5">
                  <c:v>Incapacitating Injuries</c:v>
                </c:pt>
                <c:pt idx="6">
                  <c:v>Possible Injuries - Collisions</c:v>
                </c:pt>
                <c:pt idx="7">
                  <c:v>Possible Injuries Reported</c:v>
                </c:pt>
                <c:pt idx="8">
                  <c:v>Fatality - Collisions</c:v>
                </c:pt>
                <c:pt idx="9">
                  <c:v>Total Fatalities reported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736</c:v>
                </c:pt>
                <c:pt idx="1">
                  <c:v>567</c:v>
                </c:pt>
                <c:pt idx="2">
                  <c:v>164</c:v>
                </c:pt>
                <c:pt idx="3">
                  <c:v>230</c:v>
                </c:pt>
                <c:pt idx="4">
                  <c:v>24</c:v>
                </c:pt>
                <c:pt idx="5">
                  <c:v>33</c:v>
                </c:pt>
                <c:pt idx="6">
                  <c:v>23</c:v>
                </c:pt>
                <c:pt idx="7">
                  <c:v>29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2-4DC8-A379-EEC0EBA70EEC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Q4 of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Total Collisions</c:v>
                </c:pt>
                <c:pt idx="1">
                  <c:v>Property Damage - Collisions</c:v>
                </c:pt>
                <c:pt idx="2">
                  <c:v>Injury - Collisions</c:v>
                </c:pt>
                <c:pt idx="3">
                  <c:v>Total Injuries</c:v>
                </c:pt>
                <c:pt idx="4">
                  <c:v>Incapacitating Injuries - Collisions</c:v>
                </c:pt>
                <c:pt idx="5">
                  <c:v>Incapacitating Injuries</c:v>
                </c:pt>
                <c:pt idx="6">
                  <c:v>Possible Injuries - Collisions</c:v>
                </c:pt>
                <c:pt idx="7">
                  <c:v>Possible Injuries Reported</c:v>
                </c:pt>
                <c:pt idx="8">
                  <c:v>Fatality - Collisions</c:v>
                </c:pt>
                <c:pt idx="9">
                  <c:v>Total Fatalities reported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841</c:v>
                </c:pt>
                <c:pt idx="1">
                  <c:v>676</c:v>
                </c:pt>
                <c:pt idx="2">
                  <c:v>159</c:v>
                </c:pt>
                <c:pt idx="3">
                  <c:v>223</c:v>
                </c:pt>
                <c:pt idx="4">
                  <c:v>31</c:v>
                </c:pt>
                <c:pt idx="5">
                  <c:v>37</c:v>
                </c:pt>
                <c:pt idx="6">
                  <c:v>20</c:v>
                </c:pt>
                <c:pt idx="7">
                  <c:v>25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62-4DC8-A379-EEC0EBA70EEC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Q1 of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Total Collisions</c:v>
                </c:pt>
                <c:pt idx="1">
                  <c:v>Property Damage - Collisions</c:v>
                </c:pt>
                <c:pt idx="2">
                  <c:v>Injury - Collisions</c:v>
                </c:pt>
                <c:pt idx="3">
                  <c:v>Total Injuries</c:v>
                </c:pt>
                <c:pt idx="4">
                  <c:v>Incapacitating Injuries - Collisions</c:v>
                </c:pt>
                <c:pt idx="5">
                  <c:v>Incapacitating Injuries</c:v>
                </c:pt>
                <c:pt idx="6">
                  <c:v>Possible Injuries - Collisions</c:v>
                </c:pt>
                <c:pt idx="7">
                  <c:v>Possible Injuries Reported</c:v>
                </c:pt>
                <c:pt idx="8">
                  <c:v>Fatality - Collisions</c:v>
                </c:pt>
                <c:pt idx="9">
                  <c:v>Total Fatalities reported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709</c:v>
                </c:pt>
                <c:pt idx="1">
                  <c:v>589</c:v>
                </c:pt>
                <c:pt idx="2">
                  <c:v>116</c:v>
                </c:pt>
                <c:pt idx="3">
                  <c:v>163</c:v>
                </c:pt>
                <c:pt idx="4">
                  <c:v>11</c:v>
                </c:pt>
                <c:pt idx="5">
                  <c:v>12</c:v>
                </c:pt>
                <c:pt idx="6">
                  <c:v>22</c:v>
                </c:pt>
                <c:pt idx="7">
                  <c:v>29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C-4AD8-B4E1-17F6994F721E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Q2 of 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Total Collisions</c:v>
                </c:pt>
                <c:pt idx="1">
                  <c:v>Property Damage - Collisions</c:v>
                </c:pt>
                <c:pt idx="2">
                  <c:v>Injury - Collisions</c:v>
                </c:pt>
                <c:pt idx="3">
                  <c:v>Total Injuries</c:v>
                </c:pt>
                <c:pt idx="4">
                  <c:v>Incapacitating Injuries - Collisions</c:v>
                </c:pt>
                <c:pt idx="5">
                  <c:v>Incapacitating Injuries</c:v>
                </c:pt>
                <c:pt idx="6">
                  <c:v>Possible Injuries - Collisions</c:v>
                </c:pt>
                <c:pt idx="7">
                  <c:v>Possible Injuries Reported</c:v>
                </c:pt>
                <c:pt idx="8">
                  <c:v>Fatality - Collisions</c:v>
                </c:pt>
                <c:pt idx="9">
                  <c:v>Total Fatalities reported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710</c:v>
                </c:pt>
                <c:pt idx="1">
                  <c:v>555</c:v>
                </c:pt>
                <c:pt idx="2">
                  <c:v>131</c:v>
                </c:pt>
                <c:pt idx="3">
                  <c:v>149</c:v>
                </c:pt>
                <c:pt idx="4">
                  <c:v>20</c:v>
                </c:pt>
                <c:pt idx="5">
                  <c:v>22</c:v>
                </c:pt>
                <c:pt idx="6">
                  <c:v>20</c:v>
                </c:pt>
                <c:pt idx="7">
                  <c:v>22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5-412B-87C9-F5AE02E17EB3}"/>
            </c:ext>
          </c:extLst>
        </c:ser>
        <c:ser>
          <c:idx val="4"/>
          <c:order val="4"/>
          <c:tx>
            <c:strRef>
              <c:f>Sheet1!$H$1</c:f>
              <c:strCache>
                <c:ptCount val="1"/>
                <c:pt idx="0">
                  <c:v>Q3 of 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Total Collisions</c:v>
                </c:pt>
                <c:pt idx="1">
                  <c:v>Property Damage - Collisions</c:v>
                </c:pt>
                <c:pt idx="2">
                  <c:v>Injury - Collisions</c:v>
                </c:pt>
                <c:pt idx="3">
                  <c:v>Total Injuries</c:v>
                </c:pt>
                <c:pt idx="4">
                  <c:v>Incapacitating Injuries - Collisions</c:v>
                </c:pt>
                <c:pt idx="5">
                  <c:v>Incapacitating Injuries</c:v>
                </c:pt>
                <c:pt idx="6">
                  <c:v>Possible Injuries - Collisions</c:v>
                </c:pt>
                <c:pt idx="7">
                  <c:v>Possible Injuries Reported</c:v>
                </c:pt>
                <c:pt idx="8">
                  <c:v>Fatality - Collisions</c:v>
                </c:pt>
                <c:pt idx="9">
                  <c:v>Total Fatalities reported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707</c:v>
                </c:pt>
                <c:pt idx="1">
                  <c:v>569</c:v>
                </c:pt>
                <c:pt idx="2">
                  <c:v>133</c:v>
                </c:pt>
                <c:pt idx="3">
                  <c:v>215</c:v>
                </c:pt>
                <c:pt idx="4">
                  <c:v>23</c:v>
                </c:pt>
                <c:pt idx="5">
                  <c:v>40</c:v>
                </c:pt>
                <c:pt idx="6">
                  <c:v>26</c:v>
                </c:pt>
                <c:pt idx="7">
                  <c:v>33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F5-4AF0-B4AF-5485078331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0891359"/>
        <c:axId val="530894271"/>
      </c:barChart>
      <c:catAx>
        <c:axId val="53089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894271"/>
        <c:crosses val="autoZero"/>
        <c:auto val="1"/>
        <c:lblAlgn val="ctr"/>
        <c:lblOffset val="100"/>
        <c:noMultiLvlLbl val="0"/>
      </c:catAx>
      <c:valAx>
        <c:axId val="53089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891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Cumulative Collision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Q3 of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Total Collisions</c:v>
                </c:pt>
                <c:pt idx="1">
                  <c:v>Property Damage - Collisions</c:v>
                </c:pt>
                <c:pt idx="2">
                  <c:v>Injury - Collisions</c:v>
                </c:pt>
                <c:pt idx="3">
                  <c:v>Total Injuries</c:v>
                </c:pt>
                <c:pt idx="4">
                  <c:v>Incapacitating Injuries - Collisions</c:v>
                </c:pt>
                <c:pt idx="5">
                  <c:v>Incapacitating Injuries</c:v>
                </c:pt>
                <c:pt idx="6">
                  <c:v>Possible Injuries - Collisions</c:v>
                </c:pt>
                <c:pt idx="7">
                  <c:v>Possible Injuries Reported</c:v>
                </c:pt>
                <c:pt idx="8">
                  <c:v>Fatality - Collisions</c:v>
                </c:pt>
                <c:pt idx="9">
                  <c:v>Total Fatalities reported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1036</c:v>
                </c:pt>
                <c:pt idx="1">
                  <c:v>814</c:v>
                </c:pt>
                <c:pt idx="2">
                  <c:v>218</c:v>
                </c:pt>
                <c:pt idx="3">
                  <c:v>316</c:v>
                </c:pt>
                <c:pt idx="4">
                  <c:v>48</c:v>
                </c:pt>
                <c:pt idx="5">
                  <c:v>62</c:v>
                </c:pt>
                <c:pt idx="6">
                  <c:v>24</c:v>
                </c:pt>
                <c:pt idx="7">
                  <c:v>33</c:v>
                </c:pt>
                <c:pt idx="8">
                  <c:v>4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C-4BC1-9FD8-5683B916779A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Q4 of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Total Collisions</c:v>
                </c:pt>
                <c:pt idx="1">
                  <c:v>Property Damage - Collisions</c:v>
                </c:pt>
                <c:pt idx="2">
                  <c:v>Injury - Collisions</c:v>
                </c:pt>
                <c:pt idx="3">
                  <c:v>Total Injuries</c:v>
                </c:pt>
                <c:pt idx="4">
                  <c:v>Incapacitating Injuries - Collisions</c:v>
                </c:pt>
                <c:pt idx="5">
                  <c:v>Incapacitating Injuries</c:v>
                </c:pt>
                <c:pt idx="6">
                  <c:v>Possible Injuries - Collisions</c:v>
                </c:pt>
                <c:pt idx="7">
                  <c:v>Possible Injuries Reported</c:v>
                </c:pt>
                <c:pt idx="8">
                  <c:v>Fatality - Collisions</c:v>
                </c:pt>
                <c:pt idx="9">
                  <c:v>Total Fatalities reported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1264</c:v>
                </c:pt>
                <c:pt idx="1">
                  <c:v>1071</c:v>
                </c:pt>
                <c:pt idx="2">
                  <c:v>186</c:v>
                </c:pt>
                <c:pt idx="3">
                  <c:v>260</c:v>
                </c:pt>
                <c:pt idx="4">
                  <c:v>33</c:v>
                </c:pt>
                <c:pt idx="5">
                  <c:v>38</c:v>
                </c:pt>
                <c:pt idx="6">
                  <c:v>19</c:v>
                </c:pt>
                <c:pt idx="7">
                  <c:v>22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C-4BC1-9FD8-5683B916779A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Q1 of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Total Collisions</c:v>
                </c:pt>
                <c:pt idx="1">
                  <c:v>Property Damage - Collisions</c:v>
                </c:pt>
                <c:pt idx="2">
                  <c:v>Injury - Collisions</c:v>
                </c:pt>
                <c:pt idx="3">
                  <c:v>Total Injuries</c:v>
                </c:pt>
                <c:pt idx="4">
                  <c:v>Incapacitating Injuries - Collisions</c:v>
                </c:pt>
                <c:pt idx="5">
                  <c:v>Incapacitating Injuries</c:v>
                </c:pt>
                <c:pt idx="6">
                  <c:v>Possible Injuries - Collisions</c:v>
                </c:pt>
                <c:pt idx="7">
                  <c:v>Possible Injuries Reported</c:v>
                </c:pt>
                <c:pt idx="8">
                  <c:v>Fatality - Collisions</c:v>
                </c:pt>
                <c:pt idx="9">
                  <c:v>Total Fatalities reported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937</c:v>
                </c:pt>
                <c:pt idx="1">
                  <c:v>749</c:v>
                </c:pt>
                <c:pt idx="2">
                  <c:v>185</c:v>
                </c:pt>
                <c:pt idx="3">
                  <c:v>246</c:v>
                </c:pt>
                <c:pt idx="4">
                  <c:v>30</c:v>
                </c:pt>
                <c:pt idx="5">
                  <c:v>34</c:v>
                </c:pt>
                <c:pt idx="6">
                  <c:v>14</c:v>
                </c:pt>
                <c:pt idx="7">
                  <c:v>24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0B-4759-AE30-46AF78A9BBA1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Q2 of 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Total Collisions</c:v>
                </c:pt>
                <c:pt idx="1">
                  <c:v>Property Damage - Collisions</c:v>
                </c:pt>
                <c:pt idx="2">
                  <c:v>Injury - Collisions</c:v>
                </c:pt>
                <c:pt idx="3">
                  <c:v>Total Injuries</c:v>
                </c:pt>
                <c:pt idx="4">
                  <c:v>Incapacitating Injuries - Collisions</c:v>
                </c:pt>
                <c:pt idx="5">
                  <c:v>Incapacitating Injuries</c:v>
                </c:pt>
                <c:pt idx="6">
                  <c:v>Possible Injuries - Collisions</c:v>
                </c:pt>
                <c:pt idx="7">
                  <c:v>Possible Injuries Reported</c:v>
                </c:pt>
                <c:pt idx="8">
                  <c:v>Fatality - Collisions</c:v>
                </c:pt>
                <c:pt idx="9">
                  <c:v>Total Fatalities reported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1108</c:v>
                </c:pt>
                <c:pt idx="1">
                  <c:v>876</c:v>
                </c:pt>
                <c:pt idx="2">
                  <c:v>187</c:v>
                </c:pt>
                <c:pt idx="3">
                  <c:v>210</c:v>
                </c:pt>
                <c:pt idx="4">
                  <c:v>32</c:v>
                </c:pt>
                <c:pt idx="5">
                  <c:v>35</c:v>
                </c:pt>
                <c:pt idx="6">
                  <c:v>21</c:v>
                </c:pt>
                <c:pt idx="7">
                  <c:v>23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8-470F-9F8F-F62F75A5B6DA}"/>
            </c:ext>
          </c:extLst>
        </c:ser>
        <c:ser>
          <c:idx val="4"/>
          <c:order val="4"/>
          <c:tx>
            <c:strRef>
              <c:f>Sheet1!$H$1</c:f>
              <c:strCache>
                <c:ptCount val="1"/>
                <c:pt idx="0">
                  <c:v>Q3 of 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Total Collisions</c:v>
                </c:pt>
                <c:pt idx="1">
                  <c:v>Property Damage - Collisions</c:v>
                </c:pt>
                <c:pt idx="2">
                  <c:v>Injury - Collisions</c:v>
                </c:pt>
                <c:pt idx="3">
                  <c:v>Total Injuries</c:v>
                </c:pt>
                <c:pt idx="4">
                  <c:v>Incapacitating Injuries - Collisions</c:v>
                </c:pt>
                <c:pt idx="5">
                  <c:v>Incapacitating Injuries</c:v>
                </c:pt>
                <c:pt idx="6">
                  <c:v>Possible Injuries - Collisions</c:v>
                </c:pt>
                <c:pt idx="7">
                  <c:v>Possible Injuries Reported</c:v>
                </c:pt>
                <c:pt idx="8">
                  <c:v>Fatality - Collisions</c:v>
                </c:pt>
                <c:pt idx="9">
                  <c:v>Total Fatalities reported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1082</c:v>
                </c:pt>
                <c:pt idx="1">
                  <c:v>866</c:v>
                </c:pt>
                <c:pt idx="2">
                  <c:v>211</c:v>
                </c:pt>
                <c:pt idx="3">
                  <c:v>313</c:v>
                </c:pt>
                <c:pt idx="4">
                  <c:v>41</c:v>
                </c:pt>
                <c:pt idx="5">
                  <c:v>65</c:v>
                </c:pt>
                <c:pt idx="6">
                  <c:v>27</c:v>
                </c:pt>
                <c:pt idx="7">
                  <c:v>41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1-4F87-8691-0EA4AB5827F3}"/>
            </c:ext>
          </c:extLst>
        </c:ser>
        <c:ser>
          <c:idx val="5"/>
          <c:order val="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Total Collisions</c:v>
                </c:pt>
                <c:pt idx="1">
                  <c:v>Property Damage - Collisions</c:v>
                </c:pt>
                <c:pt idx="2">
                  <c:v>Injury - Collisions</c:v>
                </c:pt>
                <c:pt idx="3">
                  <c:v>Total Injuries</c:v>
                </c:pt>
                <c:pt idx="4">
                  <c:v>Incapacitating Injuries - Collisions</c:v>
                </c:pt>
                <c:pt idx="5">
                  <c:v>Incapacitating Injuries</c:v>
                </c:pt>
                <c:pt idx="6">
                  <c:v>Possible Injuries - Collisions</c:v>
                </c:pt>
                <c:pt idx="7">
                  <c:v>Possible Injuries Reported</c:v>
                </c:pt>
                <c:pt idx="8">
                  <c:v>Fatality - Collisions</c:v>
                </c:pt>
                <c:pt idx="9">
                  <c:v>Total Fatalities reported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8-46AE-B192-AD16EBE4F7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5835359"/>
        <c:axId val="475833279"/>
      </c:barChart>
      <c:catAx>
        <c:axId val="47583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833279"/>
        <c:crosses val="autoZero"/>
        <c:auto val="1"/>
        <c:lblAlgn val="ctr"/>
        <c:lblOffset val="100"/>
        <c:noMultiLvlLbl val="0"/>
      </c:catAx>
      <c:valAx>
        <c:axId val="47583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835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8D615-6439-42B2-AE93-154B4834F0F8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ECC06-59E1-49DA-8644-BA411033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6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ECC06-59E1-49DA-8644-BA41103348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7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ECC06-59E1-49DA-8644-BA41103348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6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ECC06-59E1-49DA-8644-BA41103348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8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ECC06-59E1-49DA-8644-BA41103348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11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ECC06-59E1-49DA-8644-BA41103348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78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ECC06-59E1-49DA-8644-BA41103348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1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ECC06-59E1-49DA-8644-BA41103348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0E2BAAB-FC79-4942-96D1-7FCC66C85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77" y="3156798"/>
            <a:ext cx="11906886" cy="49147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rgbClr val="00B05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8FDAE-58E1-4156-B1E4-19AF9592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5793" y="6356350"/>
            <a:ext cx="100584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E64A7-9504-447B-912E-37DF39F9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305" y="6356349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09DED2-57D8-4C4A-8E4C-DCDAF5F3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" y="2264305"/>
            <a:ext cx="11906886" cy="767220"/>
          </a:xfrm>
          <a:gradFill>
            <a:gsLst>
              <a:gs pos="0">
                <a:schemeClr val="accent2">
                  <a:lumMod val="75000"/>
                </a:schemeClr>
              </a:gs>
              <a:gs pos="29000">
                <a:schemeClr val="accent2"/>
              </a:gs>
              <a:gs pos="75000">
                <a:schemeClr val="accent3">
                  <a:lumMod val="75000"/>
                </a:schemeClr>
              </a:gs>
              <a:gs pos="90000">
                <a:schemeClr val="bg1"/>
              </a:gs>
            </a:gsLst>
            <a:lin ang="0" scaled="0"/>
          </a:gra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600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63CE-C4B6-4184-8583-0234BB7B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" y="70927"/>
            <a:ext cx="11906886" cy="767220"/>
          </a:xfrm>
          <a:gradFill>
            <a:gsLst>
              <a:gs pos="0">
                <a:schemeClr val="accent2">
                  <a:lumMod val="75000"/>
                </a:schemeClr>
              </a:gs>
              <a:gs pos="29000">
                <a:schemeClr val="accent2"/>
              </a:gs>
              <a:gs pos="75000">
                <a:schemeClr val="accent3">
                  <a:lumMod val="75000"/>
                </a:schemeClr>
              </a:gs>
              <a:gs pos="90000">
                <a:schemeClr val="bg1"/>
              </a:gs>
            </a:gsLst>
            <a:lin ang="0" scaled="0"/>
          </a:gradFill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B32E2-76D6-4D9D-AFB6-CCD248D6A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B05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EED9E06-3818-4C20-8D30-18B880B6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5793" y="6356350"/>
            <a:ext cx="100584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42ADBE-FF79-4C1F-9AE1-125D4518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305" y="6356349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B32E2-76D6-4D9D-AFB6-CCD248D6A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" y="136525"/>
            <a:ext cx="11906886" cy="615295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B05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7E8FAC-4BF3-4AFA-A963-21C69478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5793" y="6356350"/>
            <a:ext cx="100584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80E86A-E6F1-4BB7-811C-13E77CED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305" y="6356349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D425B-351C-4929-BD72-0373DBCF5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776" y="922507"/>
            <a:ext cx="5715000" cy="4572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10532-E3DB-441A-84D1-C50185670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776" y="1488644"/>
            <a:ext cx="5715000" cy="479085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8AF51-B983-4D8E-8500-2B28941EB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2663" y="922507"/>
            <a:ext cx="5715000" cy="4572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AA187-84C9-4B36-847E-EB6438324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2663" y="1484173"/>
            <a:ext cx="5715000" cy="479532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EA17725-EBDD-4EA0-8DE8-2582AC0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" y="70927"/>
            <a:ext cx="11906886" cy="767220"/>
          </a:xfrm>
          <a:gradFill>
            <a:gsLst>
              <a:gs pos="0">
                <a:schemeClr val="accent2">
                  <a:lumMod val="75000"/>
                </a:schemeClr>
              </a:gs>
              <a:gs pos="29000">
                <a:schemeClr val="accent2"/>
              </a:gs>
              <a:gs pos="75000">
                <a:schemeClr val="accent3">
                  <a:lumMod val="75000"/>
                </a:schemeClr>
              </a:gs>
              <a:gs pos="90000">
                <a:schemeClr val="bg1"/>
              </a:gs>
            </a:gsLst>
            <a:lin ang="0" scaled="0"/>
          </a:gradFill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261BDD1-4D9D-4740-BBD5-B44498A5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5793" y="6356350"/>
            <a:ext cx="100584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DF4BB8A-FEE1-4305-B740-53D4CB54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305" y="6356349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5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ed sectio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D425B-351C-4929-BD72-0373DBCF5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776" y="121299"/>
            <a:ext cx="5715000" cy="4572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10532-E3DB-441A-84D1-C50185670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776" y="693964"/>
            <a:ext cx="5715000" cy="558553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8AF51-B983-4D8E-8500-2B28941EB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2663" y="121299"/>
            <a:ext cx="5715000" cy="4572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AA187-84C9-4B36-847E-EB6438324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2663" y="693965"/>
            <a:ext cx="5715000" cy="558553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436A4DB-C8CB-4590-93FD-F9103D6E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5793" y="6356350"/>
            <a:ext cx="100584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3197DE0-095D-4C0C-B336-9F5596B5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305" y="6356349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4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graphic w/ text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64B9EE-B1FB-4EA4-914A-680159E5DC7A}"/>
              </a:ext>
            </a:extLst>
          </p:cNvPr>
          <p:cNvCxnSpPr/>
          <p:nvPr/>
        </p:nvCxnSpPr>
        <p:spPr>
          <a:xfrm>
            <a:off x="4152123" y="922507"/>
            <a:ext cx="0" cy="5138136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5CF8C44-869F-494A-A0BA-522B28F1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" y="70927"/>
            <a:ext cx="11906873" cy="767220"/>
          </a:xfrm>
          <a:gradFill>
            <a:gsLst>
              <a:gs pos="0">
                <a:schemeClr val="accent2">
                  <a:lumMod val="75000"/>
                </a:schemeClr>
              </a:gs>
              <a:gs pos="29000">
                <a:schemeClr val="accent2"/>
              </a:gs>
              <a:gs pos="75000">
                <a:schemeClr val="accent3">
                  <a:lumMod val="75000"/>
                </a:schemeClr>
              </a:gs>
              <a:gs pos="90000">
                <a:schemeClr val="bg1"/>
              </a:gs>
            </a:gsLst>
            <a:lin ang="0" scaled="0"/>
          </a:gradFill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8AB8E63-58EC-4303-905C-4D2A46343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776" y="922507"/>
            <a:ext cx="3912057" cy="45720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B1A637D-4639-4559-8DAC-F22142846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776" y="1488643"/>
            <a:ext cx="3912057" cy="457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88EC6C2-B38D-43EB-895A-FB0977F4C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0457" y="922507"/>
            <a:ext cx="7707204" cy="5138136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B05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4CE9E77-7B75-4BBB-B4AC-5EDB5135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5793" y="6356350"/>
            <a:ext cx="100584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6E9763C-1B51-4EFA-817A-FB75FD38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305" y="6356349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9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ed section graphic w/ text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D425B-351C-4929-BD72-0373DBCF5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776" y="114243"/>
            <a:ext cx="3912057" cy="45720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10532-E3DB-441A-84D1-C50185670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776" y="669471"/>
            <a:ext cx="3912057" cy="539117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AA187-84C9-4B36-847E-EB6438324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0457" y="114243"/>
            <a:ext cx="7707204" cy="59464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B05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64B9EE-B1FB-4EA4-914A-680159E5DC7A}"/>
              </a:ext>
            </a:extLst>
          </p:cNvPr>
          <p:cNvCxnSpPr>
            <a:cxnSpLocks/>
          </p:cNvCxnSpPr>
          <p:nvPr/>
        </p:nvCxnSpPr>
        <p:spPr>
          <a:xfrm>
            <a:off x="4152123" y="114243"/>
            <a:ext cx="0" cy="5946400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884DFFB-9045-48DF-A64B-1ADD6D5E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5793" y="6356350"/>
            <a:ext cx="100584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B6BC51-F2FF-40A8-AC79-CB4C86D7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305" y="6356349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1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10532-E3DB-441A-84D1-C5018567097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132425" y="911936"/>
            <a:ext cx="5814008" cy="466344"/>
          </a:xfrm>
        </p:spPr>
        <p:txBody>
          <a:bodyPr lIns="0"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Insert contact name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CF8C44-869F-494A-A0BA-522B28F154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77" y="70927"/>
            <a:ext cx="11889728" cy="767220"/>
          </a:xfrm>
          <a:gradFill>
            <a:gsLst>
              <a:gs pos="0">
                <a:schemeClr val="accent2">
                  <a:lumMod val="75000"/>
                </a:schemeClr>
              </a:gs>
              <a:gs pos="29000">
                <a:schemeClr val="accent2"/>
              </a:gs>
              <a:gs pos="75000">
                <a:schemeClr val="accent3">
                  <a:lumMod val="75000"/>
                </a:schemeClr>
              </a:gs>
              <a:gs pos="90000">
                <a:schemeClr val="bg1"/>
              </a:gs>
            </a:gsLst>
            <a:lin ang="0" scaled="0"/>
          </a:gradFill>
        </p:spPr>
        <p:txBody>
          <a:bodyPr lIns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Closing Header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109B673-44EB-4740-9187-C08415B213DC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132425" y="1425943"/>
            <a:ext cx="5814008" cy="466344"/>
          </a:xfrm>
        </p:spPr>
        <p:txBody>
          <a:bodyPr lIns="0"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Insert email address for contact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F886AB4-5040-4C08-B821-562C78AD5CB4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132425" y="1939950"/>
            <a:ext cx="5814008" cy="466344"/>
          </a:xfrm>
        </p:spPr>
        <p:txBody>
          <a:bodyPr lIns="0" anchor="ctr">
            <a:normAutofit/>
          </a:bodyPr>
          <a:lstStyle>
            <a:lvl1pPr marL="0" indent="0">
              <a:buNone/>
              <a:defRPr sz="2000" i="0"/>
            </a:lvl1pPr>
            <a:lvl2pPr marL="457200" indent="0">
              <a:buNone/>
              <a:defRPr sz="2000" i="1"/>
            </a:lvl2pPr>
            <a:lvl3pPr marL="914400" indent="0">
              <a:buNone/>
              <a:defRPr sz="18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/>
              <a:t>Insert project web address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B78DEC-DF18-4C03-A846-E661A7D898BB}"/>
              </a:ext>
            </a:extLst>
          </p:cNvPr>
          <p:cNvSpPr txBox="1"/>
          <p:nvPr/>
        </p:nvSpPr>
        <p:spPr>
          <a:xfrm>
            <a:off x="90777" y="905318"/>
            <a:ext cx="4041648" cy="400110"/>
          </a:xfrm>
          <a:prstGeom prst="rect">
            <a:avLst/>
          </a:prstGeom>
          <a:gradFill>
            <a:gsLst>
              <a:gs pos="0">
                <a:srgbClr val="78A552"/>
              </a:gs>
              <a:gs pos="29000">
                <a:srgbClr val="78A552"/>
              </a:gs>
              <a:gs pos="75000">
                <a:srgbClr val="78A552"/>
              </a:gs>
              <a:gs pos="90000">
                <a:schemeClr val="bg1"/>
              </a:gs>
            </a:gsLst>
            <a:lin ang="0" scaled="0"/>
          </a:gradFill>
        </p:spPr>
        <p:txBody>
          <a:bodyPr wrap="square" lIns="0" rtlCol="0">
            <a:spAutoFit/>
          </a:bodyPr>
          <a:lstStyle/>
          <a:p>
            <a:r>
              <a:rPr lang="en-US" sz="2000" i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Contact Name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A5CA0F-631C-480E-9E24-3C7435BECA07}"/>
              </a:ext>
            </a:extLst>
          </p:cNvPr>
          <p:cNvSpPr txBox="1"/>
          <p:nvPr/>
        </p:nvSpPr>
        <p:spPr>
          <a:xfrm>
            <a:off x="90777" y="1421208"/>
            <a:ext cx="4041648" cy="400110"/>
          </a:xfrm>
          <a:prstGeom prst="rect">
            <a:avLst/>
          </a:prstGeom>
          <a:gradFill>
            <a:gsLst>
              <a:gs pos="0">
                <a:srgbClr val="78A552"/>
              </a:gs>
              <a:gs pos="29000">
                <a:srgbClr val="78A552"/>
              </a:gs>
              <a:gs pos="75000">
                <a:srgbClr val="78A552"/>
              </a:gs>
              <a:gs pos="90000">
                <a:schemeClr val="bg1"/>
              </a:gs>
            </a:gsLst>
            <a:lin ang="0" scaled="0"/>
          </a:gradFill>
        </p:spPr>
        <p:txBody>
          <a:bodyPr wrap="square" lIns="0" rtlCol="0">
            <a:spAutoFit/>
          </a:bodyPr>
          <a:lstStyle/>
          <a:p>
            <a:r>
              <a:rPr lang="en-US" sz="2000" i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Email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93E496-2DF2-42BA-9CD0-B6D74A948107}"/>
              </a:ext>
            </a:extLst>
          </p:cNvPr>
          <p:cNvSpPr txBox="1"/>
          <p:nvPr/>
        </p:nvSpPr>
        <p:spPr>
          <a:xfrm>
            <a:off x="90777" y="1937098"/>
            <a:ext cx="4041648" cy="400110"/>
          </a:xfrm>
          <a:prstGeom prst="rect">
            <a:avLst/>
          </a:prstGeom>
          <a:gradFill>
            <a:gsLst>
              <a:gs pos="0">
                <a:srgbClr val="78A552"/>
              </a:gs>
              <a:gs pos="29000">
                <a:srgbClr val="78A552"/>
              </a:gs>
              <a:gs pos="75000">
                <a:srgbClr val="78A552"/>
              </a:gs>
              <a:gs pos="90000">
                <a:schemeClr val="bg1"/>
              </a:gs>
            </a:gsLst>
            <a:lin ang="0" scaled="0"/>
          </a:gradFill>
        </p:spPr>
        <p:txBody>
          <a:bodyPr wrap="square" lIns="0" rtlCol="0">
            <a:spAutoFit/>
          </a:bodyPr>
          <a:lstStyle/>
          <a:p>
            <a:r>
              <a:rPr lang="en-US" sz="2000" i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DD9B08-6E3D-4CB5-844E-7281CE2E0D6E}"/>
              </a:ext>
            </a:extLst>
          </p:cNvPr>
          <p:cNvSpPr txBox="1"/>
          <p:nvPr/>
        </p:nvSpPr>
        <p:spPr>
          <a:xfrm>
            <a:off x="90777" y="2452988"/>
            <a:ext cx="4041648" cy="400110"/>
          </a:xfrm>
          <a:prstGeom prst="rect">
            <a:avLst/>
          </a:prstGeom>
          <a:gradFill>
            <a:gsLst>
              <a:gs pos="0">
                <a:srgbClr val="78A552"/>
              </a:gs>
              <a:gs pos="29000">
                <a:srgbClr val="78A552"/>
              </a:gs>
              <a:gs pos="75000">
                <a:srgbClr val="78A552"/>
              </a:gs>
              <a:gs pos="90000">
                <a:schemeClr val="bg1"/>
              </a:gs>
            </a:gsLst>
            <a:lin ang="0" scaled="0"/>
          </a:gradFill>
        </p:spPr>
        <p:txBody>
          <a:bodyPr wrap="square" lIns="0" rtlCol="0">
            <a:spAutoFit/>
          </a:bodyPr>
          <a:lstStyle/>
          <a:p>
            <a:r>
              <a:rPr lang="en-US" sz="2000" i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78C715-0D4F-43CE-A395-0FB5D221E540}"/>
              </a:ext>
            </a:extLst>
          </p:cNvPr>
          <p:cNvSpPr txBox="1"/>
          <p:nvPr/>
        </p:nvSpPr>
        <p:spPr>
          <a:xfrm>
            <a:off x="90777" y="3980873"/>
            <a:ext cx="4041648" cy="400110"/>
          </a:xfrm>
          <a:prstGeom prst="rect">
            <a:avLst/>
          </a:prstGeom>
          <a:gradFill>
            <a:gsLst>
              <a:gs pos="0">
                <a:srgbClr val="78A552"/>
              </a:gs>
              <a:gs pos="29000">
                <a:srgbClr val="78A552"/>
              </a:gs>
              <a:gs pos="75000">
                <a:srgbClr val="78A552"/>
              </a:gs>
              <a:gs pos="90000">
                <a:schemeClr val="bg1"/>
              </a:gs>
            </a:gsLst>
            <a:lin ang="0" scaled="0"/>
          </a:gradFill>
        </p:spPr>
        <p:txBody>
          <a:bodyPr wrap="square" lIns="0" rtlCol="0">
            <a:spAutoFit/>
          </a:bodyPr>
          <a:lstStyle/>
          <a:p>
            <a:r>
              <a:rPr lang="en-US" sz="2000" i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Twitter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6B8200-D6C2-4A2C-AE67-CE14C681F076}"/>
              </a:ext>
            </a:extLst>
          </p:cNvPr>
          <p:cNvSpPr txBox="1"/>
          <p:nvPr/>
        </p:nvSpPr>
        <p:spPr>
          <a:xfrm>
            <a:off x="90777" y="5004139"/>
            <a:ext cx="4041648" cy="400110"/>
          </a:xfrm>
          <a:prstGeom prst="rect">
            <a:avLst/>
          </a:prstGeom>
          <a:gradFill>
            <a:gsLst>
              <a:gs pos="0">
                <a:srgbClr val="78A552"/>
              </a:gs>
              <a:gs pos="29000">
                <a:srgbClr val="78A552"/>
              </a:gs>
              <a:gs pos="75000">
                <a:srgbClr val="78A552"/>
              </a:gs>
              <a:gs pos="90000">
                <a:schemeClr val="bg1"/>
              </a:gs>
            </a:gsLst>
            <a:lin ang="0" scaled="0"/>
          </a:gradFill>
        </p:spPr>
        <p:txBody>
          <a:bodyPr wrap="square" lIns="0" rtlCol="0">
            <a:spAutoFit/>
          </a:bodyPr>
          <a:lstStyle/>
          <a:p>
            <a:r>
              <a:rPr lang="en-US" sz="2000" i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Phone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BBBD0F-23B1-4D30-8392-F38F59BDDB49}"/>
              </a:ext>
            </a:extLst>
          </p:cNvPr>
          <p:cNvSpPr txBox="1"/>
          <p:nvPr/>
        </p:nvSpPr>
        <p:spPr>
          <a:xfrm>
            <a:off x="90777" y="5520027"/>
            <a:ext cx="4041648" cy="400110"/>
          </a:xfrm>
          <a:prstGeom prst="rect">
            <a:avLst/>
          </a:prstGeom>
          <a:gradFill>
            <a:gsLst>
              <a:gs pos="0">
                <a:srgbClr val="78A552"/>
              </a:gs>
              <a:gs pos="29000">
                <a:srgbClr val="78A552"/>
              </a:gs>
              <a:gs pos="75000">
                <a:srgbClr val="78A552"/>
              </a:gs>
              <a:gs pos="90000">
                <a:schemeClr val="bg1"/>
              </a:gs>
            </a:gsLst>
            <a:lin ang="0" scaled="0"/>
          </a:gradFill>
        </p:spPr>
        <p:txBody>
          <a:bodyPr wrap="square" lIns="0" rtlCol="0">
            <a:spAutoFit/>
          </a:bodyPr>
          <a:lstStyle/>
          <a:p>
            <a:r>
              <a:rPr lang="en-US" sz="2000" i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Address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7C8A44-83F1-40F0-9CBA-A3315ECFEB6B}"/>
              </a:ext>
            </a:extLst>
          </p:cNvPr>
          <p:cNvSpPr txBox="1"/>
          <p:nvPr/>
        </p:nvSpPr>
        <p:spPr>
          <a:xfrm>
            <a:off x="4132425" y="2454690"/>
            <a:ext cx="5814008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000" i="1">
                <a:solidFill>
                  <a:srgbClr val="00B0F0"/>
                </a:solidFill>
              </a:rPr>
              <a:t>facebook.com/</a:t>
            </a:r>
            <a:r>
              <a:rPr lang="en-US" sz="2000" i="1" err="1">
                <a:solidFill>
                  <a:srgbClr val="00B0F0"/>
                </a:solidFill>
              </a:rPr>
              <a:t>nirpcmpo</a:t>
            </a:r>
            <a:endParaRPr lang="en-US" sz="2000" i="1">
              <a:solidFill>
                <a:srgbClr val="00B0F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04A8DC-F588-45B3-9ACB-54EAABFD79DB}"/>
              </a:ext>
            </a:extLst>
          </p:cNvPr>
          <p:cNvSpPr txBox="1"/>
          <p:nvPr/>
        </p:nvSpPr>
        <p:spPr>
          <a:xfrm>
            <a:off x="4132425" y="3982575"/>
            <a:ext cx="5814008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000" i="1">
                <a:solidFill>
                  <a:srgbClr val="00B0F0"/>
                </a:solidFill>
              </a:rPr>
              <a:t>twitter.com/NIRPC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28995D-D782-43FE-BE23-02589FB174E5}"/>
              </a:ext>
            </a:extLst>
          </p:cNvPr>
          <p:cNvSpPr txBox="1"/>
          <p:nvPr/>
        </p:nvSpPr>
        <p:spPr>
          <a:xfrm>
            <a:off x="4132425" y="5005841"/>
            <a:ext cx="5814008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</a:rPr>
              <a:t>(219) 763-6060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72EA68-E2B5-4837-9280-6BCC94AD4056}"/>
              </a:ext>
            </a:extLst>
          </p:cNvPr>
          <p:cNvSpPr txBox="1"/>
          <p:nvPr/>
        </p:nvSpPr>
        <p:spPr>
          <a:xfrm>
            <a:off x="4132425" y="5521729"/>
            <a:ext cx="5638220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</a:rPr>
              <a:t>6100 Southport Rd Portage, IN 46368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F93AB21-97E7-4544-98D1-B05A27D4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5793" y="6356350"/>
            <a:ext cx="1005840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BE14357-C7E9-444C-BE45-37A7012D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305" y="6356349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D937AD-EDFC-474F-A9F1-D2A5C7734C67}"/>
              </a:ext>
            </a:extLst>
          </p:cNvPr>
          <p:cNvSpPr txBox="1"/>
          <p:nvPr/>
        </p:nvSpPr>
        <p:spPr>
          <a:xfrm>
            <a:off x="90777" y="2967174"/>
            <a:ext cx="4041648" cy="400110"/>
          </a:xfrm>
          <a:prstGeom prst="rect">
            <a:avLst/>
          </a:prstGeom>
          <a:gradFill>
            <a:gsLst>
              <a:gs pos="0">
                <a:srgbClr val="78A552"/>
              </a:gs>
              <a:gs pos="29000">
                <a:srgbClr val="78A552"/>
              </a:gs>
              <a:gs pos="75000">
                <a:srgbClr val="78A552"/>
              </a:gs>
              <a:gs pos="90000">
                <a:schemeClr val="bg1"/>
              </a:gs>
            </a:gsLst>
            <a:lin ang="0" scaled="0"/>
          </a:gradFill>
        </p:spPr>
        <p:txBody>
          <a:bodyPr wrap="square" lIns="0" rtlCol="0">
            <a:spAutoFit/>
          </a:bodyPr>
          <a:lstStyle/>
          <a:p>
            <a:r>
              <a:rPr lang="en-US" sz="2000" i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Instagram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ABC5E-44AA-4CB0-B2C8-CE11507BA6A9}"/>
              </a:ext>
            </a:extLst>
          </p:cNvPr>
          <p:cNvSpPr txBox="1"/>
          <p:nvPr/>
        </p:nvSpPr>
        <p:spPr>
          <a:xfrm>
            <a:off x="4132425" y="2968876"/>
            <a:ext cx="5814008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000" i="1">
                <a:solidFill>
                  <a:srgbClr val="00B0F0"/>
                </a:solidFill>
              </a:rPr>
              <a:t>instagram.com/</a:t>
            </a:r>
            <a:r>
              <a:rPr lang="en-US" sz="2000" i="1" err="1">
                <a:solidFill>
                  <a:srgbClr val="00B0F0"/>
                </a:solidFill>
              </a:rPr>
              <a:t>regionmpo</a:t>
            </a:r>
            <a:endParaRPr lang="en-US" sz="2000" i="1">
              <a:solidFill>
                <a:srgbClr val="00B0F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8AB89E-BEEB-4A03-9F83-52479E5F4D04}"/>
              </a:ext>
            </a:extLst>
          </p:cNvPr>
          <p:cNvSpPr txBox="1"/>
          <p:nvPr/>
        </p:nvSpPr>
        <p:spPr>
          <a:xfrm>
            <a:off x="90777" y="3466687"/>
            <a:ext cx="4041648" cy="400110"/>
          </a:xfrm>
          <a:prstGeom prst="rect">
            <a:avLst/>
          </a:prstGeom>
          <a:gradFill>
            <a:gsLst>
              <a:gs pos="0">
                <a:srgbClr val="78A552"/>
              </a:gs>
              <a:gs pos="29000">
                <a:srgbClr val="78A552"/>
              </a:gs>
              <a:gs pos="75000">
                <a:srgbClr val="78A552"/>
              </a:gs>
              <a:gs pos="90000">
                <a:schemeClr val="bg1"/>
              </a:gs>
            </a:gsLst>
            <a:lin ang="0" scaled="0"/>
          </a:gradFill>
        </p:spPr>
        <p:txBody>
          <a:bodyPr wrap="square" lIns="0" rtlCol="0">
            <a:spAutoFit/>
          </a:bodyPr>
          <a:lstStyle/>
          <a:p>
            <a:r>
              <a:rPr lang="en-US" sz="2000" i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LinkedIn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9F0084-E030-4B9B-9741-17E2878ED585}"/>
              </a:ext>
            </a:extLst>
          </p:cNvPr>
          <p:cNvSpPr txBox="1"/>
          <p:nvPr/>
        </p:nvSpPr>
        <p:spPr>
          <a:xfrm>
            <a:off x="4132425" y="3468389"/>
            <a:ext cx="5814008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000" i="1">
                <a:solidFill>
                  <a:srgbClr val="00B0F0"/>
                </a:solidFill>
              </a:rPr>
              <a:t>linkedin.com/company/</a:t>
            </a:r>
            <a:r>
              <a:rPr lang="en-US" sz="2000" i="1" err="1">
                <a:solidFill>
                  <a:srgbClr val="00B0F0"/>
                </a:solidFill>
              </a:rPr>
              <a:t>nirpc</a:t>
            </a:r>
            <a:endParaRPr lang="en-US" sz="2000" i="1">
              <a:solidFill>
                <a:srgbClr val="00B0F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65AF08-DD03-4B7E-A445-2F3FDF9DFEED}"/>
              </a:ext>
            </a:extLst>
          </p:cNvPr>
          <p:cNvSpPr txBox="1"/>
          <p:nvPr/>
        </p:nvSpPr>
        <p:spPr>
          <a:xfrm>
            <a:off x="90777" y="4493357"/>
            <a:ext cx="4041648" cy="400110"/>
          </a:xfrm>
          <a:prstGeom prst="rect">
            <a:avLst/>
          </a:prstGeom>
          <a:gradFill>
            <a:gsLst>
              <a:gs pos="0">
                <a:srgbClr val="78A552"/>
              </a:gs>
              <a:gs pos="29000">
                <a:srgbClr val="78A552"/>
              </a:gs>
              <a:gs pos="75000">
                <a:srgbClr val="78A552"/>
              </a:gs>
              <a:gs pos="90000">
                <a:schemeClr val="bg1"/>
              </a:gs>
            </a:gsLst>
            <a:lin ang="0" scaled="0"/>
          </a:gradFill>
        </p:spPr>
        <p:txBody>
          <a:bodyPr wrap="square" lIns="0" rtlCol="0">
            <a:spAutoFit/>
          </a:bodyPr>
          <a:lstStyle/>
          <a:p>
            <a:r>
              <a:rPr lang="en-US" sz="2000" i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YouTube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AF5F8B-537F-490D-B633-2AA68D8BD1BE}"/>
              </a:ext>
            </a:extLst>
          </p:cNvPr>
          <p:cNvSpPr txBox="1"/>
          <p:nvPr/>
        </p:nvSpPr>
        <p:spPr>
          <a:xfrm>
            <a:off x="4132425" y="4495059"/>
            <a:ext cx="5814008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000" i="1">
                <a:solidFill>
                  <a:srgbClr val="00B0F0"/>
                </a:solidFill>
              </a:rPr>
              <a:t>youtube.com/</a:t>
            </a:r>
            <a:r>
              <a:rPr lang="en-US" sz="2000" i="1" err="1">
                <a:solidFill>
                  <a:srgbClr val="00B0F0"/>
                </a:solidFill>
              </a:rPr>
              <a:t>NIRPCplanning</a:t>
            </a:r>
            <a:endParaRPr lang="en-US" sz="2000" i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93006-FEB8-49D9-AA80-EB519D20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6" y="70927"/>
            <a:ext cx="9273659" cy="76722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12546-6B01-4089-ACD2-860E242D7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777" y="897234"/>
            <a:ext cx="11906886" cy="539224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0287092-4017-4249-8A33-B18EEEC8D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951" y="6356350"/>
            <a:ext cx="1005840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>
                <a:solidFill>
                  <a:schemeClr val="accent3"/>
                </a:solidFill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EB454C1-20A6-4D13-8F5C-A5C51767A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463" y="6356349"/>
            <a:ext cx="457200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1">
                <a:solidFill>
                  <a:schemeClr val="accent3"/>
                </a:solidFill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F3DA9-41EB-42C6-8C4B-5A9E953794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" y="6298504"/>
            <a:ext cx="1509424" cy="5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9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Thursday, December 5th, 2024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77" y="2064470"/>
            <a:ext cx="13057052" cy="96705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3</a:t>
            </a:r>
            <a:r>
              <a:rPr lang="en-US" sz="3600" baseline="30000" dirty="0"/>
              <a:t>rd</a:t>
            </a:r>
            <a:r>
              <a:rPr lang="en-US" sz="3600" dirty="0"/>
              <a:t> Quarter 2024 Safety, Reliability, Freight, and</a:t>
            </a:r>
            <a:br>
              <a:rPr lang="en-US" sz="3600" dirty="0"/>
            </a:br>
            <a:r>
              <a:rPr lang="en-US" sz="3600" dirty="0"/>
              <a:t>Congestion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46E156-37E5-CA99-310C-AE1D279E7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8401"/>
            <a:ext cx="12192000" cy="3721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0B814E-458C-DADE-6990-42B7D60B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Travel Time Reliability on the Non-Interstate NHS YTD Q3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4482A-AFB5-077A-31FA-038E308CAD07}"/>
              </a:ext>
            </a:extLst>
          </p:cNvPr>
          <p:cNvSpPr txBox="1"/>
          <p:nvPr/>
        </p:nvSpPr>
        <p:spPr>
          <a:xfrm>
            <a:off x="1105678" y="356815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100.0%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AC7146-D12D-AABD-FC5B-4868E562CF39}"/>
              </a:ext>
            </a:extLst>
          </p:cNvPr>
          <p:cNvSpPr txBox="1"/>
          <p:nvPr/>
        </p:nvSpPr>
        <p:spPr>
          <a:xfrm>
            <a:off x="9853295" y="4208135"/>
            <a:ext cx="80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94.1%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39964E-D789-F404-F85C-5FE16CF5B26B}"/>
              </a:ext>
            </a:extLst>
          </p:cNvPr>
          <p:cNvSpPr txBox="1"/>
          <p:nvPr/>
        </p:nvSpPr>
        <p:spPr>
          <a:xfrm>
            <a:off x="10706120" y="4216161"/>
            <a:ext cx="80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91.3%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E31564E-CC43-678C-E890-AB17845E0EE2}"/>
              </a:ext>
            </a:extLst>
          </p:cNvPr>
          <p:cNvGrpSpPr/>
          <p:nvPr/>
        </p:nvGrpSpPr>
        <p:grpSpPr>
          <a:xfrm>
            <a:off x="994737" y="3679568"/>
            <a:ext cx="7734234" cy="1907842"/>
            <a:chOff x="994737" y="3665452"/>
            <a:chExt cx="7734234" cy="190784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5E0F60-01F8-9ACD-8AE5-324BF283C4B3}"/>
                </a:ext>
              </a:extLst>
            </p:cNvPr>
            <p:cNvGrpSpPr/>
            <p:nvPr/>
          </p:nvGrpSpPr>
          <p:grpSpPr>
            <a:xfrm>
              <a:off x="994737" y="4202045"/>
              <a:ext cx="6150571" cy="381992"/>
              <a:chOff x="964394" y="4062891"/>
              <a:chExt cx="6150571" cy="38199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FA46BCC-D565-1742-D552-E9DD7DA3084A}"/>
                  </a:ext>
                </a:extLst>
              </p:cNvPr>
              <p:cNvSpPr txBox="1"/>
              <p:nvPr/>
            </p:nvSpPr>
            <p:spPr>
              <a:xfrm>
                <a:off x="964394" y="4106329"/>
                <a:ext cx="9987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98.1%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E7624D-AE2C-9E70-BDD8-54270B80170C}"/>
                  </a:ext>
                </a:extLst>
              </p:cNvPr>
              <p:cNvSpPr txBox="1"/>
              <p:nvPr/>
            </p:nvSpPr>
            <p:spPr>
              <a:xfrm>
                <a:off x="1833332" y="4106329"/>
                <a:ext cx="9987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98.6%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7EA463-45A4-D737-4FE8-669549E270AF}"/>
                  </a:ext>
                </a:extLst>
              </p:cNvPr>
              <p:cNvSpPr txBox="1"/>
              <p:nvPr/>
            </p:nvSpPr>
            <p:spPr>
              <a:xfrm>
                <a:off x="2667064" y="4093149"/>
                <a:ext cx="9987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97.9%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000E75-60FF-FF82-DA46-188C30A8659A}"/>
                  </a:ext>
                </a:extLst>
              </p:cNvPr>
              <p:cNvSpPr txBox="1"/>
              <p:nvPr/>
            </p:nvSpPr>
            <p:spPr>
              <a:xfrm>
                <a:off x="3493300" y="4099739"/>
                <a:ext cx="9987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96.1%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4ED797-584B-E425-05BD-FC961B564AA6}"/>
                  </a:ext>
                </a:extLst>
              </p:cNvPr>
              <p:cNvSpPr txBox="1"/>
              <p:nvPr/>
            </p:nvSpPr>
            <p:spPr>
              <a:xfrm>
                <a:off x="4394182" y="4081254"/>
                <a:ext cx="9987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94.9%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11E0974-6712-2F7F-F81A-BDD2781F0A1D}"/>
                  </a:ext>
                </a:extLst>
              </p:cNvPr>
              <p:cNvSpPr txBox="1"/>
              <p:nvPr/>
            </p:nvSpPr>
            <p:spPr>
              <a:xfrm>
                <a:off x="5248251" y="4093149"/>
                <a:ext cx="9987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96.4%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84CBFE5-3D67-6793-2F57-F7439B729E60}"/>
                  </a:ext>
                </a:extLst>
              </p:cNvPr>
              <p:cNvSpPr txBox="1"/>
              <p:nvPr/>
            </p:nvSpPr>
            <p:spPr>
              <a:xfrm>
                <a:off x="6116232" y="4062891"/>
                <a:ext cx="9987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96.6%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C4B3929-E710-DF24-1A0E-0823456A1FB3}"/>
                </a:ext>
              </a:extLst>
            </p:cNvPr>
            <p:cNvSpPr txBox="1"/>
            <p:nvPr/>
          </p:nvSpPr>
          <p:spPr>
            <a:xfrm>
              <a:off x="6397393" y="5203962"/>
              <a:ext cx="21536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ptos" panose="020B0004020202020204" pitchFamily="34" charset="0"/>
                </a:rPr>
                <a:t>Quarter 3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A51E788-F4D1-0311-515E-12E2CFF0D195}"/>
                </a:ext>
              </a:extLst>
            </p:cNvPr>
            <p:cNvSpPr/>
            <p:nvPr/>
          </p:nvSpPr>
          <p:spPr>
            <a:xfrm>
              <a:off x="6219428" y="3665452"/>
              <a:ext cx="2509543" cy="11014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34D83D-3C80-F510-814C-0BC8501AEA95}"/>
              </a:ext>
            </a:extLst>
          </p:cNvPr>
          <p:cNvSpPr txBox="1"/>
          <p:nvPr/>
        </p:nvSpPr>
        <p:spPr>
          <a:xfrm>
            <a:off x="7000644" y="4238762"/>
            <a:ext cx="998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98.9%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314F4E-BBC0-FD8C-A05B-A89D48C2F01B}"/>
              </a:ext>
            </a:extLst>
          </p:cNvPr>
          <p:cNvSpPr/>
          <p:nvPr/>
        </p:nvSpPr>
        <p:spPr>
          <a:xfrm>
            <a:off x="6423204" y="4844503"/>
            <a:ext cx="2153612" cy="207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B0915-6FA6-1FA8-DF73-28A33226A2CA}"/>
              </a:ext>
            </a:extLst>
          </p:cNvPr>
          <p:cNvSpPr txBox="1"/>
          <p:nvPr/>
        </p:nvSpPr>
        <p:spPr>
          <a:xfrm>
            <a:off x="7817654" y="4234524"/>
            <a:ext cx="998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99.8%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2F134-28AF-FC96-1F09-A466B2D474E3}"/>
              </a:ext>
            </a:extLst>
          </p:cNvPr>
          <p:cNvSpPr txBox="1"/>
          <p:nvPr/>
        </p:nvSpPr>
        <p:spPr>
          <a:xfrm>
            <a:off x="8728971" y="4230286"/>
            <a:ext cx="998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98.6%</a:t>
            </a:r>
          </a:p>
        </p:txBody>
      </p:sp>
    </p:spTree>
    <p:extLst>
      <p:ext uri="{BB962C8B-B14F-4D97-AF65-F5344CB8AC3E}">
        <p14:creationId xmlns:p14="http://schemas.microsoft.com/office/powerpoint/2010/main" val="136207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CED8-FF40-9859-381A-CEBED2D8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Travel Time Reliability on the Non-Interstate NHS YTD – Q3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A2193-9A58-2BEB-B57A-BC53D252F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93" y="1069952"/>
            <a:ext cx="5700254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1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79F60-DF55-EAC8-1896-2DFBC9C82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57" y="1337732"/>
            <a:ext cx="11906886" cy="2827867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005B7F"/>
                </a:solidFill>
                <a:latin typeface="Aptos" panose="020B0004020202020204" pitchFamily="34" charset="0"/>
              </a:rPr>
              <a:t>Truck Travel Time </a:t>
            </a:r>
          </a:p>
          <a:p>
            <a:pPr algn="ctr"/>
            <a:r>
              <a:rPr lang="en-US" sz="9600" dirty="0">
                <a:solidFill>
                  <a:srgbClr val="005B7F"/>
                </a:solidFill>
                <a:latin typeface="Aptos" panose="020B0004020202020204" pitchFamily="34" charset="0"/>
              </a:rPr>
              <a:t>Reliability Update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BFD24CF-EA29-643D-DA5C-F8D0C70C4EB1}"/>
              </a:ext>
            </a:extLst>
          </p:cNvPr>
          <p:cNvSpPr txBox="1">
            <a:spLocks/>
          </p:cNvSpPr>
          <p:nvPr/>
        </p:nvSpPr>
        <p:spPr>
          <a:xfrm>
            <a:off x="4926912" y="4292598"/>
            <a:ext cx="2338176" cy="49147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ptos" panose="020B0004020202020204" pitchFamily="34" charset="0"/>
              </a:rPr>
              <a:t>Quarter 3 - 2024</a:t>
            </a:r>
          </a:p>
        </p:txBody>
      </p:sp>
    </p:spTree>
    <p:extLst>
      <p:ext uri="{BB962C8B-B14F-4D97-AF65-F5344CB8AC3E}">
        <p14:creationId xmlns:p14="http://schemas.microsoft.com/office/powerpoint/2010/main" val="3420159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76427C-D92E-71D9-531A-8E4FE392F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1" y="1807762"/>
            <a:ext cx="12192000" cy="3859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0B814E-458C-DADE-6990-42B7D60B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Truck Travel Time Reliability on the Interstates YTD Q3 - 2024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4482A-AFB5-077A-31FA-038E308CAD07}"/>
              </a:ext>
            </a:extLst>
          </p:cNvPr>
          <p:cNvSpPr txBox="1"/>
          <p:nvPr/>
        </p:nvSpPr>
        <p:spPr>
          <a:xfrm>
            <a:off x="1105678" y="356815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100.0%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074327-F576-55ED-2EF2-6903255B2980}"/>
              </a:ext>
            </a:extLst>
          </p:cNvPr>
          <p:cNvGrpSpPr/>
          <p:nvPr/>
        </p:nvGrpSpPr>
        <p:grpSpPr>
          <a:xfrm>
            <a:off x="1108024" y="3922883"/>
            <a:ext cx="7691968" cy="1836578"/>
            <a:chOff x="1108024" y="3922883"/>
            <a:chExt cx="7691968" cy="18365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53F3D5-38A0-AEA2-7DD3-29CAC9396A07}"/>
                </a:ext>
              </a:extLst>
            </p:cNvPr>
            <p:cNvGrpSpPr/>
            <p:nvPr/>
          </p:nvGrpSpPr>
          <p:grpSpPr>
            <a:xfrm>
              <a:off x="1108024" y="3922883"/>
              <a:ext cx="7691968" cy="1836578"/>
              <a:chOff x="1108024" y="3922883"/>
              <a:chExt cx="7691968" cy="183657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E31564E-CC43-678C-E890-AB17845E0EE2}"/>
                  </a:ext>
                </a:extLst>
              </p:cNvPr>
              <p:cNvGrpSpPr/>
              <p:nvPr/>
            </p:nvGrpSpPr>
            <p:grpSpPr>
              <a:xfrm>
                <a:off x="1108024" y="3922883"/>
                <a:ext cx="7691968" cy="1836578"/>
                <a:chOff x="1108024" y="3908767"/>
                <a:chExt cx="7691968" cy="1836578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E65E0F60-01F8-9ACD-8AE5-324BF283C4B3}"/>
                    </a:ext>
                  </a:extLst>
                </p:cNvPr>
                <p:cNvGrpSpPr/>
                <p:nvPr/>
              </p:nvGrpSpPr>
              <p:grpSpPr>
                <a:xfrm>
                  <a:off x="1108024" y="4501746"/>
                  <a:ext cx="6084451" cy="363255"/>
                  <a:chOff x="1077681" y="4362592"/>
                  <a:chExt cx="6084451" cy="363255"/>
                </a:xfrm>
              </p:grpSpPr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FA46BCC-D565-1742-D552-E9DD7DA3084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7681" y="4371627"/>
                    <a:ext cx="99873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rPr>
                      <a:t>1.49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8E7624D-AE2C-9E70-BDD8-54270B80170C}"/>
                      </a:ext>
                    </a:extLst>
                  </p:cNvPr>
                  <p:cNvSpPr txBox="1"/>
                  <p:nvPr/>
                </p:nvSpPr>
                <p:spPr>
                  <a:xfrm>
                    <a:off x="1874304" y="4370883"/>
                    <a:ext cx="99873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rPr>
                      <a:t>1.23</a:t>
                    </a: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167EA463-45A4-D737-4FE8-669549E270AF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026" y="4362592"/>
                    <a:ext cx="99873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rPr>
                      <a:t>1.27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D0000E75-60FF-FF82-DA46-188C30A8659A}"/>
                      </a:ext>
                    </a:extLst>
                  </p:cNvPr>
                  <p:cNvSpPr txBox="1"/>
                  <p:nvPr/>
                </p:nvSpPr>
                <p:spPr>
                  <a:xfrm>
                    <a:off x="3626039" y="4369712"/>
                    <a:ext cx="99873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rPr>
                      <a:t>1.42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AE4ED797-584B-E425-05BD-FC961B564AA6}"/>
                      </a:ext>
                    </a:extLst>
                  </p:cNvPr>
                  <p:cNvSpPr txBox="1"/>
                  <p:nvPr/>
                </p:nvSpPr>
                <p:spPr>
                  <a:xfrm>
                    <a:off x="4436583" y="4387293"/>
                    <a:ext cx="99873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rPr>
                      <a:t>1.42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11E0974-6712-2F7F-F81A-BDD2781F0A1D}"/>
                      </a:ext>
                    </a:extLst>
                  </p:cNvPr>
                  <p:cNvSpPr txBox="1"/>
                  <p:nvPr/>
                </p:nvSpPr>
                <p:spPr>
                  <a:xfrm>
                    <a:off x="5308100" y="4369712"/>
                    <a:ext cx="99873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rPr>
                      <a:t>1.54</a:t>
                    </a: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F84CBFE5-3D67-6793-2F57-F7439B729E60}"/>
                      </a:ext>
                    </a:extLst>
                  </p:cNvPr>
                  <p:cNvSpPr txBox="1"/>
                  <p:nvPr/>
                </p:nvSpPr>
                <p:spPr>
                  <a:xfrm>
                    <a:off x="6163399" y="4385511"/>
                    <a:ext cx="99873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rPr>
                      <a:t>1.54</a:t>
                    </a:r>
                  </a:p>
                </p:txBody>
              </p:sp>
            </p:grp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C4B3929-E710-DF24-1A0E-0823456A1FB3}"/>
                    </a:ext>
                  </a:extLst>
                </p:cNvPr>
                <p:cNvSpPr txBox="1"/>
                <p:nvPr/>
              </p:nvSpPr>
              <p:spPr>
                <a:xfrm>
                  <a:off x="6468414" y="5376013"/>
                  <a:ext cx="21536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FF0000"/>
                      </a:solidFill>
                      <a:latin typeface="Aptos" panose="020B0004020202020204" pitchFamily="34" charset="0"/>
                    </a:rPr>
                    <a:t>Quarter 3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A51E788-F4D1-0311-515E-12E2CFF0D195}"/>
                    </a:ext>
                  </a:extLst>
                </p:cNvPr>
                <p:cNvSpPr/>
                <p:nvPr/>
              </p:nvSpPr>
              <p:spPr>
                <a:xfrm>
                  <a:off x="6290449" y="3908767"/>
                  <a:ext cx="2509543" cy="110143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34D83D-3C80-F510-814C-0BC8501AEA95}"/>
                  </a:ext>
                </a:extLst>
              </p:cNvPr>
              <p:cNvSpPr txBox="1"/>
              <p:nvPr/>
            </p:nvSpPr>
            <p:spPr>
              <a:xfrm>
                <a:off x="7048000" y="4507611"/>
                <a:ext cx="9987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1.72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8314F4E-BBC0-FD8C-A05B-A89D48C2F01B}"/>
                </a:ext>
              </a:extLst>
            </p:cNvPr>
            <p:cNvSpPr/>
            <p:nvPr/>
          </p:nvSpPr>
          <p:spPr>
            <a:xfrm>
              <a:off x="6468414" y="5091845"/>
              <a:ext cx="2153612" cy="20781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0E3A282-7043-BE43-34F5-C657858EC395}"/>
              </a:ext>
            </a:extLst>
          </p:cNvPr>
          <p:cNvSpPr txBox="1"/>
          <p:nvPr/>
        </p:nvSpPr>
        <p:spPr>
          <a:xfrm>
            <a:off x="7923996" y="4530263"/>
            <a:ext cx="998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1.58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11818D-5A30-5AD0-E762-5C691B48A75A}"/>
              </a:ext>
            </a:extLst>
          </p:cNvPr>
          <p:cNvSpPr txBox="1"/>
          <p:nvPr/>
        </p:nvSpPr>
        <p:spPr>
          <a:xfrm>
            <a:off x="8772552" y="4502130"/>
            <a:ext cx="998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1.60</a:t>
            </a:r>
          </a:p>
        </p:txBody>
      </p:sp>
    </p:spTree>
    <p:extLst>
      <p:ext uri="{BB962C8B-B14F-4D97-AF65-F5344CB8AC3E}">
        <p14:creationId xmlns:p14="http://schemas.microsoft.com/office/powerpoint/2010/main" val="612464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FAE00-B37C-3A89-60AB-9569513EE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Truck Travel Time Reliability on the Interstates YTD Q3 - 2024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BF0A9-6ECB-67DD-28D9-927C933A0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492" y="1075880"/>
            <a:ext cx="6881456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13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79F60-DF55-EAC8-1896-2DFBC9C82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57" y="1337732"/>
            <a:ext cx="11906886" cy="2827867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005B7F"/>
                </a:solidFill>
                <a:latin typeface="Aptos" panose="020B0004020202020204" pitchFamily="34" charset="0"/>
              </a:rPr>
              <a:t>Congestion</a:t>
            </a:r>
          </a:p>
          <a:p>
            <a:pPr algn="ctr"/>
            <a:r>
              <a:rPr lang="en-US" sz="9600" dirty="0">
                <a:solidFill>
                  <a:srgbClr val="005B7F"/>
                </a:solidFill>
                <a:latin typeface="Aptos" panose="020B0004020202020204" pitchFamily="34" charset="0"/>
              </a:rPr>
              <a:t>Update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BFD24CF-EA29-643D-DA5C-F8D0C70C4EB1}"/>
              </a:ext>
            </a:extLst>
          </p:cNvPr>
          <p:cNvSpPr txBox="1">
            <a:spLocks/>
          </p:cNvSpPr>
          <p:nvPr/>
        </p:nvSpPr>
        <p:spPr>
          <a:xfrm>
            <a:off x="4926912" y="4292598"/>
            <a:ext cx="2338176" cy="49147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ptos" panose="020B0004020202020204" pitchFamily="34" charset="0"/>
              </a:rPr>
              <a:t>Quarter 3 - 2024</a:t>
            </a:r>
          </a:p>
        </p:txBody>
      </p:sp>
    </p:spTree>
    <p:extLst>
      <p:ext uri="{BB962C8B-B14F-4D97-AF65-F5344CB8AC3E}">
        <p14:creationId xmlns:p14="http://schemas.microsoft.com/office/powerpoint/2010/main" val="3303618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471013-3EAF-0AB7-8884-AC3DC6AC8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6440"/>
            <a:ext cx="12192000" cy="3785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0B814E-458C-DADE-6990-42B7D60B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Peak-Hour Excessive Delay Per Capita YTD Q3 - 2024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4482A-AFB5-077A-31FA-038E308CAD07}"/>
              </a:ext>
            </a:extLst>
          </p:cNvPr>
          <p:cNvSpPr txBox="1"/>
          <p:nvPr/>
        </p:nvSpPr>
        <p:spPr>
          <a:xfrm>
            <a:off x="1105678" y="356815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100.0%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5E0F60-01F8-9ACD-8AE5-324BF283C4B3}"/>
              </a:ext>
            </a:extLst>
          </p:cNvPr>
          <p:cNvGrpSpPr/>
          <p:nvPr/>
        </p:nvGrpSpPr>
        <p:grpSpPr>
          <a:xfrm>
            <a:off x="959044" y="4340409"/>
            <a:ext cx="4441688" cy="356587"/>
            <a:chOff x="928701" y="4187139"/>
            <a:chExt cx="4441688" cy="35658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A46BCC-D565-1742-D552-E9DD7DA3084A}"/>
                </a:ext>
              </a:extLst>
            </p:cNvPr>
            <p:cNvSpPr txBox="1"/>
            <p:nvPr/>
          </p:nvSpPr>
          <p:spPr>
            <a:xfrm>
              <a:off x="928701" y="4193058"/>
              <a:ext cx="998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0.8h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E7624D-AE2C-9E70-BDD8-54270B80170C}"/>
                </a:ext>
              </a:extLst>
            </p:cNvPr>
            <p:cNvSpPr txBox="1"/>
            <p:nvPr/>
          </p:nvSpPr>
          <p:spPr>
            <a:xfrm>
              <a:off x="1801040" y="4205172"/>
              <a:ext cx="998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0.7h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7EA463-45A4-D737-4FE8-669549E270AF}"/>
                </a:ext>
              </a:extLst>
            </p:cNvPr>
            <p:cNvSpPr txBox="1"/>
            <p:nvPr/>
          </p:nvSpPr>
          <p:spPr>
            <a:xfrm>
              <a:off x="2642918" y="4200122"/>
              <a:ext cx="998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0.8h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0000E75-60FF-FF82-DA46-188C30A8659A}"/>
                </a:ext>
              </a:extLst>
            </p:cNvPr>
            <p:cNvSpPr txBox="1"/>
            <p:nvPr/>
          </p:nvSpPr>
          <p:spPr>
            <a:xfrm>
              <a:off x="3483418" y="4187139"/>
              <a:ext cx="998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1.1h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E4ED797-584B-E425-05BD-FC961B564AA6}"/>
                </a:ext>
              </a:extLst>
            </p:cNvPr>
            <p:cNvSpPr txBox="1"/>
            <p:nvPr/>
          </p:nvSpPr>
          <p:spPr>
            <a:xfrm>
              <a:off x="4371656" y="4193058"/>
              <a:ext cx="998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1.3h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C4B3929-E710-DF24-1A0E-0823456A1FB3}"/>
              </a:ext>
            </a:extLst>
          </p:cNvPr>
          <p:cNvSpPr txBox="1"/>
          <p:nvPr/>
        </p:nvSpPr>
        <p:spPr>
          <a:xfrm>
            <a:off x="6265696" y="5121815"/>
            <a:ext cx="215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Quarter 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A51E788-F4D1-0311-515E-12E2CFF0D195}"/>
              </a:ext>
            </a:extLst>
          </p:cNvPr>
          <p:cNvSpPr/>
          <p:nvPr/>
        </p:nvSpPr>
        <p:spPr>
          <a:xfrm>
            <a:off x="6142138" y="3669562"/>
            <a:ext cx="2423887" cy="11014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314F4E-BBC0-FD8C-A05B-A89D48C2F01B}"/>
              </a:ext>
            </a:extLst>
          </p:cNvPr>
          <p:cNvSpPr/>
          <p:nvPr/>
        </p:nvSpPr>
        <p:spPr>
          <a:xfrm>
            <a:off x="6372327" y="4794929"/>
            <a:ext cx="2153612" cy="1831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85161-9489-00BD-693A-8BA89767482F}"/>
              </a:ext>
            </a:extLst>
          </p:cNvPr>
          <p:cNvSpPr txBox="1"/>
          <p:nvPr/>
        </p:nvSpPr>
        <p:spPr>
          <a:xfrm>
            <a:off x="5242321" y="4340594"/>
            <a:ext cx="998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1.0h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545805-E89A-B3C8-F70F-56B2F64E0FF2}"/>
              </a:ext>
            </a:extLst>
          </p:cNvPr>
          <p:cNvSpPr txBox="1"/>
          <p:nvPr/>
        </p:nvSpPr>
        <p:spPr>
          <a:xfrm>
            <a:off x="6068478" y="4310281"/>
            <a:ext cx="998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1.0h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7932C-6A6B-5126-4BB9-C90930BEDC68}"/>
              </a:ext>
            </a:extLst>
          </p:cNvPr>
          <p:cNvSpPr txBox="1"/>
          <p:nvPr/>
        </p:nvSpPr>
        <p:spPr>
          <a:xfrm>
            <a:off x="6949767" y="4310281"/>
            <a:ext cx="998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0.8h</a:t>
            </a:r>
          </a:p>
        </p:txBody>
      </p:sp>
    </p:spTree>
    <p:extLst>
      <p:ext uri="{BB962C8B-B14F-4D97-AF65-F5344CB8AC3E}">
        <p14:creationId xmlns:p14="http://schemas.microsoft.com/office/powerpoint/2010/main" val="240937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814E-458C-DADE-6990-42B7D60B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Peak-Hour Excessive Delay Per Capita YTD Q3 - 2024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4482A-AFB5-077A-31FA-038E308CAD07}"/>
              </a:ext>
            </a:extLst>
          </p:cNvPr>
          <p:cNvSpPr txBox="1"/>
          <p:nvPr/>
        </p:nvSpPr>
        <p:spPr>
          <a:xfrm>
            <a:off x="1105678" y="356815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100.0%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8B1309-3465-9FBC-BF19-E2BCDB5D5CEC}"/>
              </a:ext>
            </a:extLst>
          </p:cNvPr>
          <p:cNvSpPr txBox="1"/>
          <p:nvPr/>
        </p:nvSpPr>
        <p:spPr>
          <a:xfrm>
            <a:off x="748326" y="4208135"/>
            <a:ext cx="925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100.0%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39964E-D789-F404-F85C-5FE16CF5B26B}"/>
              </a:ext>
            </a:extLst>
          </p:cNvPr>
          <p:cNvSpPr txBox="1"/>
          <p:nvPr/>
        </p:nvSpPr>
        <p:spPr>
          <a:xfrm>
            <a:off x="10706120" y="4216161"/>
            <a:ext cx="80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91.3%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B71443-E726-0303-1647-B3AD739963A2}"/>
              </a:ext>
            </a:extLst>
          </p:cNvPr>
          <p:cNvSpPr txBox="1"/>
          <p:nvPr/>
        </p:nvSpPr>
        <p:spPr>
          <a:xfrm>
            <a:off x="1673809" y="4208135"/>
            <a:ext cx="925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100.0%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5EBA2-479B-5A08-290D-0BB3FAA8B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99" y="1024476"/>
            <a:ext cx="6934801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01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0060BD-2480-4CA8-A2DC-23E712287F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Grace Benninger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138D0-1633-49AB-8471-83B068B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77" y="6356350"/>
            <a:ext cx="2743200" cy="365125"/>
          </a:xfrm>
        </p:spPr>
        <p:txBody>
          <a:bodyPr/>
          <a:lstStyle/>
          <a:p>
            <a:fld id="{D535BAB9-45E5-4E1D-BB2A-23435A4E7ED9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60C31-80D8-4EF3-B195-A163692E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305" y="6356349"/>
            <a:ext cx="474357" cy="365125"/>
          </a:xfrm>
        </p:spPr>
        <p:txBody>
          <a:bodyPr/>
          <a:lstStyle/>
          <a:p>
            <a:fld id="{F5D2898B-408D-431F-9E98-2059B02A5CF4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A41E5A-9C95-42FB-A7D6-2B7BFCD98A53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994B3"/>
              </a:gs>
              <a:gs pos="29000">
                <a:srgbClr val="0994B3"/>
              </a:gs>
              <a:gs pos="75000">
                <a:srgbClr val="0994B3"/>
              </a:gs>
              <a:gs pos="90000">
                <a:schemeClr val="bg1"/>
              </a:gs>
            </a:gsLst>
          </a:gra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37A0B0A-04BA-4415-820F-249152185BA8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gbenninger@nirpc.org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DCE171A-5AE2-448A-B975-D63591BC8540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>
            <a:normAutofit/>
          </a:bodyPr>
          <a:lstStyle/>
          <a:p>
            <a:r>
              <a:rPr lang="en-US" dirty="0"/>
              <a:t>www.nirpc.org</a:t>
            </a:r>
          </a:p>
        </p:txBody>
      </p:sp>
    </p:spTree>
    <p:extLst>
      <p:ext uri="{BB962C8B-B14F-4D97-AF65-F5344CB8AC3E}">
        <p14:creationId xmlns:p14="http://schemas.microsoft.com/office/powerpoint/2010/main" val="363472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F1A0BB-339E-1A3E-2A4E-E1C942A96C12}"/>
              </a:ext>
            </a:extLst>
          </p:cNvPr>
          <p:cNvSpPr txBox="1">
            <a:spLocks/>
          </p:cNvSpPr>
          <p:nvPr/>
        </p:nvSpPr>
        <p:spPr>
          <a:xfrm>
            <a:off x="0" y="1295803"/>
            <a:ext cx="11906886" cy="282786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>
                <a:solidFill>
                  <a:srgbClr val="005B7F"/>
                </a:solidFill>
                <a:latin typeface="Aptos" panose="020B0004020202020204" pitchFamily="34" charset="0"/>
              </a:rPr>
              <a:t>Safety</a:t>
            </a:r>
          </a:p>
          <a:p>
            <a:pPr algn="ctr"/>
            <a:r>
              <a:rPr lang="en-US" sz="9600" dirty="0">
                <a:solidFill>
                  <a:srgbClr val="005B7F"/>
                </a:solidFill>
                <a:latin typeface="Aptos" panose="020B0004020202020204" pitchFamily="34" charset="0"/>
              </a:rPr>
              <a:t>Update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4F739B0-3E2A-8F37-5C15-FA02A02C04E1}"/>
              </a:ext>
            </a:extLst>
          </p:cNvPr>
          <p:cNvSpPr txBox="1">
            <a:spLocks/>
          </p:cNvSpPr>
          <p:nvPr/>
        </p:nvSpPr>
        <p:spPr>
          <a:xfrm>
            <a:off x="4926912" y="4276503"/>
            <a:ext cx="2338176" cy="49147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ptos" panose="020B0004020202020204" pitchFamily="34" charset="0"/>
              </a:rPr>
              <a:t>Quarter 3 - 2024</a:t>
            </a:r>
          </a:p>
        </p:txBody>
      </p:sp>
    </p:spTree>
    <p:extLst>
      <p:ext uri="{BB962C8B-B14F-4D97-AF65-F5344CB8AC3E}">
        <p14:creationId xmlns:p14="http://schemas.microsoft.com/office/powerpoint/2010/main" val="402048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2E6CB90-2426-4E66-8A33-920CD548D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77" y="70927"/>
            <a:ext cx="11906886" cy="767220"/>
          </a:xfrm>
          <a:gradFill>
            <a:gsLst>
              <a:gs pos="0">
                <a:schemeClr val="accent2">
                  <a:lumMod val="75000"/>
                </a:schemeClr>
              </a:gs>
              <a:gs pos="29000">
                <a:schemeClr val="accent2"/>
              </a:gs>
              <a:gs pos="75000">
                <a:schemeClr val="accent3">
                  <a:lumMod val="75000"/>
                </a:schemeClr>
              </a:gs>
              <a:gs pos="90000">
                <a:schemeClr val="bg1"/>
              </a:gs>
            </a:gsLst>
            <a:lin ang="0" scaled="0"/>
          </a:gradFill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All Collisions NWI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050AF69-D2F0-426F-847D-D5B73DCC2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031448"/>
              </p:ext>
            </p:extLst>
          </p:nvPr>
        </p:nvGraphicFramePr>
        <p:xfrm>
          <a:off x="876712" y="937682"/>
          <a:ext cx="1033501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686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3C34-24C7-CA9E-2055-326CF173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Lake County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E149A7-2CB4-E4DF-649A-C67E941F4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011569"/>
              </p:ext>
            </p:extLst>
          </p:nvPr>
        </p:nvGraphicFramePr>
        <p:xfrm>
          <a:off x="90488" y="896938"/>
          <a:ext cx="11907837" cy="571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250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E02C8-7734-56BA-062C-F4D4BCE9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LaPorte County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C3AFABF-AB21-20A3-2383-98479877D5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401450"/>
              </p:ext>
            </p:extLst>
          </p:nvPr>
        </p:nvGraphicFramePr>
        <p:xfrm>
          <a:off x="90488" y="896938"/>
          <a:ext cx="11907837" cy="539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716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FF8A-D552-8EB6-3851-5EDAF891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Porter County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57320-D3E1-63FA-BC95-61EC23990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727638"/>
              </p:ext>
            </p:extLst>
          </p:nvPr>
        </p:nvGraphicFramePr>
        <p:xfrm>
          <a:off x="90488" y="896938"/>
          <a:ext cx="11907837" cy="539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613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79F60-DF55-EAC8-1896-2DFBC9C82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57" y="1337732"/>
            <a:ext cx="11906886" cy="2827867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005B7F"/>
                </a:solidFill>
                <a:latin typeface="Aptos" panose="020B0004020202020204" pitchFamily="34" charset="0"/>
              </a:rPr>
              <a:t>Travel Time </a:t>
            </a:r>
          </a:p>
          <a:p>
            <a:pPr algn="ctr"/>
            <a:r>
              <a:rPr lang="en-US" sz="9600" dirty="0">
                <a:solidFill>
                  <a:srgbClr val="005B7F"/>
                </a:solidFill>
                <a:latin typeface="Aptos" panose="020B0004020202020204" pitchFamily="34" charset="0"/>
              </a:rPr>
              <a:t>Reliability Update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DEE87FC-B46D-F6EF-F5E2-4B5EE4B5A24A}"/>
              </a:ext>
            </a:extLst>
          </p:cNvPr>
          <p:cNvSpPr txBox="1">
            <a:spLocks/>
          </p:cNvSpPr>
          <p:nvPr/>
        </p:nvSpPr>
        <p:spPr>
          <a:xfrm>
            <a:off x="4926912" y="4199465"/>
            <a:ext cx="2338176" cy="49147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ptos" panose="020B0004020202020204" pitchFamily="34" charset="0"/>
              </a:rPr>
              <a:t>Quarter 3 - 2024</a:t>
            </a:r>
          </a:p>
        </p:txBody>
      </p:sp>
    </p:spTree>
    <p:extLst>
      <p:ext uri="{BB962C8B-B14F-4D97-AF65-F5344CB8AC3E}">
        <p14:creationId xmlns:p14="http://schemas.microsoft.com/office/powerpoint/2010/main" val="19575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824CD78-AF3E-667A-5E55-B88EB91A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9704"/>
            <a:ext cx="12192000" cy="3638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0B814E-458C-DADE-6990-42B7D60B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Travel Time Reliability on the Interstates YTD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4482A-AFB5-077A-31FA-038E308CAD07}"/>
              </a:ext>
            </a:extLst>
          </p:cNvPr>
          <p:cNvSpPr txBox="1"/>
          <p:nvPr/>
        </p:nvSpPr>
        <p:spPr>
          <a:xfrm>
            <a:off x="1105678" y="356815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100.0%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99D277-DEC0-9E7E-6A48-DA3B265046A2}"/>
              </a:ext>
            </a:extLst>
          </p:cNvPr>
          <p:cNvSpPr txBox="1"/>
          <p:nvPr/>
        </p:nvSpPr>
        <p:spPr>
          <a:xfrm>
            <a:off x="1152751" y="4268382"/>
            <a:ext cx="80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100%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AC7146-D12D-AABD-FC5B-4868E562CF39}"/>
              </a:ext>
            </a:extLst>
          </p:cNvPr>
          <p:cNvSpPr txBox="1"/>
          <p:nvPr/>
        </p:nvSpPr>
        <p:spPr>
          <a:xfrm>
            <a:off x="9853295" y="4208135"/>
            <a:ext cx="80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94.1%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39964E-D789-F404-F85C-5FE16CF5B26B}"/>
              </a:ext>
            </a:extLst>
          </p:cNvPr>
          <p:cNvSpPr txBox="1"/>
          <p:nvPr/>
        </p:nvSpPr>
        <p:spPr>
          <a:xfrm>
            <a:off x="10706120" y="4216161"/>
            <a:ext cx="80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91.3%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E31564E-CC43-678C-E890-AB17845E0EE2}"/>
              </a:ext>
            </a:extLst>
          </p:cNvPr>
          <p:cNvGrpSpPr/>
          <p:nvPr/>
        </p:nvGrpSpPr>
        <p:grpSpPr>
          <a:xfrm>
            <a:off x="6172299" y="3767797"/>
            <a:ext cx="2612740" cy="1859698"/>
            <a:chOff x="3598012" y="3803073"/>
            <a:chExt cx="2612740" cy="185969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C4B3929-E710-DF24-1A0E-0823456A1FB3}"/>
                </a:ext>
              </a:extLst>
            </p:cNvPr>
            <p:cNvSpPr txBox="1"/>
            <p:nvPr/>
          </p:nvSpPr>
          <p:spPr>
            <a:xfrm>
              <a:off x="3823856" y="5293439"/>
              <a:ext cx="21536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ptos" panose="020B0004020202020204" pitchFamily="34" charset="0"/>
                </a:rPr>
                <a:t>Quarter 3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A51E788-F4D1-0311-515E-12E2CFF0D195}"/>
                </a:ext>
              </a:extLst>
            </p:cNvPr>
            <p:cNvSpPr/>
            <p:nvPr/>
          </p:nvSpPr>
          <p:spPr>
            <a:xfrm>
              <a:off x="3598012" y="3803073"/>
              <a:ext cx="2612740" cy="11014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8314F4E-BBC0-FD8C-A05B-A89D48C2F01B}"/>
              </a:ext>
            </a:extLst>
          </p:cNvPr>
          <p:cNvSpPr/>
          <p:nvPr/>
        </p:nvSpPr>
        <p:spPr>
          <a:xfrm>
            <a:off x="6390368" y="4904977"/>
            <a:ext cx="215361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E96C40-C496-B14C-2C32-5392B5051EC3}"/>
              </a:ext>
            </a:extLst>
          </p:cNvPr>
          <p:cNvGrpSpPr/>
          <p:nvPr/>
        </p:nvGrpSpPr>
        <p:grpSpPr>
          <a:xfrm>
            <a:off x="5048957" y="3348991"/>
            <a:ext cx="3728827" cy="353664"/>
            <a:chOff x="2522164" y="3436387"/>
            <a:chExt cx="3728827" cy="35366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2BD6B5B-98F9-3E3E-D9F0-169EC326A09C}"/>
                </a:ext>
              </a:extLst>
            </p:cNvPr>
            <p:cNvGrpSpPr/>
            <p:nvPr/>
          </p:nvGrpSpPr>
          <p:grpSpPr>
            <a:xfrm>
              <a:off x="3667159" y="3436387"/>
              <a:ext cx="2583832" cy="346580"/>
              <a:chOff x="3667159" y="3436387"/>
              <a:chExt cx="2583832" cy="34658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661BDE-7E43-AB80-EDD3-5DB6AACA7AEC}"/>
                  </a:ext>
                </a:extLst>
              </p:cNvPr>
              <p:cNvSpPr txBox="1"/>
              <p:nvPr/>
            </p:nvSpPr>
            <p:spPr>
              <a:xfrm>
                <a:off x="3667159" y="3436387"/>
                <a:ext cx="8024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79.7%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387D91-E8D9-3064-67A9-CAF02F860773}"/>
                  </a:ext>
                </a:extLst>
              </p:cNvPr>
              <p:cNvSpPr txBox="1"/>
              <p:nvPr/>
            </p:nvSpPr>
            <p:spPr>
              <a:xfrm>
                <a:off x="4549288" y="3436387"/>
                <a:ext cx="8024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76.6%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3B82B4-9AD4-72BC-3B86-ED9AC81FEC42}"/>
                  </a:ext>
                </a:extLst>
              </p:cNvPr>
              <p:cNvSpPr txBox="1"/>
              <p:nvPr/>
            </p:nvSpPr>
            <p:spPr>
              <a:xfrm>
                <a:off x="5448560" y="3444413"/>
                <a:ext cx="8024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89.3%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9ABA7F-F530-0303-1A06-7F1BC31636CF}"/>
                  </a:ext>
                </a:extLst>
              </p:cNvPr>
              <p:cNvSpPr/>
              <p:nvPr/>
            </p:nvSpPr>
            <p:spPr>
              <a:xfrm>
                <a:off x="3667160" y="3474427"/>
                <a:ext cx="2543592" cy="29681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5A30F1-7FAF-BB5A-B305-E3D387BDF697}"/>
                </a:ext>
              </a:extLst>
            </p:cNvPr>
            <p:cNvSpPr txBox="1"/>
            <p:nvPr/>
          </p:nvSpPr>
          <p:spPr>
            <a:xfrm>
              <a:off x="2522164" y="3451497"/>
              <a:ext cx="11790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Q3 of 2023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92E3C35-0C4D-3940-7039-CC763F22E078}"/>
              </a:ext>
            </a:extLst>
          </p:cNvPr>
          <p:cNvSpPr txBox="1"/>
          <p:nvPr/>
        </p:nvSpPr>
        <p:spPr>
          <a:xfrm>
            <a:off x="1999814" y="4262880"/>
            <a:ext cx="80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100%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6274BE-67FB-3D78-D1C4-755F6A257932}"/>
              </a:ext>
            </a:extLst>
          </p:cNvPr>
          <p:cNvSpPr txBox="1"/>
          <p:nvPr/>
        </p:nvSpPr>
        <p:spPr>
          <a:xfrm>
            <a:off x="2852382" y="4262880"/>
            <a:ext cx="80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91.7%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BB5FA4-959E-8883-CBA3-5D53972C491D}"/>
              </a:ext>
            </a:extLst>
          </p:cNvPr>
          <p:cNvSpPr txBox="1"/>
          <p:nvPr/>
        </p:nvSpPr>
        <p:spPr>
          <a:xfrm>
            <a:off x="3684389" y="4288705"/>
            <a:ext cx="80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85.6%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8123D8-7781-CEB7-F566-635358CBFB9B}"/>
              </a:ext>
            </a:extLst>
          </p:cNvPr>
          <p:cNvSpPr txBox="1"/>
          <p:nvPr/>
        </p:nvSpPr>
        <p:spPr>
          <a:xfrm>
            <a:off x="4538138" y="4290525"/>
            <a:ext cx="80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81.7%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BF9566-1769-F86E-59F2-0198CB48F40F}"/>
              </a:ext>
            </a:extLst>
          </p:cNvPr>
          <p:cNvSpPr txBox="1"/>
          <p:nvPr/>
        </p:nvSpPr>
        <p:spPr>
          <a:xfrm>
            <a:off x="5416077" y="4292739"/>
            <a:ext cx="80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84.8%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01E0BD-B7BF-114E-20D6-CFEDA60B8AF5}"/>
              </a:ext>
            </a:extLst>
          </p:cNvPr>
          <p:cNvSpPr txBox="1"/>
          <p:nvPr/>
        </p:nvSpPr>
        <p:spPr>
          <a:xfrm>
            <a:off x="6276361" y="4288705"/>
            <a:ext cx="80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81.9%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9888FE-9F24-3280-4E4D-ECF8E3BC4006}"/>
              </a:ext>
            </a:extLst>
          </p:cNvPr>
          <p:cNvSpPr txBox="1"/>
          <p:nvPr/>
        </p:nvSpPr>
        <p:spPr>
          <a:xfrm>
            <a:off x="7125857" y="4293164"/>
            <a:ext cx="80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79.1%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75F699-57EE-BFBA-D92F-43B41329B680}"/>
              </a:ext>
            </a:extLst>
          </p:cNvPr>
          <p:cNvSpPr txBox="1"/>
          <p:nvPr/>
        </p:nvSpPr>
        <p:spPr>
          <a:xfrm>
            <a:off x="7975353" y="4288705"/>
            <a:ext cx="80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82.1%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76010D-39DB-606D-F63A-9D3F609305B7}"/>
              </a:ext>
            </a:extLst>
          </p:cNvPr>
          <p:cNvSpPr txBox="1"/>
          <p:nvPr/>
        </p:nvSpPr>
        <p:spPr>
          <a:xfrm>
            <a:off x="8832964" y="4293164"/>
            <a:ext cx="80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75.5%</a:t>
            </a:r>
          </a:p>
        </p:txBody>
      </p:sp>
    </p:spTree>
    <p:extLst>
      <p:ext uri="{BB962C8B-B14F-4D97-AF65-F5344CB8AC3E}">
        <p14:creationId xmlns:p14="http://schemas.microsoft.com/office/powerpoint/2010/main" val="236167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CED8-FF40-9859-381A-CEBED2D8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Time Reliability on the Interstates YTD – Q3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52865-D044-E9FE-1AD5-C61082CB2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631" y="931509"/>
            <a:ext cx="5730737" cy="57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31287"/>
      </p:ext>
    </p:extLst>
  </p:cSld>
  <p:clrMapOvr>
    <a:masterClrMapping/>
  </p:clrMapOvr>
</p:sld>
</file>

<file path=ppt/theme/theme1.xml><?xml version="1.0" encoding="utf-8"?>
<a:theme xmlns:a="http://schemas.openxmlformats.org/drawingml/2006/main" name="2019 NIRPC PowerPoint Template">
  <a:themeElements>
    <a:clrScheme name="NIRPC">
      <a:dk1>
        <a:sysClr val="windowText" lastClr="000000"/>
      </a:dk1>
      <a:lt1>
        <a:srgbClr val="FFFFFF"/>
      </a:lt1>
      <a:dk2>
        <a:srgbClr val="7F7F7F"/>
      </a:dk2>
      <a:lt2>
        <a:srgbClr val="D8D8D8"/>
      </a:lt2>
      <a:accent1>
        <a:srgbClr val="073763"/>
      </a:accent1>
      <a:accent2>
        <a:srgbClr val="0075A2"/>
      </a:accent2>
      <a:accent3>
        <a:srgbClr val="00B0F0"/>
      </a:accent3>
      <a:accent4>
        <a:srgbClr val="89DEFF"/>
      </a:accent4>
      <a:accent5>
        <a:srgbClr val="92D050"/>
      </a:accent5>
      <a:accent6>
        <a:srgbClr val="00B050"/>
      </a:accent6>
      <a:hlink>
        <a:srgbClr val="5DF0F6"/>
      </a:hlink>
      <a:folHlink>
        <a:srgbClr val="089CA2"/>
      </a:folHlink>
    </a:clrScheme>
    <a:fontScheme name="Custom 3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NIRPC PowerPoint Template" id="{D9DBB228-39C7-4CD1-9158-BAC6D230D46B}" vid="{C6B23D09-6253-43F0-A07D-C1588FBE6F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52028D515924B936A4FCF9AEBB4F7" ma:contentTypeVersion="4" ma:contentTypeDescription="Create a new document." ma:contentTypeScope="" ma:versionID="9bf0a3037a1e13826c33d0dd0238e12a">
  <xsd:schema xmlns:xsd="http://www.w3.org/2001/XMLSchema" xmlns:xs="http://www.w3.org/2001/XMLSchema" xmlns:p="http://schemas.microsoft.com/office/2006/metadata/properties" xmlns:ns2="37204850-aca2-4966-ad81-1617f921bbf2" targetNamespace="http://schemas.microsoft.com/office/2006/metadata/properties" ma:root="true" ma:fieldsID="905e4b2aa9e2e804c684f14afc1d4b6d" ns2:_="">
    <xsd:import namespace="37204850-aca2-4966-ad81-1617f921b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04850-aca2-4966-ad81-1617f921bb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05C321-0A23-4B35-9C70-ABC661C06ECE}">
  <ds:schemaRefs>
    <ds:schemaRef ds:uri="37204850-aca2-4966-ad81-1617f921bb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C9497F1-0B90-4E0F-A64D-E843ACD495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D318E1-6267-4FB7-BFE2-6DA0309EA096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37204850-aca2-4966-ad81-1617f921bbf2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 NIRPC PowerPoint Template</Template>
  <TotalTime>16124</TotalTime>
  <Words>277</Words>
  <Application>Microsoft Office PowerPoint</Application>
  <PresentationFormat>Widescreen</PresentationFormat>
  <Paragraphs>104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Franklin Gothic Book</vt:lpstr>
      <vt:lpstr>2019 NIRPC PowerPoint Template</vt:lpstr>
      <vt:lpstr>3rd Quarter 2024 Safety, Reliability, Freight, and Congestion Update</vt:lpstr>
      <vt:lpstr>PowerPoint Presentation</vt:lpstr>
      <vt:lpstr>All Collisions NWI</vt:lpstr>
      <vt:lpstr>Lake County</vt:lpstr>
      <vt:lpstr>LaPorte County</vt:lpstr>
      <vt:lpstr>Porter County</vt:lpstr>
      <vt:lpstr>PowerPoint Presentation</vt:lpstr>
      <vt:lpstr>Travel Time Reliability on the Interstates YTD</vt:lpstr>
      <vt:lpstr>Travel Time Reliability on the Interstates YTD – Q3 2024</vt:lpstr>
      <vt:lpstr>Travel Time Reliability on the Non-Interstate NHS YTD Q3 2024</vt:lpstr>
      <vt:lpstr>Travel Time Reliability on the Non-Interstate NHS YTD – Q3 2024</vt:lpstr>
      <vt:lpstr>PowerPoint Presentation</vt:lpstr>
      <vt:lpstr>Truck Travel Time Reliability on the Interstates YTD Q3 - 2024</vt:lpstr>
      <vt:lpstr>Truck Travel Time Reliability on the Interstates YTD Q3 - 2024</vt:lpstr>
      <vt:lpstr>PowerPoint Presentation</vt:lpstr>
      <vt:lpstr>Peak-Hour Excessive Delay Per Capita YTD Q3 - 2024</vt:lpstr>
      <vt:lpstr>Peak-Hour Excessive Delay Per Capita YTD Q3 - 2024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Kimball</dc:creator>
  <cp:lastModifiedBy>Candice Eklund</cp:lastModifiedBy>
  <cp:revision>67</cp:revision>
  <dcterms:created xsi:type="dcterms:W3CDTF">2021-09-09T19:03:10Z</dcterms:created>
  <dcterms:modified xsi:type="dcterms:W3CDTF">2024-12-03T14:55:03Z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0x010100B8B52028D515924B936A4FCF9AEBB4F7</vt:lpwstr>
  </property>
</Properties>
</file>