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65" r:id="rId5"/>
    <p:sldId id="266" r:id="rId6"/>
    <p:sldId id="262" r:id="rId7"/>
    <p:sldId id="267" r:id="rId8"/>
    <p:sldId id="271" r:id="rId9"/>
    <p:sldId id="268" r:id="rId10"/>
    <p:sldId id="270" r:id="rId11"/>
    <p:sldId id="264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A552"/>
    <a:srgbClr val="0994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CD590-CB65-460B-9192-8059ECBE67AD}" v="20" dt="2024-12-03T13:55:37.010"/>
    <p1510:client id="{24BF6B4F-B286-400A-8A76-2026699ED841}" v="33" dt="2024-12-03T17:26:33.346"/>
    <p1510:client id="{3533B66F-C824-45F4-BD9A-E96DE9341F42}" v="11" dt="2024-12-03T17:28:58.8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930" autoAdjust="0"/>
  </p:normalViewPr>
  <p:slideViewPr>
    <p:cSldViewPr snapToGrid="0">
      <p:cViewPr varScale="1">
        <p:scale>
          <a:sx n="100" d="100"/>
          <a:sy n="100" d="100"/>
        </p:scale>
        <p:origin x="81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301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rgbClr val="00B050"/>
                </a:solidFill>
              </a:rPr>
              <a:t>Application Types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027741224249536E-2"/>
          <c:y val="1.4747166719766966E-2"/>
          <c:w val="0.95773381428303472"/>
          <c:h val="0.832153065404396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project_list_10_24_2024!$F$31:$F$38</c:f>
              <c:strCache>
                <c:ptCount val="8"/>
                <c:pt idx="0">
                  <c:v>Air Quality</c:v>
                </c:pt>
                <c:pt idx="1">
                  <c:v>Complete Streets</c:v>
                </c:pt>
                <c:pt idx="2">
                  <c:v>Environment</c:v>
                </c:pt>
                <c:pt idx="3">
                  <c:v>Multi-Use Trails</c:v>
                </c:pt>
                <c:pt idx="4">
                  <c:v>New Roadways</c:v>
                </c:pt>
                <c:pt idx="5">
                  <c:v>Planning</c:v>
                </c:pt>
                <c:pt idx="6">
                  <c:v>Roadway Modification</c:v>
                </c:pt>
                <c:pt idx="7">
                  <c:v>Transit Expansion</c:v>
                </c:pt>
              </c:strCache>
            </c:strRef>
          </c:cat>
          <c:val>
            <c:numRef>
              <c:f>project_list_10_24_2024!$G$31:$G$38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10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03-4A98-83B8-22D53D9F6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705775"/>
        <c:axId val="477708175"/>
      </c:barChart>
      <c:catAx>
        <c:axId val="477705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708175"/>
        <c:crosses val="autoZero"/>
        <c:auto val="1"/>
        <c:lblAlgn val="ctr"/>
        <c:lblOffset val="100"/>
        <c:noMultiLvlLbl val="0"/>
      </c:catAx>
      <c:valAx>
        <c:axId val="477708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705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Applicants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Applicants</a:t>
            </a:r>
          </a:p>
        </c:rich>
      </c:tx>
      <c:layout>
        <c:manualLayout>
          <c:xMode val="edge"/>
          <c:yMode val="edge"/>
          <c:x val="0.44908905597932564"/>
          <c:y val="7.974137840821139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66477393643671E-2"/>
          <c:y val="0.12208925019920011"/>
          <c:w val="0.95909555488329168"/>
          <c:h val="0.7493670700489993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AC-42D9-86AF-5DA28C6A38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AC-42D9-86AF-5DA28C6A38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AC-42D9-86AF-5DA28C6A38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AC-42D9-86AF-5DA28C6A384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9AC-42D9-86AF-5DA28C6A384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9AC-42D9-86AF-5DA28C6A384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9AC-42D9-86AF-5DA28C6A384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E9AC-42D9-86AF-5DA28C6A384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E9AC-42D9-86AF-5DA28C6A384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E9AC-42D9-86AF-5DA28C6A384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E9AC-42D9-86AF-5DA28C6A384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E9AC-42D9-86AF-5DA28C6A384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E9AC-42D9-86AF-5DA28C6A3840}"/>
              </c:ext>
            </c:extLst>
          </c:dPt>
          <c:cat>
            <c:strRef>
              <c:f>project_list_10_24_2024!$B$31:$B$43</c:f>
              <c:strCache>
                <c:ptCount val="13"/>
                <c:pt idx="0">
                  <c:v>Burns Habor</c:v>
                </c:pt>
                <c:pt idx="1">
                  <c:v>Cedar Lake</c:v>
                </c:pt>
                <c:pt idx="2">
                  <c:v>Crown Point</c:v>
                </c:pt>
                <c:pt idx="3">
                  <c:v>Gary</c:v>
                </c:pt>
                <c:pt idx="4">
                  <c:v>Hammond</c:v>
                </c:pt>
                <c:pt idx="5">
                  <c:v>Lake County</c:v>
                </c:pt>
                <c:pt idx="6">
                  <c:v>La Porte</c:v>
                </c:pt>
                <c:pt idx="7">
                  <c:v>Merrillville</c:v>
                </c:pt>
                <c:pt idx="8">
                  <c:v>NIRPC</c:v>
                </c:pt>
                <c:pt idx="9">
                  <c:v>Portage</c:v>
                </c:pt>
                <c:pt idx="10">
                  <c:v>Porter County</c:v>
                </c:pt>
                <c:pt idx="11">
                  <c:v>Schererville</c:v>
                </c:pt>
                <c:pt idx="12">
                  <c:v>Valparaiso</c:v>
                </c:pt>
              </c:strCache>
            </c:strRef>
          </c:cat>
          <c:val>
            <c:numRef>
              <c:f>project_list_10_24_2024!$C$31:$C$43</c:f>
              <c:numCache>
                <c:formatCode>General</c:formatCode>
                <c:ptCount val="13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9AC-42D9-86AF-5DA28C6A3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15882519666103"/>
          <c:y val="0.8585258764651873"/>
          <c:w val="0.78125724685051279"/>
          <c:h val="0.125957590995198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u="none" strike="noStrike" kern="1200" spc="0" baseline="0" dirty="0">
                <a:solidFill>
                  <a:srgbClr val="00B050"/>
                </a:solidFill>
              </a:rPr>
              <a:t>Applications by Funding Program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project_list_10_24_2024!$B$48:$B$53</c:f>
              <c:strCache>
                <c:ptCount val="6"/>
                <c:pt idx="0">
                  <c:v>STBG</c:v>
                </c:pt>
                <c:pt idx="1">
                  <c:v>CMAQ</c:v>
                </c:pt>
                <c:pt idx="2">
                  <c:v>HSIP</c:v>
                </c:pt>
                <c:pt idx="3">
                  <c:v>TA</c:v>
                </c:pt>
                <c:pt idx="4">
                  <c:v>CRP</c:v>
                </c:pt>
                <c:pt idx="5">
                  <c:v>PROTECT</c:v>
                </c:pt>
              </c:strCache>
            </c:strRef>
          </c:cat>
          <c:val>
            <c:numRef>
              <c:f>project_list_10_24_2024!$C$48:$C$53</c:f>
              <c:numCache>
                <c:formatCode>General</c:formatCode>
                <c:ptCount val="6"/>
                <c:pt idx="0">
                  <c:v>10</c:v>
                </c:pt>
                <c:pt idx="1">
                  <c:v>7</c:v>
                </c:pt>
                <c:pt idx="2">
                  <c:v>6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B-4BC5-A07C-0E8CE9E678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11298319"/>
        <c:axId val="1311296399"/>
      </c:barChart>
      <c:catAx>
        <c:axId val="1311298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1296399"/>
        <c:crosses val="autoZero"/>
        <c:auto val="1"/>
        <c:lblAlgn val="ctr"/>
        <c:lblOffset val="100"/>
        <c:noMultiLvlLbl val="0"/>
      </c:catAx>
      <c:valAx>
        <c:axId val="13112963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1298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AA7-A119-4238-AF92-E72153364D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73853-BBF5-408C-BF0E-415C4039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3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373853-BBF5-408C-BF0E-415C40391D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63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373853-BBF5-408C-BF0E-415C40391D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47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/>
          <a:lstStyle/>
          <a:p>
            <a:br>
              <a:rPr lang="en-US" sz="11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</a:b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373853-BBF5-408C-BF0E-415C40391D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1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373853-BBF5-408C-BF0E-415C40391D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69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373853-BBF5-408C-BF0E-415C40391D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21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373853-BBF5-408C-BF0E-415C40391D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3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373853-BBF5-408C-BF0E-415C40391D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7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0E2BAAB-FC79-4942-96D1-7FCC66C85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77" y="3156798"/>
            <a:ext cx="11906886" cy="49147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>
                <a:solidFill>
                  <a:srgbClr val="00B05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8FDAE-58E1-4156-B1E4-19AF9592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25793" y="6356350"/>
            <a:ext cx="100584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latin typeface="+mn-lt"/>
              </a:defRPr>
            </a:lvl1pPr>
          </a:lstStyle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E64A7-9504-447B-912E-37DF39F9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305" y="6356349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050" b="1">
                <a:latin typeface="+mn-lt"/>
              </a:defRPr>
            </a:lvl1pPr>
          </a:lstStyle>
          <a:p>
            <a:fld id="{F5D2898B-408D-431F-9E98-2059B02A5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E09DED2-57D8-4C4A-8E4C-DCDAF5F3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7" y="2264305"/>
            <a:ext cx="11906886" cy="767220"/>
          </a:xfrm>
          <a:gradFill>
            <a:gsLst>
              <a:gs pos="0">
                <a:schemeClr val="accent2">
                  <a:lumMod val="75000"/>
                </a:schemeClr>
              </a:gs>
              <a:gs pos="29000">
                <a:schemeClr val="accent2"/>
              </a:gs>
              <a:gs pos="75000">
                <a:schemeClr val="accent3">
                  <a:lumMod val="75000"/>
                </a:schemeClr>
              </a:gs>
              <a:gs pos="90000">
                <a:schemeClr val="bg1"/>
              </a:gs>
            </a:gsLst>
            <a:lin ang="0" scaled="0"/>
          </a:gradFill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0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163CE-C4B6-4184-8583-0234BB7B6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7" y="70927"/>
            <a:ext cx="11906886" cy="767220"/>
          </a:xfrm>
          <a:gradFill>
            <a:gsLst>
              <a:gs pos="0">
                <a:schemeClr val="accent2">
                  <a:lumMod val="75000"/>
                </a:schemeClr>
              </a:gs>
              <a:gs pos="29000">
                <a:schemeClr val="accent2"/>
              </a:gs>
              <a:gs pos="75000">
                <a:schemeClr val="accent3">
                  <a:lumMod val="75000"/>
                </a:schemeClr>
              </a:gs>
              <a:gs pos="90000">
                <a:schemeClr val="bg1"/>
              </a:gs>
            </a:gsLst>
            <a:lin ang="0" scaled="0"/>
          </a:gradFill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32E2-76D6-4D9D-AFB6-CCD248D6A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00B05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EED9E06-3818-4C20-8D30-18B880B6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25793" y="6356350"/>
            <a:ext cx="100584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latin typeface="+mn-lt"/>
              </a:defRPr>
            </a:lvl1pPr>
          </a:lstStyle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942ADBE-FF79-4C1F-9AE1-125D45189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305" y="6356349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050" b="1">
                <a:latin typeface="+mn-lt"/>
              </a:defRPr>
            </a:lvl1pPr>
          </a:lstStyle>
          <a:p>
            <a:fld id="{F5D2898B-408D-431F-9E98-2059B02A5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32E2-76D6-4D9D-AFB6-CCD248D6A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77" y="136525"/>
            <a:ext cx="11906886" cy="6152957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00B05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7E8FAC-4BF3-4AFA-A963-21C69478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25793" y="6356350"/>
            <a:ext cx="100584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latin typeface="+mn-lt"/>
              </a:defRPr>
            </a:lvl1pPr>
          </a:lstStyle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680E86A-E6F1-4BB7-811C-13E77CED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305" y="6356349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050" b="1">
                <a:latin typeface="+mn-lt"/>
              </a:defRPr>
            </a:lvl1pPr>
          </a:lstStyle>
          <a:p>
            <a:fld id="{F5D2898B-408D-431F-9E98-2059B02A5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0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425B-351C-4929-BD72-0373DBCF5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776" y="922507"/>
            <a:ext cx="5715000" cy="4572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10532-E3DB-441A-84D1-C50185670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776" y="1488644"/>
            <a:ext cx="5715000" cy="479085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8AF51-B983-4D8E-8500-2B28941EB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2663" y="922507"/>
            <a:ext cx="5715000" cy="4572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AA187-84C9-4B36-847E-EB6438324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2663" y="1484173"/>
            <a:ext cx="5715000" cy="479532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EA17725-EBDD-4EA0-8DE8-2582AC063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7" y="70927"/>
            <a:ext cx="11906886" cy="767220"/>
          </a:xfrm>
          <a:gradFill>
            <a:gsLst>
              <a:gs pos="0">
                <a:schemeClr val="accent2">
                  <a:lumMod val="75000"/>
                </a:schemeClr>
              </a:gs>
              <a:gs pos="29000">
                <a:schemeClr val="accent2"/>
              </a:gs>
              <a:gs pos="75000">
                <a:schemeClr val="accent3">
                  <a:lumMod val="75000"/>
                </a:schemeClr>
              </a:gs>
              <a:gs pos="90000">
                <a:schemeClr val="bg1"/>
              </a:gs>
            </a:gsLst>
            <a:lin ang="0" scaled="0"/>
          </a:gradFill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261BDD1-4D9D-4740-BBD5-B44498A5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25793" y="6356350"/>
            <a:ext cx="100584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latin typeface="+mn-lt"/>
              </a:defRPr>
            </a:lvl1pPr>
          </a:lstStyle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DF4BB8A-FEE1-4305-B740-53D4CB54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305" y="6356349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050" b="1">
                <a:latin typeface="+mn-lt"/>
              </a:defRPr>
            </a:lvl1pPr>
          </a:lstStyle>
          <a:p>
            <a:fld id="{F5D2898B-408D-431F-9E98-2059B02A5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0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sectio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425B-351C-4929-BD72-0373DBCF5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776" y="121299"/>
            <a:ext cx="5715000" cy="4572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10532-E3DB-441A-84D1-C50185670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776" y="693964"/>
            <a:ext cx="5715000" cy="558553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8AF51-B983-4D8E-8500-2B28941EB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2663" y="121299"/>
            <a:ext cx="5715000" cy="4572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AA187-84C9-4B36-847E-EB6438324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2663" y="693965"/>
            <a:ext cx="5715000" cy="558553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436A4DB-C8CB-4590-93FD-F9103D6E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25793" y="6356350"/>
            <a:ext cx="100584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latin typeface="+mn-lt"/>
              </a:defRPr>
            </a:lvl1pPr>
          </a:lstStyle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3197DE0-095D-4C0C-B336-9F5596B5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305" y="6356349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050" b="1">
                <a:latin typeface="+mn-lt"/>
              </a:defRPr>
            </a:lvl1pPr>
          </a:lstStyle>
          <a:p>
            <a:fld id="{F5D2898B-408D-431F-9E98-2059B02A5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1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aphic w/ text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64B9EE-B1FB-4EA4-914A-680159E5DC7A}"/>
              </a:ext>
            </a:extLst>
          </p:cNvPr>
          <p:cNvCxnSpPr/>
          <p:nvPr userDrawn="1"/>
        </p:nvCxnSpPr>
        <p:spPr>
          <a:xfrm>
            <a:off x="4152123" y="922507"/>
            <a:ext cx="0" cy="5138136"/>
          </a:xfrm>
          <a:prstGeom prst="line">
            <a:avLst/>
          </a:prstGeom>
          <a:ln w="127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65CF8C44-869F-494A-A0BA-522B28F15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7" y="70927"/>
            <a:ext cx="11906873" cy="767220"/>
          </a:xfrm>
          <a:gradFill>
            <a:gsLst>
              <a:gs pos="0">
                <a:schemeClr val="accent2">
                  <a:lumMod val="75000"/>
                </a:schemeClr>
              </a:gs>
              <a:gs pos="29000">
                <a:schemeClr val="accent2"/>
              </a:gs>
              <a:gs pos="75000">
                <a:schemeClr val="accent3">
                  <a:lumMod val="75000"/>
                </a:schemeClr>
              </a:gs>
              <a:gs pos="90000">
                <a:schemeClr val="bg1"/>
              </a:gs>
            </a:gsLst>
            <a:lin ang="0" scaled="0"/>
          </a:gradFill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8AB8E63-58EC-4303-905C-4D2A46343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776" y="922507"/>
            <a:ext cx="3912057" cy="45720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7B1A637D-4639-4559-8DAC-F22142846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776" y="1488643"/>
            <a:ext cx="3912057" cy="45720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F88EC6C2-B38D-43EB-895A-FB0977F4C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90457" y="922507"/>
            <a:ext cx="7707204" cy="5138136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B05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CE9E77-7B75-4BBB-B4AC-5EDB5135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25793" y="6356350"/>
            <a:ext cx="100584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latin typeface="+mn-lt"/>
              </a:defRPr>
            </a:lvl1pPr>
          </a:lstStyle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6E9763C-1B51-4EFA-817A-FB75FD38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305" y="6356349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050" b="1">
                <a:latin typeface="+mn-lt"/>
              </a:defRPr>
            </a:lvl1pPr>
          </a:lstStyle>
          <a:p>
            <a:fld id="{F5D2898B-408D-431F-9E98-2059B02A5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2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section graphic w/ text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425B-351C-4929-BD72-0373DBCF5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776" y="114243"/>
            <a:ext cx="3912057" cy="45720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10532-E3DB-441A-84D1-C50185670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776" y="669471"/>
            <a:ext cx="3912057" cy="53911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AA187-84C9-4B36-847E-EB6438324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90457" y="114243"/>
            <a:ext cx="7707204" cy="59464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B05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64B9EE-B1FB-4EA4-914A-680159E5DC7A}"/>
              </a:ext>
            </a:extLst>
          </p:cNvPr>
          <p:cNvCxnSpPr>
            <a:cxnSpLocks/>
          </p:cNvCxnSpPr>
          <p:nvPr userDrawn="1"/>
        </p:nvCxnSpPr>
        <p:spPr>
          <a:xfrm>
            <a:off x="4152123" y="114243"/>
            <a:ext cx="0" cy="5946400"/>
          </a:xfrm>
          <a:prstGeom prst="line">
            <a:avLst/>
          </a:prstGeom>
          <a:ln w="127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884DFFB-9045-48DF-A64B-1ADD6D5E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25793" y="6356350"/>
            <a:ext cx="100584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latin typeface="+mn-lt"/>
              </a:defRPr>
            </a:lvl1pPr>
          </a:lstStyle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0B6BC51-F2FF-40A8-AC79-CB4C86D7A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305" y="6356349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050" b="1">
                <a:latin typeface="+mn-lt"/>
              </a:defRPr>
            </a:lvl1pPr>
          </a:lstStyle>
          <a:p>
            <a:fld id="{F5D2898B-408D-431F-9E98-2059B02A5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6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10532-E3DB-441A-84D1-C5018567097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132425" y="911936"/>
            <a:ext cx="5814008" cy="466344"/>
          </a:xfrm>
        </p:spPr>
        <p:txBody>
          <a:bodyPr lIns="0" anchor="ctr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Insert contact name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CF8C44-869F-494A-A0BA-522B28F154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77" y="70927"/>
            <a:ext cx="11889728" cy="767220"/>
          </a:xfrm>
          <a:gradFill>
            <a:gsLst>
              <a:gs pos="0">
                <a:schemeClr val="accent2">
                  <a:lumMod val="75000"/>
                </a:schemeClr>
              </a:gs>
              <a:gs pos="29000">
                <a:schemeClr val="accent2"/>
              </a:gs>
              <a:gs pos="75000">
                <a:schemeClr val="accent3">
                  <a:lumMod val="75000"/>
                </a:schemeClr>
              </a:gs>
              <a:gs pos="90000">
                <a:schemeClr val="bg1"/>
              </a:gs>
            </a:gsLst>
            <a:lin ang="0" scaled="0"/>
          </a:gradFill>
        </p:spPr>
        <p:txBody>
          <a:bodyPr lIns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Closing Header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7109B673-44EB-4740-9187-C08415B213DC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132425" y="1425943"/>
            <a:ext cx="5814008" cy="466344"/>
          </a:xfrm>
        </p:spPr>
        <p:txBody>
          <a:bodyPr lIns="0" anchor="ctr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Insert email address for contact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F886AB4-5040-4C08-B821-562C78AD5CB4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132425" y="1939950"/>
            <a:ext cx="5814008" cy="466344"/>
          </a:xfrm>
        </p:spPr>
        <p:txBody>
          <a:bodyPr lIns="0" anchor="ctr">
            <a:normAutofit/>
          </a:bodyPr>
          <a:lstStyle>
            <a:lvl1pPr marL="0" indent="0">
              <a:buNone/>
              <a:defRPr sz="2000" i="0"/>
            </a:lvl1pPr>
            <a:lvl2pPr marL="457200" indent="0">
              <a:buNone/>
              <a:defRPr sz="2000" i="1"/>
            </a:lvl2pPr>
            <a:lvl3pPr marL="914400" indent="0">
              <a:buNone/>
              <a:defRPr sz="1800" i="1"/>
            </a:lvl3pPr>
            <a:lvl4pPr marL="1371600" indent="0">
              <a:buNone/>
              <a:defRPr sz="1600" i="1"/>
            </a:lvl4pPr>
            <a:lvl5pPr marL="1828800" indent="0">
              <a:buNone/>
              <a:defRPr sz="1600" i="1"/>
            </a:lvl5pPr>
          </a:lstStyle>
          <a:p>
            <a:pPr lvl="0"/>
            <a:r>
              <a:rPr lang="en-US" dirty="0"/>
              <a:t>Insert project web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B78DEC-DF18-4C03-A846-E661A7D898BB}"/>
              </a:ext>
            </a:extLst>
          </p:cNvPr>
          <p:cNvSpPr txBox="1"/>
          <p:nvPr userDrawn="1"/>
        </p:nvSpPr>
        <p:spPr>
          <a:xfrm>
            <a:off x="90777" y="905318"/>
            <a:ext cx="4041648" cy="400110"/>
          </a:xfrm>
          <a:prstGeom prst="rect">
            <a:avLst/>
          </a:prstGeom>
          <a:gradFill>
            <a:gsLst>
              <a:gs pos="0">
                <a:srgbClr val="78A552"/>
              </a:gs>
              <a:gs pos="29000">
                <a:srgbClr val="78A552"/>
              </a:gs>
              <a:gs pos="75000">
                <a:srgbClr val="78A552"/>
              </a:gs>
              <a:gs pos="90000">
                <a:schemeClr val="bg1"/>
              </a:gs>
            </a:gsLst>
            <a:lin ang="0" scaled="0"/>
          </a:gradFill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Contact Name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A5CA0F-631C-480E-9E24-3C7435BECA07}"/>
              </a:ext>
            </a:extLst>
          </p:cNvPr>
          <p:cNvSpPr txBox="1"/>
          <p:nvPr userDrawn="1"/>
        </p:nvSpPr>
        <p:spPr>
          <a:xfrm>
            <a:off x="90777" y="1421208"/>
            <a:ext cx="4041648" cy="400110"/>
          </a:xfrm>
          <a:prstGeom prst="rect">
            <a:avLst/>
          </a:prstGeom>
          <a:gradFill>
            <a:gsLst>
              <a:gs pos="0">
                <a:srgbClr val="78A552"/>
              </a:gs>
              <a:gs pos="29000">
                <a:srgbClr val="78A552"/>
              </a:gs>
              <a:gs pos="75000">
                <a:srgbClr val="78A552"/>
              </a:gs>
              <a:gs pos="90000">
                <a:schemeClr val="bg1"/>
              </a:gs>
            </a:gsLst>
            <a:lin ang="0" scaled="0"/>
          </a:gradFill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Email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93E496-2DF2-42BA-9CD0-B6D74A948107}"/>
              </a:ext>
            </a:extLst>
          </p:cNvPr>
          <p:cNvSpPr txBox="1"/>
          <p:nvPr userDrawn="1"/>
        </p:nvSpPr>
        <p:spPr>
          <a:xfrm>
            <a:off x="90777" y="1937098"/>
            <a:ext cx="4041648" cy="400110"/>
          </a:xfrm>
          <a:prstGeom prst="rect">
            <a:avLst/>
          </a:prstGeom>
          <a:gradFill>
            <a:gsLst>
              <a:gs pos="0">
                <a:srgbClr val="78A552"/>
              </a:gs>
              <a:gs pos="29000">
                <a:srgbClr val="78A552"/>
              </a:gs>
              <a:gs pos="75000">
                <a:srgbClr val="78A552"/>
              </a:gs>
              <a:gs pos="90000">
                <a:schemeClr val="bg1"/>
              </a:gs>
            </a:gsLst>
            <a:lin ang="0" scaled="0"/>
          </a:gradFill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Website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DD9B08-6E3D-4CB5-844E-7281CE2E0D6E}"/>
              </a:ext>
            </a:extLst>
          </p:cNvPr>
          <p:cNvSpPr txBox="1"/>
          <p:nvPr userDrawn="1"/>
        </p:nvSpPr>
        <p:spPr>
          <a:xfrm>
            <a:off x="90777" y="2452988"/>
            <a:ext cx="4041648" cy="400110"/>
          </a:xfrm>
          <a:prstGeom prst="rect">
            <a:avLst/>
          </a:prstGeom>
          <a:gradFill>
            <a:gsLst>
              <a:gs pos="0">
                <a:srgbClr val="78A552"/>
              </a:gs>
              <a:gs pos="29000">
                <a:srgbClr val="78A552"/>
              </a:gs>
              <a:gs pos="75000">
                <a:srgbClr val="78A552"/>
              </a:gs>
              <a:gs pos="90000">
                <a:schemeClr val="bg1"/>
              </a:gs>
            </a:gsLst>
            <a:lin ang="0" scaled="0"/>
          </a:gradFill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78C715-0D4F-43CE-A395-0FB5D221E540}"/>
              </a:ext>
            </a:extLst>
          </p:cNvPr>
          <p:cNvSpPr txBox="1"/>
          <p:nvPr userDrawn="1"/>
        </p:nvSpPr>
        <p:spPr>
          <a:xfrm>
            <a:off x="90777" y="3980873"/>
            <a:ext cx="4041648" cy="400110"/>
          </a:xfrm>
          <a:prstGeom prst="rect">
            <a:avLst/>
          </a:prstGeom>
          <a:gradFill>
            <a:gsLst>
              <a:gs pos="0">
                <a:srgbClr val="78A552"/>
              </a:gs>
              <a:gs pos="29000">
                <a:srgbClr val="78A552"/>
              </a:gs>
              <a:gs pos="75000">
                <a:srgbClr val="78A552"/>
              </a:gs>
              <a:gs pos="90000">
                <a:schemeClr val="bg1"/>
              </a:gs>
            </a:gsLst>
            <a:lin ang="0" scaled="0"/>
          </a:gradFill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Twitter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6B8200-D6C2-4A2C-AE67-CE14C681F076}"/>
              </a:ext>
            </a:extLst>
          </p:cNvPr>
          <p:cNvSpPr txBox="1"/>
          <p:nvPr userDrawn="1"/>
        </p:nvSpPr>
        <p:spPr>
          <a:xfrm>
            <a:off x="90777" y="5004139"/>
            <a:ext cx="4041648" cy="400110"/>
          </a:xfrm>
          <a:prstGeom prst="rect">
            <a:avLst/>
          </a:prstGeom>
          <a:gradFill>
            <a:gsLst>
              <a:gs pos="0">
                <a:srgbClr val="78A552"/>
              </a:gs>
              <a:gs pos="29000">
                <a:srgbClr val="78A552"/>
              </a:gs>
              <a:gs pos="75000">
                <a:srgbClr val="78A552"/>
              </a:gs>
              <a:gs pos="90000">
                <a:schemeClr val="bg1"/>
              </a:gs>
            </a:gsLst>
            <a:lin ang="0" scaled="0"/>
          </a:gradFill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Phone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BBBD0F-23B1-4D30-8392-F38F59BDDB49}"/>
              </a:ext>
            </a:extLst>
          </p:cNvPr>
          <p:cNvSpPr txBox="1"/>
          <p:nvPr userDrawn="1"/>
        </p:nvSpPr>
        <p:spPr>
          <a:xfrm>
            <a:off x="90777" y="5520027"/>
            <a:ext cx="4041648" cy="400110"/>
          </a:xfrm>
          <a:prstGeom prst="rect">
            <a:avLst/>
          </a:prstGeom>
          <a:gradFill>
            <a:gsLst>
              <a:gs pos="0">
                <a:srgbClr val="78A552"/>
              </a:gs>
              <a:gs pos="29000">
                <a:srgbClr val="78A552"/>
              </a:gs>
              <a:gs pos="75000">
                <a:srgbClr val="78A552"/>
              </a:gs>
              <a:gs pos="90000">
                <a:schemeClr val="bg1"/>
              </a:gs>
            </a:gsLst>
            <a:lin ang="0" scaled="0"/>
          </a:gradFill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Address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7C8A44-83F1-40F0-9CBA-A3315ECFEB6B}"/>
              </a:ext>
            </a:extLst>
          </p:cNvPr>
          <p:cNvSpPr txBox="1"/>
          <p:nvPr userDrawn="1"/>
        </p:nvSpPr>
        <p:spPr>
          <a:xfrm>
            <a:off x="4132425" y="2454690"/>
            <a:ext cx="5814008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rgbClr val="00B0F0"/>
                </a:solidFill>
              </a:rPr>
              <a:t>facebook.com/</a:t>
            </a:r>
            <a:r>
              <a:rPr lang="en-US" sz="2000" i="1" dirty="0" err="1">
                <a:solidFill>
                  <a:srgbClr val="00B0F0"/>
                </a:solidFill>
              </a:rPr>
              <a:t>nirpcmpo</a:t>
            </a:r>
            <a:endParaRPr lang="en-US" sz="2000" i="1" dirty="0">
              <a:solidFill>
                <a:srgbClr val="00B0F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904A8DC-F588-45B3-9ACB-54EAABFD79DB}"/>
              </a:ext>
            </a:extLst>
          </p:cNvPr>
          <p:cNvSpPr txBox="1"/>
          <p:nvPr userDrawn="1"/>
        </p:nvSpPr>
        <p:spPr>
          <a:xfrm>
            <a:off x="4132425" y="3982575"/>
            <a:ext cx="5814008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rgbClr val="00B0F0"/>
                </a:solidFill>
              </a:rPr>
              <a:t>twitter.com/NIRPC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28995D-D782-43FE-BE23-02589FB174E5}"/>
              </a:ext>
            </a:extLst>
          </p:cNvPr>
          <p:cNvSpPr txBox="1"/>
          <p:nvPr userDrawn="1"/>
        </p:nvSpPr>
        <p:spPr>
          <a:xfrm>
            <a:off x="4132425" y="5005841"/>
            <a:ext cx="5814008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(219) 763-6060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72EA68-E2B5-4837-9280-6BCC94AD4056}"/>
              </a:ext>
            </a:extLst>
          </p:cNvPr>
          <p:cNvSpPr txBox="1"/>
          <p:nvPr userDrawn="1"/>
        </p:nvSpPr>
        <p:spPr>
          <a:xfrm>
            <a:off x="4132425" y="5521729"/>
            <a:ext cx="5638220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6100 Southport Rd Portage, IN 46368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CF93AB21-97E7-4544-98D1-B05A27D4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25793" y="6356350"/>
            <a:ext cx="100584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latin typeface="+mn-lt"/>
              </a:defRPr>
            </a:lvl1pPr>
          </a:lstStyle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BE14357-C7E9-444C-BE45-37A7012D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305" y="6356349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050" b="1">
                <a:latin typeface="+mn-lt"/>
              </a:defRPr>
            </a:lvl1pPr>
          </a:lstStyle>
          <a:p>
            <a:fld id="{F5D2898B-408D-431F-9E98-2059B02A5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D937AD-EDFC-474F-A9F1-D2A5C7734C67}"/>
              </a:ext>
            </a:extLst>
          </p:cNvPr>
          <p:cNvSpPr txBox="1"/>
          <p:nvPr userDrawn="1"/>
        </p:nvSpPr>
        <p:spPr>
          <a:xfrm>
            <a:off x="90777" y="2967174"/>
            <a:ext cx="4041648" cy="400110"/>
          </a:xfrm>
          <a:prstGeom prst="rect">
            <a:avLst/>
          </a:prstGeom>
          <a:gradFill>
            <a:gsLst>
              <a:gs pos="0">
                <a:srgbClr val="78A552"/>
              </a:gs>
              <a:gs pos="29000">
                <a:srgbClr val="78A552"/>
              </a:gs>
              <a:gs pos="75000">
                <a:srgbClr val="78A552"/>
              </a:gs>
              <a:gs pos="90000">
                <a:schemeClr val="bg1"/>
              </a:gs>
            </a:gsLst>
            <a:lin ang="0" scaled="0"/>
          </a:gradFill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Instagram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5ABC5E-44AA-4CB0-B2C8-CE11507BA6A9}"/>
              </a:ext>
            </a:extLst>
          </p:cNvPr>
          <p:cNvSpPr txBox="1"/>
          <p:nvPr userDrawn="1"/>
        </p:nvSpPr>
        <p:spPr>
          <a:xfrm>
            <a:off x="4132425" y="2968876"/>
            <a:ext cx="5814008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rgbClr val="00B0F0"/>
                </a:solidFill>
              </a:rPr>
              <a:t>instagram.com/</a:t>
            </a:r>
            <a:r>
              <a:rPr lang="en-US" sz="2000" i="1" dirty="0" err="1">
                <a:solidFill>
                  <a:srgbClr val="00B0F0"/>
                </a:solidFill>
              </a:rPr>
              <a:t>regionmpo</a:t>
            </a:r>
            <a:endParaRPr lang="en-US" sz="2000" i="1" dirty="0">
              <a:solidFill>
                <a:srgbClr val="00B0F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F8AB89E-BEEB-4A03-9F83-52479E5F4D04}"/>
              </a:ext>
            </a:extLst>
          </p:cNvPr>
          <p:cNvSpPr txBox="1"/>
          <p:nvPr userDrawn="1"/>
        </p:nvSpPr>
        <p:spPr>
          <a:xfrm>
            <a:off x="90777" y="3466687"/>
            <a:ext cx="4041648" cy="400110"/>
          </a:xfrm>
          <a:prstGeom prst="rect">
            <a:avLst/>
          </a:prstGeom>
          <a:gradFill>
            <a:gsLst>
              <a:gs pos="0">
                <a:srgbClr val="78A552"/>
              </a:gs>
              <a:gs pos="29000">
                <a:srgbClr val="78A552"/>
              </a:gs>
              <a:gs pos="75000">
                <a:srgbClr val="78A552"/>
              </a:gs>
              <a:gs pos="90000">
                <a:schemeClr val="bg1"/>
              </a:gs>
            </a:gsLst>
            <a:lin ang="0" scaled="0"/>
          </a:gradFill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LinkedIn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49F0084-E030-4B9B-9741-17E2878ED585}"/>
              </a:ext>
            </a:extLst>
          </p:cNvPr>
          <p:cNvSpPr txBox="1"/>
          <p:nvPr userDrawn="1"/>
        </p:nvSpPr>
        <p:spPr>
          <a:xfrm>
            <a:off x="4132425" y="3468389"/>
            <a:ext cx="5814008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rgbClr val="00B0F0"/>
                </a:solidFill>
              </a:rPr>
              <a:t>linkedin.com/company/</a:t>
            </a:r>
            <a:r>
              <a:rPr lang="en-US" sz="2000" i="1" dirty="0" err="1">
                <a:solidFill>
                  <a:srgbClr val="00B0F0"/>
                </a:solidFill>
              </a:rPr>
              <a:t>nirpc</a:t>
            </a:r>
            <a:endParaRPr lang="en-US" sz="2000" i="1" dirty="0">
              <a:solidFill>
                <a:srgbClr val="00B0F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965AF08-DD03-4B7E-A445-2F3FDF9DFEED}"/>
              </a:ext>
            </a:extLst>
          </p:cNvPr>
          <p:cNvSpPr txBox="1"/>
          <p:nvPr userDrawn="1"/>
        </p:nvSpPr>
        <p:spPr>
          <a:xfrm>
            <a:off x="90777" y="4493357"/>
            <a:ext cx="4041648" cy="400110"/>
          </a:xfrm>
          <a:prstGeom prst="rect">
            <a:avLst/>
          </a:prstGeom>
          <a:gradFill>
            <a:gsLst>
              <a:gs pos="0">
                <a:srgbClr val="78A552"/>
              </a:gs>
              <a:gs pos="29000">
                <a:srgbClr val="78A552"/>
              </a:gs>
              <a:gs pos="75000">
                <a:srgbClr val="78A552"/>
              </a:gs>
              <a:gs pos="90000">
                <a:schemeClr val="bg1"/>
              </a:gs>
            </a:gsLst>
            <a:lin ang="0" scaled="0"/>
          </a:gradFill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YouTube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7AF5F8B-537F-490D-B633-2AA68D8BD1BE}"/>
              </a:ext>
            </a:extLst>
          </p:cNvPr>
          <p:cNvSpPr txBox="1"/>
          <p:nvPr userDrawn="1"/>
        </p:nvSpPr>
        <p:spPr>
          <a:xfrm>
            <a:off x="4132425" y="4495059"/>
            <a:ext cx="5814008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i="1" dirty="0">
                <a:solidFill>
                  <a:srgbClr val="00B0F0"/>
                </a:solidFill>
              </a:rPr>
              <a:t>youtube.com/</a:t>
            </a:r>
            <a:r>
              <a:rPr lang="en-US" sz="2000" i="1" dirty="0" err="1">
                <a:solidFill>
                  <a:srgbClr val="00B0F0"/>
                </a:solidFill>
              </a:rPr>
              <a:t>NIRPCplanning</a:t>
            </a:r>
            <a:endParaRPr lang="en-US" sz="2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0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993006-FEB8-49D9-AA80-EB519D206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6" y="70927"/>
            <a:ext cx="9273659" cy="76722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12546-6B01-4089-ACD2-860E242D7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777" y="897234"/>
            <a:ext cx="11906886" cy="539224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0287092-4017-4249-8A33-B18EEEC8D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42951" y="6356350"/>
            <a:ext cx="1005840" cy="365125"/>
          </a:xfrm>
          <a:prstGeom prst="rect">
            <a:avLst/>
          </a:prstGeom>
        </p:spPr>
        <p:txBody>
          <a:bodyPr anchor="ctr"/>
          <a:lstStyle>
            <a:lvl1pPr algn="r">
              <a:defRPr sz="1050" b="1">
                <a:solidFill>
                  <a:schemeClr val="accent3"/>
                </a:solidFill>
                <a:latin typeface="+mn-lt"/>
              </a:defRPr>
            </a:lvl1pPr>
          </a:lstStyle>
          <a:p>
            <a:fld id="{4492DE86-A093-4372-A401-DF280E2EAC08}" type="datetime1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EB454C1-20A6-4D13-8F5C-A5C51767A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463" y="6356349"/>
            <a:ext cx="457200" cy="365125"/>
          </a:xfrm>
          <a:prstGeom prst="rect">
            <a:avLst/>
          </a:prstGeom>
        </p:spPr>
        <p:txBody>
          <a:bodyPr anchor="ctr"/>
          <a:lstStyle>
            <a:lvl1pPr algn="r">
              <a:defRPr sz="1050" b="1">
                <a:solidFill>
                  <a:schemeClr val="accent3"/>
                </a:solidFill>
                <a:latin typeface="+mn-lt"/>
              </a:defRPr>
            </a:lvl1pPr>
          </a:lstStyle>
          <a:p>
            <a:fld id="{F5D2898B-408D-431F-9E98-2059B02A5CF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F3DA9-41EB-42C6-8C4B-5A9E9537947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6" y="6298504"/>
            <a:ext cx="1509424" cy="55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4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3" r:id="rId4"/>
    <p:sldLayoutId id="2147483659" r:id="rId5"/>
    <p:sldLayoutId id="2147483662" r:id="rId6"/>
    <p:sldLayoutId id="2147483661" r:id="rId7"/>
    <p:sldLayoutId id="2147483663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3.xlsx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87AA7-AD23-4150-89E0-9F427221D730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994B3"/>
              </a:gs>
              <a:gs pos="29000">
                <a:srgbClr val="0994B3"/>
              </a:gs>
              <a:gs pos="75000">
                <a:srgbClr val="0994B3"/>
              </a:gs>
              <a:gs pos="90000">
                <a:schemeClr val="bg1"/>
              </a:gs>
            </a:gsLst>
          </a:gradFill>
        </p:spPr>
        <p:txBody>
          <a:bodyPr/>
          <a:lstStyle/>
          <a:p>
            <a:r>
              <a:rPr lang="en-US" dirty="0"/>
              <a:t>2024 NOFA 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AF00C-1FB8-4A9B-8C94-EF688E55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8F7217-C014-43D9-84B9-62DF8E14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898B-408D-431F-9E98-2059B02A5CF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41C23F4-D043-42F2-A175-3E60DF4A82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85094" y="1165866"/>
            <a:ext cx="8495411" cy="3895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1AA793D-3C9A-A6DD-9018-72091BE7EAF7}"/>
              </a:ext>
            </a:extLst>
          </p:cNvPr>
          <p:cNvSpPr txBox="1"/>
          <p:nvPr/>
        </p:nvSpPr>
        <p:spPr>
          <a:xfrm>
            <a:off x="396989" y="3429000"/>
            <a:ext cx="6176210" cy="2653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sz="3200" b="1" i="1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3200" b="1" i="1" u="sng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Invest NWI</a:t>
            </a:r>
          </a:p>
          <a:p>
            <a:pPr>
              <a:lnSpc>
                <a:spcPct val="80000"/>
              </a:lnSpc>
            </a:pPr>
            <a:endParaRPr lang="en-US" sz="1800" b="1" i="1" dirty="0">
              <a:solidFill>
                <a:srgbClr val="00B0F0"/>
              </a:solidFill>
              <a:latin typeface="Franklin Gothic Demi" panose="020B07030201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b="1" i="1" dirty="0">
                <a:solidFill>
                  <a:srgbClr val="00B0F0"/>
                </a:solidFill>
                <a:latin typeface="Franklin Gothic Demi" panose="020B0703020102020204" pitchFamily="34" charset="0"/>
              </a:rPr>
              <a:t>Northwestern</a:t>
            </a:r>
            <a:br>
              <a:rPr lang="en-US" sz="1800" b="1" i="1" dirty="0">
                <a:solidFill>
                  <a:srgbClr val="00B0F0"/>
                </a:solidFill>
                <a:latin typeface="Franklin Gothic Demi" panose="020B0703020102020204" pitchFamily="34" charset="0"/>
              </a:rPr>
            </a:br>
            <a:r>
              <a:rPr lang="en-US" sz="1800" b="1" i="1" dirty="0">
                <a:solidFill>
                  <a:srgbClr val="00B0F0"/>
                </a:solidFill>
                <a:latin typeface="Franklin Gothic Demi" panose="020B0703020102020204" pitchFamily="34" charset="0"/>
              </a:rPr>
              <a:t>Indiana</a:t>
            </a:r>
            <a:br>
              <a:rPr lang="en-US" sz="1800" b="1" i="1" dirty="0">
                <a:solidFill>
                  <a:srgbClr val="00B0F0"/>
                </a:solidFill>
                <a:latin typeface="Franklin Gothic Demi" panose="020B0703020102020204" pitchFamily="34" charset="0"/>
              </a:rPr>
            </a:br>
            <a:r>
              <a:rPr lang="en-US" sz="1800" b="1" i="1" dirty="0">
                <a:solidFill>
                  <a:srgbClr val="00B0F0"/>
                </a:solidFill>
                <a:latin typeface="Franklin Gothic Demi" panose="020B0703020102020204" pitchFamily="34" charset="0"/>
              </a:rPr>
              <a:t>Regional</a:t>
            </a:r>
            <a:br>
              <a:rPr lang="en-US" sz="1800" b="1" i="1" dirty="0">
                <a:solidFill>
                  <a:srgbClr val="00B0F0"/>
                </a:solidFill>
                <a:latin typeface="Franklin Gothic Demi" panose="020B0703020102020204" pitchFamily="34" charset="0"/>
              </a:rPr>
            </a:br>
            <a:r>
              <a:rPr lang="en-US" sz="1800" b="1" i="1" dirty="0">
                <a:solidFill>
                  <a:srgbClr val="00B0F0"/>
                </a:solidFill>
                <a:latin typeface="Franklin Gothic Demi" panose="020B0703020102020204" pitchFamily="34" charset="0"/>
              </a:rPr>
              <a:t>Planning</a:t>
            </a:r>
            <a:br>
              <a:rPr lang="en-US" sz="1800" b="1" i="1" baseline="0" dirty="0">
                <a:solidFill>
                  <a:srgbClr val="00B0F0"/>
                </a:solidFill>
                <a:latin typeface="Franklin Gothic Demi" panose="020B0703020102020204" pitchFamily="34" charset="0"/>
              </a:rPr>
            </a:br>
            <a:r>
              <a:rPr lang="en-US" sz="1800" b="1" i="1" baseline="0" dirty="0">
                <a:solidFill>
                  <a:srgbClr val="00B0F0"/>
                </a:solidFill>
                <a:latin typeface="Franklin Gothic Demi" panose="020B0703020102020204" pitchFamily="34" charset="0"/>
              </a:rPr>
              <a:t>Commission</a:t>
            </a:r>
            <a:r>
              <a:rPr lang="en-US" sz="1800" b="1" baseline="0" dirty="0">
                <a:solidFill>
                  <a:srgbClr val="00B0F0"/>
                </a:solidFill>
              </a:rPr>
              <a:t>	</a:t>
            </a:r>
            <a:br>
              <a:rPr lang="en-US" sz="1800" b="1" baseline="0" dirty="0"/>
            </a:br>
            <a:r>
              <a:rPr lang="en-US" sz="1800" b="1" baseline="0" dirty="0">
                <a:solidFill>
                  <a:srgbClr val="00B050"/>
                </a:solidFill>
                <a:latin typeface="Franklin Gothic Demi" panose="020B0703020102020204" pitchFamily="34" charset="0"/>
              </a:rPr>
              <a:t>2026 - 2030 Transportation Improvement Program</a:t>
            </a:r>
            <a:br>
              <a:rPr lang="en-US" sz="1800" b="1" baseline="0" dirty="0">
                <a:latin typeface="Franklin Gothic Demi" panose="020B0703020102020204" pitchFamily="34" charset="0"/>
              </a:rPr>
            </a:br>
            <a:r>
              <a:rPr lang="en-US" sz="1800" b="1" baseline="0" dirty="0">
                <a:latin typeface="Franklin Gothic Demi" panose="020B0703020102020204" pitchFamily="34" charset="0"/>
              </a:rPr>
              <a:t>Notice of Funds Available</a:t>
            </a:r>
            <a:endParaRPr lang="en-US" sz="1800" b="1" i="1" strike="noStrike" baseline="0" dirty="0">
              <a:solidFill>
                <a:sysClr val="windowText" lastClr="00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53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FBE662-8558-4592-8276-56ADE5D5C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6232" y="950595"/>
            <a:ext cx="5245768" cy="457200"/>
          </a:xfrm>
        </p:spPr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4D6735-3DE6-463D-920C-6511FEB16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0776" y="950595"/>
            <a:ext cx="7866108" cy="645594"/>
          </a:xfrm>
        </p:spPr>
        <p:txBody>
          <a:bodyPr/>
          <a:lstStyle/>
          <a:p>
            <a:r>
              <a:rPr lang="en-US" dirty="0"/>
              <a:t>Fiscal Years 2026 through 2030 (2029 &amp; 2030)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29C4E-F9D8-40D2-B3C6-331670399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3F98D-60CA-4C26-90C6-1B0D4286C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F0901-35CB-41DF-8073-3F53C8E7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898B-408D-431F-9E98-2059B02A5CF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6E8E3A-6DD0-7810-2720-948453EEC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776" y="1708637"/>
            <a:ext cx="6582740" cy="4003531"/>
          </a:xfrm>
        </p:spPr>
        <p:txBody>
          <a:bodyPr/>
          <a:lstStyle/>
          <a:p>
            <a:r>
              <a:rPr lang="en-US" dirty="0"/>
              <a:t>Open from September 10, 2024 to October 18, 2024</a:t>
            </a:r>
          </a:p>
          <a:p>
            <a:r>
              <a:rPr lang="en-US" dirty="0"/>
              <a:t>$108 M estimated available</a:t>
            </a:r>
          </a:p>
          <a:p>
            <a:pPr lvl="1"/>
            <a:r>
              <a:rPr lang="en-US" dirty="0"/>
              <a:t>$36 M available for Infrastructure projects</a:t>
            </a:r>
          </a:p>
          <a:p>
            <a:pPr lvl="1"/>
            <a:r>
              <a:rPr lang="en-US" dirty="0"/>
              <a:t>$72 M available for Transit </a:t>
            </a:r>
          </a:p>
          <a:p>
            <a:r>
              <a:rPr lang="en-US" dirty="0"/>
              <a:t>Less funding available this NOFA compared to previous years</a:t>
            </a:r>
          </a:p>
          <a:p>
            <a:pPr lvl="1"/>
            <a:r>
              <a:rPr lang="en-US" dirty="0"/>
              <a:t>Urbanized areas redefined, resulting in a decrease in the populations of urbanized areas</a:t>
            </a:r>
          </a:p>
          <a:p>
            <a:pPr lvl="1"/>
            <a:r>
              <a:rPr lang="en-US" dirty="0"/>
              <a:t>Inflation is still present, but slowing</a:t>
            </a:r>
          </a:p>
          <a:p>
            <a:pPr lvl="1"/>
            <a:r>
              <a:rPr lang="en-US" dirty="0"/>
              <a:t>Many construction items still have long lead times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FA402C-B517-8B4D-312E-96826DC59433}"/>
              </a:ext>
            </a:extLst>
          </p:cNvPr>
          <p:cNvSpPr txBox="1"/>
          <p:nvPr/>
        </p:nvSpPr>
        <p:spPr>
          <a:xfrm>
            <a:off x="6946232" y="1708637"/>
            <a:ext cx="45770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program includes two large transformative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NIRPC fully programs all funding to demonstrate the need for continued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Funding is available under the HSIP, CMAQ, CRP, and PROTECT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8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BE7BEBE-5F80-47CE-8442-906A8AAB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5"/>
            <a:ext cx="11906886" cy="767220"/>
          </a:xfrm>
          <a:gradFill>
            <a:gsLst>
              <a:gs pos="0">
                <a:srgbClr val="0994B3"/>
              </a:gs>
              <a:gs pos="29000">
                <a:srgbClr val="0994B3"/>
              </a:gs>
              <a:gs pos="75000">
                <a:srgbClr val="0994B3"/>
              </a:gs>
              <a:gs pos="90000">
                <a:schemeClr val="bg1"/>
              </a:gs>
            </a:gsLst>
          </a:gradFill>
        </p:spPr>
        <p:txBody>
          <a:bodyPr/>
          <a:lstStyle/>
          <a:p>
            <a:r>
              <a:rPr lang="en-US" dirty="0"/>
              <a:t>Applications by Program (not including transit)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EB592-D444-4E0C-9057-DD0EFBCE0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BAB9-45E5-4E1D-BB2A-23435A4E7ED9}" type="datetime1">
              <a:rPr lang="en-US" smtClean="0"/>
              <a:t>12/4/2024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6A347-ED5C-4C62-9AEB-81D470E6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898B-408D-431F-9E98-2059B02A5CF4}" type="slidenum">
              <a:rPr lang="en-US" smtClean="0"/>
              <a:t>3</a:t>
            </a:fld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E41C0F-022F-4EA3-8BF5-46169FE24D9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0777" y="1076132"/>
            <a:ext cx="3913188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954870-8F35-9A0F-50FF-CCE35ED93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450492"/>
              </p:ext>
            </p:extLst>
          </p:nvPr>
        </p:nvGraphicFramePr>
        <p:xfrm>
          <a:off x="90777" y="1705719"/>
          <a:ext cx="10790872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909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4FAF-E001-4E0A-AD4C-BA70DE41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 by Local Public Agency (not including transit)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F6646-5590-40C6-ADC7-4E04CD68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2B479E-3BC0-418F-886A-A7E67F76F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898B-408D-431F-9E98-2059B02A5CF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40CCB17-E46A-EE20-BB93-0419BEFD8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595415"/>
              </p:ext>
            </p:extLst>
          </p:nvPr>
        </p:nvGraphicFramePr>
        <p:xfrm>
          <a:off x="-3326481" y="838147"/>
          <a:ext cx="11907837" cy="5392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40CCB17-E46A-EE20-BB93-0419BEFD8E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75865"/>
              </p:ext>
            </p:extLst>
          </p:nvPr>
        </p:nvGraphicFramePr>
        <p:xfrm>
          <a:off x="1" y="1013253"/>
          <a:ext cx="8382952" cy="4910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078C543-776D-DD40-7CB0-EC97078D39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798943"/>
              </p:ext>
            </p:extLst>
          </p:nvPr>
        </p:nvGraphicFramePr>
        <p:xfrm>
          <a:off x="9205571" y="1162126"/>
          <a:ext cx="2260934" cy="4533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1813489" imgH="3634634" progId="Excel.Sheet.12">
                  <p:embed/>
                </p:oleObj>
              </mc:Choice>
              <mc:Fallback>
                <p:oleObj name="Worksheet" r:id="rId5" imgW="1813489" imgH="3634634" progId="Excel.Sheet.12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078C543-776D-DD40-7CB0-EC97078D39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05571" y="1162126"/>
                        <a:ext cx="2260934" cy="4533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1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e chart with different colored circles&#10;&#10;Description automatically generated">
            <a:extLst>
              <a:ext uri="{FF2B5EF4-FFF2-40B4-BE49-F238E27FC236}">
                <a16:creationId xmlns:a16="http://schemas.microsoft.com/office/drawing/2014/main" id="{96AFA35D-67BA-CEB0-38C0-3D47BC64267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2167" t="2497" r="11174" b="1212"/>
          <a:stretch/>
        </p:blipFill>
        <p:spPr>
          <a:xfrm>
            <a:off x="91833" y="1100263"/>
            <a:ext cx="7550842" cy="5059919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934FAF-E001-4E0A-AD4C-BA70DE41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Applications for Transit Capital Projects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F6646-5590-40C6-ADC7-4E04CD68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2B479E-3BC0-418F-886A-A7E67F76F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898B-408D-431F-9E98-2059B02A5CF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E8975D1-B68A-67DF-A22E-58F2F781F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973295"/>
              </p:ext>
            </p:extLst>
          </p:nvPr>
        </p:nvGraphicFramePr>
        <p:xfrm>
          <a:off x="9122535" y="2253802"/>
          <a:ext cx="2339661" cy="300799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0309">
                  <a:extLst>
                    <a:ext uri="{9D8B030D-6E8A-4147-A177-3AD203B41FA5}">
                      <a16:colId xmlns:a16="http://schemas.microsoft.com/office/drawing/2014/main" val="2776692777"/>
                    </a:ext>
                  </a:extLst>
                </a:gridCol>
                <a:gridCol w="1309352">
                  <a:extLst>
                    <a:ext uri="{9D8B030D-6E8A-4147-A177-3AD203B41FA5}">
                      <a16:colId xmlns:a16="http://schemas.microsoft.com/office/drawing/2014/main" val="2471308989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Transit Operator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A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Number of Capital Projects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56395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NICTD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27667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GPTC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5446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East Chicago Transit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2017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Lake Co. Comm. Svcs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82792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North Twnp DAR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08163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Valpo Transit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1655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Opp. Ent.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4676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Porter Co. ACS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3918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Michigan City Transit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98312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 Porte TransPorte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468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0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2E302-64B5-B263-A594-C336537E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19" y="118041"/>
            <a:ext cx="11906886" cy="767220"/>
          </a:xfrm>
        </p:spPr>
        <p:txBody>
          <a:bodyPr/>
          <a:lstStyle/>
          <a:p>
            <a:r>
              <a:rPr lang="en-US" dirty="0"/>
              <a:t> Other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5989A-0207-1AA2-FD6C-3E593CA84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938" y="390169"/>
            <a:ext cx="1005841" cy="53922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		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5D1C7-A082-5DEE-1B01-48854F4D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B47B1-CB1F-25BF-120E-29888DF2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898B-408D-431F-9E98-2059B02A5CF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35BA59-93FA-9EB9-AF16-E9CD51F49C40}"/>
              </a:ext>
            </a:extLst>
          </p:cNvPr>
          <p:cNvSpPr txBox="1"/>
          <p:nvPr/>
        </p:nvSpPr>
        <p:spPr>
          <a:xfrm>
            <a:off x="2457221" y="965164"/>
            <a:ext cx="21368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53.44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$ 10,084,874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$ 7,845,493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$ 51,922,012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$ 6,873,484</a:t>
            </a:r>
          </a:p>
          <a:p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8C4B44-98A3-AB2E-4F88-FE5EC86AC071}"/>
              </a:ext>
            </a:extLst>
          </p:cNvPr>
          <p:cNvSpPr txBox="1"/>
          <p:nvPr/>
        </p:nvSpPr>
        <p:spPr>
          <a:xfrm>
            <a:off x="73619" y="964101"/>
            <a:ext cx="2305457" cy="334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Average Score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Total PE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Total RW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Total CN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Total CE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E33A6F2-B987-25C6-C8EA-2B47800B16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444716"/>
              </p:ext>
            </p:extLst>
          </p:nvPr>
        </p:nvGraphicFramePr>
        <p:xfrm>
          <a:off x="5483156" y="1157389"/>
          <a:ext cx="5674469" cy="482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366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2B74-F2A9-1387-4769-565B20FE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B06D7-4692-BD80-ACE3-11E5BC77A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41" y="971550"/>
            <a:ext cx="11906886" cy="5211042"/>
          </a:xfrm>
        </p:spPr>
        <p:txBody>
          <a:bodyPr vert="horz" lIns="0" tIns="45720" rIns="91440" bIns="45720" rtlCol="0" anchor="t">
            <a:normAutofit fontScale="85000" lnSpcReduction="10000"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Now through mid-January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Staff will review applications for completeness and scoring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Working Groups (previous Topical Committees) will review projects for recommendation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 be submitted to Transportation Committee (formerly TPC) with recommendations</a:t>
            </a:r>
          </a:p>
          <a:p>
            <a:r>
              <a:rPr lang="en-US" sz="3000" dirty="0">
                <a:solidFill>
                  <a:schemeClr val="tx1"/>
                </a:solidFill>
              </a:rPr>
              <a:t>Mid-January – February 28,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NIRPC will model its 2026-2030 Program for Air Quality Conformity</a:t>
            </a:r>
          </a:p>
          <a:p>
            <a:r>
              <a:rPr lang="en-US" sz="3000" dirty="0">
                <a:solidFill>
                  <a:schemeClr val="tx1"/>
                </a:solidFill>
              </a:rPr>
              <a:t>March 4, 2025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Transportation Committee meets and votes to recommend list of local project to add to 2026-2030 TIP </a:t>
            </a:r>
          </a:p>
          <a:p>
            <a:r>
              <a:rPr lang="en-US" sz="3000" dirty="0">
                <a:solidFill>
                  <a:schemeClr val="tx1"/>
                </a:solidFill>
              </a:rPr>
              <a:t>March 18 – April 18,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2026-2030 TIP will be put out for Public Comment</a:t>
            </a:r>
          </a:p>
          <a:p>
            <a:r>
              <a:rPr lang="en-US" sz="3000" dirty="0">
                <a:solidFill>
                  <a:schemeClr val="tx1"/>
                </a:solidFill>
              </a:rPr>
              <a:t>May 15,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2026-2030 TIP will be presented to NIRPC Commission for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approved, it will be sent to INDOT and USDOT for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DC86D-58E0-163E-461B-CC22E8CD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DE86-A093-4372-A401-DF280E2EAC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1B70E-2F50-E1F6-CB3A-AEBE5F41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898B-408D-431F-9E98-2059B02A5C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0060BD-2480-4CA8-A2DC-23E712287F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Charles Bradsky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138D0-1633-49AB-8471-83B068BB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777" y="6356350"/>
            <a:ext cx="2743200" cy="365125"/>
          </a:xfrm>
        </p:spPr>
        <p:txBody>
          <a:bodyPr/>
          <a:lstStyle/>
          <a:p>
            <a:fld id="{D535BAB9-45E5-4E1D-BB2A-23435A4E7ED9}" type="datetime1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600AB-098A-4FEB-99C9-5437522F49A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901820" y="6356349"/>
            <a:ext cx="85468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60C31-80D8-4EF3-B195-A163692E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305" y="6356349"/>
            <a:ext cx="474357" cy="365125"/>
          </a:xfrm>
        </p:spPr>
        <p:txBody>
          <a:bodyPr/>
          <a:lstStyle/>
          <a:p>
            <a:fld id="{F5D2898B-408D-431F-9E98-2059B02A5CF4}" type="slidenum">
              <a:rPr lang="en-US" smtClean="0"/>
              <a:t>8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FA41E5A-9C95-42FB-A7D6-2B7BFCD98A53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994B3"/>
              </a:gs>
              <a:gs pos="29000">
                <a:srgbClr val="0994B3"/>
              </a:gs>
              <a:gs pos="75000">
                <a:srgbClr val="0994B3"/>
              </a:gs>
              <a:gs pos="90000">
                <a:schemeClr val="bg1"/>
              </a:gs>
            </a:gsLst>
          </a:gra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37A0B0A-04BA-4415-820F-249152185BA8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>
            <a:normAutofit/>
          </a:bodyPr>
          <a:lstStyle/>
          <a:p>
            <a:r>
              <a:rPr lang="en-US" dirty="0"/>
              <a:t>cbradsky@nirpc.org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DCE171A-5AE2-448A-B975-D63591BC8540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>
            <a:normAutofit/>
          </a:bodyPr>
          <a:lstStyle/>
          <a:p>
            <a:r>
              <a:rPr lang="en-US" dirty="0"/>
              <a:t>www.nirpc.org</a:t>
            </a:r>
          </a:p>
        </p:txBody>
      </p:sp>
    </p:spTree>
    <p:extLst>
      <p:ext uri="{BB962C8B-B14F-4D97-AF65-F5344CB8AC3E}">
        <p14:creationId xmlns:p14="http://schemas.microsoft.com/office/powerpoint/2010/main" val="29622510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6"/>
  <p:tag name="TPOS" val="2"/>
</p:tagLst>
</file>

<file path=ppt/theme/theme1.xml><?xml version="1.0" encoding="utf-8"?>
<a:theme xmlns:a="http://schemas.openxmlformats.org/drawingml/2006/main" name="Office Theme">
  <a:themeElements>
    <a:clrScheme name="NIRPC">
      <a:dk1>
        <a:sysClr val="windowText" lastClr="000000"/>
      </a:dk1>
      <a:lt1>
        <a:srgbClr val="FFFFFF"/>
      </a:lt1>
      <a:dk2>
        <a:srgbClr val="7F7F7F"/>
      </a:dk2>
      <a:lt2>
        <a:srgbClr val="D8D8D8"/>
      </a:lt2>
      <a:accent1>
        <a:srgbClr val="073763"/>
      </a:accent1>
      <a:accent2>
        <a:srgbClr val="0075A2"/>
      </a:accent2>
      <a:accent3>
        <a:srgbClr val="00B0F0"/>
      </a:accent3>
      <a:accent4>
        <a:srgbClr val="89DEFF"/>
      </a:accent4>
      <a:accent5>
        <a:srgbClr val="92D050"/>
      </a:accent5>
      <a:accent6>
        <a:srgbClr val="00B050"/>
      </a:accent6>
      <a:hlink>
        <a:srgbClr val="5DF0F6"/>
      </a:hlink>
      <a:folHlink>
        <a:srgbClr val="089CA2"/>
      </a:folHlink>
    </a:clrScheme>
    <a:fontScheme name="Custom 3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NIRPC PowerPoint Template" id="{D9DBB228-39C7-4CD1-9158-BAC6D230D46B}" vid="{C6B23D09-6253-43F0-A07D-C1588FBE6F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A42DEE50934949BA51EB357F8D999D" ma:contentTypeVersion="7" ma:contentTypeDescription="Create a new document." ma:contentTypeScope="" ma:versionID="df7c5d85ce38a91d7853091f80fc9dc3">
  <xsd:schema xmlns:xsd="http://www.w3.org/2001/XMLSchema" xmlns:xs="http://www.w3.org/2001/XMLSchema" xmlns:p="http://schemas.microsoft.com/office/2006/metadata/properties" xmlns:ns2="4e6dc28d-dda5-4463-bf03-2399bd775a6f" targetNamespace="http://schemas.microsoft.com/office/2006/metadata/properties" ma:root="true" ma:fieldsID="1daddd0aa05de53cf35eede717370699" ns2:_="">
    <xsd:import namespace="4e6dc28d-dda5-4463-bf03-2399bd775a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dc28d-dda5-4463-bf03-2399bd775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47A2FD-4983-4FC9-948D-155A08C19F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6dc28d-dda5-4463-bf03-2399bd775a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B47966-0E59-4C29-B5F7-70D57655C21E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4e6dc28d-dda5-4463-bf03-2399bd775a6f"/>
  </ds:schemaRefs>
</ds:datastoreItem>
</file>

<file path=customXml/itemProps3.xml><?xml version="1.0" encoding="utf-8"?>
<ds:datastoreItem xmlns:ds="http://schemas.openxmlformats.org/officeDocument/2006/customXml" ds:itemID="{64CD0606-7DDF-4B77-9BD5-37F0CC1BC5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 NIRPC PowerPoint Template</Template>
  <TotalTime>170</TotalTime>
  <Words>397</Words>
  <Application>Microsoft Office PowerPoint</Application>
  <PresentationFormat>Widescreen</PresentationFormat>
  <Paragraphs>103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 Narrow</vt:lpstr>
      <vt:lpstr>Arial</vt:lpstr>
      <vt:lpstr>Calibri</vt:lpstr>
      <vt:lpstr>Franklin Gothic Book</vt:lpstr>
      <vt:lpstr>Franklin Gothic Demi</vt:lpstr>
      <vt:lpstr>Office Theme</vt:lpstr>
      <vt:lpstr>Worksheet</vt:lpstr>
      <vt:lpstr>2024 NOFA Summary</vt:lpstr>
      <vt:lpstr>PowerPoint Presentation</vt:lpstr>
      <vt:lpstr>Applications by Program (not including transit)</vt:lpstr>
      <vt:lpstr>Applications by Local Public Agency (not including transit)</vt:lpstr>
      <vt:lpstr> Applications for Transit Capital Projects</vt:lpstr>
      <vt:lpstr> Other Metrics</vt:lpstr>
      <vt:lpstr> Next Steps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Charles Bradsky</dc:creator>
  <cp:lastModifiedBy>Candice Eklund</cp:lastModifiedBy>
  <cp:revision>32</cp:revision>
  <dcterms:created xsi:type="dcterms:W3CDTF">2024-11-06T20:59:50Z</dcterms:created>
  <dcterms:modified xsi:type="dcterms:W3CDTF">2024-12-04T13:23:07Z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0x010100D8A42DEE50934949BA51EB357F8D999D</vt:lpwstr>
  </property>
</Properties>
</file>