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sldIdLst>
    <p:sldId id="256" r:id="rId5"/>
    <p:sldId id="512" r:id="rId6"/>
    <p:sldId id="4905" r:id="rId7"/>
    <p:sldId id="2147477222" r:id="rId8"/>
    <p:sldId id="2147477224" r:id="rId9"/>
    <p:sldId id="2147477228" r:id="rId10"/>
    <p:sldId id="2147477230" r:id="rId11"/>
    <p:sldId id="2147477231" r:id="rId12"/>
    <p:sldId id="2147477233" r:id="rId13"/>
    <p:sldId id="2147477225" r:id="rId14"/>
    <p:sldId id="297" r:id="rId15"/>
    <p:sldId id="406" r:id="rId16"/>
    <p:sldId id="407" r:id="rId1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D18BBC4-AA27-4169-B171-44409C1DECA9}">
          <p14:sldIdLst>
            <p14:sldId id="256"/>
            <p14:sldId id="512"/>
            <p14:sldId id="4905"/>
            <p14:sldId id="2147477222"/>
            <p14:sldId id="2147477224"/>
            <p14:sldId id="2147477228"/>
            <p14:sldId id="2147477230"/>
            <p14:sldId id="2147477231"/>
            <p14:sldId id="2147477233"/>
            <p14:sldId id="2147477225"/>
            <p14:sldId id="297"/>
            <p14:sldId id="406"/>
            <p14:sldId id="407"/>
          </p14:sldIdLst>
        </p14:section>
      </p14:sectionLst>
    </p:ext>
    <p:ext uri="{EFAFB233-063F-42B5-8137-9DF3F51BA10A}">
      <p15:sldGuideLst xmlns:p15="http://schemas.microsoft.com/office/powerpoint/2012/main">
        <p15:guide id="1" orient="horz" pos="1008" userDrawn="1">
          <p15:clr>
            <a:srgbClr val="A4A3A4"/>
          </p15:clr>
        </p15:guide>
        <p15:guide id="2" pos="7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7595"/>
    <a:srgbClr val="37B5E7"/>
    <a:srgbClr val="63B449"/>
    <a:srgbClr val="5E6A71"/>
    <a:srgbClr val="C3C7C7"/>
    <a:srgbClr val="FBC709"/>
    <a:srgbClr val="6ABC45"/>
    <a:srgbClr val="04BAED"/>
    <a:srgbClr val="005B82"/>
    <a:srgbClr val="037A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4"/>
    <p:restoredTop sz="75072" autoAdjust="0"/>
  </p:normalViewPr>
  <p:slideViewPr>
    <p:cSldViewPr snapToGrid="0" snapToObjects="1">
      <p:cViewPr varScale="1">
        <p:scale>
          <a:sx n="89" d="100"/>
          <a:sy n="89" d="100"/>
        </p:scale>
        <p:origin x="1456" y="160"/>
      </p:cViewPr>
      <p:guideLst>
        <p:guide orient="horz" pos="1008"/>
        <p:guide pos="74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DDA2406-4085-5040-B91C-C106A0E50FB2}" type="datetimeFigureOut">
              <a:rPr lang="en-US" smtClean="0"/>
              <a:t>12/3/24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7A98CDC-616E-8A44-A089-0A8692052896}" type="slidenum">
              <a:rPr lang="en-US" smtClean="0"/>
              <a:t>‹#›</a:t>
            </a:fld>
            <a:endParaRPr lang="en-US"/>
          </a:p>
        </p:txBody>
      </p:sp>
    </p:spTree>
    <p:extLst>
      <p:ext uri="{BB962C8B-B14F-4D97-AF65-F5344CB8AC3E}">
        <p14:creationId xmlns:p14="http://schemas.microsoft.com/office/powerpoint/2010/main" val="3083789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Clean Cities and Communities partnership works toward a unified mission to advance the nation’s environment</a:t>
            </a:r>
            <a:r>
              <a:rPr lang="en-US"/>
              <a:t>, energy security and economic prosperity through collaboration with communities by building partnerships with public and private stakeholders that create equitable deployment of clean transportation solutions for all.</a:t>
            </a:r>
            <a:endParaRPr lang="en-US" dirty="0"/>
          </a:p>
        </p:txBody>
      </p:sp>
      <p:sp>
        <p:nvSpPr>
          <p:cNvPr id="4" name="Slide Number Placeholder 3"/>
          <p:cNvSpPr>
            <a:spLocks noGrp="1"/>
          </p:cNvSpPr>
          <p:nvPr>
            <p:ph type="sldNum" sz="quarter" idx="5"/>
          </p:nvPr>
        </p:nvSpPr>
        <p:spPr/>
        <p:txBody>
          <a:bodyPr/>
          <a:lstStyle/>
          <a:p>
            <a:fld id="{718B4ED1-DE3F-420F-86A5-FFA0B842FC1A}" type="slidenum">
              <a:rPr lang="en-US" smtClean="0"/>
              <a:t>2</a:t>
            </a:fld>
            <a:endParaRPr lang="en-US"/>
          </a:p>
        </p:txBody>
      </p:sp>
    </p:spTree>
    <p:extLst>
      <p:ext uri="{BB962C8B-B14F-4D97-AF65-F5344CB8AC3E}">
        <p14:creationId xmlns:p14="http://schemas.microsoft.com/office/powerpoint/2010/main" val="1391517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Drive Clean Indiana is a nonprofit organization celebrating 25 years of work in the transportation sector.  Through our efforts, we help to</a:t>
            </a:r>
          </a:p>
          <a:p>
            <a:pPr marL="342900" marR="0" lvl="0" indent="-342900">
              <a:spcBef>
                <a:spcPts val="0"/>
              </a:spcBef>
              <a:spcAft>
                <a:spcPts val="0"/>
              </a:spcAft>
              <a:buFont typeface="Arial" panose="020B0604020202020204" pitchFamily="34" charset="0"/>
              <a:buChar char="•"/>
              <a:tabLst>
                <a:tab pos="457200" algn="l"/>
              </a:tabLs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Evaluate transportation needs and energy choices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to determine the most impactful and cost-effective vehicle options, fuels, technologies, and best practices that make sense for specific stakeholder applications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Shift to domestic energy sources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through </a:t>
            </a:r>
            <a:r>
              <a:rPr lang="en-US" dirty="0"/>
              <a:t>fuel diversification including natural gas, propane, hydrogen, electric, ethanol, biodiesel &amp; renewable diesel</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p>
          <a:p>
            <a:pPr marL="342900" marR="0" lvl="0" indent="-342900">
              <a:spcBef>
                <a:spcPts val="0"/>
              </a:spcBef>
              <a:spcAft>
                <a:spcPts val="0"/>
              </a:spcAft>
              <a:buFont typeface="Arial" panose="020B0604020202020204" pitchFamily="34" charset="0"/>
              <a:buChar char="•"/>
              <a:tabLst>
                <a:tab pos="457200" algn="l"/>
              </a:tabLs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Improve fuel efficiency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through state-of-the-art technologies and strategies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Reduce harmful emissions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through idle reduction and other fuel-saving technologies and practices and</a:t>
            </a:r>
          </a:p>
          <a:p>
            <a:pPr marL="342900" marR="0" lvl="0" indent="-342900">
              <a:spcBef>
                <a:spcPts val="0"/>
              </a:spcBef>
              <a:spcAft>
                <a:spcPts val="0"/>
              </a:spcAft>
              <a:buFont typeface="Arial" panose="020B0604020202020204" pitchFamily="34" charset="0"/>
              <a:buChar char="•"/>
              <a:tabLst>
                <a:tab pos="457200" algn="l"/>
              </a:tabLst>
            </a:pPr>
            <a:r>
              <a:rPr lang="en-US" sz="1200" b="1" dirty="0">
                <a:effectLst/>
                <a:latin typeface="Calibri" panose="020F0502020204030204" pitchFamily="34" charset="0"/>
                <a:ea typeface="Times New Roman" panose="02020603050405020304" pitchFamily="18" charset="0"/>
              </a:rPr>
              <a:t>Demonstrate and assess new mobility choices </a:t>
            </a:r>
            <a:r>
              <a:rPr lang="en-US" sz="1200" dirty="0">
                <a:effectLst/>
                <a:latin typeface="Calibri" panose="020F0502020204030204" pitchFamily="34" charset="0"/>
                <a:ea typeface="Times New Roman" panose="02020603050405020304" pitchFamily="18" charset="0"/>
              </a:rPr>
              <a:t>that maximize the return on investment in terms of time, cost, energy, and opportunity.</a:t>
            </a:r>
            <a:endParaRPr lang="en-US" sz="1000" b="0" i="0" u="none" strike="noStrike" baseline="0" dirty="0">
              <a:solidFill>
                <a:srgbClr val="221E1F"/>
              </a:solidFill>
              <a:latin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u="none" strike="noStrike" baseline="0" dirty="0">
              <a:solidFill>
                <a:srgbClr val="221E1F"/>
              </a:solidFill>
              <a:latin typeface="Times New Roman" panose="02020603050405020304" pitchFamily="18" charset="0"/>
            </a:endParaRPr>
          </a:p>
          <a:p>
            <a:endParaRPr lang="en-US" dirty="0"/>
          </a:p>
          <a:p>
            <a:r>
              <a:rPr lang="en-US" dirty="0"/>
              <a:t>Through these technologies and strategies we can assist communities and businesses and have assisted to secure over $50 million in funding to support these efforts since 2011.  The results being improved air quality, economic development, and support of local jobs which all lead to a improved quality of life.</a:t>
            </a:r>
          </a:p>
          <a:p>
            <a:pPr lvl="0"/>
            <a:endParaRPr lang="en-US" sz="1200" b="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A98CDC-616E-8A44-A089-0A8692052896}" type="slidenum">
              <a:rPr lang="en-US" smtClean="0"/>
              <a:t>11</a:t>
            </a:fld>
            <a:endParaRPr lang="en-US"/>
          </a:p>
        </p:txBody>
      </p:sp>
    </p:spTree>
    <p:extLst>
      <p:ext uri="{BB962C8B-B14F-4D97-AF65-F5344CB8AC3E}">
        <p14:creationId xmlns:p14="http://schemas.microsoft.com/office/powerpoint/2010/main" val="3324317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98CDC-616E-8A44-A089-0A8692052896}" type="slidenum">
              <a:rPr lang="en-US" smtClean="0"/>
              <a:t>13</a:t>
            </a:fld>
            <a:endParaRPr lang="en-US"/>
          </a:p>
        </p:txBody>
      </p:sp>
    </p:spTree>
    <p:extLst>
      <p:ext uri="{BB962C8B-B14F-4D97-AF65-F5344CB8AC3E}">
        <p14:creationId xmlns:p14="http://schemas.microsoft.com/office/powerpoint/2010/main" val="496458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*Must be a DCI member to qualify.</a:t>
            </a:r>
          </a:p>
        </p:txBody>
      </p:sp>
      <p:sp>
        <p:nvSpPr>
          <p:cNvPr id="4" name="Slide Number Placeholder 3"/>
          <p:cNvSpPr>
            <a:spLocks noGrp="1"/>
          </p:cNvSpPr>
          <p:nvPr>
            <p:ph type="sldNum" sz="quarter" idx="5"/>
          </p:nvPr>
        </p:nvSpPr>
        <p:spPr/>
        <p:txBody>
          <a:bodyPr/>
          <a:lstStyle/>
          <a:p>
            <a:fld id="{07A98CDC-616E-8A44-A089-0A8692052896}" type="slidenum">
              <a:rPr lang="en-US" smtClean="0"/>
              <a:t>3</a:t>
            </a:fld>
            <a:endParaRPr lang="en-US"/>
          </a:p>
        </p:txBody>
      </p:sp>
    </p:spTree>
    <p:extLst>
      <p:ext uri="{BB962C8B-B14F-4D97-AF65-F5344CB8AC3E}">
        <p14:creationId xmlns:p14="http://schemas.microsoft.com/office/powerpoint/2010/main" val="2619604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*Must be a DCI member to qualify.</a:t>
            </a:r>
          </a:p>
        </p:txBody>
      </p:sp>
      <p:sp>
        <p:nvSpPr>
          <p:cNvPr id="4" name="Slide Number Placeholder 3"/>
          <p:cNvSpPr>
            <a:spLocks noGrp="1"/>
          </p:cNvSpPr>
          <p:nvPr>
            <p:ph type="sldNum" sz="quarter" idx="5"/>
          </p:nvPr>
        </p:nvSpPr>
        <p:spPr/>
        <p:txBody>
          <a:bodyPr/>
          <a:lstStyle/>
          <a:p>
            <a:fld id="{07A98CDC-616E-8A44-A089-0A8692052896}" type="slidenum">
              <a:rPr lang="en-US" smtClean="0"/>
              <a:t>4</a:t>
            </a:fld>
            <a:endParaRPr lang="en-US"/>
          </a:p>
        </p:txBody>
      </p:sp>
    </p:spTree>
    <p:extLst>
      <p:ext uri="{BB962C8B-B14F-4D97-AF65-F5344CB8AC3E}">
        <p14:creationId xmlns:p14="http://schemas.microsoft.com/office/powerpoint/2010/main" val="582751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*Must be a DCI member to qualify.</a:t>
            </a:r>
          </a:p>
        </p:txBody>
      </p:sp>
      <p:sp>
        <p:nvSpPr>
          <p:cNvPr id="4" name="Slide Number Placeholder 3"/>
          <p:cNvSpPr>
            <a:spLocks noGrp="1"/>
          </p:cNvSpPr>
          <p:nvPr>
            <p:ph type="sldNum" sz="quarter" idx="5"/>
          </p:nvPr>
        </p:nvSpPr>
        <p:spPr/>
        <p:txBody>
          <a:bodyPr/>
          <a:lstStyle/>
          <a:p>
            <a:fld id="{07A98CDC-616E-8A44-A089-0A8692052896}" type="slidenum">
              <a:rPr lang="en-US" smtClean="0"/>
              <a:t>5</a:t>
            </a:fld>
            <a:endParaRPr lang="en-US"/>
          </a:p>
        </p:txBody>
      </p:sp>
    </p:spTree>
    <p:extLst>
      <p:ext uri="{BB962C8B-B14F-4D97-AF65-F5344CB8AC3E}">
        <p14:creationId xmlns:p14="http://schemas.microsoft.com/office/powerpoint/2010/main" val="4125331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nSpc>
                <a:spcPct val="107000"/>
              </a:lnSpc>
              <a:spcBef>
                <a:spcPts val="0"/>
              </a:spcBef>
              <a:spcAft>
                <a:spcPts val="800"/>
              </a:spcAft>
            </a:pPr>
            <a:r>
              <a:rPr lang="en-US" sz="1800" b="1" u="sng" kern="100" dirty="0">
                <a:effectLst/>
                <a:latin typeface="Calibri" panose="020F0502020204030204" pitchFamily="34" charset="0"/>
                <a:ea typeface="Calibri" panose="020F0502020204030204" pitchFamily="34" charset="0"/>
                <a:cs typeface="Times New Roman" panose="02020603050405020304" pitchFamily="18" charset="0"/>
              </a:rPr>
              <a:t>MAP LEGEND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GOEVIN: Closing the Gap Locations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GOEVIN Location (not NEVI compliant)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Electrify America Location</a:t>
            </a:r>
          </a:p>
          <a:p>
            <a:pPr marL="5715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NEVI First Round – Install Fall 2025</a:t>
            </a:r>
          </a:p>
          <a:p>
            <a:pPr marL="5715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MACOG CF1 RD 1 Award (NEVI Compliant)</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7A98CDC-616E-8A44-A089-0A8692052896}" type="slidenum">
              <a:rPr lang="en-US" smtClean="0"/>
              <a:t>6</a:t>
            </a:fld>
            <a:endParaRPr lang="en-US"/>
          </a:p>
        </p:txBody>
      </p:sp>
    </p:spTree>
    <p:extLst>
      <p:ext uri="{BB962C8B-B14F-4D97-AF65-F5344CB8AC3E}">
        <p14:creationId xmlns:p14="http://schemas.microsoft.com/office/powerpoint/2010/main" val="3230840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*Must be a DCI member to qualify.</a:t>
            </a:r>
          </a:p>
        </p:txBody>
      </p:sp>
      <p:sp>
        <p:nvSpPr>
          <p:cNvPr id="4" name="Slide Number Placeholder 3"/>
          <p:cNvSpPr>
            <a:spLocks noGrp="1"/>
          </p:cNvSpPr>
          <p:nvPr>
            <p:ph type="sldNum" sz="quarter" idx="5"/>
          </p:nvPr>
        </p:nvSpPr>
        <p:spPr/>
        <p:txBody>
          <a:bodyPr/>
          <a:lstStyle/>
          <a:p>
            <a:fld id="{07A98CDC-616E-8A44-A089-0A8692052896}" type="slidenum">
              <a:rPr lang="en-US" smtClean="0"/>
              <a:t>7</a:t>
            </a:fld>
            <a:endParaRPr lang="en-US"/>
          </a:p>
        </p:txBody>
      </p:sp>
    </p:spTree>
    <p:extLst>
      <p:ext uri="{BB962C8B-B14F-4D97-AF65-F5344CB8AC3E}">
        <p14:creationId xmlns:p14="http://schemas.microsoft.com/office/powerpoint/2010/main" val="2724374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*Must be a DCI member to qualify.</a:t>
            </a:r>
          </a:p>
        </p:txBody>
      </p:sp>
      <p:sp>
        <p:nvSpPr>
          <p:cNvPr id="4" name="Slide Number Placeholder 3"/>
          <p:cNvSpPr>
            <a:spLocks noGrp="1"/>
          </p:cNvSpPr>
          <p:nvPr>
            <p:ph type="sldNum" sz="quarter" idx="5"/>
          </p:nvPr>
        </p:nvSpPr>
        <p:spPr/>
        <p:txBody>
          <a:bodyPr/>
          <a:lstStyle/>
          <a:p>
            <a:fld id="{07A98CDC-616E-8A44-A089-0A8692052896}" type="slidenum">
              <a:rPr lang="en-US" smtClean="0"/>
              <a:t>8</a:t>
            </a:fld>
            <a:endParaRPr lang="en-US"/>
          </a:p>
        </p:txBody>
      </p:sp>
    </p:spTree>
    <p:extLst>
      <p:ext uri="{BB962C8B-B14F-4D97-AF65-F5344CB8AC3E}">
        <p14:creationId xmlns:p14="http://schemas.microsoft.com/office/powerpoint/2010/main" val="2327237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*Must be a DCI member to qualify.</a:t>
            </a:r>
          </a:p>
        </p:txBody>
      </p:sp>
      <p:sp>
        <p:nvSpPr>
          <p:cNvPr id="4" name="Slide Number Placeholder 3"/>
          <p:cNvSpPr>
            <a:spLocks noGrp="1"/>
          </p:cNvSpPr>
          <p:nvPr>
            <p:ph type="sldNum" sz="quarter" idx="5"/>
          </p:nvPr>
        </p:nvSpPr>
        <p:spPr/>
        <p:txBody>
          <a:bodyPr/>
          <a:lstStyle/>
          <a:p>
            <a:fld id="{07A98CDC-616E-8A44-A089-0A8692052896}" type="slidenum">
              <a:rPr lang="en-US" smtClean="0"/>
              <a:t>9</a:t>
            </a:fld>
            <a:endParaRPr lang="en-US"/>
          </a:p>
        </p:txBody>
      </p:sp>
    </p:spTree>
    <p:extLst>
      <p:ext uri="{BB962C8B-B14F-4D97-AF65-F5344CB8AC3E}">
        <p14:creationId xmlns:p14="http://schemas.microsoft.com/office/powerpoint/2010/main" val="2304645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*Must be a DCI member to qualify.</a:t>
            </a:r>
          </a:p>
        </p:txBody>
      </p:sp>
      <p:sp>
        <p:nvSpPr>
          <p:cNvPr id="4" name="Slide Number Placeholder 3"/>
          <p:cNvSpPr>
            <a:spLocks noGrp="1"/>
          </p:cNvSpPr>
          <p:nvPr>
            <p:ph type="sldNum" sz="quarter" idx="5"/>
          </p:nvPr>
        </p:nvSpPr>
        <p:spPr/>
        <p:txBody>
          <a:bodyPr/>
          <a:lstStyle/>
          <a:p>
            <a:fld id="{07A98CDC-616E-8A44-A089-0A8692052896}" type="slidenum">
              <a:rPr lang="en-US" smtClean="0"/>
              <a:t>10</a:t>
            </a:fld>
            <a:endParaRPr lang="en-US"/>
          </a:p>
        </p:txBody>
      </p:sp>
    </p:spTree>
    <p:extLst>
      <p:ext uri="{BB962C8B-B14F-4D97-AF65-F5344CB8AC3E}">
        <p14:creationId xmlns:p14="http://schemas.microsoft.com/office/powerpoint/2010/main" val="31830833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Insert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5F15E-44D2-F249-86F5-209D69E2B9BC}"/>
              </a:ext>
            </a:extLst>
          </p:cNvPr>
          <p:cNvSpPr>
            <a:spLocks noGrp="1"/>
          </p:cNvSpPr>
          <p:nvPr>
            <p:ph type="ctrTitle" hasCustomPrompt="1"/>
          </p:nvPr>
        </p:nvSpPr>
        <p:spPr>
          <a:xfrm>
            <a:off x="439271" y="322730"/>
            <a:ext cx="9144000" cy="1377576"/>
          </a:xfrm>
          <a:prstGeom prst="rect">
            <a:avLst/>
          </a:prstGeom>
        </p:spPr>
        <p:txBody>
          <a:bodyPr anchor="b">
            <a:normAutofit/>
          </a:bodyPr>
          <a:lstStyle>
            <a:lvl1pPr algn="l">
              <a:defRPr sz="4400" b="1" i="0">
                <a:solidFill>
                  <a:schemeClr val="tx1"/>
                </a:solidFill>
                <a:latin typeface="Arial" panose="020B0604020202020204" pitchFamily="34" charset="0"/>
                <a:cs typeface="Arial" panose="020B0604020202020204" pitchFamily="34" charset="0"/>
              </a:defRPr>
            </a:lvl1pPr>
          </a:lstStyle>
          <a:p>
            <a:r>
              <a:rPr lang="en-US" dirty="0"/>
              <a:t>Title of Presentation</a:t>
            </a:r>
          </a:p>
        </p:txBody>
      </p:sp>
      <p:pic>
        <p:nvPicPr>
          <p:cNvPr id="9" name="Picture 8">
            <a:extLst>
              <a:ext uri="{FF2B5EF4-FFF2-40B4-BE49-F238E27FC236}">
                <a16:creationId xmlns:a16="http://schemas.microsoft.com/office/drawing/2014/main" id="{18908579-0887-D44F-9E1C-C46E4708D2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453"/>
          <a:stretch/>
        </p:blipFill>
        <p:spPr>
          <a:xfrm>
            <a:off x="10138299" y="697809"/>
            <a:ext cx="1420428" cy="931832"/>
          </a:xfrm>
          <a:prstGeom prst="rect">
            <a:avLst/>
          </a:prstGeom>
        </p:spPr>
      </p:pic>
      <p:pic>
        <p:nvPicPr>
          <p:cNvPr id="14" name="Picture 13">
            <a:extLst>
              <a:ext uri="{FF2B5EF4-FFF2-40B4-BE49-F238E27FC236}">
                <a16:creationId xmlns:a16="http://schemas.microsoft.com/office/drawing/2014/main" id="{45893E3B-F713-9342-8D21-FA7A75EF1A2A}"/>
              </a:ext>
            </a:extLst>
          </p:cNvPr>
          <p:cNvPicPr>
            <a:picLocks noChangeAspect="1"/>
          </p:cNvPicPr>
          <p:nvPr userDrawn="1"/>
        </p:nvPicPr>
        <p:blipFill>
          <a:blip r:embed="rId3"/>
          <a:stretch>
            <a:fillRect/>
          </a:stretch>
        </p:blipFill>
        <p:spPr>
          <a:xfrm>
            <a:off x="0" y="3439160"/>
            <a:ext cx="12192000" cy="3429000"/>
          </a:xfrm>
          <a:prstGeom prst="rect">
            <a:avLst/>
          </a:prstGeom>
        </p:spPr>
      </p:pic>
      <p:sp>
        <p:nvSpPr>
          <p:cNvPr id="18" name="Picture Placeholder 17">
            <a:extLst>
              <a:ext uri="{FF2B5EF4-FFF2-40B4-BE49-F238E27FC236}">
                <a16:creationId xmlns:a16="http://schemas.microsoft.com/office/drawing/2014/main" id="{3D0186A0-7D72-7D42-8F9E-46E54D2E1939}"/>
              </a:ext>
            </a:extLst>
          </p:cNvPr>
          <p:cNvSpPr>
            <a:spLocks noGrp="1"/>
          </p:cNvSpPr>
          <p:nvPr>
            <p:ph type="pic" sz="quarter" idx="10" hasCustomPrompt="1"/>
          </p:nvPr>
        </p:nvSpPr>
        <p:spPr>
          <a:xfrm>
            <a:off x="0" y="3439160"/>
            <a:ext cx="12192000" cy="3418839"/>
          </a:xfrm>
          <a:prstGeom prst="rect">
            <a:avLst/>
          </a:prstGeom>
          <a:solidFill>
            <a:schemeClr val="bg1">
              <a:lumMod val="65000"/>
            </a:schemeClr>
          </a:solidFill>
        </p:spPr>
        <p:txBody>
          <a:bodyPr anchor="b"/>
          <a:lstStyle>
            <a:lvl1pPr marL="0" indent="0" algn="ctr">
              <a:lnSpc>
                <a:spcPct val="100000"/>
              </a:lnSpc>
              <a:buNone/>
              <a:defRPr sz="1400">
                <a:solidFill>
                  <a:schemeClr val="bg1"/>
                </a:solidFill>
              </a:defRPr>
            </a:lvl1pPr>
          </a:lstStyle>
          <a:p>
            <a:r>
              <a:rPr lang="en-US" dirty="0"/>
              <a:t>Click icon to insert picture.</a:t>
            </a:r>
          </a:p>
        </p:txBody>
      </p:sp>
      <p:grpSp>
        <p:nvGrpSpPr>
          <p:cNvPr id="15" name="Group 14">
            <a:extLst>
              <a:ext uri="{FF2B5EF4-FFF2-40B4-BE49-F238E27FC236}">
                <a16:creationId xmlns:a16="http://schemas.microsoft.com/office/drawing/2014/main" id="{2BB5393E-C5AB-EC4D-9A5B-B11857477361}"/>
              </a:ext>
            </a:extLst>
          </p:cNvPr>
          <p:cNvGrpSpPr/>
          <p:nvPr userDrawn="1"/>
        </p:nvGrpSpPr>
        <p:grpSpPr>
          <a:xfrm>
            <a:off x="0" y="3441700"/>
            <a:ext cx="4612640" cy="571500"/>
            <a:chOff x="0" y="3441700"/>
            <a:chExt cx="4612640" cy="571500"/>
          </a:xfrm>
        </p:grpSpPr>
        <p:sp>
          <p:nvSpPr>
            <p:cNvPr id="16" name="Rectangle 15">
              <a:extLst>
                <a:ext uri="{FF2B5EF4-FFF2-40B4-BE49-F238E27FC236}">
                  <a16:creationId xmlns:a16="http://schemas.microsoft.com/office/drawing/2014/main" id="{483E609D-FFE6-754D-9855-E84DE6D9748C}"/>
                </a:ext>
              </a:extLst>
            </p:cNvPr>
            <p:cNvSpPr/>
            <p:nvPr userDrawn="1"/>
          </p:nvSpPr>
          <p:spPr>
            <a:xfrm>
              <a:off x="0" y="3441700"/>
              <a:ext cx="4612640" cy="571500"/>
            </a:xfrm>
            <a:prstGeom prst="rect">
              <a:avLst/>
            </a:prstGeom>
            <a:solidFill>
              <a:srgbClr val="04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B2246FC-EB8D-CE46-A991-2ACFA297C842}"/>
                </a:ext>
              </a:extLst>
            </p:cNvPr>
            <p:cNvSpPr txBox="1"/>
            <p:nvPr userDrawn="1"/>
          </p:nvSpPr>
          <p:spPr>
            <a:xfrm>
              <a:off x="442917" y="3565867"/>
              <a:ext cx="3676006" cy="323165"/>
            </a:xfrm>
            <a:prstGeom prst="rect">
              <a:avLst/>
            </a:prstGeom>
            <a:noFill/>
          </p:spPr>
          <p:txBody>
            <a:bodyPr wrap="square" rtlCol="0">
              <a:spAutoFit/>
            </a:bodyPr>
            <a:lstStyle/>
            <a:p>
              <a:pPr algn="ctr"/>
              <a:r>
                <a:rPr lang="en-US" sz="1500" b="1" i="0" dirty="0">
                  <a:solidFill>
                    <a:schemeClr val="bg1"/>
                  </a:solidFill>
                  <a:latin typeface="Arial" panose="020B0604020202020204" pitchFamily="34" charset="0"/>
                  <a:cs typeface="Arial" panose="020B0604020202020204" pitchFamily="34" charset="0"/>
                </a:rPr>
                <a:t>CLEAN CITIES COALITION NETWORK</a:t>
              </a:r>
            </a:p>
          </p:txBody>
        </p:sp>
      </p:grpSp>
    </p:spTree>
    <p:extLst>
      <p:ext uri="{BB962C8B-B14F-4D97-AF65-F5344CB8AC3E}">
        <p14:creationId xmlns:p14="http://schemas.microsoft.com/office/powerpoint/2010/main" val="3680069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Content Slide -  Vertical Blue/phot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1E2CF7-BB8A-744F-BD1E-47B044D36A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975104" cy="6928023"/>
          </a:xfrm>
          <a:prstGeom prst="rect">
            <a:avLst/>
          </a:prstGeom>
        </p:spPr>
      </p:pic>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246447" y="3328354"/>
            <a:ext cx="1495485" cy="2305854"/>
          </a:xfrm>
        </p:spPr>
        <p:txBody>
          <a:bodyPr lIns="0" tIns="0" rIns="0" bIns="0" anchor="t">
            <a:noAutofit/>
          </a:bodyPr>
          <a:lstStyle>
            <a:lvl1pPr marL="0" indent="0">
              <a:buNone/>
              <a:defRPr sz="1800" b="0">
                <a:solidFill>
                  <a:schemeClr val="bg1"/>
                </a:solidFill>
              </a:defRPr>
            </a:lvl1pPr>
          </a:lstStyle>
          <a:p>
            <a:pPr lvl="0"/>
            <a:r>
              <a:rPr lang="en-US" dirty="0"/>
              <a:t>Supporting text</a:t>
            </a:r>
          </a:p>
        </p:txBody>
      </p:sp>
      <p:sp>
        <p:nvSpPr>
          <p:cNvPr id="15" name="Text Placeholder 7">
            <a:extLst>
              <a:ext uri="{FF2B5EF4-FFF2-40B4-BE49-F238E27FC236}">
                <a16:creationId xmlns:a16="http://schemas.microsoft.com/office/drawing/2014/main" id="{69218DB5-BED1-40B8-B041-32302A45713E}"/>
              </a:ext>
            </a:extLst>
          </p:cNvPr>
          <p:cNvSpPr>
            <a:spLocks noGrp="1"/>
          </p:cNvSpPr>
          <p:nvPr>
            <p:ph type="body" sz="quarter" idx="54" hasCustomPrompt="1"/>
          </p:nvPr>
        </p:nvSpPr>
        <p:spPr>
          <a:xfrm>
            <a:off x="246447" y="505618"/>
            <a:ext cx="1495485" cy="2435290"/>
          </a:xfrm>
          <a:prstGeom prst="rect">
            <a:avLst/>
          </a:prstGeom>
        </p:spPr>
        <p:txBody>
          <a:bodyPr lIns="0" tIns="0" rIns="0" bIns="0" anchor="b">
            <a:noAutofit/>
          </a:bodyPr>
          <a:lstStyle>
            <a:lvl1pPr marL="0" indent="0" algn="l">
              <a:spcBef>
                <a:spcPts val="0"/>
              </a:spcBef>
              <a:buNone/>
              <a:defRPr sz="2800" b="1">
                <a:solidFill>
                  <a:schemeClr val="bg1"/>
                </a:solidFill>
              </a:defRPr>
            </a:lvl1pPr>
          </a:lstStyle>
          <a:p>
            <a:pPr lvl="0"/>
            <a:r>
              <a:rPr lang="en-US" dirty="0"/>
              <a:t>Headline</a:t>
            </a:r>
          </a:p>
          <a:p>
            <a:pPr lvl="0"/>
            <a:r>
              <a:rPr lang="en-US" dirty="0"/>
              <a:t>Text</a:t>
            </a:r>
          </a:p>
        </p:txBody>
      </p:sp>
      <p:sp>
        <p:nvSpPr>
          <p:cNvPr id="17" name="Picture Placeholder 2">
            <a:extLst>
              <a:ext uri="{FF2B5EF4-FFF2-40B4-BE49-F238E27FC236}">
                <a16:creationId xmlns:a16="http://schemas.microsoft.com/office/drawing/2014/main" id="{C6D13D3A-C20E-4ED4-8491-4531FA3664B1}"/>
              </a:ext>
            </a:extLst>
          </p:cNvPr>
          <p:cNvSpPr>
            <a:spLocks noGrp="1"/>
          </p:cNvSpPr>
          <p:nvPr>
            <p:ph type="pic" sz="quarter" idx="55" hasCustomPrompt="1"/>
          </p:nvPr>
        </p:nvSpPr>
        <p:spPr>
          <a:xfrm>
            <a:off x="1975104" y="-1"/>
            <a:ext cx="10216895" cy="6842203"/>
          </a:xfrm>
          <a:prstGeom prst="rect">
            <a:avLst/>
          </a:prstGeom>
          <a:solidFill>
            <a:schemeClr val="bg1"/>
          </a:solidFill>
        </p:spPr>
        <p:txBody>
          <a:bodyPr/>
          <a:lstStyle>
            <a:lvl1pPr marL="0" indent="0" algn="ctr">
              <a:buNone/>
              <a:defRPr/>
            </a:lvl1pPr>
          </a:lstStyle>
          <a:p>
            <a:r>
              <a:rPr lang="en-US" dirty="0"/>
              <a:t>Insert Photo or Graphic</a:t>
            </a:r>
          </a:p>
        </p:txBody>
      </p:sp>
      <p:sp>
        <p:nvSpPr>
          <p:cNvPr id="9" name="TextBox 8">
            <a:extLst>
              <a:ext uri="{FF2B5EF4-FFF2-40B4-BE49-F238E27FC236}">
                <a16:creationId xmlns:a16="http://schemas.microsoft.com/office/drawing/2014/main" id="{41AA7A2A-E49E-4D49-ADB9-5AA5BB9624A1}"/>
              </a:ext>
            </a:extLst>
          </p:cNvPr>
          <p:cNvSpPr txBox="1"/>
          <p:nvPr userDrawn="1"/>
        </p:nvSpPr>
        <p:spPr>
          <a:xfrm>
            <a:off x="8879840" y="6440393"/>
            <a:ext cx="253673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rgbClr val="5E6A71"/>
                </a:solidFill>
                <a:latin typeface="Arial" panose="020B0604020202020204" pitchFamily="34" charset="0"/>
                <a:cs typeface="Arial" panose="020B0604020202020204" pitchFamily="34" charset="0"/>
              </a:rPr>
              <a:t>Clean Cities Coalition Network</a:t>
            </a:r>
            <a:r>
              <a:rPr lang="en-US" sz="1000" b="0" i="0" baseline="0" dirty="0">
                <a:solidFill>
                  <a:srgbClr val="5E6A71"/>
                </a:solidFill>
                <a:latin typeface="Arial" panose="020B0604020202020204" pitchFamily="34" charset="0"/>
                <a:cs typeface="Arial" panose="020B0604020202020204" pitchFamily="34" charset="0"/>
              </a:rPr>
              <a:t>    </a:t>
            </a:r>
            <a:r>
              <a:rPr lang="en-US" sz="1000" b="0" i="0" dirty="0">
                <a:solidFill>
                  <a:srgbClr val="5E6A71"/>
                </a:solidFill>
                <a:latin typeface="Arial" panose="020B0604020202020204" pitchFamily="34" charset="0"/>
                <a:cs typeface="Arial" panose="020B0604020202020204" pitchFamily="34" charset="0"/>
              </a:rPr>
              <a:t>|    </a:t>
            </a:r>
            <a:fld id="{BFD71CF8-5198-8441-A7C0-DC22FD64CBE4}" type="slidenum">
              <a:rPr lang="en-US" sz="1000" b="0" i="0">
                <a:solidFill>
                  <a:srgbClr val="5E6A71"/>
                </a:solidFill>
                <a:latin typeface="Arial" panose="020B0604020202020204" pitchFamily="34" charset="0"/>
                <a:cs typeface="Arial" panose="020B06040202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1000" b="0" i="0" dirty="0">
              <a:solidFill>
                <a:srgbClr val="5E6A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3419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5_Content Slide -  Vertical Blue/photo">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B9D9A409-41A5-4169-9C7B-EB86F21FDCBB}"/>
              </a:ext>
            </a:extLst>
          </p:cNvPr>
          <p:cNvSpPr>
            <a:spLocks noGrp="1"/>
          </p:cNvSpPr>
          <p:nvPr>
            <p:ph type="body" sz="quarter" idx="56" hasCustomPrompt="1"/>
          </p:nvPr>
        </p:nvSpPr>
        <p:spPr>
          <a:xfrm>
            <a:off x="3873390" y="3437845"/>
            <a:ext cx="8318610" cy="3420155"/>
          </a:xfrm>
          <a:prstGeom prst="rect">
            <a:avLst/>
          </a:prstGeom>
          <a:solidFill>
            <a:schemeClr val="bg1">
              <a:lumMod val="95000"/>
            </a:schemeClr>
          </a:solidFill>
          <a:effectLst/>
        </p:spPr>
        <p:txBody>
          <a:bodyPr lIns="365760" tIns="365760" rIns="365760" bIns="640080">
            <a:noAutofit/>
          </a:bodyPr>
          <a:lstStyle>
            <a:lvl1pPr marL="0" indent="0">
              <a:buNone/>
              <a:defRPr sz="1600"/>
            </a:lvl1pPr>
            <a:lvl2pPr>
              <a:defRPr sz="1600"/>
            </a:lvl2pPr>
            <a:lvl3pPr>
              <a:defRPr sz="1600"/>
            </a:lvl3pPr>
            <a:lvl4pPr>
              <a:defRPr sz="1600"/>
            </a:lvl4pPr>
            <a:lvl5pPr>
              <a:defRPr sz="1600"/>
            </a:lvl5pPr>
          </a:lstStyle>
          <a:p>
            <a:pPr lvl="0"/>
            <a:r>
              <a:rPr lang="en-US" dirty="0"/>
              <a:t>Body text</a:t>
            </a:r>
          </a:p>
        </p:txBody>
      </p:sp>
      <p:sp>
        <p:nvSpPr>
          <p:cNvPr id="11" name="Picture Placeholder 2">
            <a:extLst>
              <a:ext uri="{FF2B5EF4-FFF2-40B4-BE49-F238E27FC236}">
                <a16:creationId xmlns:a16="http://schemas.microsoft.com/office/drawing/2014/main" id="{6F4B9D9F-E1AE-47D9-945D-953301E0B1DA}"/>
              </a:ext>
            </a:extLst>
          </p:cNvPr>
          <p:cNvSpPr>
            <a:spLocks noGrp="1"/>
          </p:cNvSpPr>
          <p:nvPr>
            <p:ph type="pic" sz="quarter" idx="55" hasCustomPrompt="1"/>
          </p:nvPr>
        </p:nvSpPr>
        <p:spPr>
          <a:xfrm>
            <a:off x="3873389" y="-15797"/>
            <a:ext cx="8318610" cy="3423395"/>
          </a:xfrm>
          <a:prstGeom prst="rect">
            <a:avLst/>
          </a:prstGeom>
          <a:solidFill>
            <a:schemeClr val="bg1"/>
          </a:solidFill>
        </p:spPr>
        <p:txBody>
          <a:bodyPr/>
          <a:lstStyle>
            <a:lvl1pPr marL="0" indent="0" algn="ctr">
              <a:buNone/>
              <a:defRPr/>
            </a:lvl1pPr>
          </a:lstStyle>
          <a:p>
            <a:r>
              <a:rPr lang="en-US" dirty="0"/>
              <a:t>Insert Photo or Graphic</a:t>
            </a:r>
          </a:p>
        </p:txBody>
      </p:sp>
      <p:pic>
        <p:nvPicPr>
          <p:cNvPr id="12" name="Picture 11">
            <a:extLst>
              <a:ext uri="{FF2B5EF4-FFF2-40B4-BE49-F238E27FC236}">
                <a16:creationId xmlns:a16="http://schemas.microsoft.com/office/drawing/2014/main" id="{E9E8DA4F-A760-E144-B47B-437326C908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1885"/>
            <a:ext cx="3873389" cy="6869886"/>
          </a:xfrm>
          <a:prstGeom prst="rect">
            <a:avLst/>
          </a:prstGeom>
        </p:spPr>
      </p:pic>
      <p:sp>
        <p:nvSpPr>
          <p:cNvPr id="9" name="Text Placeholder 7">
            <a:extLst>
              <a:ext uri="{FF2B5EF4-FFF2-40B4-BE49-F238E27FC236}">
                <a16:creationId xmlns:a16="http://schemas.microsoft.com/office/drawing/2014/main" id="{804925F4-8147-A140-B7CD-4C38091E2FF7}"/>
              </a:ext>
            </a:extLst>
          </p:cNvPr>
          <p:cNvSpPr>
            <a:spLocks noGrp="1"/>
          </p:cNvSpPr>
          <p:nvPr>
            <p:ph type="body" sz="quarter" idx="57" hasCustomPrompt="1"/>
          </p:nvPr>
        </p:nvSpPr>
        <p:spPr>
          <a:xfrm>
            <a:off x="246448" y="3328354"/>
            <a:ext cx="3246396" cy="2305854"/>
          </a:xfrm>
        </p:spPr>
        <p:txBody>
          <a:bodyPr lIns="0" tIns="0" rIns="0" bIns="0" anchor="t">
            <a:noAutofit/>
          </a:bodyPr>
          <a:lstStyle>
            <a:lvl1pPr marL="0" indent="0">
              <a:buNone/>
              <a:defRPr sz="1800" b="0">
                <a:solidFill>
                  <a:schemeClr val="bg1"/>
                </a:solidFill>
              </a:defRPr>
            </a:lvl1pPr>
          </a:lstStyle>
          <a:p>
            <a:pPr lvl="0"/>
            <a:r>
              <a:rPr lang="en-US" dirty="0"/>
              <a:t>Supporting text</a:t>
            </a:r>
          </a:p>
        </p:txBody>
      </p:sp>
      <p:sp>
        <p:nvSpPr>
          <p:cNvPr id="10" name="Text Placeholder 7">
            <a:extLst>
              <a:ext uri="{FF2B5EF4-FFF2-40B4-BE49-F238E27FC236}">
                <a16:creationId xmlns:a16="http://schemas.microsoft.com/office/drawing/2014/main" id="{0BD95BF8-080A-F743-8D26-74E1D2C10798}"/>
              </a:ext>
            </a:extLst>
          </p:cNvPr>
          <p:cNvSpPr>
            <a:spLocks noGrp="1"/>
          </p:cNvSpPr>
          <p:nvPr>
            <p:ph type="body" sz="quarter" idx="54" hasCustomPrompt="1"/>
          </p:nvPr>
        </p:nvSpPr>
        <p:spPr>
          <a:xfrm>
            <a:off x="246447" y="505618"/>
            <a:ext cx="3246396" cy="2435290"/>
          </a:xfrm>
          <a:prstGeom prst="rect">
            <a:avLst/>
          </a:prstGeom>
        </p:spPr>
        <p:txBody>
          <a:bodyPr lIns="0" tIns="0" rIns="0" bIns="0" anchor="b">
            <a:noAutofit/>
          </a:bodyPr>
          <a:lstStyle>
            <a:lvl1pPr marL="0" indent="0" algn="l">
              <a:spcBef>
                <a:spcPts val="0"/>
              </a:spcBef>
              <a:buNone/>
              <a:defRPr sz="2800" b="1">
                <a:solidFill>
                  <a:schemeClr val="bg1"/>
                </a:solidFill>
              </a:defRPr>
            </a:lvl1pPr>
          </a:lstStyle>
          <a:p>
            <a:pPr lvl="0"/>
            <a:r>
              <a:rPr lang="en-US" dirty="0" err="1"/>
              <a:t>HeadlineText</a:t>
            </a:r>
            <a:endParaRPr lang="en-US" dirty="0"/>
          </a:p>
        </p:txBody>
      </p:sp>
      <p:sp>
        <p:nvSpPr>
          <p:cNvPr id="14" name="TextBox 13">
            <a:extLst>
              <a:ext uri="{FF2B5EF4-FFF2-40B4-BE49-F238E27FC236}">
                <a16:creationId xmlns:a16="http://schemas.microsoft.com/office/drawing/2014/main" id="{133B7EDD-4705-7D46-9B83-4628344FC46C}"/>
              </a:ext>
            </a:extLst>
          </p:cNvPr>
          <p:cNvSpPr txBox="1"/>
          <p:nvPr userDrawn="1"/>
        </p:nvSpPr>
        <p:spPr>
          <a:xfrm>
            <a:off x="8879840" y="6440393"/>
            <a:ext cx="253673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rgbClr val="5E6A71"/>
                </a:solidFill>
                <a:latin typeface="Arial" panose="020B0604020202020204" pitchFamily="34" charset="0"/>
                <a:cs typeface="Arial" panose="020B0604020202020204" pitchFamily="34" charset="0"/>
              </a:rPr>
              <a:t>Clean Cities Coalition Network</a:t>
            </a:r>
            <a:r>
              <a:rPr lang="en-US" sz="1000" b="0" i="0" baseline="0" dirty="0">
                <a:solidFill>
                  <a:srgbClr val="5E6A71"/>
                </a:solidFill>
                <a:latin typeface="Arial" panose="020B0604020202020204" pitchFamily="34" charset="0"/>
                <a:cs typeface="Arial" panose="020B0604020202020204" pitchFamily="34" charset="0"/>
              </a:rPr>
              <a:t>    </a:t>
            </a:r>
            <a:r>
              <a:rPr lang="en-US" sz="1000" b="0" i="0" dirty="0">
                <a:solidFill>
                  <a:srgbClr val="5E6A71"/>
                </a:solidFill>
                <a:latin typeface="Arial" panose="020B0604020202020204" pitchFamily="34" charset="0"/>
                <a:cs typeface="Arial" panose="020B0604020202020204" pitchFamily="34" charset="0"/>
              </a:rPr>
              <a:t>|    </a:t>
            </a:r>
            <a:fld id="{BFD71CF8-5198-8441-A7C0-DC22FD64CBE4}" type="slidenum">
              <a:rPr lang="en-US" sz="1000" b="0" i="0">
                <a:solidFill>
                  <a:srgbClr val="5E6A71"/>
                </a:solidFill>
                <a:latin typeface="Arial" panose="020B0604020202020204" pitchFamily="34" charset="0"/>
                <a:cs typeface="Arial" panose="020B06040202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1000" b="0" i="0" dirty="0">
              <a:solidFill>
                <a:srgbClr val="5E6A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8605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Content Slide -  Vertical Blue/photo">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96313" y="674158"/>
            <a:ext cx="3377076" cy="1462617"/>
          </a:xfrm>
        </p:spPr>
        <p:txBody>
          <a:bodyPr lIns="0" tIns="0" rIns="0" bIns="0">
            <a:noAutofit/>
          </a:bodyPr>
          <a:lstStyle>
            <a:lvl1pPr marL="0" indent="0">
              <a:spcBef>
                <a:spcPts val="0"/>
              </a:spcBef>
              <a:buNone/>
              <a:defRPr sz="3200" b="1">
                <a:solidFill>
                  <a:schemeClr val="bg1"/>
                </a:solidFill>
              </a:defRPr>
            </a:lvl1pPr>
          </a:lstStyle>
          <a:p>
            <a:pPr lvl="0"/>
            <a:r>
              <a:rPr lang="en-US" dirty="0"/>
              <a:t>Large important text</a:t>
            </a:r>
          </a:p>
        </p:txBody>
      </p:sp>
      <p:sp>
        <p:nvSpPr>
          <p:cNvPr id="18" name="Text Placeholder 3">
            <a:extLst>
              <a:ext uri="{FF2B5EF4-FFF2-40B4-BE49-F238E27FC236}">
                <a16:creationId xmlns:a16="http://schemas.microsoft.com/office/drawing/2014/main" id="{B9D9A409-41A5-4169-9C7B-EB86F21FDCBB}"/>
              </a:ext>
            </a:extLst>
          </p:cNvPr>
          <p:cNvSpPr>
            <a:spLocks noGrp="1"/>
          </p:cNvSpPr>
          <p:nvPr>
            <p:ph type="body" sz="quarter" idx="56" hasCustomPrompt="1"/>
          </p:nvPr>
        </p:nvSpPr>
        <p:spPr>
          <a:xfrm>
            <a:off x="3873390" y="3437845"/>
            <a:ext cx="8318610" cy="3420155"/>
          </a:xfrm>
          <a:prstGeom prst="rect">
            <a:avLst/>
          </a:prstGeom>
          <a:solidFill>
            <a:schemeClr val="bg1">
              <a:lumMod val="95000"/>
            </a:schemeClr>
          </a:solidFill>
          <a:effectLst/>
        </p:spPr>
        <p:txBody>
          <a:bodyPr lIns="365760" tIns="365760" rIns="365760" bIns="640080">
            <a:noAutofit/>
          </a:bodyPr>
          <a:lstStyle>
            <a:lvl1pPr marL="0" indent="0">
              <a:buNone/>
              <a:defRPr sz="1600"/>
            </a:lvl1pPr>
            <a:lvl2pPr>
              <a:defRPr sz="1600"/>
            </a:lvl2pPr>
            <a:lvl3pPr>
              <a:defRPr sz="1600"/>
            </a:lvl3pPr>
            <a:lvl4pPr>
              <a:defRPr sz="1600"/>
            </a:lvl4pPr>
            <a:lvl5pPr>
              <a:defRPr sz="1600"/>
            </a:lvl5pPr>
          </a:lstStyle>
          <a:p>
            <a:pPr lvl="0"/>
            <a:r>
              <a:rPr lang="en-US" dirty="0"/>
              <a:t>Body text</a:t>
            </a:r>
          </a:p>
        </p:txBody>
      </p:sp>
      <p:sp>
        <p:nvSpPr>
          <p:cNvPr id="11" name="Picture Placeholder 2">
            <a:extLst>
              <a:ext uri="{FF2B5EF4-FFF2-40B4-BE49-F238E27FC236}">
                <a16:creationId xmlns:a16="http://schemas.microsoft.com/office/drawing/2014/main" id="{6F4B9D9F-E1AE-47D9-945D-953301E0B1DA}"/>
              </a:ext>
            </a:extLst>
          </p:cNvPr>
          <p:cNvSpPr>
            <a:spLocks noGrp="1"/>
          </p:cNvSpPr>
          <p:nvPr>
            <p:ph type="pic" sz="quarter" idx="55" hasCustomPrompt="1"/>
          </p:nvPr>
        </p:nvSpPr>
        <p:spPr>
          <a:xfrm>
            <a:off x="3873389" y="-15797"/>
            <a:ext cx="8318610" cy="3423395"/>
          </a:xfrm>
          <a:prstGeom prst="rect">
            <a:avLst/>
          </a:prstGeom>
          <a:solidFill>
            <a:schemeClr val="bg1"/>
          </a:solidFill>
        </p:spPr>
        <p:txBody>
          <a:bodyPr/>
          <a:lstStyle>
            <a:lvl1pPr marL="0" indent="0" algn="ctr">
              <a:buNone/>
              <a:defRPr/>
            </a:lvl1pPr>
          </a:lstStyle>
          <a:p>
            <a:r>
              <a:rPr lang="en-US" dirty="0"/>
              <a:t>Insert Photo or Graphic</a:t>
            </a:r>
          </a:p>
        </p:txBody>
      </p:sp>
      <p:pic>
        <p:nvPicPr>
          <p:cNvPr id="7" name="Picture 6">
            <a:extLst>
              <a:ext uri="{FF2B5EF4-FFF2-40B4-BE49-F238E27FC236}">
                <a16:creationId xmlns:a16="http://schemas.microsoft.com/office/drawing/2014/main" id="{D02B88BD-BF6B-FE42-AC83-DB03057124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873389" cy="6928023"/>
          </a:xfrm>
          <a:prstGeom prst="rect">
            <a:avLst/>
          </a:prstGeom>
        </p:spPr>
      </p:pic>
      <p:sp>
        <p:nvSpPr>
          <p:cNvPr id="9" name="Text Placeholder 7">
            <a:extLst>
              <a:ext uri="{FF2B5EF4-FFF2-40B4-BE49-F238E27FC236}">
                <a16:creationId xmlns:a16="http://schemas.microsoft.com/office/drawing/2014/main" id="{804925F4-8147-A140-B7CD-4C38091E2FF7}"/>
              </a:ext>
            </a:extLst>
          </p:cNvPr>
          <p:cNvSpPr>
            <a:spLocks noGrp="1"/>
          </p:cNvSpPr>
          <p:nvPr>
            <p:ph type="body" sz="quarter" idx="57" hasCustomPrompt="1"/>
          </p:nvPr>
        </p:nvSpPr>
        <p:spPr>
          <a:xfrm>
            <a:off x="246448" y="3328354"/>
            <a:ext cx="3246396" cy="2305854"/>
          </a:xfrm>
        </p:spPr>
        <p:txBody>
          <a:bodyPr lIns="0" tIns="0" rIns="0" bIns="0" anchor="t">
            <a:noAutofit/>
          </a:bodyPr>
          <a:lstStyle>
            <a:lvl1pPr marL="0" indent="0">
              <a:buNone/>
              <a:defRPr sz="1800" b="0">
                <a:solidFill>
                  <a:schemeClr val="bg1"/>
                </a:solidFill>
              </a:defRPr>
            </a:lvl1pPr>
          </a:lstStyle>
          <a:p>
            <a:pPr lvl="0"/>
            <a:r>
              <a:rPr lang="en-US" dirty="0"/>
              <a:t>Supporting text</a:t>
            </a:r>
          </a:p>
        </p:txBody>
      </p:sp>
      <p:sp>
        <p:nvSpPr>
          <p:cNvPr id="10" name="Text Placeholder 7">
            <a:extLst>
              <a:ext uri="{FF2B5EF4-FFF2-40B4-BE49-F238E27FC236}">
                <a16:creationId xmlns:a16="http://schemas.microsoft.com/office/drawing/2014/main" id="{0BD95BF8-080A-F743-8D26-74E1D2C10798}"/>
              </a:ext>
            </a:extLst>
          </p:cNvPr>
          <p:cNvSpPr>
            <a:spLocks noGrp="1"/>
          </p:cNvSpPr>
          <p:nvPr>
            <p:ph type="body" sz="quarter" idx="54" hasCustomPrompt="1"/>
          </p:nvPr>
        </p:nvSpPr>
        <p:spPr>
          <a:xfrm>
            <a:off x="246447" y="505618"/>
            <a:ext cx="3246396" cy="2435290"/>
          </a:xfrm>
          <a:prstGeom prst="rect">
            <a:avLst/>
          </a:prstGeom>
        </p:spPr>
        <p:txBody>
          <a:bodyPr lIns="0" tIns="0" rIns="0" bIns="0" anchor="b">
            <a:noAutofit/>
          </a:bodyPr>
          <a:lstStyle>
            <a:lvl1pPr marL="0" indent="0" algn="l">
              <a:spcBef>
                <a:spcPts val="0"/>
              </a:spcBef>
              <a:buNone/>
              <a:defRPr sz="2800" b="1">
                <a:solidFill>
                  <a:schemeClr val="bg1"/>
                </a:solidFill>
              </a:defRPr>
            </a:lvl1pPr>
          </a:lstStyle>
          <a:p>
            <a:pPr lvl="0"/>
            <a:r>
              <a:rPr lang="en-US" dirty="0" err="1"/>
              <a:t>HeadlineText</a:t>
            </a:r>
            <a:endParaRPr lang="en-US" dirty="0"/>
          </a:p>
        </p:txBody>
      </p:sp>
      <p:sp>
        <p:nvSpPr>
          <p:cNvPr id="14" name="TextBox 13">
            <a:extLst>
              <a:ext uri="{FF2B5EF4-FFF2-40B4-BE49-F238E27FC236}">
                <a16:creationId xmlns:a16="http://schemas.microsoft.com/office/drawing/2014/main" id="{133B7EDD-4705-7D46-9B83-4628344FC46C}"/>
              </a:ext>
            </a:extLst>
          </p:cNvPr>
          <p:cNvSpPr txBox="1"/>
          <p:nvPr userDrawn="1"/>
        </p:nvSpPr>
        <p:spPr>
          <a:xfrm>
            <a:off x="8879840" y="6440393"/>
            <a:ext cx="253673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rgbClr val="5E6A71"/>
                </a:solidFill>
                <a:latin typeface="Arial" panose="020B0604020202020204" pitchFamily="34" charset="0"/>
                <a:cs typeface="Arial" panose="020B0604020202020204" pitchFamily="34" charset="0"/>
              </a:rPr>
              <a:t>Clean Cities Coalition Network</a:t>
            </a:r>
            <a:r>
              <a:rPr lang="en-US" sz="1000" b="0" i="0" baseline="0" dirty="0">
                <a:solidFill>
                  <a:srgbClr val="5E6A71"/>
                </a:solidFill>
                <a:latin typeface="Arial" panose="020B0604020202020204" pitchFamily="34" charset="0"/>
                <a:cs typeface="Arial" panose="020B0604020202020204" pitchFamily="34" charset="0"/>
              </a:rPr>
              <a:t>    </a:t>
            </a:r>
            <a:r>
              <a:rPr lang="en-US" sz="1000" b="0" i="0" dirty="0">
                <a:solidFill>
                  <a:srgbClr val="5E6A71"/>
                </a:solidFill>
                <a:latin typeface="Arial" panose="020B0604020202020204" pitchFamily="34" charset="0"/>
                <a:cs typeface="Arial" panose="020B0604020202020204" pitchFamily="34" charset="0"/>
              </a:rPr>
              <a:t>|    </a:t>
            </a:r>
            <a:fld id="{BFD71CF8-5198-8441-A7C0-DC22FD64CBE4}" type="slidenum">
              <a:rPr lang="en-US" sz="1000" b="0" i="0">
                <a:solidFill>
                  <a:srgbClr val="5E6A71"/>
                </a:solidFill>
                <a:latin typeface="Arial" panose="020B0604020202020204" pitchFamily="34" charset="0"/>
                <a:cs typeface="Arial" panose="020B06040202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1000" b="0" i="0" dirty="0">
              <a:solidFill>
                <a:srgbClr val="5E6A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0902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6_Content Slide -  Vertical Blue/photo">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6F4B9D9F-E1AE-47D9-945D-953301E0B1DA}"/>
              </a:ext>
            </a:extLst>
          </p:cNvPr>
          <p:cNvSpPr>
            <a:spLocks noGrp="1"/>
          </p:cNvSpPr>
          <p:nvPr>
            <p:ph type="pic" sz="quarter" idx="55" hasCustomPrompt="1"/>
          </p:nvPr>
        </p:nvSpPr>
        <p:spPr>
          <a:xfrm>
            <a:off x="3873389" y="-15797"/>
            <a:ext cx="2084832" cy="6869886"/>
          </a:xfrm>
          <a:prstGeom prst="rect">
            <a:avLst/>
          </a:prstGeom>
          <a:solidFill>
            <a:schemeClr val="bg1"/>
          </a:solidFill>
        </p:spPr>
        <p:txBody>
          <a:bodyPr/>
          <a:lstStyle>
            <a:lvl1pPr marL="0" indent="0" algn="ctr">
              <a:buNone/>
              <a:defRPr/>
            </a:lvl1pPr>
          </a:lstStyle>
          <a:p>
            <a:r>
              <a:rPr lang="en-US" dirty="0"/>
              <a:t>Insert Photo or Graphic</a:t>
            </a:r>
          </a:p>
        </p:txBody>
      </p:sp>
      <p:sp>
        <p:nvSpPr>
          <p:cNvPr id="14" name="TextBox 13">
            <a:extLst>
              <a:ext uri="{FF2B5EF4-FFF2-40B4-BE49-F238E27FC236}">
                <a16:creationId xmlns:a16="http://schemas.microsoft.com/office/drawing/2014/main" id="{133B7EDD-4705-7D46-9B83-4628344FC46C}"/>
              </a:ext>
            </a:extLst>
          </p:cNvPr>
          <p:cNvSpPr txBox="1"/>
          <p:nvPr userDrawn="1"/>
        </p:nvSpPr>
        <p:spPr>
          <a:xfrm>
            <a:off x="8879840" y="6440393"/>
            <a:ext cx="253673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rgbClr val="5E6A71"/>
                </a:solidFill>
                <a:latin typeface="Arial" panose="020B0604020202020204" pitchFamily="34" charset="0"/>
                <a:cs typeface="Arial" panose="020B0604020202020204" pitchFamily="34" charset="0"/>
              </a:rPr>
              <a:t>Clean Cities Coalition Network</a:t>
            </a:r>
            <a:r>
              <a:rPr lang="en-US" sz="1000" b="0" i="0" baseline="0" dirty="0">
                <a:solidFill>
                  <a:srgbClr val="5E6A71"/>
                </a:solidFill>
                <a:latin typeface="Arial" panose="020B0604020202020204" pitchFamily="34" charset="0"/>
                <a:cs typeface="Arial" panose="020B0604020202020204" pitchFamily="34" charset="0"/>
              </a:rPr>
              <a:t>    </a:t>
            </a:r>
            <a:r>
              <a:rPr lang="en-US" sz="1000" b="0" i="0" dirty="0">
                <a:solidFill>
                  <a:srgbClr val="5E6A71"/>
                </a:solidFill>
                <a:latin typeface="Arial" panose="020B0604020202020204" pitchFamily="34" charset="0"/>
                <a:cs typeface="Arial" panose="020B0604020202020204" pitchFamily="34" charset="0"/>
              </a:rPr>
              <a:t>|    </a:t>
            </a:r>
            <a:fld id="{BFD71CF8-5198-8441-A7C0-DC22FD64CBE4}" type="slidenum">
              <a:rPr lang="en-US" sz="1000" b="0" i="0">
                <a:solidFill>
                  <a:srgbClr val="5E6A71"/>
                </a:solidFill>
                <a:latin typeface="Arial" panose="020B0604020202020204" pitchFamily="34" charset="0"/>
                <a:cs typeface="Arial" panose="020B06040202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1000" b="0" i="0" dirty="0">
              <a:solidFill>
                <a:srgbClr val="5E6A71"/>
              </a:solidFill>
              <a:latin typeface="Arial" panose="020B0604020202020204" pitchFamily="34" charset="0"/>
              <a:cs typeface="Arial" panose="020B0604020202020204" pitchFamily="34" charset="0"/>
            </a:endParaRPr>
          </a:p>
        </p:txBody>
      </p:sp>
      <p:sp>
        <p:nvSpPr>
          <p:cNvPr id="19" name="Picture Placeholder 2">
            <a:extLst>
              <a:ext uri="{FF2B5EF4-FFF2-40B4-BE49-F238E27FC236}">
                <a16:creationId xmlns:a16="http://schemas.microsoft.com/office/drawing/2014/main" id="{DA7D549C-D933-8549-BCD7-9D5336BBE433}"/>
              </a:ext>
            </a:extLst>
          </p:cNvPr>
          <p:cNvSpPr>
            <a:spLocks noGrp="1"/>
          </p:cNvSpPr>
          <p:nvPr>
            <p:ph type="pic" sz="quarter" idx="58" hasCustomPrompt="1"/>
          </p:nvPr>
        </p:nvSpPr>
        <p:spPr>
          <a:xfrm>
            <a:off x="5958221" y="-15797"/>
            <a:ext cx="2084832" cy="6869886"/>
          </a:xfrm>
          <a:prstGeom prst="rect">
            <a:avLst/>
          </a:prstGeom>
          <a:solidFill>
            <a:schemeClr val="bg1"/>
          </a:solidFill>
        </p:spPr>
        <p:txBody>
          <a:bodyPr/>
          <a:lstStyle>
            <a:lvl1pPr marL="0" indent="0" algn="ctr">
              <a:buNone/>
              <a:defRPr/>
            </a:lvl1pPr>
          </a:lstStyle>
          <a:p>
            <a:r>
              <a:rPr lang="en-US" dirty="0"/>
              <a:t>Insert Photo or Graphic</a:t>
            </a:r>
          </a:p>
        </p:txBody>
      </p:sp>
      <p:sp>
        <p:nvSpPr>
          <p:cNvPr id="20" name="Picture Placeholder 2">
            <a:extLst>
              <a:ext uri="{FF2B5EF4-FFF2-40B4-BE49-F238E27FC236}">
                <a16:creationId xmlns:a16="http://schemas.microsoft.com/office/drawing/2014/main" id="{1C35E355-9AF5-FD4E-8B27-D9CFE85CE1ED}"/>
              </a:ext>
            </a:extLst>
          </p:cNvPr>
          <p:cNvSpPr>
            <a:spLocks noGrp="1"/>
          </p:cNvSpPr>
          <p:nvPr>
            <p:ph type="pic" sz="quarter" idx="59" hasCustomPrompt="1"/>
          </p:nvPr>
        </p:nvSpPr>
        <p:spPr>
          <a:xfrm>
            <a:off x="8039796" y="-15797"/>
            <a:ext cx="2092537" cy="6869886"/>
          </a:xfrm>
          <a:prstGeom prst="rect">
            <a:avLst/>
          </a:prstGeom>
          <a:solidFill>
            <a:schemeClr val="bg1"/>
          </a:solidFill>
        </p:spPr>
        <p:txBody>
          <a:bodyPr/>
          <a:lstStyle>
            <a:lvl1pPr marL="0" indent="0" algn="ctr">
              <a:buNone/>
              <a:defRPr/>
            </a:lvl1pPr>
          </a:lstStyle>
          <a:p>
            <a:r>
              <a:rPr lang="en-US" dirty="0"/>
              <a:t>Insert Photo or Graphic</a:t>
            </a:r>
          </a:p>
        </p:txBody>
      </p:sp>
      <p:sp>
        <p:nvSpPr>
          <p:cNvPr id="21" name="Picture Placeholder 2">
            <a:extLst>
              <a:ext uri="{FF2B5EF4-FFF2-40B4-BE49-F238E27FC236}">
                <a16:creationId xmlns:a16="http://schemas.microsoft.com/office/drawing/2014/main" id="{D71922ED-BB70-AC4F-BA61-3FF9BDD3E06B}"/>
              </a:ext>
            </a:extLst>
          </p:cNvPr>
          <p:cNvSpPr>
            <a:spLocks noGrp="1"/>
          </p:cNvSpPr>
          <p:nvPr>
            <p:ph type="pic" sz="quarter" idx="60" hasCustomPrompt="1"/>
          </p:nvPr>
        </p:nvSpPr>
        <p:spPr>
          <a:xfrm>
            <a:off x="10124628" y="-15797"/>
            <a:ext cx="2067372" cy="6869886"/>
          </a:xfrm>
          <a:prstGeom prst="rect">
            <a:avLst/>
          </a:prstGeom>
          <a:solidFill>
            <a:schemeClr val="bg1"/>
          </a:solidFill>
        </p:spPr>
        <p:txBody>
          <a:bodyPr/>
          <a:lstStyle>
            <a:lvl1pPr marL="0" indent="0" algn="ctr">
              <a:buNone/>
              <a:defRPr/>
            </a:lvl1pPr>
          </a:lstStyle>
          <a:p>
            <a:r>
              <a:rPr lang="en-US" dirty="0"/>
              <a:t>Insert Photo or Graphic</a:t>
            </a:r>
          </a:p>
        </p:txBody>
      </p:sp>
      <p:pic>
        <p:nvPicPr>
          <p:cNvPr id="12" name="Picture 11">
            <a:extLst>
              <a:ext uri="{FF2B5EF4-FFF2-40B4-BE49-F238E27FC236}">
                <a16:creationId xmlns:a16="http://schemas.microsoft.com/office/drawing/2014/main" id="{7C293070-C71C-3C4B-8AF2-6A0A73A450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1886"/>
            <a:ext cx="3873389" cy="6869886"/>
          </a:xfrm>
          <a:prstGeom prst="rect">
            <a:avLst/>
          </a:prstGeom>
        </p:spPr>
      </p:pic>
      <p:sp>
        <p:nvSpPr>
          <p:cNvPr id="9" name="Text Placeholder 7">
            <a:extLst>
              <a:ext uri="{FF2B5EF4-FFF2-40B4-BE49-F238E27FC236}">
                <a16:creationId xmlns:a16="http://schemas.microsoft.com/office/drawing/2014/main" id="{804925F4-8147-A140-B7CD-4C38091E2FF7}"/>
              </a:ext>
            </a:extLst>
          </p:cNvPr>
          <p:cNvSpPr>
            <a:spLocks noGrp="1"/>
          </p:cNvSpPr>
          <p:nvPr>
            <p:ph type="body" sz="quarter" idx="57" hasCustomPrompt="1"/>
          </p:nvPr>
        </p:nvSpPr>
        <p:spPr>
          <a:xfrm>
            <a:off x="246448" y="3328354"/>
            <a:ext cx="3246396" cy="2305854"/>
          </a:xfrm>
        </p:spPr>
        <p:txBody>
          <a:bodyPr lIns="0" tIns="0" rIns="0" bIns="0" anchor="t">
            <a:noAutofit/>
          </a:bodyPr>
          <a:lstStyle>
            <a:lvl1pPr marL="0" indent="0">
              <a:buNone/>
              <a:defRPr sz="1800" b="0">
                <a:solidFill>
                  <a:schemeClr val="bg1"/>
                </a:solidFill>
              </a:defRPr>
            </a:lvl1pPr>
          </a:lstStyle>
          <a:p>
            <a:pPr lvl="0"/>
            <a:r>
              <a:rPr lang="en-US" dirty="0"/>
              <a:t>Supporting text</a:t>
            </a:r>
          </a:p>
        </p:txBody>
      </p:sp>
      <p:sp>
        <p:nvSpPr>
          <p:cNvPr id="10" name="Text Placeholder 7">
            <a:extLst>
              <a:ext uri="{FF2B5EF4-FFF2-40B4-BE49-F238E27FC236}">
                <a16:creationId xmlns:a16="http://schemas.microsoft.com/office/drawing/2014/main" id="{0BD95BF8-080A-F743-8D26-74E1D2C10798}"/>
              </a:ext>
            </a:extLst>
          </p:cNvPr>
          <p:cNvSpPr>
            <a:spLocks noGrp="1"/>
          </p:cNvSpPr>
          <p:nvPr>
            <p:ph type="body" sz="quarter" idx="54" hasCustomPrompt="1"/>
          </p:nvPr>
        </p:nvSpPr>
        <p:spPr>
          <a:xfrm>
            <a:off x="246447" y="505618"/>
            <a:ext cx="3246396" cy="2435290"/>
          </a:xfrm>
          <a:prstGeom prst="rect">
            <a:avLst/>
          </a:prstGeom>
        </p:spPr>
        <p:txBody>
          <a:bodyPr lIns="0" tIns="0" rIns="0" bIns="0" anchor="b">
            <a:noAutofit/>
          </a:bodyPr>
          <a:lstStyle>
            <a:lvl1pPr marL="0" indent="0" algn="l">
              <a:spcBef>
                <a:spcPts val="0"/>
              </a:spcBef>
              <a:buNone/>
              <a:defRPr sz="2800" b="1">
                <a:solidFill>
                  <a:schemeClr val="bg1"/>
                </a:solidFill>
              </a:defRPr>
            </a:lvl1pPr>
          </a:lstStyle>
          <a:p>
            <a:pPr lvl="0"/>
            <a:r>
              <a:rPr lang="en-US" dirty="0" err="1"/>
              <a:t>HeadlineText</a:t>
            </a:r>
            <a:endParaRPr lang="en-US" dirty="0"/>
          </a:p>
        </p:txBody>
      </p:sp>
    </p:spTree>
    <p:extLst>
      <p:ext uri="{BB962C8B-B14F-4D97-AF65-F5344CB8AC3E}">
        <p14:creationId xmlns:p14="http://schemas.microsoft.com/office/powerpoint/2010/main" val="2252923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7_Content Slide -  Vertical Blue/photo">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6F4B9D9F-E1AE-47D9-945D-953301E0B1DA}"/>
              </a:ext>
            </a:extLst>
          </p:cNvPr>
          <p:cNvSpPr>
            <a:spLocks noGrp="1"/>
          </p:cNvSpPr>
          <p:nvPr>
            <p:ph type="pic" sz="quarter" idx="55" hasCustomPrompt="1"/>
          </p:nvPr>
        </p:nvSpPr>
        <p:spPr>
          <a:xfrm>
            <a:off x="3873389" y="-15797"/>
            <a:ext cx="2084832" cy="6869886"/>
          </a:xfrm>
          <a:prstGeom prst="rect">
            <a:avLst/>
          </a:prstGeom>
          <a:solidFill>
            <a:schemeClr val="bg1"/>
          </a:solidFill>
        </p:spPr>
        <p:txBody>
          <a:bodyPr/>
          <a:lstStyle>
            <a:lvl1pPr marL="0" indent="0" algn="ctr">
              <a:buNone/>
              <a:defRPr/>
            </a:lvl1pPr>
          </a:lstStyle>
          <a:p>
            <a:r>
              <a:rPr lang="en-US" dirty="0"/>
              <a:t>Insert Photo or Graphic</a:t>
            </a:r>
          </a:p>
        </p:txBody>
      </p:sp>
      <p:sp>
        <p:nvSpPr>
          <p:cNvPr id="14" name="TextBox 13">
            <a:extLst>
              <a:ext uri="{FF2B5EF4-FFF2-40B4-BE49-F238E27FC236}">
                <a16:creationId xmlns:a16="http://schemas.microsoft.com/office/drawing/2014/main" id="{133B7EDD-4705-7D46-9B83-4628344FC46C}"/>
              </a:ext>
            </a:extLst>
          </p:cNvPr>
          <p:cNvSpPr txBox="1"/>
          <p:nvPr userDrawn="1"/>
        </p:nvSpPr>
        <p:spPr>
          <a:xfrm>
            <a:off x="8879840" y="6440393"/>
            <a:ext cx="253673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rgbClr val="5E6A71"/>
                </a:solidFill>
                <a:latin typeface="Arial" panose="020B0604020202020204" pitchFamily="34" charset="0"/>
                <a:cs typeface="Arial" panose="020B0604020202020204" pitchFamily="34" charset="0"/>
              </a:rPr>
              <a:t>Clean Cities Coalition Network</a:t>
            </a:r>
            <a:r>
              <a:rPr lang="en-US" sz="1000" b="0" i="0" baseline="0" dirty="0">
                <a:solidFill>
                  <a:srgbClr val="5E6A71"/>
                </a:solidFill>
                <a:latin typeface="Arial" panose="020B0604020202020204" pitchFamily="34" charset="0"/>
                <a:cs typeface="Arial" panose="020B0604020202020204" pitchFamily="34" charset="0"/>
              </a:rPr>
              <a:t>    </a:t>
            </a:r>
            <a:r>
              <a:rPr lang="en-US" sz="1000" b="0" i="0" dirty="0">
                <a:solidFill>
                  <a:srgbClr val="5E6A71"/>
                </a:solidFill>
                <a:latin typeface="Arial" panose="020B0604020202020204" pitchFamily="34" charset="0"/>
                <a:cs typeface="Arial" panose="020B0604020202020204" pitchFamily="34" charset="0"/>
              </a:rPr>
              <a:t>|    </a:t>
            </a:r>
            <a:fld id="{BFD71CF8-5198-8441-A7C0-DC22FD64CBE4}" type="slidenum">
              <a:rPr lang="en-US" sz="1000" b="0" i="0">
                <a:solidFill>
                  <a:srgbClr val="5E6A71"/>
                </a:solidFill>
                <a:latin typeface="Arial" panose="020B0604020202020204" pitchFamily="34" charset="0"/>
                <a:cs typeface="Arial" panose="020B06040202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1000" b="0" i="0" dirty="0">
              <a:solidFill>
                <a:srgbClr val="5E6A71"/>
              </a:solidFill>
              <a:latin typeface="Arial" panose="020B0604020202020204" pitchFamily="34" charset="0"/>
              <a:cs typeface="Arial" panose="020B0604020202020204" pitchFamily="34" charset="0"/>
            </a:endParaRPr>
          </a:p>
        </p:txBody>
      </p:sp>
      <p:sp>
        <p:nvSpPr>
          <p:cNvPr id="19" name="Picture Placeholder 2">
            <a:extLst>
              <a:ext uri="{FF2B5EF4-FFF2-40B4-BE49-F238E27FC236}">
                <a16:creationId xmlns:a16="http://schemas.microsoft.com/office/drawing/2014/main" id="{DA7D549C-D933-8549-BCD7-9D5336BBE433}"/>
              </a:ext>
            </a:extLst>
          </p:cNvPr>
          <p:cNvSpPr>
            <a:spLocks noGrp="1"/>
          </p:cNvSpPr>
          <p:nvPr>
            <p:ph type="pic" sz="quarter" idx="58" hasCustomPrompt="1"/>
          </p:nvPr>
        </p:nvSpPr>
        <p:spPr>
          <a:xfrm>
            <a:off x="5958221" y="-15797"/>
            <a:ext cx="2084832" cy="6869886"/>
          </a:xfrm>
          <a:prstGeom prst="rect">
            <a:avLst/>
          </a:prstGeom>
          <a:solidFill>
            <a:schemeClr val="bg1"/>
          </a:solidFill>
        </p:spPr>
        <p:txBody>
          <a:bodyPr/>
          <a:lstStyle>
            <a:lvl1pPr marL="0" indent="0" algn="ctr">
              <a:buNone/>
              <a:defRPr/>
            </a:lvl1pPr>
          </a:lstStyle>
          <a:p>
            <a:r>
              <a:rPr lang="en-US" dirty="0"/>
              <a:t>Insert Photo or Graphic</a:t>
            </a:r>
          </a:p>
        </p:txBody>
      </p:sp>
      <p:sp>
        <p:nvSpPr>
          <p:cNvPr id="20" name="Picture Placeholder 2">
            <a:extLst>
              <a:ext uri="{FF2B5EF4-FFF2-40B4-BE49-F238E27FC236}">
                <a16:creationId xmlns:a16="http://schemas.microsoft.com/office/drawing/2014/main" id="{1C35E355-9AF5-FD4E-8B27-D9CFE85CE1ED}"/>
              </a:ext>
            </a:extLst>
          </p:cNvPr>
          <p:cNvSpPr>
            <a:spLocks noGrp="1"/>
          </p:cNvSpPr>
          <p:nvPr>
            <p:ph type="pic" sz="quarter" idx="59" hasCustomPrompt="1"/>
          </p:nvPr>
        </p:nvSpPr>
        <p:spPr>
          <a:xfrm>
            <a:off x="8039796" y="-15797"/>
            <a:ext cx="2092537" cy="6869886"/>
          </a:xfrm>
          <a:prstGeom prst="rect">
            <a:avLst/>
          </a:prstGeom>
          <a:solidFill>
            <a:schemeClr val="bg1"/>
          </a:solidFill>
        </p:spPr>
        <p:txBody>
          <a:bodyPr/>
          <a:lstStyle>
            <a:lvl1pPr marL="0" indent="0" algn="ctr">
              <a:buNone/>
              <a:defRPr/>
            </a:lvl1pPr>
          </a:lstStyle>
          <a:p>
            <a:r>
              <a:rPr lang="en-US" dirty="0"/>
              <a:t>Insert Photo or Graphic</a:t>
            </a:r>
          </a:p>
        </p:txBody>
      </p:sp>
      <p:sp>
        <p:nvSpPr>
          <p:cNvPr id="21" name="Picture Placeholder 2">
            <a:extLst>
              <a:ext uri="{FF2B5EF4-FFF2-40B4-BE49-F238E27FC236}">
                <a16:creationId xmlns:a16="http://schemas.microsoft.com/office/drawing/2014/main" id="{D71922ED-BB70-AC4F-BA61-3FF9BDD3E06B}"/>
              </a:ext>
            </a:extLst>
          </p:cNvPr>
          <p:cNvSpPr>
            <a:spLocks noGrp="1"/>
          </p:cNvSpPr>
          <p:nvPr>
            <p:ph type="pic" sz="quarter" idx="60" hasCustomPrompt="1"/>
          </p:nvPr>
        </p:nvSpPr>
        <p:spPr>
          <a:xfrm>
            <a:off x="10124628" y="-15797"/>
            <a:ext cx="2067372" cy="6869886"/>
          </a:xfrm>
          <a:prstGeom prst="rect">
            <a:avLst/>
          </a:prstGeom>
          <a:solidFill>
            <a:schemeClr val="bg1"/>
          </a:solidFill>
        </p:spPr>
        <p:txBody>
          <a:bodyPr/>
          <a:lstStyle>
            <a:lvl1pPr marL="0" indent="0" algn="ctr">
              <a:buNone/>
              <a:defRPr/>
            </a:lvl1pPr>
          </a:lstStyle>
          <a:p>
            <a:r>
              <a:rPr lang="en-US" dirty="0"/>
              <a:t>Insert Photo or Graphic</a:t>
            </a:r>
          </a:p>
        </p:txBody>
      </p:sp>
      <p:pic>
        <p:nvPicPr>
          <p:cNvPr id="13" name="Picture 12">
            <a:extLst>
              <a:ext uri="{FF2B5EF4-FFF2-40B4-BE49-F238E27FC236}">
                <a16:creationId xmlns:a16="http://schemas.microsoft.com/office/drawing/2014/main" id="{8F219FD0-C8FA-BF4E-86DD-4BA1FCBC487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873389" cy="6928023"/>
          </a:xfrm>
          <a:prstGeom prst="rect">
            <a:avLst/>
          </a:prstGeom>
        </p:spPr>
      </p:pic>
      <p:sp>
        <p:nvSpPr>
          <p:cNvPr id="10" name="Text Placeholder 7">
            <a:extLst>
              <a:ext uri="{FF2B5EF4-FFF2-40B4-BE49-F238E27FC236}">
                <a16:creationId xmlns:a16="http://schemas.microsoft.com/office/drawing/2014/main" id="{0BD95BF8-080A-F743-8D26-74E1D2C10798}"/>
              </a:ext>
            </a:extLst>
          </p:cNvPr>
          <p:cNvSpPr>
            <a:spLocks noGrp="1"/>
          </p:cNvSpPr>
          <p:nvPr>
            <p:ph type="body" sz="quarter" idx="54" hasCustomPrompt="1"/>
          </p:nvPr>
        </p:nvSpPr>
        <p:spPr>
          <a:xfrm>
            <a:off x="246447" y="505618"/>
            <a:ext cx="3246396" cy="2435290"/>
          </a:xfrm>
          <a:prstGeom prst="rect">
            <a:avLst/>
          </a:prstGeom>
        </p:spPr>
        <p:txBody>
          <a:bodyPr lIns="0" tIns="0" rIns="0" bIns="0" anchor="b">
            <a:noAutofit/>
          </a:bodyPr>
          <a:lstStyle>
            <a:lvl1pPr marL="0" indent="0" algn="l">
              <a:spcBef>
                <a:spcPts val="0"/>
              </a:spcBef>
              <a:buNone/>
              <a:defRPr sz="2800" b="1">
                <a:solidFill>
                  <a:schemeClr val="bg1"/>
                </a:solidFill>
              </a:defRPr>
            </a:lvl1pPr>
          </a:lstStyle>
          <a:p>
            <a:pPr lvl="0"/>
            <a:r>
              <a:rPr lang="en-US" dirty="0" err="1"/>
              <a:t>HeadlineText</a:t>
            </a:r>
            <a:endParaRPr lang="en-US" dirty="0"/>
          </a:p>
        </p:txBody>
      </p:sp>
      <p:sp>
        <p:nvSpPr>
          <p:cNvPr id="9" name="Text Placeholder 7">
            <a:extLst>
              <a:ext uri="{FF2B5EF4-FFF2-40B4-BE49-F238E27FC236}">
                <a16:creationId xmlns:a16="http://schemas.microsoft.com/office/drawing/2014/main" id="{804925F4-8147-A140-B7CD-4C38091E2FF7}"/>
              </a:ext>
            </a:extLst>
          </p:cNvPr>
          <p:cNvSpPr>
            <a:spLocks noGrp="1"/>
          </p:cNvSpPr>
          <p:nvPr>
            <p:ph type="body" sz="quarter" idx="57" hasCustomPrompt="1"/>
          </p:nvPr>
        </p:nvSpPr>
        <p:spPr>
          <a:xfrm>
            <a:off x="246448" y="3328354"/>
            <a:ext cx="3246396" cy="2305854"/>
          </a:xfrm>
        </p:spPr>
        <p:txBody>
          <a:bodyPr lIns="0" tIns="0" rIns="0" bIns="0" anchor="t">
            <a:noAutofit/>
          </a:bodyPr>
          <a:lstStyle>
            <a:lvl1pPr marL="0" indent="0">
              <a:buNone/>
              <a:defRPr sz="1800" b="0">
                <a:solidFill>
                  <a:schemeClr val="bg1"/>
                </a:solidFill>
              </a:defRPr>
            </a:lvl1pPr>
          </a:lstStyle>
          <a:p>
            <a:pPr lvl="0"/>
            <a:r>
              <a:rPr lang="en-US" dirty="0"/>
              <a:t>Supporting text</a:t>
            </a:r>
          </a:p>
        </p:txBody>
      </p:sp>
    </p:spTree>
    <p:extLst>
      <p:ext uri="{BB962C8B-B14F-4D97-AF65-F5344CB8AC3E}">
        <p14:creationId xmlns:p14="http://schemas.microsoft.com/office/powerpoint/2010/main" val="39858783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A518A13-D7FD-DB42-8E6C-9455FBFF1BA1}"/>
              </a:ext>
            </a:extLst>
          </p:cNvPr>
          <p:cNvSpPr>
            <a:spLocks noGrp="1"/>
          </p:cNvSpPr>
          <p:nvPr>
            <p:ph type="title"/>
          </p:nvPr>
        </p:nvSpPr>
        <p:spPr>
          <a:xfrm>
            <a:off x="467360" y="171386"/>
            <a:ext cx="11277600" cy="1325563"/>
          </a:xfrm>
          <a:prstGeom prst="rect">
            <a:avLst/>
          </a:prstGeom>
        </p:spPr>
        <p:txBody>
          <a:bodyPr anchor="ctr"/>
          <a:lstStyle>
            <a:lvl1pPr>
              <a:defRPr b="1" i="0">
                <a:solidFill>
                  <a:srgbClr val="5E6A7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Box 2">
            <a:extLst>
              <a:ext uri="{FF2B5EF4-FFF2-40B4-BE49-F238E27FC236}">
                <a16:creationId xmlns:a16="http://schemas.microsoft.com/office/drawing/2014/main" id="{35C9709E-016A-F741-BAF1-B8B057C10A8C}"/>
              </a:ext>
            </a:extLst>
          </p:cNvPr>
          <p:cNvSpPr txBox="1"/>
          <p:nvPr userDrawn="1"/>
        </p:nvSpPr>
        <p:spPr>
          <a:xfrm>
            <a:off x="8879840" y="6440393"/>
            <a:ext cx="253673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rgbClr val="5E6A71"/>
                </a:solidFill>
                <a:latin typeface="Arial" panose="020B0604020202020204" pitchFamily="34" charset="0"/>
                <a:cs typeface="Arial" panose="020B0604020202020204" pitchFamily="34" charset="0"/>
              </a:rPr>
              <a:t>Clean Cities Coalition Network</a:t>
            </a:r>
            <a:r>
              <a:rPr lang="en-US" sz="1000" b="0" i="0" baseline="0" dirty="0">
                <a:solidFill>
                  <a:srgbClr val="5E6A71"/>
                </a:solidFill>
                <a:latin typeface="Arial" panose="020B0604020202020204" pitchFamily="34" charset="0"/>
                <a:cs typeface="Arial" panose="020B0604020202020204" pitchFamily="34" charset="0"/>
              </a:rPr>
              <a:t>    </a:t>
            </a:r>
            <a:r>
              <a:rPr lang="en-US" sz="1000" b="0" i="0" dirty="0">
                <a:solidFill>
                  <a:srgbClr val="5E6A71"/>
                </a:solidFill>
                <a:latin typeface="Arial" panose="020B0604020202020204" pitchFamily="34" charset="0"/>
                <a:cs typeface="Arial" panose="020B0604020202020204" pitchFamily="34" charset="0"/>
              </a:rPr>
              <a:t>|    </a:t>
            </a:r>
            <a:fld id="{BFD71CF8-5198-8441-A7C0-DC22FD64CBE4}" type="slidenum">
              <a:rPr lang="en-US" sz="1000" b="0" i="0">
                <a:solidFill>
                  <a:srgbClr val="5E6A71"/>
                </a:solidFill>
                <a:latin typeface="Arial" panose="020B0604020202020204" pitchFamily="34" charset="0"/>
                <a:cs typeface="Arial" panose="020B06040202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1000" b="0" i="0" dirty="0">
              <a:solidFill>
                <a:srgbClr val="5E6A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5289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604D1C-7B4B-644B-BC69-612DB6294B85}"/>
              </a:ext>
            </a:extLst>
          </p:cNvPr>
          <p:cNvSpPr txBox="1"/>
          <p:nvPr userDrawn="1"/>
        </p:nvSpPr>
        <p:spPr>
          <a:xfrm>
            <a:off x="8879840" y="6440393"/>
            <a:ext cx="253673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rgbClr val="5E6A71"/>
                </a:solidFill>
                <a:latin typeface="Arial" panose="020B0604020202020204" pitchFamily="34" charset="0"/>
                <a:cs typeface="Arial" panose="020B0604020202020204" pitchFamily="34" charset="0"/>
              </a:rPr>
              <a:t>Clean Cities Coalition Network</a:t>
            </a:r>
            <a:r>
              <a:rPr lang="en-US" sz="1000" b="0" i="0" baseline="0" dirty="0">
                <a:solidFill>
                  <a:srgbClr val="5E6A71"/>
                </a:solidFill>
                <a:latin typeface="Arial" panose="020B0604020202020204" pitchFamily="34" charset="0"/>
                <a:cs typeface="Arial" panose="020B0604020202020204" pitchFamily="34" charset="0"/>
              </a:rPr>
              <a:t>    </a:t>
            </a:r>
            <a:r>
              <a:rPr lang="en-US" sz="1000" b="0" i="0" dirty="0">
                <a:solidFill>
                  <a:srgbClr val="5E6A71"/>
                </a:solidFill>
                <a:latin typeface="Arial" panose="020B0604020202020204" pitchFamily="34" charset="0"/>
                <a:cs typeface="Arial" panose="020B0604020202020204" pitchFamily="34" charset="0"/>
              </a:rPr>
              <a:t>|    </a:t>
            </a:r>
            <a:fld id="{BFD71CF8-5198-8441-A7C0-DC22FD64CBE4}" type="slidenum">
              <a:rPr lang="en-US" sz="1000" b="0" i="0">
                <a:solidFill>
                  <a:srgbClr val="5E6A71"/>
                </a:solidFill>
                <a:latin typeface="Arial" panose="020B0604020202020204" pitchFamily="34" charset="0"/>
                <a:cs typeface="Arial" panose="020B06040202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1000" b="0" i="0" dirty="0">
              <a:solidFill>
                <a:srgbClr val="5E6A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9016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4EE5395-DE43-C846-9F56-326DA42753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308201"/>
          </a:xfrm>
          <a:prstGeom prst="rect">
            <a:avLst/>
          </a:prstGeom>
        </p:spPr>
      </p:pic>
      <p:sp>
        <p:nvSpPr>
          <p:cNvPr id="2" name="Title 1">
            <a:extLst>
              <a:ext uri="{FF2B5EF4-FFF2-40B4-BE49-F238E27FC236}">
                <a16:creationId xmlns:a16="http://schemas.microsoft.com/office/drawing/2014/main" id="{A3CD68AB-F10A-2142-8018-A028BE70E9AF}"/>
              </a:ext>
            </a:extLst>
          </p:cNvPr>
          <p:cNvSpPr>
            <a:spLocks noGrp="1"/>
          </p:cNvSpPr>
          <p:nvPr>
            <p:ph type="title" hasCustomPrompt="1"/>
          </p:nvPr>
        </p:nvSpPr>
        <p:spPr>
          <a:xfrm>
            <a:off x="499872" y="2139061"/>
            <a:ext cx="10515600" cy="1325563"/>
          </a:xfrm>
          <a:prstGeom prst="rect">
            <a:avLst/>
          </a:prstGeom>
        </p:spPr>
        <p:txBody>
          <a:bodyPr anchor="b"/>
          <a:lstStyle>
            <a:lvl1pPr>
              <a:defRPr>
                <a:solidFill>
                  <a:schemeClr val="bg1"/>
                </a:solidFill>
              </a:defRPr>
            </a:lvl1pPr>
          </a:lstStyle>
          <a:p>
            <a:r>
              <a:rPr lang="en-US" dirty="0"/>
              <a:t>Transition Slide Title</a:t>
            </a:r>
          </a:p>
        </p:txBody>
      </p:sp>
      <p:sp>
        <p:nvSpPr>
          <p:cNvPr id="4" name="Title 1">
            <a:extLst>
              <a:ext uri="{FF2B5EF4-FFF2-40B4-BE49-F238E27FC236}">
                <a16:creationId xmlns:a16="http://schemas.microsoft.com/office/drawing/2014/main" id="{66CB2B33-D549-BE47-BEA8-9876957F062F}"/>
              </a:ext>
            </a:extLst>
          </p:cNvPr>
          <p:cNvSpPr txBox="1">
            <a:spLocks/>
          </p:cNvSpPr>
          <p:nvPr userDrawn="1"/>
        </p:nvSpPr>
        <p:spPr>
          <a:xfrm>
            <a:off x="490728" y="3656965"/>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r>
              <a:rPr lang="en-US" sz="2800" b="0" dirty="0"/>
              <a:t>Subtitle</a:t>
            </a:r>
          </a:p>
        </p:txBody>
      </p:sp>
      <p:sp>
        <p:nvSpPr>
          <p:cNvPr id="5" name="TextBox 4">
            <a:extLst>
              <a:ext uri="{FF2B5EF4-FFF2-40B4-BE49-F238E27FC236}">
                <a16:creationId xmlns:a16="http://schemas.microsoft.com/office/drawing/2014/main" id="{788BC05A-5D15-214F-9303-7D2691D72C4B}"/>
              </a:ext>
            </a:extLst>
          </p:cNvPr>
          <p:cNvSpPr txBox="1"/>
          <p:nvPr userDrawn="1"/>
        </p:nvSpPr>
        <p:spPr>
          <a:xfrm>
            <a:off x="8879840" y="6440393"/>
            <a:ext cx="253673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rgbClr val="5E6A71"/>
                </a:solidFill>
                <a:latin typeface="Arial" panose="020B0604020202020204" pitchFamily="34" charset="0"/>
                <a:cs typeface="Arial" panose="020B0604020202020204" pitchFamily="34" charset="0"/>
              </a:rPr>
              <a:t>Clean Cities Coalition Network</a:t>
            </a:r>
            <a:r>
              <a:rPr lang="en-US" sz="1000" b="0" i="0" baseline="0" dirty="0">
                <a:solidFill>
                  <a:srgbClr val="5E6A71"/>
                </a:solidFill>
                <a:latin typeface="Arial" panose="020B0604020202020204" pitchFamily="34" charset="0"/>
                <a:cs typeface="Arial" panose="020B0604020202020204" pitchFamily="34" charset="0"/>
              </a:rPr>
              <a:t>    </a:t>
            </a:r>
            <a:r>
              <a:rPr lang="en-US" sz="1000" b="0" i="0" dirty="0">
                <a:solidFill>
                  <a:srgbClr val="5E6A71"/>
                </a:solidFill>
                <a:latin typeface="Arial" panose="020B0604020202020204" pitchFamily="34" charset="0"/>
                <a:cs typeface="Arial" panose="020B0604020202020204" pitchFamily="34" charset="0"/>
              </a:rPr>
              <a:t>|    </a:t>
            </a:r>
            <a:fld id="{BFD71CF8-5198-8441-A7C0-DC22FD64CBE4}" type="slidenum">
              <a:rPr lang="en-US" sz="1000" b="0" i="0">
                <a:solidFill>
                  <a:srgbClr val="5E6A71"/>
                </a:solidFill>
                <a:latin typeface="Arial" panose="020B0604020202020204" pitchFamily="34" charset="0"/>
                <a:cs typeface="Arial" panose="020B06040202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1000" b="0" i="0" dirty="0">
              <a:solidFill>
                <a:srgbClr val="5E6A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52448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2B663E-6B4F-684C-BBC8-9A902CFF8F7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453"/>
          <a:stretch/>
        </p:blipFill>
        <p:spPr>
          <a:xfrm>
            <a:off x="1459602" y="1497142"/>
            <a:ext cx="3068949" cy="2013298"/>
          </a:xfrm>
          <a:prstGeom prst="rect">
            <a:avLst/>
          </a:prstGeom>
        </p:spPr>
      </p:pic>
      <p:sp>
        <p:nvSpPr>
          <p:cNvPr id="11" name="Text Placeholder 7">
            <a:extLst>
              <a:ext uri="{FF2B5EF4-FFF2-40B4-BE49-F238E27FC236}">
                <a16:creationId xmlns:a16="http://schemas.microsoft.com/office/drawing/2014/main" id="{1EBAD03F-1EA4-824A-87EF-A6C00E3B6F01}"/>
              </a:ext>
            </a:extLst>
          </p:cNvPr>
          <p:cNvSpPr>
            <a:spLocks noGrp="1"/>
          </p:cNvSpPr>
          <p:nvPr>
            <p:ph type="body" sz="quarter" idx="10" hasCustomPrompt="1"/>
          </p:nvPr>
        </p:nvSpPr>
        <p:spPr>
          <a:xfrm>
            <a:off x="6507804" y="1497142"/>
            <a:ext cx="5059356" cy="1605995"/>
          </a:xfrm>
          <a:prstGeom prst="rect">
            <a:avLst/>
          </a:prstGeom>
        </p:spPr>
        <p:txBody>
          <a:bodyPr anchor="b" anchorCtr="0">
            <a:noAutofit/>
          </a:bodyPr>
          <a:lstStyle>
            <a:lvl1pPr marL="0" indent="0">
              <a:buNone/>
              <a:defRPr sz="4000" b="1" i="0" baseline="0">
                <a:latin typeface="Arial" panose="020B0604020202020204" pitchFamily="34" charset="0"/>
                <a:cs typeface="Arial" panose="020B0604020202020204" pitchFamily="34" charset="0"/>
              </a:defRPr>
            </a:lvl1pPr>
          </a:lstStyle>
          <a:p>
            <a:pPr lvl="0"/>
            <a:r>
              <a:rPr lang="en-US" dirty="0"/>
              <a:t>Q&amp;A or Thank You</a:t>
            </a:r>
          </a:p>
        </p:txBody>
      </p:sp>
      <p:sp>
        <p:nvSpPr>
          <p:cNvPr id="13" name="TextBox 12">
            <a:extLst>
              <a:ext uri="{FF2B5EF4-FFF2-40B4-BE49-F238E27FC236}">
                <a16:creationId xmlns:a16="http://schemas.microsoft.com/office/drawing/2014/main" id="{6F698B18-0499-3347-930D-C506703E4D58}"/>
              </a:ext>
            </a:extLst>
          </p:cNvPr>
          <p:cNvSpPr txBox="1"/>
          <p:nvPr userDrawn="1"/>
        </p:nvSpPr>
        <p:spPr>
          <a:xfrm>
            <a:off x="6507807" y="3428789"/>
            <a:ext cx="3349425" cy="421484"/>
          </a:xfrm>
          <a:prstGeom prst="rect">
            <a:avLst/>
          </a:prstGeom>
          <a:solidFill>
            <a:srgbClr val="FFFFFF">
              <a:alpha val="59000"/>
            </a:srgbClr>
          </a:solidFill>
        </p:spPr>
        <p:txBody>
          <a:bodyPr wrap="square" lIns="0" tIns="0" rIns="0" bIns="0" rtlCol="0" anchor="ctr">
            <a:noAutofit/>
          </a:bodyPr>
          <a:lstStyle/>
          <a:p>
            <a:pPr algn="l">
              <a:spcBef>
                <a:spcPts val="1200"/>
              </a:spcBef>
              <a:spcAft>
                <a:spcPts val="600"/>
              </a:spcAft>
            </a:pPr>
            <a:r>
              <a:rPr lang="en-US" b="1" i="0" dirty="0" err="1">
                <a:solidFill>
                  <a:srgbClr val="5E6A71"/>
                </a:solidFill>
                <a:latin typeface="Arial" panose="020B0604020202020204" pitchFamily="34" charset="0"/>
                <a:cs typeface="Arial" panose="020B0604020202020204" pitchFamily="34" charset="0"/>
              </a:rPr>
              <a:t>cleancities.energy.gov</a:t>
            </a:r>
            <a:endParaRPr lang="en-US" b="1" i="0" dirty="0">
              <a:solidFill>
                <a:srgbClr val="5E6A71"/>
              </a:solidFill>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D229E3E0-9F15-AA4F-8502-395FD622ABFB}"/>
              </a:ext>
            </a:extLst>
          </p:cNvPr>
          <p:cNvCxnSpPr>
            <a:cxnSpLocks/>
          </p:cNvCxnSpPr>
          <p:nvPr userDrawn="1"/>
        </p:nvCxnSpPr>
        <p:spPr>
          <a:xfrm>
            <a:off x="6507804" y="3346493"/>
            <a:ext cx="5684196" cy="10108"/>
          </a:xfrm>
          <a:prstGeom prst="line">
            <a:avLst/>
          </a:prstGeom>
          <a:ln w="15875">
            <a:solidFill>
              <a:srgbClr val="04BAED"/>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1E96FCE-5790-A842-8807-51E9A89EE9B8}"/>
              </a:ext>
            </a:extLst>
          </p:cNvPr>
          <p:cNvSpPr txBox="1"/>
          <p:nvPr userDrawn="1"/>
        </p:nvSpPr>
        <p:spPr>
          <a:xfrm>
            <a:off x="8879840" y="6440393"/>
            <a:ext cx="253673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rgbClr val="5E6A71"/>
                </a:solidFill>
                <a:latin typeface="Arial" panose="020B0604020202020204" pitchFamily="34" charset="0"/>
                <a:cs typeface="Arial" panose="020B0604020202020204" pitchFamily="34" charset="0"/>
              </a:rPr>
              <a:t>Clean Cities Coalition Network</a:t>
            </a:r>
            <a:r>
              <a:rPr lang="en-US" sz="1000" b="0" i="0" baseline="0" dirty="0">
                <a:solidFill>
                  <a:srgbClr val="5E6A71"/>
                </a:solidFill>
                <a:latin typeface="Arial" panose="020B0604020202020204" pitchFamily="34" charset="0"/>
                <a:cs typeface="Arial" panose="020B0604020202020204" pitchFamily="34" charset="0"/>
              </a:rPr>
              <a:t>    </a:t>
            </a:r>
            <a:r>
              <a:rPr lang="en-US" sz="1000" b="0" i="0" dirty="0">
                <a:solidFill>
                  <a:srgbClr val="5E6A71"/>
                </a:solidFill>
                <a:latin typeface="Arial" panose="020B0604020202020204" pitchFamily="34" charset="0"/>
                <a:cs typeface="Arial" panose="020B0604020202020204" pitchFamily="34" charset="0"/>
              </a:rPr>
              <a:t>|    </a:t>
            </a:r>
            <a:fld id="{BFD71CF8-5198-8441-A7C0-DC22FD64CBE4}" type="slidenum">
              <a:rPr lang="en-US" sz="1000" b="0" i="0">
                <a:solidFill>
                  <a:srgbClr val="5E6A71"/>
                </a:solidFill>
                <a:latin typeface="Arial" panose="020B0604020202020204" pitchFamily="34" charset="0"/>
                <a:cs typeface="Arial" panose="020B06040202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1000" b="0" i="0" dirty="0">
              <a:solidFill>
                <a:srgbClr val="5E6A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12202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ext-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DE675-777A-5364-806C-482239DE3EEB}"/>
              </a:ext>
            </a:extLst>
          </p:cNvPr>
          <p:cNvSpPr>
            <a:spLocks noGrp="1"/>
          </p:cNvSpPr>
          <p:nvPr>
            <p:ph type="title"/>
          </p:nvPr>
        </p:nvSpPr>
        <p:spPr>
          <a:xfrm>
            <a:off x="328541" y="705569"/>
            <a:ext cx="7215260" cy="1325563"/>
          </a:xfrm>
        </p:spPr>
        <p:txBody>
          <a:bodyPr lIns="0" tIns="0" rIns="0" bIns="0">
            <a:noAutofit/>
          </a:bodyPr>
          <a:lstStyle>
            <a:lvl1pPr>
              <a:defRPr sz="3200" b="1" spc="-133" baseline="0"/>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46EB0FD5-4F5C-6147-5FB2-F907263AE52A}"/>
              </a:ext>
            </a:extLst>
          </p:cNvPr>
          <p:cNvSpPr>
            <a:spLocks noGrp="1"/>
          </p:cNvSpPr>
          <p:nvPr>
            <p:ph type="body" sz="quarter" idx="11"/>
          </p:nvPr>
        </p:nvSpPr>
        <p:spPr>
          <a:xfrm>
            <a:off x="328540" y="2273255"/>
            <a:ext cx="10353821" cy="3747717"/>
          </a:xfrm>
        </p:spPr>
        <p:txBody>
          <a:bodyPr lIns="0" tIns="0" rIns="0" bIns="0">
            <a:noAutofit/>
          </a:bodyPr>
          <a:lstStyle>
            <a:lvl1pPr>
              <a:defRPr sz="2667"/>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18">
            <a:extLst>
              <a:ext uri="{FF2B5EF4-FFF2-40B4-BE49-F238E27FC236}">
                <a16:creationId xmlns:a16="http://schemas.microsoft.com/office/drawing/2014/main" id="{2D879EB6-BD8F-1CB2-56E1-EC4052FFB94B}"/>
              </a:ext>
            </a:extLst>
          </p:cNvPr>
          <p:cNvSpPr>
            <a:spLocks noGrp="1"/>
          </p:cNvSpPr>
          <p:nvPr>
            <p:ph type="ftr" sz="quarter" idx="3"/>
          </p:nvPr>
        </p:nvSpPr>
        <p:spPr>
          <a:xfrm>
            <a:off x="553330" y="6356351"/>
            <a:ext cx="3863013" cy="366183"/>
          </a:xfrm>
          <a:prstGeom prst="rect">
            <a:avLst/>
          </a:prstGeom>
        </p:spPr>
        <p:txBody>
          <a:bodyPr/>
          <a:lstStyle>
            <a:lvl1pPr algn="l">
              <a:defRPr sz="1067">
                <a:solidFill>
                  <a:schemeClr val="bg2">
                    <a:lumMod val="50000"/>
                  </a:schemeClr>
                </a:solidFill>
              </a:defRPr>
            </a:lvl1pPr>
          </a:lstStyle>
          <a:p>
            <a:r>
              <a:rPr lang="en-US"/>
              <a:t>Clean Cities and Communities</a:t>
            </a:r>
            <a:endParaRPr lang="en-US" dirty="0"/>
          </a:p>
        </p:txBody>
      </p:sp>
      <p:sp>
        <p:nvSpPr>
          <p:cNvPr id="7" name="Slide Number Placeholder 19">
            <a:extLst>
              <a:ext uri="{FF2B5EF4-FFF2-40B4-BE49-F238E27FC236}">
                <a16:creationId xmlns:a16="http://schemas.microsoft.com/office/drawing/2014/main" id="{5696FF0D-E521-C212-7CA9-3B9B983751E7}"/>
              </a:ext>
            </a:extLst>
          </p:cNvPr>
          <p:cNvSpPr>
            <a:spLocks noGrp="1"/>
          </p:cNvSpPr>
          <p:nvPr>
            <p:ph type="sldNum" sz="quarter" idx="4"/>
          </p:nvPr>
        </p:nvSpPr>
        <p:spPr>
          <a:xfrm>
            <a:off x="87923" y="6356351"/>
            <a:ext cx="465407" cy="366183"/>
          </a:xfrm>
          <a:prstGeom prst="rect">
            <a:avLst/>
          </a:prstGeom>
        </p:spPr>
        <p:txBody>
          <a:bodyPr/>
          <a:lstStyle>
            <a:lvl1pPr algn="r">
              <a:defRPr sz="1067">
                <a:solidFill>
                  <a:schemeClr val="bg2">
                    <a:lumMod val="50000"/>
                  </a:schemeClr>
                </a:solidFill>
              </a:defRPr>
            </a:lvl1pPr>
          </a:lstStyle>
          <a:p>
            <a:fld id="{2D6788DA-6548-4EA8-8400-CD3CA88023E3}" type="slidenum">
              <a:rPr lang="en-US" smtClean="0"/>
              <a:pPr/>
              <a:t>‹#›</a:t>
            </a:fld>
            <a:endParaRPr lang="en-US" dirty="0"/>
          </a:p>
        </p:txBody>
      </p:sp>
    </p:spTree>
    <p:extLst>
      <p:ext uri="{BB962C8B-B14F-4D97-AF65-F5344CB8AC3E}">
        <p14:creationId xmlns:p14="http://schemas.microsoft.com/office/powerpoint/2010/main" val="3149086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D8B1BF-A978-C347-A139-44B369EE8179}"/>
              </a:ext>
            </a:extLst>
          </p:cNvPr>
          <p:cNvPicPr>
            <a:picLocks noChangeAspect="1"/>
          </p:cNvPicPr>
          <p:nvPr userDrawn="1"/>
        </p:nvPicPr>
        <p:blipFill>
          <a:blip r:embed="rId2"/>
          <a:srcRect/>
          <a:stretch/>
        </p:blipFill>
        <p:spPr>
          <a:xfrm>
            <a:off x="0" y="3439160"/>
            <a:ext cx="12192000" cy="3429000"/>
          </a:xfrm>
          <a:prstGeom prst="rect">
            <a:avLst/>
          </a:prstGeom>
        </p:spPr>
      </p:pic>
      <p:sp>
        <p:nvSpPr>
          <p:cNvPr id="2" name="Title 1">
            <a:extLst>
              <a:ext uri="{FF2B5EF4-FFF2-40B4-BE49-F238E27FC236}">
                <a16:creationId xmlns:a16="http://schemas.microsoft.com/office/drawing/2014/main" id="{48C5F15E-44D2-F249-86F5-209D69E2B9BC}"/>
              </a:ext>
            </a:extLst>
          </p:cNvPr>
          <p:cNvSpPr>
            <a:spLocks noGrp="1"/>
          </p:cNvSpPr>
          <p:nvPr>
            <p:ph type="ctrTitle" hasCustomPrompt="1"/>
          </p:nvPr>
        </p:nvSpPr>
        <p:spPr>
          <a:xfrm>
            <a:off x="439271" y="322730"/>
            <a:ext cx="9144000" cy="1377576"/>
          </a:xfrm>
          <a:prstGeom prst="rect">
            <a:avLst/>
          </a:prstGeom>
        </p:spPr>
        <p:txBody>
          <a:bodyPr anchor="b">
            <a:normAutofit/>
          </a:bodyPr>
          <a:lstStyle>
            <a:lvl1pPr algn="l">
              <a:defRPr sz="4400" b="1" i="0">
                <a:solidFill>
                  <a:schemeClr val="tx1"/>
                </a:solidFill>
                <a:latin typeface="Arial" panose="020B0604020202020204" pitchFamily="34" charset="0"/>
                <a:cs typeface="Arial" panose="020B0604020202020204" pitchFamily="34" charset="0"/>
              </a:defRPr>
            </a:lvl1pPr>
          </a:lstStyle>
          <a:p>
            <a:r>
              <a:rPr lang="en-US" dirty="0"/>
              <a:t>Title of Presentation</a:t>
            </a:r>
          </a:p>
        </p:txBody>
      </p:sp>
      <p:pic>
        <p:nvPicPr>
          <p:cNvPr id="9" name="Picture 8">
            <a:extLst>
              <a:ext uri="{FF2B5EF4-FFF2-40B4-BE49-F238E27FC236}">
                <a16:creationId xmlns:a16="http://schemas.microsoft.com/office/drawing/2014/main" id="{18908579-0887-D44F-9E1C-C46E4708D29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75453"/>
          <a:stretch/>
        </p:blipFill>
        <p:spPr>
          <a:xfrm>
            <a:off x="10138299" y="697809"/>
            <a:ext cx="1420428" cy="931832"/>
          </a:xfrm>
          <a:prstGeom prst="rect">
            <a:avLst/>
          </a:prstGeom>
        </p:spPr>
      </p:pic>
      <p:grpSp>
        <p:nvGrpSpPr>
          <p:cNvPr id="11" name="Group 10">
            <a:extLst>
              <a:ext uri="{FF2B5EF4-FFF2-40B4-BE49-F238E27FC236}">
                <a16:creationId xmlns:a16="http://schemas.microsoft.com/office/drawing/2014/main" id="{BC044677-C933-F44B-9CC8-881FA3CEC7F4}"/>
              </a:ext>
            </a:extLst>
          </p:cNvPr>
          <p:cNvGrpSpPr/>
          <p:nvPr userDrawn="1"/>
        </p:nvGrpSpPr>
        <p:grpSpPr>
          <a:xfrm>
            <a:off x="0" y="3441700"/>
            <a:ext cx="4612640" cy="571500"/>
            <a:chOff x="0" y="3441700"/>
            <a:chExt cx="4612640" cy="571500"/>
          </a:xfrm>
        </p:grpSpPr>
        <p:sp>
          <p:nvSpPr>
            <p:cNvPr id="12" name="Rectangle 11">
              <a:extLst>
                <a:ext uri="{FF2B5EF4-FFF2-40B4-BE49-F238E27FC236}">
                  <a16:creationId xmlns:a16="http://schemas.microsoft.com/office/drawing/2014/main" id="{152147BA-2A47-A543-ADBD-6925CA0F4B2C}"/>
                </a:ext>
              </a:extLst>
            </p:cNvPr>
            <p:cNvSpPr/>
            <p:nvPr userDrawn="1"/>
          </p:nvSpPr>
          <p:spPr>
            <a:xfrm>
              <a:off x="0" y="3441700"/>
              <a:ext cx="4612640" cy="571500"/>
            </a:xfrm>
            <a:prstGeom prst="rect">
              <a:avLst/>
            </a:prstGeom>
            <a:solidFill>
              <a:srgbClr val="04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C249570-A748-4840-BC5E-9C1252AA885C}"/>
                </a:ext>
              </a:extLst>
            </p:cNvPr>
            <p:cNvSpPr txBox="1"/>
            <p:nvPr userDrawn="1"/>
          </p:nvSpPr>
          <p:spPr>
            <a:xfrm>
              <a:off x="442917" y="3565867"/>
              <a:ext cx="3676006" cy="323165"/>
            </a:xfrm>
            <a:prstGeom prst="rect">
              <a:avLst/>
            </a:prstGeom>
            <a:noFill/>
          </p:spPr>
          <p:txBody>
            <a:bodyPr wrap="square" rtlCol="0">
              <a:spAutoFit/>
            </a:bodyPr>
            <a:lstStyle/>
            <a:p>
              <a:pPr algn="ctr"/>
              <a:r>
                <a:rPr lang="en-US" sz="1500" b="1" i="0" dirty="0">
                  <a:solidFill>
                    <a:schemeClr val="bg1"/>
                  </a:solidFill>
                  <a:latin typeface="Arial" panose="020B0604020202020204" pitchFamily="34" charset="0"/>
                  <a:cs typeface="Arial" panose="020B0604020202020204" pitchFamily="34" charset="0"/>
                </a:rPr>
                <a:t>CLEAN CITIES COALITION NETWORK</a:t>
              </a:r>
            </a:p>
          </p:txBody>
        </p:sp>
      </p:grpSp>
    </p:spTree>
    <p:extLst>
      <p:ext uri="{BB962C8B-B14F-4D97-AF65-F5344CB8AC3E}">
        <p14:creationId xmlns:p14="http://schemas.microsoft.com/office/powerpoint/2010/main" val="623306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5F15E-44D2-F249-86F5-209D69E2B9BC}"/>
              </a:ext>
            </a:extLst>
          </p:cNvPr>
          <p:cNvSpPr>
            <a:spLocks noGrp="1"/>
          </p:cNvSpPr>
          <p:nvPr>
            <p:ph type="ctrTitle" hasCustomPrompt="1"/>
          </p:nvPr>
        </p:nvSpPr>
        <p:spPr>
          <a:xfrm>
            <a:off x="439271" y="322730"/>
            <a:ext cx="9144000" cy="1377576"/>
          </a:xfrm>
          <a:prstGeom prst="rect">
            <a:avLst/>
          </a:prstGeom>
        </p:spPr>
        <p:txBody>
          <a:bodyPr anchor="b">
            <a:normAutofit/>
          </a:bodyPr>
          <a:lstStyle>
            <a:lvl1pPr algn="l">
              <a:defRPr sz="4400" b="1" i="0">
                <a:solidFill>
                  <a:schemeClr val="tx1"/>
                </a:solidFill>
                <a:latin typeface="Arial" panose="020B0604020202020204" pitchFamily="34" charset="0"/>
                <a:cs typeface="Arial" panose="020B0604020202020204" pitchFamily="34" charset="0"/>
              </a:defRPr>
            </a:lvl1pPr>
          </a:lstStyle>
          <a:p>
            <a:r>
              <a:rPr lang="en-US" dirty="0"/>
              <a:t>Title of Presentation</a:t>
            </a:r>
          </a:p>
        </p:txBody>
      </p:sp>
      <p:pic>
        <p:nvPicPr>
          <p:cNvPr id="5" name="Picture 4">
            <a:extLst>
              <a:ext uri="{FF2B5EF4-FFF2-40B4-BE49-F238E27FC236}">
                <a16:creationId xmlns:a16="http://schemas.microsoft.com/office/drawing/2014/main" id="{6D6F293A-FB4C-8845-87E0-DC4810244B27}"/>
              </a:ext>
            </a:extLst>
          </p:cNvPr>
          <p:cNvPicPr>
            <a:picLocks noChangeAspect="1"/>
          </p:cNvPicPr>
          <p:nvPr userDrawn="1"/>
        </p:nvPicPr>
        <p:blipFill>
          <a:blip r:embed="rId2"/>
          <a:stretch>
            <a:fillRect/>
          </a:stretch>
        </p:blipFill>
        <p:spPr>
          <a:xfrm>
            <a:off x="0" y="3441700"/>
            <a:ext cx="12192000" cy="3416300"/>
          </a:xfrm>
          <a:prstGeom prst="rect">
            <a:avLst/>
          </a:prstGeom>
        </p:spPr>
      </p:pic>
      <p:pic>
        <p:nvPicPr>
          <p:cNvPr id="8" name="Picture 7">
            <a:extLst>
              <a:ext uri="{FF2B5EF4-FFF2-40B4-BE49-F238E27FC236}">
                <a16:creationId xmlns:a16="http://schemas.microsoft.com/office/drawing/2014/main" id="{001A737A-E901-F445-A82C-0696CDA3F60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75453"/>
          <a:stretch/>
        </p:blipFill>
        <p:spPr>
          <a:xfrm>
            <a:off x="10138299" y="697809"/>
            <a:ext cx="1420428" cy="931832"/>
          </a:xfrm>
          <a:prstGeom prst="rect">
            <a:avLst/>
          </a:prstGeom>
        </p:spPr>
      </p:pic>
      <p:grpSp>
        <p:nvGrpSpPr>
          <p:cNvPr id="15" name="Group 14">
            <a:extLst>
              <a:ext uri="{FF2B5EF4-FFF2-40B4-BE49-F238E27FC236}">
                <a16:creationId xmlns:a16="http://schemas.microsoft.com/office/drawing/2014/main" id="{39CC5460-F93D-584E-8955-FA382997879D}"/>
              </a:ext>
            </a:extLst>
          </p:cNvPr>
          <p:cNvGrpSpPr/>
          <p:nvPr userDrawn="1"/>
        </p:nvGrpSpPr>
        <p:grpSpPr>
          <a:xfrm>
            <a:off x="0" y="3441700"/>
            <a:ext cx="4612640" cy="571500"/>
            <a:chOff x="0" y="3441700"/>
            <a:chExt cx="4612640" cy="571500"/>
          </a:xfrm>
        </p:grpSpPr>
        <p:sp>
          <p:nvSpPr>
            <p:cNvPr id="11" name="Rectangle 10">
              <a:extLst>
                <a:ext uri="{FF2B5EF4-FFF2-40B4-BE49-F238E27FC236}">
                  <a16:creationId xmlns:a16="http://schemas.microsoft.com/office/drawing/2014/main" id="{E04C5EDD-7EB2-3544-B56A-4B45B9B39E32}"/>
                </a:ext>
              </a:extLst>
            </p:cNvPr>
            <p:cNvSpPr/>
            <p:nvPr userDrawn="1"/>
          </p:nvSpPr>
          <p:spPr>
            <a:xfrm>
              <a:off x="0" y="3441700"/>
              <a:ext cx="4612640" cy="571500"/>
            </a:xfrm>
            <a:prstGeom prst="rect">
              <a:avLst/>
            </a:prstGeom>
            <a:solidFill>
              <a:srgbClr val="04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115F47D-540B-B347-8FC3-898062FE2F58}"/>
                </a:ext>
              </a:extLst>
            </p:cNvPr>
            <p:cNvSpPr txBox="1"/>
            <p:nvPr userDrawn="1"/>
          </p:nvSpPr>
          <p:spPr>
            <a:xfrm>
              <a:off x="442917" y="3565867"/>
              <a:ext cx="3676006" cy="323165"/>
            </a:xfrm>
            <a:prstGeom prst="rect">
              <a:avLst/>
            </a:prstGeom>
            <a:noFill/>
          </p:spPr>
          <p:txBody>
            <a:bodyPr wrap="square" rtlCol="0">
              <a:spAutoFit/>
            </a:bodyPr>
            <a:lstStyle/>
            <a:p>
              <a:pPr algn="ctr"/>
              <a:r>
                <a:rPr lang="en-US" sz="1500" b="1" i="0" dirty="0">
                  <a:solidFill>
                    <a:schemeClr val="bg1"/>
                  </a:solidFill>
                  <a:latin typeface="Arial" panose="020B0604020202020204" pitchFamily="34" charset="0"/>
                  <a:cs typeface="Arial" panose="020B0604020202020204" pitchFamily="34" charset="0"/>
                </a:rPr>
                <a:t>CLEAN CITIES COALITION NETWORK</a:t>
              </a:r>
            </a:p>
          </p:txBody>
        </p:sp>
      </p:grpSp>
    </p:spTree>
    <p:extLst>
      <p:ext uri="{BB962C8B-B14F-4D97-AF65-F5344CB8AC3E}">
        <p14:creationId xmlns:p14="http://schemas.microsoft.com/office/powerpoint/2010/main" val="2572871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Infographic Half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0E6BBA-5617-A34A-82FD-865DBACEB9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236745"/>
            <a:ext cx="12192000" cy="3029409"/>
          </a:xfrm>
          <a:prstGeom prst="rect">
            <a:avLst/>
          </a:prstGeom>
        </p:spPr>
      </p:pic>
      <p:sp>
        <p:nvSpPr>
          <p:cNvPr id="17" name="Text Placeholder 3"/>
          <p:cNvSpPr>
            <a:spLocks noGrp="1"/>
          </p:cNvSpPr>
          <p:nvPr>
            <p:ph type="body" sz="quarter" idx="18" hasCustomPrompt="1"/>
          </p:nvPr>
        </p:nvSpPr>
        <p:spPr>
          <a:xfrm>
            <a:off x="872375" y="4216401"/>
            <a:ext cx="1782233" cy="1553658"/>
          </a:xfrm>
          <a:prstGeom prst="rect">
            <a:avLst/>
          </a:prstGeom>
          <a:ln>
            <a:noFill/>
          </a:ln>
        </p:spPr>
        <p:txBody>
          <a:bodyPr vert="horz" lIns="0" tIns="0" rIns="0" bIns="0"/>
          <a:lstStyle>
            <a:lvl1pPr marL="0" indent="0" algn="ctr">
              <a:buNone/>
              <a:defRPr sz="1600" b="1" i="0" baseline="0">
                <a:solidFill>
                  <a:schemeClr val="bg1"/>
                </a:solidFill>
                <a:latin typeface="Arial" panose="020B0604020202020204" pitchFamily="34" charset="0"/>
                <a:cs typeface="Arial" panose="020B0604020202020204" pitchFamily="34" charset="0"/>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dirty="0"/>
              <a:t>Infographic information goes here</a:t>
            </a:r>
          </a:p>
        </p:txBody>
      </p:sp>
      <p:sp>
        <p:nvSpPr>
          <p:cNvPr id="19" name="Text Placeholder 3"/>
          <p:cNvSpPr>
            <a:spLocks noGrp="1"/>
          </p:cNvSpPr>
          <p:nvPr>
            <p:ph type="body" sz="quarter" idx="41" hasCustomPrompt="1"/>
          </p:nvPr>
        </p:nvSpPr>
        <p:spPr>
          <a:xfrm>
            <a:off x="3706651" y="4216401"/>
            <a:ext cx="1782233" cy="1553658"/>
          </a:xfrm>
          <a:prstGeom prst="rect">
            <a:avLst/>
          </a:prstGeom>
          <a:ln>
            <a:noFill/>
          </a:ln>
        </p:spPr>
        <p:txBody>
          <a:bodyPr vert="horz" lIns="0" tIns="0" rIns="0" bIns="0"/>
          <a:lstStyle>
            <a:lvl1pPr marL="0" indent="0" algn="ctr">
              <a:buNone/>
              <a:defRPr sz="1600" b="1" i="0" baseline="0">
                <a:solidFill>
                  <a:schemeClr val="bg1"/>
                </a:solidFill>
                <a:latin typeface="Arial" panose="020B0604020202020204" pitchFamily="34" charset="0"/>
                <a:cs typeface="Arial" panose="020B0604020202020204" pitchFamily="34" charset="0"/>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21" name="Text Placeholder 3"/>
          <p:cNvSpPr>
            <a:spLocks noGrp="1"/>
          </p:cNvSpPr>
          <p:nvPr>
            <p:ph type="body" sz="quarter" idx="43" hasCustomPrompt="1"/>
          </p:nvPr>
        </p:nvSpPr>
        <p:spPr>
          <a:xfrm>
            <a:off x="6547737" y="4216401"/>
            <a:ext cx="1782233" cy="1553658"/>
          </a:xfrm>
          <a:prstGeom prst="rect">
            <a:avLst/>
          </a:prstGeom>
          <a:ln>
            <a:noFill/>
          </a:ln>
        </p:spPr>
        <p:txBody>
          <a:bodyPr vert="horz" lIns="0" tIns="0" rIns="0" bIns="0"/>
          <a:lstStyle>
            <a:lvl1pPr marL="0" indent="0" algn="ctr">
              <a:buNone/>
              <a:defRPr sz="1600" b="1" i="0" baseline="0">
                <a:solidFill>
                  <a:schemeClr val="bg1"/>
                </a:solidFill>
                <a:latin typeface="Arial" panose="020B0604020202020204" pitchFamily="34" charset="0"/>
                <a:cs typeface="Arial" panose="020B0604020202020204" pitchFamily="34" charset="0"/>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a:t>Infographic information goes here</a:t>
            </a:r>
          </a:p>
        </p:txBody>
      </p:sp>
      <p:sp>
        <p:nvSpPr>
          <p:cNvPr id="23" name="Text Placeholder 3"/>
          <p:cNvSpPr>
            <a:spLocks noGrp="1"/>
          </p:cNvSpPr>
          <p:nvPr>
            <p:ph type="body" sz="quarter" idx="45" hasCustomPrompt="1"/>
          </p:nvPr>
        </p:nvSpPr>
        <p:spPr>
          <a:xfrm>
            <a:off x="9388823" y="4216401"/>
            <a:ext cx="1782233" cy="1553658"/>
          </a:xfrm>
          <a:prstGeom prst="rect">
            <a:avLst/>
          </a:prstGeom>
          <a:ln>
            <a:noFill/>
          </a:ln>
        </p:spPr>
        <p:txBody>
          <a:bodyPr vert="horz" lIns="0" tIns="0" rIns="0" bIns="0"/>
          <a:lstStyle>
            <a:lvl1pPr marL="0" indent="0" algn="ctr">
              <a:buNone/>
              <a:defRPr sz="1600" b="1" i="0" baseline="0">
                <a:solidFill>
                  <a:schemeClr val="bg1"/>
                </a:solidFill>
                <a:latin typeface="Arial" panose="020B0604020202020204" pitchFamily="34" charset="0"/>
                <a:cs typeface="Arial" panose="020B0604020202020204" pitchFamily="34" charset="0"/>
              </a:defRPr>
            </a:lvl1pPr>
            <a:lvl2pPr marL="609585" indent="0">
              <a:buNone/>
              <a:defRPr sz="2133"/>
            </a:lvl2pPr>
            <a:lvl3pPr marL="1219170" indent="0">
              <a:buNone/>
              <a:defRPr sz="2133"/>
            </a:lvl3pPr>
            <a:lvl4pPr marL="1828754" indent="0">
              <a:buNone/>
              <a:defRPr sz="2133"/>
            </a:lvl4pPr>
            <a:lvl5pPr marL="2438339" indent="0">
              <a:buNone/>
              <a:defRPr sz="2133"/>
            </a:lvl5pPr>
          </a:lstStyle>
          <a:p>
            <a:pPr lvl="0"/>
            <a:r>
              <a:rPr lang="en-US" dirty="0"/>
              <a:t>Infographic information goes here</a:t>
            </a:r>
          </a:p>
        </p:txBody>
      </p:sp>
      <p:sp>
        <p:nvSpPr>
          <p:cNvPr id="39" name="Picture Placeholder 24"/>
          <p:cNvSpPr>
            <a:spLocks noGrp="1" noChangeAspect="1"/>
          </p:cNvSpPr>
          <p:nvPr>
            <p:ph type="pic" sz="quarter" idx="50" hasCustomPrompt="1"/>
          </p:nvPr>
        </p:nvSpPr>
        <p:spPr>
          <a:xfrm>
            <a:off x="902202" y="2262914"/>
            <a:ext cx="1722576" cy="1722571"/>
          </a:xfrm>
          <a:prstGeom prst="ellipse">
            <a:avLst/>
          </a:prstGeom>
          <a:solidFill>
            <a:schemeClr val="accent1"/>
          </a:solidFill>
          <a:ln w="12700">
            <a:solidFill>
              <a:srgbClr val="04BAED"/>
            </a:solidFill>
          </a:ln>
        </p:spPr>
        <p:txBody>
          <a:bodyPr vert="horz" lIns="91440" tIns="91440" rIns="91440" bIns="91440" anchor="ctr" anchorCtr="0"/>
          <a:lstStyle>
            <a:lvl1pPr marL="0" indent="0" algn="ctr">
              <a:buNone/>
              <a:defRPr sz="1600">
                <a:solidFill>
                  <a:schemeClr val="bg1"/>
                </a:solidFill>
                <a:effectLst/>
              </a:defRPr>
            </a:lvl1pPr>
          </a:lstStyle>
          <a:p>
            <a:r>
              <a:rPr lang="en-US" dirty="0"/>
              <a:t>Insert icon</a:t>
            </a:r>
          </a:p>
        </p:txBody>
      </p:sp>
      <p:sp>
        <p:nvSpPr>
          <p:cNvPr id="40" name="Picture Placeholder 24"/>
          <p:cNvSpPr>
            <a:spLocks noGrp="1" noChangeAspect="1"/>
          </p:cNvSpPr>
          <p:nvPr>
            <p:ph type="pic" sz="quarter" idx="51" hasCustomPrompt="1"/>
          </p:nvPr>
        </p:nvSpPr>
        <p:spPr>
          <a:xfrm>
            <a:off x="3766307" y="2262914"/>
            <a:ext cx="1722576" cy="1722571"/>
          </a:xfrm>
          <a:prstGeom prst="ellipse">
            <a:avLst/>
          </a:prstGeom>
          <a:solidFill>
            <a:schemeClr val="accent1"/>
          </a:solidFill>
          <a:ln w="12700">
            <a:solidFill>
              <a:srgbClr val="04BAED"/>
            </a:solidFill>
          </a:ln>
        </p:spPr>
        <p:txBody>
          <a:bodyPr vert="horz" lIns="91440" tIns="91440" rIns="91440" bIns="91440" anchor="ctr" anchorCtr="0"/>
          <a:lstStyle>
            <a:lvl1pPr marL="0" indent="0" algn="ctr">
              <a:buNone/>
              <a:defRPr sz="1600">
                <a:solidFill>
                  <a:schemeClr val="bg1"/>
                </a:solidFill>
                <a:effectLst/>
              </a:defRPr>
            </a:lvl1pPr>
          </a:lstStyle>
          <a:p>
            <a:r>
              <a:rPr lang="en-US"/>
              <a:t>Insert icon</a:t>
            </a:r>
          </a:p>
        </p:txBody>
      </p:sp>
      <p:sp>
        <p:nvSpPr>
          <p:cNvPr id="41" name="Picture Placeholder 24"/>
          <p:cNvSpPr>
            <a:spLocks noGrp="1" noChangeAspect="1"/>
          </p:cNvSpPr>
          <p:nvPr>
            <p:ph type="pic" sz="quarter" idx="52" hasCustomPrompt="1"/>
          </p:nvPr>
        </p:nvSpPr>
        <p:spPr>
          <a:xfrm>
            <a:off x="6540927" y="2262914"/>
            <a:ext cx="1722576" cy="1722571"/>
          </a:xfrm>
          <a:prstGeom prst="ellipse">
            <a:avLst/>
          </a:prstGeom>
          <a:solidFill>
            <a:schemeClr val="accent1"/>
          </a:solidFill>
          <a:ln w="12700">
            <a:solidFill>
              <a:srgbClr val="04BAED"/>
            </a:solidFill>
          </a:ln>
        </p:spPr>
        <p:txBody>
          <a:bodyPr vert="horz" lIns="91440" tIns="91440" rIns="91440" bIns="91440" anchor="ctr" anchorCtr="0"/>
          <a:lstStyle>
            <a:lvl1pPr marL="0" indent="0" algn="ctr">
              <a:buNone/>
              <a:defRPr sz="1600">
                <a:solidFill>
                  <a:schemeClr val="bg1"/>
                </a:solidFill>
                <a:effectLst/>
              </a:defRPr>
            </a:lvl1pPr>
          </a:lstStyle>
          <a:p>
            <a:r>
              <a:rPr lang="en-US"/>
              <a:t>Insert icon</a:t>
            </a:r>
          </a:p>
        </p:txBody>
      </p:sp>
      <p:sp>
        <p:nvSpPr>
          <p:cNvPr id="42" name="Picture Placeholder 24"/>
          <p:cNvSpPr>
            <a:spLocks noGrp="1" noChangeAspect="1"/>
          </p:cNvSpPr>
          <p:nvPr>
            <p:ph type="pic" sz="quarter" idx="53" hasCustomPrompt="1"/>
          </p:nvPr>
        </p:nvSpPr>
        <p:spPr>
          <a:xfrm>
            <a:off x="9415527" y="2262914"/>
            <a:ext cx="1722576" cy="1722571"/>
          </a:xfrm>
          <a:prstGeom prst="ellipse">
            <a:avLst/>
          </a:prstGeom>
          <a:solidFill>
            <a:schemeClr val="accent1"/>
          </a:solidFill>
          <a:ln w="12700">
            <a:solidFill>
              <a:srgbClr val="04BAED"/>
            </a:solidFill>
          </a:ln>
        </p:spPr>
        <p:txBody>
          <a:bodyPr vert="horz" lIns="91440" tIns="91440" rIns="91440" bIns="91440" anchor="ctr" anchorCtr="0"/>
          <a:lstStyle>
            <a:lvl1pPr marL="0" indent="0" algn="ctr">
              <a:buNone/>
              <a:defRPr sz="1600">
                <a:solidFill>
                  <a:schemeClr val="bg1"/>
                </a:solidFill>
                <a:effectLst/>
              </a:defRPr>
            </a:lvl1pPr>
          </a:lstStyle>
          <a:p>
            <a:r>
              <a:rPr lang="en-US" dirty="0"/>
              <a:t>Insert icon</a:t>
            </a:r>
          </a:p>
        </p:txBody>
      </p:sp>
      <p:sp>
        <p:nvSpPr>
          <p:cNvPr id="34" name="Title 1">
            <a:extLst>
              <a:ext uri="{FF2B5EF4-FFF2-40B4-BE49-F238E27FC236}">
                <a16:creationId xmlns:a16="http://schemas.microsoft.com/office/drawing/2014/main" id="{B9B7259F-8B24-954E-933B-C9ECF164FC9B}"/>
              </a:ext>
            </a:extLst>
          </p:cNvPr>
          <p:cNvSpPr>
            <a:spLocks noGrp="1"/>
          </p:cNvSpPr>
          <p:nvPr>
            <p:ph type="title"/>
          </p:nvPr>
        </p:nvSpPr>
        <p:spPr>
          <a:xfrm>
            <a:off x="467360" y="171386"/>
            <a:ext cx="11277600" cy="1325563"/>
          </a:xfrm>
          <a:prstGeom prst="rect">
            <a:avLst/>
          </a:prstGeom>
        </p:spPr>
        <p:txBody>
          <a:bodyPr anchor="ctr"/>
          <a:lstStyle>
            <a:lvl1pPr>
              <a:defRPr b="1" i="0">
                <a:solidFill>
                  <a:srgbClr val="5E6A7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2" name="TextBox 11">
            <a:extLst>
              <a:ext uri="{FF2B5EF4-FFF2-40B4-BE49-F238E27FC236}">
                <a16:creationId xmlns:a16="http://schemas.microsoft.com/office/drawing/2014/main" id="{83123B84-1F4F-344D-BF37-700E41982FA1}"/>
              </a:ext>
            </a:extLst>
          </p:cNvPr>
          <p:cNvSpPr txBox="1"/>
          <p:nvPr userDrawn="1"/>
        </p:nvSpPr>
        <p:spPr>
          <a:xfrm>
            <a:off x="8879840" y="6440393"/>
            <a:ext cx="253673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rgbClr val="5E6A71"/>
                </a:solidFill>
                <a:latin typeface="Arial" panose="020B0604020202020204" pitchFamily="34" charset="0"/>
                <a:cs typeface="Arial" panose="020B0604020202020204" pitchFamily="34" charset="0"/>
              </a:rPr>
              <a:t>Clean Cities Coalition Network</a:t>
            </a:r>
            <a:r>
              <a:rPr lang="en-US" sz="1000" b="0" i="0" baseline="0" dirty="0">
                <a:solidFill>
                  <a:srgbClr val="5E6A71"/>
                </a:solidFill>
                <a:latin typeface="Arial" panose="020B0604020202020204" pitchFamily="34" charset="0"/>
                <a:cs typeface="Arial" panose="020B0604020202020204" pitchFamily="34" charset="0"/>
              </a:rPr>
              <a:t>    </a:t>
            </a:r>
            <a:r>
              <a:rPr lang="en-US" sz="1000" b="0" i="0" dirty="0">
                <a:solidFill>
                  <a:srgbClr val="5E6A71"/>
                </a:solidFill>
                <a:latin typeface="Arial" panose="020B0604020202020204" pitchFamily="34" charset="0"/>
                <a:cs typeface="Arial" panose="020B0604020202020204" pitchFamily="34" charset="0"/>
              </a:rPr>
              <a:t>|    </a:t>
            </a:r>
            <a:fld id="{BFD71CF8-5198-8441-A7C0-DC22FD64CBE4}" type="slidenum">
              <a:rPr lang="en-US" sz="1000" b="0" i="0">
                <a:solidFill>
                  <a:srgbClr val="5E6A71"/>
                </a:solidFill>
                <a:latin typeface="Arial" panose="020B0604020202020204" pitchFamily="34" charset="0"/>
                <a:cs typeface="Arial" panose="020B06040202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1000" b="0" i="0" dirty="0">
              <a:solidFill>
                <a:srgbClr val="5E6A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8249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FCBD57-CA54-2342-9012-D2E5639DCA1C}"/>
              </a:ext>
            </a:extLst>
          </p:cNvPr>
          <p:cNvSpPr>
            <a:spLocks noGrp="1"/>
          </p:cNvSpPr>
          <p:nvPr>
            <p:ph idx="1"/>
          </p:nvPr>
        </p:nvSpPr>
        <p:spPr>
          <a:xfrm>
            <a:off x="477520" y="1747520"/>
            <a:ext cx="11318240" cy="4429443"/>
          </a:xfrm>
          <a:prstGeom prst="rect">
            <a:avLst/>
          </a:prstGeom>
        </p:spPr>
        <p:txBody>
          <a:bodyPr/>
          <a:lstStyle>
            <a:lvl1pPr>
              <a:defRPr>
                <a:solidFill>
                  <a:srgbClr val="5E6A71"/>
                </a:solidFill>
                <a:latin typeface="Arial" panose="020B0604020202020204" pitchFamily="34" charset="0"/>
                <a:cs typeface="Arial" panose="020B0604020202020204" pitchFamily="34" charset="0"/>
              </a:defRPr>
            </a:lvl1pPr>
            <a:lvl2pPr>
              <a:defRPr>
                <a:solidFill>
                  <a:srgbClr val="5E6A71"/>
                </a:solidFill>
                <a:latin typeface="Arial" panose="020B0604020202020204" pitchFamily="34" charset="0"/>
                <a:cs typeface="Arial" panose="020B0604020202020204" pitchFamily="34" charset="0"/>
              </a:defRPr>
            </a:lvl2pPr>
            <a:lvl3pPr>
              <a:defRPr>
                <a:solidFill>
                  <a:srgbClr val="5E6A71"/>
                </a:solidFill>
                <a:latin typeface="Arial" panose="020B0604020202020204" pitchFamily="34" charset="0"/>
                <a:cs typeface="Arial" panose="020B0604020202020204" pitchFamily="34" charset="0"/>
              </a:defRPr>
            </a:lvl3pPr>
            <a:lvl4pPr>
              <a:defRPr>
                <a:solidFill>
                  <a:srgbClr val="5E6A71"/>
                </a:solidFill>
                <a:latin typeface="Arial" panose="020B0604020202020204" pitchFamily="34" charset="0"/>
                <a:cs typeface="Arial" panose="020B0604020202020204" pitchFamily="34" charset="0"/>
              </a:defRPr>
            </a:lvl4pPr>
            <a:lvl5pPr>
              <a:defRPr>
                <a:solidFill>
                  <a:srgbClr val="5E6A7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D3037187-141E-2B4F-8139-C39980F1CB14}"/>
              </a:ext>
            </a:extLst>
          </p:cNvPr>
          <p:cNvSpPr>
            <a:spLocks noGrp="1"/>
          </p:cNvSpPr>
          <p:nvPr>
            <p:ph type="title"/>
          </p:nvPr>
        </p:nvSpPr>
        <p:spPr>
          <a:xfrm>
            <a:off x="467360" y="171386"/>
            <a:ext cx="11277600" cy="1325563"/>
          </a:xfrm>
          <a:prstGeom prst="rect">
            <a:avLst/>
          </a:prstGeom>
        </p:spPr>
        <p:txBody>
          <a:bodyPr anchor="ctr"/>
          <a:lstStyle>
            <a:lvl1pPr>
              <a:defRPr b="1" i="0">
                <a:solidFill>
                  <a:srgbClr val="5E6A7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TextBox 3">
            <a:extLst>
              <a:ext uri="{FF2B5EF4-FFF2-40B4-BE49-F238E27FC236}">
                <a16:creationId xmlns:a16="http://schemas.microsoft.com/office/drawing/2014/main" id="{7379E962-DEA2-3348-A937-4F9BEBECE8A1}"/>
              </a:ext>
            </a:extLst>
          </p:cNvPr>
          <p:cNvSpPr txBox="1"/>
          <p:nvPr userDrawn="1"/>
        </p:nvSpPr>
        <p:spPr>
          <a:xfrm>
            <a:off x="8879840" y="6440393"/>
            <a:ext cx="253673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rgbClr val="5E6A71"/>
                </a:solidFill>
                <a:latin typeface="Arial" panose="020B0604020202020204" pitchFamily="34" charset="0"/>
                <a:cs typeface="Arial" panose="020B0604020202020204" pitchFamily="34" charset="0"/>
              </a:rPr>
              <a:t>Clean Cities Coalition Network</a:t>
            </a:r>
            <a:r>
              <a:rPr lang="en-US" sz="1000" b="0" i="0" baseline="0" dirty="0">
                <a:solidFill>
                  <a:srgbClr val="5E6A71"/>
                </a:solidFill>
                <a:latin typeface="Arial" panose="020B0604020202020204" pitchFamily="34" charset="0"/>
                <a:cs typeface="Arial" panose="020B0604020202020204" pitchFamily="34" charset="0"/>
              </a:rPr>
              <a:t>    </a:t>
            </a:r>
            <a:r>
              <a:rPr lang="en-US" sz="1000" b="0" i="0" dirty="0">
                <a:solidFill>
                  <a:srgbClr val="5E6A71"/>
                </a:solidFill>
                <a:latin typeface="Arial" panose="020B0604020202020204" pitchFamily="34" charset="0"/>
                <a:cs typeface="Arial" panose="020B0604020202020204" pitchFamily="34" charset="0"/>
              </a:rPr>
              <a:t>|    </a:t>
            </a:r>
            <a:fld id="{BFD71CF8-5198-8441-A7C0-DC22FD64CBE4}" type="slidenum">
              <a:rPr lang="en-US" sz="1000" b="0" i="0">
                <a:solidFill>
                  <a:srgbClr val="5E6A71"/>
                </a:solidFill>
                <a:latin typeface="Arial" panose="020B0604020202020204" pitchFamily="34" charset="0"/>
                <a:cs typeface="Arial" panose="020B06040202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1000" b="0" i="0" dirty="0">
              <a:solidFill>
                <a:srgbClr val="5E6A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31402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6262BD-F64E-884D-A17C-0B73D51F8CFD}"/>
              </a:ext>
            </a:extLst>
          </p:cNvPr>
          <p:cNvSpPr>
            <a:spLocks noGrp="1"/>
          </p:cNvSpPr>
          <p:nvPr>
            <p:ph sz="half" idx="1"/>
          </p:nvPr>
        </p:nvSpPr>
        <p:spPr>
          <a:xfrm>
            <a:off x="467360" y="1812290"/>
            <a:ext cx="5461000" cy="4351338"/>
          </a:xfrm>
          <a:prstGeom prst="rect">
            <a:avLst/>
          </a:prstGeom>
        </p:spPr>
        <p:txBody>
          <a:bodyPr/>
          <a:lstStyle>
            <a:lvl1pPr>
              <a:defRPr>
                <a:solidFill>
                  <a:srgbClr val="5E6A71"/>
                </a:solidFill>
                <a:latin typeface="Arial" panose="020B0604020202020204" pitchFamily="34" charset="0"/>
                <a:cs typeface="Arial" panose="020B0604020202020204" pitchFamily="34" charset="0"/>
              </a:defRPr>
            </a:lvl1pPr>
            <a:lvl2pPr>
              <a:defRPr>
                <a:solidFill>
                  <a:srgbClr val="5E6A71"/>
                </a:solidFill>
                <a:latin typeface="Arial" panose="020B0604020202020204" pitchFamily="34" charset="0"/>
                <a:cs typeface="Arial" panose="020B0604020202020204" pitchFamily="34" charset="0"/>
              </a:defRPr>
            </a:lvl2pPr>
            <a:lvl3pPr>
              <a:defRPr>
                <a:solidFill>
                  <a:srgbClr val="5E6A71"/>
                </a:solidFill>
                <a:latin typeface="Arial" panose="020B0604020202020204" pitchFamily="34" charset="0"/>
                <a:cs typeface="Arial" panose="020B0604020202020204" pitchFamily="34" charset="0"/>
              </a:defRPr>
            </a:lvl3pPr>
            <a:lvl4pPr>
              <a:defRPr>
                <a:solidFill>
                  <a:srgbClr val="5E6A71"/>
                </a:solidFill>
                <a:latin typeface="Arial" panose="020B0604020202020204" pitchFamily="34" charset="0"/>
                <a:cs typeface="Arial" panose="020B0604020202020204" pitchFamily="34" charset="0"/>
              </a:defRPr>
            </a:lvl4pPr>
            <a:lvl5pPr>
              <a:defRPr>
                <a:solidFill>
                  <a:srgbClr val="5E6A7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C85BE2A-024F-0944-9E3E-A51AEB073923}"/>
              </a:ext>
            </a:extLst>
          </p:cNvPr>
          <p:cNvSpPr>
            <a:spLocks noGrp="1"/>
          </p:cNvSpPr>
          <p:nvPr>
            <p:ph sz="half" idx="2"/>
          </p:nvPr>
        </p:nvSpPr>
        <p:spPr>
          <a:xfrm>
            <a:off x="6162040" y="1812290"/>
            <a:ext cx="5461000" cy="4351338"/>
          </a:xfrm>
          <a:prstGeom prst="rect">
            <a:avLst/>
          </a:prstGeom>
        </p:spPr>
        <p:txBody>
          <a:bodyPr/>
          <a:lstStyle>
            <a:lvl1pPr>
              <a:defRPr>
                <a:solidFill>
                  <a:srgbClr val="5E6A71"/>
                </a:solidFill>
                <a:latin typeface="Arial" panose="020B0604020202020204" pitchFamily="34" charset="0"/>
                <a:cs typeface="Arial" panose="020B0604020202020204" pitchFamily="34" charset="0"/>
              </a:defRPr>
            </a:lvl1pPr>
            <a:lvl2pPr>
              <a:defRPr>
                <a:solidFill>
                  <a:srgbClr val="5E6A71"/>
                </a:solidFill>
                <a:latin typeface="Arial" panose="020B0604020202020204" pitchFamily="34" charset="0"/>
                <a:cs typeface="Arial" panose="020B0604020202020204" pitchFamily="34" charset="0"/>
              </a:defRPr>
            </a:lvl2pPr>
            <a:lvl3pPr>
              <a:defRPr>
                <a:solidFill>
                  <a:srgbClr val="5E6A71"/>
                </a:solidFill>
                <a:latin typeface="Arial" panose="020B0604020202020204" pitchFamily="34" charset="0"/>
                <a:cs typeface="Arial" panose="020B0604020202020204" pitchFamily="34" charset="0"/>
              </a:defRPr>
            </a:lvl3pPr>
            <a:lvl4pPr>
              <a:defRPr>
                <a:solidFill>
                  <a:srgbClr val="5E6A71"/>
                </a:solidFill>
                <a:latin typeface="Arial" panose="020B0604020202020204" pitchFamily="34" charset="0"/>
                <a:cs typeface="Arial" panose="020B0604020202020204" pitchFamily="34" charset="0"/>
              </a:defRPr>
            </a:lvl4pPr>
            <a:lvl5pPr>
              <a:defRPr>
                <a:solidFill>
                  <a:srgbClr val="5E6A7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id="{3CF67000-03F6-664E-ABB5-84C63E36E24A}"/>
              </a:ext>
            </a:extLst>
          </p:cNvPr>
          <p:cNvSpPr>
            <a:spLocks noGrp="1"/>
          </p:cNvSpPr>
          <p:nvPr>
            <p:ph type="title"/>
          </p:nvPr>
        </p:nvSpPr>
        <p:spPr>
          <a:xfrm>
            <a:off x="467360" y="171386"/>
            <a:ext cx="11277600" cy="1325563"/>
          </a:xfrm>
          <a:prstGeom prst="rect">
            <a:avLst/>
          </a:prstGeom>
        </p:spPr>
        <p:txBody>
          <a:bodyPr anchor="ctr"/>
          <a:lstStyle>
            <a:lvl1pPr>
              <a:defRPr b="1" i="0">
                <a:solidFill>
                  <a:srgbClr val="5E6A7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TextBox 4">
            <a:extLst>
              <a:ext uri="{FF2B5EF4-FFF2-40B4-BE49-F238E27FC236}">
                <a16:creationId xmlns:a16="http://schemas.microsoft.com/office/drawing/2014/main" id="{04F28471-B907-AF41-8F31-AC8BCA0A04BF}"/>
              </a:ext>
            </a:extLst>
          </p:cNvPr>
          <p:cNvSpPr txBox="1"/>
          <p:nvPr userDrawn="1"/>
        </p:nvSpPr>
        <p:spPr>
          <a:xfrm>
            <a:off x="8879840" y="6440393"/>
            <a:ext cx="253673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rgbClr val="5E6A71"/>
                </a:solidFill>
                <a:latin typeface="Arial" panose="020B0604020202020204" pitchFamily="34" charset="0"/>
                <a:cs typeface="Arial" panose="020B0604020202020204" pitchFamily="34" charset="0"/>
              </a:rPr>
              <a:t>Clean Cities Coalition Network</a:t>
            </a:r>
            <a:r>
              <a:rPr lang="en-US" sz="1000" b="0" i="0" baseline="0" dirty="0">
                <a:solidFill>
                  <a:srgbClr val="5E6A71"/>
                </a:solidFill>
                <a:latin typeface="Arial" panose="020B0604020202020204" pitchFamily="34" charset="0"/>
                <a:cs typeface="Arial" panose="020B0604020202020204" pitchFamily="34" charset="0"/>
              </a:rPr>
              <a:t>    </a:t>
            </a:r>
            <a:r>
              <a:rPr lang="en-US" sz="1000" b="0" i="0" dirty="0">
                <a:solidFill>
                  <a:srgbClr val="5E6A71"/>
                </a:solidFill>
                <a:latin typeface="Arial" panose="020B0604020202020204" pitchFamily="34" charset="0"/>
                <a:cs typeface="Arial" panose="020B0604020202020204" pitchFamily="34" charset="0"/>
              </a:rPr>
              <a:t>|    </a:t>
            </a:r>
            <a:fld id="{BFD71CF8-5198-8441-A7C0-DC22FD64CBE4}" type="slidenum">
              <a:rPr lang="en-US" sz="1000" b="0" i="0">
                <a:solidFill>
                  <a:srgbClr val="5E6A71"/>
                </a:solidFill>
                <a:latin typeface="Arial" panose="020B0604020202020204" pitchFamily="34" charset="0"/>
                <a:cs typeface="Arial" panose="020B06040202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1000" b="0" i="0" dirty="0">
              <a:solidFill>
                <a:srgbClr val="5E6A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7330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Content Slide -  Vertical Blue/photo">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1AA7A2A-E49E-4D49-ADB9-5AA5BB9624A1}"/>
              </a:ext>
            </a:extLst>
          </p:cNvPr>
          <p:cNvSpPr txBox="1"/>
          <p:nvPr userDrawn="1"/>
        </p:nvSpPr>
        <p:spPr>
          <a:xfrm>
            <a:off x="8879840" y="6440393"/>
            <a:ext cx="253673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rgbClr val="5E6A71"/>
                </a:solidFill>
                <a:latin typeface="Arial" panose="020B0604020202020204" pitchFamily="34" charset="0"/>
                <a:cs typeface="Arial" panose="020B0604020202020204" pitchFamily="34" charset="0"/>
              </a:rPr>
              <a:t>Clean Cities Coalition Network</a:t>
            </a:r>
            <a:r>
              <a:rPr lang="en-US" sz="1000" b="0" i="0" baseline="0" dirty="0">
                <a:solidFill>
                  <a:srgbClr val="5E6A71"/>
                </a:solidFill>
                <a:latin typeface="Arial" panose="020B0604020202020204" pitchFamily="34" charset="0"/>
                <a:cs typeface="Arial" panose="020B0604020202020204" pitchFamily="34" charset="0"/>
              </a:rPr>
              <a:t>    </a:t>
            </a:r>
            <a:r>
              <a:rPr lang="en-US" sz="1000" b="0" i="0" dirty="0">
                <a:solidFill>
                  <a:srgbClr val="5E6A71"/>
                </a:solidFill>
                <a:latin typeface="Arial" panose="020B0604020202020204" pitchFamily="34" charset="0"/>
                <a:cs typeface="Arial" panose="020B0604020202020204" pitchFamily="34" charset="0"/>
              </a:rPr>
              <a:t>|    </a:t>
            </a:r>
            <a:fld id="{BFD71CF8-5198-8441-A7C0-DC22FD64CBE4}" type="slidenum">
              <a:rPr lang="en-US" sz="1000" b="0" i="0">
                <a:solidFill>
                  <a:srgbClr val="5E6A71"/>
                </a:solidFill>
                <a:latin typeface="Arial" panose="020B0604020202020204" pitchFamily="34" charset="0"/>
                <a:cs typeface="Arial" panose="020B06040202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1000" b="0" i="0" dirty="0">
              <a:solidFill>
                <a:srgbClr val="5E6A7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BE20BC4-E029-8B40-9D5C-F76CD6E04F7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822070" cy="6869886"/>
          </a:xfrm>
          <a:prstGeom prst="rect">
            <a:avLst/>
          </a:prstGeom>
        </p:spPr>
      </p:pic>
      <p:sp>
        <p:nvSpPr>
          <p:cNvPr id="8" name="Content Placeholder 2">
            <a:extLst>
              <a:ext uri="{FF2B5EF4-FFF2-40B4-BE49-F238E27FC236}">
                <a16:creationId xmlns:a16="http://schemas.microsoft.com/office/drawing/2014/main" id="{326A0619-9E26-B449-B786-8AF9167F19C5}"/>
              </a:ext>
            </a:extLst>
          </p:cNvPr>
          <p:cNvSpPr>
            <a:spLocks noGrp="1"/>
          </p:cNvSpPr>
          <p:nvPr>
            <p:ph idx="1"/>
          </p:nvPr>
        </p:nvSpPr>
        <p:spPr>
          <a:xfrm>
            <a:off x="1179483" y="1747520"/>
            <a:ext cx="11318240" cy="4429443"/>
          </a:xfrm>
          <a:prstGeom prst="rect">
            <a:avLst/>
          </a:prstGeom>
        </p:spPr>
        <p:txBody>
          <a:bodyPr/>
          <a:lstStyle>
            <a:lvl1pPr>
              <a:defRPr>
                <a:solidFill>
                  <a:srgbClr val="5E6A71"/>
                </a:solidFill>
                <a:latin typeface="Arial" panose="020B0604020202020204" pitchFamily="34" charset="0"/>
                <a:cs typeface="Arial" panose="020B0604020202020204" pitchFamily="34" charset="0"/>
              </a:defRPr>
            </a:lvl1pPr>
            <a:lvl2pPr>
              <a:defRPr>
                <a:solidFill>
                  <a:srgbClr val="5E6A71"/>
                </a:solidFill>
                <a:latin typeface="Arial" panose="020B0604020202020204" pitchFamily="34" charset="0"/>
                <a:cs typeface="Arial" panose="020B0604020202020204" pitchFamily="34" charset="0"/>
              </a:defRPr>
            </a:lvl2pPr>
            <a:lvl3pPr>
              <a:defRPr>
                <a:solidFill>
                  <a:srgbClr val="5E6A71"/>
                </a:solidFill>
                <a:latin typeface="Arial" panose="020B0604020202020204" pitchFamily="34" charset="0"/>
                <a:cs typeface="Arial" panose="020B0604020202020204" pitchFamily="34" charset="0"/>
              </a:defRPr>
            </a:lvl3pPr>
            <a:lvl4pPr>
              <a:defRPr>
                <a:solidFill>
                  <a:srgbClr val="5E6A71"/>
                </a:solidFill>
                <a:latin typeface="Arial" panose="020B0604020202020204" pitchFamily="34" charset="0"/>
                <a:cs typeface="Arial" panose="020B0604020202020204" pitchFamily="34" charset="0"/>
              </a:defRPr>
            </a:lvl4pPr>
            <a:lvl5pPr>
              <a:defRPr>
                <a:solidFill>
                  <a:srgbClr val="5E6A7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300E4689-30B3-864E-85FA-620CCA4787E8}"/>
              </a:ext>
            </a:extLst>
          </p:cNvPr>
          <p:cNvSpPr>
            <a:spLocks noGrp="1"/>
          </p:cNvSpPr>
          <p:nvPr>
            <p:ph type="title"/>
          </p:nvPr>
        </p:nvSpPr>
        <p:spPr>
          <a:xfrm>
            <a:off x="1169323" y="171386"/>
            <a:ext cx="11277600" cy="1325563"/>
          </a:xfrm>
          <a:prstGeom prst="rect">
            <a:avLst/>
          </a:prstGeom>
        </p:spPr>
        <p:txBody>
          <a:bodyPr anchor="ctr"/>
          <a:lstStyle>
            <a:lvl1pPr>
              <a:defRPr b="1" i="0">
                <a:solidFill>
                  <a:srgbClr val="5E6A7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1140154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9_Content Slide -  Vertical Blue/photo">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1AA7A2A-E49E-4D49-ADB9-5AA5BB9624A1}"/>
              </a:ext>
            </a:extLst>
          </p:cNvPr>
          <p:cNvSpPr txBox="1"/>
          <p:nvPr userDrawn="1"/>
        </p:nvSpPr>
        <p:spPr>
          <a:xfrm>
            <a:off x="8879840" y="6440393"/>
            <a:ext cx="253673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rgbClr val="5E6A71"/>
                </a:solidFill>
                <a:latin typeface="Arial" panose="020B0604020202020204" pitchFamily="34" charset="0"/>
                <a:cs typeface="Arial" panose="020B0604020202020204" pitchFamily="34" charset="0"/>
              </a:rPr>
              <a:t>Clean Cities Coalition Network</a:t>
            </a:r>
            <a:r>
              <a:rPr lang="en-US" sz="1000" b="0" i="0" baseline="0" dirty="0">
                <a:solidFill>
                  <a:srgbClr val="5E6A71"/>
                </a:solidFill>
                <a:latin typeface="Arial" panose="020B0604020202020204" pitchFamily="34" charset="0"/>
                <a:cs typeface="Arial" panose="020B0604020202020204" pitchFamily="34" charset="0"/>
              </a:rPr>
              <a:t>    </a:t>
            </a:r>
            <a:r>
              <a:rPr lang="en-US" sz="1000" b="0" i="0" dirty="0">
                <a:solidFill>
                  <a:srgbClr val="5E6A71"/>
                </a:solidFill>
                <a:latin typeface="Arial" panose="020B0604020202020204" pitchFamily="34" charset="0"/>
                <a:cs typeface="Arial" panose="020B0604020202020204" pitchFamily="34" charset="0"/>
              </a:rPr>
              <a:t>|    </a:t>
            </a:r>
            <a:fld id="{BFD71CF8-5198-8441-A7C0-DC22FD64CBE4}" type="slidenum">
              <a:rPr lang="en-US" sz="1000" b="0" i="0">
                <a:solidFill>
                  <a:srgbClr val="5E6A71"/>
                </a:solidFill>
                <a:latin typeface="Arial" panose="020B0604020202020204" pitchFamily="34" charset="0"/>
                <a:cs typeface="Arial" panose="020B06040202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1000" b="0" i="0" dirty="0">
              <a:solidFill>
                <a:srgbClr val="5E6A7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C1347EE-F065-FF4F-8891-69A39C542C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822070" cy="6928023"/>
          </a:xfrm>
          <a:prstGeom prst="rect">
            <a:avLst/>
          </a:prstGeom>
        </p:spPr>
      </p:pic>
      <p:sp>
        <p:nvSpPr>
          <p:cNvPr id="5" name="Content Placeholder 2">
            <a:extLst>
              <a:ext uri="{FF2B5EF4-FFF2-40B4-BE49-F238E27FC236}">
                <a16:creationId xmlns:a16="http://schemas.microsoft.com/office/drawing/2014/main" id="{54C4B16A-9013-A745-AF66-E5B109CAFFBD}"/>
              </a:ext>
            </a:extLst>
          </p:cNvPr>
          <p:cNvSpPr>
            <a:spLocks noGrp="1"/>
          </p:cNvSpPr>
          <p:nvPr>
            <p:ph idx="1"/>
          </p:nvPr>
        </p:nvSpPr>
        <p:spPr>
          <a:xfrm>
            <a:off x="1179483" y="1747520"/>
            <a:ext cx="11318240" cy="4429443"/>
          </a:xfrm>
          <a:prstGeom prst="rect">
            <a:avLst/>
          </a:prstGeom>
        </p:spPr>
        <p:txBody>
          <a:bodyPr/>
          <a:lstStyle>
            <a:lvl1pPr>
              <a:defRPr>
                <a:solidFill>
                  <a:srgbClr val="5E6A71"/>
                </a:solidFill>
                <a:latin typeface="Arial" panose="020B0604020202020204" pitchFamily="34" charset="0"/>
                <a:cs typeface="Arial" panose="020B0604020202020204" pitchFamily="34" charset="0"/>
              </a:defRPr>
            </a:lvl1pPr>
            <a:lvl2pPr>
              <a:defRPr>
                <a:solidFill>
                  <a:srgbClr val="5E6A71"/>
                </a:solidFill>
                <a:latin typeface="Arial" panose="020B0604020202020204" pitchFamily="34" charset="0"/>
                <a:cs typeface="Arial" panose="020B0604020202020204" pitchFamily="34" charset="0"/>
              </a:defRPr>
            </a:lvl2pPr>
            <a:lvl3pPr>
              <a:defRPr>
                <a:solidFill>
                  <a:srgbClr val="5E6A71"/>
                </a:solidFill>
                <a:latin typeface="Arial" panose="020B0604020202020204" pitchFamily="34" charset="0"/>
                <a:cs typeface="Arial" panose="020B0604020202020204" pitchFamily="34" charset="0"/>
              </a:defRPr>
            </a:lvl3pPr>
            <a:lvl4pPr>
              <a:defRPr>
                <a:solidFill>
                  <a:srgbClr val="5E6A71"/>
                </a:solidFill>
                <a:latin typeface="Arial" panose="020B0604020202020204" pitchFamily="34" charset="0"/>
                <a:cs typeface="Arial" panose="020B0604020202020204" pitchFamily="34" charset="0"/>
              </a:defRPr>
            </a:lvl4pPr>
            <a:lvl5pPr>
              <a:defRPr>
                <a:solidFill>
                  <a:srgbClr val="5E6A7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060A1D38-CCDD-0942-AEB7-18F32E061EB2}"/>
              </a:ext>
            </a:extLst>
          </p:cNvPr>
          <p:cNvSpPr>
            <a:spLocks noGrp="1"/>
          </p:cNvSpPr>
          <p:nvPr>
            <p:ph type="title"/>
          </p:nvPr>
        </p:nvSpPr>
        <p:spPr>
          <a:xfrm>
            <a:off x="1169323" y="171386"/>
            <a:ext cx="11277600" cy="1325563"/>
          </a:xfrm>
          <a:prstGeom prst="rect">
            <a:avLst/>
          </a:prstGeom>
        </p:spPr>
        <p:txBody>
          <a:bodyPr anchor="ctr"/>
          <a:lstStyle>
            <a:lvl1pPr>
              <a:defRPr b="1" i="0">
                <a:solidFill>
                  <a:srgbClr val="5E6A7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220879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Content Slide -  Vertical Blue/phot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EBEC06-1332-C04F-A9A8-FE6489BED9B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975104" cy="6869886"/>
          </a:xfrm>
          <a:prstGeom prst="rect">
            <a:avLst/>
          </a:prstGeom>
        </p:spPr>
      </p:pic>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246447" y="3328354"/>
            <a:ext cx="1495485" cy="2305854"/>
          </a:xfrm>
        </p:spPr>
        <p:txBody>
          <a:bodyPr lIns="0" tIns="0" rIns="0" bIns="0" anchor="t">
            <a:noAutofit/>
          </a:bodyPr>
          <a:lstStyle>
            <a:lvl1pPr marL="0" indent="0">
              <a:buNone/>
              <a:defRPr sz="1800" b="0">
                <a:solidFill>
                  <a:schemeClr val="bg1"/>
                </a:solidFill>
              </a:defRPr>
            </a:lvl1pPr>
          </a:lstStyle>
          <a:p>
            <a:pPr lvl="0"/>
            <a:r>
              <a:rPr lang="en-US" dirty="0"/>
              <a:t>Supporting text</a:t>
            </a:r>
          </a:p>
        </p:txBody>
      </p:sp>
      <p:sp>
        <p:nvSpPr>
          <p:cNvPr id="15" name="Text Placeholder 7">
            <a:extLst>
              <a:ext uri="{FF2B5EF4-FFF2-40B4-BE49-F238E27FC236}">
                <a16:creationId xmlns:a16="http://schemas.microsoft.com/office/drawing/2014/main" id="{69218DB5-BED1-40B8-B041-32302A45713E}"/>
              </a:ext>
            </a:extLst>
          </p:cNvPr>
          <p:cNvSpPr>
            <a:spLocks noGrp="1"/>
          </p:cNvSpPr>
          <p:nvPr>
            <p:ph type="body" sz="quarter" idx="54" hasCustomPrompt="1"/>
          </p:nvPr>
        </p:nvSpPr>
        <p:spPr>
          <a:xfrm>
            <a:off x="246447" y="505618"/>
            <a:ext cx="1495485" cy="2435290"/>
          </a:xfrm>
          <a:prstGeom prst="rect">
            <a:avLst/>
          </a:prstGeom>
        </p:spPr>
        <p:txBody>
          <a:bodyPr lIns="0" tIns="0" rIns="0" bIns="0" anchor="b">
            <a:noAutofit/>
          </a:bodyPr>
          <a:lstStyle>
            <a:lvl1pPr marL="0" indent="0" algn="l">
              <a:spcBef>
                <a:spcPts val="0"/>
              </a:spcBef>
              <a:buNone/>
              <a:defRPr sz="2800" b="1">
                <a:solidFill>
                  <a:schemeClr val="bg1"/>
                </a:solidFill>
              </a:defRPr>
            </a:lvl1pPr>
          </a:lstStyle>
          <a:p>
            <a:pPr lvl="0"/>
            <a:r>
              <a:rPr lang="en-US" dirty="0"/>
              <a:t>Headline</a:t>
            </a:r>
          </a:p>
          <a:p>
            <a:pPr lvl="0"/>
            <a:r>
              <a:rPr lang="en-US" dirty="0"/>
              <a:t>Text</a:t>
            </a:r>
          </a:p>
        </p:txBody>
      </p:sp>
      <p:sp>
        <p:nvSpPr>
          <p:cNvPr id="17" name="Picture Placeholder 2">
            <a:extLst>
              <a:ext uri="{FF2B5EF4-FFF2-40B4-BE49-F238E27FC236}">
                <a16:creationId xmlns:a16="http://schemas.microsoft.com/office/drawing/2014/main" id="{C6D13D3A-C20E-4ED4-8491-4531FA3664B1}"/>
              </a:ext>
            </a:extLst>
          </p:cNvPr>
          <p:cNvSpPr>
            <a:spLocks noGrp="1"/>
          </p:cNvSpPr>
          <p:nvPr>
            <p:ph type="pic" sz="quarter" idx="55" hasCustomPrompt="1"/>
          </p:nvPr>
        </p:nvSpPr>
        <p:spPr>
          <a:xfrm>
            <a:off x="1975104" y="-1"/>
            <a:ext cx="10216895" cy="6842203"/>
          </a:xfrm>
          <a:prstGeom prst="rect">
            <a:avLst/>
          </a:prstGeom>
          <a:solidFill>
            <a:schemeClr val="bg1"/>
          </a:solidFill>
        </p:spPr>
        <p:txBody>
          <a:bodyPr/>
          <a:lstStyle>
            <a:lvl1pPr marL="0" indent="0" algn="ctr">
              <a:buNone/>
              <a:defRPr/>
            </a:lvl1pPr>
          </a:lstStyle>
          <a:p>
            <a:r>
              <a:rPr lang="en-US" dirty="0"/>
              <a:t>Insert Photo or Graphic</a:t>
            </a:r>
          </a:p>
        </p:txBody>
      </p:sp>
      <p:sp>
        <p:nvSpPr>
          <p:cNvPr id="9" name="TextBox 8">
            <a:extLst>
              <a:ext uri="{FF2B5EF4-FFF2-40B4-BE49-F238E27FC236}">
                <a16:creationId xmlns:a16="http://schemas.microsoft.com/office/drawing/2014/main" id="{41AA7A2A-E49E-4D49-ADB9-5AA5BB9624A1}"/>
              </a:ext>
            </a:extLst>
          </p:cNvPr>
          <p:cNvSpPr txBox="1"/>
          <p:nvPr userDrawn="1"/>
        </p:nvSpPr>
        <p:spPr>
          <a:xfrm>
            <a:off x="8879840" y="6440393"/>
            <a:ext cx="2536736" cy="246221"/>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b="0" i="0" dirty="0">
                <a:solidFill>
                  <a:srgbClr val="5E6A71"/>
                </a:solidFill>
                <a:latin typeface="Arial" panose="020B0604020202020204" pitchFamily="34" charset="0"/>
                <a:cs typeface="Arial" panose="020B0604020202020204" pitchFamily="34" charset="0"/>
              </a:rPr>
              <a:t>Clean Cities Coalition Network</a:t>
            </a:r>
            <a:r>
              <a:rPr lang="en-US" sz="1000" b="0" i="0" baseline="0" dirty="0">
                <a:solidFill>
                  <a:srgbClr val="5E6A71"/>
                </a:solidFill>
                <a:latin typeface="Arial" panose="020B0604020202020204" pitchFamily="34" charset="0"/>
                <a:cs typeface="Arial" panose="020B0604020202020204" pitchFamily="34" charset="0"/>
              </a:rPr>
              <a:t>    </a:t>
            </a:r>
            <a:r>
              <a:rPr lang="en-US" sz="1000" b="0" i="0" dirty="0">
                <a:solidFill>
                  <a:srgbClr val="5E6A71"/>
                </a:solidFill>
                <a:latin typeface="Arial" panose="020B0604020202020204" pitchFamily="34" charset="0"/>
                <a:cs typeface="Arial" panose="020B0604020202020204" pitchFamily="34" charset="0"/>
              </a:rPr>
              <a:t>|    </a:t>
            </a:r>
            <a:fld id="{BFD71CF8-5198-8441-A7C0-DC22FD64CBE4}" type="slidenum">
              <a:rPr lang="en-US" sz="1000" b="0" i="0">
                <a:solidFill>
                  <a:srgbClr val="5E6A71"/>
                </a:solidFill>
                <a:latin typeface="Arial" panose="020B0604020202020204" pitchFamily="34" charset="0"/>
                <a:cs typeface="Arial" panose="020B06040202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1000" b="0" i="0" dirty="0">
              <a:solidFill>
                <a:srgbClr val="5E6A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409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785E67E1-60CF-3A4A-B0BC-ACB97072BE73}"/>
              </a:ext>
            </a:extLst>
          </p:cNvPr>
          <p:cNvCxnSpPr>
            <a:cxnSpLocks/>
          </p:cNvCxnSpPr>
          <p:nvPr userDrawn="1"/>
        </p:nvCxnSpPr>
        <p:spPr>
          <a:xfrm>
            <a:off x="0" y="6273748"/>
            <a:ext cx="12192000" cy="0"/>
          </a:xfrm>
          <a:prstGeom prst="line">
            <a:avLst/>
          </a:prstGeom>
          <a:ln w="15875">
            <a:solidFill>
              <a:srgbClr val="04BAE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9740486"/>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60" r:id="rId3"/>
    <p:sldLayoutId id="2147483661" r:id="rId4"/>
    <p:sldLayoutId id="2147483650" r:id="rId5"/>
    <p:sldLayoutId id="2147483652" r:id="rId6"/>
    <p:sldLayoutId id="2147483667" r:id="rId7"/>
    <p:sldLayoutId id="2147483673" r:id="rId8"/>
    <p:sldLayoutId id="2147483672" r:id="rId9"/>
    <p:sldLayoutId id="2147483666" r:id="rId10"/>
    <p:sldLayoutId id="2147483668" r:id="rId11"/>
    <p:sldLayoutId id="2147483665" r:id="rId12"/>
    <p:sldLayoutId id="2147483669" r:id="rId13"/>
    <p:sldLayoutId id="2147483670" r:id="rId14"/>
    <p:sldLayoutId id="2147483654" r:id="rId15"/>
    <p:sldLayoutId id="2147483655" r:id="rId16"/>
    <p:sldLayoutId id="2147483662" r:id="rId17"/>
    <p:sldLayoutId id="2147483663" r:id="rId18"/>
    <p:sldLayoutId id="2147483683" r:id="rId19"/>
  </p:sldLayoutIdLst>
  <p:txStyles>
    <p:titleStyle>
      <a:lvl1pPr algn="l" defTabSz="914400" rtl="0" eaLnBrk="1" latinLnBrk="0" hangingPunct="1">
        <a:lnSpc>
          <a:spcPct val="90000"/>
        </a:lnSpc>
        <a:spcBef>
          <a:spcPct val="0"/>
        </a:spcBef>
        <a:buNone/>
        <a:defRPr sz="4400" b="1" i="0" kern="1200">
          <a:solidFill>
            <a:srgbClr val="5E6A7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E6A7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E6A7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E6A7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E6A7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E6A7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16.png"/><Relationship Id="rId7"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hyperlink" Target="https://drivecleanindiana.org/"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hyperlink" Target="https://legacyenv.com/"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11" Type="http://schemas.microsoft.com/office/2007/relationships/hdphoto" Target="../media/hdphoto1.wdp"/><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7.emf"/><Relationship Id="rId4" Type="http://schemas.openxmlformats.org/officeDocument/2006/relationships/package" Target="../embeddings/Microsoft_Excel_Worksheet.xlsx"/></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emf"/><Relationship Id="rId4" Type="http://schemas.openxmlformats.org/officeDocument/2006/relationships/package" Target="../embeddings/Microsoft_Excel_Worksheet1.xlsx"/></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5DCB72D-B92F-4946-BB65-2C201E92AF73}"/>
              </a:ext>
            </a:extLst>
          </p:cNvPr>
          <p:cNvSpPr>
            <a:spLocks noGrp="1"/>
          </p:cNvSpPr>
          <p:nvPr>
            <p:ph type="ctrTitle"/>
          </p:nvPr>
        </p:nvSpPr>
        <p:spPr>
          <a:xfrm>
            <a:off x="439271" y="322730"/>
            <a:ext cx="9144000" cy="1005682"/>
          </a:xfrm>
        </p:spPr>
        <p:txBody>
          <a:bodyPr>
            <a:normAutofit/>
          </a:bodyPr>
          <a:lstStyle/>
          <a:p>
            <a:r>
              <a:rPr lang="en-US" dirty="0"/>
              <a:t>NIRPC Green Fleet</a:t>
            </a:r>
          </a:p>
        </p:txBody>
      </p:sp>
      <p:sp>
        <p:nvSpPr>
          <p:cNvPr id="7" name="Subtitle 2">
            <a:extLst>
              <a:ext uri="{FF2B5EF4-FFF2-40B4-BE49-F238E27FC236}">
                <a16:creationId xmlns:a16="http://schemas.microsoft.com/office/drawing/2014/main" id="{8C32E422-FF72-BA4D-A03C-E88BEBA8ECAB}"/>
              </a:ext>
            </a:extLst>
          </p:cNvPr>
          <p:cNvSpPr txBox="1">
            <a:spLocks/>
          </p:cNvSpPr>
          <p:nvPr/>
        </p:nvSpPr>
        <p:spPr>
          <a:xfrm>
            <a:off x="439271" y="1464098"/>
            <a:ext cx="4320298" cy="13775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2800" b="1" dirty="0"/>
              <a:t>December 5</a:t>
            </a:r>
            <a:r>
              <a:rPr lang="en-US" sz="2800" b="1" baseline="30000" dirty="0"/>
              <a:t>th</a:t>
            </a:r>
            <a:r>
              <a:rPr lang="en-US" sz="2800" b="1" dirty="0"/>
              <a:t>, 2024</a:t>
            </a:r>
          </a:p>
          <a:p>
            <a:endParaRPr lang="en-US" dirty="0">
              <a:solidFill>
                <a:srgbClr val="FF0000"/>
              </a:solidFill>
            </a:endParaRPr>
          </a:p>
        </p:txBody>
      </p:sp>
      <p:pic>
        <p:nvPicPr>
          <p:cNvPr id="3" name="Picture 2">
            <a:extLst>
              <a:ext uri="{FF2B5EF4-FFF2-40B4-BE49-F238E27FC236}">
                <a16:creationId xmlns:a16="http://schemas.microsoft.com/office/drawing/2014/main" id="{46F6B228-253E-EEC9-C609-D75CF2645D18}"/>
              </a:ext>
            </a:extLst>
          </p:cNvPr>
          <p:cNvPicPr>
            <a:picLocks noChangeAspect="1"/>
          </p:cNvPicPr>
          <p:nvPr/>
        </p:nvPicPr>
        <p:blipFill>
          <a:blip r:embed="rId2"/>
          <a:stretch>
            <a:fillRect/>
          </a:stretch>
        </p:blipFill>
        <p:spPr>
          <a:xfrm>
            <a:off x="7249947" y="2152886"/>
            <a:ext cx="3935636" cy="1174409"/>
          </a:xfrm>
          <a:prstGeom prst="rect">
            <a:avLst/>
          </a:prstGeom>
        </p:spPr>
      </p:pic>
      <p:sp>
        <p:nvSpPr>
          <p:cNvPr id="2" name="Rectangle 1">
            <a:extLst>
              <a:ext uri="{FF2B5EF4-FFF2-40B4-BE49-F238E27FC236}">
                <a16:creationId xmlns:a16="http://schemas.microsoft.com/office/drawing/2014/main" id="{E0649D34-D395-ACC1-4733-5343EF0AA75D}"/>
              </a:ext>
            </a:extLst>
          </p:cNvPr>
          <p:cNvSpPr/>
          <p:nvPr/>
        </p:nvSpPr>
        <p:spPr>
          <a:xfrm>
            <a:off x="9958388" y="542925"/>
            <a:ext cx="1794341" cy="1174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9A09780-0274-7A35-E34C-2E4B83AB5FD4}"/>
              </a:ext>
            </a:extLst>
          </p:cNvPr>
          <p:cNvPicPr>
            <a:picLocks noChangeAspect="1"/>
          </p:cNvPicPr>
          <p:nvPr/>
        </p:nvPicPr>
        <p:blipFill>
          <a:blip r:embed="rId3"/>
          <a:stretch>
            <a:fillRect/>
          </a:stretch>
        </p:blipFill>
        <p:spPr>
          <a:xfrm>
            <a:off x="7140102" y="205129"/>
            <a:ext cx="4155327" cy="1479980"/>
          </a:xfrm>
          <a:prstGeom prst="rect">
            <a:avLst/>
          </a:prstGeom>
        </p:spPr>
      </p:pic>
    </p:spTree>
    <p:extLst>
      <p:ext uri="{BB962C8B-B14F-4D97-AF65-F5344CB8AC3E}">
        <p14:creationId xmlns:p14="http://schemas.microsoft.com/office/powerpoint/2010/main" val="1718676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4F885C-1D6C-C035-D488-6441FCF1C729}"/>
              </a:ext>
            </a:extLst>
          </p:cNvPr>
          <p:cNvSpPr/>
          <p:nvPr/>
        </p:nvSpPr>
        <p:spPr>
          <a:xfrm>
            <a:off x="1" y="0"/>
            <a:ext cx="1169322" cy="6858000"/>
          </a:xfrm>
          <a:prstGeom prst="rect">
            <a:avLst/>
          </a:prstGeom>
          <a:gradFill flip="none" rotWithShape="1">
            <a:gsLst>
              <a:gs pos="90000">
                <a:schemeClr val="accent6">
                  <a:lumMod val="60000"/>
                  <a:lumOff val="40000"/>
                </a:schemeClr>
              </a:gs>
              <a:gs pos="32000">
                <a:schemeClr val="accent6">
                  <a:lumMod val="20000"/>
                  <a:lumOff val="8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2D0141A-E6AB-4E24-8AF4-B3EA12C6190B}"/>
              </a:ext>
            </a:extLst>
          </p:cNvPr>
          <p:cNvSpPr>
            <a:spLocks noGrp="1"/>
          </p:cNvSpPr>
          <p:nvPr>
            <p:ph type="title"/>
          </p:nvPr>
        </p:nvSpPr>
        <p:spPr/>
        <p:txBody>
          <a:bodyPr>
            <a:normAutofit/>
          </a:bodyPr>
          <a:lstStyle/>
          <a:p>
            <a:r>
              <a:rPr lang="en-US" sz="4000" dirty="0">
                <a:solidFill>
                  <a:schemeClr val="bg2">
                    <a:lumMod val="50000"/>
                  </a:schemeClr>
                </a:solidFill>
              </a:rPr>
              <a:t>Engagement &amp; Collaboration</a:t>
            </a:r>
          </a:p>
        </p:txBody>
      </p:sp>
      <p:sp>
        <p:nvSpPr>
          <p:cNvPr id="2" name="TextBox 1">
            <a:extLst>
              <a:ext uri="{FF2B5EF4-FFF2-40B4-BE49-F238E27FC236}">
                <a16:creationId xmlns:a16="http://schemas.microsoft.com/office/drawing/2014/main" id="{21AA57B7-164A-0A33-C00C-F6AA6D70420F}"/>
              </a:ext>
            </a:extLst>
          </p:cNvPr>
          <p:cNvSpPr txBox="1"/>
          <p:nvPr/>
        </p:nvSpPr>
        <p:spPr>
          <a:xfrm>
            <a:off x="8742219" y="6438997"/>
            <a:ext cx="2258290" cy="307777"/>
          </a:xfrm>
          <a:prstGeom prst="rect">
            <a:avLst/>
          </a:prstGeom>
          <a:solidFill>
            <a:schemeClr val="bg1"/>
          </a:solidFill>
        </p:spPr>
        <p:txBody>
          <a:bodyPr wrap="square" rtlCol="0">
            <a:spAutoFit/>
          </a:bodyPr>
          <a:lstStyle/>
          <a:p>
            <a:pPr algn="r"/>
            <a:r>
              <a:rPr lang="en-US" sz="1400" dirty="0"/>
              <a:t>Drive Clean Indiana</a:t>
            </a:r>
          </a:p>
        </p:txBody>
      </p:sp>
      <p:pic>
        <p:nvPicPr>
          <p:cNvPr id="7" name="Picture 6">
            <a:extLst>
              <a:ext uri="{FF2B5EF4-FFF2-40B4-BE49-F238E27FC236}">
                <a16:creationId xmlns:a16="http://schemas.microsoft.com/office/drawing/2014/main" id="{D17D7385-EDC7-CD52-36F8-C4155360CE4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836" y="5767007"/>
            <a:ext cx="2840735" cy="1065276"/>
          </a:xfrm>
          <a:prstGeom prst="rect">
            <a:avLst/>
          </a:prstGeom>
        </p:spPr>
      </p:pic>
      <p:pic>
        <p:nvPicPr>
          <p:cNvPr id="8" name="Picture 7">
            <a:extLst>
              <a:ext uri="{FF2B5EF4-FFF2-40B4-BE49-F238E27FC236}">
                <a16:creationId xmlns:a16="http://schemas.microsoft.com/office/drawing/2014/main" id="{38CAE0F8-093C-DF6F-2BA2-2ED99AD7C8B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608" y="1112614"/>
            <a:ext cx="3514189" cy="2342225"/>
          </a:xfrm>
          <a:prstGeom prst="rect">
            <a:avLst/>
          </a:prstGeom>
        </p:spPr>
      </p:pic>
      <p:pic>
        <p:nvPicPr>
          <p:cNvPr id="10" name="Picture 9">
            <a:extLst>
              <a:ext uri="{FF2B5EF4-FFF2-40B4-BE49-F238E27FC236}">
                <a16:creationId xmlns:a16="http://schemas.microsoft.com/office/drawing/2014/main" id="{14F59D52-5FDB-2BB7-6A47-34408579FBB7}"/>
              </a:ext>
            </a:extLst>
          </p:cNvPr>
          <p:cNvPicPr>
            <a:picLocks noChangeAspect="1"/>
          </p:cNvPicPr>
          <p:nvPr/>
        </p:nvPicPr>
        <p:blipFill>
          <a:blip r:embed="rId5"/>
          <a:stretch>
            <a:fillRect/>
          </a:stretch>
        </p:blipFill>
        <p:spPr>
          <a:xfrm>
            <a:off x="-36328" y="3231736"/>
            <a:ext cx="1901453" cy="2535271"/>
          </a:xfrm>
          <a:prstGeom prst="rect">
            <a:avLst/>
          </a:prstGeom>
        </p:spPr>
      </p:pic>
      <p:pic>
        <p:nvPicPr>
          <p:cNvPr id="12" name="Picture 11">
            <a:extLst>
              <a:ext uri="{FF2B5EF4-FFF2-40B4-BE49-F238E27FC236}">
                <a16:creationId xmlns:a16="http://schemas.microsoft.com/office/drawing/2014/main" id="{12B06F1B-F747-412D-4A0C-9ABC5645E6CB}"/>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9488729" y="24988"/>
            <a:ext cx="2703270" cy="3429851"/>
          </a:xfrm>
          <a:prstGeom prst="rect">
            <a:avLst/>
          </a:prstGeom>
        </p:spPr>
      </p:pic>
      <p:pic>
        <p:nvPicPr>
          <p:cNvPr id="14" name="Picture 13">
            <a:extLst>
              <a:ext uri="{FF2B5EF4-FFF2-40B4-BE49-F238E27FC236}">
                <a16:creationId xmlns:a16="http://schemas.microsoft.com/office/drawing/2014/main" id="{02B75E02-44F3-CD65-6CE3-F6F89B7C25AF}"/>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1748212" y="3403161"/>
            <a:ext cx="6042028" cy="2406070"/>
          </a:xfrm>
          <a:prstGeom prst="rect">
            <a:avLst/>
          </a:prstGeom>
        </p:spPr>
      </p:pic>
      <p:pic>
        <p:nvPicPr>
          <p:cNvPr id="18" name="Picture 17">
            <a:extLst>
              <a:ext uri="{FF2B5EF4-FFF2-40B4-BE49-F238E27FC236}">
                <a16:creationId xmlns:a16="http://schemas.microsoft.com/office/drawing/2014/main" id="{3787CCD4-511F-9E2C-100A-2D6EB71173CA}"/>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3381197" y="1011380"/>
            <a:ext cx="2419384" cy="2453601"/>
          </a:xfrm>
          <a:prstGeom prst="rect">
            <a:avLst/>
          </a:prstGeom>
        </p:spPr>
      </p:pic>
      <p:pic>
        <p:nvPicPr>
          <p:cNvPr id="20" name="Picture 19">
            <a:extLst>
              <a:ext uri="{FF2B5EF4-FFF2-40B4-BE49-F238E27FC236}">
                <a16:creationId xmlns:a16="http://schemas.microsoft.com/office/drawing/2014/main" id="{361E77DA-78FF-C468-8229-529E5371DAB3}"/>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7696291" y="3454839"/>
            <a:ext cx="4495708" cy="2354392"/>
          </a:xfrm>
          <a:prstGeom prst="rect">
            <a:avLst/>
          </a:prstGeom>
        </p:spPr>
      </p:pic>
      <p:pic>
        <p:nvPicPr>
          <p:cNvPr id="22" name="Picture 21">
            <a:extLst>
              <a:ext uri="{FF2B5EF4-FFF2-40B4-BE49-F238E27FC236}">
                <a16:creationId xmlns:a16="http://schemas.microsoft.com/office/drawing/2014/main" id="{D97B9C4A-9FD6-946B-08CF-E5C0299B9B36}"/>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5703420" y="1088621"/>
            <a:ext cx="3785309" cy="2406070"/>
          </a:xfrm>
          <a:prstGeom prst="rect">
            <a:avLst/>
          </a:prstGeom>
        </p:spPr>
      </p:pic>
    </p:spTree>
    <p:extLst>
      <p:ext uri="{BB962C8B-B14F-4D97-AF65-F5344CB8AC3E}">
        <p14:creationId xmlns:p14="http://schemas.microsoft.com/office/powerpoint/2010/main" val="2026722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5">
            <a:extLst>
              <a:ext uri="{FF2B5EF4-FFF2-40B4-BE49-F238E27FC236}">
                <a16:creationId xmlns:a16="http://schemas.microsoft.com/office/drawing/2014/main" id="{47462F51-3C86-9F45-AC46-7BCC63EF9AB7}"/>
              </a:ext>
            </a:extLst>
          </p:cNvPr>
          <p:cNvSpPr txBox="1">
            <a:spLocks/>
          </p:cNvSpPr>
          <p:nvPr/>
        </p:nvSpPr>
        <p:spPr>
          <a:xfrm>
            <a:off x="121213" y="1148510"/>
            <a:ext cx="3711364" cy="2305854"/>
          </a:xfrm>
        </p:spPr>
        <p:txBody>
          <a:bodyPr lIns="0" tIns="0" rIns="0" bIns="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E6A7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E6A7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E6A7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E6A7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r>
              <a:rPr lang="en-US" sz="2000" b="1" i="0" dirty="0">
                <a:effectLst/>
                <a:latin typeface="Aptos" panose="020B0004020202020204" pitchFamily="34" charset="0"/>
                <a:hlinkClick r:id="rId3">
                  <a:extLst>
                    <a:ext uri="{A12FA001-AC4F-418D-AE19-62706E023703}">
                      <ahyp:hlinkClr xmlns:ahyp="http://schemas.microsoft.com/office/drawing/2018/hyperlinkcolor" val="tx"/>
                    </a:ext>
                  </a:extLst>
                </a:hlinkClick>
              </a:rPr>
              <a:t>Drive Clean Indiana</a:t>
            </a:r>
            <a:r>
              <a:rPr lang="en-US" sz="2000" b="1" i="0" dirty="0">
                <a:effectLst/>
                <a:latin typeface="Aptos" panose="020B0004020202020204" pitchFamily="34" charset="0"/>
              </a:rPr>
              <a:t> is a 501(c)(3) nonprofit organization managed by </a:t>
            </a:r>
            <a:r>
              <a:rPr lang="en-US" sz="2000" b="1" i="0" dirty="0">
                <a:effectLst/>
                <a:latin typeface="Aptos" panose="020B0004020202020204" pitchFamily="34" charset="0"/>
                <a:hlinkClick r:id="rId4">
                  <a:extLst>
                    <a:ext uri="{A12FA001-AC4F-418D-AE19-62706E023703}">
                      <ahyp:hlinkClr xmlns:ahyp="http://schemas.microsoft.com/office/drawing/2018/hyperlinkcolor" val="tx"/>
                    </a:ext>
                  </a:extLst>
                </a:hlinkClick>
              </a:rPr>
              <a:t>Legacy Environmental Services, Inc.</a:t>
            </a:r>
            <a:r>
              <a:rPr lang="en-US" sz="2000" b="1" i="0" dirty="0">
                <a:effectLst/>
                <a:latin typeface="Aptos" panose="020B0004020202020204" pitchFamily="34" charset="0"/>
              </a:rPr>
              <a:t>, an Indiana Certified Women's Business Enterprise. </a:t>
            </a:r>
          </a:p>
        </p:txBody>
      </p:sp>
      <p:sp>
        <p:nvSpPr>
          <p:cNvPr id="3" name="TextBox 2">
            <a:extLst>
              <a:ext uri="{FF2B5EF4-FFF2-40B4-BE49-F238E27FC236}">
                <a16:creationId xmlns:a16="http://schemas.microsoft.com/office/drawing/2014/main" id="{4A3C2560-C361-7A35-2C2D-195E9AFB2691}"/>
              </a:ext>
            </a:extLst>
          </p:cNvPr>
          <p:cNvSpPr txBox="1"/>
          <p:nvPr/>
        </p:nvSpPr>
        <p:spPr>
          <a:xfrm>
            <a:off x="3951514" y="2478278"/>
            <a:ext cx="8119273" cy="4216539"/>
          </a:xfrm>
          <a:prstGeom prst="rect">
            <a:avLst/>
          </a:prstGeom>
          <a:noFill/>
        </p:spPr>
        <p:txBody>
          <a:bodyPr wrap="square" rtlCol="0">
            <a:spAutoFit/>
          </a:bodyPr>
          <a:lstStyle/>
          <a:p>
            <a:r>
              <a:rPr lang="en-US" sz="2400" b="0" i="0" dirty="0">
                <a:effectLst/>
                <a:highlight>
                  <a:srgbClr val="FFFFFF"/>
                </a:highlight>
                <a:latin typeface="Arial" panose="020B0604020202020204" pitchFamily="34" charset="0"/>
                <a:cs typeface="Arial" panose="020B0604020202020204" pitchFamily="34" charset="0"/>
              </a:rPr>
              <a:t>With over 25 years of steadfast commitment to the decarbonization of the transportation sector,  </a:t>
            </a:r>
            <a:r>
              <a:rPr lang="en-US" sz="2400" dirty="0">
                <a:latin typeface="Arial" panose="020B0604020202020204" pitchFamily="34" charset="0"/>
                <a:cs typeface="Arial" panose="020B0604020202020204" pitchFamily="34" charset="0"/>
              </a:rPr>
              <a:t>Drive Clean Indiana lives its mission through: </a:t>
            </a:r>
          </a:p>
          <a:p>
            <a:pPr marL="1714500" lvl="3"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Education and Outreach</a:t>
            </a:r>
          </a:p>
          <a:p>
            <a:pPr marL="1714500" lvl="3"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Training</a:t>
            </a:r>
          </a:p>
          <a:p>
            <a:pPr marL="1714500" lvl="3"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Grant Writing and Funding Acquisition</a:t>
            </a:r>
          </a:p>
          <a:p>
            <a:pPr marL="1714500" lvl="3"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Project Management </a:t>
            </a:r>
          </a:p>
          <a:p>
            <a:pPr marL="1714500" lvl="3"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Development of Stakeholder Partnerships.</a:t>
            </a:r>
          </a:p>
          <a:p>
            <a:endParaRPr lang="en-US" sz="24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Drive Clean Indiana is Indiana’s only appointed Clean Cities &amp; Communities Coalition by the U.S. Dept. of Energy</a:t>
            </a:r>
          </a:p>
        </p:txBody>
      </p:sp>
      <p:pic>
        <p:nvPicPr>
          <p:cNvPr id="5" name="Picture 4">
            <a:extLst>
              <a:ext uri="{FF2B5EF4-FFF2-40B4-BE49-F238E27FC236}">
                <a16:creationId xmlns:a16="http://schemas.microsoft.com/office/drawing/2014/main" id="{7BF3D84C-C179-3AF3-E877-DCDE8525A724}"/>
              </a:ext>
            </a:extLst>
          </p:cNvPr>
          <p:cNvPicPr>
            <a:picLocks noChangeAspect="1"/>
          </p:cNvPicPr>
          <p:nvPr/>
        </p:nvPicPr>
        <p:blipFill>
          <a:blip r:embed="rId5"/>
          <a:stretch>
            <a:fillRect/>
          </a:stretch>
        </p:blipFill>
        <p:spPr>
          <a:xfrm>
            <a:off x="5230662" y="438458"/>
            <a:ext cx="5550985" cy="2039820"/>
          </a:xfrm>
          <a:prstGeom prst="rect">
            <a:avLst/>
          </a:prstGeom>
        </p:spPr>
      </p:pic>
      <p:sp>
        <p:nvSpPr>
          <p:cNvPr id="8" name="TextBox 7">
            <a:extLst>
              <a:ext uri="{FF2B5EF4-FFF2-40B4-BE49-F238E27FC236}">
                <a16:creationId xmlns:a16="http://schemas.microsoft.com/office/drawing/2014/main" id="{FB7B3575-9FF7-2A95-2092-DD0C2617DCBA}"/>
              </a:ext>
            </a:extLst>
          </p:cNvPr>
          <p:cNvSpPr txBox="1"/>
          <p:nvPr/>
        </p:nvSpPr>
        <p:spPr>
          <a:xfrm>
            <a:off x="121213" y="3397507"/>
            <a:ext cx="3711364" cy="1754326"/>
          </a:xfrm>
          <a:prstGeom prst="rect">
            <a:avLst/>
          </a:prstGeom>
          <a:noFill/>
        </p:spPr>
        <p:txBody>
          <a:bodyPr wrap="square">
            <a:spAutoFit/>
          </a:bodyPr>
          <a:lstStyle/>
          <a:p>
            <a:pPr algn="ctr"/>
            <a:r>
              <a:rPr lang="en-US" b="1" i="1" dirty="0">
                <a:solidFill>
                  <a:srgbClr val="06400C"/>
                </a:solidFill>
                <a:effectLst/>
                <a:latin typeface="Aptos" panose="020B0004020202020204" pitchFamily="34" charset="0"/>
              </a:rPr>
              <a:t>Drive Clean Indiana successfully assisted public, private, and nonprofit members with diesel emissions reduction projects totaling more than $20 million </a:t>
            </a:r>
            <a:r>
              <a:rPr lang="en-US" b="1" i="1" dirty="0">
                <a:solidFill>
                  <a:srgbClr val="06400C"/>
                </a:solidFill>
                <a:latin typeface="Aptos" panose="020B0004020202020204" pitchFamily="34" charset="0"/>
              </a:rPr>
              <a:t>in </a:t>
            </a:r>
            <a:r>
              <a:rPr lang="en-US" b="1" i="1" dirty="0">
                <a:solidFill>
                  <a:srgbClr val="06400C"/>
                </a:solidFill>
                <a:effectLst/>
                <a:latin typeface="Aptos" panose="020B0004020202020204" pitchFamily="34" charset="0"/>
              </a:rPr>
              <a:t>2023.</a:t>
            </a:r>
            <a:endParaRPr lang="en-US" b="1" dirty="0"/>
          </a:p>
        </p:txBody>
      </p:sp>
    </p:spTree>
    <p:extLst>
      <p:ext uri="{BB962C8B-B14F-4D97-AF65-F5344CB8AC3E}">
        <p14:creationId xmlns:p14="http://schemas.microsoft.com/office/powerpoint/2010/main" val="2941495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66E8DA-CA2D-6A65-DA2D-7D25FBFA601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19518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94AEBA-3D47-375A-BDC9-BBF294906D7D}"/>
              </a:ext>
            </a:extLst>
          </p:cNvPr>
          <p:cNvPicPr>
            <a:picLocks noChangeAspect="1"/>
          </p:cNvPicPr>
          <p:nvPr/>
        </p:nvPicPr>
        <p:blipFill>
          <a:blip r:embed="rId3"/>
          <a:stretch>
            <a:fillRect/>
          </a:stretch>
        </p:blipFill>
        <p:spPr>
          <a:xfrm>
            <a:off x="0" y="-104922"/>
            <a:ext cx="12429588" cy="6991643"/>
          </a:xfrm>
          <a:prstGeom prst="rect">
            <a:avLst/>
          </a:prstGeom>
        </p:spPr>
      </p:pic>
      <p:pic>
        <p:nvPicPr>
          <p:cNvPr id="3" name="Picture 2">
            <a:extLst>
              <a:ext uri="{FF2B5EF4-FFF2-40B4-BE49-F238E27FC236}">
                <a16:creationId xmlns:a16="http://schemas.microsoft.com/office/drawing/2014/main" id="{86D497A4-71BF-0ABE-E0F8-210640559AC2}"/>
              </a:ext>
            </a:extLst>
          </p:cNvPr>
          <p:cNvPicPr>
            <a:picLocks noChangeAspect="1"/>
          </p:cNvPicPr>
          <p:nvPr/>
        </p:nvPicPr>
        <p:blipFill>
          <a:blip r:embed="rId4"/>
          <a:stretch>
            <a:fillRect/>
          </a:stretch>
        </p:blipFill>
        <p:spPr>
          <a:xfrm>
            <a:off x="5248274" y="4695825"/>
            <a:ext cx="1695451" cy="1695451"/>
          </a:xfrm>
          <a:prstGeom prst="rect">
            <a:avLst/>
          </a:prstGeom>
        </p:spPr>
      </p:pic>
      <p:sp>
        <p:nvSpPr>
          <p:cNvPr id="6" name="TextBox 5">
            <a:extLst>
              <a:ext uri="{FF2B5EF4-FFF2-40B4-BE49-F238E27FC236}">
                <a16:creationId xmlns:a16="http://schemas.microsoft.com/office/drawing/2014/main" id="{F661E287-8149-0720-A8F1-36D6D06AC8B6}"/>
              </a:ext>
            </a:extLst>
          </p:cNvPr>
          <p:cNvSpPr txBox="1"/>
          <p:nvPr/>
        </p:nvSpPr>
        <p:spPr>
          <a:xfrm>
            <a:off x="433196" y="2846163"/>
            <a:ext cx="11454004" cy="4539704"/>
          </a:xfrm>
          <a:prstGeom prst="rect">
            <a:avLst/>
          </a:prstGeom>
          <a:noFill/>
        </p:spPr>
        <p:txBody>
          <a:bodyPr wrap="square" numCol="2">
            <a:spAutoFit/>
          </a:bodyPr>
          <a:lstStyle/>
          <a:p>
            <a:pPr algn="ctr"/>
            <a:endParaRPr lang="en-US" sz="1700" b="0" i="0" dirty="0">
              <a:solidFill>
                <a:srgbClr val="4C4C4C"/>
              </a:solidFill>
              <a:effectLst/>
              <a:latin typeface="Arial" panose="020B0604020202020204" pitchFamily="34" charset="0"/>
            </a:endParaRPr>
          </a:p>
          <a:p>
            <a:pPr algn="ctr"/>
            <a:endParaRPr lang="en-US" sz="1700" dirty="0">
              <a:solidFill>
                <a:srgbClr val="4C4C4C"/>
              </a:solidFill>
              <a:latin typeface="Arial" panose="020B0604020202020204" pitchFamily="34" charset="0"/>
            </a:endParaRPr>
          </a:p>
          <a:p>
            <a:pPr marL="0" indent="0" algn="ctr">
              <a:buNone/>
            </a:pPr>
            <a:r>
              <a:rPr lang="en-US" sz="1700" b="1" i="0" dirty="0">
                <a:solidFill>
                  <a:schemeClr val="accent1">
                    <a:lumMod val="75000"/>
                  </a:schemeClr>
                </a:solidFill>
                <a:effectLst/>
                <a:latin typeface="Arial" panose="020B0604020202020204" pitchFamily="34" charset="0"/>
              </a:rPr>
              <a:t>Tire Rack EV Ride and Drive</a:t>
            </a:r>
          </a:p>
          <a:p>
            <a:pPr marL="0" indent="0" algn="ctr">
              <a:buNone/>
            </a:pPr>
            <a:r>
              <a:rPr lang="en-US" sz="1700" dirty="0">
                <a:latin typeface="Arial" panose="020B0604020202020204" pitchFamily="34" charset="0"/>
              </a:rPr>
              <a:t>December 10</a:t>
            </a:r>
            <a:r>
              <a:rPr lang="en-US" sz="1700" baseline="30000" dirty="0">
                <a:latin typeface="Arial" panose="020B0604020202020204" pitchFamily="34" charset="0"/>
              </a:rPr>
              <a:t>th</a:t>
            </a:r>
            <a:r>
              <a:rPr lang="en-US" sz="1700" dirty="0">
                <a:latin typeface="Arial" panose="020B0604020202020204" pitchFamily="34" charset="0"/>
              </a:rPr>
              <a:t>, 2024</a:t>
            </a:r>
          </a:p>
          <a:p>
            <a:pPr marL="0" indent="0" algn="ctr">
              <a:buNone/>
            </a:pPr>
            <a:endParaRPr lang="en-US" sz="1700" b="1" i="0" dirty="0">
              <a:solidFill>
                <a:schemeClr val="accent1">
                  <a:lumMod val="75000"/>
                </a:schemeClr>
              </a:solidFill>
              <a:effectLst/>
              <a:latin typeface="Arial" panose="020B0604020202020204" pitchFamily="34" charset="0"/>
            </a:endParaRPr>
          </a:p>
          <a:p>
            <a:pPr marL="0" indent="0" algn="ctr">
              <a:buNone/>
            </a:pPr>
            <a:r>
              <a:rPr lang="en-US" sz="1700" b="1" i="0" dirty="0">
                <a:solidFill>
                  <a:schemeClr val="accent1">
                    <a:lumMod val="75000"/>
                  </a:schemeClr>
                </a:solidFill>
                <a:effectLst/>
                <a:latin typeface="Arial" panose="020B0604020202020204" pitchFamily="34" charset="0"/>
              </a:rPr>
              <a:t>Work Truck Week </a:t>
            </a:r>
            <a:endParaRPr lang="en-US" sz="1700" b="0" i="0" dirty="0">
              <a:solidFill>
                <a:schemeClr val="accent1">
                  <a:lumMod val="75000"/>
                </a:schemeClr>
              </a:solidFill>
              <a:effectLst/>
              <a:latin typeface="Arial" panose="020B0604020202020204" pitchFamily="34" charset="0"/>
            </a:endParaRPr>
          </a:p>
          <a:p>
            <a:pPr algn="ctr"/>
            <a:r>
              <a:rPr lang="en-US" sz="1700" b="0" i="0" dirty="0">
                <a:solidFill>
                  <a:srgbClr val="4C4C4C"/>
                </a:solidFill>
                <a:effectLst/>
                <a:latin typeface="Arial" panose="020B0604020202020204" pitchFamily="34" charset="0"/>
              </a:rPr>
              <a:t>March 5th – 7</a:t>
            </a:r>
            <a:r>
              <a:rPr lang="en-US" sz="1700" b="0" i="0" baseline="30000" dirty="0">
                <a:solidFill>
                  <a:srgbClr val="4C4C4C"/>
                </a:solidFill>
                <a:effectLst/>
                <a:latin typeface="Arial" panose="020B0604020202020204" pitchFamily="34" charset="0"/>
              </a:rPr>
              <a:t>th</a:t>
            </a:r>
            <a:r>
              <a:rPr lang="en-US" sz="1700" b="0" i="0" dirty="0">
                <a:solidFill>
                  <a:srgbClr val="4C4C4C"/>
                </a:solidFill>
                <a:effectLst/>
                <a:latin typeface="Arial" panose="020B0604020202020204" pitchFamily="34" charset="0"/>
              </a:rPr>
              <a:t>, 2025</a:t>
            </a:r>
          </a:p>
          <a:p>
            <a:pPr algn="ctr"/>
            <a:r>
              <a:rPr lang="en-US" sz="1700" dirty="0">
                <a:solidFill>
                  <a:srgbClr val="4C4C4C"/>
                </a:solidFill>
                <a:latin typeface="Arial" panose="020B0604020202020204" pitchFamily="34" charset="0"/>
              </a:rPr>
              <a:t>Indianapolis</a:t>
            </a:r>
            <a:r>
              <a:rPr lang="en-US" sz="1700">
                <a:solidFill>
                  <a:srgbClr val="4C4C4C"/>
                </a:solidFill>
                <a:latin typeface="Arial" panose="020B0604020202020204" pitchFamily="34" charset="0"/>
              </a:rPr>
              <a:t>, IN</a:t>
            </a:r>
            <a:endParaRPr lang="en-US" sz="1700" b="0" i="0" dirty="0">
              <a:solidFill>
                <a:srgbClr val="4C4C4C"/>
              </a:solidFill>
              <a:effectLst/>
              <a:latin typeface="Arial" panose="020B0604020202020204" pitchFamily="34" charset="0"/>
            </a:endParaRPr>
          </a:p>
          <a:p>
            <a:pPr algn="ctr"/>
            <a:endParaRPr lang="en-US" sz="1700" dirty="0">
              <a:solidFill>
                <a:srgbClr val="4C4C4C"/>
              </a:solidFill>
              <a:latin typeface="Arial" panose="020B0604020202020204" pitchFamily="34" charset="0"/>
            </a:endParaRPr>
          </a:p>
          <a:p>
            <a:pPr marL="0" indent="0" algn="ctr">
              <a:buNone/>
            </a:pPr>
            <a:endParaRPr lang="en-US" sz="1700" b="1" i="0" dirty="0">
              <a:solidFill>
                <a:schemeClr val="accent1">
                  <a:lumMod val="75000"/>
                </a:schemeClr>
              </a:solidFill>
              <a:effectLst/>
              <a:latin typeface="Arial" panose="020B0604020202020204" pitchFamily="34" charset="0"/>
            </a:endParaRPr>
          </a:p>
          <a:p>
            <a:pPr marL="0" indent="0" algn="ctr">
              <a:buNone/>
            </a:pPr>
            <a:endParaRPr lang="en-US" sz="1700" b="1" dirty="0">
              <a:solidFill>
                <a:schemeClr val="accent1">
                  <a:lumMod val="75000"/>
                </a:schemeClr>
              </a:solidFill>
              <a:latin typeface="Arial" panose="020B0604020202020204" pitchFamily="34" charset="0"/>
            </a:endParaRPr>
          </a:p>
          <a:p>
            <a:pPr marL="0" indent="0" algn="ctr">
              <a:buNone/>
            </a:pPr>
            <a:endParaRPr lang="en-US" sz="1700" b="1" i="0" dirty="0">
              <a:solidFill>
                <a:schemeClr val="accent1">
                  <a:lumMod val="75000"/>
                </a:schemeClr>
              </a:solidFill>
              <a:effectLst/>
              <a:latin typeface="Arial" panose="020B0604020202020204" pitchFamily="34" charset="0"/>
            </a:endParaRPr>
          </a:p>
          <a:p>
            <a:pPr marL="0" indent="0" algn="ctr">
              <a:buNone/>
            </a:pPr>
            <a:endParaRPr lang="en-US" sz="1700" b="1" dirty="0">
              <a:solidFill>
                <a:schemeClr val="accent1">
                  <a:lumMod val="75000"/>
                </a:schemeClr>
              </a:solidFill>
              <a:latin typeface="Arial" panose="020B0604020202020204" pitchFamily="34" charset="0"/>
            </a:endParaRPr>
          </a:p>
          <a:p>
            <a:pPr marL="0" indent="0" algn="ctr">
              <a:buNone/>
            </a:pPr>
            <a:endParaRPr lang="en-US" sz="1700" b="1" i="0" dirty="0">
              <a:solidFill>
                <a:schemeClr val="accent1">
                  <a:lumMod val="75000"/>
                </a:schemeClr>
              </a:solidFill>
              <a:effectLst/>
              <a:latin typeface="Arial" panose="020B0604020202020204" pitchFamily="34" charset="0"/>
            </a:endParaRPr>
          </a:p>
          <a:p>
            <a:pPr marL="0" indent="0" algn="ctr">
              <a:buNone/>
            </a:pPr>
            <a:endParaRPr lang="en-US" sz="1700" b="1" dirty="0">
              <a:solidFill>
                <a:schemeClr val="accent1">
                  <a:lumMod val="75000"/>
                </a:schemeClr>
              </a:solidFill>
              <a:latin typeface="Arial" panose="020B0604020202020204" pitchFamily="34" charset="0"/>
            </a:endParaRPr>
          </a:p>
          <a:p>
            <a:pPr marL="0" indent="0" algn="ctr">
              <a:buNone/>
            </a:pPr>
            <a:endParaRPr lang="en-US" sz="1700" b="1" i="0" dirty="0">
              <a:solidFill>
                <a:schemeClr val="accent1">
                  <a:lumMod val="75000"/>
                </a:schemeClr>
              </a:solidFill>
              <a:effectLst/>
              <a:latin typeface="Arial" panose="020B0604020202020204" pitchFamily="34" charset="0"/>
            </a:endParaRPr>
          </a:p>
          <a:p>
            <a:pPr marL="0" indent="0" algn="ctr">
              <a:buNone/>
            </a:pPr>
            <a:endParaRPr lang="en-US" sz="1700" b="1" dirty="0">
              <a:solidFill>
                <a:schemeClr val="accent1">
                  <a:lumMod val="75000"/>
                </a:schemeClr>
              </a:solidFill>
              <a:latin typeface="Arial" panose="020B0604020202020204" pitchFamily="34" charset="0"/>
            </a:endParaRPr>
          </a:p>
          <a:p>
            <a:pPr marL="0" indent="0" algn="ctr">
              <a:buNone/>
            </a:pPr>
            <a:endParaRPr lang="en-US" sz="1700" b="1" i="0" dirty="0">
              <a:solidFill>
                <a:schemeClr val="accent1">
                  <a:lumMod val="75000"/>
                </a:schemeClr>
              </a:solidFill>
              <a:effectLst/>
              <a:latin typeface="Arial" panose="020B0604020202020204" pitchFamily="34" charset="0"/>
            </a:endParaRPr>
          </a:p>
          <a:p>
            <a:pPr marL="0" indent="0" algn="ctr">
              <a:buNone/>
            </a:pPr>
            <a:endParaRPr lang="en-US" sz="1700" b="1" dirty="0">
              <a:solidFill>
                <a:schemeClr val="accent1">
                  <a:lumMod val="75000"/>
                </a:schemeClr>
              </a:solidFill>
              <a:latin typeface="Arial" panose="020B0604020202020204" pitchFamily="34" charset="0"/>
            </a:endParaRPr>
          </a:p>
          <a:p>
            <a:pPr marL="0" indent="0" algn="ctr">
              <a:buNone/>
            </a:pPr>
            <a:endParaRPr lang="en-US" sz="1700" b="1" i="0" dirty="0">
              <a:solidFill>
                <a:schemeClr val="accent1">
                  <a:lumMod val="75000"/>
                </a:schemeClr>
              </a:solidFill>
              <a:effectLst/>
              <a:latin typeface="Arial" panose="020B0604020202020204" pitchFamily="34" charset="0"/>
            </a:endParaRPr>
          </a:p>
          <a:p>
            <a:pPr marL="0" indent="0" algn="ctr">
              <a:buNone/>
            </a:pPr>
            <a:r>
              <a:rPr lang="en-US" sz="1700" b="1" i="0" dirty="0">
                <a:solidFill>
                  <a:schemeClr val="accent1">
                    <a:lumMod val="75000"/>
                  </a:schemeClr>
                </a:solidFill>
                <a:effectLst/>
                <a:latin typeface="Arial" panose="020B0604020202020204" pitchFamily="34" charset="0"/>
              </a:rPr>
              <a:t>DCI Stakeholder Breakfast</a:t>
            </a:r>
            <a:endParaRPr lang="en-US" sz="1700" b="0" i="0" dirty="0">
              <a:solidFill>
                <a:schemeClr val="accent1">
                  <a:lumMod val="75000"/>
                </a:schemeClr>
              </a:solidFill>
              <a:effectLst/>
              <a:latin typeface="Arial" panose="020B0604020202020204" pitchFamily="34" charset="0"/>
            </a:endParaRPr>
          </a:p>
          <a:p>
            <a:pPr algn="ctr"/>
            <a:r>
              <a:rPr lang="en-US" sz="1700" b="0" i="0" dirty="0">
                <a:solidFill>
                  <a:srgbClr val="4C4C4C"/>
                </a:solidFill>
                <a:effectLst/>
                <a:latin typeface="Arial" panose="020B0604020202020204" pitchFamily="34" charset="0"/>
              </a:rPr>
              <a:t>March 5</a:t>
            </a:r>
            <a:r>
              <a:rPr lang="en-US" sz="1700" b="0" i="0" baseline="30000" dirty="0">
                <a:solidFill>
                  <a:srgbClr val="4C4C4C"/>
                </a:solidFill>
                <a:effectLst/>
                <a:latin typeface="Arial" panose="020B0604020202020204" pitchFamily="34" charset="0"/>
              </a:rPr>
              <a:t>th</a:t>
            </a:r>
            <a:r>
              <a:rPr lang="en-US" sz="1700" b="0" i="0" dirty="0">
                <a:solidFill>
                  <a:srgbClr val="4C4C4C"/>
                </a:solidFill>
                <a:effectLst/>
                <a:latin typeface="Arial" panose="020B0604020202020204" pitchFamily="34" charset="0"/>
              </a:rPr>
              <a:t>, 2025</a:t>
            </a:r>
          </a:p>
          <a:p>
            <a:pPr algn="ctr"/>
            <a:r>
              <a:rPr lang="en-US" sz="1700" dirty="0">
                <a:solidFill>
                  <a:srgbClr val="4C4C4C"/>
                </a:solidFill>
                <a:latin typeface="Arial" panose="020B0604020202020204" pitchFamily="34" charset="0"/>
              </a:rPr>
              <a:t>Indianapolis, IN</a:t>
            </a:r>
            <a:endParaRPr lang="en-US" sz="1700" b="1" i="0" dirty="0">
              <a:solidFill>
                <a:schemeClr val="accent1">
                  <a:lumMod val="75000"/>
                </a:schemeClr>
              </a:solidFill>
              <a:effectLst/>
              <a:latin typeface="Arial" panose="020B0604020202020204" pitchFamily="34" charset="0"/>
            </a:endParaRPr>
          </a:p>
          <a:p>
            <a:pPr marL="0" indent="0" algn="ctr">
              <a:buNone/>
            </a:pPr>
            <a:endParaRPr lang="en-US" sz="1700" b="1" dirty="0">
              <a:solidFill>
                <a:schemeClr val="accent1">
                  <a:lumMod val="75000"/>
                </a:schemeClr>
              </a:solidFill>
              <a:latin typeface="Arial" panose="020B0604020202020204" pitchFamily="34" charset="0"/>
            </a:endParaRPr>
          </a:p>
          <a:p>
            <a:pPr marL="0" indent="0" algn="ctr">
              <a:buNone/>
            </a:pPr>
            <a:r>
              <a:rPr lang="en-US" sz="1700" b="1" i="0" dirty="0">
                <a:solidFill>
                  <a:schemeClr val="accent1">
                    <a:lumMod val="75000"/>
                  </a:schemeClr>
                </a:solidFill>
                <a:effectLst/>
                <a:latin typeface="Arial" panose="020B0604020202020204" pitchFamily="34" charset="0"/>
              </a:rPr>
              <a:t>Indiana Clean School Bus Consortium </a:t>
            </a:r>
            <a:endParaRPr lang="en-US" sz="1700" b="0" i="0" dirty="0">
              <a:solidFill>
                <a:schemeClr val="accent1">
                  <a:lumMod val="75000"/>
                </a:schemeClr>
              </a:solidFill>
              <a:effectLst/>
              <a:latin typeface="Arial" panose="020B0604020202020204" pitchFamily="34" charset="0"/>
            </a:endParaRPr>
          </a:p>
          <a:p>
            <a:pPr algn="ctr"/>
            <a:r>
              <a:rPr lang="en-US" sz="1700" b="0" i="0" dirty="0">
                <a:solidFill>
                  <a:srgbClr val="4C4C4C"/>
                </a:solidFill>
                <a:effectLst/>
                <a:latin typeface="Arial" panose="020B0604020202020204" pitchFamily="34" charset="0"/>
              </a:rPr>
              <a:t>Monthly, 3</a:t>
            </a:r>
            <a:r>
              <a:rPr lang="en-US" sz="1700" b="0" i="0" baseline="30000" dirty="0">
                <a:solidFill>
                  <a:srgbClr val="4C4C4C"/>
                </a:solidFill>
                <a:effectLst/>
                <a:latin typeface="Arial" panose="020B0604020202020204" pitchFamily="34" charset="0"/>
              </a:rPr>
              <a:t>rd</a:t>
            </a:r>
            <a:r>
              <a:rPr lang="en-US" sz="1700" b="0" i="0" dirty="0">
                <a:solidFill>
                  <a:srgbClr val="4C4C4C"/>
                </a:solidFill>
                <a:effectLst/>
                <a:latin typeface="Arial" panose="020B0604020202020204" pitchFamily="34" charset="0"/>
              </a:rPr>
              <a:t> Tuesday</a:t>
            </a:r>
          </a:p>
          <a:p>
            <a:pPr algn="ctr"/>
            <a:endParaRPr lang="en-US" sz="1700" dirty="0">
              <a:solidFill>
                <a:srgbClr val="4C4C4C"/>
              </a:solidFill>
              <a:latin typeface="Arial" panose="020B0604020202020204" pitchFamily="34" charset="0"/>
            </a:endParaRPr>
          </a:p>
          <a:p>
            <a:pPr algn="ctr"/>
            <a:endParaRPr lang="en-US" sz="1700" b="0" i="0" dirty="0">
              <a:solidFill>
                <a:srgbClr val="4C4C4C"/>
              </a:solidFill>
              <a:effectLst/>
              <a:latin typeface="Arial" panose="020B0604020202020204" pitchFamily="34" charset="0"/>
            </a:endParaRPr>
          </a:p>
          <a:p>
            <a:pPr algn="ctr"/>
            <a:endParaRPr lang="en-US" sz="1700" b="0" i="0" dirty="0">
              <a:solidFill>
                <a:srgbClr val="4C4C4C"/>
              </a:solidFill>
              <a:effectLst/>
              <a:latin typeface="Arial" panose="020B0604020202020204" pitchFamily="34" charset="0"/>
            </a:endParaRPr>
          </a:p>
          <a:p>
            <a:pPr marL="0" indent="0" algn="ctr">
              <a:buNone/>
            </a:pPr>
            <a:endParaRPr lang="en-US" sz="1700" b="1" i="0" dirty="0">
              <a:solidFill>
                <a:schemeClr val="accent1">
                  <a:lumMod val="75000"/>
                </a:schemeClr>
              </a:solidFill>
              <a:effectLst/>
              <a:latin typeface="Arial" panose="020B0604020202020204" pitchFamily="34" charset="0"/>
            </a:endParaRPr>
          </a:p>
          <a:p>
            <a:pPr marL="0" indent="0" algn="ctr">
              <a:buNone/>
            </a:pPr>
            <a:endParaRPr lang="en-US" sz="1700" b="1" dirty="0">
              <a:solidFill>
                <a:schemeClr val="accent1">
                  <a:lumMod val="75000"/>
                </a:schemeClr>
              </a:solidFill>
              <a:latin typeface="Arial" panose="020B0604020202020204" pitchFamily="34" charset="0"/>
            </a:endParaRPr>
          </a:p>
          <a:p>
            <a:pPr marL="0" indent="0" algn="ctr">
              <a:buNone/>
            </a:pPr>
            <a:endParaRPr lang="en-US" sz="1700" b="1" i="0" dirty="0">
              <a:solidFill>
                <a:schemeClr val="accent1">
                  <a:lumMod val="75000"/>
                </a:schemeClr>
              </a:solidFill>
              <a:effectLst/>
              <a:latin typeface="Arial" panose="020B0604020202020204" pitchFamily="34" charset="0"/>
            </a:endParaRPr>
          </a:p>
          <a:p>
            <a:pPr marL="0" indent="0" algn="ctr">
              <a:buNone/>
            </a:pPr>
            <a:endParaRPr lang="en-US" sz="1700" b="1" i="0" dirty="0">
              <a:solidFill>
                <a:schemeClr val="accent1">
                  <a:lumMod val="75000"/>
                </a:schemeClr>
              </a:solidFill>
              <a:effectLst/>
              <a:latin typeface="Arial" panose="020B0604020202020204" pitchFamily="34" charset="0"/>
            </a:endParaRPr>
          </a:p>
          <a:p>
            <a:pPr algn="ctr"/>
            <a:endParaRPr lang="en-US" sz="17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313229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7EC9196-EFA4-7E07-44ED-CA3DC49F1553}"/>
              </a:ext>
            </a:extLst>
          </p:cNvPr>
          <p:cNvSpPr>
            <a:spLocks noGrp="1"/>
          </p:cNvSpPr>
          <p:nvPr>
            <p:ph type="title"/>
          </p:nvPr>
        </p:nvSpPr>
        <p:spPr>
          <a:xfrm>
            <a:off x="2503488" y="1044424"/>
            <a:ext cx="3825709" cy="867199"/>
          </a:xfrm>
        </p:spPr>
        <p:txBody>
          <a:bodyPr/>
          <a:lstStyle/>
          <a:p>
            <a:pPr algn="ctr"/>
            <a:r>
              <a:rPr lang="en-US" sz="4400" u="sng" dirty="0">
                <a:solidFill>
                  <a:schemeClr val="tx1"/>
                </a:solidFill>
              </a:rPr>
              <a:t>Our Mission</a:t>
            </a:r>
          </a:p>
        </p:txBody>
      </p:sp>
      <p:sp>
        <p:nvSpPr>
          <p:cNvPr id="8" name="Text Placeholder 7">
            <a:extLst>
              <a:ext uri="{FF2B5EF4-FFF2-40B4-BE49-F238E27FC236}">
                <a16:creationId xmlns:a16="http://schemas.microsoft.com/office/drawing/2014/main" id="{68D4AD28-D410-50F5-82FC-6BC516033E1D}"/>
              </a:ext>
            </a:extLst>
          </p:cNvPr>
          <p:cNvSpPr>
            <a:spLocks noGrp="1"/>
          </p:cNvSpPr>
          <p:nvPr>
            <p:ph type="body" sz="quarter" idx="11"/>
          </p:nvPr>
        </p:nvSpPr>
        <p:spPr>
          <a:xfrm>
            <a:off x="724731" y="2094508"/>
            <a:ext cx="7136625" cy="3747717"/>
          </a:xfrm>
        </p:spPr>
        <p:txBody>
          <a:bodyPr/>
          <a:lstStyle/>
          <a:p>
            <a:pPr marL="0" indent="0" algn="ctr">
              <a:buNone/>
            </a:pPr>
            <a:r>
              <a:rPr lang="en-US" dirty="0">
                <a:solidFill>
                  <a:schemeClr val="tx1"/>
                </a:solidFill>
              </a:rPr>
              <a:t>Clean Cities and Communities advances the nation’s environment, energy security and economic prosperity through collaboration with communities by building partnerships with public and private stakeholders that create equitable deployment of clean transportation solutions for all.</a:t>
            </a:r>
          </a:p>
        </p:txBody>
      </p:sp>
      <p:sp>
        <p:nvSpPr>
          <p:cNvPr id="5" name="Footer Placeholder 4">
            <a:extLst>
              <a:ext uri="{FF2B5EF4-FFF2-40B4-BE49-F238E27FC236}">
                <a16:creationId xmlns:a16="http://schemas.microsoft.com/office/drawing/2014/main" id="{4A42F012-AA33-F973-0F08-16F9A5EFDC9A}"/>
              </a:ext>
            </a:extLst>
          </p:cNvPr>
          <p:cNvSpPr>
            <a:spLocks noGrp="1"/>
          </p:cNvSpPr>
          <p:nvPr>
            <p:ph type="ftr" sz="quarter" idx="3"/>
          </p:nvPr>
        </p:nvSpPr>
        <p:spPr/>
        <p:txBody>
          <a:bodyPr/>
          <a:lstStyle/>
          <a:p>
            <a:r>
              <a:rPr lang="en-US"/>
              <a:t>Clean Cities and Communities</a:t>
            </a:r>
            <a:endParaRPr lang="en-US" dirty="0"/>
          </a:p>
        </p:txBody>
      </p:sp>
      <p:sp>
        <p:nvSpPr>
          <p:cNvPr id="6" name="Slide Number Placeholder 5">
            <a:extLst>
              <a:ext uri="{FF2B5EF4-FFF2-40B4-BE49-F238E27FC236}">
                <a16:creationId xmlns:a16="http://schemas.microsoft.com/office/drawing/2014/main" id="{783DAF07-A38B-DF1D-F929-902A459E66F9}"/>
              </a:ext>
            </a:extLst>
          </p:cNvPr>
          <p:cNvSpPr>
            <a:spLocks noGrp="1"/>
          </p:cNvSpPr>
          <p:nvPr>
            <p:ph type="sldNum" sz="quarter" idx="4"/>
          </p:nvPr>
        </p:nvSpPr>
        <p:spPr/>
        <p:txBody>
          <a:bodyPr/>
          <a:lstStyle/>
          <a:p>
            <a:fld id="{2D6788DA-6548-4EA8-8400-CD3CA88023E3}" type="slidenum">
              <a:rPr lang="en-US" smtClean="0"/>
              <a:pPr/>
              <a:t>2</a:t>
            </a:fld>
            <a:endParaRPr lang="en-US" dirty="0"/>
          </a:p>
        </p:txBody>
      </p:sp>
      <p:pic>
        <p:nvPicPr>
          <p:cNvPr id="12" name="Picture 11" descr="A logo with colorful buildings in a circle&#10;&#10;Description automatically generated">
            <a:extLst>
              <a:ext uri="{FF2B5EF4-FFF2-40B4-BE49-F238E27FC236}">
                <a16:creationId xmlns:a16="http://schemas.microsoft.com/office/drawing/2014/main" id="{C35027C7-53A2-4A1E-9C38-EEFD259C948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61356" y="838118"/>
            <a:ext cx="4101353" cy="3847221"/>
          </a:xfrm>
          <a:prstGeom prst="rect">
            <a:avLst/>
          </a:prstGeom>
        </p:spPr>
      </p:pic>
    </p:spTree>
    <p:extLst>
      <p:ext uri="{BB962C8B-B14F-4D97-AF65-F5344CB8AC3E}">
        <p14:creationId xmlns:p14="http://schemas.microsoft.com/office/powerpoint/2010/main" val="3958689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4F885C-1D6C-C035-D488-6441FCF1C729}"/>
              </a:ext>
            </a:extLst>
          </p:cNvPr>
          <p:cNvSpPr/>
          <p:nvPr/>
        </p:nvSpPr>
        <p:spPr>
          <a:xfrm>
            <a:off x="1" y="0"/>
            <a:ext cx="1169322" cy="6858000"/>
          </a:xfrm>
          <a:prstGeom prst="rect">
            <a:avLst/>
          </a:prstGeom>
          <a:gradFill flip="none" rotWithShape="1">
            <a:gsLst>
              <a:gs pos="90000">
                <a:schemeClr val="accent6">
                  <a:lumMod val="60000"/>
                  <a:lumOff val="40000"/>
                </a:schemeClr>
              </a:gs>
              <a:gs pos="32000">
                <a:schemeClr val="accent6">
                  <a:lumMod val="20000"/>
                  <a:lumOff val="8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2D0141A-E6AB-4E24-8AF4-B3EA12C6190B}"/>
              </a:ext>
            </a:extLst>
          </p:cNvPr>
          <p:cNvSpPr>
            <a:spLocks noGrp="1"/>
          </p:cNvSpPr>
          <p:nvPr>
            <p:ph type="title"/>
          </p:nvPr>
        </p:nvSpPr>
        <p:spPr/>
        <p:txBody>
          <a:bodyPr>
            <a:normAutofit/>
          </a:bodyPr>
          <a:lstStyle/>
          <a:p>
            <a:r>
              <a:rPr lang="en-US" sz="4000" dirty="0">
                <a:solidFill>
                  <a:schemeClr val="bg2">
                    <a:lumMod val="50000"/>
                  </a:schemeClr>
                </a:solidFill>
              </a:rPr>
              <a:t>About NWI Green Fleet Program</a:t>
            </a:r>
          </a:p>
        </p:txBody>
      </p:sp>
      <p:sp>
        <p:nvSpPr>
          <p:cNvPr id="2" name="TextBox 1">
            <a:extLst>
              <a:ext uri="{FF2B5EF4-FFF2-40B4-BE49-F238E27FC236}">
                <a16:creationId xmlns:a16="http://schemas.microsoft.com/office/drawing/2014/main" id="{21AA57B7-164A-0A33-C00C-F6AA6D70420F}"/>
              </a:ext>
            </a:extLst>
          </p:cNvPr>
          <p:cNvSpPr txBox="1"/>
          <p:nvPr/>
        </p:nvSpPr>
        <p:spPr>
          <a:xfrm>
            <a:off x="8742219" y="6438997"/>
            <a:ext cx="2258290" cy="307777"/>
          </a:xfrm>
          <a:prstGeom prst="rect">
            <a:avLst/>
          </a:prstGeom>
          <a:solidFill>
            <a:schemeClr val="bg1"/>
          </a:solidFill>
        </p:spPr>
        <p:txBody>
          <a:bodyPr wrap="square" rtlCol="0">
            <a:spAutoFit/>
          </a:bodyPr>
          <a:lstStyle/>
          <a:p>
            <a:pPr algn="r"/>
            <a:r>
              <a:rPr lang="en-US" sz="1400" dirty="0"/>
              <a:t>Drive Clean Indiana</a:t>
            </a:r>
          </a:p>
        </p:txBody>
      </p:sp>
      <p:pic>
        <p:nvPicPr>
          <p:cNvPr id="7" name="Picture 6">
            <a:extLst>
              <a:ext uri="{FF2B5EF4-FFF2-40B4-BE49-F238E27FC236}">
                <a16:creationId xmlns:a16="http://schemas.microsoft.com/office/drawing/2014/main" id="{D17D7385-EDC7-CD52-36F8-C4155360CE4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836" y="5767007"/>
            <a:ext cx="2840735" cy="1065276"/>
          </a:xfrm>
          <a:prstGeom prst="rect">
            <a:avLst/>
          </a:prstGeom>
        </p:spPr>
      </p:pic>
      <p:sp>
        <p:nvSpPr>
          <p:cNvPr id="3" name="Content Placeholder 2">
            <a:extLst>
              <a:ext uri="{FF2B5EF4-FFF2-40B4-BE49-F238E27FC236}">
                <a16:creationId xmlns:a16="http://schemas.microsoft.com/office/drawing/2014/main" id="{CD35144E-2BBB-5930-5460-8E7E6031ACC5}"/>
              </a:ext>
            </a:extLst>
          </p:cNvPr>
          <p:cNvSpPr>
            <a:spLocks noGrp="1"/>
          </p:cNvSpPr>
          <p:nvPr>
            <p:ph idx="1"/>
          </p:nvPr>
        </p:nvSpPr>
        <p:spPr>
          <a:xfrm>
            <a:off x="1169323" y="1496949"/>
            <a:ext cx="7004367" cy="4429125"/>
          </a:xfrm>
        </p:spPr>
        <p:txBody>
          <a:bodyPr>
            <a:noAutofit/>
          </a:bodyPr>
          <a:lstStyle/>
          <a:p>
            <a:pPr lvl="1"/>
            <a:r>
              <a:rPr lang="en-US" dirty="0">
                <a:solidFill>
                  <a:schemeClr val="tx1"/>
                </a:solidFill>
              </a:rPr>
              <a:t>Drive Clean Indiana manages the program for  Northwest Indiana Regional Planning Committee (NIRPC).</a:t>
            </a:r>
          </a:p>
          <a:p>
            <a:pPr lvl="1"/>
            <a:r>
              <a:rPr lang="en-US" b="0" i="0" dirty="0">
                <a:solidFill>
                  <a:schemeClr val="tx1"/>
                </a:solidFill>
                <a:effectLst/>
                <a:highlight>
                  <a:srgbClr val="FFFFFF"/>
                </a:highlight>
              </a:rPr>
              <a:t>The goal of the program is to significantly improve the environmental performance of business and government vehicle fleets across each respective MPO’s territory through diesel retrofits and other strategies.</a:t>
            </a:r>
          </a:p>
          <a:p>
            <a:pPr lvl="1"/>
            <a:r>
              <a:rPr lang="en-US" dirty="0">
                <a:solidFill>
                  <a:schemeClr val="tx1"/>
                </a:solidFill>
                <a:highlight>
                  <a:srgbClr val="FFFFFF"/>
                </a:highlight>
              </a:rPr>
              <a:t>146 Green Fleet Members</a:t>
            </a:r>
            <a:r>
              <a:rPr lang="en-US" b="0" i="0" dirty="0">
                <a:solidFill>
                  <a:schemeClr val="tx1"/>
                </a:solidFill>
                <a:effectLst/>
                <a:highlight>
                  <a:srgbClr val="FFFFFF"/>
                </a:highlight>
              </a:rPr>
              <a:t> </a:t>
            </a:r>
          </a:p>
          <a:p>
            <a:pPr lvl="1"/>
            <a:endParaRPr lang="en-US" sz="2000" dirty="0">
              <a:solidFill>
                <a:schemeClr val="tx1"/>
              </a:solidFill>
              <a:highlight>
                <a:srgbClr val="FFFFFF"/>
              </a:highlight>
            </a:endParaRPr>
          </a:p>
        </p:txBody>
      </p:sp>
      <p:pic>
        <p:nvPicPr>
          <p:cNvPr id="8" name="Picture 7">
            <a:extLst>
              <a:ext uri="{FF2B5EF4-FFF2-40B4-BE49-F238E27FC236}">
                <a16:creationId xmlns:a16="http://schemas.microsoft.com/office/drawing/2014/main" id="{5ADD361B-41CB-B93E-D1AD-937CAB993F53}"/>
              </a:ext>
            </a:extLst>
          </p:cNvPr>
          <p:cNvPicPr>
            <a:picLocks noChangeAspect="1"/>
          </p:cNvPicPr>
          <p:nvPr/>
        </p:nvPicPr>
        <p:blipFill>
          <a:blip r:embed="rId4"/>
          <a:stretch>
            <a:fillRect/>
          </a:stretch>
        </p:blipFill>
        <p:spPr>
          <a:xfrm>
            <a:off x="8336976" y="1129993"/>
            <a:ext cx="3517900" cy="4737100"/>
          </a:xfrm>
          <a:prstGeom prst="rect">
            <a:avLst/>
          </a:prstGeom>
        </p:spPr>
      </p:pic>
    </p:spTree>
    <p:extLst>
      <p:ext uri="{BB962C8B-B14F-4D97-AF65-F5344CB8AC3E}">
        <p14:creationId xmlns:p14="http://schemas.microsoft.com/office/powerpoint/2010/main" val="949588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4F885C-1D6C-C035-D488-6441FCF1C729}"/>
              </a:ext>
            </a:extLst>
          </p:cNvPr>
          <p:cNvSpPr/>
          <p:nvPr/>
        </p:nvSpPr>
        <p:spPr>
          <a:xfrm>
            <a:off x="1" y="0"/>
            <a:ext cx="1169322" cy="6858000"/>
          </a:xfrm>
          <a:prstGeom prst="rect">
            <a:avLst/>
          </a:prstGeom>
          <a:gradFill flip="none" rotWithShape="1">
            <a:gsLst>
              <a:gs pos="90000">
                <a:schemeClr val="accent6">
                  <a:lumMod val="60000"/>
                  <a:lumOff val="40000"/>
                </a:schemeClr>
              </a:gs>
              <a:gs pos="32000">
                <a:schemeClr val="accent6">
                  <a:lumMod val="20000"/>
                  <a:lumOff val="8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2D0141A-E6AB-4E24-8AF4-B3EA12C6190B}"/>
              </a:ext>
            </a:extLst>
          </p:cNvPr>
          <p:cNvSpPr>
            <a:spLocks noGrp="1"/>
          </p:cNvSpPr>
          <p:nvPr>
            <p:ph type="title"/>
          </p:nvPr>
        </p:nvSpPr>
        <p:spPr/>
        <p:txBody>
          <a:bodyPr>
            <a:normAutofit/>
          </a:bodyPr>
          <a:lstStyle/>
          <a:p>
            <a:r>
              <a:rPr lang="en-US" sz="4000" dirty="0">
                <a:solidFill>
                  <a:schemeClr val="bg2">
                    <a:lumMod val="50000"/>
                  </a:schemeClr>
                </a:solidFill>
              </a:rPr>
              <a:t>Current Programs and Projects</a:t>
            </a:r>
          </a:p>
        </p:txBody>
      </p:sp>
      <p:sp>
        <p:nvSpPr>
          <p:cNvPr id="2" name="TextBox 1">
            <a:extLst>
              <a:ext uri="{FF2B5EF4-FFF2-40B4-BE49-F238E27FC236}">
                <a16:creationId xmlns:a16="http://schemas.microsoft.com/office/drawing/2014/main" id="{21AA57B7-164A-0A33-C00C-F6AA6D70420F}"/>
              </a:ext>
            </a:extLst>
          </p:cNvPr>
          <p:cNvSpPr txBox="1"/>
          <p:nvPr/>
        </p:nvSpPr>
        <p:spPr>
          <a:xfrm>
            <a:off x="8742219" y="6438997"/>
            <a:ext cx="2258290" cy="307777"/>
          </a:xfrm>
          <a:prstGeom prst="rect">
            <a:avLst/>
          </a:prstGeom>
          <a:solidFill>
            <a:schemeClr val="bg1"/>
          </a:solidFill>
        </p:spPr>
        <p:txBody>
          <a:bodyPr wrap="square" rtlCol="0">
            <a:spAutoFit/>
          </a:bodyPr>
          <a:lstStyle/>
          <a:p>
            <a:pPr algn="r"/>
            <a:r>
              <a:rPr lang="en-US" sz="1400" dirty="0"/>
              <a:t>Drive Clean Indiana</a:t>
            </a:r>
          </a:p>
        </p:txBody>
      </p:sp>
      <p:pic>
        <p:nvPicPr>
          <p:cNvPr id="7" name="Picture 6">
            <a:extLst>
              <a:ext uri="{FF2B5EF4-FFF2-40B4-BE49-F238E27FC236}">
                <a16:creationId xmlns:a16="http://schemas.microsoft.com/office/drawing/2014/main" id="{D17D7385-EDC7-CD52-36F8-C4155360CE4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836" y="5767007"/>
            <a:ext cx="2840735" cy="1065276"/>
          </a:xfrm>
          <a:prstGeom prst="rect">
            <a:avLst/>
          </a:prstGeom>
        </p:spPr>
      </p:pic>
      <p:pic>
        <p:nvPicPr>
          <p:cNvPr id="10" name="Content Placeholder 9">
            <a:extLst>
              <a:ext uri="{FF2B5EF4-FFF2-40B4-BE49-F238E27FC236}">
                <a16:creationId xmlns:a16="http://schemas.microsoft.com/office/drawing/2014/main" id="{9A48304A-B7B0-1C19-7145-5AE00F1BCED1}"/>
              </a:ext>
            </a:extLst>
          </p:cNvPr>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1169323" y="1503721"/>
            <a:ext cx="4035723" cy="3673414"/>
          </a:xfrm>
          <a:prstGeom prst="rect">
            <a:avLst/>
          </a:prstGeom>
        </p:spPr>
      </p:pic>
      <p:pic>
        <p:nvPicPr>
          <p:cNvPr id="11" name="Picture 10">
            <a:extLst>
              <a:ext uri="{FF2B5EF4-FFF2-40B4-BE49-F238E27FC236}">
                <a16:creationId xmlns:a16="http://schemas.microsoft.com/office/drawing/2014/main" id="{26C1D3DA-C85B-04E6-2C88-0CAE66BE28B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176825" y="1113057"/>
            <a:ext cx="2270506" cy="1189313"/>
          </a:xfrm>
          <a:prstGeom prst="rect">
            <a:avLst/>
          </a:prstGeom>
        </p:spPr>
      </p:pic>
      <p:sp>
        <p:nvSpPr>
          <p:cNvPr id="12" name="TextBox 11">
            <a:extLst>
              <a:ext uri="{FF2B5EF4-FFF2-40B4-BE49-F238E27FC236}">
                <a16:creationId xmlns:a16="http://schemas.microsoft.com/office/drawing/2014/main" id="{248072B0-18D8-E402-AC5F-33FBE46866AE}"/>
              </a:ext>
            </a:extLst>
          </p:cNvPr>
          <p:cNvSpPr txBox="1"/>
          <p:nvPr/>
        </p:nvSpPr>
        <p:spPr>
          <a:xfrm>
            <a:off x="8929852" y="1368912"/>
            <a:ext cx="2493129" cy="1200329"/>
          </a:xfrm>
          <a:prstGeom prst="rect">
            <a:avLst/>
          </a:prstGeom>
          <a:noFill/>
        </p:spPr>
        <p:txBody>
          <a:bodyPr wrap="square" rtlCol="0">
            <a:spAutoFit/>
          </a:bodyPr>
          <a:lstStyle/>
          <a:p>
            <a:pPr algn="ctr"/>
            <a:r>
              <a:rPr lang="en-US" sz="2400" dirty="0">
                <a:latin typeface="Copperplate" panose="02000504000000020004" pitchFamily="2" charset="77"/>
              </a:rPr>
              <a:t>Indiana Clean School Bus Consortium </a:t>
            </a:r>
          </a:p>
        </p:txBody>
      </p:sp>
      <p:pic>
        <p:nvPicPr>
          <p:cNvPr id="13" name="Picture 12">
            <a:extLst>
              <a:ext uri="{FF2B5EF4-FFF2-40B4-BE49-F238E27FC236}">
                <a16:creationId xmlns:a16="http://schemas.microsoft.com/office/drawing/2014/main" id="{5A51A137-3A21-B7D3-60DB-8FE536008A7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799397" y="1458550"/>
            <a:ext cx="1706121" cy="1449793"/>
          </a:xfrm>
          <a:prstGeom prst="rect">
            <a:avLst/>
          </a:prstGeom>
        </p:spPr>
      </p:pic>
      <p:pic>
        <p:nvPicPr>
          <p:cNvPr id="15" name="Picture 14">
            <a:extLst>
              <a:ext uri="{FF2B5EF4-FFF2-40B4-BE49-F238E27FC236}">
                <a16:creationId xmlns:a16="http://schemas.microsoft.com/office/drawing/2014/main" id="{CB4F4BA9-758C-89AB-C1E9-3540CADF344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972357" y="3117214"/>
            <a:ext cx="1755263" cy="1738881"/>
          </a:xfrm>
          <a:prstGeom prst="rect">
            <a:avLst/>
          </a:prstGeom>
        </p:spPr>
      </p:pic>
      <p:pic>
        <p:nvPicPr>
          <p:cNvPr id="16" name="image5.jpeg">
            <a:extLst>
              <a:ext uri="{FF2B5EF4-FFF2-40B4-BE49-F238E27FC236}">
                <a16:creationId xmlns:a16="http://schemas.microsoft.com/office/drawing/2014/main" id="{91F14112-B387-43AE-B947-1BB33A073F72}"/>
              </a:ext>
            </a:extLst>
          </p:cNvPr>
          <p:cNvPicPr>
            <a:picLocks noChangeAspect="1"/>
          </p:cNvPicPr>
          <p:nvPr/>
        </p:nvPicPr>
        <p:blipFill>
          <a:blip r:embed="rId8" cstate="print"/>
          <a:stretch>
            <a:fillRect/>
          </a:stretch>
        </p:blipFill>
        <p:spPr>
          <a:xfrm>
            <a:off x="9224705" y="2808250"/>
            <a:ext cx="2493128" cy="1480510"/>
          </a:xfrm>
          <a:prstGeom prst="rect">
            <a:avLst/>
          </a:prstGeom>
        </p:spPr>
      </p:pic>
      <p:pic>
        <p:nvPicPr>
          <p:cNvPr id="17" name="Picture 16">
            <a:extLst>
              <a:ext uri="{FF2B5EF4-FFF2-40B4-BE49-F238E27FC236}">
                <a16:creationId xmlns:a16="http://schemas.microsoft.com/office/drawing/2014/main" id="{B884E0DA-013A-EF80-D404-84D451BF8765}"/>
              </a:ext>
            </a:extLst>
          </p:cNvPr>
          <p:cNvPicPr>
            <a:picLocks noChangeAspect="1"/>
          </p:cNvPicPr>
          <p:nvPr/>
        </p:nvPicPr>
        <p:blipFill>
          <a:blip r:embed="rId9"/>
          <a:stretch>
            <a:fillRect/>
          </a:stretch>
        </p:blipFill>
        <p:spPr>
          <a:xfrm>
            <a:off x="1282093" y="4981830"/>
            <a:ext cx="3306725" cy="980482"/>
          </a:xfrm>
          <a:prstGeom prst="rect">
            <a:avLst/>
          </a:prstGeom>
        </p:spPr>
      </p:pic>
      <p:pic>
        <p:nvPicPr>
          <p:cNvPr id="18" name="Picture 17" descr="Graphical user interface&#10;&#10;Description automatically generated with medium confidence">
            <a:extLst>
              <a:ext uri="{FF2B5EF4-FFF2-40B4-BE49-F238E27FC236}">
                <a16:creationId xmlns:a16="http://schemas.microsoft.com/office/drawing/2014/main" id="{770573E8-F4F5-B0D7-6299-244CE425A27B}"/>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a:ext>
            </a:extLst>
          </a:blip>
          <a:srcRect/>
          <a:stretch/>
        </p:blipFill>
        <p:spPr>
          <a:xfrm>
            <a:off x="8902206" y="4589719"/>
            <a:ext cx="2799074" cy="1265302"/>
          </a:xfrm>
          <a:prstGeom prst="rect">
            <a:avLst/>
          </a:prstGeom>
        </p:spPr>
      </p:pic>
      <p:pic>
        <p:nvPicPr>
          <p:cNvPr id="19" name="Content Placeholder 3">
            <a:extLst>
              <a:ext uri="{FF2B5EF4-FFF2-40B4-BE49-F238E27FC236}">
                <a16:creationId xmlns:a16="http://schemas.microsoft.com/office/drawing/2014/main" id="{A7BC5FF7-B05C-BA5A-C043-CF47B092F533}"/>
              </a:ext>
            </a:extLst>
          </p:cNvPr>
          <p:cNvPicPr>
            <a:picLocks noChangeAspect="1"/>
          </p:cNvPicPr>
          <p:nvPr/>
        </p:nvPicPr>
        <p:blipFill>
          <a:blip r:embed="rId12"/>
          <a:stretch>
            <a:fillRect/>
          </a:stretch>
        </p:blipFill>
        <p:spPr>
          <a:xfrm>
            <a:off x="4298380" y="2167639"/>
            <a:ext cx="2215117" cy="1800334"/>
          </a:xfrm>
          <a:prstGeom prst="rect">
            <a:avLst/>
          </a:prstGeom>
        </p:spPr>
      </p:pic>
      <p:pic>
        <p:nvPicPr>
          <p:cNvPr id="21" name="Picture 20">
            <a:extLst>
              <a:ext uri="{FF2B5EF4-FFF2-40B4-BE49-F238E27FC236}">
                <a16:creationId xmlns:a16="http://schemas.microsoft.com/office/drawing/2014/main" id="{22CFF0EC-9BE1-EB42-C02C-1970FE42D548}"/>
              </a:ext>
            </a:extLst>
          </p:cNvPr>
          <p:cNvPicPr>
            <a:picLocks noChangeAspect="1"/>
          </p:cNvPicPr>
          <p:nvPr/>
        </p:nvPicPr>
        <p:blipFill>
          <a:blip r:embed="rId13"/>
          <a:stretch>
            <a:fillRect/>
          </a:stretch>
        </p:blipFill>
        <p:spPr>
          <a:xfrm>
            <a:off x="4951472" y="4789187"/>
            <a:ext cx="3554046" cy="1365769"/>
          </a:xfrm>
          <a:prstGeom prst="rect">
            <a:avLst/>
          </a:prstGeom>
        </p:spPr>
      </p:pic>
    </p:spTree>
    <p:extLst>
      <p:ext uri="{BB962C8B-B14F-4D97-AF65-F5344CB8AC3E}">
        <p14:creationId xmlns:p14="http://schemas.microsoft.com/office/powerpoint/2010/main" val="660242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4F885C-1D6C-C035-D488-6441FCF1C729}"/>
              </a:ext>
            </a:extLst>
          </p:cNvPr>
          <p:cNvSpPr/>
          <p:nvPr/>
        </p:nvSpPr>
        <p:spPr>
          <a:xfrm>
            <a:off x="1" y="0"/>
            <a:ext cx="1169322" cy="6858000"/>
          </a:xfrm>
          <a:prstGeom prst="rect">
            <a:avLst/>
          </a:prstGeom>
          <a:gradFill flip="none" rotWithShape="1">
            <a:gsLst>
              <a:gs pos="90000">
                <a:schemeClr val="accent6">
                  <a:lumMod val="60000"/>
                  <a:lumOff val="40000"/>
                </a:schemeClr>
              </a:gs>
              <a:gs pos="32000">
                <a:schemeClr val="accent6">
                  <a:lumMod val="20000"/>
                  <a:lumOff val="8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2D0141A-E6AB-4E24-8AF4-B3EA12C6190B}"/>
              </a:ext>
            </a:extLst>
          </p:cNvPr>
          <p:cNvSpPr>
            <a:spLocks noGrp="1"/>
          </p:cNvSpPr>
          <p:nvPr>
            <p:ph type="title"/>
          </p:nvPr>
        </p:nvSpPr>
        <p:spPr>
          <a:xfrm>
            <a:off x="1169323" y="293091"/>
            <a:ext cx="11277600" cy="798572"/>
          </a:xfrm>
        </p:spPr>
        <p:txBody>
          <a:bodyPr>
            <a:normAutofit/>
          </a:bodyPr>
          <a:lstStyle/>
          <a:p>
            <a:r>
              <a:rPr lang="en-US" sz="4000" dirty="0">
                <a:solidFill>
                  <a:schemeClr val="bg2">
                    <a:lumMod val="50000"/>
                  </a:schemeClr>
                </a:solidFill>
              </a:rPr>
              <a:t>Success in Deployments for 2023/2024</a:t>
            </a:r>
          </a:p>
        </p:txBody>
      </p:sp>
      <p:sp>
        <p:nvSpPr>
          <p:cNvPr id="2" name="TextBox 1">
            <a:extLst>
              <a:ext uri="{FF2B5EF4-FFF2-40B4-BE49-F238E27FC236}">
                <a16:creationId xmlns:a16="http://schemas.microsoft.com/office/drawing/2014/main" id="{21AA57B7-164A-0A33-C00C-F6AA6D70420F}"/>
              </a:ext>
            </a:extLst>
          </p:cNvPr>
          <p:cNvSpPr txBox="1"/>
          <p:nvPr/>
        </p:nvSpPr>
        <p:spPr>
          <a:xfrm>
            <a:off x="8742219" y="6438997"/>
            <a:ext cx="2258290" cy="307777"/>
          </a:xfrm>
          <a:prstGeom prst="rect">
            <a:avLst/>
          </a:prstGeom>
          <a:solidFill>
            <a:schemeClr val="bg1"/>
          </a:solidFill>
        </p:spPr>
        <p:txBody>
          <a:bodyPr wrap="square" rtlCol="0">
            <a:spAutoFit/>
          </a:bodyPr>
          <a:lstStyle/>
          <a:p>
            <a:pPr algn="r"/>
            <a:r>
              <a:rPr lang="en-US" sz="1400" dirty="0"/>
              <a:t>Drive Clean Indiana</a:t>
            </a:r>
          </a:p>
        </p:txBody>
      </p:sp>
      <p:pic>
        <p:nvPicPr>
          <p:cNvPr id="7" name="Picture 6">
            <a:extLst>
              <a:ext uri="{FF2B5EF4-FFF2-40B4-BE49-F238E27FC236}">
                <a16:creationId xmlns:a16="http://schemas.microsoft.com/office/drawing/2014/main" id="{D17D7385-EDC7-CD52-36F8-C4155360CE4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836" y="5767007"/>
            <a:ext cx="2840735" cy="1065276"/>
          </a:xfrm>
          <a:prstGeom prst="rect">
            <a:avLst/>
          </a:prstGeom>
        </p:spPr>
      </p:pic>
      <p:graphicFrame>
        <p:nvGraphicFramePr>
          <p:cNvPr id="9" name="Object 8">
            <a:extLst>
              <a:ext uri="{FF2B5EF4-FFF2-40B4-BE49-F238E27FC236}">
                <a16:creationId xmlns:a16="http://schemas.microsoft.com/office/drawing/2014/main" id="{89DE98C2-C980-FB3C-E7D6-CA8E4DA9D5CD}"/>
              </a:ext>
            </a:extLst>
          </p:cNvPr>
          <p:cNvGraphicFramePr>
            <a:graphicFrameLocks noChangeAspect="1"/>
          </p:cNvGraphicFramePr>
          <p:nvPr>
            <p:extLst>
              <p:ext uri="{D42A27DB-BD31-4B8C-83A1-F6EECF244321}">
                <p14:modId xmlns:p14="http://schemas.microsoft.com/office/powerpoint/2010/main" val="4057489815"/>
              </p:ext>
            </p:extLst>
          </p:nvPr>
        </p:nvGraphicFramePr>
        <p:xfrm>
          <a:off x="2338645" y="1028064"/>
          <a:ext cx="9055100" cy="5295900"/>
        </p:xfrm>
        <a:graphic>
          <a:graphicData uri="http://schemas.openxmlformats.org/presentationml/2006/ole">
            <mc:AlternateContent xmlns:mc="http://schemas.openxmlformats.org/markup-compatibility/2006">
              <mc:Choice xmlns:v="urn:schemas-microsoft-com:vml" Requires="v">
                <p:oleObj name="Worksheet" r:id="rId4" imgW="9055100" imgH="5295900" progId="Excel.Sheet.12">
                  <p:embed/>
                </p:oleObj>
              </mc:Choice>
              <mc:Fallback>
                <p:oleObj name="Worksheet" r:id="rId4" imgW="9055100" imgH="5295900" progId="Excel.Sheet.12">
                  <p:embed/>
                  <p:pic>
                    <p:nvPicPr>
                      <p:cNvPr id="0" name=""/>
                      <p:cNvPicPr/>
                      <p:nvPr/>
                    </p:nvPicPr>
                    <p:blipFill>
                      <a:blip r:embed="rId5"/>
                      <a:stretch>
                        <a:fillRect/>
                      </a:stretch>
                    </p:blipFill>
                    <p:spPr>
                      <a:xfrm>
                        <a:off x="2338645" y="1028064"/>
                        <a:ext cx="9055100" cy="5295900"/>
                      </a:xfrm>
                      <a:prstGeom prst="rect">
                        <a:avLst/>
                      </a:prstGeom>
                    </p:spPr>
                  </p:pic>
                </p:oleObj>
              </mc:Fallback>
            </mc:AlternateContent>
          </a:graphicData>
        </a:graphic>
      </p:graphicFrame>
    </p:spTree>
    <p:extLst>
      <p:ext uri="{BB962C8B-B14F-4D97-AF65-F5344CB8AC3E}">
        <p14:creationId xmlns:p14="http://schemas.microsoft.com/office/powerpoint/2010/main" val="362399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4F885C-1D6C-C035-D488-6441FCF1C729}"/>
              </a:ext>
            </a:extLst>
          </p:cNvPr>
          <p:cNvSpPr/>
          <p:nvPr/>
        </p:nvSpPr>
        <p:spPr>
          <a:xfrm>
            <a:off x="1" y="0"/>
            <a:ext cx="1169322" cy="6858000"/>
          </a:xfrm>
          <a:prstGeom prst="rect">
            <a:avLst/>
          </a:prstGeom>
          <a:gradFill flip="none" rotWithShape="1">
            <a:gsLst>
              <a:gs pos="90000">
                <a:schemeClr val="accent6">
                  <a:lumMod val="60000"/>
                  <a:lumOff val="40000"/>
                </a:schemeClr>
              </a:gs>
              <a:gs pos="32000">
                <a:schemeClr val="accent6">
                  <a:lumMod val="20000"/>
                  <a:lumOff val="8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2D0141A-E6AB-4E24-8AF4-B3EA12C6190B}"/>
              </a:ext>
            </a:extLst>
          </p:cNvPr>
          <p:cNvSpPr>
            <a:spLocks noGrp="1"/>
          </p:cNvSpPr>
          <p:nvPr>
            <p:ph type="title"/>
          </p:nvPr>
        </p:nvSpPr>
        <p:spPr/>
        <p:txBody>
          <a:bodyPr>
            <a:normAutofit/>
          </a:bodyPr>
          <a:lstStyle/>
          <a:p>
            <a:r>
              <a:rPr lang="en-US" sz="4000" dirty="0">
                <a:solidFill>
                  <a:schemeClr val="bg2">
                    <a:lumMod val="50000"/>
                  </a:schemeClr>
                </a:solidFill>
              </a:rPr>
              <a:t>Outstanding Projects</a:t>
            </a:r>
          </a:p>
        </p:txBody>
      </p:sp>
      <p:sp>
        <p:nvSpPr>
          <p:cNvPr id="2" name="TextBox 1">
            <a:extLst>
              <a:ext uri="{FF2B5EF4-FFF2-40B4-BE49-F238E27FC236}">
                <a16:creationId xmlns:a16="http://schemas.microsoft.com/office/drawing/2014/main" id="{21AA57B7-164A-0A33-C00C-F6AA6D70420F}"/>
              </a:ext>
            </a:extLst>
          </p:cNvPr>
          <p:cNvSpPr txBox="1"/>
          <p:nvPr/>
        </p:nvSpPr>
        <p:spPr>
          <a:xfrm>
            <a:off x="8742219" y="6438997"/>
            <a:ext cx="2258290" cy="307777"/>
          </a:xfrm>
          <a:prstGeom prst="rect">
            <a:avLst/>
          </a:prstGeom>
          <a:solidFill>
            <a:schemeClr val="bg1"/>
          </a:solidFill>
        </p:spPr>
        <p:txBody>
          <a:bodyPr wrap="square" rtlCol="0">
            <a:spAutoFit/>
          </a:bodyPr>
          <a:lstStyle/>
          <a:p>
            <a:pPr algn="r"/>
            <a:r>
              <a:rPr lang="en-US" sz="1400" dirty="0"/>
              <a:t>Drive Clean Indiana</a:t>
            </a:r>
          </a:p>
        </p:txBody>
      </p:sp>
      <p:pic>
        <p:nvPicPr>
          <p:cNvPr id="7" name="Picture 6">
            <a:extLst>
              <a:ext uri="{FF2B5EF4-FFF2-40B4-BE49-F238E27FC236}">
                <a16:creationId xmlns:a16="http://schemas.microsoft.com/office/drawing/2014/main" id="{D17D7385-EDC7-CD52-36F8-C4155360CE4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836" y="5767007"/>
            <a:ext cx="2840735" cy="1065276"/>
          </a:xfrm>
          <a:prstGeom prst="rect">
            <a:avLst/>
          </a:prstGeom>
        </p:spPr>
      </p:pic>
      <p:sp>
        <p:nvSpPr>
          <p:cNvPr id="3" name="Content Placeholder 2">
            <a:extLst>
              <a:ext uri="{FF2B5EF4-FFF2-40B4-BE49-F238E27FC236}">
                <a16:creationId xmlns:a16="http://schemas.microsoft.com/office/drawing/2014/main" id="{CD35144E-2BBB-5930-5460-8E7E6031ACC5}"/>
              </a:ext>
            </a:extLst>
          </p:cNvPr>
          <p:cNvSpPr>
            <a:spLocks noGrp="1"/>
          </p:cNvSpPr>
          <p:nvPr>
            <p:ph idx="1"/>
          </p:nvPr>
        </p:nvSpPr>
        <p:spPr>
          <a:xfrm>
            <a:off x="1169323" y="1214437"/>
            <a:ext cx="7004367" cy="1470397"/>
          </a:xfrm>
        </p:spPr>
        <p:txBody>
          <a:bodyPr>
            <a:noAutofit/>
          </a:bodyPr>
          <a:lstStyle/>
          <a:p>
            <a:r>
              <a:rPr lang="en-US" sz="3600" dirty="0">
                <a:solidFill>
                  <a:schemeClr val="tx1"/>
                </a:solidFill>
              </a:rPr>
              <a:t>CFI Round 2 (statewide)</a:t>
            </a:r>
          </a:p>
          <a:p>
            <a:pPr lvl="1"/>
            <a:r>
              <a:rPr lang="en-US" sz="3200" dirty="0">
                <a:solidFill>
                  <a:schemeClr val="tx1"/>
                </a:solidFill>
              </a:rPr>
              <a:t>$50M Request</a:t>
            </a:r>
          </a:p>
          <a:p>
            <a:pPr lvl="1"/>
            <a:r>
              <a:rPr lang="en-US" sz="3200" dirty="0">
                <a:solidFill>
                  <a:schemeClr val="tx1"/>
                </a:solidFill>
              </a:rPr>
              <a:t>$39M Match</a:t>
            </a:r>
          </a:p>
          <a:p>
            <a:pPr lvl="1"/>
            <a:r>
              <a:rPr lang="en-US" sz="3200" dirty="0">
                <a:solidFill>
                  <a:schemeClr val="tx1"/>
                </a:solidFill>
              </a:rPr>
              <a:t>124 DCFC/</a:t>
            </a:r>
            <a:r>
              <a:rPr lang="en-US" sz="3200" dirty="0" err="1">
                <a:solidFill>
                  <a:schemeClr val="tx1"/>
                </a:solidFill>
              </a:rPr>
              <a:t>mW</a:t>
            </a:r>
            <a:r>
              <a:rPr lang="en-US" sz="3200" dirty="0">
                <a:solidFill>
                  <a:schemeClr val="tx1"/>
                </a:solidFill>
              </a:rPr>
              <a:t> Ports</a:t>
            </a:r>
          </a:p>
          <a:p>
            <a:pPr lvl="1"/>
            <a:r>
              <a:rPr lang="en-US" sz="3200" dirty="0">
                <a:solidFill>
                  <a:schemeClr val="tx1"/>
                </a:solidFill>
              </a:rPr>
              <a:t>28 Level 2 Ports</a:t>
            </a:r>
          </a:p>
          <a:p>
            <a:pPr marL="457200" lvl="1" indent="0">
              <a:buNone/>
            </a:pPr>
            <a:endParaRPr lang="en-US" sz="3800" dirty="0">
              <a:solidFill>
                <a:schemeClr val="tx1"/>
              </a:solidFill>
            </a:endParaRPr>
          </a:p>
          <a:p>
            <a:pPr lvl="1"/>
            <a:endParaRPr lang="en-US" sz="3800" dirty="0">
              <a:solidFill>
                <a:schemeClr val="tx1"/>
              </a:solidFill>
            </a:endParaRPr>
          </a:p>
        </p:txBody>
      </p:sp>
      <p:graphicFrame>
        <p:nvGraphicFramePr>
          <p:cNvPr id="5" name="Object 4">
            <a:extLst>
              <a:ext uri="{FF2B5EF4-FFF2-40B4-BE49-F238E27FC236}">
                <a16:creationId xmlns:a16="http://schemas.microsoft.com/office/drawing/2014/main" id="{28225691-3EA6-7EFC-2F2B-91C7DE0CFC25}"/>
              </a:ext>
            </a:extLst>
          </p:cNvPr>
          <p:cNvGraphicFramePr>
            <a:graphicFrameLocks noChangeAspect="1"/>
          </p:cNvGraphicFramePr>
          <p:nvPr/>
        </p:nvGraphicFramePr>
        <p:xfrm>
          <a:off x="1531203" y="3851358"/>
          <a:ext cx="10132544" cy="2039122"/>
        </p:xfrm>
        <a:graphic>
          <a:graphicData uri="http://schemas.openxmlformats.org/presentationml/2006/ole">
            <mc:AlternateContent xmlns:mc="http://schemas.openxmlformats.org/markup-compatibility/2006">
              <mc:Choice xmlns:v="urn:schemas-microsoft-com:vml" Requires="v">
                <p:oleObj name="Worksheet" r:id="rId4" imgW="6121400" imgH="1231900" progId="Excel.Sheet.12">
                  <p:embed/>
                </p:oleObj>
              </mc:Choice>
              <mc:Fallback>
                <p:oleObj name="Worksheet" r:id="rId4" imgW="6121400" imgH="1231900" progId="Excel.Sheet.12">
                  <p:embed/>
                  <p:pic>
                    <p:nvPicPr>
                      <p:cNvPr id="5" name="Object 4">
                        <a:extLst>
                          <a:ext uri="{FF2B5EF4-FFF2-40B4-BE49-F238E27FC236}">
                            <a16:creationId xmlns:a16="http://schemas.microsoft.com/office/drawing/2014/main" id="{28225691-3EA6-7EFC-2F2B-91C7DE0CFC25}"/>
                          </a:ext>
                        </a:extLst>
                      </p:cNvPr>
                      <p:cNvPicPr/>
                      <p:nvPr/>
                    </p:nvPicPr>
                    <p:blipFill>
                      <a:blip r:embed="rId5"/>
                      <a:stretch>
                        <a:fillRect/>
                      </a:stretch>
                    </p:blipFill>
                    <p:spPr>
                      <a:xfrm>
                        <a:off x="1531203" y="3851358"/>
                        <a:ext cx="10132544" cy="2039122"/>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BC5A22E6-EAA0-B809-61A0-D684719324D8}"/>
              </a:ext>
            </a:extLst>
          </p:cNvPr>
          <p:cNvPicPr>
            <a:picLocks noChangeAspect="1"/>
          </p:cNvPicPr>
          <p:nvPr/>
        </p:nvPicPr>
        <p:blipFill>
          <a:blip r:embed="rId6"/>
          <a:stretch>
            <a:fillRect/>
          </a:stretch>
        </p:blipFill>
        <p:spPr>
          <a:xfrm>
            <a:off x="6511105" y="261169"/>
            <a:ext cx="5514522" cy="3568593"/>
          </a:xfrm>
          <a:prstGeom prst="rect">
            <a:avLst/>
          </a:prstGeom>
        </p:spPr>
      </p:pic>
    </p:spTree>
    <p:extLst>
      <p:ext uri="{BB962C8B-B14F-4D97-AF65-F5344CB8AC3E}">
        <p14:creationId xmlns:p14="http://schemas.microsoft.com/office/powerpoint/2010/main" val="3833353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4F885C-1D6C-C035-D488-6441FCF1C729}"/>
              </a:ext>
            </a:extLst>
          </p:cNvPr>
          <p:cNvSpPr/>
          <p:nvPr/>
        </p:nvSpPr>
        <p:spPr>
          <a:xfrm>
            <a:off x="1" y="0"/>
            <a:ext cx="1169322" cy="6858000"/>
          </a:xfrm>
          <a:prstGeom prst="rect">
            <a:avLst/>
          </a:prstGeom>
          <a:gradFill flip="none" rotWithShape="1">
            <a:gsLst>
              <a:gs pos="90000">
                <a:schemeClr val="accent6">
                  <a:lumMod val="60000"/>
                  <a:lumOff val="40000"/>
                </a:schemeClr>
              </a:gs>
              <a:gs pos="32000">
                <a:schemeClr val="accent6">
                  <a:lumMod val="20000"/>
                  <a:lumOff val="8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2D0141A-E6AB-4E24-8AF4-B3EA12C6190B}"/>
              </a:ext>
            </a:extLst>
          </p:cNvPr>
          <p:cNvSpPr>
            <a:spLocks noGrp="1"/>
          </p:cNvSpPr>
          <p:nvPr>
            <p:ph type="title"/>
          </p:nvPr>
        </p:nvSpPr>
        <p:spPr/>
        <p:txBody>
          <a:bodyPr>
            <a:normAutofit/>
          </a:bodyPr>
          <a:lstStyle/>
          <a:p>
            <a:r>
              <a:rPr lang="en-US" sz="4000" dirty="0">
                <a:solidFill>
                  <a:schemeClr val="bg2">
                    <a:lumMod val="50000"/>
                  </a:schemeClr>
                </a:solidFill>
              </a:rPr>
              <a:t>Outstanding Projects</a:t>
            </a:r>
          </a:p>
        </p:txBody>
      </p:sp>
      <p:sp>
        <p:nvSpPr>
          <p:cNvPr id="2" name="TextBox 1">
            <a:extLst>
              <a:ext uri="{FF2B5EF4-FFF2-40B4-BE49-F238E27FC236}">
                <a16:creationId xmlns:a16="http://schemas.microsoft.com/office/drawing/2014/main" id="{21AA57B7-164A-0A33-C00C-F6AA6D70420F}"/>
              </a:ext>
            </a:extLst>
          </p:cNvPr>
          <p:cNvSpPr txBox="1"/>
          <p:nvPr/>
        </p:nvSpPr>
        <p:spPr>
          <a:xfrm>
            <a:off x="8742219" y="6438997"/>
            <a:ext cx="2258290" cy="307777"/>
          </a:xfrm>
          <a:prstGeom prst="rect">
            <a:avLst/>
          </a:prstGeom>
          <a:solidFill>
            <a:schemeClr val="bg1"/>
          </a:solidFill>
        </p:spPr>
        <p:txBody>
          <a:bodyPr wrap="square" rtlCol="0">
            <a:spAutoFit/>
          </a:bodyPr>
          <a:lstStyle/>
          <a:p>
            <a:pPr algn="r"/>
            <a:r>
              <a:rPr lang="en-US" sz="1400" dirty="0"/>
              <a:t>Drive Clean Indiana</a:t>
            </a:r>
          </a:p>
        </p:txBody>
      </p:sp>
      <p:pic>
        <p:nvPicPr>
          <p:cNvPr id="7" name="Picture 6">
            <a:extLst>
              <a:ext uri="{FF2B5EF4-FFF2-40B4-BE49-F238E27FC236}">
                <a16:creationId xmlns:a16="http://schemas.microsoft.com/office/drawing/2014/main" id="{D17D7385-EDC7-CD52-36F8-C4155360CE4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836" y="5767007"/>
            <a:ext cx="2840735" cy="1065276"/>
          </a:xfrm>
          <a:prstGeom prst="rect">
            <a:avLst/>
          </a:prstGeom>
        </p:spPr>
      </p:pic>
      <p:sp>
        <p:nvSpPr>
          <p:cNvPr id="3" name="Content Placeholder 2">
            <a:extLst>
              <a:ext uri="{FF2B5EF4-FFF2-40B4-BE49-F238E27FC236}">
                <a16:creationId xmlns:a16="http://schemas.microsoft.com/office/drawing/2014/main" id="{CD35144E-2BBB-5930-5460-8E7E6031ACC5}"/>
              </a:ext>
            </a:extLst>
          </p:cNvPr>
          <p:cNvSpPr>
            <a:spLocks noGrp="1"/>
          </p:cNvSpPr>
          <p:nvPr>
            <p:ph idx="1"/>
          </p:nvPr>
        </p:nvSpPr>
        <p:spPr>
          <a:xfrm>
            <a:off x="1169323" y="1496949"/>
            <a:ext cx="4926677" cy="4429125"/>
          </a:xfrm>
        </p:spPr>
        <p:txBody>
          <a:bodyPr>
            <a:noAutofit/>
          </a:bodyPr>
          <a:lstStyle/>
          <a:p>
            <a:r>
              <a:rPr lang="en-US" sz="3600" dirty="0">
                <a:solidFill>
                  <a:schemeClr val="tx1"/>
                </a:solidFill>
              </a:rPr>
              <a:t>NEVI Round 1</a:t>
            </a:r>
          </a:p>
          <a:p>
            <a:r>
              <a:rPr lang="en-US" sz="3600" dirty="0">
                <a:solidFill>
                  <a:schemeClr val="tx1"/>
                </a:solidFill>
              </a:rPr>
              <a:t>NEVI Round 2</a:t>
            </a:r>
          </a:p>
          <a:p>
            <a:pPr lvl="1"/>
            <a:r>
              <a:rPr lang="en-US" sz="3200" dirty="0">
                <a:solidFill>
                  <a:schemeClr val="tx1"/>
                </a:solidFill>
              </a:rPr>
              <a:t>Available Early 2025 </a:t>
            </a:r>
          </a:p>
          <a:p>
            <a:pPr lvl="1"/>
            <a:r>
              <a:rPr lang="en-US" sz="3200" dirty="0">
                <a:solidFill>
                  <a:schemeClr val="tx1"/>
                </a:solidFill>
              </a:rPr>
              <a:t>80% Funding</a:t>
            </a:r>
          </a:p>
          <a:p>
            <a:pPr lvl="1"/>
            <a:r>
              <a:rPr lang="en-US" sz="3200" dirty="0">
                <a:solidFill>
                  <a:schemeClr val="tx1"/>
                </a:solidFill>
              </a:rPr>
              <a:t>Public Alternative Fueling Infrastructure</a:t>
            </a:r>
          </a:p>
          <a:p>
            <a:pPr marL="457200" lvl="1" indent="0">
              <a:buNone/>
            </a:pPr>
            <a:endParaRPr lang="en-US" sz="3200" dirty="0">
              <a:solidFill>
                <a:schemeClr val="tx1"/>
              </a:solidFill>
            </a:endParaRPr>
          </a:p>
        </p:txBody>
      </p:sp>
      <p:pic>
        <p:nvPicPr>
          <p:cNvPr id="8" name="Picture 7">
            <a:extLst>
              <a:ext uri="{FF2B5EF4-FFF2-40B4-BE49-F238E27FC236}">
                <a16:creationId xmlns:a16="http://schemas.microsoft.com/office/drawing/2014/main" id="{735C6BF1-0AC7-8D88-B2C8-D8FCA1E95937}"/>
              </a:ext>
            </a:extLst>
          </p:cNvPr>
          <p:cNvPicPr>
            <a:picLocks noChangeAspect="1"/>
          </p:cNvPicPr>
          <p:nvPr/>
        </p:nvPicPr>
        <p:blipFill>
          <a:blip r:embed="rId4"/>
          <a:stretch>
            <a:fillRect/>
          </a:stretch>
        </p:blipFill>
        <p:spPr>
          <a:xfrm>
            <a:off x="6324521" y="1319126"/>
            <a:ext cx="5536738" cy="4219747"/>
          </a:xfrm>
          <a:prstGeom prst="rect">
            <a:avLst/>
          </a:prstGeom>
        </p:spPr>
      </p:pic>
    </p:spTree>
    <p:extLst>
      <p:ext uri="{BB962C8B-B14F-4D97-AF65-F5344CB8AC3E}">
        <p14:creationId xmlns:p14="http://schemas.microsoft.com/office/powerpoint/2010/main" val="2790532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4F885C-1D6C-C035-D488-6441FCF1C729}"/>
              </a:ext>
            </a:extLst>
          </p:cNvPr>
          <p:cNvSpPr/>
          <p:nvPr/>
        </p:nvSpPr>
        <p:spPr>
          <a:xfrm>
            <a:off x="1" y="0"/>
            <a:ext cx="1169322" cy="6858000"/>
          </a:xfrm>
          <a:prstGeom prst="rect">
            <a:avLst/>
          </a:prstGeom>
          <a:gradFill flip="none" rotWithShape="1">
            <a:gsLst>
              <a:gs pos="90000">
                <a:schemeClr val="accent6">
                  <a:lumMod val="60000"/>
                  <a:lumOff val="40000"/>
                </a:schemeClr>
              </a:gs>
              <a:gs pos="32000">
                <a:schemeClr val="accent6">
                  <a:lumMod val="20000"/>
                  <a:lumOff val="8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2D0141A-E6AB-4E24-8AF4-B3EA12C6190B}"/>
              </a:ext>
            </a:extLst>
          </p:cNvPr>
          <p:cNvSpPr>
            <a:spLocks noGrp="1"/>
          </p:cNvSpPr>
          <p:nvPr>
            <p:ph type="title"/>
          </p:nvPr>
        </p:nvSpPr>
        <p:spPr/>
        <p:txBody>
          <a:bodyPr>
            <a:normAutofit/>
          </a:bodyPr>
          <a:lstStyle/>
          <a:p>
            <a:r>
              <a:rPr lang="en-US" sz="4000" dirty="0">
                <a:solidFill>
                  <a:schemeClr val="bg2">
                    <a:lumMod val="50000"/>
                  </a:schemeClr>
                </a:solidFill>
              </a:rPr>
              <a:t>Outstanding Projects</a:t>
            </a:r>
          </a:p>
        </p:txBody>
      </p:sp>
      <p:sp>
        <p:nvSpPr>
          <p:cNvPr id="2" name="TextBox 1">
            <a:extLst>
              <a:ext uri="{FF2B5EF4-FFF2-40B4-BE49-F238E27FC236}">
                <a16:creationId xmlns:a16="http://schemas.microsoft.com/office/drawing/2014/main" id="{21AA57B7-164A-0A33-C00C-F6AA6D70420F}"/>
              </a:ext>
            </a:extLst>
          </p:cNvPr>
          <p:cNvSpPr txBox="1"/>
          <p:nvPr/>
        </p:nvSpPr>
        <p:spPr>
          <a:xfrm>
            <a:off x="8742219" y="6438997"/>
            <a:ext cx="2258290" cy="307777"/>
          </a:xfrm>
          <a:prstGeom prst="rect">
            <a:avLst/>
          </a:prstGeom>
          <a:solidFill>
            <a:schemeClr val="bg1"/>
          </a:solidFill>
        </p:spPr>
        <p:txBody>
          <a:bodyPr wrap="square" rtlCol="0">
            <a:spAutoFit/>
          </a:bodyPr>
          <a:lstStyle/>
          <a:p>
            <a:pPr algn="r"/>
            <a:r>
              <a:rPr lang="en-US" sz="1400" dirty="0"/>
              <a:t>Drive Clean Indiana</a:t>
            </a:r>
          </a:p>
        </p:txBody>
      </p:sp>
      <p:pic>
        <p:nvPicPr>
          <p:cNvPr id="7" name="Picture 6">
            <a:extLst>
              <a:ext uri="{FF2B5EF4-FFF2-40B4-BE49-F238E27FC236}">
                <a16:creationId xmlns:a16="http://schemas.microsoft.com/office/drawing/2014/main" id="{D17D7385-EDC7-CD52-36F8-C4155360CE4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836" y="5767007"/>
            <a:ext cx="2840735" cy="1065276"/>
          </a:xfrm>
          <a:prstGeom prst="rect">
            <a:avLst/>
          </a:prstGeom>
        </p:spPr>
      </p:pic>
      <p:sp>
        <p:nvSpPr>
          <p:cNvPr id="3" name="Content Placeholder 2">
            <a:extLst>
              <a:ext uri="{FF2B5EF4-FFF2-40B4-BE49-F238E27FC236}">
                <a16:creationId xmlns:a16="http://schemas.microsoft.com/office/drawing/2014/main" id="{CD35144E-2BBB-5930-5460-8E7E6031ACC5}"/>
              </a:ext>
            </a:extLst>
          </p:cNvPr>
          <p:cNvSpPr>
            <a:spLocks noGrp="1"/>
          </p:cNvSpPr>
          <p:nvPr>
            <p:ph idx="1"/>
          </p:nvPr>
        </p:nvSpPr>
        <p:spPr>
          <a:xfrm>
            <a:off x="1169323" y="1496949"/>
            <a:ext cx="6569623" cy="4429125"/>
          </a:xfrm>
        </p:spPr>
        <p:txBody>
          <a:bodyPr>
            <a:noAutofit/>
          </a:bodyPr>
          <a:lstStyle/>
          <a:p>
            <a:r>
              <a:rPr lang="en-US" sz="3600" dirty="0">
                <a:solidFill>
                  <a:schemeClr val="tx1"/>
                </a:solidFill>
              </a:rPr>
              <a:t>Lake and Porter County ZEV</a:t>
            </a:r>
          </a:p>
          <a:p>
            <a:pPr lvl="1"/>
            <a:r>
              <a:rPr lang="en-US" sz="2800" dirty="0">
                <a:solidFill>
                  <a:schemeClr val="tx1"/>
                </a:solidFill>
              </a:rPr>
              <a:t>80 EVs + Level 2 Fleet Chargers</a:t>
            </a:r>
          </a:p>
          <a:p>
            <a:pPr lvl="1"/>
            <a:r>
              <a:rPr lang="en-US" sz="2800" dirty="0">
                <a:solidFill>
                  <a:schemeClr val="tx1"/>
                </a:solidFill>
              </a:rPr>
              <a:t>20 Public Level 2 Charging Stations</a:t>
            </a:r>
          </a:p>
          <a:p>
            <a:pPr lvl="1"/>
            <a:r>
              <a:rPr lang="en-US" sz="2800" dirty="0">
                <a:solidFill>
                  <a:schemeClr val="tx1"/>
                </a:solidFill>
              </a:rPr>
              <a:t>2022 NIRPC NOFA</a:t>
            </a:r>
          </a:p>
          <a:p>
            <a:pPr lvl="1"/>
            <a:r>
              <a:rPr lang="en-US" sz="2800" dirty="0">
                <a:solidFill>
                  <a:schemeClr val="tx1"/>
                </a:solidFill>
              </a:rPr>
              <a:t>Awarded: $2,982,400</a:t>
            </a:r>
          </a:p>
          <a:p>
            <a:pPr lvl="1"/>
            <a:r>
              <a:rPr lang="en-US" sz="2800" dirty="0">
                <a:solidFill>
                  <a:schemeClr val="tx1"/>
                </a:solidFill>
              </a:rPr>
              <a:t>Local Match: $1,577,600</a:t>
            </a:r>
          </a:p>
          <a:p>
            <a:pPr lvl="1"/>
            <a:r>
              <a:rPr lang="en-US" sz="2800" dirty="0">
                <a:solidFill>
                  <a:schemeClr val="tx1"/>
                </a:solidFill>
              </a:rPr>
              <a:t>City of Lake Station</a:t>
            </a:r>
          </a:p>
        </p:txBody>
      </p:sp>
      <p:pic>
        <p:nvPicPr>
          <p:cNvPr id="9" name="Picture 8">
            <a:extLst>
              <a:ext uri="{FF2B5EF4-FFF2-40B4-BE49-F238E27FC236}">
                <a16:creationId xmlns:a16="http://schemas.microsoft.com/office/drawing/2014/main" id="{8306CDBA-6C61-34D5-D336-E0C59400DBF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562045" y="415387"/>
            <a:ext cx="4618637" cy="2163123"/>
          </a:xfrm>
          <a:prstGeom prst="rect">
            <a:avLst/>
          </a:prstGeom>
        </p:spPr>
      </p:pic>
      <p:pic>
        <p:nvPicPr>
          <p:cNvPr id="11" name="Picture 10">
            <a:extLst>
              <a:ext uri="{FF2B5EF4-FFF2-40B4-BE49-F238E27FC236}">
                <a16:creationId xmlns:a16="http://schemas.microsoft.com/office/drawing/2014/main" id="{D2892744-6F59-9951-FF55-293BF20E6275}"/>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9102352" y="2792404"/>
            <a:ext cx="1673020" cy="3382322"/>
          </a:xfrm>
          <a:prstGeom prst="rect">
            <a:avLst/>
          </a:prstGeom>
        </p:spPr>
      </p:pic>
    </p:spTree>
    <p:extLst>
      <p:ext uri="{BB962C8B-B14F-4D97-AF65-F5344CB8AC3E}">
        <p14:creationId xmlns:p14="http://schemas.microsoft.com/office/powerpoint/2010/main" val="2636735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4F885C-1D6C-C035-D488-6441FCF1C729}"/>
              </a:ext>
            </a:extLst>
          </p:cNvPr>
          <p:cNvSpPr/>
          <p:nvPr/>
        </p:nvSpPr>
        <p:spPr>
          <a:xfrm>
            <a:off x="1" y="0"/>
            <a:ext cx="1169322" cy="6858000"/>
          </a:xfrm>
          <a:prstGeom prst="rect">
            <a:avLst/>
          </a:prstGeom>
          <a:gradFill flip="none" rotWithShape="1">
            <a:gsLst>
              <a:gs pos="90000">
                <a:schemeClr val="accent6">
                  <a:lumMod val="60000"/>
                  <a:lumOff val="40000"/>
                </a:schemeClr>
              </a:gs>
              <a:gs pos="32000">
                <a:schemeClr val="accent6">
                  <a:lumMod val="20000"/>
                  <a:lumOff val="8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2D0141A-E6AB-4E24-8AF4-B3EA12C6190B}"/>
              </a:ext>
            </a:extLst>
          </p:cNvPr>
          <p:cNvSpPr>
            <a:spLocks noGrp="1"/>
          </p:cNvSpPr>
          <p:nvPr>
            <p:ph type="title"/>
          </p:nvPr>
        </p:nvSpPr>
        <p:spPr/>
        <p:txBody>
          <a:bodyPr>
            <a:normAutofit/>
          </a:bodyPr>
          <a:lstStyle/>
          <a:p>
            <a:r>
              <a:rPr lang="en-US" sz="4000" dirty="0">
                <a:solidFill>
                  <a:schemeClr val="bg2">
                    <a:lumMod val="50000"/>
                  </a:schemeClr>
                </a:solidFill>
              </a:rPr>
              <a:t>Outstanding Projects</a:t>
            </a:r>
          </a:p>
        </p:txBody>
      </p:sp>
      <p:sp>
        <p:nvSpPr>
          <p:cNvPr id="2" name="TextBox 1">
            <a:extLst>
              <a:ext uri="{FF2B5EF4-FFF2-40B4-BE49-F238E27FC236}">
                <a16:creationId xmlns:a16="http://schemas.microsoft.com/office/drawing/2014/main" id="{21AA57B7-164A-0A33-C00C-F6AA6D70420F}"/>
              </a:ext>
            </a:extLst>
          </p:cNvPr>
          <p:cNvSpPr txBox="1"/>
          <p:nvPr/>
        </p:nvSpPr>
        <p:spPr>
          <a:xfrm>
            <a:off x="8742219" y="6438997"/>
            <a:ext cx="2258290" cy="307777"/>
          </a:xfrm>
          <a:prstGeom prst="rect">
            <a:avLst/>
          </a:prstGeom>
          <a:solidFill>
            <a:schemeClr val="bg1"/>
          </a:solidFill>
        </p:spPr>
        <p:txBody>
          <a:bodyPr wrap="square" rtlCol="0">
            <a:spAutoFit/>
          </a:bodyPr>
          <a:lstStyle/>
          <a:p>
            <a:pPr algn="r"/>
            <a:r>
              <a:rPr lang="en-US" sz="1400" dirty="0"/>
              <a:t>Drive Clean Indiana</a:t>
            </a:r>
          </a:p>
        </p:txBody>
      </p:sp>
      <p:pic>
        <p:nvPicPr>
          <p:cNvPr id="7" name="Picture 6">
            <a:extLst>
              <a:ext uri="{FF2B5EF4-FFF2-40B4-BE49-F238E27FC236}">
                <a16:creationId xmlns:a16="http://schemas.microsoft.com/office/drawing/2014/main" id="{D17D7385-EDC7-CD52-36F8-C4155360CE4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836" y="5767007"/>
            <a:ext cx="2840735" cy="1065276"/>
          </a:xfrm>
          <a:prstGeom prst="rect">
            <a:avLst/>
          </a:prstGeom>
        </p:spPr>
      </p:pic>
      <p:sp>
        <p:nvSpPr>
          <p:cNvPr id="3" name="Content Placeholder 2">
            <a:extLst>
              <a:ext uri="{FF2B5EF4-FFF2-40B4-BE49-F238E27FC236}">
                <a16:creationId xmlns:a16="http://schemas.microsoft.com/office/drawing/2014/main" id="{CD35144E-2BBB-5930-5460-8E7E6031ACC5}"/>
              </a:ext>
            </a:extLst>
          </p:cNvPr>
          <p:cNvSpPr>
            <a:spLocks noGrp="1"/>
          </p:cNvSpPr>
          <p:nvPr>
            <p:ph idx="1"/>
          </p:nvPr>
        </p:nvSpPr>
        <p:spPr>
          <a:xfrm>
            <a:off x="1169323" y="1496949"/>
            <a:ext cx="7572896" cy="4429125"/>
          </a:xfrm>
        </p:spPr>
        <p:txBody>
          <a:bodyPr>
            <a:noAutofit/>
          </a:bodyPr>
          <a:lstStyle/>
          <a:p>
            <a:r>
              <a:rPr lang="en-US" sz="3600" dirty="0">
                <a:solidFill>
                  <a:schemeClr val="tx1"/>
                </a:solidFill>
              </a:rPr>
              <a:t>Community Change Grant</a:t>
            </a:r>
          </a:p>
          <a:p>
            <a:pPr lvl="1"/>
            <a:r>
              <a:rPr lang="en-US" sz="2800" dirty="0">
                <a:solidFill>
                  <a:schemeClr val="tx1"/>
                </a:solidFill>
              </a:rPr>
              <a:t>$40M Project Requests</a:t>
            </a:r>
          </a:p>
          <a:p>
            <a:pPr lvl="1"/>
            <a:r>
              <a:rPr lang="en-US" sz="2800" dirty="0">
                <a:solidFill>
                  <a:schemeClr val="tx1"/>
                </a:solidFill>
              </a:rPr>
              <a:t>Improve Building Efficiencies</a:t>
            </a:r>
          </a:p>
          <a:p>
            <a:pPr lvl="1"/>
            <a:r>
              <a:rPr lang="en-US" sz="2800" dirty="0">
                <a:solidFill>
                  <a:schemeClr val="tx1"/>
                </a:solidFill>
              </a:rPr>
              <a:t>Decarbonization</a:t>
            </a:r>
          </a:p>
          <a:p>
            <a:pPr lvl="1"/>
            <a:r>
              <a:rPr lang="en-US" sz="2800" dirty="0">
                <a:solidFill>
                  <a:schemeClr val="tx1"/>
                </a:solidFill>
              </a:rPr>
              <a:t>Work Force Training/Development</a:t>
            </a:r>
          </a:p>
          <a:p>
            <a:pPr lvl="1"/>
            <a:r>
              <a:rPr lang="en-US" sz="2800" dirty="0">
                <a:solidFill>
                  <a:schemeClr val="tx1"/>
                </a:solidFill>
              </a:rPr>
              <a:t>Collaboration</a:t>
            </a:r>
          </a:p>
          <a:p>
            <a:pPr lvl="1"/>
            <a:r>
              <a:rPr lang="en-US" sz="2800" dirty="0">
                <a:solidFill>
                  <a:schemeClr val="tx1"/>
                </a:solidFill>
              </a:rPr>
              <a:t>Apprenticeship Program</a:t>
            </a:r>
          </a:p>
          <a:p>
            <a:pPr lvl="1"/>
            <a:r>
              <a:rPr lang="en-US" sz="2800" dirty="0">
                <a:solidFill>
                  <a:schemeClr val="tx1"/>
                </a:solidFill>
              </a:rPr>
              <a:t>Electric Infrastructure Deployment</a:t>
            </a:r>
          </a:p>
          <a:p>
            <a:pPr lvl="1"/>
            <a:r>
              <a:rPr lang="en-US" sz="2800" dirty="0">
                <a:solidFill>
                  <a:schemeClr val="tx1"/>
                </a:solidFill>
              </a:rPr>
              <a:t>Lake, LaPorte, and Porter County Focus</a:t>
            </a:r>
          </a:p>
          <a:p>
            <a:pPr marL="457200" lvl="1" indent="0">
              <a:buNone/>
            </a:pPr>
            <a:endParaRPr lang="en-US" sz="2800" dirty="0">
              <a:solidFill>
                <a:schemeClr val="tx1"/>
              </a:solidFill>
            </a:endParaRPr>
          </a:p>
          <a:p>
            <a:pPr marL="457200" lvl="1" indent="0">
              <a:buNone/>
            </a:pPr>
            <a:endParaRPr lang="en-US" sz="3200" dirty="0">
              <a:solidFill>
                <a:schemeClr val="tx1"/>
              </a:solidFill>
            </a:endParaRPr>
          </a:p>
        </p:txBody>
      </p:sp>
      <p:pic>
        <p:nvPicPr>
          <p:cNvPr id="9" name="Picture 8">
            <a:extLst>
              <a:ext uri="{FF2B5EF4-FFF2-40B4-BE49-F238E27FC236}">
                <a16:creationId xmlns:a16="http://schemas.microsoft.com/office/drawing/2014/main" id="{B384DD5F-A765-6037-37FA-2ABA3BD8678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83772" y="590740"/>
            <a:ext cx="3148921" cy="4725553"/>
          </a:xfrm>
          <a:prstGeom prst="rect">
            <a:avLst/>
          </a:prstGeom>
        </p:spPr>
      </p:pic>
    </p:spTree>
    <p:extLst>
      <p:ext uri="{BB962C8B-B14F-4D97-AF65-F5344CB8AC3E}">
        <p14:creationId xmlns:p14="http://schemas.microsoft.com/office/powerpoint/2010/main" val="8373822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1abb2d1-028d-446e-afe2-d94cc962403f" xsi:nil="true"/>
    <lcf76f155ced4ddcb4097134ff3c332f xmlns="c33cc4ef-d56c-478f-85e4-6962296c13c7">
      <Terms xmlns="http://schemas.microsoft.com/office/infopath/2007/PartnerControls"/>
    </lcf76f155ced4ddcb4097134ff3c332f>
    <SharedWithUsers xmlns="61abb2d1-028d-446e-afe2-d94cc962403f">
      <UserInfo>
        <DisplayName>Ryan Lisek</DisplayName>
        <AccountId>17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E0537210C16F049B5ABFDE815AE602D" ma:contentTypeVersion="12" ma:contentTypeDescription="Create a new document." ma:contentTypeScope="" ma:versionID="b1702edafcf4538484e0d5da9ff391a3">
  <xsd:schema xmlns:xsd="http://www.w3.org/2001/XMLSchema" xmlns:xs="http://www.w3.org/2001/XMLSchema" xmlns:p="http://schemas.microsoft.com/office/2006/metadata/properties" xmlns:ns2="c33cc4ef-d56c-478f-85e4-6962296c13c7" xmlns:ns3="61abb2d1-028d-446e-afe2-d94cc962403f" targetNamespace="http://schemas.microsoft.com/office/2006/metadata/properties" ma:root="true" ma:fieldsID="d6986d472ca25f7b701213f583f609cb" ns2:_="" ns3:_="">
    <xsd:import namespace="c33cc4ef-d56c-478f-85e4-6962296c13c7"/>
    <xsd:import namespace="61abb2d1-028d-446e-afe2-d94cc962403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3cc4ef-d56c-478f-85e4-6962296c13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5117a7d-d60f-486b-b2e6-ce8706fa59ad"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abb2d1-028d-446e-afe2-d94cc962403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2c12a5d7-cbb9-401b-8f47-58c81024398b}" ma:internalName="TaxCatchAll" ma:showField="CatchAllData" ma:web="61abb2d1-028d-446e-afe2-d94cc96240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8D661F-5787-461D-A81F-8DD02C006B94}">
  <ds:schemaRefs>
    <ds:schemaRef ds:uri="http://purl.org/dc/terms/"/>
    <ds:schemaRef ds:uri="http://schemas.microsoft.com/office/infopath/2007/PartnerControls"/>
    <ds:schemaRef ds:uri="http://purl.org/dc/elements/1.1/"/>
    <ds:schemaRef ds:uri="http://purl.org/dc/dcmitype/"/>
    <ds:schemaRef ds:uri="61abb2d1-028d-446e-afe2-d94cc962403f"/>
    <ds:schemaRef ds:uri="http://schemas.microsoft.com/office/2006/metadata/properties"/>
    <ds:schemaRef ds:uri="http://schemas.microsoft.com/office/2006/documentManagement/types"/>
    <ds:schemaRef ds:uri="http://schemas.openxmlformats.org/package/2006/metadata/core-properties"/>
    <ds:schemaRef ds:uri="c33cc4ef-d56c-478f-85e4-6962296c13c7"/>
    <ds:schemaRef ds:uri="http://www.w3.org/XML/1998/namespace"/>
  </ds:schemaRefs>
</ds:datastoreItem>
</file>

<file path=customXml/itemProps2.xml><?xml version="1.0" encoding="utf-8"?>
<ds:datastoreItem xmlns:ds="http://schemas.openxmlformats.org/officeDocument/2006/customXml" ds:itemID="{27C410DA-073C-4826-8232-C68EC6D1CA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3cc4ef-d56c-478f-85e4-6962296c13c7"/>
    <ds:schemaRef ds:uri="61abb2d1-028d-446e-afe2-d94cc96240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009F5C8-1A79-400F-9D4B-EDA9215755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54971</TotalTime>
  <Words>753</Words>
  <Application>Microsoft Macintosh PowerPoint</Application>
  <PresentationFormat>Widescreen</PresentationFormat>
  <Paragraphs>129</Paragraphs>
  <Slides>13</Slides>
  <Notes>11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20" baseType="lpstr">
      <vt:lpstr>Aptos</vt:lpstr>
      <vt:lpstr>Arial</vt:lpstr>
      <vt:lpstr>Calibri</vt:lpstr>
      <vt:lpstr>Copperplate</vt:lpstr>
      <vt:lpstr>Times New Roman</vt:lpstr>
      <vt:lpstr>Office Theme</vt:lpstr>
      <vt:lpstr>Worksheet</vt:lpstr>
      <vt:lpstr>NIRPC Green Fleet</vt:lpstr>
      <vt:lpstr>Our Mission</vt:lpstr>
      <vt:lpstr>About NWI Green Fleet Program</vt:lpstr>
      <vt:lpstr>Current Programs and Projects</vt:lpstr>
      <vt:lpstr>Success in Deployments for 2023/2024</vt:lpstr>
      <vt:lpstr>Outstanding Projects</vt:lpstr>
      <vt:lpstr>Outstanding Projects</vt:lpstr>
      <vt:lpstr>Outstanding Projects</vt:lpstr>
      <vt:lpstr>Outstanding Projects</vt:lpstr>
      <vt:lpstr>Engagement &amp; Collaboration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AFDC Electric Drive Overview</dc:title>
  <dc:subject>This presentation provides an overview of how electricity is used as an alternative fuel, electric-drive vehicles, and charging infrastructure. The presentation also covers items to consider before implementing electric-drive vehicles in a fleet.</dc:subject>
  <dc:creator>Putzig, Mollie</dc:creator>
  <cp:keywords/>
  <dc:description/>
  <cp:lastModifiedBy>Carl Lisek</cp:lastModifiedBy>
  <cp:revision>406</cp:revision>
  <cp:lastPrinted>2023-04-05T15:03:20Z</cp:lastPrinted>
  <dcterms:created xsi:type="dcterms:W3CDTF">2019-05-03T14:34:25Z</dcterms:created>
  <dcterms:modified xsi:type="dcterms:W3CDTF">2024-12-03T16:36:55Z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0x010100FE0537210C16F049B5ABFDE815AE602D</vt:lpwstr>
  </property>
  <property fmtid="{D5CDD505-2E9C-101B-9397-08002B2CF9AE}" pid="3" name="MediaServiceImageTags">
    <vt:lpwstr/>
  </property>
</Properties>
</file>