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notesSlides/notesSlide1.xml" ContentType="application/vnd.openxmlformats-officedocument.presentationml.notesSlide+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drawings/drawing2.xml" ContentType="application/vnd.openxmlformats-officedocument.drawingml.chartshapes+xml"/>
  <Override PartName="/ppt/charts/chart10.xml" ContentType="application/vnd.openxmlformats-officedocument.drawingml.chart+xml"/>
  <Override PartName="/ppt/drawings/drawing3.xml" ContentType="application/vnd.openxmlformats-officedocument.drawingml.chartshapes+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76" r:id="rId5"/>
    <p:sldId id="272" r:id="rId6"/>
    <p:sldId id="259" r:id="rId7"/>
    <p:sldId id="260" r:id="rId8"/>
    <p:sldId id="261" r:id="rId9"/>
    <p:sldId id="263" r:id="rId10"/>
    <p:sldId id="273" r:id="rId11"/>
    <p:sldId id="270" r:id="rId12"/>
    <p:sldId id="271" r:id="rId13"/>
    <p:sldId id="274" r:id="rId14"/>
    <p:sldId id="275" r:id="rId1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A9AA"/>
    <a:srgbClr val="AAB51B"/>
    <a:srgbClr val="000000"/>
    <a:srgbClr val="0033CC"/>
    <a:srgbClr val="FFCC00"/>
    <a:srgbClr val="009900"/>
    <a:srgbClr val="33CC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9" autoAdjust="0"/>
    <p:restoredTop sz="94660"/>
  </p:normalViewPr>
  <p:slideViewPr>
    <p:cSldViewPr>
      <p:cViewPr varScale="1">
        <p:scale>
          <a:sx n="84" d="100"/>
          <a:sy n="84" d="100"/>
        </p:scale>
        <p:origin x="1450"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9.5905923344948268E-2"/>
          <c:y val="2.7861625164875607E-2"/>
          <c:w val="0.88493031358886876"/>
          <c:h val="0.76327367005954894"/>
        </c:manualLayout>
      </c:layout>
      <c:barChart>
        <c:barDir val="col"/>
        <c:grouping val="clustered"/>
        <c:varyColors val="0"/>
        <c:ser>
          <c:idx val="0"/>
          <c:order val="0"/>
          <c:tx>
            <c:strRef>
              <c:f>Sheet1!$B$1</c:f>
              <c:strCache>
                <c:ptCount val="1"/>
                <c:pt idx="0">
                  <c:v>Number of Labs Seized</c:v>
                </c:pt>
              </c:strCache>
            </c:strRef>
          </c:tx>
          <c:invertIfNegative val="0"/>
          <c:dLbls>
            <c:dLbl>
              <c:idx val="5"/>
              <c:layout>
                <c:manualLayout>
                  <c:x val="3.4843205574915243E-3"/>
                  <c:y val="1.2690355329949245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7421602787456888E-3"/>
                  <c:y val="1.2690355329949245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Sheet1!$B$2:$B$13</c:f>
              <c:numCache>
                <c:formatCode>General</c:formatCode>
                <c:ptCount val="12"/>
                <c:pt idx="0">
                  <c:v>13</c:v>
                </c:pt>
                <c:pt idx="1">
                  <c:v>19</c:v>
                </c:pt>
                <c:pt idx="2">
                  <c:v>19</c:v>
                </c:pt>
                <c:pt idx="3">
                  <c:v>31</c:v>
                </c:pt>
                <c:pt idx="4">
                  <c:v>18</c:v>
                </c:pt>
                <c:pt idx="5">
                  <c:v>12</c:v>
                </c:pt>
                <c:pt idx="6">
                  <c:v>19</c:v>
                </c:pt>
                <c:pt idx="7">
                  <c:v>15</c:v>
                </c:pt>
                <c:pt idx="8">
                  <c:v>16</c:v>
                </c:pt>
                <c:pt idx="9">
                  <c:v>8</c:v>
                </c:pt>
                <c:pt idx="10">
                  <c:v>8</c:v>
                </c:pt>
                <c:pt idx="11">
                  <c:v>8</c:v>
                </c:pt>
              </c:numCache>
            </c:numRef>
          </c:val>
        </c:ser>
        <c:dLbls>
          <c:showLegendKey val="0"/>
          <c:showVal val="1"/>
          <c:showCatName val="0"/>
          <c:showSerName val="0"/>
          <c:showPercent val="0"/>
          <c:showBubbleSize val="0"/>
        </c:dLbls>
        <c:gapWidth val="75"/>
        <c:overlap val="-25"/>
        <c:axId val="310072400"/>
        <c:axId val="310072792"/>
      </c:barChart>
      <c:catAx>
        <c:axId val="310072400"/>
        <c:scaling>
          <c:orientation val="minMax"/>
        </c:scaling>
        <c:delete val="0"/>
        <c:axPos val="b"/>
        <c:numFmt formatCode="General" sourceLinked="1"/>
        <c:majorTickMark val="none"/>
        <c:minorTickMark val="none"/>
        <c:tickLblPos val="nextTo"/>
        <c:crossAx val="310072792"/>
        <c:crosses val="autoZero"/>
        <c:auto val="1"/>
        <c:lblAlgn val="ctr"/>
        <c:lblOffset val="100"/>
        <c:noMultiLvlLbl val="0"/>
      </c:catAx>
      <c:valAx>
        <c:axId val="310072792"/>
        <c:scaling>
          <c:orientation val="minMax"/>
        </c:scaling>
        <c:delete val="0"/>
        <c:axPos val="l"/>
        <c:majorGridlines/>
        <c:numFmt formatCode="General" sourceLinked="1"/>
        <c:majorTickMark val="none"/>
        <c:minorTickMark val="none"/>
        <c:tickLblPos val="nextTo"/>
        <c:spPr>
          <a:ln w="9520">
            <a:noFill/>
          </a:ln>
        </c:spPr>
        <c:crossAx val="310072400"/>
        <c:crosses val="autoZero"/>
        <c:crossBetween val="between"/>
      </c:valAx>
      <c:spP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c:spPr>
    </c:plotArea>
    <c:legend>
      <c:legendPos val="b"/>
      <c:layout/>
      <c:overlay val="0"/>
    </c:legend>
    <c:plotVisOnly val="1"/>
    <c:dispBlanksAs val="gap"/>
    <c:showDLblsOverMax val="0"/>
  </c:chart>
  <c:txPr>
    <a:bodyPr/>
    <a:lstStyle/>
    <a:p>
      <a:pPr>
        <a:defRPr sz="1799"/>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view3D>
      <c:rotX val="30"/>
      <c:rotY val="40"/>
      <c:depthPercent val="100"/>
      <c:rAngAx val="1"/>
    </c:view3D>
    <c:floor>
      <c:thickness val="0"/>
    </c:floor>
    <c:sideWall>
      <c:thickness val="0"/>
    </c:sideWall>
    <c:backWall>
      <c:thickness val="0"/>
    </c:backWall>
    <c:plotArea>
      <c:layout>
        <c:manualLayout>
          <c:layoutTarget val="inner"/>
          <c:xMode val="edge"/>
          <c:yMode val="edge"/>
          <c:x val="5.7902635390202101E-2"/>
          <c:y val="0.14451076973992663"/>
          <c:w val="0.92804501884729385"/>
          <c:h val="0.70307465732645691"/>
        </c:manualLayout>
      </c:layout>
      <c:bar3DChart>
        <c:barDir val="col"/>
        <c:grouping val="clustered"/>
        <c:varyColors val="0"/>
        <c:ser>
          <c:idx val="0"/>
          <c:order val="0"/>
          <c:tx>
            <c:strRef>
              <c:f>Sheet1!$B$1</c:f>
              <c:strCache>
                <c:ptCount val="1"/>
                <c:pt idx="0">
                  <c:v>Adults Injured</c:v>
                </c:pt>
              </c:strCache>
            </c:strRef>
          </c:tx>
          <c:invertIfNegative val="0"/>
          <c:dLbls>
            <c:dLbl>
              <c:idx val="0"/>
              <c:delete val="1"/>
              <c:extLst>
                <c:ext xmlns:c15="http://schemas.microsoft.com/office/drawing/2012/chart" uri="{CE6537A1-D6FC-4f65-9D91-7224C49458BB}"/>
              </c:extLst>
            </c:dLbl>
            <c:dLbl>
              <c:idx val="6"/>
              <c:layout>
                <c:manualLayout>
                  <c:x val="0"/>
                  <c:y val="2.66752083344278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4.2157037287514024E-3"/>
                  <c:y val="2.6675208334427892E-3"/>
                </c:manualLayout>
              </c:layout>
              <c:showLegendKey val="0"/>
              <c:showVal val="1"/>
              <c:showCatName val="0"/>
              <c:showSerName val="0"/>
              <c:showPercent val="0"/>
              <c:showBubbleSize val="0"/>
              <c:extLst>
                <c:ext xmlns:c15="http://schemas.microsoft.com/office/drawing/2012/chart" uri="{CE6537A1-D6FC-4f65-9D91-7224C49458BB}"/>
              </c:extLst>
            </c:dLbl>
            <c:dLbl>
              <c:idx val="13"/>
              <c:layout>
                <c:manualLayout>
                  <c:x val="5.6209383050016314E-3"/>
                  <c:y val="0"/>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7.0261728812520633E-3"/>
                  <c:y val="8.406188808295876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Sheet1!$B$2:$B$13</c:f>
              <c:numCache>
                <c:formatCode>General</c:formatCode>
                <c:ptCount val="12"/>
                <c:pt idx="0">
                  <c:v>7</c:v>
                </c:pt>
                <c:pt idx="1">
                  <c:v>14</c:v>
                </c:pt>
                <c:pt idx="2">
                  <c:v>14</c:v>
                </c:pt>
                <c:pt idx="3">
                  <c:v>34</c:v>
                </c:pt>
                <c:pt idx="4">
                  <c:v>51</c:v>
                </c:pt>
                <c:pt idx="5">
                  <c:v>36</c:v>
                </c:pt>
                <c:pt idx="6">
                  <c:v>27</c:v>
                </c:pt>
                <c:pt idx="7">
                  <c:v>24</c:v>
                </c:pt>
                <c:pt idx="8">
                  <c:v>12</c:v>
                </c:pt>
                <c:pt idx="9">
                  <c:v>8</c:v>
                </c:pt>
                <c:pt idx="10">
                  <c:v>1</c:v>
                </c:pt>
                <c:pt idx="11">
                  <c:v>1</c:v>
                </c:pt>
              </c:numCache>
            </c:numRef>
          </c:val>
        </c:ser>
        <c:ser>
          <c:idx val="1"/>
          <c:order val="1"/>
          <c:tx>
            <c:strRef>
              <c:f>Sheet1!$C$1</c:f>
              <c:strCache>
                <c:ptCount val="1"/>
                <c:pt idx="0">
                  <c:v>Adult Deaths</c:v>
                </c:pt>
              </c:strCache>
            </c:strRef>
          </c:tx>
          <c:invertIfNegative val="0"/>
          <c:dLbls>
            <c:dLbl>
              <c:idx val="4"/>
              <c:delete val="1"/>
              <c:extLst>
                <c:ext xmlns:c15="http://schemas.microsoft.com/office/drawing/2012/chart" uri="{CE6537A1-D6FC-4f65-9D91-7224C49458BB}"/>
              </c:extLst>
            </c:dLbl>
            <c:dLbl>
              <c:idx val="5"/>
              <c:layout>
                <c:manualLayout>
                  <c:x val="4.2157037287512524E-3"/>
                  <c:y val="1.333760416721366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2157037287512524E-3"/>
                  <c:y val="8.002562500328472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5.6209383050016314E-3"/>
                  <c:y val="8.002562500328354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6209383050016314E-3"/>
                  <c:y val="8.002562500328354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7.0261728812521388E-3"/>
                  <c:y val="-5.335041666885556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8.4314074575024527E-3"/>
                  <c:y val="1.333760416721366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4052345762503967E-2"/>
                  <c:y val="-1.0274112078275501E-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1.405234576250407E-3"/>
                  <c:y val="8.0025625003283269E-3"/>
                </c:manualLayout>
              </c:layout>
              <c:showLegendKey val="0"/>
              <c:showVal val="1"/>
              <c:showCatName val="0"/>
              <c:showSerName val="0"/>
              <c:showPercent val="0"/>
              <c:showBubbleSize val="0"/>
              <c:extLst>
                <c:ext xmlns:c15="http://schemas.microsoft.com/office/drawing/2012/chart" uri="{CE6537A1-D6FC-4f65-9D91-7224C49458BB}"/>
              </c:extLst>
            </c:dLbl>
            <c:dLbl>
              <c:idx val="13"/>
              <c:layout>
                <c:manualLayout>
                  <c:x val="1.2647111186253663E-2"/>
                  <c:y val="1.4010314680493118E-2"/>
                </c:manualLayout>
              </c:layout>
              <c:showLegendKey val="0"/>
              <c:showVal val="1"/>
              <c:showCatName val="0"/>
              <c:showSerName val="0"/>
              <c:showPercent val="0"/>
              <c:showBubbleSize val="0"/>
              <c:extLst>
                <c:ext xmlns:c15="http://schemas.microsoft.com/office/drawing/2012/chart" uri="{CE6537A1-D6FC-4f65-9D91-7224C49458BB}"/>
              </c:extLst>
            </c:dLbl>
            <c:dLbl>
              <c:idx val="15"/>
              <c:layout>
                <c:manualLayout>
                  <c:x val="7.0261728812520425E-3"/>
                  <c:y val="-8.406188808295876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Sheet1!$C$2:$C$13</c:f>
              <c:numCache>
                <c:formatCode>General</c:formatCode>
                <c:ptCount val="12"/>
                <c:pt idx="0">
                  <c:v>1</c:v>
                </c:pt>
                <c:pt idx="1">
                  <c:v>1</c:v>
                </c:pt>
                <c:pt idx="2">
                  <c:v>1</c:v>
                </c:pt>
                <c:pt idx="3">
                  <c:v>3</c:v>
                </c:pt>
                <c:pt idx="4">
                  <c:v>1</c:v>
                </c:pt>
                <c:pt idx="5">
                  <c:v>3</c:v>
                </c:pt>
                <c:pt idx="6">
                  <c:v>4</c:v>
                </c:pt>
                <c:pt idx="7">
                  <c:v>2</c:v>
                </c:pt>
                <c:pt idx="8">
                  <c:v>1</c:v>
                </c:pt>
                <c:pt idx="9">
                  <c:v>0</c:v>
                </c:pt>
                <c:pt idx="10">
                  <c:v>1</c:v>
                </c:pt>
                <c:pt idx="11">
                  <c:v>1</c:v>
                </c:pt>
              </c:numCache>
            </c:numRef>
          </c:val>
        </c:ser>
        <c:ser>
          <c:idx val="2"/>
          <c:order val="2"/>
          <c:tx>
            <c:strRef>
              <c:f>Sheet1!$D$1</c:f>
              <c:strCache>
                <c:ptCount val="1"/>
                <c:pt idx="0">
                  <c:v>Children Injured</c:v>
                </c:pt>
              </c:strCache>
            </c:strRef>
          </c:tx>
          <c:invertIfNegative val="0"/>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1.405234576250407E-3"/>
                  <c:y val="2.66752083344278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layout>
                <c:manualLayout>
                  <c:x val="7.0261728812521388E-3"/>
                  <c:y val="8.0025625003283547E-3"/>
                </c:manualLayout>
              </c:layout>
              <c:showLegendKey val="0"/>
              <c:showVal val="1"/>
              <c:showCatName val="0"/>
              <c:showSerName val="0"/>
              <c:showPercent val="0"/>
              <c:showBubbleSize val="0"/>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5"/>
              <c:delete val="1"/>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Sheet1!$D$2:$D$13</c:f>
              <c:numCache>
                <c:formatCode>General</c:formatCode>
                <c:ptCount val="12"/>
                <c:pt idx="0">
                  <c:v>0</c:v>
                </c:pt>
                <c:pt idx="1">
                  <c:v>0</c:v>
                </c:pt>
                <c:pt idx="2">
                  <c:v>0</c:v>
                </c:pt>
                <c:pt idx="3">
                  <c:v>0</c:v>
                </c:pt>
                <c:pt idx="4">
                  <c:v>4</c:v>
                </c:pt>
                <c:pt idx="5">
                  <c:v>2</c:v>
                </c:pt>
                <c:pt idx="6">
                  <c:v>0</c:v>
                </c:pt>
                <c:pt idx="7">
                  <c:v>7</c:v>
                </c:pt>
                <c:pt idx="8">
                  <c:v>0</c:v>
                </c:pt>
                <c:pt idx="9">
                  <c:v>1</c:v>
                </c:pt>
              </c:numCache>
            </c:numRef>
          </c:val>
        </c:ser>
        <c:ser>
          <c:idx val="3"/>
          <c:order val="3"/>
          <c:tx>
            <c:strRef>
              <c:f>Sheet1!$E$1</c:f>
              <c:strCache>
                <c:ptCount val="1"/>
                <c:pt idx="0">
                  <c:v>Child Deaths</c:v>
                </c:pt>
              </c:strCache>
            </c:strRef>
          </c:tx>
          <c:invertIfNegative val="0"/>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layout>
                <c:manualLayout>
                  <c:x val="8.4314074575024527E-3"/>
                  <c:y val="8.0025625003284726E-3"/>
                </c:manualLayout>
              </c:layout>
              <c:showLegendKey val="0"/>
              <c:showVal val="1"/>
              <c:showCatName val="0"/>
              <c:showSerName val="0"/>
              <c:showPercent val="0"/>
              <c:showBubbleSize val="0"/>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Sheet1!$E$2:$E$13</c:f>
              <c:numCache>
                <c:formatCode>General</c:formatCode>
                <c:ptCount val="12"/>
                <c:pt idx="0">
                  <c:v>0</c:v>
                </c:pt>
                <c:pt idx="1">
                  <c:v>0</c:v>
                </c:pt>
                <c:pt idx="2">
                  <c:v>0</c:v>
                </c:pt>
                <c:pt idx="3">
                  <c:v>0</c:v>
                </c:pt>
                <c:pt idx="4">
                  <c:v>1</c:v>
                </c:pt>
                <c:pt idx="5">
                  <c:v>0</c:v>
                </c:pt>
                <c:pt idx="6">
                  <c:v>0</c:v>
                </c:pt>
                <c:pt idx="7">
                  <c:v>0</c:v>
                </c:pt>
                <c:pt idx="8">
                  <c:v>1</c:v>
                </c:pt>
                <c:pt idx="9">
                  <c:v>0</c:v>
                </c:pt>
              </c:numCache>
            </c:numRef>
          </c:val>
        </c:ser>
        <c:ser>
          <c:idx val="4"/>
          <c:order val="4"/>
          <c:tx>
            <c:strRef>
              <c:f>Sheet1!$F$1</c:f>
              <c:strCache>
                <c:ptCount val="1"/>
                <c:pt idx="0">
                  <c:v>LE Injured</c:v>
                </c:pt>
              </c:strCache>
            </c:strRef>
          </c:tx>
          <c:invertIfNegative val="0"/>
          <c:dLbls>
            <c:dLbl>
              <c:idx val="0"/>
              <c:delete val="1"/>
              <c:extLst>
                <c:ext xmlns:c15="http://schemas.microsoft.com/office/drawing/2012/chart" uri="{CE6537A1-D6FC-4f65-9D91-7224C49458BB}"/>
              </c:extLst>
            </c:dLbl>
            <c:dLbl>
              <c:idx val="4"/>
              <c:layout>
                <c:manualLayout>
                  <c:x val="5.6209383050016314E-3"/>
                  <c:y val="2.667520833442789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delete val="1"/>
              <c:extLst>
                <c:ext xmlns:c15="http://schemas.microsoft.com/office/drawing/2012/chart" uri="{CE6537A1-D6FC-4f65-9D91-7224C49458BB}"/>
              </c:extLst>
            </c:dLbl>
            <c:dLbl>
              <c:idx val="13"/>
              <c:layout>
                <c:manualLayout>
                  <c:x val="-1.4053452246422437E-3"/>
                  <c:y val="-2.8020629360986167E-3"/>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0274112078275706E-16"/>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Sheet1!$F$2:$F$13</c:f>
              <c:numCache>
                <c:formatCode>General</c:formatCode>
                <c:ptCount val="12"/>
                <c:pt idx="0">
                  <c:v>9</c:v>
                </c:pt>
                <c:pt idx="1">
                  <c:v>3</c:v>
                </c:pt>
                <c:pt idx="2">
                  <c:v>8</c:v>
                </c:pt>
                <c:pt idx="3">
                  <c:v>8</c:v>
                </c:pt>
                <c:pt idx="4">
                  <c:v>16</c:v>
                </c:pt>
                <c:pt idx="5">
                  <c:v>17</c:v>
                </c:pt>
                <c:pt idx="6">
                  <c:v>17</c:v>
                </c:pt>
                <c:pt idx="7">
                  <c:v>6</c:v>
                </c:pt>
                <c:pt idx="8">
                  <c:v>7</c:v>
                </c:pt>
                <c:pt idx="9">
                  <c:v>8</c:v>
                </c:pt>
              </c:numCache>
            </c:numRef>
          </c:val>
        </c:ser>
        <c:dLbls>
          <c:showLegendKey val="0"/>
          <c:showVal val="1"/>
          <c:showCatName val="0"/>
          <c:showSerName val="0"/>
          <c:showPercent val="0"/>
          <c:showBubbleSize val="0"/>
        </c:dLbls>
        <c:gapWidth val="150"/>
        <c:shape val="box"/>
        <c:axId val="312323592"/>
        <c:axId val="312322024"/>
        <c:axId val="0"/>
      </c:bar3DChart>
      <c:catAx>
        <c:axId val="312323592"/>
        <c:scaling>
          <c:orientation val="minMax"/>
        </c:scaling>
        <c:delete val="0"/>
        <c:axPos val="b"/>
        <c:numFmt formatCode="General" sourceLinked="1"/>
        <c:majorTickMark val="out"/>
        <c:minorTickMark val="none"/>
        <c:tickLblPos val="nextTo"/>
        <c:crossAx val="312322024"/>
        <c:crosses val="autoZero"/>
        <c:auto val="1"/>
        <c:lblAlgn val="ctr"/>
        <c:lblOffset val="100"/>
        <c:noMultiLvlLbl val="0"/>
      </c:catAx>
      <c:valAx>
        <c:axId val="312322024"/>
        <c:scaling>
          <c:orientation val="minMax"/>
        </c:scaling>
        <c:delete val="0"/>
        <c:axPos val="l"/>
        <c:majorGridlines/>
        <c:numFmt formatCode="General" sourceLinked="1"/>
        <c:majorTickMark val="out"/>
        <c:minorTickMark val="none"/>
        <c:tickLblPos val="nextTo"/>
        <c:crossAx val="312323592"/>
        <c:crosses val="autoZero"/>
        <c:crossBetween val="between"/>
      </c:valAx>
      <c:spPr>
        <a:noFill/>
        <a:ln w="24494">
          <a:noFill/>
        </a:ln>
      </c:spPr>
    </c:plotArea>
    <c:legend>
      <c:legendPos val="t"/>
      <c:layout/>
      <c:overlay val="0"/>
    </c:legend>
    <c:plotVisOnly val="1"/>
    <c:dispBlanksAs val="gap"/>
    <c:showDLblsOverMax val="0"/>
  </c:chart>
  <c:spPr>
    <a:ln>
      <a:noFill/>
    </a:ln>
  </c:spPr>
  <c:txPr>
    <a:bodyPr/>
    <a:lstStyle/>
    <a:p>
      <a:pPr>
        <a:defRPr sz="1736"/>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1"/>
    <c:plotArea>
      <c:layout>
        <c:manualLayout>
          <c:layoutTarget val="inner"/>
          <c:xMode val="edge"/>
          <c:yMode val="edge"/>
          <c:x val="8.4024203350422988E-2"/>
          <c:y val="4.1384989919739434E-2"/>
          <c:w val="0.91429794520547969"/>
          <c:h val="0.77960284232764065"/>
        </c:manualLayout>
      </c:layout>
      <c:barChart>
        <c:barDir val="col"/>
        <c:grouping val="clustered"/>
        <c:varyColors val="0"/>
        <c:ser>
          <c:idx val="0"/>
          <c:order val="0"/>
          <c:tx>
            <c:strRef>
              <c:f>Sheet1!$B$1</c:f>
              <c:strCache>
                <c:ptCount val="1"/>
                <c:pt idx="0">
                  <c:v>Number of  Arrests</c:v>
                </c:pt>
              </c:strCache>
            </c:strRef>
          </c:tx>
          <c:spPr>
            <a:scene3d>
              <a:camera prst="orthographicFront"/>
              <a:lightRig rig="threePt" dir="t"/>
            </a:scene3d>
            <a:sp3d>
              <a:bevelT/>
            </a:sp3d>
          </c:spPr>
          <c:invertIfNegative val="0"/>
          <c:dLbls>
            <c:dLbl>
              <c:idx val="2"/>
              <c:layout>
                <c:manualLayout>
                  <c:x val="3.355704697986584E-3"/>
                  <c:y val="9.8039215686274508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ln>
                <a:noFill/>
              </a:ln>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Sheet1!$B$2:$B$13</c:f>
              <c:numCache>
                <c:formatCode>General</c:formatCode>
                <c:ptCount val="12"/>
                <c:pt idx="0">
                  <c:v>4</c:v>
                </c:pt>
                <c:pt idx="1">
                  <c:v>9</c:v>
                </c:pt>
                <c:pt idx="2">
                  <c:v>10</c:v>
                </c:pt>
                <c:pt idx="3">
                  <c:v>4</c:v>
                </c:pt>
                <c:pt idx="4">
                  <c:v>5</c:v>
                </c:pt>
                <c:pt idx="5">
                  <c:v>9</c:v>
                </c:pt>
                <c:pt idx="6">
                  <c:v>6</c:v>
                </c:pt>
                <c:pt idx="7">
                  <c:v>8</c:v>
                </c:pt>
                <c:pt idx="8">
                  <c:v>8</c:v>
                </c:pt>
                <c:pt idx="9">
                  <c:v>3</c:v>
                </c:pt>
                <c:pt idx="10">
                  <c:v>5</c:v>
                </c:pt>
                <c:pt idx="11">
                  <c:v>10</c:v>
                </c:pt>
              </c:numCache>
            </c:numRef>
          </c:val>
        </c:ser>
        <c:ser>
          <c:idx val="1"/>
          <c:order val="1"/>
          <c:tx>
            <c:strRef>
              <c:f>Sheet1!$C$1</c:f>
              <c:strCache>
                <c:ptCount val="1"/>
                <c:pt idx="0">
                  <c:v>Other Suspects Identified</c:v>
                </c:pt>
              </c:strCache>
            </c:strRef>
          </c:tx>
          <c:spPr>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Sheet1!$C$2:$C$13</c:f>
              <c:numCache>
                <c:formatCode>General</c:formatCode>
                <c:ptCount val="12"/>
                <c:pt idx="0">
                  <c:v>7</c:v>
                </c:pt>
                <c:pt idx="1">
                  <c:v>3</c:v>
                </c:pt>
                <c:pt idx="2">
                  <c:v>0</c:v>
                </c:pt>
                <c:pt idx="3">
                  <c:v>1</c:v>
                </c:pt>
                <c:pt idx="4">
                  <c:v>3</c:v>
                </c:pt>
                <c:pt idx="5">
                  <c:v>3</c:v>
                </c:pt>
                <c:pt idx="6">
                  <c:v>4</c:v>
                </c:pt>
                <c:pt idx="7">
                  <c:v>5</c:v>
                </c:pt>
                <c:pt idx="8">
                  <c:v>5</c:v>
                </c:pt>
                <c:pt idx="9">
                  <c:v>0</c:v>
                </c:pt>
                <c:pt idx="10">
                  <c:v>2</c:v>
                </c:pt>
                <c:pt idx="11">
                  <c:v>0</c:v>
                </c:pt>
              </c:numCache>
            </c:numRef>
          </c:val>
        </c:ser>
        <c:dLbls>
          <c:showLegendKey val="0"/>
          <c:showVal val="1"/>
          <c:showCatName val="0"/>
          <c:showSerName val="0"/>
          <c:showPercent val="0"/>
          <c:showBubbleSize val="0"/>
        </c:dLbls>
        <c:gapWidth val="75"/>
        <c:overlap val="-25"/>
        <c:axId val="376005752"/>
        <c:axId val="375999088"/>
      </c:barChart>
      <c:catAx>
        <c:axId val="376005752"/>
        <c:scaling>
          <c:orientation val="minMax"/>
        </c:scaling>
        <c:delete val="0"/>
        <c:axPos val="b"/>
        <c:numFmt formatCode="General" sourceLinked="1"/>
        <c:majorTickMark val="none"/>
        <c:minorTickMark val="none"/>
        <c:tickLblPos val="nextTo"/>
        <c:crossAx val="375999088"/>
        <c:crosses val="autoZero"/>
        <c:auto val="1"/>
        <c:lblAlgn val="ctr"/>
        <c:lblOffset val="100"/>
        <c:noMultiLvlLbl val="0"/>
      </c:catAx>
      <c:valAx>
        <c:axId val="375999088"/>
        <c:scaling>
          <c:orientation val="minMax"/>
        </c:scaling>
        <c:delete val="0"/>
        <c:axPos val="l"/>
        <c:majorGridlines/>
        <c:numFmt formatCode="General" sourceLinked="1"/>
        <c:majorTickMark val="none"/>
        <c:minorTickMark val="none"/>
        <c:tickLblPos val="nextTo"/>
        <c:crossAx val="376005752"/>
        <c:crosses val="autoZero"/>
        <c:crossBetween val="between"/>
      </c:valAx>
    </c:plotArea>
    <c:legend>
      <c:legendPos val="b"/>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838868532522541"/>
          <c:y val="0.14122568012331793"/>
          <c:w val="0.8798621331424481"/>
          <c:h val="0.76509740111965774"/>
        </c:manualLayout>
      </c:layout>
      <c:lineChart>
        <c:grouping val="standard"/>
        <c:varyColors val="0"/>
        <c:ser>
          <c:idx val="0"/>
          <c:order val="0"/>
          <c:tx>
            <c:strRef>
              <c:f>Sheet1!$B$1</c:f>
              <c:strCache>
                <c:ptCount val="1"/>
                <c:pt idx="0">
                  <c:v>2016</c:v>
                </c:pt>
              </c:strCache>
            </c:strRef>
          </c:tx>
          <c:dLbls>
            <c:dLbl>
              <c:idx val="0"/>
              <c:layout>
                <c:manualLayout>
                  <c:x val="-3.8024219744809129E-2"/>
                  <c:y val="-2.937903595383915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1008159871105251E-2"/>
                  <c:y val="-6.185935091446902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031548036693433E-2"/>
                  <c:y val="1.566408365620959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0573010056911203E-2"/>
                  <c:y val="-4.981710619505894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471349497154446E-2"/>
                  <c:y val="-4.657709452985048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8.3923234843169357E-3"/>
                  <c:y val="-2.9640044994375704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6363636363636372E-3"/>
                  <c:y val="2.3121387283237049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6.9101634572907317E-3"/>
                  <c:y val="-1.330146231721034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0833398300460087E-2"/>
                  <c:y val="-4.362538016081322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259998440788961E-3"/>
                  <c:y val="-2.584072824230304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7434058366466688E-2"/>
                  <c:y val="-3.987543223763705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0151113536550625E-2"/>
                  <c:y val="-2.990855309752957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Sheet1!$B$2:$B$13</c:f>
              <c:numCache>
                <c:formatCode>General</c:formatCode>
                <c:ptCount val="12"/>
                <c:pt idx="0">
                  <c:v>103</c:v>
                </c:pt>
                <c:pt idx="1">
                  <c:v>89</c:v>
                </c:pt>
                <c:pt idx="2">
                  <c:v>83</c:v>
                </c:pt>
                <c:pt idx="3">
                  <c:v>55</c:v>
                </c:pt>
                <c:pt idx="4">
                  <c:v>40</c:v>
                </c:pt>
                <c:pt idx="5">
                  <c:v>45</c:v>
                </c:pt>
                <c:pt idx="6">
                  <c:v>56</c:v>
                </c:pt>
                <c:pt idx="7">
                  <c:v>48</c:v>
                </c:pt>
                <c:pt idx="8">
                  <c:v>24</c:v>
                </c:pt>
                <c:pt idx="9">
                  <c:v>28</c:v>
                </c:pt>
                <c:pt idx="10">
                  <c:v>25</c:v>
                </c:pt>
                <c:pt idx="11">
                  <c:v>26</c:v>
                </c:pt>
              </c:numCache>
            </c:numRef>
          </c:val>
          <c:smooth val="0"/>
        </c:ser>
        <c:ser>
          <c:idx val="1"/>
          <c:order val="1"/>
          <c:tx>
            <c:strRef>
              <c:f>Sheet1!$C$1</c:f>
              <c:strCache>
                <c:ptCount val="1"/>
                <c:pt idx="0">
                  <c:v>2017</c:v>
                </c:pt>
              </c:strCache>
            </c:strRef>
          </c:tx>
          <c:dLbls>
            <c:dLbl>
              <c:idx val="0"/>
              <c:layout>
                <c:manualLayout>
                  <c:x val="-3.5596138353992862E-2"/>
                  <c:y val="6.482648002333041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2252930017411219E-2"/>
                  <c:y val="2.433799941673957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3442478106078326E-2"/>
                  <c:y val="-5.027267424905222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8823835139419512E-2"/>
                  <c:y val="2.213494146565012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4812504872534499E-2"/>
                  <c:y val="-4.328938049410490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7266053376991305E-2"/>
                  <c:y val="-5.327479898346040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6169798082170421E-2"/>
                  <c:y val="-4.313606632504270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5644343961955249E-2"/>
                  <c:y val="-3.3311252760071755E-2"/>
                </c:manualLayout>
              </c:layout>
              <c:dLblPos val="r"/>
              <c:showLegendKey val="0"/>
              <c:showVal val="1"/>
              <c:showCatName val="0"/>
              <c:showSerName val="0"/>
              <c:showPercent val="0"/>
              <c:showBubbleSize val="0"/>
              <c:extLst>
                <c:ext xmlns:c15="http://schemas.microsoft.com/office/drawing/2012/chart" uri="{CE6537A1-D6FC-4f65-9D91-7224C49458BB}">
                  <c15:layout>
                    <c:manualLayout>
                      <c:w val="5.8168316831683171E-2"/>
                      <c:h val="6.6071532725076029E-2"/>
                    </c:manualLayout>
                  </c15:layout>
                </c:ext>
              </c:extLst>
            </c:dLbl>
            <c:dLbl>
              <c:idx val="8"/>
              <c:layout>
                <c:manualLayout>
                  <c:x val="-3.0734388399469868E-2"/>
                  <c:y val="-2.975544723576229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3411813622307112E-2"/>
                  <c:y val="-3.761300670749489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733504846547659E-2"/>
                  <c:y val="-3.480189976252958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9992983550324748E-3"/>
                  <c:y val="2.555534724826063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Sheet1!$C$2:$C$13</c:f>
              <c:numCache>
                <c:formatCode>General</c:formatCode>
                <c:ptCount val="12"/>
                <c:pt idx="0">
                  <c:v>32</c:v>
                </c:pt>
                <c:pt idx="1">
                  <c:v>25</c:v>
                </c:pt>
                <c:pt idx="2">
                  <c:v>20</c:v>
                </c:pt>
                <c:pt idx="3">
                  <c:v>21</c:v>
                </c:pt>
                <c:pt idx="4">
                  <c:v>27</c:v>
                </c:pt>
                <c:pt idx="5">
                  <c:v>10</c:v>
                </c:pt>
                <c:pt idx="6">
                  <c:v>8</c:v>
                </c:pt>
                <c:pt idx="7">
                  <c:v>15</c:v>
                </c:pt>
                <c:pt idx="8">
                  <c:v>13</c:v>
                </c:pt>
                <c:pt idx="9">
                  <c:v>4</c:v>
                </c:pt>
                <c:pt idx="10">
                  <c:v>10</c:v>
                </c:pt>
                <c:pt idx="11">
                  <c:v>4</c:v>
                </c:pt>
              </c:numCache>
            </c:numRef>
          </c:val>
          <c:smooth val="0"/>
        </c:ser>
        <c:ser>
          <c:idx val="2"/>
          <c:order val="2"/>
          <c:tx>
            <c:strRef>
              <c:f>Sheet1!$D$1</c:f>
              <c:strCache>
                <c:ptCount val="1"/>
                <c:pt idx="0">
                  <c:v>2018</c:v>
                </c:pt>
              </c:strCache>
            </c:strRef>
          </c:tx>
          <c:dLbls>
            <c:dLbl>
              <c:idx val="5"/>
              <c:layout>
                <c:manualLayout>
                  <c:x val="-2.6402640264026462E-2"/>
                  <c:y val="2.380952380952371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2101070328415043E-16"/>
                  <c:y val="2.1164021164021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Sheet1!$D$2:$D$13</c:f>
              <c:numCache>
                <c:formatCode>General</c:formatCode>
                <c:ptCount val="12"/>
                <c:pt idx="0">
                  <c:v>4</c:v>
                </c:pt>
                <c:pt idx="1">
                  <c:v>9</c:v>
                </c:pt>
                <c:pt idx="2">
                  <c:v>10</c:v>
                </c:pt>
                <c:pt idx="3">
                  <c:v>4</c:v>
                </c:pt>
                <c:pt idx="4">
                  <c:v>5</c:v>
                </c:pt>
                <c:pt idx="5">
                  <c:v>9</c:v>
                </c:pt>
                <c:pt idx="6">
                  <c:v>6</c:v>
                </c:pt>
                <c:pt idx="7">
                  <c:v>8</c:v>
                </c:pt>
                <c:pt idx="8">
                  <c:v>8</c:v>
                </c:pt>
                <c:pt idx="9">
                  <c:v>3</c:v>
                </c:pt>
                <c:pt idx="10">
                  <c:v>5</c:v>
                </c:pt>
                <c:pt idx="11">
                  <c:v>10</c:v>
                </c:pt>
              </c:numCache>
            </c:numRef>
          </c:val>
          <c:smooth val="0"/>
        </c:ser>
        <c:dLbls>
          <c:showLegendKey val="0"/>
          <c:showVal val="1"/>
          <c:showCatName val="0"/>
          <c:showSerName val="0"/>
          <c:showPercent val="0"/>
          <c:showBubbleSize val="0"/>
        </c:dLbls>
        <c:marker val="1"/>
        <c:smooth val="0"/>
        <c:axId val="375999480"/>
        <c:axId val="376000656"/>
      </c:lineChart>
      <c:catAx>
        <c:axId val="375999480"/>
        <c:scaling>
          <c:orientation val="minMax"/>
        </c:scaling>
        <c:delete val="0"/>
        <c:axPos val="b"/>
        <c:numFmt formatCode="General" sourceLinked="1"/>
        <c:majorTickMark val="out"/>
        <c:minorTickMark val="none"/>
        <c:tickLblPos val="nextTo"/>
        <c:crossAx val="376000656"/>
        <c:crosses val="autoZero"/>
        <c:auto val="1"/>
        <c:lblAlgn val="ctr"/>
        <c:lblOffset val="100"/>
        <c:noMultiLvlLbl val="0"/>
      </c:catAx>
      <c:valAx>
        <c:axId val="376000656"/>
        <c:scaling>
          <c:orientation val="minMax"/>
        </c:scaling>
        <c:delete val="0"/>
        <c:axPos val="l"/>
        <c:majorGridlines/>
        <c:numFmt formatCode="General" sourceLinked="1"/>
        <c:majorTickMark val="out"/>
        <c:minorTickMark val="none"/>
        <c:tickLblPos val="nextTo"/>
        <c:crossAx val="375999480"/>
        <c:crosses val="autoZero"/>
        <c:crossBetween val="between"/>
      </c:valAx>
      <c:spPr>
        <a:solidFill>
          <a:schemeClr val="bg1">
            <a:lumMod val="85000"/>
          </a:schemeClr>
        </a:solidFill>
      </c:spPr>
    </c:plotArea>
    <c:legend>
      <c:legendPos val="t"/>
      <c:legendEntry>
        <c:idx val="0"/>
        <c:txPr>
          <a:bodyPr/>
          <a:lstStyle/>
          <a:p>
            <a:pPr>
              <a:defRPr b="1"/>
            </a:pPr>
            <a:endParaRPr lang="en-US"/>
          </a:p>
        </c:txPr>
      </c:legendEntry>
      <c:layout/>
      <c:overlay val="0"/>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stacked"/>
        <c:varyColors val="0"/>
        <c:ser>
          <c:idx val="0"/>
          <c:order val="0"/>
          <c:tx>
            <c:strRef>
              <c:f>Sheet1!$B$1</c:f>
              <c:strCache>
                <c:ptCount val="1"/>
                <c:pt idx="0">
                  <c:v>ISP Labs</c:v>
                </c:pt>
              </c:strCache>
            </c:strRef>
          </c:tx>
          <c:invertIfNegative val="0"/>
          <c:dLbls>
            <c:dLbl>
              <c:idx val="0"/>
              <c:layout>
                <c:manualLayout>
                  <c:x val="7.0224719101123594E-3"/>
                  <c:y val="-0.16390429189309091"/>
                </c:manualLayout>
              </c:layout>
              <c:tx>
                <c:rich>
                  <a:bodyPr/>
                  <a:lstStyle/>
                  <a:p>
                    <a:r>
                      <a:rPr lang="en-US" dirty="0" smtClean="0"/>
                      <a:t>546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6179775280898875E-3"/>
                  <c:y val="-0.22965380207755726"/>
                </c:manualLayout>
              </c:layout>
              <c:tx>
                <c:rich>
                  <a:bodyPr/>
                  <a:lstStyle/>
                  <a:p>
                    <a:r>
                      <a:rPr lang="en-US" dirty="0" smtClean="0"/>
                      <a:t>764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8089887640449437E-3"/>
                  <c:y val="-0.28836124357694726"/>
                </c:manualLayout>
              </c:layout>
              <c:tx>
                <c:rich>
                  <a:bodyPr/>
                  <a:lstStyle/>
                  <a:p>
                    <a:r>
                      <a:rPr lang="en-US" dirty="0" smtClean="0"/>
                      <a:t>1045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9.8314606741573031E-3"/>
                  <c:y val="-0.34461184429411118"/>
                </c:manualLayout>
              </c:layout>
              <c:tx>
                <c:rich>
                  <a:bodyPr/>
                  <a:lstStyle/>
                  <a:p>
                    <a:r>
                      <a:rPr lang="en-US" dirty="0" smtClean="0"/>
                      <a:t>1252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8.4269662921348312E-3"/>
                  <c:y val="-0.38912554064544747"/>
                </c:manualLayout>
              </c:layout>
              <c:tx>
                <c:rich>
                  <a:bodyPr/>
                  <a:lstStyle/>
                  <a:p>
                    <a:r>
                      <a:rPr lang="en-US" dirty="0" smtClean="0"/>
                      <a:t>1420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6179775280898875E-3"/>
                  <c:y val="-0.38881982181804742"/>
                </c:manualLayout>
              </c:layout>
              <c:tx>
                <c:rich>
                  <a:bodyPr/>
                  <a:lstStyle/>
                  <a:p>
                    <a:r>
                      <a:rPr lang="en-US" dirty="0" smtClean="0"/>
                      <a:t>1482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0"/>
                  <c:y val="-0.40266404199475064"/>
                </c:manualLayout>
              </c:layout>
              <c:tx>
                <c:rich>
                  <a:bodyPr/>
                  <a:lstStyle/>
                  <a:p>
                    <a:r>
                      <a:rPr lang="en-US" dirty="0" smtClean="0"/>
                      <a:t>1551</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5.617866937981067E-3"/>
                  <c:y val="-0.36236497726516581"/>
                </c:manualLayout>
              </c:layout>
              <c:tx>
                <c:rich>
                  <a:bodyPr/>
                  <a:lstStyle/>
                  <a:p>
                    <a:r>
                      <a:rPr lang="en-US" dirty="0" smtClean="0"/>
                      <a:t>1316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808988764045047E-3"/>
                  <c:y val="-0.31713060515322911"/>
                </c:manualLayout>
              </c:layout>
              <c:tx>
                <c:rich>
                  <a:bodyPr/>
                  <a:lstStyle/>
                  <a:p>
                    <a:r>
                      <a:rPr lang="en-US" dirty="0" smtClean="0"/>
                      <a:t>1139</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6179775280896819E-3"/>
                  <c:y val="-0.19265202765147316"/>
                </c:manualLayout>
              </c:layout>
              <c:tx>
                <c:rich>
                  <a:bodyPr/>
                  <a:lstStyle/>
                  <a:p>
                    <a:r>
                      <a:rPr lang="en-US" dirty="0" smtClean="0"/>
                      <a:t>636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6179775280897843E-3"/>
                  <c:y val="-7.5630475767993879E-2"/>
                </c:manualLayout>
              </c:layout>
              <c:tx>
                <c:rich>
                  <a:bodyPr/>
                  <a:lstStyle/>
                  <a:p>
                    <a:r>
                      <a:rPr lang="en-US" dirty="0" smtClean="0"/>
                      <a:t>194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8.4269662921347289E-3"/>
                  <c:y val="-5.7222468670289454E-2"/>
                </c:manualLayout>
              </c:layout>
              <c:tx>
                <c:rich>
                  <a:bodyPr/>
                  <a:lstStyle/>
                  <a:p>
                    <a:r>
                      <a:rPr lang="en-US" dirty="0" smtClean="0"/>
                      <a:t>83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1.4044943820224454E-3"/>
                  <c:y val="-0.15581395348837518"/>
                </c:manualLayout>
              </c:layout>
              <c:tx>
                <c:rich>
                  <a:bodyPr/>
                  <a:lstStyle/>
                  <a:p>
                    <a:r>
                      <a:rPr lang="en-US" smtClean="0"/>
                      <a:t>546</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3"/>
              <c:layout>
                <c:manualLayout>
                  <c:x val="1.4044943820224454E-3"/>
                  <c:y val="-0.20930232558139941"/>
                </c:manualLayout>
              </c:layout>
              <c:tx>
                <c:rich>
                  <a:bodyPr/>
                  <a:lstStyle/>
                  <a:p>
                    <a:r>
                      <a:rPr lang="en-US" smtClean="0"/>
                      <a:t>764</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4"/>
              <c:layout>
                <c:manualLayout>
                  <c:x val="-4.2134831460673115E-3"/>
                  <c:y val="-0.2744405012753719"/>
                </c:manualLayout>
              </c:layout>
              <c:tx>
                <c:rich>
                  <a:bodyPr/>
                  <a:lstStyle/>
                  <a:p>
                    <a:r>
                      <a:rPr lang="en-US" dirty="0" smtClean="0"/>
                      <a:t>1045</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5"/>
              <c:layout>
                <c:manualLayout>
                  <c:x val="7.0224719101124634E-3"/>
                  <c:y val="-0.33036357251118281"/>
                </c:manualLayout>
              </c:layout>
              <c:tx>
                <c:rich>
                  <a:bodyPr/>
                  <a:lstStyle/>
                  <a:p>
                    <a:r>
                      <a:rPr lang="en-US" smtClean="0"/>
                      <a:t>1252</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6"/>
              <c:layout>
                <c:manualLayout>
                  <c:x val="8.426966292135055E-3"/>
                  <c:y val="-0.38630863923700276"/>
                </c:manualLayout>
              </c:layout>
              <c:tx>
                <c:rich>
                  <a:bodyPr/>
                  <a:lstStyle/>
                  <a:p>
                    <a:r>
                      <a:rPr lang="en-US" dirty="0" smtClean="0"/>
                      <a:t>1420</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7"/>
              <c:layout>
                <c:manualLayout>
                  <c:x val="2.8089887640449715E-3"/>
                  <c:y val="-0.40017467006765611"/>
                </c:manualLayout>
              </c:layout>
              <c:tx>
                <c:rich>
                  <a:bodyPr/>
                  <a:lstStyle/>
                  <a:p>
                    <a:r>
                      <a:rPr lang="en-US" dirty="0" smtClean="0"/>
                      <a:t>1482</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8"/>
              <c:layout>
                <c:manualLayout>
                  <c:x val="1.404273201804934E-3"/>
                  <c:y val="-0.41549295774647887"/>
                </c:manualLayout>
              </c:layout>
              <c:tx>
                <c:rich>
                  <a:bodyPr/>
                  <a:lstStyle/>
                  <a:p>
                    <a:r>
                      <a:rPr lang="en-US" dirty="0" smtClean="0"/>
                      <a:t>1551</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9"/>
              <c:layout>
                <c:manualLayout>
                  <c:x val="5.617866937981067E-3"/>
                  <c:y val="-0.35915492957746636"/>
                </c:manualLayout>
              </c:layout>
              <c:tx>
                <c:rich>
                  <a:bodyPr/>
                  <a:lstStyle/>
                  <a:p>
                    <a:r>
                      <a:rPr lang="en-US" dirty="0" smtClean="0"/>
                      <a:t>1316</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20"/>
              <c:layout>
                <c:manualLayout>
                  <c:x val="1.2640449438202245E-2"/>
                  <c:y val="-0.30985915492957744"/>
                </c:manualLayout>
              </c:layout>
              <c:tx>
                <c:rich>
                  <a:bodyPr/>
                  <a:lstStyle/>
                  <a:p>
                    <a:r>
                      <a:rPr lang="en-US" dirty="0" smtClean="0"/>
                      <a:t>1139</a:t>
                    </a:r>
                  </a:p>
                  <a:p>
                    <a:endParaRPr lang="en-US" dirty="0"/>
                  </a:p>
                </c:rich>
              </c:tx>
              <c:showLegendKey val="0"/>
              <c:showVal val="1"/>
              <c:showCatName val="0"/>
              <c:showSerName val="0"/>
              <c:showPercent val="0"/>
              <c:showBubbleSize val="0"/>
              <c:extLst>
                <c:ext xmlns:c15="http://schemas.microsoft.com/office/drawing/2012/chart" uri="{CE6537A1-D6FC-4f65-9D91-7224C49458BB}">
                  <c15:layout>
                    <c:manualLayout>
                      <c:w val="7.4964942935503848E-2"/>
                      <c:h val="5.8626852981405492E-2"/>
                    </c:manualLayout>
                  </c15:layout>
                </c:ext>
              </c:extLst>
            </c:dLbl>
            <c:dLbl>
              <c:idx val="21"/>
              <c:layout>
                <c:manualLayout>
                  <c:x val="1.4044943820223689E-3"/>
                  <c:y val="-0.19248826291079821"/>
                </c:manualLayout>
              </c:layout>
              <c:tx>
                <c:rich>
                  <a:bodyPr/>
                  <a:lstStyle/>
                  <a:p>
                    <a:r>
                      <a:rPr lang="en-US" dirty="0" smtClean="0"/>
                      <a:t>636</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nchor="t" anchorCtr="1"/>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Sheet1!$B$2:$B$13</c:f>
              <c:numCache>
                <c:formatCode>General</c:formatCode>
                <c:ptCount val="12"/>
                <c:pt idx="0">
                  <c:v>534</c:v>
                </c:pt>
                <c:pt idx="1">
                  <c:v>739</c:v>
                </c:pt>
                <c:pt idx="2">
                  <c:v>1031</c:v>
                </c:pt>
                <c:pt idx="3">
                  <c:v>1212</c:v>
                </c:pt>
                <c:pt idx="4">
                  <c:v>1328</c:v>
                </c:pt>
                <c:pt idx="5">
                  <c:v>1448</c:v>
                </c:pt>
                <c:pt idx="6">
                  <c:v>1507</c:v>
                </c:pt>
                <c:pt idx="7">
                  <c:v>1263</c:v>
                </c:pt>
                <c:pt idx="8">
                  <c:v>1087</c:v>
                </c:pt>
                <c:pt idx="9">
                  <c:v>622</c:v>
                </c:pt>
                <c:pt idx="10">
                  <c:v>189</c:v>
                </c:pt>
                <c:pt idx="11">
                  <c:v>81</c:v>
                </c:pt>
              </c:numCache>
            </c:numRef>
          </c:val>
        </c:ser>
        <c:ser>
          <c:idx val="1"/>
          <c:order val="1"/>
          <c:tx>
            <c:strRef>
              <c:f>Sheet1!$C$1</c:f>
              <c:strCache>
                <c:ptCount val="1"/>
                <c:pt idx="0">
                  <c:v>Other Agency Arrests Reported to ISP via EPIC Submission</c:v>
                </c:pt>
              </c:strCache>
            </c:strRef>
          </c:tx>
          <c:spPr>
            <a:solidFill>
              <a:schemeClr val="accent3">
                <a:lumMod val="75000"/>
              </a:schemeClr>
            </a:solidFill>
            <a:ln>
              <a:noFill/>
            </a:ln>
          </c:spPr>
          <c:invertIfNegative val="0"/>
          <c:dLbls>
            <c:delete val="1"/>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Sheet1!$C$2:$C$13</c:f>
              <c:numCache>
                <c:formatCode>General</c:formatCode>
                <c:ptCount val="12"/>
                <c:pt idx="0">
                  <c:v>12</c:v>
                </c:pt>
                <c:pt idx="1">
                  <c:v>25</c:v>
                </c:pt>
                <c:pt idx="2">
                  <c:v>14</c:v>
                </c:pt>
                <c:pt idx="3">
                  <c:v>40</c:v>
                </c:pt>
                <c:pt idx="4">
                  <c:v>92</c:v>
                </c:pt>
                <c:pt idx="5">
                  <c:v>34</c:v>
                </c:pt>
                <c:pt idx="6">
                  <c:v>44</c:v>
                </c:pt>
                <c:pt idx="7">
                  <c:v>53</c:v>
                </c:pt>
                <c:pt idx="8">
                  <c:v>52</c:v>
                </c:pt>
                <c:pt idx="9">
                  <c:v>14</c:v>
                </c:pt>
                <c:pt idx="10">
                  <c:v>5</c:v>
                </c:pt>
                <c:pt idx="11">
                  <c:v>2</c:v>
                </c:pt>
              </c:numCache>
            </c:numRef>
          </c:val>
        </c:ser>
        <c:dLbls>
          <c:showLegendKey val="0"/>
          <c:showVal val="1"/>
          <c:showCatName val="0"/>
          <c:showSerName val="0"/>
          <c:showPercent val="0"/>
          <c:showBubbleSize val="0"/>
        </c:dLbls>
        <c:gapWidth val="150"/>
        <c:shape val="box"/>
        <c:axId val="377301664"/>
        <c:axId val="377300096"/>
        <c:axId val="0"/>
      </c:bar3DChart>
      <c:catAx>
        <c:axId val="377301664"/>
        <c:scaling>
          <c:orientation val="minMax"/>
        </c:scaling>
        <c:delete val="0"/>
        <c:axPos val="b"/>
        <c:numFmt formatCode="General" sourceLinked="1"/>
        <c:majorTickMark val="out"/>
        <c:minorTickMark val="none"/>
        <c:tickLblPos val="nextTo"/>
        <c:crossAx val="377300096"/>
        <c:crosses val="autoZero"/>
        <c:auto val="1"/>
        <c:lblAlgn val="ctr"/>
        <c:lblOffset val="100"/>
        <c:noMultiLvlLbl val="0"/>
      </c:catAx>
      <c:valAx>
        <c:axId val="377300096"/>
        <c:scaling>
          <c:orientation val="minMax"/>
        </c:scaling>
        <c:delete val="0"/>
        <c:axPos val="l"/>
        <c:majorGridlines/>
        <c:numFmt formatCode="General" sourceLinked="1"/>
        <c:majorTickMark val="out"/>
        <c:minorTickMark val="none"/>
        <c:tickLblPos val="nextTo"/>
        <c:crossAx val="377301664"/>
        <c:crosses val="autoZero"/>
        <c:crossBetween val="between"/>
      </c:valAx>
      <c:spPr>
        <a:noFill/>
        <a:ln w="25398">
          <a:noFill/>
        </a:ln>
      </c:spPr>
    </c:plotArea>
    <c:legend>
      <c:legendPos val="b"/>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Lab Incidents</c:v>
                </c:pt>
              </c:strCache>
            </c:strRef>
          </c:tx>
          <c:invertIfNegative val="0"/>
          <c:dLbls>
            <c:dLbl>
              <c:idx val="3"/>
              <c:layout>
                <c:manualLayout>
                  <c:x val="-4.2187251809662424E-3"/>
                  <c:y val="-7.653262092238595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5555555555555558E-3"/>
                  <c:y val="9.132420091324276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0"/>
                  <c:y val="1.3698630136986301E-2"/>
                </c:manualLayout>
              </c:layout>
              <c:showLegendKey val="0"/>
              <c:showVal val="1"/>
              <c:showCatName val="0"/>
              <c:showSerName val="0"/>
              <c:showPercent val="0"/>
              <c:showBubbleSize val="0"/>
              <c:extLst>
                <c:ext xmlns:c15="http://schemas.microsoft.com/office/drawing/2012/chart" uri="{CE6537A1-D6FC-4f65-9D91-7224C49458BB}"/>
              </c:extLst>
            </c:dLbl>
            <c:dLbl>
              <c:idx val="16"/>
              <c:layout>
                <c:manualLayout>
                  <c:x val="2.8818443804035638E-3"/>
                  <c:y val="-5.1020408163265285E-3"/>
                </c:manualLayout>
              </c:layout>
              <c:showLegendKey val="0"/>
              <c:showVal val="1"/>
              <c:showCatName val="0"/>
              <c:showSerName val="0"/>
              <c:showPercent val="0"/>
              <c:showBubbleSize val="0"/>
              <c:extLst>
                <c:ext xmlns:c15="http://schemas.microsoft.com/office/drawing/2012/chart" uri="{CE6537A1-D6FC-4f65-9D91-7224C49458BB}"/>
              </c:extLst>
            </c:dLbl>
            <c:dLbl>
              <c:idx val="20"/>
              <c:layout>
                <c:manualLayout>
                  <c:x val="1.2968299711815562E-2"/>
                  <c:y val="5.1020408163265302E-3"/>
                </c:manualLayout>
              </c:layout>
              <c:showLegendKey val="0"/>
              <c:showVal val="1"/>
              <c:showCatName val="0"/>
              <c:showSerName val="0"/>
              <c:showPercent val="0"/>
              <c:showBubbleSize val="0"/>
              <c:extLst>
                <c:ext xmlns:c15="http://schemas.microsoft.com/office/drawing/2012/chart" uri="{CE6537A1-D6FC-4f65-9D91-7224C49458BB}">
                  <c15:layout>
                    <c:manualLayout>
                      <c:w val="6.1239193083573486E-2"/>
                      <c:h val="6.3711835127751887E-2"/>
                    </c:manualLayout>
                  </c15:layout>
                </c:ext>
              </c:extLst>
            </c:dLbl>
            <c:spPr>
              <a:noFill/>
              <a:ln>
                <a:noFill/>
              </a:ln>
              <a:effectLst/>
            </c:spPr>
            <c:txPr>
              <a:bodyPr/>
              <a:lstStyle/>
              <a:p>
                <a:pPr>
                  <a:defRPr b="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Sheet1!$B$2:$B$13</c:f>
              <c:numCache>
                <c:formatCode>General</c:formatCode>
                <c:ptCount val="12"/>
                <c:pt idx="0">
                  <c:v>820</c:v>
                </c:pt>
                <c:pt idx="1">
                  <c:v>1059</c:v>
                </c:pt>
                <c:pt idx="2">
                  <c:v>1343</c:v>
                </c:pt>
                <c:pt idx="3">
                  <c:v>1346</c:v>
                </c:pt>
                <c:pt idx="4">
                  <c:v>1363</c:v>
                </c:pt>
                <c:pt idx="5">
                  <c:v>1663</c:v>
                </c:pt>
                <c:pt idx="6">
                  <c:v>1721</c:v>
                </c:pt>
                <c:pt idx="7">
                  <c:v>1416</c:v>
                </c:pt>
                <c:pt idx="8">
                  <c:v>1452</c:v>
                </c:pt>
                <c:pt idx="9">
                  <c:v>943</c:v>
                </c:pt>
                <c:pt idx="10">
                  <c:v>371</c:v>
                </c:pt>
                <c:pt idx="11">
                  <c:v>186</c:v>
                </c:pt>
              </c:numCache>
            </c:numRef>
          </c:val>
        </c:ser>
        <c:ser>
          <c:idx val="1"/>
          <c:order val="1"/>
          <c:tx>
            <c:strRef>
              <c:f>Sheet1!$C$1</c:f>
              <c:strCache>
                <c:ptCount val="1"/>
                <c:pt idx="0">
                  <c:v>Lab Incident Arrests</c:v>
                </c:pt>
              </c:strCache>
            </c:strRef>
          </c:tx>
          <c:invertIfNegative val="0"/>
          <c:dLbls>
            <c:dLbl>
              <c:idx val="0"/>
              <c:layout>
                <c:manualLayout>
                  <c:x val="4.3227665706051877E-3"/>
                  <c:y val="5.102040816326528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2292541242143004E-3"/>
                  <c:y val="7.856741121645553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1111098504617807E-2"/>
                  <c:y val="1.25512212759119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1666666666666683E-3"/>
                  <c:y val="9.389671361502352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1111111111111125E-2"/>
                  <c:y val="2.112676056338027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7.2046109510086513E-3"/>
                  <c:y val="7.853403141361398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9.7222222222222224E-3"/>
                  <c:y val="4.5662100456622034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9.3579386870590708E-3"/>
                  <c:y val="2.617594921053721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2500000000000001E-2"/>
                  <c:y val="9.132420091324354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1.2499890638670267E-2"/>
                  <c:y val="9.1324200913242767E-3"/>
                </c:manualLayout>
              </c:layout>
              <c:showLegendKey val="0"/>
              <c:showVal val="1"/>
              <c:showCatName val="0"/>
              <c:showSerName val="0"/>
              <c:showPercent val="0"/>
              <c:showBubbleSize val="0"/>
              <c:extLst>
                <c:ext xmlns:c15="http://schemas.microsoft.com/office/drawing/2012/chart" uri="{CE6537A1-D6FC-4f65-9D91-7224C49458BB}"/>
              </c:extLst>
            </c:dLbl>
            <c:dLbl>
              <c:idx val="13"/>
              <c:layout>
                <c:manualLayout>
                  <c:x val="1.3888888888889315E-2"/>
                  <c:y val="0"/>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6.9444444444446453E-3"/>
                  <c:y val="8.3712883778771736E-17"/>
                </c:manualLayout>
              </c:layout>
              <c:showLegendKey val="0"/>
              <c:showVal val="1"/>
              <c:showCatName val="0"/>
              <c:showSerName val="0"/>
              <c:showPercent val="0"/>
              <c:showBubbleSize val="0"/>
              <c:extLst>
                <c:ext xmlns:c15="http://schemas.microsoft.com/office/drawing/2012/chart" uri="{CE6537A1-D6FC-4f65-9D91-7224C49458BB}"/>
              </c:extLst>
            </c:dLbl>
            <c:dLbl>
              <c:idx val="15"/>
              <c:layout>
                <c:manualLayout>
                  <c:x val="4.3227665706051877E-3"/>
                  <c:y val="1.2755102040816327E-2"/>
                </c:manualLayout>
              </c:layout>
              <c:showLegendKey val="0"/>
              <c:showVal val="1"/>
              <c:showCatName val="0"/>
              <c:showSerName val="0"/>
              <c:showPercent val="0"/>
              <c:showBubbleSize val="0"/>
              <c:extLst>
                <c:ext xmlns:c15="http://schemas.microsoft.com/office/drawing/2012/chart" uri="{CE6537A1-D6FC-4f65-9D91-7224C49458BB}"/>
              </c:extLst>
            </c:dLbl>
            <c:dLbl>
              <c:idx val="16"/>
              <c:layout>
                <c:manualLayout>
                  <c:x val="2.3054755043227664E-2"/>
                  <c:y val="2.0742005463602792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Sheet1!$C$2:$C$13</c:f>
              <c:numCache>
                <c:formatCode>General</c:formatCode>
                <c:ptCount val="12"/>
                <c:pt idx="0">
                  <c:v>534</c:v>
                </c:pt>
                <c:pt idx="1">
                  <c:v>739</c:v>
                </c:pt>
                <c:pt idx="2">
                  <c:v>1031</c:v>
                </c:pt>
                <c:pt idx="3">
                  <c:v>1212</c:v>
                </c:pt>
                <c:pt idx="4">
                  <c:v>1328</c:v>
                </c:pt>
                <c:pt idx="5">
                  <c:v>1448</c:v>
                </c:pt>
                <c:pt idx="6">
                  <c:v>1507</c:v>
                </c:pt>
                <c:pt idx="7">
                  <c:v>1263</c:v>
                </c:pt>
                <c:pt idx="8">
                  <c:v>1087</c:v>
                </c:pt>
                <c:pt idx="9">
                  <c:v>622</c:v>
                </c:pt>
                <c:pt idx="10">
                  <c:v>189</c:v>
                </c:pt>
                <c:pt idx="11">
                  <c:v>81</c:v>
                </c:pt>
              </c:numCache>
            </c:numRef>
          </c:val>
        </c:ser>
        <c:dLbls>
          <c:showLegendKey val="0"/>
          <c:showVal val="1"/>
          <c:showCatName val="0"/>
          <c:showSerName val="0"/>
          <c:showPercent val="0"/>
          <c:showBubbleSize val="0"/>
        </c:dLbls>
        <c:gapWidth val="150"/>
        <c:shape val="box"/>
        <c:axId val="377306368"/>
        <c:axId val="377304800"/>
        <c:axId val="0"/>
      </c:bar3DChart>
      <c:catAx>
        <c:axId val="377306368"/>
        <c:scaling>
          <c:orientation val="minMax"/>
        </c:scaling>
        <c:delete val="0"/>
        <c:axPos val="b"/>
        <c:numFmt formatCode="General" sourceLinked="1"/>
        <c:majorTickMark val="out"/>
        <c:minorTickMark val="none"/>
        <c:tickLblPos val="nextTo"/>
        <c:crossAx val="377304800"/>
        <c:crosses val="autoZero"/>
        <c:auto val="1"/>
        <c:lblAlgn val="ctr"/>
        <c:lblOffset val="100"/>
        <c:noMultiLvlLbl val="0"/>
      </c:catAx>
      <c:valAx>
        <c:axId val="377304800"/>
        <c:scaling>
          <c:orientation val="minMax"/>
        </c:scaling>
        <c:delete val="0"/>
        <c:axPos val="l"/>
        <c:majorGridlines/>
        <c:numFmt formatCode="General" sourceLinked="1"/>
        <c:majorTickMark val="out"/>
        <c:minorTickMark val="none"/>
        <c:tickLblPos val="nextTo"/>
        <c:crossAx val="377306368"/>
        <c:crosses val="autoZero"/>
        <c:crossBetween val="between"/>
      </c:valAx>
    </c:plotArea>
    <c:legend>
      <c:legendPos val="b"/>
      <c:legendEntry>
        <c:idx val="0"/>
        <c:txPr>
          <a:bodyPr/>
          <a:lstStyle/>
          <a:p>
            <a:pPr>
              <a:defRPr b="1"/>
            </a:pPr>
            <a:endParaRPr lang="en-US"/>
          </a:p>
        </c:txPr>
      </c:legendEntry>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5959711286089235E-2"/>
          <c:y val="6.9432009201097114E-2"/>
          <c:w val="0.90288686570428656"/>
          <c:h val="0.79102915155268561"/>
        </c:manualLayout>
      </c:layout>
      <c:lineChart>
        <c:grouping val="standard"/>
        <c:varyColors val="0"/>
        <c:ser>
          <c:idx val="0"/>
          <c:order val="0"/>
          <c:tx>
            <c:strRef>
              <c:f>Sheet1!$B$1</c:f>
              <c:strCache>
                <c:ptCount val="1"/>
                <c:pt idx="0">
                  <c:v>2016</c:v>
                </c:pt>
              </c:strCache>
            </c:strRef>
          </c:tx>
          <c:dLbls>
            <c:dLbl>
              <c:idx val="0"/>
              <c:layout>
                <c:manualLayout>
                  <c:x val="-1.6494488188976392E-2"/>
                  <c:y val="-5.039945147306027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8629133858267748E-2"/>
                  <c:y val="5.635804653631774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9635329674700306E-2"/>
                  <c:y val="-2.893037246748688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8128871391076149E-2"/>
                  <c:y val="-3.427143236308945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2427954081497401E-2"/>
                  <c:y val="3.562881535875431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7.302362204724409E-3"/>
                  <c:y val="2.229562947889940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3627952755905571E-2"/>
                  <c:y val="-8.98524727948332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714096344017588E-3"/>
                  <c:y val="3.0898876404494669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4722553620191417E-3"/>
                  <c:y val="8.4269662921348326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6.9960629921259846E-3"/>
                  <c:y val="8.462133946739803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7691732283464828E-2"/>
                  <c:y val="3.09340440590994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7631364829396326E-2"/>
                  <c:y val="5.902393169954879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Sheet1!$B$2:$B$13</c:f>
              <c:numCache>
                <c:formatCode>General</c:formatCode>
                <c:ptCount val="12"/>
                <c:pt idx="0">
                  <c:v>99</c:v>
                </c:pt>
                <c:pt idx="1">
                  <c:v>112</c:v>
                </c:pt>
                <c:pt idx="2">
                  <c:v>129</c:v>
                </c:pt>
                <c:pt idx="3">
                  <c:v>116</c:v>
                </c:pt>
                <c:pt idx="4">
                  <c:v>85</c:v>
                </c:pt>
                <c:pt idx="5">
                  <c:v>64</c:v>
                </c:pt>
                <c:pt idx="6">
                  <c:v>72</c:v>
                </c:pt>
                <c:pt idx="7">
                  <c:v>72</c:v>
                </c:pt>
                <c:pt idx="8">
                  <c:v>57</c:v>
                </c:pt>
                <c:pt idx="9">
                  <c:v>51</c:v>
                </c:pt>
                <c:pt idx="10">
                  <c:v>47</c:v>
                </c:pt>
                <c:pt idx="11">
                  <c:v>39</c:v>
                </c:pt>
              </c:numCache>
            </c:numRef>
          </c:val>
          <c:smooth val="0"/>
        </c:ser>
        <c:ser>
          <c:idx val="1"/>
          <c:order val="1"/>
          <c:tx>
            <c:strRef>
              <c:f>Sheet1!$C$1</c:f>
              <c:strCache>
                <c:ptCount val="1"/>
                <c:pt idx="0">
                  <c:v>2017</c:v>
                </c:pt>
              </c:strCache>
            </c:strRef>
          </c:tx>
          <c:dLbls>
            <c:dLbl>
              <c:idx val="0"/>
              <c:layout>
                <c:manualLayout>
                  <c:x val="-2.2023622047244101E-2"/>
                  <c:y val="4.196385915243740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5.6996194225721782E-2"/>
                  <c:y val="-6.192161373086790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8359580052493439E-4"/>
                  <c:y val="-3.32719189595682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0878608923884516E-2"/>
                  <c:y val="-4.352229496593840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9871259842519692E-2"/>
                  <c:y val="-4.029505441033356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016469816272972E-2"/>
                  <c:y val="-5.330310537025573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3.8407874015747967E-2"/>
                  <c:y val="4.216999911527912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714285714285752E-3"/>
                  <c:y val="2.528089887640508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2.1874015748031495E-2"/>
                  <c:y val="-2.805471998584446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5278871391076112E-2"/>
                  <c:y val="-5.052663009820401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6835016835016841E-3"/>
                  <c:y val="2.2471910112360521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0222965879265215E-2"/>
                  <c:y val="-4.490887375033181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Sheet1!$C$2:$C$13</c:f>
              <c:numCache>
                <c:formatCode>General</c:formatCode>
                <c:ptCount val="12"/>
                <c:pt idx="0">
                  <c:v>51</c:v>
                </c:pt>
                <c:pt idx="1">
                  <c:v>44</c:v>
                </c:pt>
                <c:pt idx="2">
                  <c:v>46</c:v>
                </c:pt>
                <c:pt idx="3">
                  <c:v>49</c:v>
                </c:pt>
                <c:pt idx="4">
                  <c:v>39</c:v>
                </c:pt>
                <c:pt idx="5">
                  <c:v>25</c:v>
                </c:pt>
                <c:pt idx="6">
                  <c:v>28</c:v>
                </c:pt>
                <c:pt idx="7">
                  <c:v>22</c:v>
                </c:pt>
                <c:pt idx="8">
                  <c:v>24</c:v>
                </c:pt>
                <c:pt idx="9">
                  <c:v>14</c:v>
                </c:pt>
                <c:pt idx="10">
                  <c:v>13</c:v>
                </c:pt>
                <c:pt idx="11">
                  <c:v>16</c:v>
                </c:pt>
              </c:numCache>
            </c:numRef>
          </c:val>
          <c:smooth val="0"/>
        </c:ser>
        <c:ser>
          <c:idx val="2"/>
          <c:order val="2"/>
          <c:tx>
            <c:strRef>
              <c:f>Sheet1!$D$1</c:f>
              <c:strCache>
                <c:ptCount val="1"/>
                <c:pt idx="0">
                  <c:v>2018</c:v>
                </c:pt>
              </c:strCache>
            </c:strRef>
          </c:tx>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Sheet1!$D$2:$D$13</c:f>
              <c:numCache>
                <c:formatCode>General</c:formatCode>
                <c:ptCount val="12"/>
                <c:pt idx="0">
                  <c:v>13</c:v>
                </c:pt>
                <c:pt idx="1">
                  <c:v>19</c:v>
                </c:pt>
                <c:pt idx="2">
                  <c:v>19</c:v>
                </c:pt>
                <c:pt idx="3">
                  <c:v>31</c:v>
                </c:pt>
                <c:pt idx="4">
                  <c:v>18</c:v>
                </c:pt>
                <c:pt idx="5">
                  <c:v>12</c:v>
                </c:pt>
                <c:pt idx="6">
                  <c:v>19</c:v>
                </c:pt>
                <c:pt idx="7">
                  <c:v>15</c:v>
                </c:pt>
                <c:pt idx="8">
                  <c:v>16</c:v>
                </c:pt>
                <c:pt idx="9">
                  <c:v>8</c:v>
                </c:pt>
                <c:pt idx="10">
                  <c:v>8</c:v>
                </c:pt>
                <c:pt idx="11">
                  <c:v>8</c:v>
                </c:pt>
              </c:numCache>
            </c:numRef>
          </c:val>
          <c:smooth val="0"/>
        </c:ser>
        <c:dLbls>
          <c:showLegendKey val="0"/>
          <c:showVal val="1"/>
          <c:showCatName val="0"/>
          <c:showSerName val="0"/>
          <c:showPercent val="0"/>
          <c:showBubbleSize val="0"/>
        </c:dLbls>
        <c:marker val="1"/>
        <c:smooth val="0"/>
        <c:axId val="310535472"/>
        <c:axId val="310537040"/>
      </c:lineChart>
      <c:catAx>
        <c:axId val="310535472"/>
        <c:scaling>
          <c:orientation val="minMax"/>
        </c:scaling>
        <c:delete val="0"/>
        <c:axPos val="b"/>
        <c:numFmt formatCode="General" sourceLinked="1"/>
        <c:majorTickMark val="out"/>
        <c:minorTickMark val="none"/>
        <c:tickLblPos val="nextTo"/>
        <c:crossAx val="310537040"/>
        <c:crosses val="autoZero"/>
        <c:auto val="1"/>
        <c:lblAlgn val="ctr"/>
        <c:lblOffset val="100"/>
        <c:noMultiLvlLbl val="0"/>
      </c:catAx>
      <c:valAx>
        <c:axId val="310537040"/>
        <c:scaling>
          <c:orientation val="minMax"/>
        </c:scaling>
        <c:delete val="0"/>
        <c:axPos val="l"/>
        <c:majorGridlines/>
        <c:numFmt formatCode="General" sourceLinked="1"/>
        <c:majorTickMark val="out"/>
        <c:minorTickMark val="none"/>
        <c:tickLblPos val="nextTo"/>
        <c:crossAx val="310535472"/>
        <c:crosses val="autoZero"/>
        <c:crossBetween val="midCat"/>
      </c:valAx>
      <c:spPr>
        <a:solidFill>
          <a:schemeClr val="bg1">
            <a:lumMod val="85000"/>
          </a:schemeClr>
        </a:solidFill>
      </c:spPr>
    </c:plotArea>
    <c:legend>
      <c:legendPos val="t"/>
      <c:legendEntry>
        <c:idx val="0"/>
        <c:txPr>
          <a:bodyPr/>
          <a:lstStyle/>
          <a:p>
            <a:pPr>
              <a:defRPr b="1"/>
            </a:pPr>
            <a:endParaRPr lang="en-US"/>
          </a:p>
        </c:txPr>
      </c:legendEntry>
      <c:layout>
        <c:manualLayout>
          <c:xMode val="edge"/>
          <c:yMode val="edge"/>
          <c:x val="0.31666666666666954"/>
          <c:y val="0"/>
          <c:w val="0.36300091863517059"/>
          <c:h val="7.7964036096611525E-2"/>
        </c:manualLayout>
      </c:layout>
      <c:overlay val="0"/>
      <c:txPr>
        <a:bodyPr/>
        <a:lstStyle/>
        <a:p>
          <a:pPr rtl="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5"/>
    </mc:Choice>
    <mc:Fallback>
      <c:style val="35"/>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stacked"/>
        <c:varyColors val="0"/>
        <c:ser>
          <c:idx val="0"/>
          <c:order val="0"/>
          <c:tx>
            <c:strRef>
              <c:f>Sheet1!$B$1</c:f>
              <c:strCache>
                <c:ptCount val="1"/>
                <c:pt idx="0">
                  <c:v>ISP Labs</c:v>
                </c:pt>
              </c:strCache>
            </c:strRef>
          </c:tx>
          <c:invertIfNegative val="0"/>
          <c:dLbls>
            <c:dLbl>
              <c:idx val="0"/>
              <c:layout>
                <c:manualLayout>
                  <c:x val="-1.4044943820224482E-3"/>
                  <c:y val="-3.02325581395349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4044943820224482E-3"/>
                  <c:y val="-2.790697674418604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3.72093023255819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2134831460674156E-3"/>
                  <c:y val="-3.720948544222701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518041609477714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7.0068897637796191E-3"/>
                  <c:y val="-0.1070087769992055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6.9756124234472174E-3"/>
                  <c:y val="-0.15361644874665994"/>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8.4269466316710707E-3"/>
                  <c:y val="-0.19560499891641986"/>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1978346456692855E-3"/>
                  <c:y val="-0.2424366105612971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5087489063867104E-3"/>
                  <c:y val="-0.27761811023622046"/>
                </c:manualLayout>
              </c:layout>
              <c:tx>
                <c:rich>
                  <a:bodyPr/>
                  <a:lstStyle/>
                  <a:p>
                    <a:r>
                      <a:rPr lang="en-US" dirty="0" smtClean="0"/>
                      <a:t>1137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8.3333333333333367E-3"/>
                  <c:y val="-0.26582027017265486"/>
                </c:manualLayout>
              </c:layout>
              <c:tx>
                <c:rich>
                  <a:bodyPr/>
                  <a:lstStyle/>
                  <a:p>
                    <a:r>
                      <a:rPr lang="en-US" dirty="0" smtClean="0"/>
                      <a:t>1065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7.0068897637795774E-3"/>
                  <c:y val="-0.20293361265621621"/>
                </c:manualLayout>
              </c:layout>
              <c:tx>
                <c:rich>
                  <a:bodyPr/>
                  <a:lstStyle/>
                  <a:p>
                    <a:r>
                      <a:rPr lang="en-US" dirty="0" smtClean="0"/>
                      <a:t>803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6.9912510936134291E-3"/>
                  <c:y val="-0.20984649281225434"/>
                </c:manualLayout>
              </c:layout>
              <c:tx>
                <c:rich>
                  <a:bodyPr/>
                  <a:lstStyle/>
                  <a:p>
                    <a:r>
                      <a:rPr lang="en-US" smtClean="0"/>
                      <a:t>832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0"/>
                  <c:y val="-0.26170078740157476"/>
                </c:manualLayout>
              </c:layout>
              <c:tx>
                <c:rich>
                  <a:bodyPr/>
                  <a:lstStyle/>
                  <a:p>
                    <a:r>
                      <a:rPr lang="en-US" smtClean="0"/>
                      <a:t>1104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8.3645013123359886E-3"/>
                  <c:y val="-0.29977777777777853"/>
                </c:manualLayout>
              </c:layout>
              <c:tx>
                <c:rich>
                  <a:bodyPr/>
                  <a:lstStyle/>
                  <a:p>
                    <a:r>
                      <a:rPr lang="en-US" dirty="0" smtClean="0"/>
                      <a:t>1364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4045275590551182E-3"/>
                  <c:y val="-0.32680962379702638"/>
                </c:manualLayout>
              </c:layout>
              <c:tx>
                <c:rich>
                  <a:bodyPr/>
                  <a:lstStyle/>
                  <a:p>
                    <a:r>
                      <a:rPr lang="en-US" dirty="0" smtClean="0"/>
                      <a:t>1395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4.1665573053368326E-3"/>
                  <c:y val="-0.36467891513560929"/>
                </c:manualLayout>
              </c:layout>
              <c:tx>
                <c:rich>
                  <a:bodyPr/>
                  <a:lstStyle/>
                  <a:p>
                    <a:r>
                      <a:rPr lang="en-US" dirty="0" smtClean="0"/>
                      <a:t>1437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2.7775590551182218E-3"/>
                  <c:y val="-0.38610603674540789"/>
                </c:manualLayout>
              </c:layout>
              <c:tx>
                <c:rich>
                  <a:bodyPr/>
                  <a:lstStyle/>
                  <a:p>
                    <a:r>
                      <a:rPr lang="en-US" dirty="0" smtClean="0"/>
                      <a:t>1726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5.5555555555555558E-3"/>
                  <c:y val="-0.41549431321085101"/>
                </c:manualLayout>
              </c:layout>
              <c:tx>
                <c:rich>
                  <a:bodyPr/>
                  <a:lstStyle/>
                  <a:p>
                    <a:r>
                      <a:rPr lang="en-US" dirty="0" smtClean="0"/>
                      <a:t>1808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1.3888888888888957E-3"/>
                  <c:y val="-0.33777795275590633"/>
                </c:manualLayout>
              </c:layout>
              <c:tx>
                <c:rich>
                  <a:bodyPr/>
                  <a:lstStyle/>
                  <a:p>
                    <a:r>
                      <a:rPr lang="en-US" dirty="0" smtClean="0"/>
                      <a:t>1488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4.5833223972003498E-2"/>
                  <c:y val="-0.30666666666666664"/>
                </c:manualLayout>
              </c:layout>
              <c:tx>
                <c:rich>
                  <a:bodyPr/>
                  <a:lstStyle/>
                  <a:p>
                    <a:r>
                      <a:rPr lang="en-US" dirty="0" smtClean="0"/>
                      <a:t>1530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7.6388342082239716E-3"/>
                  <c:y val="-0.23777777777777778"/>
                </c:manualLayout>
              </c:layout>
              <c:tx>
                <c:rich>
                  <a:bodyPr/>
                  <a:lstStyle/>
                  <a:p>
                    <a:r>
                      <a:rPr lang="en-US" dirty="0" smtClean="0"/>
                      <a:t>983</a:t>
                    </a:r>
                  </a:p>
                </c:rich>
              </c:tx>
              <c:showLegendKey val="0"/>
              <c:showVal val="1"/>
              <c:showCatName val="0"/>
              <c:showSerName val="0"/>
              <c:showPercent val="0"/>
              <c:showBubbleSize val="0"/>
              <c:extLst>
                <c:ext xmlns:c15="http://schemas.microsoft.com/office/drawing/2012/chart" uri="{CE6537A1-D6FC-4f65-9D91-7224C49458BB}">
                  <c15:layout>
                    <c:manualLayout>
                      <c:w val="5.0520888013998247E-2"/>
                      <c:h val="6.4388976377952753E-2"/>
                    </c:manualLayout>
                  </c15:layout>
                </c:ext>
              </c:extLst>
            </c:dLbl>
            <c:dLbl>
              <c:idx val="22"/>
              <c:layout>
                <c:manualLayout>
                  <c:x val="-1.3888888888888889E-3"/>
                  <c:y val="-8.8888888888888892E-2"/>
                </c:manualLayout>
              </c:layout>
              <c:tx>
                <c:rich>
                  <a:bodyPr/>
                  <a:lstStyle/>
                  <a:p>
                    <a:r>
                      <a:rPr lang="en-US" dirty="0" smtClean="0"/>
                      <a:t>387</a:t>
                    </a:r>
                  </a:p>
                  <a:p>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2.7777777777775741E-3"/>
                  <c:y val="-6.8888888888888805E-2"/>
                </c:manualLayout>
              </c:layout>
              <c:tx>
                <c:rich>
                  <a:bodyPr/>
                  <a:lstStyle/>
                  <a:p>
                    <a:r>
                      <a:rPr lang="en-US" dirty="0" smtClean="0"/>
                      <a:t>192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Sheet1!$A$2:$A$25</c:f>
              <c:numCache>
                <c:formatCode>General</c:formatCode>
                <c:ptCount val="24"/>
                <c:pt idx="0">
                  <c:v>1995</c:v>
                </c:pt>
                <c:pt idx="4">
                  <c:v>1999</c:v>
                </c:pt>
                <c:pt idx="8">
                  <c:v>2003</c:v>
                </c:pt>
                <c:pt idx="12">
                  <c:v>2007</c:v>
                </c:pt>
                <c:pt idx="16">
                  <c:v>2011</c:v>
                </c:pt>
                <c:pt idx="20">
                  <c:v>2015</c:v>
                </c:pt>
                <c:pt idx="23">
                  <c:v>2018</c:v>
                </c:pt>
              </c:numCache>
            </c:numRef>
          </c:cat>
          <c:val>
            <c:numRef>
              <c:f>Sheet1!$B$2:$B$25</c:f>
              <c:numCache>
                <c:formatCode>General</c:formatCode>
                <c:ptCount val="24"/>
                <c:pt idx="0">
                  <c:v>6</c:v>
                </c:pt>
                <c:pt idx="1">
                  <c:v>13</c:v>
                </c:pt>
                <c:pt idx="2">
                  <c:v>28</c:v>
                </c:pt>
                <c:pt idx="3">
                  <c:v>43</c:v>
                </c:pt>
                <c:pt idx="4">
                  <c:v>129</c:v>
                </c:pt>
                <c:pt idx="5">
                  <c:v>314</c:v>
                </c:pt>
                <c:pt idx="6">
                  <c:v>542</c:v>
                </c:pt>
                <c:pt idx="7">
                  <c:v>732</c:v>
                </c:pt>
                <c:pt idx="8">
                  <c:v>1011</c:v>
                </c:pt>
                <c:pt idx="9">
                  <c:v>1115</c:v>
                </c:pt>
                <c:pt idx="10">
                  <c:v>992</c:v>
                </c:pt>
                <c:pt idx="11">
                  <c:v>766</c:v>
                </c:pt>
                <c:pt idx="12">
                  <c:v>820</c:v>
                </c:pt>
                <c:pt idx="13">
                  <c:v>1059</c:v>
                </c:pt>
                <c:pt idx="14">
                  <c:v>1343</c:v>
                </c:pt>
                <c:pt idx="15">
                  <c:v>1346</c:v>
                </c:pt>
                <c:pt idx="16">
                  <c:v>1363</c:v>
                </c:pt>
                <c:pt idx="17">
                  <c:v>1663</c:v>
                </c:pt>
                <c:pt idx="18">
                  <c:v>1721</c:v>
                </c:pt>
                <c:pt idx="19">
                  <c:v>1416</c:v>
                </c:pt>
                <c:pt idx="20">
                  <c:v>1452</c:v>
                </c:pt>
                <c:pt idx="21">
                  <c:v>943</c:v>
                </c:pt>
                <c:pt idx="22">
                  <c:v>371</c:v>
                </c:pt>
                <c:pt idx="23">
                  <c:v>186</c:v>
                </c:pt>
              </c:numCache>
            </c:numRef>
          </c:val>
        </c:ser>
        <c:ser>
          <c:idx val="1"/>
          <c:order val="1"/>
          <c:tx>
            <c:strRef>
              <c:f>Sheet1!$C$1</c:f>
              <c:strCache>
                <c:ptCount val="1"/>
                <c:pt idx="0">
                  <c:v>Other Agency Labs Reported to ISP via EPIC Submission</c:v>
                </c:pt>
              </c:strCache>
            </c:strRef>
          </c:tx>
          <c:spPr>
            <a:solidFill>
              <a:schemeClr val="accent2">
                <a:lumMod val="75000"/>
              </a:schemeClr>
            </a:solidFill>
            <a:ln>
              <a:noFill/>
            </a:ln>
          </c:spPr>
          <c:invertIfNegative val="0"/>
          <c:dLbls>
            <c:delete val="1"/>
          </c:dLbls>
          <c:cat>
            <c:numRef>
              <c:f>Sheet1!$A$2:$A$25</c:f>
              <c:numCache>
                <c:formatCode>General</c:formatCode>
                <c:ptCount val="24"/>
                <c:pt idx="0">
                  <c:v>1995</c:v>
                </c:pt>
                <c:pt idx="4">
                  <c:v>1999</c:v>
                </c:pt>
                <c:pt idx="8">
                  <c:v>2003</c:v>
                </c:pt>
                <c:pt idx="12">
                  <c:v>2007</c:v>
                </c:pt>
                <c:pt idx="16">
                  <c:v>2011</c:v>
                </c:pt>
                <c:pt idx="20">
                  <c:v>2015</c:v>
                </c:pt>
                <c:pt idx="23">
                  <c:v>2018</c:v>
                </c:pt>
              </c:numCache>
            </c:numRef>
          </c:cat>
          <c:val>
            <c:numRef>
              <c:f>Sheet1!$C$2:$C$25</c:f>
              <c:numCache>
                <c:formatCode>General</c:formatCode>
                <c:ptCount val="24"/>
                <c:pt idx="9">
                  <c:v>22</c:v>
                </c:pt>
                <c:pt idx="10">
                  <c:v>73</c:v>
                </c:pt>
                <c:pt idx="11">
                  <c:v>37</c:v>
                </c:pt>
                <c:pt idx="12">
                  <c:v>12</c:v>
                </c:pt>
                <c:pt idx="13">
                  <c:v>45</c:v>
                </c:pt>
                <c:pt idx="14">
                  <c:v>21</c:v>
                </c:pt>
                <c:pt idx="15">
                  <c:v>49</c:v>
                </c:pt>
                <c:pt idx="16">
                  <c:v>74</c:v>
                </c:pt>
                <c:pt idx="17">
                  <c:v>63</c:v>
                </c:pt>
                <c:pt idx="18">
                  <c:v>87</c:v>
                </c:pt>
                <c:pt idx="19">
                  <c:v>72</c:v>
                </c:pt>
                <c:pt idx="20">
                  <c:v>78</c:v>
                </c:pt>
                <c:pt idx="21">
                  <c:v>40</c:v>
                </c:pt>
                <c:pt idx="22">
                  <c:v>16</c:v>
                </c:pt>
                <c:pt idx="23">
                  <c:v>6</c:v>
                </c:pt>
              </c:numCache>
            </c:numRef>
          </c:val>
        </c:ser>
        <c:dLbls>
          <c:showLegendKey val="0"/>
          <c:showVal val="1"/>
          <c:showCatName val="0"/>
          <c:showSerName val="0"/>
          <c:showPercent val="0"/>
          <c:showBubbleSize val="0"/>
        </c:dLbls>
        <c:gapWidth val="150"/>
        <c:shape val="box"/>
        <c:axId val="375836592"/>
        <c:axId val="377305192"/>
        <c:axId val="0"/>
      </c:bar3DChart>
      <c:catAx>
        <c:axId val="375836592"/>
        <c:scaling>
          <c:orientation val="minMax"/>
        </c:scaling>
        <c:delete val="0"/>
        <c:axPos val="b"/>
        <c:numFmt formatCode="General" sourceLinked="1"/>
        <c:majorTickMark val="out"/>
        <c:minorTickMark val="none"/>
        <c:tickLblPos val="nextTo"/>
        <c:crossAx val="377305192"/>
        <c:crosses val="autoZero"/>
        <c:auto val="1"/>
        <c:lblAlgn val="ctr"/>
        <c:lblOffset val="100"/>
        <c:noMultiLvlLbl val="0"/>
      </c:catAx>
      <c:valAx>
        <c:axId val="377305192"/>
        <c:scaling>
          <c:orientation val="minMax"/>
        </c:scaling>
        <c:delete val="0"/>
        <c:axPos val="l"/>
        <c:majorGridlines/>
        <c:numFmt formatCode="General" sourceLinked="1"/>
        <c:majorTickMark val="out"/>
        <c:minorTickMark val="none"/>
        <c:tickLblPos val="nextTo"/>
        <c:crossAx val="375836592"/>
        <c:crosses val="autoZero"/>
        <c:crossBetween val="between"/>
      </c:valAx>
      <c:spPr>
        <a:noFill/>
        <a:ln w="25398">
          <a:noFill/>
        </a:ln>
      </c:spPr>
    </c:plotArea>
    <c:legend>
      <c:legendPos val="b"/>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2014</c:v>
                </c:pt>
              </c:strCache>
            </c:strRef>
          </c:tx>
          <c:invertIfNegative val="0"/>
          <c:dLbls>
            <c:dLbl>
              <c:idx val="0"/>
              <c:layout>
                <c:manualLayout>
                  <c:x val="4.1666666666666683E-3"/>
                  <c:y val="1.5861835629921283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7777777777777874E-3"/>
                  <c:y val="5.2083333333333461E-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1.3888888888888924E-3"/>
                  <c:y val="0"/>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1.0185067526416052E-16"/>
                  <c:y val="1.302083333333326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Labs Incidents</c:v>
                </c:pt>
                <c:pt idx="1">
                  <c:v>One Pot Rxn Vessels</c:v>
                </c:pt>
                <c:pt idx="2">
                  <c:v>HCl Generators</c:v>
                </c:pt>
                <c:pt idx="3">
                  <c:v>Plastic Bottles &amp; Mason Jars</c:v>
                </c:pt>
              </c:strCache>
            </c:strRef>
          </c:cat>
          <c:val>
            <c:numRef>
              <c:f>Sheet1!$B$2:$B$5</c:f>
            </c:numRef>
          </c:val>
        </c:ser>
        <c:ser>
          <c:idx val="1"/>
          <c:order val="1"/>
          <c:tx>
            <c:strRef>
              <c:f>Sheet1!$C$1</c:f>
              <c:strCache>
                <c:ptCount val="1"/>
                <c:pt idx="0">
                  <c:v>2015</c:v>
                </c:pt>
              </c:strCache>
            </c:strRef>
          </c:tx>
          <c:invertIfNegative val="0"/>
          <c:dLbls>
            <c:dLbl>
              <c:idx val="0"/>
              <c:layout>
                <c:manualLayout>
                  <c:x val="3.6111111111111108E-2"/>
                  <c:y val="5.208333333333237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7499890638670166E-2"/>
                  <c:y val="5.768618766404199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0833333333333234E-2"/>
                  <c:y val="7.552083333333332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1666666666666683E-3"/>
                  <c:y val="-1.04166666666666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Labs Incidents</c:v>
                </c:pt>
                <c:pt idx="1">
                  <c:v>One Pot Rxn Vessels</c:v>
                </c:pt>
                <c:pt idx="2">
                  <c:v>HCl Generators</c:v>
                </c:pt>
                <c:pt idx="3">
                  <c:v>Plastic Bottles &amp; Mason Jars</c:v>
                </c:pt>
              </c:strCache>
            </c:strRef>
          </c:cat>
          <c:val>
            <c:numRef>
              <c:f>Sheet1!$C$2:$C$5</c:f>
              <c:numCache>
                <c:formatCode>#,##0</c:formatCode>
                <c:ptCount val="4"/>
                <c:pt idx="0">
                  <c:v>1530</c:v>
                </c:pt>
                <c:pt idx="1">
                  <c:v>3058</c:v>
                </c:pt>
                <c:pt idx="2">
                  <c:v>3233</c:v>
                </c:pt>
                <c:pt idx="3" formatCode="General">
                  <c:v>169</c:v>
                </c:pt>
              </c:numCache>
            </c:numRef>
          </c:val>
        </c:ser>
        <c:ser>
          <c:idx val="2"/>
          <c:order val="2"/>
          <c:tx>
            <c:strRef>
              <c:f>Sheet1!$D$1</c:f>
              <c:strCache>
                <c:ptCount val="1"/>
                <c:pt idx="0">
                  <c:v>2016</c:v>
                </c:pt>
              </c:strCache>
            </c:strRef>
          </c:tx>
          <c:invertIfNegative val="0"/>
          <c:dLbls>
            <c:dLbl>
              <c:idx val="0"/>
              <c:layout>
                <c:manualLayout>
                  <c:x val="3.7499999999999978E-2"/>
                  <c:y val="3.13289452099737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6111111111111059E-2"/>
                  <c:y val="1.870242782152230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6111111111111108E-2"/>
                  <c:y val="6.78662237532807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8.3333333333333367E-3"/>
                  <c:y val="-7.8125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Labs Incidents</c:v>
                </c:pt>
                <c:pt idx="1">
                  <c:v>One Pot Rxn Vessels</c:v>
                </c:pt>
                <c:pt idx="2">
                  <c:v>HCl Generators</c:v>
                </c:pt>
                <c:pt idx="3">
                  <c:v>Plastic Bottles &amp; Mason Jars</c:v>
                </c:pt>
              </c:strCache>
            </c:strRef>
          </c:cat>
          <c:val>
            <c:numRef>
              <c:f>Sheet1!$D$2:$D$5</c:f>
              <c:numCache>
                <c:formatCode>General</c:formatCode>
                <c:ptCount val="4"/>
                <c:pt idx="0">
                  <c:v>983</c:v>
                </c:pt>
                <c:pt idx="1">
                  <c:v>1832</c:v>
                </c:pt>
                <c:pt idx="2">
                  <c:v>1955</c:v>
                </c:pt>
                <c:pt idx="3">
                  <c:v>97</c:v>
                </c:pt>
              </c:numCache>
            </c:numRef>
          </c:val>
        </c:ser>
        <c:ser>
          <c:idx val="3"/>
          <c:order val="3"/>
          <c:tx>
            <c:strRef>
              <c:f>Sheet1!$E$1</c:f>
              <c:strCache>
                <c:ptCount val="1"/>
                <c:pt idx="0">
                  <c:v>2017</c:v>
                </c:pt>
              </c:strCache>
            </c:strRef>
          </c:tx>
          <c:invertIfNegative val="0"/>
          <c:dLbls>
            <c:dLbl>
              <c:idx val="0"/>
              <c:layout>
                <c:manualLayout>
                  <c:x val="8.3333333333333332E-3"/>
                  <c:y val="8.049335629921165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2500000000000001E-2"/>
                  <c:y val="5.208333333333237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9444444444444441E-3"/>
                  <c:y val="1.081118766404199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5555555555555558E-3"/>
                  <c:y val="-2.6041666666666717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Labs Incidents</c:v>
                </c:pt>
                <c:pt idx="1">
                  <c:v>One Pot Rxn Vessels</c:v>
                </c:pt>
                <c:pt idx="2">
                  <c:v>HCl Generators</c:v>
                </c:pt>
                <c:pt idx="3">
                  <c:v>Plastic Bottles &amp; Mason Jars</c:v>
                </c:pt>
              </c:strCache>
            </c:strRef>
          </c:cat>
          <c:val>
            <c:numRef>
              <c:f>Sheet1!$E$2:$E$5</c:f>
              <c:numCache>
                <c:formatCode>General</c:formatCode>
                <c:ptCount val="4"/>
                <c:pt idx="0">
                  <c:v>371</c:v>
                </c:pt>
                <c:pt idx="1">
                  <c:v>351</c:v>
                </c:pt>
                <c:pt idx="2">
                  <c:v>458</c:v>
                </c:pt>
                <c:pt idx="3">
                  <c:v>427</c:v>
                </c:pt>
              </c:numCache>
            </c:numRef>
          </c:val>
        </c:ser>
        <c:ser>
          <c:idx val="4"/>
          <c:order val="4"/>
          <c:tx>
            <c:strRef>
              <c:f>Sheet1!$F$1</c:f>
              <c:strCache>
                <c:ptCount val="1"/>
                <c:pt idx="0">
                  <c:v>2018</c:v>
                </c:pt>
              </c:strCache>
            </c:strRef>
          </c:tx>
          <c:invertIfNegative val="0"/>
          <c:dLbls>
            <c:dLbl>
              <c:idx val="0"/>
              <c:layout>
                <c:manualLayout>
                  <c:x val="2.0833333333333332E-2"/>
                  <c:y val="-5.208333333333428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6666666666666666E-2"/>
                  <c:y val="2.604166666666666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6388888888888788E-2"/>
                  <c:y val="-9.548500806014995E-17"/>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Sheet1!$A$2:$A$5</c:f>
              <c:strCache>
                <c:ptCount val="4"/>
                <c:pt idx="0">
                  <c:v>Labs Incidents</c:v>
                </c:pt>
                <c:pt idx="1">
                  <c:v>One Pot Rxn Vessels</c:v>
                </c:pt>
                <c:pt idx="2">
                  <c:v>HCl Generators</c:v>
                </c:pt>
                <c:pt idx="3">
                  <c:v>Plastic Bottles &amp; Mason Jars</c:v>
                </c:pt>
              </c:strCache>
            </c:strRef>
          </c:cat>
          <c:val>
            <c:numRef>
              <c:f>Sheet1!$F$2:$F$5</c:f>
              <c:numCache>
                <c:formatCode>General</c:formatCode>
                <c:ptCount val="4"/>
                <c:pt idx="0">
                  <c:v>192</c:v>
                </c:pt>
                <c:pt idx="1">
                  <c:v>259</c:v>
                </c:pt>
                <c:pt idx="2">
                  <c:v>221</c:v>
                </c:pt>
                <c:pt idx="3">
                  <c:v>19</c:v>
                </c:pt>
              </c:numCache>
            </c:numRef>
          </c:val>
        </c:ser>
        <c:dLbls>
          <c:showLegendKey val="0"/>
          <c:showVal val="1"/>
          <c:showCatName val="0"/>
          <c:showSerName val="0"/>
          <c:showPercent val="0"/>
          <c:showBubbleSize val="0"/>
        </c:dLbls>
        <c:gapWidth val="150"/>
        <c:shape val="pyramid"/>
        <c:axId val="377302840"/>
        <c:axId val="377305976"/>
        <c:axId val="0"/>
      </c:bar3DChart>
      <c:catAx>
        <c:axId val="377302840"/>
        <c:scaling>
          <c:orientation val="minMax"/>
        </c:scaling>
        <c:delete val="0"/>
        <c:axPos val="b"/>
        <c:numFmt formatCode="General" sourceLinked="0"/>
        <c:majorTickMark val="out"/>
        <c:minorTickMark val="none"/>
        <c:tickLblPos val="nextTo"/>
        <c:crossAx val="377305976"/>
        <c:crosses val="autoZero"/>
        <c:auto val="1"/>
        <c:lblAlgn val="ctr"/>
        <c:lblOffset val="100"/>
        <c:noMultiLvlLbl val="0"/>
      </c:catAx>
      <c:valAx>
        <c:axId val="377305976"/>
        <c:scaling>
          <c:orientation val="minMax"/>
        </c:scaling>
        <c:delete val="0"/>
        <c:axPos val="l"/>
        <c:majorGridlines/>
        <c:numFmt formatCode="#,##0" sourceLinked="1"/>
        <c:majorTickMark val="out"/>
        <c:minorTickMark val="none"/>
        <c:tickLblPos val="nextTo"/>
        <c:crossAx val="377302840"/>
        <c:crosses val="autoZero"/>
        <c:crossBetween val="between"/>
      </c:valAx>
    </c:plotArea>
    <c:legend>
      <c:legendPos val="t"/>
      <c:layout/>
      <c:overlay val="0"/>
    </c:legend>
    <c:plotVisOnly val="1"/>
    <c:dispBlanksAs val="gap"/>
    <c:showDLblsOverMax val="0"/>
  </c:chart>
  <c:spPr>
    <a:ln>
      <a:noFill/>
    </a:ln>
  </c:spPr>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3"/>
    </mc:Choice>
    <mc:Fallback>
      <c:style val="33"/>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Column1</c:v>
                </c:pt>
              </c:strCache>
            </c:strRef>
          </c:tx>
          <c:invertIfNegative val="0"/>
          <c:dPt>
            <c:idx val="3"/>
            <c:invertIfNegative val="0"/>
            <c:bubble3D val="0"/>
            <c:spPr>
              <a:solidFill>
                <a:srgbClr val="E56D09"/>
              </a:solidFill>
            </c:spPr>
          </c:dPt>
          <c:dPt>
            <c:idx val="4"/>
            <c:invertIfNegative val="0"/>
            <c:bubble3D val="0"/>
            <c:spPr>
              <a:solidFill>
                <a:srgbClr val="E56D09"/>
              </a:solidFill>
            </c:spPr>
          </c:dPt>
          <c:dPt>
            <c:idx val="5"/>
            <c:invertIfNegative val="0"/>
            <c:bubble3D val="0"/>
            <c:spPr>
              <a:solidFill>
                <a:srgbClr val="E56D09"/>
              </a:solidFill>
            </c:spPr>
          </c:dPt>
          <c:dPt>
            <c:idx val="6"/>
            <c:invertIfNegative val="0"/>
            <c:bubble3D val="0"/>
            <c:spPr>
              <a:solidFill>
                <a:schemeClr val="accent6">
                  <a:lumMod val="75000"/>
                </a:schemeClr>
              </a:solidFill>
            </c:spPr>
          </c:dPt>
          <c:dPt>
            <c:idx val="7"/>
            <c:invertIfNegative val="0"/>
            <c:bubble3D val="0"/>
            <c:spPr>
              <a:solidFill>
                <a:schemeClr val="accent6">
                  <a:lumMod val="75000"/>
                </a:schemeClr>
              </a:solidFill>
            </c:spPr>
          </c:dPt>
          <c:dPt>
            <c:idx val="8"/>
            <c:invertIfNegative val="0"/>
            <c:bubble3D val="0"/>
            <c:spPr>
              <a:solidFill>
                <a:schemeClr val="accent6">
                  <a:lumMod val="75000"/>
                </a:schemeClr>
              </a:solidFill>
            </c:spPr>
          </c:dPt>
          <c:dPt>
            <c:idx val="9"/>
            <c:invertIfNegative val="0"/>
            <c:bubble3D val="0"/>
            <c:spPr>
              <a:solidFill>
                <a:schemeClr val="accent6">
                  <a:lumMod val="75000"/>
                </a:schemeClr>
              </a:solidFill>
            </c:spPr>
          </c:dPt>
          <c:dLbls>
            <c:dLbl>
              <c:idx val="0"/>
              <c:layout>
                <c:manualLayout>
                  <c:x val="2.5210084033613443E-2"/>
                  <c:y val="-4.292929292929290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9607843137254902E-2"/>
                  <c:y val="-4.040404040404041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3809523809523812E-2"/>
                  <c:y val="-4.040404040404041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9607843137254902E-2"/>
                  <c:y val="-4.04040404040404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7.0028011204482914E-3"/>
                  <c:y val="-1.515151515151518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9.8039215686273728E-3"/>
                  <c:y val="-1.620370370370370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9607843137254902E-2"/>
                  <c:y val="-2.31481481481481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9607843137254902E-2"/>
                  <c:y val="-4.6296296296296294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Sheet1!$A$2:$A$11</c:f>
              <c:numCache>
                <c:formatCode>General</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Sheet1!$B$2:$B$11</c:f>
              <c:numCache>
                <c:formatCode>General</c:formatCode>
                <c:ptCount val="10"/>
                <c:pt idx="0">
                  <c:v>1364</c:v>
                </c:pt>
                <c:pt idx="1">
                  <c:v>1395</c:v>
                </c:pt>
                <c:pt idx="2">
                  <c:v>1437</c:v>
                </c:pt>
                <c:pt idx="3">
                  <c:v>1726</c:v>
                </c:pt>
                <c:pt idx="4">
                  <c:v>1808</c:v>
                </c:pt>
                <c:pt idx="5">
                  <c:v>1488</c:v>
                </c:pt>
                <c:pt idx="6">
                  <c:v>1530</c:v>
                </c:pt>
                <c:pt idx="7">
                  <c:v>983</c:v>
                </c:pt>
                <c:pt idx="8">
                  <c:v>387</c:v>
                </c:pt>
                <c:pt idx="9">
                  <c:v>192</c:v>
                </c:pt>
              </c:numCache>
            </c:numRef>
          </c:val>
        </c:ser>
        <c:dLbls>
          <c:showLegendKey val="0"/>
          <c:showVal val="0"/>
          <c:showCatName val="0"/>
          <c:showSerName val="0"/>
          <c:showPercent val="0"/>
          <c:showBubbleSize val="0"/>
        </c:dLbls>
        <c:gapWidth val="150"/>
        <c:shape val="cylinder"/>
        <c:axId val="377302448"/>
        <c:axId val="377300880"/>
        <c:axId val="0"/>
      </c:bar3DChart>
      <c:catAx>
        <c:axId val="377302448"/>
        <c:scaling>
          <c:orientation val="minMax"/>
        </c:scaling>
        <c:delete val="0"/>
        <c:axPos val="b"/>
        <c:numFmt formatCode="General" sourceLinked="1"/>
        <c:majorTickMark val="none"/>
        <c:minorTickMark val="none"/>
        <c:tickLblPos val="nextTo"/>
        <c:crossAx val="377300880"/>
        <c:crosses val="autoZero"/>
        <c:auto val="1"/>
        <c:lblAlgn val="ctr"/>
        <c:lblOffset val="100"/>
        <c:noMultiLvlLbl val="0"/>
      </c:catAx>
      <c:valAx>
        <c:axId val="377300880"/>
        <c:scaling>
          <c:orientation val="minMax"/>
        </c:scaling>
        <c:delete val="0"/>
        <c:axPos val="l"/>
        <c:majorGridlines/>
        <c:numFmt formatCode="General" sourceLinked="1"/>
        <c:majorTickMark val="out"/>
        <c:minorTickMark val="none"/>
        <c:tickLblPos val="nextTo"/>
        <c:crossAx val="377302448"/>
        <c:crosses val="autoZero"/>
        <c:crossBetween val="between"/>
      </c:valAx>
      <c:spPr>
        <a:ln>
          <a:noFill/>
        </a:ln>
      </c:spPr>
    </c:plotArea>
    <c:plotVisOnly val="1"/>
    <c:dispBlanksAs val="gap"/>
    <c:showDLblsOverMax val="0"/>
  </c:chart>
  <c:spPr>
    <a:ln>
      <a:noFill/>
    </a:ln>
  </c:spPr>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8.035711797087311E-2"/>
          <c:y val="0.1703702806379972"/>
          <c:w val="0.84226190476189999"/>
          <c:h val="0.72431061479730507"/>
        </c:manualLayout>
      </c:layout>
      <c:pie3DChart>
        <c:varyColors val="1"/>
        <c:ser>
          <c:idx val="0"/>
          <c:order val="0"/>
          <c:tx>
            <c:strRef>
              <c:f>Sheet1!$B$1</c:f>
              <c:strCache>
                <c:ptCount val="1"/>
                <c:pt idx="0">
                  <c:v>Column1</c:v>
                </c:pt>
              </c:strCache>
            </c:strRef>
          </c:tx>
          <c:dLbls>
            <c:dLbl>
              <c:idx val="0"/>
              <c:layout>
                <c:manualLayout>
                  <c:x val="-2.0573363064130282E-2"/>
                  <c:y val="7.3826569755703633E-2"/>
                </c:manualLayout>
              </c:layout>
              <c:showLegendKey val="0"/>
              <c:showVal val="0"/>
              <c:showCatName val="0"/>
              <c:showSerName val="0"/>
              <c:showPercent val="1"/>
              <c:showBubbleSize val="0"/>
              <c:extLst>
                <c:ext xmlns:c15="http://schemas.microsoft.com/office/drawing/2012/chart" uri="{CE6537A1-D6FC-4f65-9D91-7224C49458BB}">
                  <c15:layout/>
                </c:ext>
              </c:extLst>
            </c:dLbl>
            <c:dLbl>
              <c:idx val="1"/>
              <c:delete val="1"/>
              <c:extLst>
                <c:ext xmlns:c15="http://schemas.microsoft.com/office/drawing/2012/chart" uri="{CE6537A1-D6FC-4f65-9D91-7224C49458BB}"/>
              </c:extLst>
            </c:dLbl>
            <c:dLbl>
              <c:idx val="2"/>
              <c:layout>
                <c:manualLayout>
                  <c:x val="6.3265509952848922E-2"/>
                  <c:y val="-0.32181627296588577"/>
                </c:manualLayout>
              </c:layout>
              <c:showLegendKey val="0"/>
              <c:showVal val="0"/>
              <c:showCatName val="0"/>
              <c:showSerName val="0"/>
              <c:showPercent val="1"/>
              <c:showBubbleSize val="0"/>
              <c:extLst>
                <c:ext xmlns:c15="http://schemas.microsoft.com/office/drawing/2012/chart" uri="{CE6537A1-D6FC-4f65-9D91-7224C49458BB}">
                  <c15:layout/>
                </c:ext>
              </c:extLst>
            </c:dLbl>
            <c:dLbl>
              <c:idx val="3"/>
              <c:layout>
                <c:manualLayout>
                  <c:x val="2.7620839430469456E-2"/>
                  <c:y val="7.2774480113062812E-2"/>
                </c:manualLayout>
              </c:layout>
              <c:showLegendKey val="0"/>
              <c:showVal val="0"/>
              <c:showCatName val="0"/>
              <c:showSerName val="0"/>
              <c:showPercent val="1"/>
              <c:showBubbleSize val="0"/>
              <c:extLst>
                <c:ext xmlns:c15="http://schemas.microsoft.com/office/drawing/2012/chart" uri="{CE6537A1-D6FC-4f65-9D91-7224C49458BB}">
                  <c15:layout/>
                </c:ext>
              </c:extLst>
            </c:dLbl>
            <c:dLbl>
              <c:idx val="4"/>
              <c:delete val="1"/>
              <c:extLst>
                <c:ext xmlns:c15="http://schemas.microsoft.com/office/drawing/2012/chart" uri="{CE6537A1-D6FC-4f65-9D91-7224C49458BB}"/>
              </c:extLst>
            </c:dLbl>
            <c:spPr>
              <a:noFill/>
              <a:ln>
                <a:noFill/>
              </a:ln>
              <a:effectLst/>
            </c:spPr>
            <c:showLegendKey val="0"/>
            <c:showVal val="0"/>
            <c:showCatName val="0"/>
            <c:showSerName val="0"/>
            <c:showPercent val="1"/>
            <c:showBubbleSize val="0"/>
            <c:showLeaderLines val="0"/>
            <c:extLst>
              <c:ext xmlns:c15="http://schemas.microsoft.com/office/drawing/2012/chart" uri="{CE6537A1-D6FC-4f65-9D91-7224C49458BB}"/>
            </c:extLst>
          </c:dLbls>
          <c:cat>
            <c:strRef>
              <c:f>Sheet1!$A$2:$A$5</c:f>
              <c:strCache>
                <c:ptCount val="4"/>
                <c:pt idx="0">
                  <c:v>Birch Reduction (Nazi)</c:v>
                </c:pt>
                <c:pt idx="1">
                  <c:v>Red Phosphorus</c:v>
                </c:pt>
                <c:pt idx="2">
                  <c:v>One Pot</c:v>
                </c:pt>
                <c:pt idx="3">
                  <c:v>Other/Unk</c:v>
                </c:pt>
              </c:strCache>
            </c:strRef>
          </c:cat>
          <c:val>
            <c:numRef>
              <c:f>Sheet1!$B$2:$B$5</c:f>
              <c:numCache>
                <c:formatCode>General</c:formatCode>
                <c:ptCount val="4"/>
                <c:pt idx="0">
                  <c:v>14</c:v>
                </c:pt>
                <c:pt idx="1">
                  <c:v>2</c:v>
                </c:pt>
                <c:pt idx="2">
                  <c:v>164</c:v>
                </c:pt>
                <c:pt idx="3">
                  <c:v>6</c:v>
                </c:pt>
              </c:numCache>
            </c:numRef>
          </c:val>
        </c:ser>
        <c:dLbls>
          <c:showLegendKey val="0"/>
          <c:showVal val="0"/>
          <c:showCatName val="0"/>
          <c:showSerName val="0"/>
          <c:showPercent val="1"/>
          <c:showBubbleSize val="0"/>
          <c:showLeaderLines val="0"/>
        </c:dLbls>
      </c:pie3DChart>
    </c:plotArea>
    <c:legend>
      <c:legendPos val="t"/>
      <c:layout>
        <c:manualLayout>
          <c:xMode val="edge"/>
          <c:yMode val="edge"/>
          <c:x val="1.6231853761642663E-2"/>
          <c:y val="1.7543912780133251E-2"/>
          <c:w val="0.9837681462383574"/>
          <c:h val="8.11555463461823E-2"/>
        </c:manualLayout>
      </c:layout>
      <c:overlay val="0"/>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9"/>
    </mc:Choice>
    <mc:Fallback>
      <c:style val="29"/>
    </mc:Fallback>
  </mc:AlternateContent>
  <c:chart>
    <c:autoTitleDeleted val="1"/>
    <c:plotArea>
      <c:layout>
        <c:manualLayout>
          <c:layoutTarget val="inner"/>
          <c:xMode val="edge"/>
          <c:yMode val="edge"/>
          <c:x val="7.2607779080806414E-2"/>
          <c:y val="2.7332040584480237E-2"/>
          <c:w val="0.9273922209191936"/>
          <c:h val="0.77643671406745796"/>
        </c:manualLayout>
      </c:layout>
      <c:barChart>
        <c:barDir val="col"/>
        <c:grouping val="clustered"/>
        <c:varyColors val="0"/>
        <c:ser>
          <c:idx val="0"/>
          <c:order val="0"/>
          <c:tx>
            <c:strRef>
              <c:f>Sheet1!$B$1</c:f>
              <c:strCache>
                <c:ptCount val="1"/>
                <c:pt idx="0">
                  <c:v>Number of Children Affected</c:v>
                </c:pt>
              </c:strCache>
            </c:strRef>
          </c:tx>
          <c:invertIfNegative val="0"/>
          <c:dLbls>
            <c:dLbl>
              <c:idx val="7"/>
              <c:layout>
                <c:manualLayout>
                  <c:x val="-5.3956891752167434E-3"/>
                  <c:y val="5.5517516832140107E-4"/>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1.2345536395656491E-16"/>
                  <c:y val="2.4154589371980567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Sheet1!$B$2:$B$13</c:f>
              <c:numCache>
                <c:formatCode>General</c:formatCode>
                <c:ptCount val="12"/>
                <c:pt idx="0">
                  <c:v>0</c:v>
                </c:pt>
                <c:pt idx="1">
                  <c:v>3</c:v>
                </c:pt>
                <c:pt idx="2">
                  <c:v>2</c:v>
                </c:pt>
                <c:pt idx="3">
                  <c:v>2</c:v>
                </c:pt>
                <c:pt idx="4">
                  <c:v>2</c:v>
                </c:pt>
                <c:pt idx="5">
                  <c:v>2</c:v>
                </c:pt>
                <c:pt idx="6">
                  <c:v>0</c:v>
                </c:pt>
                <c:pt idx="7">
                  <c:v>0</c:v>
                </c:pt>
                <c:pt idx="8">
                  <c:v>2</c:v>
                </c:pt>
                <c:pt idx="9">
                  <c:v>0</c:v>
                </c:pt>
                <c:pt idx="10">
                  <c:v>0</c:v>
                </c:pt>
                <c:pt idx="11">
                  <c:v>1</c:v>
                </c:pt>
              </c:numCache>
            </c:numRef>
          </c:val>
        </c:ser>
        <c:dLbls>
          <c:showLegendKey val="0"/>
          <c:showVal val="1"/>
          <c:showCatName val="0"/>
          <c:showSerName val="0"/>
          <c:showPercent val="0"/>
          <c:showBubbleSize val="0"/>
        </c:dLbls>
        <c:gapWidth val="75"/>
        <c:overlap val="-25"/>
        <c:axId val="376001048"/>
        <c:axId val="376001832"/>
      </c:barChart>
      <c:catAx>
        <c:axId val="376001048"/>
        <c:scaling>
          <c:orientation val="minMax"/>
        </c:scaling>
        <c:delete val="0"/>
        <c:axPos val="b"/>
        <c:numFmt formatCode="General" sourceLinked="1"/>
        <c:majorTickMark val="none"/>
        <c:minorTickMark val="none"/>
        <c:tickLblPos val="nextTo"/>
        <c:crossAx val="376001832"/>
        <c:crosses val="autoZero"/>
        <c:auto val="1"/>
        <c:lblAlgn val="ctr"/>
        <c:lblOffset val="100"/>
        <c:noMultiLvlLbl val="0"/>
      </c:catAx>
      <c:valAx>
        <c:axId val="376001832"/>
        <c:scaling>
          <c:orientation val="minMax"/>
        </c:scaling>
        <c:delete val="0"/>
        <c:axPos val="l"/>
        <c:majorGridlines/>
        <c:numFmt formatCode="General" sourceLinked="1"/>
        <c:majorTickMark val="none"/>
        <c:minorTickMark val="none"/>
        <c:tickLblPos val="nextTo"/>
        <c:crossAx val="376001048"/>
        <c:crosses val="autoZero"/>
        <c:crossBetween val="between"/>
      </c:valAx>
      <c:spPr>
        <a:solidFill>
          <a:schemeClr val="accent3">
            <a:lumMod val="40000"/>
            <a:lumOff val="60000"/>
          </a:schemeClr>
        </a:solidFill>
      </c:spPr>
    </c:plotArea>
    <c:legend>
      <c:legendPos val="b"/>
      <c:layout>
        <c:manualLayout>
          <c:xMode val="edge"/>
          <c:yMode val="edge"/>
          <c:x val="0.223486625342045"/>
          <c:y val="0.9234945351980256"/>
          <c:w val="0.4891968224716593"/>
          <c:h val="6.9042778234810434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0075470217385619E-2"/>
          <c:y val="8.7205157047676729E-2"/>
          <c:w val="0.90281435597000859"/>
          <c:h val="0.77662044648266415"/>
        </c:manualLayout>
      </c:layout>
      <c:lineChart>
        <c:grouping val="standard"/>
        <c:varyColors val="0"/>
        <c:ser>
          <c:idx val="0"/>
          <c:order val="0"/>
          <c:tx>
            <c:strRef>
              <c:f>Sheet1!$B$1</c:f>
              <c:strCache>
                <c:ptCount val="1"/>
                <c:pt idx="0">
                  <c:v>2016</c:v>
                </c:pt>
              </c:strCache>
            </c:strRef>
          </c:tx>
          <c:dLbls>
            <c:dLbl>
              <c:idx val="0"/>
              <c:layout>
                <c:manualLayout>
                  <c:x val="-5.3043267847333035E-2"/>
                  <c:y val="-1.740481958985895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0700421168284198E-2"/>
                  <c:y val="-4.136237777970061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5721217987286474E-2"/>
                  <c:y val="-3.88751406074241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0736652104533445E-2"/>
                  <c:y val="-2.256878947823829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540743453579932E-2"/>
                  <c:y val="-4.304036514666435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508724200172593E-2"/>
                  <c:y val="-8.207363502639094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3016846731367883E-2"/>
                  <c:y val="7.6923076923076927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7064846416382517E-3"/>
                  <c:y val="2.7472527472528391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1194539249147936E-3"/>
                  <c:y val="2.7472527472528378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2599733172888272E-2"/>
                  <c:y val="3.849593320065750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7607450231511918E-2"/>
                  <c:y val="-5.4601107553863513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4203311795328031E-2"/>
                  <c:y val="-3.567989097516656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Sheet1!$B$2:$B$13</c:f>
              <c:numCache>
                <c:formatCode>General</c:formatCode>
                <c:ptCount val="12"/>
                <c:pt idx="0">
                  <c:v>24</c:v>
                </c:pt>
                <c:pt idx="1">
                  <c:v>30</c:v>
                </c:pt>
                <c:pt idx="2">
                  <c:v>26</c:v>
                </c:pt>
                <c:pt idx="3">
                  <c:v>12</c:v>
                </c:pt>
                <c:pt idx="4">
                  <c:v>6</c:v>
                </c:pt>
                <c:pt idx="5">
                  <c:v>10</c:v>
                </c:pt>
                <c:pt idx="6">
                  <c:v>10</c:v>
                </c:pt>
                <c:pt idx="7">
                  <c:v>7</c:v>
                </c:pt>
                <c:pt idx="8">
                  <c:v>4</c:v>
                </c:pt>
                <c:pt idx="9">
                  <c:v>14</c:v>
                </c:pt>
                <c:pt idx="10">
                  <c:v>3</c:v>
                </c:pt>
                <c:pt idx="11">
                  <c:v>7</c:v>
                </c:pt>
              </c:numCache>
            </c:numRef>
          </c:val>
          <c:smooth val="0"/>
        </c:ser>
        <c:ser>
          <c:idx val="1"/>
          <c:order val="1"/>
          <c:tx>
            <c:strRef>
              <c:f>Sheet1!$C$1</c:f>
              <c:strCache>
                <c:ptCount val="1"/>
                <c:pt idx="0">
                  <c:v>2017</c:v>
                </c:pt>
              </c:strCache>
            </c:strRef>
          </c:tx>
          <c:dLbls>
            <c:dLbl>
              <c:idx val="0"/>
              <c:layout>
                <c:manualLayout>
                  <c:x val="-2.2184319983258011E-2"/>
                  <c:y val="3.535973868651089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0511680226018259E-2"/>
                  <c:y val="-4.705784373107217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3970622858189241E-2"/>
                  <c:y val="-3.045600069222116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077484500483957E-2"/>
                  <c:y val="4.2360690490611752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4152169932246797E-2"/>
                  <c:y val="2.2834645669291737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084783006775316E-2"/>
                  <c:y val="-4.3921865536038766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348261699845659E-2"/>
                  <c:y val="4.3956043956044133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7519031051351139E-3"/>
                  <c:y val="2.197802197802199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6.682449577522522E-4"/>
                  <c:y val="5.5289002336246429E-3"/>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2599733172888272E-2"/>
                  <c:y val="-6.589967119494678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7661862034687401E-2"/>
                  <c:y val="-4.392164921692480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6.6899050409396504E-3"/>
                  <c:y val="2.197802197802199E-2"/>
                </c:manualLayout>
              </c:layout>
              <c:dLblPos val="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Sheet1!$C$2:$C$13</c:f>
              <c:numCache>
                <c:formatCode>General</c:formatCode>
                <c:ptCount val="12"/>
                <c:pt idx="0">
                  <c:v>6</c:v>
                </c:pt>
                <c:pt idx="1">
                  <c:v>4</c:v>
                </c:pt>
                <c:pt idx="2">
                  <c:v>13</c:v>
                </c:pt>
                <c:pt idx="3">
                  <c:v>9</c:v>
                </c:pt>
                <c:pt idx="4">
                  <c:v>1</c:v>
                </c:pt>
                <c:pt idx="5">
                  <c:v>2</c:v>
                </c:pt>
                <c:pt idx="6">
                  <c:v>5</c:v>
                </c:pt>
                <c:pt idx="7">
                  <c:v>2</c:v>
                </c:pt>
                <c:pt idx="8">
                  <c:v>1</c:v>
                </c:pt>
                <c:pt idx="9">
                  <c:v>5</c:v>
                </c:pt>
                <c:pt idx="10">
                  <c:v>0</c:v>
                </c:pt>
                <c:pt idx="11">
                  <c:v>1</c:v>
                </c:pt>
              </c:numCache>
            </c:numRef>
          </c:val>
          <c:smooth val="0"/>
        </c:ser>
        <c:ser>
          <c:idx val="2"/>
          <c:order val="2"/>
          <c:tx>
            <c:strRef>
              <c:f>Sheet1!$D$1</c:f>
              <c:strCache>
                <c:ptCount val="1"/>
                <c:pt idx="0">
                  <c:v>2018</c:v>
                </c:pt>
              </c:strCache>
            </c:strRef>
          </c:tx>
          <c:dLbls>
            <c:dLbl>
              <c:idx val="4"/>
              <c:layout>
                <c:manualLayout>
                  <c:x val="-1.6611295681063124E-2"/>
                  <c:y val="-1.923076923076933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Sheet1!$A$2:$A$13</c:f>
              <c:strCache>
                <c:ptCount val="12"/>
                <c:pt idx="0">
                  <c:v>Jan</c:v>
                </c:pt>
                <c:pt idx="1">
                  <c:v>Feb</c:v>
                </c:pt>
                <c:pt idx="2">
                  <c:v>Mar</c:v>
                </c:pt>
                <c:pt idx="3">
                  <c:v>April</c:v>
                </c:pt>
                <c:pt idx="4">
                  <c:v>May</c:v>
                </c:pt>
                <c:pt idx="5">
                  <c:v>June</c:v>
                </c:pt>
                <c:pt idx="6">
                  <c:v>July</c:v>
                </c:pt>
                <c:pt idx="7">
                  <c:v>Aug</c:v>
                </c:pt>
                <c:pt idx="8">
                  <c:v>Sept</c:v>
                </c:pt>
                <c:pt idx="9">
                  <c:v>Oct</c:v>
                </c:pt>
                <c:pt idx="10">
                  <c:v>Nov</c:v>
                </c:pt>
                <c:pt idx="11">
                  <c:v>Dec</c:v>
                </c:pt>
              </c:strCache>
            </c:strRef>
          </c:cat>
          <c:val>
            <c:numRef>
              <c:f>Sheet1!$D$2:$D$13</c:f>
              <c:numCache>
                <c:formatCode>General</c:formatCode>
                <c:ptCount val="12"/>
                <c:pt idx="0">
                  <c:v>0</c:v>
                </c:pt>
                <c:pt idx="1">
                  <c:v>3</c:v>
                </c:pt>
                <c:pt idx="2">
                  <c:v>2</c:v>
                </c:pt>
                <c:pt idx="3">
                  <c:v>2</c:v>
                </c:pt>
                <c:pt idx="4">
                  <c:v>2</c:v>
                </c:pt>
                <c:pt idx="5">
                  <c:v>2</c:v>
                </c:pt>
                <c:pt idx="6">
                  <c:v>0</c:v>
                </c:pt>
                <c:pt idx="7">
                  <c:v>0</c:v>
                </c:pt>
                <c:pt idx="8">
                  <c:v>2</c:v>
                </c:pt>
                <c:pt idx="9">
                  <c:v>0</c:v>
                </c:pt>
                <c:pt idx="10">
                  <c:v>0</c:v>
                </c:pt>
                <c:pt idx="11">
                  <c:v>1</c:v>
                </c:pt>
              </c:numCache>
            </c:numRef>
          </c:val>
          <c:smooth val="0"/>
        </c:ser>
        <c:dLbls>
          <c:showLegendKey val="0"/>
          <c:showVal val="1"/>
          <c:showCatName val="0"/>
          <c:showSerName val="0"/>
          <c:showPercent val="0"/>
          <c:showBubbleSize val="0"/>
        </c:dLbls>
        <c:marker val="1"/>
        <c:smooth val="0"/>
        <c:axId val="376003400"/>
        <c:axId val="375999872"/>
      </c:lineChart>
      <c:catAx>
        <c:axId val="376003400"/>
        <c:scaling>
          <c:orientation val="minMax"/>
        </c:scaling>
        <c:delete val="0"/>
        <c:axPos val="b"/>
        <c:numFmt formatCode="General" sourceLinked="1"/>
        <c:majorTickMark val="out"/>
        <c:minorTickMark val="none"/>
        <c:tickLblPos val="nextTo"/>
        <c:crossAx val="375999872"/>
        <c:crosses val="autoZero"/>
        <c:auto val="1"/>
        <c:lblAlgn val="ctr"/>
        <c:lblOffset val="100"/>
        <c:noMultiLvlLbl val="0"/>
      </c:catAx>
      <c:valAx>
        <c:axId val="375999872"/>
        <c:scaling>
          <c:orientation val="minMax"/>
        </c:scaling>
        <c:delete val="0"/>
        <c:axPos val="l"/>
        <c:majorGridlines/>
        <c:numFmt formatCode="General" sourceLinked="1"/>
        <c:majorTickMark val="out"/>
        <c:minorTickMark val="none"/>
        <c:tickLblPos val="nextTo"/>
        <c:crossAx val="376003400"/>
        <c:crosses val="autoZero"/>
        <c:crossBetween val="between"/>
      </c:valAx>
      <c:spPr>
        <a:solidFill>
          <a:schemeClr val="bg1">
            <a:lumMod val="85000"/>
          </a:schemeClr>
        </a:solidFill>
      </c:spPr>
    </c:plotArea>
    <c:legend>
      <c:legendPos val="t"/>
      <c:legendEntry>
        <c:idx val="1"/>
        <c:txPr>
          <a:bodyPr/>
          <a:lstStyle/>
          <a:p>
            <a:pPr>
              <a:defRPr b="1"/>
            </a:pPr>
            <a:endParaRPr lang="en-US"/>
          </a:p>
        </c:txPr>
      </c:legendEntry>
      <c:layout/>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7"/>
    </mc:Choice>
    <mc:Fallback>
      <c:style val="37"/>
    </mc:Fallback>
  </mc:AlternateContent>
  <c:chart>
    <c:autoTitleDeleted val="0"/>
    <c:view3D>
      <c:rotX val="15"/>
      <c:rotY val="20"/>
      <c:depthPercent val="100"/>
      <c:rAngAx val="1"/>
    </c:view3D>
    <c:floor>
      <c:thickness val="0"/>
    </c:floor>
    <c:sideWall>
      <c:thickness val="0"/>
    </c:sideWall>
    <c:backWall>
      <c:thickness val="0"/>
    </c:backWall>
    <c:plotArea>
      <c:layout/>
      <c:bar3DChart>
        <c:barDir val="col"/>
        <c:grouping val="stacked"/>
        <c:varyColors val="0"/>
        <c:ser>
          <c:idx val="0"/>
          <c:order val="0"/>
          <c:tx>
            <c:strRef>
              <c:f>Sheet1!$B$1</c:f>
              <c:strCache>
                <c:ptCount val="1"/>
                <c:pt idx="0">
                  <c:v>ISP Labs</c:v>
                </c:pt>
              </c:strCache>
            </c:strRef>
          </c:tx>
          <c:invertIfNegative val="0"/>
          <c:dLbls>
            <c:dLbl>
              <c:idx val="0"/>
              <c:layout>
                <c:manualLayout>
                  <c:x val="1.2640449438202314E-2"/>
                  <c:y val="-0.14396555584580431"/>
                </c:manualLayout>
              </c:layout>
              <c:tx>
                <c:rich>
                  <a:bodyPr anchor="t" anchorCtr="0"/>
                  <a:lstStyle/>
                  <a:p>
                    <a:pPr>
                      <a:defRPr b="1"/>
                    </a:pPr>
                    <a:r>
                      <a:rPr lang="en-US" dirty="0" smtClean="0"/>
                      <a:t>125</a:t>
                    </a:r>
                  </a:p>
                  <a:p>
                    <a:pPr>
                      <a:defRPr b="1"/>
                    </a:pPr>
                    <a:endParaRPr lang="en-US" dirty="0"/>
                  </a:p>
                </c:rich>
              </c:tx>
              <c:spP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2134831460674156E-3"/>
                  <c:y val="-0.18108687539650001"/>
                </c:manualLayout>
              </c:layout>
              <c:tx>
                <c:rich>
                  <a:bodyPr/>
                  <a:lstStyle/>
                  <a:p>
                    <a:r>
                      <a:rPr lang="en-US" dirty="0" smtClean="0"/>
                      <a:t>159</a:t>
                    </a:r>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9.8314606741573534E-3"/>
                  <c:y val="-0.18104284061648768"/>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8089887640448921E-3"/>
                  <c:y val="-0.24993935888345714"/>
                </c:manualLayout>
              </c:layout>
              <c:tx>
                <c:rich>
                  <a:bodyPr/>
                  <a:lstStyle/>
                  <a:p>
                    <a:r>
                      <a:rPr lang="en-US" dirty="0" smtClean="0"/>
                      <a:t>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5.6179775280898875E-3"/>
                  <c:y val="-0.32164663954920325"/>
                </c:manualLayout>
              </c:layout>
              <c:tx>
                <c:rich>
                  <a:bodyPr/>
                  <a:lstStyle/>
                  <a:p>
                    <a:r>
                      <a:rPr lang="en-US" dirty="0" smtClean="0"/>
                      <a:t>369</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8089887640449437E-3"/>
                  <c:y val="-0.34213606000671715"/>
                </c:manualLayout>
              </c:layout>
              <c:tx>
                <c:rich>
                  <a:bodyPr/>
                  <a:lstStyle/>
                  <a:p>
                    <a:r>
                      <a:rPr lang="en-US" dirty="0" smtClean="0"/>
                      <a:t>388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8089887640449437E-3"/>
                  <c:y val="-0.3919431279620853"/>
                </c:manualLayout>
              </c:layout>
              <c:tx>
                <c:rich>
                  <a:bodyPr/>
                  <a:lstStyle/>
                  <a:p>
                    <a:r>
                      <a:rPr lang="en-US" dirty="0" smtClean="0"/>
                      <a:t>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7.0224719101123594E-3"/>
                  <c:y val="-0.33545676754860621"/>
                </c:manualLayout>
              </c:layout>
              <c:tx>
                <c:rich>
                  <a:bodyPr/>
                  <a:lstStyle/>
                  <a:p>
                    <a:r>
                      <a:rPr lang="en-US" dirty="0" smtClean="0"/>
                      <a:t>382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4.2133725559584919E-3"/>
                  <c:y val="-0.3056541777064597"/>
                </c:manualLayout>
              </c:layout>
              <c:tx>
                <c:rich>
                  <a:bodyPr/>
                  <a:lstStyle/>
                  <a:p>
                    <a:r>
                      <a:rPr lang="en-US" dirty="0" smtClean="0"/>
                      <a:t>323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9.769087852782344E-3"/>
                  <c:y val="-0.1657054894204576"/>
                </c:manualLayout>
              </c:layout>
              <c:tx>
                <c:rich>
                  <a:bodyPr/>
                  <a:lstStyle/>
                  <a:p>
                    <a:r>
                      <a:rPr lang="en-US" dirty="0" smtClean="0"/>
                      <a:t>156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8.4269662921348312E-3"/>
                  <c:y val="-7.5829383886256013E-2"/>
                </c:manualLayout>
              </c:layout>
              <c:tx>
                <c:rich>
                  <a:bodyPr/>
                  <a:lstStyle/>
                  <a:p>
                    <a:r>
                      <a:rPr lang="en-US" dirty="0" smtClean="0"/>
                      <a:t>51</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5.6179775280897843E-3"/>
                  <c:y val="-6.3981042654028528E-2"/>
                </c:manualLayout>
              </c:layout>
              <c:tx>
                <c:rich>
                  <a:bodyPr/>
                  <a:lstStyle/>
                  <a:p>
                    <a:r>
                      <a:rPr lang="en-US" dirty="0" smtClean="0"/>
                      <a:t>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7.0223613200034356E-3"/>
                  <c:y val="-0.3009478672985782"/>
                </c:manualLayout>
              </c:layout>
              <c:tx>
                <c:rich>
                  <a:bodyPr/>
                  <a:lstStyle/>
                  <a:p>
                    <a:r>
                      <a:rPr lang="en-US" dirty="0" smtClean="0"/>
                      <a:t>323</a:t>
                    </a:r>
                  </a:p>
                </c:rich>
              </c:tx>
              <c:showLegendKey val="0"/>
              <c:showVal val="1"/>
              <c:showCatName val="0"/>
              <c:showSerName val="0"/>
              <c:showPercent val="0"/>
              <c:showBubbleSize val="0"/>
              <c:extLst>
                <c:ext xmlns:c15="http://schemas.microsoft.com/office/drawing/2012/chart" uri="{CE6537A1-D6FC-4f65-9D91-7224C49458BB}"/>
              </c:extLst>
            </c:dLbl>
            <c:dLbl>
              <c:idx val="13"/>
              <c:layout>
                <c:manualLayout>
                  <c:x val="2.8089887640449437E-3"/>
                  <c:y val="-0.16587677725118483"/>
                </c:manualLayout>
              </c:layout>
              <c:tx>
                <c:rich>
                  <a:bodyPr/>
                  <a:lstStyle/>
                  <a:p>
                    <a:r>
                      <a:rPr lang="en-US" dirty="0" smtClean="0"/>
                      <a:t>156</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36986301369863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Sheet1!$B$2:$B$13</c:f>
              <c:numCache>
                <c:formatCode>General</c:formatCode>
                <c:ptCount val="12"/>
                <c:pt idx="0">
                  <c:v>124</c:v>
                </c:pt>
                <c:pt idx="1">
                  <c:v>148</c:v>
                </c:pt>
                <c:pt idx="2">
                  <c:v>185</c:v>
                </c:pt>
                <c:pt idx="3">
                  <c:v>270</c:v>
                </c:pt>
                <c:pt idx="4">
                  <c:v>362</c:v>
                </c:pt>
                <c:pt idx="5">
                  <c:v>372</c:v>
                </c:pt>
                <c:pt idx="6">
                  <c:v>440</c:v>
                </c:pt>
                <c:pt idx="7">
                  <c:v>362</c:v>
                </c:pt>
                <c:pt idx="8">
                  <c:v>291</c:v>
                </c:pt>
                <c:pt idx="9">
                  <c:v>153</c:v>
                </c:pt>
                <c:pt idx="10">
                  <c:v>49</c:v>
                </c:pt>
                <c:pt idx="11">
                  <c:v>14</c:v>
                </c:pt>
              </c:numCache>
            </c:numRef>
          </c:val>
        </c:ser>
        <c:ser>
          <c:idx val="1"/>
          <c:order val="1"/>
          <c:tx>
            <c:strRef>
              <c:f>Sheet1!$C$1</c:f>
              <c:strCache>
                <c:ptCount val="1"/>
                <c:pt idx="0">
                  <c:v>Other Agency Children Indentified as Reported to ISP via EPIC Submission</c:v>
                </c:pt>
              </c:strCache>
            </c:strRef>
          </c:tx>
          <c:spPr>
            <a:solidFill>
              <a:schemeClr val="accent4">
                <a:lumMod val="75000"/>
              </a:schemeClr>
            </a:solidFill>
            <a:ln>
              <a:noFill/>
            </a:ln>
          </c:spPr>
          <c:invertIfNegative val="0"/>
          <c:dLbls>
            <c:delete val="1"/>
          </c:dLbls>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Sheet1!$C$2:$C$13</c:f>
              <c:numCache>
                <c:formatCode>General</c:formatCode>
                <c:ptCount val="12"/>
                <c:pt idx="0">
                  <c:v>1</c:v>
                </c:pt>
                <c:pt idx="1">
                  <c:v>11</c:v>
                </c:pt>
                <c:pt idx="3">
                  <c:v>12</c:v>
                </c:pt>
                <c:pt idx="4">
                  <c:v>7</c:v>
                </c:pt>
                <c:pt idx="5">
                  <c:v>16</c:v>
                </c:pt>
                <c:pt idx="6">
                  <c:v>18</c:v>
                </c:pt>
                <c:pt idx="7">
                  <c:v>20</c:v>
                </c:pt>
                <c:pt idx="8">
                  <c:v>32</c:v>
                </c:pt>
                <c:pt idx="9">
                  <c:v>3</c:v>
                </c:pt>
                <c:pt idx="10">
                  <c:v>2</c:v>
                </c:pt>
                <c:pt idx="11">
                  <c:v>0</c:v>
                </c:pt>
              </c:numCache>
            </c:numRef>
          </c:val>
        </c:ser>
        <c:dLbls>
          <c:showLegendKey val="0"/>
          <c:showVal val="1"/>
          <c:showCatName val="0"/>
          <c:showSerName val="0"/>
          <c:showPercent val="0"/>
          <c:showBubbleSize val="0"/>
        </c:dLbls>
        <c:gapWidth val="150"/>
        <c:shape val="box"/>
        <c:axId val="376004968"/>
        <c:axId val="376002616"/>
        <c:axId val="0"/>
      </c:bar3DChart>
      <c:catAx>
        <c:axId val="376004968"/>
        <c:scaling>
          <c:orientation val="minMax"/>
        </c:scaling>
        <c:delete val="0"/>
        <c:axPos val="b"/>
        <c:numFmt formatCode="General" sourceLinked="1"/>
        <c:majorTickMark val="out"/>
        <c:minorTickMark val="none"/>
        <c:tickLblPos val="nextTo"/>
        <c:crossAx val="376002616"/>
        <c:crosses val="autoZero"/>
        <c:auto val="1"/>
        <c:lblAlgn val="ctr"/>
        <c:lblOffset val="100"/>
        <c:noMultiLvlLbl val="0"/>
      </c:catAx>
      <c:valAx>
        <c:axId val="376002616"/>
        <c:scaling>
          <c:orientation val="minMax"/>
        </c:scaling>
        <c:delete val="0"/>
        <c:axPos val="l"/>
        <c:majorGridlines/>
        <c:numFmt formatCode="General" sourceLinked="1"/>
        <c:majorTickMark val="out"/>
        <c:minorTickMark val="none"/>
        <c:tickLblPos val="nextTo"/>
        <c:crossAx val="376004968"/>
        <c:crosses val="autoZero"/>
        <c:crossBetween val="between"/>
      </c:valAx>
    </c:plotArea>
    <c:legend>
      <c:legendPos val="b"/>
      <c:layout/>
      <c:overlay val="0"/>
    </c:legend>
    <c:plotVisOnly val="1"/>
    <c:dispBlanksAs val="gap"/>
    <c:showDLblsOverMax val="0"/>
  </c:chart>
  <c:spPr>
    <a:ln>
      <a:noFill/>
    </a:ln>
  </c:spPr>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0.88889</cdr:x>
      <cdr:y>0.28622</cdr:y>
    </cdr:from>
    <cdr:to>
      <cdr:x>1</cdr:x>
      <cdr:y>0.48825</cdr:y>
    </cdr:to>
    <cdr:sp macro="" textlink="">
      <cdr:nvSpPr>
        <cdr:cNvPr id="2" name="TextBox 1"/>
        <cdr:cNvSpPr txBox="1"/>
      </cdr:nvSpPr>
      <cdr:spPr>
        <a:xfrm xmlns:a="http://schemas.openxmlformats.org/drawingml/2006/main">
          <a:off x="7467600" y="1295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0.13483</cdr:x>
      <cdr:y>0.05116</cdr:y>
    </cdr:to>
    <cdr:sp macro="" textlink="">
      <cdr:nvSpPr>
        <cdr:cNvPr id="2" name="TextBox 1"/>
        <cdr:cNvSpPr txBox="1"/>
      </cdr:nvSpPr>
      <cdr:spPr>
        <a:xfrm xmlns:a="http://schemas.openxmlformats.org/drawingml/2006/main">
          <a:off x="0" y="0"/>
          <a:ext cx="1219200" cy="2794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endParaRPr lang="en-US" sz="11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0.84003</cdr:x>
      <cdr:y>0.71191</cdr:y>
    </cdr:from>
    <cdr:to>
      <cdr:x>0.86532</cdr:x>
      <cdr:y>0.75992</cdr:y>
    </cdr:to>
    <cdr:sp macro="" textlink="">
      <cdr:nvSpPr>
        <cdr:cNvPr id="3" name="TextBox 2"/>
        <cdr:cNvSpPr txBox="1"/>
      </cdr:nvSpPr>
      <cdr:spPr>
        <a:xfrm xmlns:a="http://schemas.openxmlformats.org/drawingml/2006/main">
          <a:off x="7591870" y="3389375"/>
          <a:ext cx="228600" cy="228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74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98DAB99-747F-47D2-8FBA-928A2E606676}" type="datetimeFigureOut">
              <a:rPr lang="en-US"/>
              <a:pPr>
                <a:defRPr/>
              </a:pPr>
              <a:t>1/8/2019</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E18EF70-25F7-4D7E-93F6-BE00CDE55026}" type="slidenum">
              <a:rPr lang="en-US"/>
              <a:pPr>
                <a:defRPr/>
              </a:pPr>
              <a:t>‹#›</a:t>
            </a:fld>
            <a:endParaRPr lang="en-US" dirty="0"/>
          </a:p>
        </p:txBody>
      </p:sp>
    </p:spTree>
    <p:extLst>
      <p:ext uri="{BB962C8B-B14F-4D97-AF65-F5344CB8AC3E}">
        <p14:creationId xmlns:p14="http://schemas.microsoft.com/office/powerpoint/2010/main" val="260654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23C44F57-0681-4074-B34F-53D963C32B6E}" type="datetimeFigureOut">
              <a:rPr lang="en-US" smtClean="0"/>
              <a:pPr/>
              <a:t>1/8/2019</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0BBE475A-A97A-4E73-9A08-15A329D3321B}" type="slidenum">
              <a:rPr lang="en-US" smtClean="0"/>
              <a:pPr/>
              <a:t>‹#›</a:t>
            </a:fld>
            <a:endParaRPr lang="en-US"/>
          </a:p>
        </p:txBody>
      </p:sp>
    </p:spTree>
    <p:extLst>
      <p:ext uri="{BB962C8B-B14F-4D97-AF65-F5344CB8AC3E}">
        <p14:creationId xmlns:p14="http://schemas.microsoft.com/office/powerpoint/2010/main" val="1568709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BE475A-A97A-4E73-9A08-15A329D3321B}" type="slidenum">
              <a:rPr lang="en-US" smtClean="0"/>
              <a:pPr/>
              <a:t>2</a:t>
            </a:fld>
            <a:endParaRPr lang="en-US"/>
          </a:p>
        </p:txBody>
      </p:sp>
    </p:spTree>
    <p:extLst>
      <p:ext uri="{BB962C8B-B14F-4D97-AF65-F5344CB8AC3E}">
        <p14:creationId xmlns:p14="http://schemas.microsoft.com/office/powerpoint/2010/main" val="1386870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BE475A-A97A-4E73-9A08-15A329D3321B}" type="slidenum">
              <a:rPr lang="en-US" smtClean="0"/>
              <a:pPr/>
              <a:t>3</a:t>
            </a:fld>
            <a:endParaRPr lang="en-US"/>
          </a:p>
        </p:txBody>
      </p:sp>
    </p:spTree>
    <p:extLst>
      <p:ext uri="{BB962C8B-B14F-4D97-AF65-F5344CB8AC3E}">
        <p14:creationId xmlns:p14="http://schemas.microsoft.com/office/powerpoint/2010/main" val="2844806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68E382D-3A3E-4F75-A75C-70414F6A3984}" type="datetimeFigureOut">
              <a:rPr lang="en-US"/>
              <a:pPr>
                <a:defRPr/>
              </a:pPr>
              <a:t>1/8/2019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572C8D-BABE-487D-8E66-7804C04216F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BA5A729-10D4-466F-858D-3C78694C4B67}" type="datetimeFigureOut">
              <a:rPr lang="en-US"/>
              <a:pPr>
                <a:defRPr/>
              </a:pPr>
              <a:t>1/8/2019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C68D5E-36B9-45CB-A5D0-0D8C5393A2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E33E89C-780A-425F-8FD0-BC168AB04FD4}" type="datetimeFigureOut">
              <a:rPr lang="en-US"/>
              <a:pPr>
                <a:defRPr/>
              </a:pPr>
              <a:t>1/8/2019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21488C-A0CB-48CF-AC19-1BBC897BDE3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F8A79A4-1987-40B1-83E8-7BB3B9C403B0}" type="datetimeFigureOut">
              <a:rPr lang="en-US"/>
              <a:pPr>
                <a:defRPr/>
              </a:pPr>
              <a:t>1/8/2019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AE79E2-0CBF-4218-9BB8-7302A890392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1E82D29-9782-4F81-90BB-3B4C35563539}" type="datetimeFigureOut">
              <a:rPr lang="en-US"/>
              <a:pPr>
                <a:defRPr/>
              </a:pPr>
              <a:t>1/8/2019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E6BB89-50B4-4396-8B9C-F93F34196CF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14255CA-D662-4135-B7F8-B98973B29B19}" type="datetimeFigureOut">
              <a:rPr lang="en-US"/>
              <a:pPr>
                <a:defRPr/>
              </a:pPr>
              <a:t>1/8/2019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C8D0CBF-2A13-47E4-A704-86C7D6F2429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A2888BD-D6C6-417E-90BA-B7BBE7F7CA8C}" type="datetimeFigureOut">
              <a:rPr lang="en-US"/>
              <a:pPr>
                <a:defRPr/>
              </a:pPr>
              <a:t>1/8/2019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4BA49F7-EBEC-4F3E-94EF-9A5FA2E0EBC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8A71D02-17E8-4A91-AA86-E3034E5CBD24}" type="datetimeFigureOut">
              <a:rPr lang="en-US"/>
              <a:pPr>
                <a:defRPr/>
              </a:pPr>
              <a:t>1/8/2019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8798147-3569-4347-BA25-FCC508E6FAA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64A31CF-1C19-484E-A7DA-6A8A55FE7176}" type="datetimeFigureOut">
              <a:rPr lang="en-US"/>
              <a:pPr>
                <a:defRPr/>
              </a:pPr>
              <a:t>1/8/2019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713B53-5F3F-4AB0-96A7-671C516B078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F4513BB-D253-4A91-8551-01FAE6FA77BC}" type="datetimeFigureOut">
              <a:rPr lang="en-US"/>
              <a:pPr>
                <a:defRPr/>
              </a:pPr>
              <a:t>1/8/2019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95A7D8-3E6C-4304-93FA-C1CF36DF862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8EC4FF8-A6AA-41D9-84C1-F4408FB7D74E}" type="datetimeFigureOut">
              <a:rPr lang="en-US"/>
              <a:pPr>
                <a:defRPr/>
              </a:pPr>
              <a:t>1/8/2019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8E7239-D9BE-40C1-82DD-0DE156C6423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75AB1DE6-5EF3-4622-89ED-78B956AA6ECF}" type="datetimeFigureOut">
              <a:rPr lang="en-US"/>
              <a:pPr>
                <a:defRPr/>
              </a:pPr>
              <a:t>1/8/2019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72C2126B-939B-4941-B477-E7A8705CFD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title"/>
          </p:nvPr>
        </p:nvSpPr>
        <p:spPr>
          <a:xfrm>
            <a:off x="381000" y="0"/>
            <a:ext cx="8763000" cy="1143000"/>
          </a:xfrm>
        </p:spPr>
        <p:txBody>
          <a:bodyPr/>
          <a:lstStyle/>
          <a:p>
            <a:r>
              <a:rPr lang="en-US" sz="3400" dirty="0" smtClean="0"/>
              <a:t>Indiana State Police Clandestine Lab Incidents </a:t>
            </a:r>
            <a:br>
              <a:rPr lang="en-US" sz="3400" dirty="0" smtClean="0"/>
            </a:br>
            <a:r>
              <a:rPr lang="en-US" sz="3400" dirty="0" smtClean="0"/>
              <a:t>2018</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6777419"/>
              </p:ext>
            </p:extLst>
          </p:nvPr>
        </p:nvGraphicFramePr>
        <p:xfrm>
          <a:off x="228600" y="990600"/>
          <a:ext cx="7340600" cy="5486400"/>
        </p:xfrm>
        <a:graphic>
          <a:graphicData uri="http://schemas.openxmlformats.org/drawingml/2006/chart">
            <c:chart xmlns:c="http://schemas.openxmlformats.org/drawingml/2006/chart" xmlns:r="http://schemas.openxmlformats.org/officeDocument/2006/relationships" r:id="rId2"/>
          </a:graphicData>
        </a:graphic>
      </p:graphicFrame>
      <p:sp>
        <p:nvSpPr>
          <p:cNvPr id="2052" name="TextBox 4"/>
          <p:cNvSpPr txBox="1">
            <a:spLocks noChangeArrowheads="1"/>
          </p:cNvSpPr>
          <p:nvPr/>
        </p:nvSpPr>
        <p:spPr bwMode="auto">
          <a:xfrm>
            <a:off x="7543800" y="1143000"/>
            <a:ext cx="1371600" cy="830997"/>
          </a:xfrm>
          <a:prstGeom prst="rect">
            <a:avLst/>
          </a:prstGeom>
          <a:noFill/>
          <a:ln w="12700">
            <a:solidFill>
              <a:schemeClr val="tx1"/>
            </a:solidFill>
            <a:miter lim="800000"/>
            <a:headEnd/>
            <a:tailEnd/>
          </a:ln>
        </p:spPr>
        <p:txBody>
          <a:bodyPr wrap="square">
            <a:spAutoFit/>
          </a:bodyPr>
          <a:lstStyle/>
          <a:p>
            <a:pPr algn="ctr"/>
            <a:r>
              <a:rPr lang="en-US" sz="1600" b="1" u="sng" dirty="0" smtClean="0">
                <a:latin typeface="Calibri" pitchFamily="34" charset="0"/>
              </a:rPr>
              <a:t>2018:</a:t>
            </a:r>
            <a:endParaRPr lang="en-US" sz="1200" dirty="0" smtClean="0">
              <a:latin typeface="Calibri" pitchFamily="34" charset="0"/>
            </a:endParaRPr>
          </a:p>
          <a:p>
            <a:pPr algn="ctr"/>
            <a:r>
              <a:rPr lang="en-US" b="1" dirty="0" smtClean="0">
                <a:latin typeface="Calibri" pitchFamily="34" charset="0"/>
              </a:rPr>
              <a:t>186</a:t>
            </a:r>
          </a:p>
          <a:p>
            <a:pPr algn="ctr"/>
            <a:r>
              <a:rPr lang="en-US" sz="1400" dirty="0" smtClean="0">
                <a:latin typeface="Calibri" pitchFamily="34" charset="0"/>
              </a:rPr>
              <a:t>Lab </a:t>
            </a:r>
            <a:r>
              <a:rPr lang="en-US" sz="1400" dirty="0">
                <a:latin typeface="Calibri" pitchFamily="34" charset="0"/>
              </a:rPr>
              <a:t>Incidents</a:t>
            </a:r>
          </a:p>
        </p:txBody>
      </p:sp>
      <p:sp>
        <p:nvSpPr>
          <p:cNvPr id="2053" name="TextBox 6"/>
          <p:cNvSpPr txBox="1">
            <a:spLocks noChangeArrowheads="1"/>
          </p:cNvSpPr>
          <p:nvPr/>
        </p:nvSpPr>
        <p:spPr bwMode="auto">
          <a:xfrm>
            <a:off x="3352800" y="6488113"/>
            <a:ext cx="2209800" cy="277812"/>
          </a:xfrm>
          <a:prstGeom prst="rect">
            <a:avLst/>
          </a:prstGeom>
          <a:noFill/>
          <a:ln w="9525">
            <a:noFill/>
            <a:miter lim="800000"/>
            <a:headEnd/>
            <a:tailEnd/>
          </a:ln>
        </p:spPr>
        <p:txBody>
          <a:bodyPr>
            <a:spAutoFit/>
          </a:bodyPr>
          <a:lstStyle/>
          <a:p>
            <a:r>
              <a:rPr lang="en-US" sz="1200" b="1" dirty="0">
                <a:latin typeface="Calibri" pitchFamily="34" charset="0"/>
              </a:rPr>
              <a:t>ISP Lab </a:t>
            </a:r>
            <a:r>
              <a:rPr lang="en-US" sz="1200" b="1" dirty="0" smtClean="0">
                <a:latin typeface="Calibri" pitchFamily="34" charset="0"/>
              </a:rPr>
              <a:t>Incidents </a:t>
            </a:r>
            <a:r>
              <a:rPr lang="en-US" sz="1200" b="1" dirty="0">
                <a:latin typeface="Calibri" pitchFamily="34" charset="0"/>
              </a:rPr>
              <a:t>Only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0" y="0"/>
            <a:ext cx="9144000" cy="685800"/>
          </a:xfrm>
        </p:spPr>
        <p:txBody>
          <a:bodyPr/>
          <a:lstStyle/>
          <a:p>
            <a:r>
              <a:rPr lang="en-US" sz="3400" dirty="0" smtClean="0"/>
              <a:t>Indiana Meth Lab Injuries and Deaths 2007- 2018</a:t>
            </a:r>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645569372"/>
              </p:ext>
            </p:extLst>
          </p:nvPr>
        </p:nvGraphicFramePr>
        <p:xfrm>
          <a:off x="28130" y="573025"/>
          <a:ext cx="9037637" cy="4532375"/>
        </p:xfrm>
        <a:graphic>
          <a:graphicData uri="http://schemas.openxmlformats.org/drawingml/2006/chart">
            <c:chart xmlns:c="http://schemas.openxmlformats.org/drawingml/2006/chart" xmlns:r="http://schemas.openxmlformats.org/officeDocument/2006/relationships" r:id="rId2"/>
          </a:graphicData>
        </a:graphic>
      </p:graphicFrame>
      <p:sp>
        <p:nvSpPr>
          <p:cNvPr id="2052" name="TextBox 4"/>
          <p:cNvSpPr txBox="1">
            <a:spLocks noChangeArrowheads="1"/>
          </p:cNvSpPr>
          <p:nvPr/>
        </p:nvSpPr>
        <p:spPr bwMode="auto">
          <a:xfrm>
            <a:off x="3048000" y="4932656"/>
            <a:ext cx="2667000" cy="2015192"/>
          </a:xfrm>
          <a:prstGeom prst="rect">
            <a:avLst/>
          </a:prstGeom>
          <a:noFill/>
          <a:ln w="9525">
            <a:noFill/>
            <a:miter lim="800000"/>
            <a:headEnd/>
            <a:tailEnd/>
          </a:ln>
        </p:spPr>
        <p:txBody>
          <a:bodyPr wrap="square">
            <a:spAutoFit/>
          </a:bodyPr>
          <a:lstStyle/>
          <a:p>
            <a:r>
              <a:rPr lang="en-US" sz="1200" b="1" u="sng" dirty="0">
                <a:latin typeface="Calibri" pitchFamily="34" charset="0"/>
              </a:rPr>
              <a:t>Adult </a:t>
            </a:r>
            <a:r>
              <a:rPr lang="en-US" sz="1200" b="1" u="sng" dirty="0" smtClean="0">
                <a:latin typeface="Calibri" pitchFamily="34" charset="0"/>
              </a:rPr>
              <a:t>Deaths</a:t>
            </a:r>
            <a:r>
              <a:rPr lang="en-US" sz="1200" b="1" dirty="0" smtClean="0">
                <a:latin typeface="Calibri" pitchFamily="34" charset="0"/>
              </a:rPr>
              <a:t>:</a:t>
            </a:r>
            <a:endParaRPr lang="en-US" sz="1200" b="1" dirty="0">
              <a:latin typeface="Calibri" pitchFamily="34" charset="0"/>
            </a:endParaRPr>
          </a:p>
          <a:p>
            <a:r>
              <a:rPr lang="en-US" sz="1200" dirty="0">
                <a:latin typeface="Calibri" pitchFamily="34" charset="0"/>
              </a:rPr>
              <a:t>Police Action Shooting: </a:t>
            </a:r>
            <a:r>
              <a:rPr lang="en-US" sz="1200" dirty="0" smtClean="0">
                <a:latin typeface="Calibri" pitchFamily="34" charset="0"/>
              </a:rPr>
              <a:t>4</a:t>
            </a:r>
            <a:endParaRPr lang="en-US" sz="1200" dirty="0">
              <a:latin typeface="Calibri" pitchFamily="34" charset="0"/>
            </a:endParaRPr>
          </a:p>
          <a:p>
            <a:r>
              <a:rPr lang="en-US" sz="1200" dirty="0">
                <a:latin typeface="Calibri" pitchFamily="34" charset="0"/>
              </a:rPr>
              <a:t>Pursuit Crash: 2</a:t>
            </a:r>
          </a:p>
          <a:p>
            <a:r>
              <a:rPr lang="en-US" sz="1200" dirty="0">
                <a:latin typeface="Calibri" pitchFamily="34" charset="0"/>
              </a:rPr>
              <a:t>Car Crash: 1</a:t>
            </a:r>
          </a:p>
          <a:p>
            <a:r>
              <a:rPr lang="en-US" sz="1200" dirty="0" smtClean="0">
                <a:latin typeface="Calibri" pitchFamily="34" charset="0"/>
              </a:rPr>
              <a:t>Suicide: 4</a:t>
            </a:r>
            <a:endParaRPr lang="en-US" sz="1200" dirty="0">
              <a:latin typeface="Calibri" pitchFamily="34" charset="0"/>
            </a:endParaRPr>
          </a:p>
          <a:p>
            <a:r>
              <a:rPr lang="en-US" sz="1200" dirty="0">
                <a:latin typeface="Calibri" pitchFamily="34" charset="0"/>
              </a:rPr>
              <a:t>Fire/Explosion: </a:t>
            </a:r>
            <a:r>
              <a:rPr lang="en-US" sz="1200" dirty="0" smtClean="0">
                <a:latin typeface="Calibri" pitchFamily="34" charset="0"/>
              </a:rPr>
              <a:t>11</a:t>
            </a:r>
            <a:endParaRPr lang="en-US" sz="1200" dirty="0">
              <a:latin typeface="Calibri" pitchFamily="34" charset="0"/>
            </a:endParaRPr>
          </a:p>
          <a:p>
            <a:r>
              <a:rPr lang="en-US" sz="1200" dirty="0">
                <a:latin typeface="Calibri" pitchFamily="34" charset="0"/>
              </a:rPr>
              <a:t>Homicide: 3</a:t>
            </a:r>
          </a:p>
          <a:p>
            <a:r>
              <a:rPr lang="en-US" sz="1200" dirty="0">
                <a:latin typeface="Calibri" pitchFamily="34" charset="0"/>
              </a:rPr>
              <a:t>One Pot Explosion(no fire): </a:t>
            </a:r>
            <a:r>
              <a:rPr lang="en-US" sz="1200" dirty="0" smtClean="0">
                <a:latin typeface="Calibri" pitchFamily="34" charset="0"/>
              </a:rPr>
              <a:t>1</a:t>
            </a:r>
          </a:p>
          <a:p>
            <a:r>
              <a:rPr lang="en-US" sz="1200" dirty="0" smtClean="0">
                <a:latin typeface="Calibri" pitchFamily="34" charset="0"/>
              </a:rPr>
              <a:t>Overdose: 2</a:t>
            </a:r>
          </a:p>
          <a:p>
            <a:r>
              <a:rPr lang="en-US" sz="1200" dirty="0" smtClean="0">
                <a:latin typeface="Calibri" pitchFamily="34" charset="0"/>
              </a:rPr>
              <a:t>Other: 3</a:t>
            </a:r>
          </a:p>
        </p:txBody>
      </p:sp>
      <p:sp>
        <p:nvSpPr>
          <p:cNvPr id="2053" name="TextBox 5"/>
          <p:cNvSpPr txBox="1">
            <a:spLocks noChangeArrowheads="1"/>
          </p:cNvSpPr>
          <p:nvPr/>
        </p:nvSpPr>
        <p:spPr bwMode="auto">
          <a:xfrm>
            <a:off x="6019800" y="4919008"/>
            <a:ext cx="2590800" cy="1969770"/>
          </a:xfrm>
          <a:prstGeom prst="rect">
            <a:avLst/>
          </a:prstGeom>
          <a:noFill/>
          <a:ln w="9525">
            <a:noFill/>
            <a:miter lim="800000"/>
            <a:headEnd/>
            <a:tailEnd/>
          </a:ln>
        </p:spPr>
        <p:txBody>
          <a:bodyPr wrap="square">
            <a:spAutoFit/>
          </a:bodyPr>
          <a:lstStyle/>
          <a:p>
            <a:r>
              <a:rPr lang="en-US" sz="1200" b="1" u="sng" dirty="0">
                <a:latin typeface="Calibri" pitchFamily="34" charset="0"/>
              </a:rPr>
              <a:t>Child </a:t>
            </a:r>
            <a:r>
              <a:rPr lang="en-US" sz="1200" b="1" u="sng" dirty="0" smtClean="0">
                <a:latin typeface="Calibri" pitchFamily="34" charset="0"/>
              </a:rPr>
              <a:t>Deaths:</a:t>
            </a:r>
            <a:endParaRPr lang="en-US" sz="1200" b="1" u="sng" dirty="0">
              <a:latin typeface="Calibri" pitchFamily="34" charset="0"/>
            </a:endParaRPr>
          </a:p>
          <a:p>
            <a:r>
              <a:rPr lang="en-US" sz="1200" dirty="0">
                <a:latin typeface="Calibri" pitchFamily="34" charset="0"/>
              </a:rPr>
              <a:t>Fire: 1</a:t>
            </a:r>
          </a:p>
          <a:p>
            <a:r>
              <a:rPr lang="en-US" sz="1200" dirty="0">
                <a:latin typeface="Calibri" pitchFamily="34" charset="0"/>
              </a:rPr>
              <a:t>Medical/Health: </a:t>
            </a:r>
            <a:r>
              <a:rPr lang="en-US" sz="1200" dirty="0" smtClean="0">
                <a:latin typeface="Calibri" pitchFamily="34" charset="0"/>
              </a:rPr>
              <a:t>1</a:t>
            </a:r>
          </a:p>
          <a:p>
            <a:r>
              <a:rPr lang="en-US" sz="1200" dirty="0" smtClean="0">
                <a:latin typeface="Calibri" pitchFamily="34" charset="0"/>
              </a:rPr>
              <a:t>Overdose: 1</a:t>
            </a:r>
            <a:endParaRPr lang="en-US" sz="1200" dirty="0">
              <a:latin typeface="Calibri" pitchFamily="34" charset="0"/>
            </a:endParaRPr>
          </a:p>
          <a:p>
            <a:endParaRPr lang="en-US" sz="1200" dirty="0" smtClean="0">
              <a:latin typeface="Calibri" pitchFamily="34" charset="0"/>
            </a:endParaRPr>
          </a:p>
          <a:p>
            <a:r>
              <a:rPr lang="en-US" sz="1200" b="1" u="sng" smtClean="0">
                <a:latin typeface="Calibri" pitchFamily="34" charset="0"/>
              </a:rPr>
              <a:t>Child Injuries</a:t>
            </a:r>
            <a:r>
              <a:rPr lang="en-US" sz="1200" b="1" smtClean="0">
                <a:latin typeface="Calibri" pitchFamily="34" charset="0"/>
              </a:rPr>
              <a:t>:</a:t>
            </a:r>
            <a:endParaRPr lang="en-US" sz="1200" b="1" dirty="0">
              <a:latin typeface="Calibri" pitchFamily="34" charset="0"/>
            </a:endParaRPr>
          </a:p>
          <a:p>
            <a:r>
              <a:rPr lang="en-US" sz="1200" dirty="0">
                <a:latin typeface="Calibri" pitchFamily="34" charset="0"/>
              </a:rPr>
              <a:t>Fire:  </a:t>
            </a:r>
            <a:r>
              <a:rPr lang="en-US" sz="1200" dirty="0" smtClean="0">
                <a:latin typeface="Calibri" pitchFamily="34" charset="0"/>
              </a:rPr>
              <a:t>7</a:t>
            </a:r>
            <a:endParaRPr lang="en-US" sz="1200" dirty="0">
              <a:latin typeface="Calibri" pitchFamily="34" charset="0"/>
            </a:endParaRPr>
          </a:p>
          <a:p>
            <a:r>
              <a:rPr lang="en-US" sz="1200" dirty="0">
                <a:latin typeface="Calibri" pitchFamily="34" charset="0"/>
              </a:rPr>
              <a:t>Chemical Burns: </a:t>
            </a:r>
            <a:r>
              <a:rPr lang="en-US" sz="1200" dirty="0" smtClean="0">
                <a:latin typeface="Calibri" pitchFamily="34" charset="0"/>
              </a:rPr>
              <a:t>2</a:t>
            </a:r>
            <a:endParaRPr lang="en-US" sz="1200" dirty="0">
              <a:latin typeface="Calibri" pitchFamily="34" charset="0"/>
            </a:endParaRPr>
          </a:p>
          <a:p>
            <a:r>
              <a:rPr lang="en-US" sz="1200" dirty="0">
                <a:latin typeface="Calibri" pitchFamily="34" charset="0"/>
              </a:rPr>
              <a:t>Exposure to </a:t>
            </a:r>
            <a:r>
              <a:rPr lang="en-US" sz="1200" dirty="0" smtClean="0">
                <a:latin typeface="Calibri" pitchFamily="34" charset="0"/>
              </a:rPr>
              <a:t>Chemical Vapors: 9</a:t>
            </a:r>
          </a:p>
          <a:p>
            <a:r>
              <a:rPr lang="en-US" sz="1200" dirty="0" smtClean="0">
                <a:latin typeface="Calibri" pitchFamily="34" charset="0"/>
              </a:rPr>
              <a:t>Swallowed Chemical: 3</a:t>
            </a:r>
            <a:r>
              <a:rPr lang="en-US" sz="1400" dirty="0" smtClean="0">
                <a:latin typeface="Calibri" pitchFamily="34" charset="0"/>
              </a:rPr>
              <a:t>	</a:t>
            </a:r>
            <a:endParaRPr lang="en-US" sz="1400" dirty="0">
              <a:latin typeface="Calibri" pitchFamily="34" charset="0"/>
            </a:endParaRPr>
          </a:p>
        </p:txBody>
      </p:sp>
      <p:sp>
        <p:nvSpPr>
          <p:cNvPr id="2054" name="TextBox 6"/>
          <p:cNvSpPr txBox="1">
            <a:spLocks noChangeArrowheads="1"/>
          </p:cNvSpPr>
          <p:nvPr/>
        </p:nvSpPr>
        <p:spPr bwMode="auto">
          <a:xfrm>
            <a:off x="152400" y="5105400"/>
            <a:ext cx="2438400" cy="1015663"/>
          </a:xfrm>
          <a:prstGeom prst="rect">
            <a:avLst/>
          </a:prstGeom>
          <a:noFill/>
          <a:ln w="9525">
            <a:noFill/>
            <a:miter lim="800000"/>
            <a:headEnd/>
            <a:tailEnd/>
          </a:ln>
        </p:spPr>
        <p:txBody>
          <a:bodyPr>
            <a:spAutoFit/>
          </a:bodyPr>
          <a:lstStyle/>
          <a:p>
            <a:r>
              <a:rPr lang="en-US" sz="1200" b="1" u="sng" dirty="0">
                <a:latin typeface="Calibri" pitchFamily="34" charset="0"/>
              </a:rPr>
              <a:t>Adult Injuries:</a:t>
            </a:r>
          </a:p>
          <a:p>
            <a:r>
              <a:rPr lang="en-US" sz="1200" dirty="0" smtClean="0">
                <a:latin typeface="Calibri" pitchFamily="34" charset="0"/>
              </a:rPr>
              <a:t>284 total</a:t>
            </a:r>
            <a:endParaRPr lang="en-US" sz="1200" dirty="0">
              <a:latin typeface="Calibri" pitchFamily="34" charset="0"/>
            </a:endParaRPr>
          </a:p>
          <a:p>
            <a:endParaRPr lang="en-US" sz="1200" dirty="0">
              <a:latin typeface="Calibri" pitchFamily="34" charset="0"/>
            </a:endParaRPr>
          </a:p>
          <a:p>
            <a:r>
              <a:rPr lang="en-US" sz="1200" b="1" u="sng" dirty="0">
                <a:latin typeface="Calibri" pitchFamily="34" charset="0"/>
              </a:rPr>
              <a:t>Law Enforcement Injuries:</a:t>
            </a:r>
          </a:p>
          <a:p>
            <a:r>
              <a:rPr lang="en-US" sz="1200" dirty="0" smtClean="0">
                <a:latin typeface="Calibri" pitchFamily="34" charset="0"/>
              </a:rPr>
              <a:t>129 total</a:t>
            </a:r>
            <a:endParaRPr lang="en-US" sz="1200" dirty="0">
              <a:latin typeface="Calibri" pitchFamily="34" charset="0"/>
            </a:endParaRPr>
          </a:p>
        </p:txBody>
      </p:sp>
      <p:sp>
        <p:nvSpPr>
          <p:cNvPr id="8" name="TextBox 7"/>
          <p:cNvSpPr txBox="1"/>
          <p:nvPr/>
        </p:nvSpPr>
        <p:spPr>
          <a:xfrm>
            <a:off x="381000" y="6611779"/>
            <a:ext cx="2057400" cy="246221"/>
          </a:xfrm>
          <a:prstGeom prst="rect">
            <a:avLst/>
          </a:prstGeom>
          <a:noFill/>
        </p:spPr>
        <p:txBody>
          <a:bodyPr wrap="square" rtlCol="0">
            <a:spAutoFit/>
          </a:bodyPr>
          <a:lstStyle/>
          <a:p>
            <a:r>
              <a:rPr lang="en-US" sz="1000" b="1" dirty="0" smtClean="0"/>
              <a:t>All Agencies’ Lab Incidents</a:t>
            </a:r>
            <a:endParaRPr lang="en-US" sz="10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152400"/>
            <a:ext cx="8229600" cy="944563"/>
          </a:xfrm>
        </p:spPr>
        <p:txBody>
          <a:bodyPr/>
          <a:lstStyle/>
          <a:p>
            <a:r>
              <a:rPr lang="en-US" sz="2800" dirty="0" smtClean="0"/>
              <a:t>Indiana State Police Clandestine Lab Arrests &amp; Suspects Identified But Not Arrested at Time of Lab - 2018</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51382113"/>
              </p:ext>
            </p:extLst>
          </p:nvPr>
        </p:nvGraphicFramePr>
        <p:xfrm>
          <a:off x="50800" y="1066800"/>
          <a:ext cx="7569200" cy="5181600"/>
        </p:xfrm>
        <a:graphic>
          <a:graphicData uri="http://schemas.openxmlformats.org/drawingml/2006/chart">
            <c:chart xmlns:c="http://schemas.openxmlformats.org/drawingml/2006/chart" xmlns:r="http://schemas.openxmlformats.org/officeDocument/2006/relationships" r:id="rId2"/>
          </a:graphicData>
        </a:graphic>
      </p:graphicFrame>
      <p:sp>
        <p:nvSpPr>
          <p:cNvPr id="9220" name="TextBox 10"/>
          <p:cNvSpPr txBox="1">
            <a:spLocks noChangeArrowheads="1"/>
          </p:cNvSpPr>
          <p:nvPr/>
        </p:nvSpPr>
        <p:spPr bwMode="auto">
          <a:xfrm>
            <a:off x="7696200" y="1219200"/>
            <a:ext cx="1295400" cy="1323439"/>
          </a:xfrm>
          <a:prstGeom prst="rect">
            <a:avLst/>
          </a:prstGeom>
          <a:noFill/>
          <a:ln w="9525">
            <a:solidFill>
              <a:schemeClr val="tx1"/>
            </a:solidFill>
            <a:miter lim="800000"/>
            <a:headEnd/>
            <a:tailEnd/>
          </a:ln>
        </p:spPr>
        <p:txBody>
          <a:bodyPr wrap="square">
            <a:spAutoFit/>
          </a:bodyPr>
          <a:lstStyle/>
          <a:p>
            <a:pPr algn="ctr"/>
            <a:r>
              <a:rPr lang="en-US" sz="1600" b="1" u="sng" dirty="0" smtClean="0">
                <a:latin typeface="Calibri" pitchFamily="34" charset="0"/>
              </a:rPr>
              <a:t>2018:</a:t>
            </a:r>
          </a:p>
          <a:p>
            <a:pPr algn="ctr"/>
            <a:r>
              <a:rPr lang="en-US" b="1" dirty="0" smtClean="0">
                <a:latin typeface="Calibri" pitchFamily="34" charset="0"/>
              </a:rPr>
              <a:t>81</a:t>
            </a:r>
            <a:endParaRPr lang="en-US" b="1" dirty="0">
              <a:latin typeface="Calibri" pitchFamily="34" charset="0"/>
            </a:endParaRPr>
          </a:p>
          <a:p>
            <a:pPr algn="ctr"/>
            <a:r>
              <a:rPr lang="en-US" sz="1400" dirty="0" smtClean="0">
                <a:latin typeface="Calibri" pitchFamily="34" charset="0"/>
              </a:rPr>
              <a:t>Arrests</a:t>
            </a:r>
            <a:endParaRPr lang="en-US" sz="800" dirty="0" smtClean="0">
              <a:latin typeface="Calibri" pitchFamily="34" charset="0"/>
            </a:endParaRPr>
          </a:p>
          <a:p>
            <a:pPr algn="ctr"/>
            <a:r>
              <a:rPr lang="en-US" b="1" dirty="0" smtClean="0">
                <a:latin typeface="Calibri" pitchFamily="34" charset="0"/>
              </a:rPr>
              <a:t>33</a:t>
            </a:r>
          </a:p>
          <a:p>
            <a:pPr algn="ctr"/>
            <a:r>
              <a:rPr lang="en-US" sz="1400" dirty="0" smtClean="0">
                <a:latin typeface="Calibri" pitchFamily="34" charset="0"/>
              </a:rPr>
              <a:t>Identified</a:t>
            </a:r>
            <a:endParaRPr lang="en-US" sz="1400" dirty="0">
              <a:latin typeface="Calibri" pitchFamily="34" charset="0"/>
            </a:endParaRPr>
          </a:p>
        </p:txBody>
      </p:sp>
      <p:sp>
        <p:nvSpPr>
          <p:cNvPr id="9221" name="TextBox 5"/>
          <p:cNvSpPr txBox="1">
            <a:spLocks noChangeArrowheads="1"/>
          </p:cNvSpPr>
          <p:nvPr/>
        </p:nvSpPr>
        <p:spPr bwMode="auto">
          <a:xfrm>
            <a:off x="3352800" y="6477000"/>
            <a:ext cx="1600200" cy="246221"/>
          </a:xfrm>
          <a:prstGeom prst="rect">
            <a:avLst/>
          </a:prstGeom>
          <a:noFill/>
          <a:ln w="9525">
            <a:noFill/>
            <a:miter lim="800000"/>
            <a:headEnd/>
            <a:tailEnd/>
          </a:ln>
        </p:spPr>
        <p:txBody>
          <a:bodyPr wrap="square">
            <a:spAutoFit/>
          </a:bodyPr>
          <a:lstStyle/>
          <a:p>
            <a:r>
              <a:rPr lang="en-US" sz="1000" b="1" dirty="0">
                <a:latin typeface="Arial" pitchFamily="34" charset="0"/>
                <a:cs typeface="Arial" pitchFamily="34" charset="0"/>
              </a:rPr>
              <a:t>ISP Lab </a:t>
            </a:r>
            <a:r>
              <a:rPr lang="en-US" sz="1000" b="1" dirty="0" smtClean="0">
                <a:latin typeface="Arial" pitchFamily="34" charset="0"/>
                <a:cs typeface="Arial" pitchFamily="34" charset="0"/>
              </a:rPr>
              <a:t>Incidents </a:t>
            </a:r>
            <a:r>
              <a:rPr lang="en-US" sz="1000" b="1" dirty="0">
                <a:latin typeface="Arial" pitchFamily="34" charset="0"/>
                <a:cs typeface="Arial" pitchFamily="34" charset="0"/>
              </a:rPr>
              <a:t>Only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28600" y="152400"/>
            <a:ext cx="8610600" cy="1020763"/>
          </a:xfrm>
        </p:spPr>
        <p:txBody>
          <a:bodyPr/>
          <a:lstStyle/>
          <a:p>
            <a:r>
              <a:rPr lang="en-US" sz="3400" dirty="0" smtClean="0"/>
              <a:t>Annual Comparison ISP Clandestine Lab Arrests       2015 – 2018</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82515089"/>
              </p:ext>
            </p:extLst>
          </p:nvPr>
        </p:nvGraphicFramePr>
        <p:xfrm>
          <a:off x="0" y="1066800"/>
          <a:ext cx="76962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10244" name="TextBox 7"/>
          <p:cNvSpPr txBox="1">
            <a:spLocks noChangeArrowheads="1"/>
          </p:cNvSpPr>
          <p:nvPr/>
        </p:nvSpPr>
        <p:spPr bwMode="auto">
          <a:xfrm>
            <a:off x="838200" y="5867400"/>
            <a:ext cx="6858000" cy="738664"/>
          </a:xfrm>
          <a:prstGeom prst="rect">
            <a:avLst/>
          </a:prstGeom>
          <a:noFill/>
          <a:ln w="9525">
            <a:solidFill>
              <a:schemeClr val="tx1"/>
            </a:solidFill>
            <a:miter lim="800000"/>
            <a:headEnd/>
            <a:tailEnd/>
          </a:ln>
        </p:spPr>
        <p:txBody>
          <a:bodyPr wrap="square">
            <a:spAutoFit/>
          </a:bodyPr>
          <a:lstStyle/>
          <a:p>
            <a:r>
              <a:rPr lang="en-US" sz="1400" dirty="0" smtClean="0">
                <a:latin typeface="Calibri" pitchFamily="34" charset="0"/>
              </a:rPr>
              <a:t>Percent </a:t>
            </a:r>
            <a:r>
              <a:rPr lang="en-US" sz="1400" dirty="0">
                <a:latin typeface="Calibri" pitchFamily="34" charset="0"/>
              </a:rPr>
              <a:t>Change Year-to-Date, </a:t>
            </a:r>
            <a:r>
              <a:rPr lang="en-US" sz="1400" b="1" dirty="0" smtClean="0">
                <a:latin typeface="Calibri" pitchFamily="34" charset="0"/>
              </a:rPr>
              <a:t>2016 </a:t>
            </a:r>
            <a:r>
              <a:rPr lang="en-US" sz="1400" dirty="0">
                <a:latin typeface="Calibri" pitchFamily="34" charset="0"/>
              </a:rPr>
              <a:t>to </a:t>
            </a:r>
            <a:r>
              <a:rPr lang="en-US" sz="1400" b="1" dirty="0" smtClean="0">
                <a:latin typeface="Calibri" pitchFamily="34" charset="0"/>
              </a:rPr>
              <a:t>2017</a:t>
            </a:r>
            <a:r>
              <a:rPr lang="en-US" sz="1400" dirty="0" smtClean="0">
                <a:latin typeface="Calibri" pitchFamily="34" charset="0"/>
              </a:rPr>
              <a:t> </a:t>
            </a:r>
            <a:r>
              <a:rPr lang="en-US" sz="1400" dirty="0">
                <a:latin typeface="Calibri" pitchFamily="34" charset="0"/>
              </a:rPr>
              <a:t>=    </a:t>
            </a:r>
            <a:r>
              <a:rPr lang="en-US" sz="1400" b="1" dirty="0" smtClean="0">
                <a:latin typeface="Calibri" pitchFamily="34" charset="0"/>
              </a:rPr>
              <a:t>-69.61%</a:t>
            </a:r>
            <a:endParaRPr lang="en-US" sz="1400" b="1" dirty="0">
              <a:latin typeface="Calibri" pitchFamily="34" charset="0"/>
            </a:endParaRPr>
          </a:p>
          <a:p>
            <a:r>
              <a:rPr lang="en-US" sz="1400" dirty="0">
                <a:latin typeface="Calibri" pitchFamily="34" charset="0"/>
              </a:rPr>
              <a:t>Percent Change Year-to-Date, </a:t>
            </a:r>
            <a:r>
              <a:rPr lang="en-US" sz="1400" b="1" dirty="0" smtClean="0">
                <a:latin typeface="Calibri" pitchFamily="34" charset="0"/>
              </a:rPr>
              <a:t>2017</a:t>
            </a:r>
            <a:r>
              <a:rPr lang="en-US" sz="1400" dirty="0" smtClean="0">
                <a:latin typeface="Calibri" pitchFamily="34" charset="0"/>
              </a:rPr>
              <a:t> </a:t>
            </a:r>
            <a:r>
              <a:rPr lang="en-US" sz="1400" dirty="0">
                <a:latin typeface="Calibri" pitchFamily="34" charset="0"/>
              </a:rPr>
              <a:t>to </a:t>
            </a:r>
            <a:r>
              <a:rPr lang="en-US" sz="1400" b="1" dirty="0" smtClean="0">
                <a:latin typeface="Calibri" pitchFamily="34" charset="0"/>
              </a:rPr>
              <a:t>2018</a:t>
            </a:r>
            <a:r>
              <a:rPr lang="en-US" sz="1400" dirty="0" smtClean="0">
                <a:latin typeface="Calibri" pitchFamily="34" charset="0"/>
              </a:rPr>
              <a:t> </a:t>
            </a:r>
            <a:r>
              <a:rPr lang="en-US" sz="1400" dirty="0">
                <a:latin typeface="Calibri" pitchFamily="34" charset="0"/>
              </a:rPr>
              <a:t>= </a:t>
            </a:r>
            <a:r>
              <a:rPr lang="en-US" sz="1400" b="1" dirty="0">
                <a:latin typeface="Calibri" pitchFamily="34" charset="0"/>
              </a:rPr>
              <a:t>   </a:t>
            </a:r>
            <a:r>
              <a:rPr lang="en-US" sz="1400" b="1" dirty="0" smtClean="0">
                <a:latin typeface="Calibri" pitchFamily="34" charset="0"/>
              </a:rPr>
              <a:t>-57.14%</a:t>
            </a:r>
            <a:endParaRPr lang="en-US" sz="1400" b="1" dirty="0">
              <a:latin typeface="Calibri" pitchFamily="34" charset="0"/>
            </a:endParaRPr>
          </a:p>
          <a:p>
            <a:r>
              <a:rPr lang="en-US" sz="1400" dirty="0">
                <a:latin typeface="Calibri" pitchFamily="34" charset="0"/>
              </a:rPr>
              <a:t>Percent Change Year-to-Date, all years shown (</a:t>
            </a:r>
            <a:r>
              <a:rPr lang="en-US" sz="1400" b="1" dirty="0" smtClean="0">
                <a:latin typeface="Calibri" pitchFamily="34" charset="0"/>
              </a:rPr>
              <a:t>2016 </a:t>
            </a:r>
            <a:r>
              <a:rPr lang="en-US" sz="1400" dirty="0">
                <a:latin typeface="Calibri" pitchFamily="34" charset="0"/>
              </a:rPr>
              <a:t>to </a:t>
            </a:r>
            <a:r>
              <a:rPr lang="en-US" sz="1400" b="1" dirty="0" smtClean="0">
                <a:latin typeface="Calibri" pitchFamily="34" charset="0"/>
              </a:rPr>
              <a:t>2018</a:t>
            </a:r>
            <a:r>
              <a:rPr lang="en-US" sz="1400" dirty="0" smtClean="0">
                <a:latin typeface="Calibri" pitchFamily="34" charset="0"/>
              </a:rPr>
              <a:t>) </a:t>
            </a:r>
            <a:r>
              <a:rPr lang="en-US" sz="1400" dirty="0">
                <a:latin typeface="Calibri" pitchFamily="34" charset="0"/>
              </a:rPr>
              <a:t>=  </a:t>
            </a:r>
            <a:r>
              <a:rPr lang="en-US" sz="1400" b="1" dirty="0" smtClean="0">
                <a:latin typeface="Calibri" pitchFamily="34" charset="0"/>
              </a:rPr>
              <a:t>-86.98%</a:t>
            </a:r>
            <a:endParaRPr lang="en-US" sz="1400" b="1" dirty="0">
              <a:latin typeface="Calibri" pitchFamily="34" charset="0"/>
            </a:endParaRPr>
          </a:p>
        </p:txBody>
      </p:sp>
      <p:sp>
        <p:nvSpPr>
          <p:cNvPr id="10245" name="Text Box 4"/>
          <p:cNvSpPr txBox="1">
            <a:spLocks noChangeArrowheads="1"/>
          </p:cNvSpPr>
          <p:nvPr/>
        </p:nvSpPr>
        <p:spPr bwMode="auto">
          <a:xfrm>
            <a:off x="7696200" y="1447800"/>
            <a:ext cx="1295400" cy="1292662"/>
          </a:xfrm>
          <a:prstGeom prst="rect">
            <a:avLst/>
          </a:prstGeom>
          <a:noFill/>
          <a:ln w="9525" algn="ctr">
            <a:solidFill>
              <a:schemeClr val="tx1"/>
            </a:solidFill>
            <a:miter lim="800000"/>
            <a:headEnd/>
            <a:tailEnd/>
          </a:ln>
        </p:spPr>
        <p:txBody>
          <a:bodyPr wrap="square">
            <a:spAutoFit/>
          </a:bodyPr>
          <a:lstStyle/>
          <a:p>
            <a:pPr algn="ctr"/>
            <a:r>
              <a:rPr lang="en-US" sz="1600" b="1" u="sng" dirty="0" smtClean="0">
                <a:latin typeface="Calibri" pitchFamily="34" charset="0"/>
              </a:rPr>
              <a:t>2018:</a:t>
            </a:r>
          </a:p>
          <a:p>
            <a:pPr algn="ctr"/>
            <a:r>
              <a:rPr lang="en-US" sz="1600" b="1" dirty="0" smtClean="0">
                <a:latin typeface="Calibri" pitchFamily="34" charset="0"/>
              </a:rPr>
              <a:t>2018 = 81</a:t>
            </a:r>
            <a:endParaRPr lang="en-US" sz="1600" b="1" dirty="0">
              <a:latin typeface="Calibri" pitchFamily="34" charset="0"/>
            </a:endParaRPr>
          </a:p>
          <a:p>
            <a:pPr algn="ctr"/>
            <a:r>
              <a:rPr lang="en-US" sz="1600" b="1" dirty="0" smtClean="0">
                <a:latin typeface="Calibri" pitchFamily="34" charset="0"/>
              </a:rPr>
              <a:t>  2017 = 189 </a:t>
            </a:r>
            <a:endParaRPr lang="en-US" sz="1600" b="1" u="sng" dirty="0">
              <a:latin typeface="Calibri" pitchFamily="34" charset="0"/>
            </a:endParaRPr>
          </a:p>
          <a:p>
            <a:pPr algn="ctr"/>
            <a:r>
              <a:rPr lang="en-US" sz="1600" b="1" dirty="0" smtClean="0">
                <a:latin typeface="Calibri" pitchFamily="34" charset="0"/>
              </a:rPr>
              <a:t>  2016 = 622</a:t>
            </a:r>
            <a:endParaRPr lang="en-US" sz="1600" b="1" dirty="0">
              <a:latin typeface="Calibri" pitchFamily="34" charset="0"/>
            </a:endParaRPr>
          </a:p>
          <a:p>
            <a:pPr algn="ctr"/>
            <a:endParaRPr lang="en-US" sz="1400" b="1" dirty="0">
              <a:latin typeface="Calibri" pitchFamily="34" charset="0"/>
            </a:endParaRPr>
          </a:p>
        </p:txBody>
      </p:sp>
      <p:sp>
        <p:nvSpPr>
          <p:cNvPr id="7" name="TextBox 5"/>
          <p:cNvSpPr txBox="1">
            <a:spLocks noChangeArrowheads="1"/>
          </p:cNvSpPr>
          <p:nvPr/>
        </p:nvSpPr>
        <p:spPr bwMode="auto">
          <a:xfrm>
            <a:off x="6400800" y="6324600"/>
            <a:ext cx="1371600" cy="246221"/>
          </a:xfrm>
          <a:prstGeom prst="rect">
            <a:avLst/>
          </a:prstGeom>
          <a:noFill/>
          <a:ln w="9525">
            <a:noFill/>
            <a:miter lim="800000"/>
            <a:headEnd/>
            <a:tailEnd/>
          </a:ln>
        </p:spPr>
        <p:txBody>
          <a:bodyPr wrap="square">
            <a:spAutoFit/>
          </a:bodyPr>
          <a:lstStyle/>
          <a:p>
            <a:r>
              <a:rPr lang="en-US" sz="1000" b="1" dirty="0">
                <a:latin typeface="Calibri" pitchFamily="34" charset="0"/>
              </a:rPr>
              <a:t>ISP Lab </a:t>
            </a:r>
            <a:r>
              <a:rPr lang="en-US" sz="1000" b="1" dirty="0" smtClean="0">
                <a:latin typeface="Calibri" pitchFamily="34" charset="0"/>
              </a:rPr>
              <a:t>Incidents Only</a:t>
            </a:r>
            <a:endParaRPr lang="en-US" sz="1000" b="1" dirty="0">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0"/>
            <a:ext cx="9144000" cy="1143000"/>
          </a:xfrm>
        </p:spPr>
        <p:txBody>
          <a:bodyPr/>
          <a:lstStyle/>
          <a:p>
            <a:r>
              <a:rPr lang="en-US" sz="3400" dirty="0" smtClean="0"/>
              <a:t>Indiana Law Enforcement Clandestine Lab Arrests 2007 – 2018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0994244"/>
              </p:ext>
            </p:extLst>
          </p:nvPr>
        </p:nvGraphicFramePr>
        <p:xfrm>
          <a:off x="0" y="1143000"/>
          <a:ext cx="9042400" cy="5410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352800" y="6611779"/>
            <a:ext cx="1828800" cy="246221"/>
          </a:xfrm>
          <a:prstGeom prst="rect">
            <a:avLst/>
          </a:prstGeom>
          <a:noFill/>
        </p:spPr>
        <p:txBody>
          <a:bodyPr wrap="square" rtlCol="0">
            <a:spAutoFit/>
          </a:bodyPr>
          <a:lstStyle/>
          <a:p>
            <a:r>
              <a:rPr lang="en-US" sz="1000" b="1" dirty="0" smtClean="0"/>
              <a:t>All Agencies’ Lab Incidents</a:t>
            </a:r>
            <a:endParaRPr lang="en-US" sz="10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0"/>
            <a:ext cx="8839200" cy="1143000"/>
          </a:xfrm>
        </p:spPr>
        <p:txBody>
          <a:bodyPr/>
          <a:lstStyle/>
          <a:p>
            <a:r>
              <a:rPr lang="en-US" sz="3400" dirty="0" smtClean="0"/>
              <a:t>Annual Comparison Lab Incidents &amp; Lab Arrests</a:t>
            </a:r>
            <a:br>
              <a:rPr lang="en-US" sz="3400" dirty="0" smtClean="0"/>
            </a:br>
            <a:r>
              <a:rPr lang="en-US" sz="3400" dirty="0" smtClean="0"/>
              <a:t>2007 - 2018</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2695463071"/>
              </p:ext>
            </p:extLst>
          </p:nvPr>
        </p:nvGraphicFramePr>
        <p:xfrm>
          <a:off x="50800" y="1066800"/>
          <a:ext cx="8813800" cy="4978400"/>
        </p:xfrm>
        <a:graphic>
          <a:graphicData uri="http://schemas.openxmlformats.org/drawingml/2006/chart">
            <c:chart xmlns:c="http://schemas.openxmlformats.org/drawingml/2006/chart" xmlns:r="http://schemas.openxmlformats.org/officeDocument/2006/relationships" r:id="rId2"/>
          </a:graphicData>
        </a:graphic>
      </p:graphicFrame>
      <p:sp>
        <p:nvSpPr>
          <p:cNvPr id="12292" name="TextBox 6"/>
          <p:cNvSpPr txBox="1">
            <a:spLocks noChangeArrowheads="1"/>
          </p:cNvSpPr>
          <p:nvPr/>
        </p:nvSpPr>
        <p:spPr bwMode="auto">
          <a:xfrm>
            <a:off x="3657600" y="6581775"/>
            <a:ext cx="1600200" cy="246221"/>
          </a:xfrm>
          <a:prstGeom prst="rect">
            <a:avLst/>
          </a:prstGeom>
          <a:noFill/>
          <a:ln w="9525">
            <a:noFill/>
            <a:miter lim="800000"/>
            <a:headEnd/>
            <a:tailEnd/>
          </a:ln>
        </p:spPr>
        <p:txBody>
          <a:bodyPr>
            <a:spAutoFit/>
          </a:bodyPr>
          <a:lstStyle/>
          <a:p>
            <a:r>
              <a:rPr lang="en-US" sz="1000" b="1" dirty="0">
                <a:latin typeface="Arial" pitchFamily="34" charset="0"/>
                <a:cs typeface="Arial" pitchFamily="34" charset="0"/>
              </a:rPr>
              <a:t>ISP Lab </a:t>
            </a:r>
            <a:r>
              <a:rPr lang="en-US" sz="1000" b="1" dirty="0" smtClean="0">
                <a:latin typeface="Arial" pitchFamily="34" charset="0"/>
                <a:cs typeface="Arial" pitchFamily="34" charset="0"/>
              </a:rPr>
              <a:t>Incidents </a:t>
            </a:r>
            <a:r>
              <a:rPr lang="en-US" sz="1000" b="1" dirty="0">
                <a:latin typeface="Arial" pitchFamily="34" charset="0"/>
                <a:cs typeface="Arial" pitchFamily="34" charset="0"/>
              </a:rPr>
              <a:t>Only</a:t>
            </a:r>
          </a:p>
        </p:txBody>
      </p:sp>
      <p:sp>
        <p:nvSpPr>
          <p:cNvPr id="12293" name="TextBox 4"/>
          <p:cNvSpPr txBox="1">
            <a:spLocks noChangeArrowheads="1"/>
          </p:cNvSpPr>
          <p:nvPr/>
        </p:nvSpPr>
        <p:spPr bwMode="auto">
          <a:xfrm>
            <a:off x="1676400" y="6172200"/>
            <a:ext cx="5562600" cy="369332"/>
          </a:xfrm>
          <a:prstGeom prst="rect">
            <a:avLst/>
          </a:prstGeom>
          <a:noFill/>
          <a:ln w="9525">
            <a:noFill/>
            <a:miter lim="800000"/>
            <a:headEnd/>
            <a:tailEnd/>
          </a:ln>
        </p:spPr>
        <p:txBody>
          <a:bodyPr wrap="square">
            <a:spAutoFit/>
          </a:bodyPr>
          <a:lstStyle/>
          <a:p>
            <a:pPr algn="ctr"/>
            <a:r>
              <a:rPr lang="en-US" b="1" dirty="0">
                <a:latin typeface="Calibri" pitchFamily="34" charset="0"/>
              </a:rPr>
              <a:t>Average arrest rate </a:t>
            </a:r>
            <a:r>
              <a:rPr lang="en-US" b="1" dirty="0" smtClean="0">
                <a:latin typeface="Calibri" pitchFamily="34" charset="0"/>
              </a:rPr>
              <a:t>of </a:t>
            </a:r>
            <a:r>
              <a:rPr lang="en-US" b="1" dirty="0">
                <a:latin typeface="Calibri" pitchFamily="34" charset="0"/>
              </a:rPr>
              <a:t>lab seizures -  </a:t>
            </a:r>
            <a:r>
              <a:rPr lang="en-US" b="1" dirty="0" smtClean="0">
                <a:latin typeface="Calibri" pitchFamily="34" charset="0"/>
              </a:rPr>
              <a:t>2007-2018 </a:t>
            </a:r>
            <a:r>
              <a:rPr lang="en-US" b="1" dirty="0">
                <a:latin typeface="Calibri" pitchFamily="34" charset="0"/>
              </a:rPr>
              <a:t>= </a:t>
            </a:r>
            <a:r>
              <a:rPr lang="en-US" b="1" dirty="0" smtClean="0">
                <a:latin typeface="Calibri" pitchFamily="34" charset="0"/>
              </a:rPr>
              <a:t>80.7%</a:t>
            </a:r>
            <a:endParaRPr lang="en-US" b="1" dirty="0">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0" y="0"/>
            <a:ext cx="9296400" cy="1143000"/>
          </a:xfrm>
        </p:spPr>
        <p:txBody>
          <a:bodyPr/>
          <a:lstStyle/>
          <a:p>
            <a:r>
              <a:rPr lang="en-US" sz="3400" dirty="0" smtClean="0"/>
              <a:t>Annual Comparison ISP Clandestine Lab Incidents 2016 – 2018 </a:t>
            </a:r>
          </a:p>
        </p:txBody>
      </p:sp>
      <p:sp>
        <p:nvSpPr>
          <p:cNvPr id="3075" name="TextBox 6"/>
          <p:cNvSpPr txBox="1">
            <a:spLocks noChangeArrowheads="1"/>
          </p:cNvSpPr>
          <p:nvPr/>
        </p:nvSpPr>
        <p:spPr bwMode="auto">
          <a:xfrm>
            <a:off x="685800" y="5715000"/>
            <a:ext cx="6934200" cy="738664"/>
          </a:xfrm>
          <a:prstGeom prst="rect">
            <a:avLst/>
          </a:prstGeom>
          <a:noFill/>
          <a:ln w="12700">
            <a:solidFill>
              <a:schemeClr val="tx1"/>
            </a:solidFill>
            <a:miter lim="800000"/>
            <a:headEnd/>
            <a:tailEnd/>
          </a:ln>
        </p:spPr>
        <p:txBody>
          <a:bodyPr wrap="square">
            <a:spAutoFit/>
          </a:bodyPr>
          <a:lstStyle/>
          <a:p>
            <a:r>
              <a:rPr lang="en-US" sz="1400" dirty="0" smtClean="0">
                <a:latin typeface="Calibri" pitchFamily="34" charset="0"/>
              </a:rPr>
              <a:t>Percent Change Year-to-Date, </a:t>
            </a:r>
            <a:r>
              <a:rPr lang="en-US" sz="1400" b="1" dirty="0" smtClean="0">
                <a:latin typeface="Calibri" pitchFamily="34" charset="0"/>
              </a:rPr>
              <a:t>2016 </a:t>
            </a:r>
            <a:r>
              <a:rPr lang="en-US" sz="1400" dirty="0" smtClean="0">
                <a:latin typeface="Calibri" pitchFamily="34" charset="0"/>
              </a:rPr>
              <a:t>to </a:t>
            </a:r>
            <a:r>
              <a:rPr lang="en-US" sz="1400" b="1" dirty="0" smtClean="0">
                <a:latin typeface="Calibri" pitchFamily="34" charset="0"/>
              </a:rPr>
              <a:t>2017 </a:t>
            </a:r>
            <a:r>
              <a:rPr lang="en-US" sz="1400" dirty="0" smtClean="0">
                <a:latin typeface="Calibri" pitchFamily="34" charset="0"/>
              </a:rPr>
              <a:t>=   </a:t>
            </a:r>
            <a:r>
              <a:rPr lang="en-US" sz="1400" b="1" dirty="0" smtClean="0">
                <a:latin typeface="Calibri" pitchFamily="34" charset="0"/>
              </a:rPr>
              <a:t>-60.66%</a:t>
            </a:r>
          </a:p>
          <a:p>
            <a:r>
              <a:rPr lang="en-US" sz="1400" dirty="0" smtClean="0">
                <a:latin typeface="Calibri" pitchFamily="34" charset="0"/>
              </a:rPr>
              <a:t>Percent </a:t>
            </a:r>
            <a:r>
              <a:rPr lang="en-US" sz="1400" dirty="0">
                <a:latin typeface="Calibri" pitchFamily="34" charset="0"/>
              </a:rPr>
              <a:t>Change Year-to-Date, </a:t>
            </a:r>
            <a:r>
              <a:rPr lang="en-US" sz="1400" b="1" dirty="0" smtClean="0">
                <a:latin typeface="Calibri" pitchFamily="34" charset="0"/>
              </a:rPr>
              <a:t>2017 </a:t>
            </a:r>
            <a:r>
              <a:rPr lang="en-US" sz="1400" dirty="0" smtClean="0">
                <a:latin typeface="Calibri" pitchFamily="34" charset="0"/>
              </a:rPr>
              <a:t>to </a:t>
            </a:r>
            <a:r>
              <a:rPr lang="en-US" sz="1400" b="1" dirty="0" smtClean="0">
                <a:latin typeface="Calibri" pitchFamily="34" charset="0"/>
              </a:rPr>
              <a:t>2018</a:t>
            </a:r>
            <a:r>
              <a:rPr lang="en-US" sz="1400" dirty="0" smtClean="0">
                <a:latin typeface="Calibri" pitchFamily="34" charset="0"/>
              </a:rPr>
              <a:t> </a:t>
            </a:r>
            <a:r>
              <a:rPr lang="en-US" sz="1400" dirty="0">
                <a:latin typeface="Calibri" pitchFamily="34" charset="0"/>
              </a:rPr>
              <a:t>=    </a:t>
            </a:r>
            <a:r>
              <a:rPr lang="en-US" sz="1400" b="1" dirty="0" smtClean="0">
                <a:latin typeface="Calibri" pitchFamily="34" charset="0"/>
              </a:rPr>
              <a:t>-49.87%</a:t>
            </a:r>
          </a:p>
          <a:p>
            <a:r>
              <a:rPr lang="en-US" sz="1400" dirty="0" smtClean="0">
                <a:latin typeface="Calibri" pitchFamily="34" charset="0"/>
              </a:rPr>
              <a:t>Percent </a:t>
            </a:r>
            <a:r>
              <a:rPr lang="en-US" sz="1400" dirty="0">
                <a:latin typeface="Calibri" pitchFamily="34" charset="0"/>
              </a:rPr>
              <a:t>Change Year-to-Date, all years shown (</a:t>
            </a:r>
            <a:r>
              <a:rPr lang="en-US" sz="1400" b="1" dirty="0" smtClean="0">
                <a:latin typeface="Calibri" pitchFamily="34" charset="0"/>
              </a:rPr>
              <a:t>2016</a:t>
            </a:r>
            <a:r>
              <a:rPr lang="en-US" sz="1400" dirty="0" smtClean="0">
                <a:latin typeface="Calibri" pitchFamily="34" charset="0"/>
              </a:rPr>
              <a:t> </a:t>
            </a:r>
            <a:r>
              <a:rPr lang="en-US" sz="1400" dirty="0">
                <a:latin typeface="Calibri" pitchFamily="34" charset="0"/>
              </a:rPr>
              <a:t>to </a:t>
            </a:r>
            <a:r>
              <a:rPr lang="en-US" sz="1400" b="1" dirty="0" smtClean="0">
                <a:latin typeface="Calibri" pitchFamily="34" charset="0"/>
              </a:rPr>
              <a:t>2018</a:t>
            </a:r>
            <a:r>
              <a:rPr lang="en-US" sz="1400" dirty="0" smtClean="0">
                <a:latin typeface="Calibri" pitchFamily="34" charset="0"/>
              </a:rPr>
              <a:t>) </a:t>
            </a:r>
            <a:r>
              <a:rPr lang="en-US" sz="1400" dirty="0">
                <a:latin typeface="Calibri" pitchFamily="34" charset="0"/>
              </a:rPr>
              <a:t>= </a:t>
            </a:r>
            <a:r>
              <a:rPr lang="en-US" sz="1400" b="1" dirty="0" smtClean="0">
                <a:latin typeface="Calibri" pitchFamily="34" charset="0"/>
              </a:rPr>
              <a:t>-80.28%</a:t>
            </a:r>
            <a:endParaRPr lang="en-US" sz="1400" b="1" dirty="0">
              <a:latin typeface="Calibri" pitchFamily="34" charset="0"/>
            </a:endParaRPr>
          </a:p>
        </p:txBody>
      </p:sp>
      <p:sp>
        <p:nvSpPr>
          <p:cNvPr id="3076" name="Text Box 4"/>
          <p:cNvSpPr txBox="1">
            <a:spLocks noChangeArrowheads="1"/>
          </p:cNvSpPr>
          <p:nvPr/>
        </p:nvSpPr>
        <p:spPr bwMode="auto">
          <a:xfrm>
            <a:off x="7620000" y="1747391"/>
            <a:ext cx="1371600" cy="1077218"/>
          </a:xfrm>
          <a:prstGeom prst="rect">
            <a:avLst/>
          </a:prstGeom>
          <a:noFill/>
          <a:ln w="9525">
            <a:solidFill>
              <a:schemeClr val="tx1"/>
            </a:solidFill>
            <a:miter lim="800000"/>
            <a:headEnd/>
            <a:tailEnd/>
          </a:ln>
        </p:spPr>
        <p:txBody>
          <a:bodyPr wrap="square" anchor="ctr">
            <a:spAutoFit/>
          </a:bodyPr>
          <a:lstStyle/>
          <a:p>
            <a:pPr algn="ctr"/>
            <a:r>
              <a:rPr lang="en-US" sz="1600" b="1" u="sng" dirty="0" smtClean="0">
                <a:latin typeface="Calibri" pitchFamily="34" charset="0"/>
              </a:rPr>
              <a:t>2018:</a:t>
            </a:r>
            <a:endParaRPr lang="en-US" sz="1200" dirty="0" smtClean="0">
              <a:latin typeface="Calibri" pitchFamily="34" charset="0"/>
            </a:endParaRPr>
          </a:p>
          <a:p>
            <a:pPr algn="ctr"/>
            <a:r>
              <a:rPr lang="en-US" sz="1600" dirty="0" smtClean="0">
                <a:latin typeface="Calibri" pitchFamily="34" charset="0"/>
              </a:rPr>
              <a:t>2018 = 186</a:t>
            </a:r>
            <a:endParaRPr lang="en-US" sz="1600" b="1" dirty="0">
              <a:latin typeface="Calibri" pitchFamily="34" charset="0"/>
            </a:endParaRPr>
          </a:p>
          <a:p>
            <a:pPr algn="ctr"/>
            <a:r>
              <a:rPr lang="en-US" sz="1600" dirty="0" smtClean="0">
                <a:latin typeface="Calibri" pitchFamily="34" charset="0"/>
              </a:rPr>
              <a:t>2017 </a:t>
            </a:r>
            <a:r>
              <a:rPr lang="en-US" sz="1600" dirty="0">
                <a:latin typeface="Calibri" pitchFamily="34" charset="0"/>
              </a:rPr>
              <a:t>= </a:t>
            </a:r>
            <a:r>
              <a:rPr lang="en-US" sz="1600" dirty="0" smtClean="0">
                <a:latin typeface="Calibri" pitchFamily="34" charset="0"/>
              </a:rPr>
              <a:t>371</a:t>
            </a:r>
            <a:endParaRPr lang="en-US" sz="1600" b="1" dirty="0">
              <a:latin typeface="Calibri" pitchFamily="34" charset="0"/>
            </a:endParaRPr>
          </a:p>
          <a:p>
            <a:pPr algn="ctr"/>
            <a:r>
              <a:rPr lang="en-US" sz="1600" dirty="0" smtClean="0">
                <a:latin typeface="Calibri" pitchFamily="34" charset="0"/>
              </a:rPr>
              <a:t>2016 </a:t>
            </a:r>
            <a:r>
              <a:rPr lang="en-US" sz="1600" dirty="0">
                <a:latin typeface="Calibri" pitchFamily="34" charset="0"/>
              </a:rPr>
              <a:t>= </a:t>
            </a:r>
            <a:r>
              <a:rPr lang="en-US" sz="1600" dirty="0" smtClean="0">
                <a:latin typeface="Calibri" pitchFamily="34" charset="0"/>
              </a:rPr>
              <a:t>943</a:t>
            </a:r>
            <a:endParaRPr lang="en-US" sz="1400" b="1" dirty="0">
              <a:latin typeface="Calibri" pitchFamily="34" charset="0"/>
            </a:endParaRPr>
          </a:p>
        </p:txBody>
      </p:sp>
      <p:graphicFrame>
        <p:nvGraphicFramePr>
          <p:cNvPr id="6" name="Content Placeholder 9"/>
          <p:cNvGraphicFramePr>
            <a:graphicFrameLocks noGrp="1"/>
          </p:cNvGraphicFramePr>
          <p:nvPr>
            <p:ph idx="1"/>
            <p:extLst>
              <p:ext uri="{D42A27DB-BD31-4B8C-83A1-F6EECF244321}">
                <p14:modId xmlns:p14="http://schemas.microsoft.com/office/powerpoint/2010/main" val="3330455747"/>
              </p:ext>
            </p:extLst>
          </p:nvPr>
        </p:nvGraphicFramePr>
        <p:xfrm>
          <a:off x="152400" y="1143000"/>
          <a:ext cx="7620000" cy="4521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a:spLocks noChangeArrowheads="1"/>
          </p:cNvSpPr>
          <p:nvPr/>
        </p:nvSpPr>
        <p:spPr bwMode="auto">
          <a:xfrm>
            <a:off x="6019800" y="6248400"/>
            <a:ext cx="1600200" cy="246221"/>
          </a:xfrm>
          <a:prstGeom prst="rect">
            <a:avLst/>
          </a:prstGeom>
          <a:noFill/>
          <a:ln w="9525">
            <a:noFill/>
            <a:miter lim="800000"/>
            <a:headEnd/>
            <a:tailEnd/>
          </a:ln>
        </p:spPr>
        <p:txBody>
          <a:bodyPr wrap="square">
            <a:spAutoFit/>
          </a:bodyPr>
          <a:lstStyle/>
          <a:p>
            <a:r>
              <a:rPr lang="en-US" sz="1000" b="1" dirty="0">
                <a:latin typeface="Arial" pitchFamily="34" charset="0"/>
                <a:cs typeface="Arial" pitchFamily="34" charset="0"/>
              </a:rPr>
              <a:t>ISP Lab </a:t>
            </a:r>
            <a:r>
              <a:rPr lang="en-US" sz="1000" b="1" dirty="0" smtClean="0">
                <a:latin typeface="Arial" pitchFamily="34" charset="0"/>
                <a:cs typeface="Arial" pitchFamily="34" charset="0"/>
              </a:rPr>
              <a:t>Incidents </a:t>
            </a:r>
            <a:r>
              <a:rPr lang="en-US" sz="1000" b="1" dirty="0">
                <a:latin typeface="Arial" pitchFamily="34" charset="0"/>
                <a:cs typeface="Arial" pitchFamily="34" charset="0"/>
              </a:rPr>
              <a:t>Only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0"/>
            <a:ext cx="9144000" cy="1143000"/>
          </a:xfrm>
        </p:spPr>
        <p:txBody>
          <a:bodyPr/>
          <a:lstStyle/>
          <a:p>
            <a:r>
              <a:rPr lang="en-US" sz="3300" dirty="0" smtClean="0"/>
              <a:t>Indiana Law Enforcement Clandestine Lab Incidents 1995 – 2018</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26394343"/>
              </p:ext>
            </p:extLst>
          </p:nvPr>
        </p:nvGraphicFramePr>
        <p:xfrm>
          <a:off x="18197" y="990600"/>
          <a:ext cx="9144000" cy="5715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3505200" y="6611779"/>
            <a:ext cx="1905000" cy="246221"/>
          </a:xfrm>
          <a:prstGeom prst="rect">
            <a:avLst/>
          </a:prstGeom>
          <a:noFill/>
        </p:spPr>
        <p:txBody>
          <a:bodyPr wrap="square" rtlCol="0">
            <a:spAutoFit/>
          </a:bodyPr>
          <a:lstStyle/>
          <a:p>
            <a:r>
              <a:rPr lang="en-US" sz="1000" b="1" dirty="0" smtClean="0"/>
              <a:t>All Agencies’ Lab Incidents</a:t>
            </a:r>
            <a:endParaRPr lang="en-US" sz="1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sz="3200" dirty="0" smtClean="0"/>
              <a:t>One Pot Reaction Vessels and HCl Generators Seized 2015-2018</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02708829"/>
              </p:ext>
            </p:extLst>
          </p:nvPr>
        </p:nvGraphicFramePr>
        <p:xfrm>
          <a:off x="0" y="1066800"/>
          <a:ext cx="91440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52400" y="6027003"/>
            <a:ext cx="8763000" cy="769441"/>
          </a:xfrm>
          <a:prstGeom prst="rect">
            <a:avLst/>
          </a:prstGeom>
          <a:noFill/>
          <a:ln>
            <a:noFill/>
          </a:ln>
        </p:spPr>
        <p:txBody>
          <a:bodyPr wrap="square" rtlCol="0">
            <a:spAutoFit/>
          </a:bodyPr>
          <a:lstStyle/>
          <a:p>
            <a:r>
              <a:rPr lang="en-US" sz="1100" dirty="0" smtClean="0"/>
              <a:t>ISP has been asked by several entities if labs are counted by bottles in Indiana.  All reporting agencies in the state count labs by individual site or multiple sites in an area if the labs have been dumped with no suspect information.  One pot reaction vessels, HCl generators and empty plastic bottles/mason jars  are indicative that manufacturing has taken place or will take place.  Data includes all agencies’ lab incidents.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448800" cy="914400"/>
          </a:xfrm>
        </p:spPr>
        <p:txBody>
          <a:bodyPr>
            <a:normAutofit fontScale="90000"/>
          </a:bodyPr>
          <a:lstStyle/>
          <a:p>
            <a:r>
              <a:rPr lang="en-US" sz="3300" dirty="0" smtClean="0"/>
              <a:t>Comparison of Lab Seizures: </a:t>
            </a:r>
            <a:r>
              <a:rPr lang="en-US" sz="2800" dirty="0" smtClean="0"/>
              <a:t/>
            </a:r>
            <a:br>
              <a:rPr lang="en-US" sz="2800" dirty="0" smtClean="0"/>
            </a:br>
            <a:r>
              <a:rPr lang="en-US" sz="2000" dirty="0" smtClean="0"/>
              <a:t>Pre-tracking of PSE 3 years before NPLEx PSE block sale system tracking and after</a:t>
            </a:r>
            <a:br>
              <a:rPr lang="en-US" sz="2000" dirty="0" smtClean="0"/>
            </a:b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0936022"/>
              </p:ext>
            </p:extLst>
          </p:nvPr>
        </p:nvGraphicFramePr>
        <p:xfrm>
          <a:off x="0" y="914400"/>
          <a:ext cx="9067800" cy="54864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667000" y="6324600"/>
            <a:ext cx="3733800" cy="338554"/>
          </a:xfrm>
          <a:prstGeom prst="rect">
            <a:avLst/>
          </a:prstGeom>
          <a:noFill/>
        </p:spPr>
        <p:txBody>
          <a:bodyPr wrap="square" rtlCol="0">
            <a:spAutoFit/>
          </a:bodyPr>
          <a:lstStyle/>
          <a:p>
            <a:r>
              <a:rPr lang="en-US" sz="1600" dirty="0" smtClean="0"/>
              <a:t>NPLEx fully implemented 1-1-2012</a:t>
            </a:r>
            <a:endParaRPr lang="en-US" sz="1600" dirty="0"/>
          </a:p>
        </p:txBody>
      </p:sp>
      <p:sp>
        <p:nvSpPr>
          <p:cNvPr id="8" name="TextBox 7"/>
          <p:cNvSpPr txBox="1"/>
          <p:nvPr/>
        </p:nvSpPr>
        <p:spPr>
          <a:xfrm>
            <a:off x="3352800" y="6611779"/>
            <a:ext cx="1981200" cy="246221"/>
          </a:xfrm>
          <a:prstGeom prst="rect">
            <a:avLst/>
          </a:prstGeom>
          <a:noFill/>
        </p:spPr>
        <p:txBody>
          <a:bodyPr wrap="square" rtlCol="0">
            <a:spAutoFit/>
          </a:bodyPr>
          <a:lstStyle/>
          <a:p>
            <a:r>
              <a:rPr lang="en-US" sz="1000" b="1" dirty="0" smtClean="0"/>
              <a:t>All Agencies’ Lab Incidents</a:t>
            </a:r>
            <a:endParaRPr lang="en-US" sz="10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0"/>
            <a:ext cx="8229600" cy="990600"/>
          </a:xfrm>
        </p:spPr>
        <p:txBody>
          <a:bodyPr/>
          <a:lstStyle/>
          <a:p>
            <a:r>
              <a:rPr lang="en-US" sz="3600" dirty="0" smtClean="0"/>
              <a:t>Indiana State Police Lab Seizure Type 2018</a:t>
            </a: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3010139841"/>
              </p:ext>
            </p:extLst>
          </p:nvPr>
        </p:nvGraphicFramePr>
        <p:xfrm>
          <a:off x="0" y="990600"/>
          <a:ext cx="8610600" cy="4953000"/>
        </p:xfrm>
        <a:graphic>
          <a:graphicData uri="http://schemas.openxmlformats.org/drawingml/2006/chart">
            <c:chart xmlns:c="http://schemas.openxmlformats.org/drawingml/2006/chart" xmlns:r="http://schemas.openxmlformats.org/officeDocument/2006/relationships" r:id="rId2"/>
          </a:graphicData>
        </a:graphic>
      </p:graphicFrame>
      <p:sp>
        <p:nvSpPr>
          <p:cNvPr id="5124" name="TextBox 4"/>
          <p:cNvSpPr txBox="1">
            <a:spLocks noChangeArrowheads="1"/>
          </p:cNvSpPr>
          <p:nvPr/>
        </p:nvSpPr>
        <p:spPr bwMode="auto">
          <a:xfrm>
            <a:off x="6172200" y="4901301"/>
            <a:ext cx="2819400" cy="1508105"/>
          </a:xfrm>
          <a:prstGeom prst="rect">
            <a:avLst/>
          </a:prstGeom>
          <a:noFill/>
          <a:ln w="12700">
            <a:solidFill>
              <a:schemeClr val="tx1"/>
            </a:solidFill>
            <a:miter lim="800000"/>
            <a:headEnd/>
            <a:tailEnd/>
          </a:ln>
        </p:spPr>
        <p:txBody>
          <a:bodyPr wrap="square">
            <a:spAutoFit/>
          </a:bodyPr>
          <a:lstStyle/>
          <a:p>
            <a:pPr algn="ctr"/>
            <a:r>
              <a:rPr lang="en-US" sz="1600" b="1" u="sng" dirty="0" smtClean="0">
                <a:latin typeface="Calibri" pitchFamily="34" charset="0"/>
              </a:rPr>
              <a:t>2018:</a:t>
            </a:r>
            <a:endParaRPr lang="en-US" sz="800" dirty="0">
              <a:latin typeface="Calibri" pitchFamily="34" charset="0"/>
            </a:endParaRPr>
          </a:p>
          <a:p>
            <a:pPr algn="ctr"/>
            <a:r>
              <a:rPr lang="en-US" sz="1600" dirty="0" smtClean="0">
                <a:latin typeface="Calibri" pitchFamily="34" charset="0"/>
              </a:rPr>
              <a:t>Birch </a:t>
            </a:r>
            <a:r>
              <a:rPr lang="en-US" sz="1600" dirty="0">
                <a:latin typeface="Calibri" pitchFamily="34" charset="0"/>
              </a:rPr>
              <a:t>Reduction – </a:t>
            </a:r>
            <a:r>
              <a:rPr lang="en-US" sz="1600" dirty="0" smtClean="0">
                <a:latin typeface="Calibri" pitchFamily="34" charset="0"/>
              </a:rPr>
              <a:t>14</a:t>
            </a:r>
            <a:endParaRPr lang="en-US" sz="1600" dirty="0">
              <a:latin typeface="Calibri" pitchFamily="34" charset="0"/>
            </a:endParaRPr>
          </a:p>
          <a:p>
            <a:pPr algn="ctr"/>
            <a:r>
              <a:rPr lang="en-US" sz="1600" dirty="0">
                <a:latin typeface="Calibri" pitchFamily="34" charset="0"/>
              </a:rPr>
              <a:t>Red Phosphorus – </a:t>
            </a:r>
            <a:r>
              <a:rPr lang="en-US" sz="1600" dirty="0" smtClean="0">
                <a:latin typeface="Calibri" pitchFamily="34" charset="0"/>
              </a:rPr>
              <a:t>2</a:t>
            </a:r>
          </a:p>
          <a:p>
            <a:pPr algn="ctr"/>
            <a:r>
              <a:rPr lang="en-US" sz="1600" dirty="0" smtClean="0">
                <a:latin typeface="Calibri" pitchFamily="34" charset="0"/>
              </a:rPr>
              <a:t>One Pot – 164</a:t>
            </a:r>
          </a:p>
          <a:p>
            <a:pPr algn="ctr"/>
            <a:r>
              <a:rPr lang="en-US" sz="1600" dirty="0" smtClean="0">
                <a:latin typeface="Calibri" pitchFamily="34" charset="0"/>
              </a:rPr>
              <a:t>Other/Unknown – 6</a:t>
            </a:r>
          </a:p>
          <a:p>
            <a:pPr algn="ctr"/>
            <a:endParaRPr lang="en-US" sz="1200" dirty="0" smtClean="0">
              <a:latin typeface="Calibri" pitchFamily="34" charset="0"/>
            </a:endParaRPr>
          </a:p>
        </p:txBody>
      </p:sp>
      <p:sp>
        <p:nvSpPr>
          <p:cNvPr id="6" name="TextBox 6"/>
          <p:cNvSpPr txBox="1">
            <a:spLocks noChangeArrowheads="1"/>
          </p:cNvSpPr>
          <p:nvPr/>
        </p:nvSpPr>
        <p:spPr bwMode="auto">
          <a:xfrm>
            <a:off x="3657600" y="6596390"/>
            <a:ext cx="1600200" cy="246221"/>
          </a:xfrm>
          <a:prstGeom prst="rect">
            <a:avLst/>
          </a:prstGeom>
          <a:noFill/>
          <a:ln w="9525">
            <a:noFill/>
            <a:miter lim="800000"/>
            <a:headEnd/>
            <a:tailEnd/>
          </a:ln>
        </p:spPr>
        <p:txBody>
          <a:bodyPr wrap="square">
            <a:spAutoFit/>
          </a:bodyPr>
          <a:lstStyle/>
          <a:p>
            <a:r>
              <a:rPr lang="en-US" sz="1000" b="1" dirty="0" smtClean="0">
                <a:latin typeface="Arial" pitchFamily="34" charset="0"/>
                <a:cs typeface="Arial" pitchFamily="34" charset="0"/>
              </a:rPr>
              <a:t>ISP </a:t>
            </a:r>
            <a:r>
              <a:rPr lang="en-US" sz="1000" b="1" dirty="0">
                <a:latin typeface="Arial" pitchFamily="34" charset="0"/>
                <a:cs typeface="Arial" pitchFamily="34" charset="0"/>
              </a:rPr>
              <a:t>Lab </a:t>
            </a:r>
            <a:r>
              <a:rPr lang="en-US" sz="1000" b="1" dirty="0" smtClean="0">
                <a:latin typeface="Arial" pitchFamily="34" charset="0"/>
                <a:cs typeface="Arial" pitchFamily="34" charset="0"/>
              </a:rPr>
              <a:t>Incidents </a:t>
            </a:r>
            <a:r>
              <a:rPr lang="en-US" sz="1000" b="1" dirty="0">
                <a:latin typeface="Arial" pitchFamily="34" charset="0"/>
                <a:cs typeface="Arial" pitchFamily="34" charset="0"/>
              </a:rPr>
              <a:t>Only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152400"/>
            <a:ext cx="9144000" cy="944563"/>
          </a:xfrm>
        </p:spPr>
        <p:txBody>
          <a:bodyPr/>
          <a:lstStyle/>
          <a:p>
            <a:r>
              <a:rPr lang="en-US" sz="3200" dirty="0" smtClean="0"/>
              <a:t>Indiana State Police Children Identified in Clandestine Lab Environments 2018</a:t>
            </a: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3259316998"/>
              </p:ext>
            </p:extLst>
          </p:nvPr>
        </p:nvGraphicFramePr>
        <p:xfrm>
          <a:off x="0" y="1066800"/>
          <a:ext cx="7543800" cy="5257800"/>
        </p:xfrm>
        <a:graphic>
          <a:graphicData uri="http://schemas.openxmlformats.org/drawingml/2006/chart">
            <c:chart xmlns:c="http://schemas.openxmlformats.org/drawingml/2006/chart" xmlns:r="http://schemas.openxmlformats.org/officeDocument/2006/relationships" r:id="rId2"/>
          </a:graphicData>
        </a:graphic>
      </p:graphicFrame>
      <p:sp>
        <p:nvSpPr>
          <p:cNvPr id="6148" name="TextBox 10"/>
          <p:cNvSpPr txBox="1">
            <a:spLocks noChangeArrowheads="1"/>
          </p:cNvSpPr>
          <p:nvPr/>
        </p:nvSpPr>
        <p:spPr bwMode="auto">
          <a:xfrm>
            <a:off x="7620000" y="1219200"/>
            <a:ext cx="1371600" cy="1261884"/>
          </a:xfrm>
          <a:prstGeom prst="rect">
            <a:avLst/>
          </a:prstGeom>
          <a:noFill/>
          <a:ln w="9525">
            <a:solidFill>
              <a:schemeClr val="tx1"/>
            </a:solidFill>
            <a:miter lim="800000"/>
            <a:headEnd/>
            <a:tailEnd/>
          </a:ln>
        </p:spPr>
        <p:txBody>
          <a:bodyPr wrap="square">
            <a:spAutoFit/>
          </a:bodyPr>
          <a:lstStyle/>
          <a:p>
            <a:pPr algn="ctr"/>
            <a:r>
              <a:rPr lang="en-US" sz="1600" b="1" u="sng" dirty="0" smtClean="0">
                <a:latin typeface="Calibri" pitchFamily="34" charset="0"/>
              </a:rPr>
              <a:t>2018:</a:t>
            </a:r>
          </a:p>
          <a:p>
            <a:pPr algn="ctr"/>
            <a:r>
              <a:rPr lang="en-US" b="1" dirty="0" smtClean="0">
                <a:latin typeface="Calibri" pitchFamily="34" charset="0"/>
              </a:rPr>
              <a:t>14</a:t>
            </a:r>
            <a:endParaRPr lang="en-US" b="1" dirty="0">
              <a:latin typeface="Calibri" pitchFamily="34" charset="0"/>
            </a:endParaRPr>
          </a:p>
          <a:p>
            <a:pPr algn="ctr"/>
            <a:r>
              <a:rPr lang="en-US" sz="1400" dirty="0">
                <a:latin typeface="Calibri" pitchFamily="34" charset="0"/>
              </a:rPr>
              <a:t>Children </a:t>
            </a:r>
            <a:r>
              <a:rPr lang="en-US" sz="1400" dirty="0" smtClean="0">
                <a:latin typeface="Calibri" pitchFamily="34" charset="0"/>
              </a:rPr>
              <a:t>Identified</a:t>
            </a:r>
          </a:p>
          <a:p>
            <a:pPr algn="ctr"/>
            <a:endParaRPr lang="en-US" sz="1400" dirty="0">
              <a:latin typeface="Calibri" pitchFamily="34" charset="0"/>
            </a:endParaRPr>
          </a:p>
        </p:txBody>
      </p:sp>
      <p:sp>
        <p:nvSpPr>
          <p:cNvPr id="6149" name="TextBox 5"/>
          <p:cNvSpPr txBox="1">
            <a:spLocks noChangeArrowheads="1"/>
          </p:cNvSpPr>
          <p:nvPr/>
        </p:nvSpPr>
        <p:spPr bwMode="auto">
          <a:xfrm>
            <a:off x="3200400" y="6477000"/>
            <a:ext cx="1676400" cy="246221"/>
          </a:xfrm>
          <a:prstGeom prst="rect">
            <a:avLst/>
          </a:prstGeom>
          <a:noFill/>
          <a:ln w="9525">
            <a:noFill/>
            <a:miter lim="800000"/>
            <a:headEnd/>
            <a:tailEnd/>
          </a:ln>
        </p:spPr>
        <p:txBody>
          <a:bodyPr wrap="square">
            <a:spAutoFit/>
          </a:bodyPr>
          <a:lstStyle/>
          <a:p>
            <a:r>
              <a:rPr lang="en-US" sz="1000" b="1" dirty="0">
                <a:latin typeface="Arial" pitchFamily="34" charset="0"/>
                <a:cs typeface="Arial" pitchFamily="34" charset="0"/>
              </a:rPr>
              <a:t>ISP Lab </a:t>
            </a:r>
            <a:r>
              <a:rPr lang="en-US" sz="1000" b="1" dirty="0" smtClean="0">
                <a:latin typeface="Arial" pitchFamily="34" charset="0"/>
                <a:cs typeface="Arial" pitchFamily="34" charset="0"/>
              </a:rPr>
              <a:t>Incidents </a:t>
            </a:r>
            <a:r>
              <a:rPr lang="en-US" sz="1000" b="1" dirty="0">
                <a:latin typeface="Arial" pitchFamily="34" charset="0"/>
                <a:cs typeface="Arial" pitchFamily="34" charset="0"/>
              </a:rPr>
              <a:t>Only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0"/>
            <a:ext cx="9144000" cy="1020763"/>
          </a:xfrm>
        </p:spPr>
        <p:txBody>
          <a:bodyPr/>
          <a:lstStyle/>
          <a:p>
            <a:r>
              <a:rPr lang="en-US" sz="3200" dirty="0" smtClean="0"/>
              <a:t>Annual Comparison ISP Children Indentified in Clandestine Lab Environments 2016 – 2018</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63065685"/>
              </p:ext>
            </p:extLst>
          </p:nvPr>
        </p:nvGraphicFramePr>
        <p:xfrm>
          <a:off x="50800" y="1041400"/>
          <a:ext cx="7645400" cy="4622800"/>
        </p:xfrm>
        <a:graphic>
          <a:graphicData uri="http://schemas.openxmlformats.org/drawingml/2006/chart">
            <c:chart xmlns:c="http://schemas.openxmlformats.org/drawingml/2006/chart" xmlns:r="http://schemas.openxmlformats.org/officeDocument/2006/relationships" r:id="rId2"/>
          </a:graphicData>
        </a:graphic>
      </p:graphicFrame>
      <p:sp>
        <p:nvSpPr>
          <p:cNvPr id="7172" name="TextBox 7"/>
          <p:cNvSpPr txBox="1">
            <a:spLocks noChangeArrowheads="1"/>
          </p:cNvSpPr>
          <p:nvPr/>
        </p:nvSpPr>
        <p:spPr bwMode="auto">
          <a:xfrm>
            <a:off x="609600" y="5638800"/>
            <a:ext cx="7010400" cy="738664"/>
          </a:xfrm>
          <a:prstGeom prst="rect">
            <a:avLst/>
          </a:prstGeom>
          <a:noFill/>
          <a:ln w="9525">
            <a:solidFill>
              <a:schemeClr val="tx1"/>
            </a:solidFill>
            <a:miter lim="800000"/>
            <a:headEnd/>
            <a:tailEnd/>
          </a:ln>
        </p:spPr>
        <p:txBody>
          <a:bodyPr wrap="square">
            <a:spAutoFit/>
          </a:bodyPr>
          <a:lstStyle/>
          <a:p>
            <a:r>
              <a:rPr lang="en-US" sz="1400" dirty="0" smtClean="0">
                <a:latin typeface="Calibri" pitchFamily="34" charset="0"/>
              </a:rPr>
              <a:t>Percent </a:t>
            </a:r>
            <a:r>
              <a:rPr lang="en-US" sz="1400" dirty="0">
                <a:latin typeface="Calibri" pitchFamily="34" charset="0"/>
              </a:rPr>
              <a:t>Change Year-to-Date, </a:t>
            </a:r>
            <a:r>
              <a:rPr lang="en-US" sz="1400" b="1" dirty="0" smtClean="0">
                <a:latin typeface="Calibri" pitchFamily="34" charset="0"/>
              </a:rPr>
              <a:t>2016 </a:t>
            </a:r>
            <a:r>
              <a:rPr lang="en-US" sz="1400" dirty="0">
                <a:latin typeface="Calibri" pitchFamily="34" charset="0"/>
              </a:rPr>
              <a:t>to </a:t>
            </a:r>
            <a:r>
              <a:rPr lang="en-US" sz="1400" b="1" dirty="0" smtClean="0">
                <a:latin typeface="Calibri" pitchFamily="34" charset="0"/>
              </a:rPr>
              <a:t>2017</a:t>
            </a:r>
            <a:r>
              <a:rPr lang="en-US" sz="1400" dirty="0" smtClean="0">
                <a:latin typeface="Calibri" pitchFamily="34" charset="0"/>
              </a:rPr>
              <a:t> </a:t>
            </a:r>
            <a:r>
              <a:rPr lang="en-US" sz="1400" dirty="0">
                <a:latin typeface="Calibri" pitchFamily="34" charset="0"/>
              </a:rPr>
              <a:t>=   </a:t>
            </a:r>
            <a:r>
              <a:rPr lang="en-US" sz="1400" dirty="0" smtClean="0">
                <a:latin typeface="Calibri" pitchFamily="34" charset="0"/>
              </a:rPr>
              <a:t> </a:t>
            </a:r>
            <a:r>
              <a:rPr lang="en-US" sz="1400" b="1" dirty="0" smtClean="0">
                <a:latin typeface="Calibri" pitchFamily="34" charset="0"/>
              </a:rPr>
              <a:t>-67.97%</a:t>
            </a:r>
            <a:endParaRPr lang="en-US" sz="1400" b="1" dirty="0">
              <a:latin typeface="Calibri" pitchFamily="34" charset="0"/>
            </a:endParaRPr>
          </a:p>
          <a:p>
            <a:r>
              <a:rPr lang="en-US" sz="1400" dirty="0">
                <a:latin typeface="Calibri" pitchFamily="34" charset="0"/>
              </a:rPr>
              <a:t>Percent Change Year-to-Date, </a:t>
            </a:r>
            <a:r>
              <a:rPr lang="en-US" sz="1400" b="1" dirty="0" smtClean="0">
                <a:latin typeface="Calibri" pitchFamily="34" charset="0"/>
              </a:rPr>
              <a:t>2017 </a:t>
            </a:r>
            <a:r>
              <a:rPr lang="en-US" sz="1400" dirty="0" smtClean="0">
                <a:latin typeface="Calibri" pitchFamily="34" charset="0"/>
              </a:rPr>
              <a:t>to </a:t>
            </a:r>
            <a:r>
              <a:rPr lang="en-US" sz="1400" b="1" dirty="0" smtClean="0">
                <a:latin typeface="Calibri" pitchFamily="34" charset="0"/>
              </a:rPr>
              <a:t>2018</a:t>
            </a:r>
            <a:r>
              <a:rPr lang="en-US" sz="1400" dirty="0" smtClean="0">
                <a:latin typeface="Calibri" pitchFamily="34" charset="0"/>
              </a:rPr>
              <a:t> </a:t>
            </a:r>
            <a:r>
              <a:rPr lang="en-US" sz="1400" dirty="0">
                <a:latin typeface="Calibri" pitchFamily="34" charset="0"/>
              </a:rPr>
              <a:t>= </a:t>
            </a:r>
            <a:r>
              <a:rPr lang="en-US" sz="1400" b="1" dirty="0">
                <a:latin typeface="Calibri" pitchFamily="34" charset="0"/>
              </a:rPr>
              <a:t>   </a:t>
            </a:r>
            <a:r>
              <a:rPr lang="en-US" sz="1400" b="1" dirty="0" smtClean="0">
                <a:latin typeface="Calibri" pitchFamily="34" charset="0"/>
              </a:rPr>
              <a:t>-71.43%</a:t>
            </a:r>
            <a:endParaRPr lang="en-US" sz="1400" b="1" dirty="0">
              <a:latin typeface="Calibri" pitchFamily="34" charset="0"/>
            </a:endParaRPr>
          </a:p>
          <a:p>
            <a:r>
              <a:rPr lang="en-US" sz="1400" dirty="0">
                <a:latin typeface="Calibri" pitchFamily="34" charset="0"/>
              </a:rPr>
              <a:t>Percent Change Year-to-Date, all years shown (</a:t>
            </a:r>
            <a:r>
              <a:rPr lang="en-US" sz="1400" b="1" dirty="0" smtClean="0">
                <a:latin typeface="Calibri" pitchFamily="34" charset="0"/>
              </a:rPr>
              <a:t>2016 </a:t>
            </a:r>
            <a:r>
              <a:rPr lang="en-US" sz="1400" dirty="0">
                <a:latin typeface="Calibri" pitchFamily="34" charset="0"/>
              </a:rPr>
              <a:t>to </a:t>
            </a:r>
            <a:r>
              <a:rPr lang="en-US" sz="1400" b="1" dirty="0" smtClean="0">
                <a:latin typeface="Calibri" pitchFamily="34" charset="0"/>
              </a:rPr>
              <a:t>2018</a:t>
            </a:r>
            <a:r>
              <a:rPr lang="en-US" sz="1400" dirty="0" smtClean="0">
                <a:latin typeface="Calibri" pitchFamily="34" charset="0"/>
              </a:rPr>
              <a:t>) </a:t>
            </a:r>
            <a:r>
              <a:rPr lang="en-US" sz="1400" dirty="0">
                <a:latin typeface="Calibri" pitchFamily="34" charset="0"/>
              </a:rPr>
              <a:t>=  </a:t>
            </a:r>
            <a:r>
              <a:rPr lang="en-US" sz="1400" b="1" dirty="0" smtClean="0">
                <a:latin typeface="Calibri" pitchFamily="34" charset="0"/>
              </a:rPr>
              <a:t>-90.85%</a:t>
            </a:r>
            <a:endParaRPr lang="en-US" sz="1400" b="1" dirty="0">
              <a:latin typeface="Calibri" pitchFamily="34" charset="0"/>
            </a:endParaRPr>
          </a:p>
        </p:txBody>
      </p:sp>
      <p:sp>
        <p:nvSpPr>
          <p:cNvPr id="7173" name="Text Box 4"/>
          <p:cNvSpPr txBox="1">
            <a:spLocks noChangeArrowheads="1"/>
          </p:cNvSpPr>
          <p:nvPr/>
        </p:nvSpPr>
        <p:spPr bwMode="auto">
          <a:xfrm>
            <a:off x="7620000" y="1447800"/>
            <a:ext cx="1371600" cy="1292662"/>
          </a:xfrm>
          <a:prstGeom prst="rect">
            <a:avLst/>
          </a:prstGeom>
          <a:noFill/>
          <a:ln w="9525" algn="ctr">
            <a:solidFill>
              <a:schemeClr val="tx1"/>
            </a:solidFill>
            <a:miter lim="800000"/>
            <a:headEnd/>
            <a:tailEnd/>
          </a:ln>
        </p:spPr>
        <p:txBody>
          <a:bodyPr wrap="square">
            <a:spAutoFit/>
          </a:bodyPr>
          <a:lstStyle/>
          <a:p>
            <a:pPr algn="ctr"/>
            <a:r>
              <a:rPr lang="en-US" sz="1600" b="1" u="sng" dirty="0" smtClean="0">
                <a:latin typeface="Calibri" pitchFamily="34" charset="0"/>
              </a:rPr>
              <a:t>2018</a:t>
            </a:r>
            <a:r>
              <a:rPr lang="en-US" sz="1600" b="1" dirty="0" smtClean="0">
                <a:latin typeface="Calibri" pitchFamily="34" charset="0"/>
              </a:rPr>
              <a:t>:</a:t>
            </a:r>
          </a:p>
          <a:p>
            <a:pPr algn="ctr"/>
            <a:r>
              <a:rPr lang="en-US" sz="1600" dirty="0" smtClean="0">
                <a:latin typeface="Calibri" pitchFamily="34" charset="0"/>
              </a:rPr>
              <a:t>2018 = </a:t>
            </a:r>
            <a:r>
              <a:rPr lang="en-US" sz="1600" b="1" dirty="0" smtClean="0">
                <a:latin typeface="Calibri" pitchFamily="34" charset="0"/>
              </a:rPr>
              <a:t>14</a:t>
            </a:r>
            <a:endParaRPr lang="en-US" sz="1600" b="1" dirty="0">
              <a:latin typeface="Calibri" pitchFamily="34" charset="0"/>
            </a:endParaRPr>
          </a:p>
          <a:p>
            <a:pPr algn="ctr"/>
            <a:r>
              <a:rPr lang="en-US" sz="1600" dirty="0" smtClean="0">
                <a:latin typeface="Calibri" pitchFamily="34" charset="0"/>
              </a:rPr>
              <a:t>2017 </a:t>
            </a:r>
            <a:r>
              <a:rPr lang="en-US" sz="1600" dirty="0">
                <a:latin typeface="Calibri" pitchFamily="34" charset="0"/>
              </a:rPr>
              <a:t>= </a:t>
            </a:r>
            <a:r>
              <a:rPr lang="en-US" sz="1600" b="1" dirty="0" smtClean="0">
                <a:latin typeface="Calibri" pitchFamily="34" charset="0"/>
              </a:rPr>
              <a:t>49</a:t>
            </a:r>
            <a:endParaRPr lang="en-US" sz="1600" b="1" u="sng" dirty="0">
              <a:latin typeface="Calibri" pitchFamily="34" charset="0"/>
            </a:endParaRPr>
          </a:p>
          <a:p>
            <a:pPr algn="ctr"/>
            <a:r>
              <a:rPr lang="en-US" sz="1600" dirty="0" smtClean="0">
                <a:latin typeface="Calibri" pitchFamily="34" charset="0"/>
              </a:rPr>
              <a:t>2016 </a:t>
            </a:r>
            <a:r>
              <a:rPr lang="en-US" sz="1600" dirty="0">
                <a:latin typeface="Calibri" pitchFamily="34" charset="0"/>
              </a:rPr>
              <a:t>= </a:t>
            </a:r>
            <a:r>
              <a:rPr lang="en-US" sz="1600" b="1" dirty="0" smtClean="0">
                <a:latin typeface="Calibri" pitchFamily="34" charset="0"/>
              </a:rPr>
              <a:t>153</a:t>
            </a:r>
            <a:endParaRPr lang="en-US" sz="1600" b="1" dirty="0">
              <a:latin typeface="Calibri" pitchFamily="34" charset="0"/>
            </a:endParaRPr>
          </a:p>
          <a:p>
            <a:pPr algn="ctr"/>
            <a:endParaRPr lang="en-US" sz="1400" b="1" dirty="0">
              <a:latin typeface="Calibri" pitchFamily="34" charset="0"/>
            </a:endParaRPr>
          </a:p>
        </p:txBody>
      </p:sp>
      <p:sp>
        <p:nvSpPr>
          <p:cNvPr id="7" name="TextBox 5"/>
          <p:cNvSpPr txBox="1">
            <a:spLocks noChangeArrowheads="1"/>
          </p:cNvSpPr>
          <p:nvPr/>
        </p:nvSpPr>
        <p:spPr bwMode="auto">
          <a:xfrm>
            <a:off x="6096000" y="6172200"/>
            <a:ext cx="1600200" cy="246221"/>
          </a:xfrm>
          <a:prstGeom prst="rect">
            <a:avLst/>
          </a:prstGeom>
          <a:noFill/>
          <a:ln w="9525">
            <a:noFill/>
            <a:miter lim="800000"/>
            <a:headEnd/>
            <a:tailEnd/>
          </a:ln>
        </p:spPr>
        <p:txBody>
          <a:bodyPr wrap="square">
            <a:spAutoFit/>
          </a:bodyPr>
          <a:lstStyle/>
          <a:p>
            <a:r>
              <a:rPr lang="en-US" sz="1000" b="1" dirty="0">
                <a:latin typeface="Arial" pitchFamily="34" charset="0"/>
                <a:cs typeface="Arial" pitchFamily="34" charset="0"/>
              </a:rPr>
              <a:t>ISP Lab </a:t>
            </a:r>
            <a:r>
              <a:rPr lang="en-US" sz="1000" b="1" dirty="0" smtClean="0">
                <a:latin typeface="Arial" pitchFamily="34" charset="0"/>
                <a:cs typeface="Arial" pitchFamily="34" charset="0"/>
              </a:rPr>
              <a:t>Incidents </a:t>
            </a:r>
            <a:r>
              <a:rPr lang="en-US" sz="1000" b="1" dirty="0">
                <a:latin typeface="Arial" pitchFamily="34" charset="0"/>
                <a:cs typeface="Arial" pitchFamily="34" charset="0"/>
              </a:rPr>
              <a:t>Only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1143000"/>
          </a:xfrm>
        </p:spPr>
        <p:txBody>
          <a:bodyPr/>
          <a:lstStyle/>
          <a:p>
            <a:r>
              <a:rPr lang="en-US" sz="3400" dirty="0" smtClean="0"/>
              <a:t>Indiana Law Enforcement Children Identified in Clandestine Lab Environments 2007 - 2018</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59528926"/>
              </p:ext>
            </p:extLst>
          </p:nvPr>
        </p:nvGraphicFramePr>
        <p:xfrm>
          <a:off x="50800" y="1193800"/>
          <a:ext cx="9042400" cy="53594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581400" y="6611779"/>
            <a:ext cx="1905000" cy="246221"/>
          </a:xfrm>
          <a:prstGeom prst="rect">
            <a:avLst/>
          </a:prstGeom>
          <a:noFill/>
        </p:spPr>
        <p:txBody>
          <a:bodyPr wrap="square" rtlCol="0">
            <a:spAutoFit/>
          </a:bodyPr>
          <a:lstStyle/>
          <a:p>
            <a:r>
              <a:rPr lang="en-US" sz="1000" b="1" dirty="0" smtClean="0"/>
              <a:t>All Agencies’ Lab Incidents</a:t>
            </a:r>
            <a:endParaRPr lang="en-US" sz="10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10535</TotalTime>
  <Words>729</Words>
  <Application>Microsoft Office PowerPoint</Application>
  <PresentationFormat>On-screen Show (4:3)</PresentationFormat>
  <Paragraphs>281</Paragraphs>
  <Slides>14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Indiana State Police Clandestine Lab Incidents  2018</vt:lpstr>
      <vt:lpstr>Annual Comparison ISP Clandestine Lab Incidents 2016 – 2018 </vt:lpstr>
      <vt:lpstr>Indiana Law Enforcement Clandestine Lab Incidents 1995 – 2018</vt:lpstr>
      <vt:lpstr>One Pot Reaction Vessels and HCl Generators Seized 2015-2018</vt:lpstr>
      <vt:lpstr>Comparison of Lab Seizures:  Pre-tracking of PSE 3 years before NPLEx PSE block sale system tracking and after </vt:lpstr>
      <vt:lpstr>Indiana State Police Lab Seizure Type 2018</vt:lpstr>
      <vt:lpstr>Indiana State Police Children Identified in Clandestine Lab Environments 2018</vt:lpstr>
      <vt:lpstr>Annual Comparison ISP Children Indentified in Clandestine Lab Environments 2016 – 2018</vt:lpstr>
      <vt:lpstr>Indiana Law Enforcement Children Identified in Clandestine Lab Environments 2007 - 2018</vt:lpstr>
      <vt:lpstr>Indiana Meth Lab Injuries and Deaths 2007- 2018</vt:lpstr>
      <vt:lpstr>Indiana State Police Clandestine Lab Arrests &amp; Suspects Identified But Not Arrested at Time of Lab - 2018</vt:lpstr>
      <vt:lpstr>Annual Comparison ISP Clandestine Lab Arrests       2015 – 2018</vt:lpstr>
      <vt:lpstr>Indiana Law Enforcement Clandestine Lab Arrests 2007 – 2018 </vt:lpstr>
      <vt:lpstr>Annual Comparison Lab Incidents &amp; Lab Arrests 2007 - 2018</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Indiana State Police Clandestine Lab Incidents  2010</dc:title>
  <dc:creator>Niki Crawford</dc:creator>
  <cp:lastModifiedBy>Smith, Katrina</cp:lastModifiedBy>
  <cp:revision>746</cp:revision>
  <dcterms:created xsi:type="dcterms:W3CDTF">2010-04-14T21:18:32Z</dcterms:created>
  <dcterms:modified xsi:type="dcterms:W3CDTF">2019-01-08T23:03:53Z</dcterms:modified>
</cp:coreProperties>
</file>