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25"/>
  </p:notesMasterIdLst>
  <p:sldIdLst>
    <p:sldId id="266" r:id="rId2"/>
    <p:sldId id="269" r:id="rId3"/>
    <p:sldId id="268" r:id="rId4"/>
    <p:sldId id="267" r:id="rId5"/>
    <p:sldId id="291" r:id="rId6"/>
    <p:sldId id="270" r:id="rId7"/>
    <p:sldId id="286" r:id="rId8"/>
    <p:sldId id="271" r:id="rId9"/>
    <p:sldId id="282" r:id="rId10"/>
    <p:sldId id="272" r:id="rId11"/>
    <p:sldId id="283" r:id="rId12"/>
    <p:sldId id="274" r:id="rId13"/>
    <p:sldId id="284" r:id="rId14"/>
    <p:sldId id="285" r:id="rId15"/>
    <p:sldId id="287" r:id="rId16"/>
    <p:sldId id="273" r:id="rId17"/>
    <p:sldId id="288" r:id="rId18"/>
    <p:sldId id="275" r:id="rId19"/>
    <p:sldId id="290" r:id="rId20"/>
    <p:sldId id="280" r:id="rId21"/>
    <p:sldId id="289" r:id="rId22"/>
    <p:sldId id="281" r:id="rId23"/>
    <p:sldId id="277" r:id="rId2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73" d="100"/>
          <a:sy n="73" d="100"/>
        </p:scale>
        <p:origin x="1746" y="8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Stats!$R$73:$R$78</c:f>
              <c:numCache>
                <c:formatCode>General</c:formatCode>
                <c:ptCount val="6"/>
                <c:pt idx="0">
                  <c:v>2018</c:v>
                </c:pt>
                <c:pt idx="1">
                  <c:v>2019</c:v>
                </c:pt>
                <c:pt idx="2">
                  <c:v>2020</c:v>
                </c:pt>
                <c:pt idx="3">
                  <c:v>2021</c:v>
                </c:pt>
                <c:pt idx="4">
                  <c:v>2022</c:v>
                </c:pt>
                <c:pt idx="5">
                  <c:v>2023</c:v>
                </c:pt>
              </c:numCache>
            </c:numRef>
          </c:xVal>
          <c:yVal>
            <c:numRef>
              <c:f>Stats!$S$73:$S$78</c:f>
              <c:numCache>
                <c:formatCode>General</c:formatCode>
                <c:ptCount val="6"/>
                <c:pt idx="0">
                  <c:v>9</c:v>
                </c:pt>
                <c:pt idx="1">
                  <c:v>5</c:v>
                </c:pt>
                <c:pt idx="2">
                  <c:v>16</c:v>
                </c:pt>
                <c:pt idx="3">
                  <c:v>11</c:v>
                </c:pt>
                <c:pt idx="4">
                  <c:v>9</c:v>
                </c:pt>
                <c:pt idx="5">
                  <c:v>4</c:v>
                </c:pt>
              </c:numCache>
            </c:numRef>
          </c:yVal>
          <c:smooth val="0"/>
          <c:extLst>
            <c:ext xmlns:c16="http://schemas.microsoft.com/office/drawing/2014/chart" uri="{C3380CC4-5D6E-409C-BE32-E72D297353CC}">
              <c16:uniqueId val="{00000000-47F2-44DC-B0D1-F813B9B0DF12}"/>
            </c:ext>
          </c:extLst>
        </c:ser>
        <c:dLbls>
          <c:showLegendKey val="0"/>
          <c:showVal val="0"/>
          <c:showCatName val="0"/>
          <c:showSerName val="0"/>
          <c:showPercent val="0"/>
          <c:showBubbleSize val="0"/>
        </c:dLbls>
        <c:axId val="2054601616"/>
        <c:axId val="2054576656"/>
      </c:scatterChart>
      <c:valAx>
        <c:axId val="20546016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54576656"/>
        <c:crosses val="autoZero"/>
        <c:crossBetween val="midCat"/>
      </c:valAx>
      <c:valAx>
        <c:axId val="20545766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5460161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D58E41BF-D4DE-4A5A-9A3F-E08B45EB110B}" type="datetimeFigureOut">
              <a:rPr lang="en-US" smtClean="0"/>
              <a:t>10/3/2023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93481217-02D9-4450-8489-9EFFCF1528C9}" type="slidenum">
              <a:rPr lang="en-US" smtClean="0"/>
              <a:t>‹#›</a:t>
            </a:fld>
            <a:endParaRPr lang="en-US"/>
          </a:p>
        </p:txBody>
      </p:sp>
    </p:spTree>
    <p:extLst>
      <p:ext uri="{BB962C8B-B14F-4D97-AF65-F5344CB8AC3E}">
        <p14:creationId xmlns:p14="http://schemas.microsoft.com/office/powerpoint/2010/main" val="1619857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past 6 months, the public questions and comments have generally revolved around these questions. I’d like to briefly address them</a:t>
            </a:r>
          </a:p>
        </p:txBody>
      </p:sp>
      <p:sp>
        <p:nvSpPr>
          <p:cNvPr id="4" name="Slide Number Placeholder 3"/>
          <p:cNvSpPr>
            <a:spLocks noGrp="1"/>
          </p:cNvSpPr>
          <p:nvPr>
            <p:ph type="sldNum" sz="quarter" idx="5"/>
          </p:nvPr>
        </p:nvSpPr>
        <p:spPr/>
        <p:txBody>
          <a:bodyPr/>
          <a:lstStyle/>
          <a:p>
            <a:fld id="{93481217-02D9-4450-8489-9EFFCF1528C9}" type="slidenum">
              <a:rPr lang="en-US" smtClean="0"/>
              <a:t>2</a:t>
            </a:fld>
            <a:endParaRPr lang="en-US"/>
          </a:p>
        </p:txBody>
      </p:sp>
    </p:spTree>
    <p:extLst>
      <p:ext uri="{BB962C8B-B14F-4D97-AF65-F5344CB8AC3E}">
        <p14:creationId xmlns:p14="http://schemas.microsoft.com/office/powerpoint/2010/main" val="2610170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went through our vital records for fetal deaths. Indiana requires counties to record miscarriages and stillbirths from 20 weeks of gestation and up. My vital records data clerk has gone through the records from 2018 to the present. Our fetal death rate is low compared to other counties in Indiana, but we did see a significant increase in 2020. 16 fetal deaths that year, 3 were before April when covid was circulating here. The vaccine for covid became available for pregnant women in April of 2021, and we then saw a trend in fetal deaths more toward the average of 9. I don’t have specific data on how many pregnant women were vaccinated in 2021, but according to this data the number of fetal deaths is not increasing. I cannot answer to the report from Fresno that they had an increase from a couple to 22 in a month, and I am not finding that data reported on outside of the one news report initiated by a labor and delivery nurse there </a:t>
            </a:r>
          </a:p>
        </p:txBody>
      </p:sp>
      <p:sp>
        <p:nvSpPr>
          <p:cNvPr id="4" name="Slide Number Placeholder 3"/>
          <p:cNvSpPr>
            <a:spLocks noGrp="1"/>
          </p:cNvSpPr>
          <p:nvPr>
            <p:ph type="sldNum" sz="quarter" idx="5"/>
          </p:nvPr>
        </p:nvSpPr>
        <p:spPr/>
        <p:txBody>
          <a:bodyPr/>
          <a:lstStyle/>
          <a:p>
            <a:fld id="{93481217-02D9-4450-8489-9EFFCF1528C9}" type="slidenum">
              <a:rPr lang="en-US" smtClean="0"/>
              <a:t>4</a:t>
            </a:fld>
            <a:endParaRPr lang="en-US"/>
          </a:p>
        </p:txBody>
      </p:sp>
    </p:spTree>
    <p:extLst>
      <p:ext uri="{BB962C8B-B14F-4D97-AF65-F5344CB8AC3E}">
        <p14:creationId xmlns:p14="http://schemas.microsoft.com/office/powerpoint/2010/main" val="4262553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Covid vaccine was  modified very similar to the way the seasonal flu shot is modified. The flu vaccine does not go through the human testing studies as a new vaccine would, but is modified slightly to best match the new strain. The components otherwise are the same.</a:t>
            </a:r>
          </a:p>
          <a:p>
            <a:r>
              <a:rPr lang="en-US" dirty="0"/>
              <a:t>High risks of complications and increased mortality: Age &gt;50, especially &gt;65, residents of LTCF, racial and ethnic minorities, lung disease, kidney disease, cerebrovascular </a:t>
            </a:r>
            <a:r>
              <a:rPr lang="en-US" dirty="0" err="1"/>
              <a:t>dz</a:t>
            </a:r>
            <a:r>
              <a:rPr lang="en-US" dirty="0"/>
              <a:t> and dementia, heart disease, downs syndrome and other developmental disabilities, obesity BMI &gt;30</a:t>
            </a:r>
          </a:p>
        </p:txBody>
      </p:sp>
      <p:sp>
        <p:nvSpPr>
          <p:cNvPr id="4" name="Slide Number Placeholder 3"/>
          <p:cNvSpPr>
            <a:spLocks noGrp="1"/>
          </p:cNvSpPr>
          <p:nvPr>
            <p:ph type="sldNum" sz="quarter" idx="5"/>
          </p:nvPr>
        </p:nvSpPr>
        <p:spPr/>
        <p:txBody>
          <a:bodyPr/>
          <a:lstStyle/>
          <a:p>
            <a:fld id="{93481217-02D9-4450-8489-9EFFCF1528C9}" type="slidenum">
              <a:rPr lang="en-US" smtClean="0"/>
              <a:t>9</a:t>
            </a:fld>
            <a:endParaRPr lang="en-US"/>
          </a:p>
        </p:txBody>
      </p:sp>
    </p:spTree>
    <p:extLst>
      <p:ext uri="{BB962C8B-B14F-4D97-AF65-F5344CB8AC3E}">
        <p14:creationId xmlns:p14="http://schemas.microsoft.com/office/powerpoint/2010/main" val="3494186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clients of the health department who receive vaccinations receive a VIS or Fact Sheet with common side effects listed. On the VIS and Fact Sheet is information on VARES and the Vaccine Injury Compensation Program. V-Safe was another avenue for people experiencing symptoms to report those after covid vaccination. This was discontinued in May</a:t>
            </a:r>
          </a:p>
        </p:txBody>
      </p:sp>
      <p:sp>
        <p:nvSpPr>
          <p:cNvPr id="4" name="Slide Number Placeholder 3"/>
          <p:cNvSpPr>
            <a:spLocks noGrp="1"/>
          </p:cNvSpPr>
          <p:nvPr>
            <p:ph type="sldNum" sz="quarter" idx="5"/>
          </p:nvPr>
        </p:nvSpPr>
        <p:spPr/>
        <p:txBody>
          <a:bodyPr/>
          <a:lstStyle/>
          <a:p>
            <a:fld id="{93481217-02D9-4450-8489-9EFFCF1528C9}" type="slidenum">
              <a:rPr lang="en-US" smtClean="0"/>
              <a:t>11</a:t>
            </a:fld>
            <a:endParaRPr lang="en-US"/>
          </a:p>
        </p:txBody>
      </p:sp>
    </p:spTree>
    <p:extLst>
      <p:ext uri="{BB962C8B-B14F-4D97-AF65-F5344CB8AC3E}">
        <p14:creationId xmlns:p14="http://schemas.microsoft.com/office/powerpoint/2010/main" val="830897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scientific articles regarding myocarditis in young people after covid vaccine. It is rare, generally resulting in full recovery. I don’t know about when Dr Fauci was made aware of these studies, but they were all published in 2022 or earlier. I don’t practice medicine by Fauci, but by guidelines. The demand for covid vaccination in the adolescent age group has been low, with only 21 doses given in 2023 by the HD</a:t>
            </a:r>
          </a:p>
        </p:txBody>
      </p:sp>
      <p:sp>
        <p:nvSpPr>
          <p:cNvPr id="4" name="Slide Number Placeholder 3"/>
          <p:cNvSpPr>
            <a:spLocks noGrp="1"/>
          </p:cNvSpPr>
          <p:nvPr>
            <p:ph type="sldNum" sz="quarter" idx="5"/>
          </p:nvPr>
        </p:nvSpPr>
        <p:spPr/>
        <p:txBody>
          <a:bodyPr/>
          <a:lstStyle/>
          <a:p>
            <a:fld id="{93481217-02D9-4450-8489-9EFFCF1528C9}" type="slidenum">
              <a:rPr lang="en-US" smtClean="0"/>
              <a:t>13</a:t>
            </a:fld>
            <a:endParaRPr lang="en-US"/>
          </a:p>
        </p:txBody>
      </p:sp>
    </p:spTree>
    <p:extLst>
      <p:ext uri="{BB962C8B-B14F-4D97-AF65-F5344CB8AC3E}">
        <p14:creationId xmlns:p14="http://schemas.microsoft.com/office/powerpoint/2010/main" val="2259019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health department and the BOH has in the past 6 months received requests from &lt;10 people to review 1000s of pages of commentary, data and reports and dozens of hours of video commentary on vaccine concerns, masking and the UN and WHO, so the answer is that we review some. Many of the articles extrapolate causation from associations, most have alarming clickbait titles that are not supported by the data they present. I will continue to read some of articles sent our way, but I think I’ve got the gist of the concerns and it is not changing the way I practice. In the name of medical autonomy, the non-political term for medical liberty, we will continue to offer covid vaccines to those who want to receive them, and allow people to make their own decisions in consultation with their healthcare provider about whether to vaccinate</a:t>
            </a:r>
          </a:p>
        </p:txBody>
      </p:sp>
      <p:sp>
        <p:nvSpPr>
          <p:cNvPr id="4" name="Slide Number Placeholder 3"/>
          <p:cNvSpPr>
            <a:spLocks noGrp="1"/>
          </p:cNvSpPr>
          <p:nvPr>
            <p:ph type="sldNum" sz="quarter" idx="5"/>
          </p:nvPr>
        </p:nvSpPr>
        <p:spPr/>
        <p:txBody>
          <a:bodyPr/>
          <a:lstStyle/>
          <a:p>
            <a:fld id="{93481217-02D9-4450-8489-9EFFCF1528C9}" type="slidenum">
              <a:rPr lang="en-US" smtClean="0"/>
              <a:t>19</a:t>
            </a:fld>
            <a:endParaRPr lang="en-US"/>
          </a:p>
        </p:txBody>
      </p:sp>
    </p:spTree>
    <p:extLst>
      <p:ext uri="{BB962C8B-B14F-4D97-AF65-F5344CB8AC3E}">
        <p14:creationId xmlns:p14="http://schemas.microsoft.com/office/powerpoint/2010/main" val="40747324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65DAB32-F546-4F86-992C-49CB9087EA32}" type="datetimeFigureOut">
              <a:rPr lang="en-US" smtClean="0"/>
              <a:t>10/3/2023</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290005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5DAB32-F546-4F86-992C-49CB9087EA32}" type="datetimeFigureOut">
              <a:rPr lang="en-US" smtClean="0"/>
              <a:t>10/3/2023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2715952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65DAB32-F546-4F86-992C-49CB9087EA32}" type="datetimeFigureOut">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29240271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65DAB32-F546-4F86-992C-49CB9087EA32}" type="datetimeFigureOut">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3586820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5DAB32-F546-4F86-992C-49CB9087EA32}" type="datetimeFigureOut">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8765199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65DAB32-F546-4F86-992C-49CB9087EA32}" type="datetimeFigureOut">
              <a:rPr lang="en-US" smtClean="0"/>
              <a:t>10/3/2023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21641268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65DAB32-F546-4F86-992C-49CB9087EA32}" type="datetimeFigureOut">
              <a:rPr lang="en-US" smtClean="0"/>
              <a:t>10/3/2023</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4057063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65DAB32-F546-4F86-992C-49CB9087EA32}" type="datetimeFigureOut">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16558081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65DAB32-F546-4F86-992C-49CB9087EA32}" type="datetimeFigureOut">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347665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5DAB32-F546-4F86-992C-49CB9087EA32}" type="datetimeFigureOut">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1492508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5DAB32-F546-4F86-992C-49CB9087EA32}" type="datetimeFigureOut">
              <a:rPr lang="en-US" smtClean="0"/>
              <a:t>10/3/2023</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2532602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5DAB32-F546-4F86-992C-49CB9087EA32}" type="datetimeFigureOut">
              <a:rPr lang="en-US" smtClean="0"/>
              <a:t>10/3/2023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3265130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5DAB32-F546-4F86-992C-49CB9087EA32}" type="datetimeFigureOut">
              <a:rPr lang="en-US" smtClean="0"/>
              <a:t>10/3/2023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1292991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5DAB32-F546-4F86-992C-49CB9087EA32}" type="datetimeFigureOut">
              <a:rPr lang="en-US" smtClean="0"/>
              <a:t>10/3/2023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3455536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DAB32-F546-4F86-992C-49CB9087EA32}" type="datetimeFigureOut">
              <a:rPr lang="en-US" smtClean="0"/>
              <a:t>10/3/2023</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3088322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5DAB32-F546-4F86-992C-49CB9087EA32}" type="datetimeFigureOut">
              <a:rPr lang="en-US" smtClean="0"/>
              <a:t>10/3/2023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3625497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5DAB32-F546-4F86-992C-49CB9087EA32}" type="datetimeFigureOut">
              <a:rPr lang="en-US" smtClean="0"/>
              <a:t>10/3/2023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7C92B82-34C1-497C-A953-720D697F6145}" type="slidenum">
              <a:rPr lang="en-US" smtClean="0"/>
              <a:t>‹#›</a:t>
            </a:fld>
            <a:endParaRPr lang="en-US"/>
          </a:p>
        </p:txBody>
      </p:sp>
    </p:spTree>
    <p:extLst>
      <p:ext uri="{BB962C8B-B14F-4D97-AF65-F5344CB8AC3E}">
        <p14:creationId xmlns:p14="http://schemas.microsoft.com/office/powerpoint/2010/main" val="99792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65DAB32-F546-4F86-992C-49CB9087EA32}" type="datetimeFigureOut">
              <a:rPr lang="en-US" smtClean="0"/>
              <a:t>10/3/2023</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27C92B82-34C1-497C-A953-720D697F6145}" type="slidenum">
              <a:rPr lang="en-US" smtClean="0"/>
              <a:t>‹#›</a:t>
            </a:fld>
            <a:endParaRPr lang="en-US"/>
          </a:p>
        </p:txBody>
      </p:sp>
    </p:spTree>
    <p:extLst>
      <p:ext uri="{BB962C8B-B14F-4D97-AF65-F5344CB8AC3E}">
        <p14:creationId xmlns:p14="http://schemas.microsoft.com/office/powerpoint/2010/main" val="2692419798"/>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s://jamanetwork.com/journals/jamanetworkopen/fullarticle/2793555"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hyperlink" Target="https://pubmed.ncbi.nlm.nih.gov/34185045/" TargetMode="External"/><Relationship Id="rId4" Type="http://schemas.openxmlformats.org/officeDocument/2006/relationships/hyperlink" Target="https://www.acpjournals.org/doi/10.7326/M22-2274"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www.cdc.gov/coronavirus/2019-ncov/science/science-briefs/vaccine-induced-immunity.html" TargetMode="External"/><Relationship Id="rId3" Type="http://schemas.openxmlformats.org/officeDocument/2006/relationships/hyperlink" Target="https://www.sciencedirect.com/science/article/pii/S0264410X22015614?dgcid=raven_sd_aip_email" TargetMode="External"/><Relationship Id="rId7" Type="http://schemas.openxmlformats.org/officeDocument/2006/relationships/hyperlink" Target="https://www.cdc.gov/mmwr/volumes/71/wr/mm7101e1.htm" TargetMode="External"/><Relationship Id="rId2" Type="http://schemas.openxmlformats.org/officeDocument/2006/relationships/hyperlink" Target="https://www.cdc.gov/mmwr/volumes/70/wr/mm7043e2.htm" TargetMode="External"/><Relationship Id="rId1" Type="http://schemas.openxmlformats.org/officeDocument/2006/relationships/slideLayout" Target="../slideLayouts/slideLayout4.xml"/><Relationship Id="rId6" Type="http://schemas.openxmlformats.org/officeDocument/2006/relationships/hyperlink" Target="https://www.cdc.gov/mmwr/volumes/71/wr/mm7103a4.htm" TargetMode="External"/><Relationship Id="rId5" Type="http://schemas.openxmlformats.org/officeDocument/2006/relationships/hyperlink" Target="https://www.cdc.gov/mmwr/volumes/71/wr/mm7107e1.htm" TargetMode="External"/><Relationship Id="rId4" Type="http://schemas.openxmlformats.org/officeDocument/2006/relationships/hyperlink" Target="https://pubmed.ncbi.nlm.nih.gov/35428497/"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jamanetwork.com/journals/jamapediatrics/fullarticle/2796976" TargetMode="External"/><Relationship Id="rId2" Type="http://schemas.openxmlformats.org/officeDocument/2006/relationships/hyperlink" Target="https://www.acc.org/Latest-in-Cardiology/ten-points-to-remember/2022/02/07/15/57/Myocarditis-After-BNT162b2" TargetMode="External"/><Relationship Id="rId1" Type="http://schemas.openxmlformats.org/officeDocument/2006/relationships/slideLayout" Target="../slideLayouts/slideLayout4.xml"/><Relationship Id="rId4" Type="http://schemas.openxmlformats.org/officeDocument/2006/relationships/hyperlink" Target="https://sensiblemed.substack.com/p/choosing-a-control-group"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9DF7A-2E24-4E1F-AA8C-89B1E331054F}"/>
              </a:ext>
            </a:extLst>
          </p:cNvPr>
          <p:cNvSpPr>
            <a:spLocks noGrp="1"/>
          </p:cNvSpPr>
          <p:nvPr>
            <p:ph type="ctrTitle"/>
          </p:nvPr>
        </p:nvSpPr>
        <p:spPr/>
        <p:txBody>
          <a:bodyPr/>
          <a:lstStyle/>
          <a:p>
            <a:r>
              <a:rPr lang="en-US" dirty="0"/>
              <a:t>Porter County Heath Department</a:t>
            </a:r>
          </a:p>
        </p:txBody>
      </p:sp>
      <p:sp>
        <p:nvSpPr>
          <p:cNvPr id="3" name="Subtitle 2">
            <a:extLst>
              <a:ext uri="{FF2B5EF4-FFF2-40B4-BE49-F238E27FC236}">
                <a16:creationId xmlns:a16="http://schemas.microsoft.com/office/drawing/2014/main" id="{BF29EC7F-8185-413A-B29E-48485187EF91}"/>
              </a:ext>
            </a:extLst>
          </p:cNvPr>
          <p:cNvSpPr>
            <a:spLocks noGrp="1"/>
          </p:cNvSpPr>
          <p:nvPr>
            <p:ph type="subTitle" idx="1"/>
          </p:nvPr>
        </p:nvSpPr>
        <p:spPr/>
        <p:txBody>
          <a:bodyPr/>
          <a:lstStyle/>
          <a:p>
            <a:r>
              <a:rPr lang="en-US" dirty="0"/>
              <a:t>Health officer comment</a:t>
            </a:r>
          </a:p>
          <a:p>
            <a:endParaRPr lang="en-US" dirty="0"/>
          </a:p>
        </p:txBody>
      </p:sp>
    </p:spTree>
    <p:extLst>
      <p:ext uri="{BB962C8B-B14F-4D97-AF65-F5344CB8AC3E}">
        <p14:creationId xmlns:p14="http://schemas.microsoft.com/office/powerpoint/2010/main" val="2073108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356379-B63D-4E0E-981C-8E460E3286D1}"/>
              </a:ext>
            </a:extLst>
          </p:cNvPr>
          <p:cNvSpPr>
            <a:spLocks noGrp="1"/>
          </p:cNvSpPr>
          <p:nvPr>
            <p:ph type="title"/>
          </p:nvPr>
        </p:nvSpPr>
        <p:spPr/>
        <p:txBody>
          <a:bodyPr/>
          <a:lstStyle/>
          <a:p>
            <a:pPr algn="ctr"/>
            <a:r>
              <a:rPr lang="en-US" dirty="0"/>
              <a:t>Does the Porter County Health Department ensure informed consent when giving vaccines?</a:t>
            </a:r>
          </a:p>
        </p:txBody>
      </p:sp>
      <p:sp>
        <p:nvSpPr>
          <p:cNvPr id="5" name="Text Placeholder 4">
            <a:extLst>
              <a:ext uri="{FF2B5EF4-FFF2-40B4-BE49-F238E27FC236}">
                <a16:creationId xmlns:a16="http://schemas.microsoft.com/office/drawing/2014/main" id="{B1865ABC-B990-47A1-AE05-A79184F86C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34775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4C7A87-A1E8-4E58-9F87-014ACA30E461}"/>
              </a:ext>
            </a:extLst>
          </p:cNvPr>
          <p:cNvSpPr>
            <a:spLocks noGrp="1"/>
          </p:cNvSpPr>
          <p:nvPr>
            <p:ph type="title"/>
          </p:nvPr>
        </p:nvSpPr>
        <p:spPr/>
        <p:txBody>
          <a:bodyPr/>
          <a:lstStyle/>
          <a:p>
            <a:r>
              <a:rPr lang="en-US" dirty="0"/>
              <a:t>Consent for all vaccinations</a:t>
            </a:r>
          </a:p>
        </p:txBody>
      </p:sp>
      <p:sp>
        <p:nvSpPr>
          <p:cNvPr id="5" name="Content Placeholder 4">
            <a:extLst>
              <a:ext uri="{FF2B5EF4-FFF2-40B4-BE49-F238E27FC236}">
                <a16:creationId xmlns:a16="http://schemas.microsoft.com/office/drawing/2014/main" id="{70903C58-2B8E-4496-A4BB-59B3D4964784}"/>
              </a:ext>
            </a:extLst>
          </p:cNvPr>
          <p:cNvSpPr>
            <a:spLocks noGrp="1"/>
          </p:cNvSpPr>
          <p:nvPr>
            <p:ph idx="1"/>
          </p:nvPr>
        </p:nvSpPr>
        <p:spPr/>
        <p:txBody>
          <a:bodyPr/>
          <a:lstStyle/>
          <a:p>
            <a:r>
              <a:rPr lang="en-US" dirty="0"/>
              <a:t>Vaccine Information Sheet (VIS) or Fact Sheet for vaccines with EUA</a:t>
            </a:r>
          </a:p>
          <a:p>
            <a:r>
              <a:rPr lang="en-US" dirty="0"/>
              <a:t>VAERS (Vaccine Adverse Event Reporting System)</a:t>
            </a:r>
          </a:p>
          <a:p>
            <a:r>
              <a:rPr lang="en-US" dirty="0"/>
              <a:t>National Vaccine Injury Compensation Program</a:t>
            </a:r>
          </a:p>
          <a:p>
            <a:r>
              <a:rPr lang="en-US" dirty="0"/>
              <a:t>V-Safe was discontinued in May 2023 after public health emergency ended</a:t>
            </a:r>
          </a:p>
          <a:p>
            <a:endParaRPr lang="en-US" dirty="0"/>
          </a:p>
          <a:p>
            <a:endParaRPr lang="en-US" dirty="0"/>
          </a:p>
        </p:txBody>
      </p:sp>
    </p:spTree>
    <p:extLst>
      <p:ext uri="{BB962C8B-B14F-4D97-AF65-F5344CB8AC3E}">
        <p14:creationId xmlns:p14="http://schemas.microsoft.com/office/powerpoint/2010/main" val="2157054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356379-B63D-4E0E-981C-8E460E3286D1}"/>
              </a:ext>
            </a:extLst>
          </p:cNvPr>
          <p:cNvSpPr>
            <a:spLocks noGrp="1"/>
          </p:cNvSpPr>
          <p:nvPr>
            <p:ph type="title"/>
          </p:nvPr>
        </p:nvSpPr>
        <p:spPr/>
        <p:txBody>
          <a:bodyPr/>
          <a:lstStyle/>
          <a:p>
            <a:pPr algn="ctr"/>
            <a:r>
              <a:rPr lang="en-US" dirty="0"/>
              <a:t>Is myocarditis caused by the COVID19 vaccine?</a:t>
            </a:r>
          </a:p>
        </p:txBody>
      </p:sp>
      <p:sp>
        <p:nvSpPr>
          <p:cNvPr id="5" name="Text Placeholder 4">
            <a:extLst>
              <a:ext uri="{FF2B5EF4-FFF2-40B4-BE49-F238E27FC236}">
                <a16:creationId xmlns:a16="http://schemas.microsoft.com/office/drawing/2014/main" id="{B1865ABC-B990-47A1-AE05-A79184F86C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4482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755A1C3-EE41-4670-8306-079BA4131F26}"/>
              </a:ext>
            </a:extLst>
          </p:cNvPr>
          <p:cNvSpPr>
            <a:spLocks noGrp="1"/>
          </p:cNvSpPr>
          <p:nvPr>
            <p:ph type="title"/>
          </p:nvPr>
        </p:nvSpPr>
        <p:spPr/>
        <p:txBody>
          <a:bodyPr/>
          <a:lstStyle/>
          <a:p>
            <a:pPr algn="ctr"/>
            <a:r>
              <a:rPr lang="en-US" dirty="0"/>
              <a:t>Research on Myocarditis in Covid19 Vaccination</a:t>
            </a:r>
          </a:p>
        </p:txBody>
      </p:sp>
      <p:sp>
        <p:nvSpPr>
          <p:cNvPr id="10" name="Content Placeholder 9">
            <a:extLst>
              <a:ext uri="{FF2B5EF4-FFF2-40B4-BE49-F238E27FC236}">
                <a16:creationId xmlns:a16="http://schemas.microsoft.com/office/drawing/2014/main" id="{296CF6C5-BC23-4F86-A9A0-9148BE3033BE}"/>
              </a:ext>
            </a:extLst>
          </p:cNvPr>
          <p:cNvSpPr>
            <a:spLocks noGrp="1"/>
          </p:cNvSpPr>
          <p:nvPr>
            <p:ph sz="half" idx="1"/>
          </p:nvPr>
        </p:nvSpPr>
        <p:spPr/>
        <p:txBody>
          <a:bodyPr/>
          <a:lstStyle/>
          <a:p>
            <a:r>
              <a:rPr lang="en-US" dirty="0">
                <a:hlinkClick r:id="rId3"/>
              </a:rPr>
              <a:t>https://jamanetwork.com/journals/jamanetworkopen/fullarticle/2793555</a:t>
            </a:r>
            <a:endParaRPr lang="en-US" dirty="0"/>
          </a:p>
          <a:p>
            <a:r>
              <a:rPr lang="en-US" dirty="0">
                <a:hlinkClick r:id="rId4"/>
              </a:rPr>
              <a:t>https://www.acpjournals.org/doi/10.7326/M22-2274</a:t>
            </a:r>
            <a:endParaRPr lang="en-US" dirty="0"/>
          </a:p>
          <a:p>
            <a:r>
              <a:rPr lang="en-US" dirty="0">
                <a:hlinkClick r:id="rId5"/>
              </a:rPr>
              <a:t>https://pubmed.ncbi.nlm.nih.gov/34185045/</a:t>
            </a:r>
            <a:endParaRPr lang="en-US" dirty="0"/>
          </a:p>
          <a:p>
            <a:endParaRPr lang="en-US" dirty="0"/>
          </a:p>
          <a:p>
            <a:r>
              <a:rPr lang="en-US" dirty="0"/>
              <a:t>To date in 2023, only 21 doses of covid vaccine have been administered to adolescents at </a:t>
            </a:r>
            <a:r>
              <a:rPr lang="en-US" dirty="0" err="1"/>
              <a:t>PoCoHD</a:t>
            </a:r>
            <a:endParaRPr lang="en-US" dirty="0"/>
          </a:p>
        </p:txBody>
      </p:sp>
      <p:sp>
        <p:nvSpPr>
          <p:cNvPr id="11" name="Content Placeholder 10">
            <a:extLst>
              <a:ext uri="{FF2B5EF4-FFF2-40B4-BE49-F238E27FC236}">
                <a16:creationId xmlns:a16="http://schemas.microsoft.com/office/drawing/2014/main" id="{AFCD16BB-C599-4EA0-A8D3-C721ACE9BA18}"/>
              </a:ext>
            </a:extLst>
          </p:cNvPr>
          <p:cNvSpPr>
            <a:spLocks noGrp="1"/>
          </p:cNvSpPr>
          <p:nvPr>
            <p:ph sz="half" idx="2"/>
          </p:nvPr>
        </p:nvSpPr>
        <p:spPr/>
        <p:txBody>
          <a:bodyPr>
            <a:normAutofit/>
          </a:bodyPr>
          <a:lstStyle/>
          <a:p>
            <a:r>
              <a:rPr lang="en-US" sz="1600" dirty="0"/>
              <a:t>1.8/100,000 and 9.4/100,000, higher after 2</a:t>
            </a:r>
            <a:r>
              <a:rPr lang="en-US" sz="1600" baseline="30000" dirty="0"/>
              <a:t>nd</a:t>
            </a:r>
            <a:r>
              <a:rPr lang="en-US" sz="1600" dirty="0"/>
              <a:t> dose and when &lt;30 days apart</a:t>
            </a:r>
          </a:p>
          <a:p>
            <a:r>
              <a:rPr lang="en-US" sz="1600" dirty="0"/>
              <a:t>Incidence higher in males 12-15 and 16-17, highest after 2</a:t>
            </a:r>
            <a:r>
              <a:rPr lang="en-US" sz="1600" baseline="30000" dirty="0"/>
              <a:t>nd</a:t>
            </a:r>
            <a:r>
              <a:rPr lang="en-US" sz="1600" dirty="0"/>
              <a:t> dose, 1/30,000 age 5-39</a:t>
            </a:r>
          </a:p>
          <a:p>
            <a:r>
              <a:rPr lang="en-US" sz="1600" dirty="0"/>
              <a:t>Military 23 cases in 2.8 million doses, all recovered, higher after 2</a:t>
            </a:r>
            <a:r>
              <a:rPr lang="en-US" sz="1600" baseline="30000" dirty="0"/>
              <a:t>nd</a:t>
            </a:r>
            <a:r>
              <a:rPr lang="en-US" sz="1600" dirty="0"/>
              <a:t> dose</a:t>
            </a:r>
          </a:p>
        </p:txBody>
      </p:sp>
    </p:spTree>
    <p:extLst>
      <p:ext uri="{BB962C8B-B14F-4D97-AF65-F5344CB8AC3E}">
        <p14:creationId xmlns:p14="http://schemas.microsoft.com/office/powerpoint/2010/main" val="1985115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A461-D7E6-48B4-B8A3-1460B7517998}"/>
              </a:ext>
            </a:extLst>
          </p:cNvPr>
          <p:cNvSpPr>
            <a:spLocks noGrp="1"/>
          </p:cNvSpPr>
          <p:nvPr>
            <p:ph type="title"/>
          </p:nvPr>
        </p:nvSpPr>
        <p:spPr/>
        <p:txBody>
          <a:bodyPr/>
          <a:lstStyle/>
          <a:p>
            <a:r>
              <a:rPr lang="en-US" dirty="0"/>
              <a:t>Myocarditis in COVID19 Infection</a:t>
            </a:r>
          </a:p>
        </p:txBody>
      </p:sp>
      <p:sp>
        <p:nvSpPr>
          <p:cNvPr id="3" name="Text Placeholder 2">
            <a:extLst>
              <a:ext uri="{FF2B5EF4-FFF2-40B4-BE49-F238E27FC236}">
                <a16:creationId xmlns:a16="http://schemas.microsoft.com/office/drawing/2014/main" id="{64F0C048-7903-426F-B01E-BB83DF5C59E1}"/>
              </a:ext>
            </a:extLst>
          </p:cNvPr>
          <p:cNvSpPr>
            <a:spLocks noGrp="1"/>
          </p:cNvSpPr>
          <p:nvPr>
            <p:ph type="body" idx="1"/>
          </p:nvPr>
        </p:nvSpPr>
        <p:spPr/>
        <p:txBody>
          <a:bodyPr/>
          <a:lstStyle/>
          <a:p>
            <a:r>
              <a:rPr lang="en-US" dirty="0"/>
              <a:t>Expert Cardiology Consensus</a:t>
            </a:r>
          </a:p>
        </p:txBody>
      </p:sp>
      <p:sp>
        <p:nvSpPr>
          <p:cNvPr id="4" name="Content Placeholder 3">
            <a:extLst>
              <a:ext uri="{FF2B5EF4-FFF2-40B4-BE49-F238E27FC236}">
                <a16:creationId xmlns:a16="http://schemas.microsoft.com/office/drawing/2014/main" id="{A599D6C8-5DD4-41DF-BAD2-BC722E07B04E}"/>
              </a:ext>
            </a:extLst>
          </p:cNvPr>
          <p:cNvSpPr>
            <a:spLocks noGrp="1"/>
          </p:cNvSpPr>
          <p:nvPr>
            <p:ph sz="half" idx="2"/>
          </p:nvPr>
        </p:nvSpPr>
        <p:spPr/>
        <p:txBody>
          <a:bodyPr/>
          <a:lstStyle/>
          <a:p>
            <a:r>
              <a:rPr lang="en-US" dirty="0"/>
              <a:t>https://www.jacc.org/doi/10.1016/j.jacc.2022.02.003</a:t>
            </a:r>
          </a:p>
        </p:txBody>
      </p:sp>
      <p:sp>
        <p:nvSpPr>
          <p:cNvPr id="5" name="Text Placeholder 4">
            <a:extLst>
              <a:ext uri="{FF2B5EF4-FFF2-40B4-BE49-F238E27FC236}">
                <a16:creationId xmlns:a16="http://schemas.microsoft.com/office/drawing/2014/main" id="{D537B4EF-AE1E-4F97-BF2B-B6CD1120FB5C}"/>
              </a:ext>
            </a:extLst>
          </p:cNvPr>
          <p:cNvSpPr>
            <a:spLocks noGrp="1"/>
          </p:cNvSpPr>
          <p:nvPr>
            <p:ph type="body" sz="quarter" idx="3"/>
          </p:nvPr>
        </p:nvSpPr>
        <p:spPr/>
        <p:txBody>
          <a:bodyPr/>
          <a:lstStyle/>
          <a:p>
            <a:r>
              <a:rPr lang="en-US" dirty="0"/>
              <a:t>Contents</a:t>
            </a:r>
          </a:p>
        </p:txBody>
      </p:sp>
      <p:sp>
        <p:nvSpPr>
          <p:cNvPr id="6" name="Content Placeholder 5">
            <a:extLst>
              <a:ext uri="{FF2B5EF4-FFF2-40B4-BE49-F238E27FC236}">
                <a16:creationId xmlns:a16="http://schemas.microsoft.com/office/drawing/2014/main" id="{986FA232-ECA1-4543-8C94-7A97F3DAF717}"/>
              </a:ext>
            </a:extLst>
          </p:cNvPr>
          <p:cNvSpPr>
            <a:spLocks noGrp="1"/>
          </p:cNvSpPr>
          <p:nvPr>
            <p:ph sz="quarter" idx="4"/>
          </p:nvPr>
        </p:nvSpPr>
        <p:spPr/>
        <p:txBody>
          <a:bodyPr/>
          <a:lstStyle/>
          <a:p>
            <a:r>
              <a:rPr lang="en-US" dirty="0"/>
              <a:t>Discusses cardiac syndromes associated with covid19 and covid 19 vaccination, risk/benefit ratio, and screening and treatment recommendations</a:t>
            </a:r>
          </a:p>
        </p:txBody>
      </p:sp>
    </p:spTree>
    <p:extLst>
      <p:ext uri="{BB962C8B-B14F-4D97-AF65-F5344CB8AC3E}">
        <p14:creationId xmlns:p14="http://schemas.microsoft.com/office/powerpoint/2010/main" val="3867026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531078-1D55-4B96-B2D0-2C44602D31E0}"/>
              </a:ext>
            </a:extLst>
          </p:cNvPr>
          <p:cNvSpPr>
            <a:spLocks noGrp="1"/>
          </p:cNvSpPr>
          <p:nvPr>
            <p:ph type="title"/>
          </p:nvPr>
        </p:nvSpPr>
        <p:spPr/>
        <p:txBody>
          <a:bodyPr/>
          <a:lstStyle/>
          <a:p>
            <a:r>
              <a:rPr lang="en-US" dirty="0"/>
              <a:t>COVID19 status</a:t>
            </a:r>
          </a:p>
        </p:txBody>
      </p:sp>
      <p:sp>
        <p:nvSpPr>
          <p:cNvPr id="5" name="Content Placeholder 4">
            <a:extLst>
              <a:ext uri="{FF2B5EF4-FFF2-40B4-BE49-F238E27FC236}">
                <a16:creationId xmlns:a16="http://schemas.microsoft.com/office/drawing/2014/main" id="{7A18CBF1-7265-49B8-BA08-CBE5D0BC2259}"/>
              </a:ext>
            </a:extLst>
          </p:cNvPr>
          <p:cNvSpPr>
            <a:spLocks noGrp="1"/>
          </p:cNvSpPr>
          <p:nvPr>
            <p:ph idx="1"/>
          </p:nvPr>
        </p:nvSpPr>
        <p:spPr/>
        <p:txBody>
          <a:bodyPr/>
          <a:lstStyle/>
          <a:p>
            <a:r>
              <a:rPr lang="en-US" dirty="0"/>
              <a:t>Since March 2020</a:t>
            </a:r>
          </a:p>
          <a:p>
            <a:pPr lvl="1"/>
            <a:r>
              <a:rPr lang="en-US" dirty="0"/>
              <a:t>The virus that causes COVID19 has changed and will continue to change</a:t>
            </a:r>
          </a:p>
          <a:p>
            <a:pPr lvl="2"/>
            <a:r>
              <a:rPr lang="en-US" dirty="0"/>
              <a:t>Has not become more virulent or dangerous in 2023</a:t>
            </a:r>
          </a:p>
          <a:p>
            <a:pPr lvl="1"/>
            <a:r>
              <a:rPr lang="en-US" dirty="0"/>
              <a:t>The immune status of the community has changed due to past infection and vaccination</a:t>
            </a:r>
          </a:p>
          <a:p>
            <a:pPr lvl="1"/>
            <a:r>
              <a:rPr lang="en-US" dirty="0"/>
              <a:t>Treatments are available for COVID19 infection</a:t>
            </a:r>
          </a:p>
          <a:p>
            <a:pPr lvl="1"/>
            <a:r>
              <a:rPr lang="en-US" dirty="0"/>
              <a:t>Hospitalizations and deaths still occur, although less frequently</a:t>
            </a:r>
          </a:p>
          <a:p>
            <a:pPr lvl="2"/>
            <a:r>
              <a:rPr lang="en-US" dirty="0"/>
              <a:t>Those at high risk for complication should follow CDC recommendations to prevent infection and be treated if infected</a:t>
            </a:r>
          </a:p>
          <a:p>
            <a:pPr lvl="2"/>
            <a:r>
              <a:rPr lang="en-US" dirty="0"/>
              <a:t>20 covid deaths in Porter County through September 2023</a:t>
            </a:r>
          </a:p>
        </p:txBody>
      </p:sp>
    </p:spTree>
    <p:extLst>
      <p:ext uri="{BB962C8B-B14F-4D97-AF65-F5344CB8AC3E}">
        <p14:creationId xmlns:p14="http://schemas.microsoft.com/office/powerpoint/2010/main" val="4131258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356379-B63D-4E0E-981C-8E460E3286D1}"/>
              </a:ext>
            </a:extLst>
          </p:cNvPr>
          <p:cNvSpPr>
            <a:spLocks noGrp="1"/>
          </p:cNvSpPr>
          <p:nvPr>
            <p:ph type="title"/>
          </p:nvPr>
        </p:nvSpPr>
        <p:spPr>
          <a:xfrm>
            <a:off x="1154954" y="1707687"/>
            <a:ext cx="8825660" cy="2485494"/>
          </a:xfrm>
        </p:spPr>
        <p:txBody>
          <a:bodyPr/>
          <a:lstStyle/>
          <a:p>
            <a:pPr algn="ctr"/>
            <a:r>
              <a:rPr lang="en-US" dirty="0"/>
              <a:t>What is your position on the UN’s PPPR document and amendments to the WHO International Health Regulations?</a:t>
            </a:r>
          </a:p>
        </p:txBody>
      </p:sp>
      <p:sp>
        <p:nvSpPr>
          <p:cNvPr id="5" name="Text Placeholder 4">
            <a:extLst>
              <a:ext uri="{FF2B5EF4-FFF2-40B4-BE49-F238E27FC236}">
                <a16:creationId xmlns:a16="http://schemas.microsoft.com/office/drawing/2014/main" id="{B1865ABC-B990-47A1-AE05-A79184F86C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93443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B58EED-0997-4D38-8A23-729CF3C6A273}"/>
              </a:ext>
            </a:extLst>
          </p:cNvPr>
          <p:cNvSpPr>
            <a:spLocks noGrp="1"/>
          </p:cNvSpPr>
          <p:nvPr>
            <p:ph type="title"/>
          </p:nvPr>
        </p:nvSpPr>
        <p:spPr/>
        <p:txBody>
          <a:bodyPr/>
          <a:lstStyle/>
          <a:p>
            <a:r>
              <a:rPr lang="en-US" dirty="0"/>
              <a:t>Dr Stamp’s thoughts exclusively:</a:t>
            </a:r>
          </a:p>
        </p:txBody>
      </p:sp>
      <p:sp>
        <p:nvSpPr>
          <p:cNvPr id="5" name="Content Placeholder 4">
            <a:extLst>
              <a:ext uri="{FF2B5EF4-FFF2-40B4-BE49-F238E27FC236}">
                <a16:creationId xmlns:a16="http://schemas.microsoft.com/office/drawing/2014/main" id="{A9EEB8C9-DA83-411F-AB07-0DBCD1081FEC}"/>
              </a:ext>
            </a:extLst>
          </p:cNvPr>
          <p:cNvSpPr>
            <a:spLocks noGrp="1"/>
          </p:cNvSpPr>
          <p:nvPr>
            <p:ph idx="1"/>
          </p:nvPr>
        </p:nvSpPr>
        <p:spPr/>
        <p:txBody>
          <a:bodyPr/>
          <a:lstStyle/>
          <a:p>
            <a:r>
              <a:rPr lang="en-US" dirty="0"/>
              <a:t>The WHO and any other organization would do well to evaluate their emergency response plan regularly, especially coming out of a pandemic</a:t>
            </a:r>
          </a:p>
          <a:p>
            <a:r>
              <a:rPr lang="en-US" dirty="0"/>
              <a:t>The UN and the WHO have called for and received amendment requests from member nations. </a:t>
            </a:r>
          </a:p>
          <a:p>
            <a:pPr lvl="1"/>
            <a:r>
              <a:rPr lang="en-US" dirty="0"/>
              <a:t>The Review Committee appears to give very reasonable Technical Recommendations to the proposed amendments</a:t>
            </a:r>
          </a:p>
          <a:p>
            <a:pPr lvl="1"/>
            <a:r>
              <a:rPr lang="en-US" dirty="0"/>
              <a:t>The UN and WHO appear to be following their rules for order</a:t>
            </a:r>
          </a:p>
          <a:p>
            <a:r>
              <a:rPr lang="en-US" dirty="0"/>
              <a:t>Does not affect how care is delivered in the United States and Porter County</a:t>
            </a:r>
          </a:p>
        </p:txBody>
      </p:sp>
    </p:spTree>
    <p:extLst>
      <p:ext uri="{BB962C8B-B14F-4D97-AF65-F5344CB8AC3E}">
        <p14:creationId xmlns:p14="http://schemas.microsoft.com/office/powerpoint/2010/main" val="3200563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356379-B63D-4E0E-981C-8E460E3286D1}"/>
              </a:ext>
            </a:extLst>
          </p:cNvPr>
          <p:cNvSpPr>
            <a:spLocks noGrp="1"/>
          </p:cNvSpPr>
          <p:nvPr>
            <p:ph type="title"/>
          </p:nvPr>
        </p:nvSpPr>
        <p:spPr/>
        <p:txBody>
          <a:bodyPr/>
          <a:lstStyle/>
          <a:p>
            <a:pPr algn="ctr"/>
            <a:r>
              <a:rPr lang="en-US" dirty="0"/>
              <a:t>Do you read what we send?</a:t>
            </a:r>
            <a:br>
              <a:rPr lang="en-US" dirty="0"/>
            </a:br>
            <a:endParaRPr lang="en-US" dirty="0"/>
          </a:p>
        </p:txBody>
      </p:sp>
      <p:sp>
        <p:nvSpPr>
          <p:cNvPr id="5" name="Text Placeholder 4">
            <a:extLst>
              <a:ext uri="{FF2B5EF4-FFF2-40B4-BE49-F238E27FC236}">
                <a16:creationId xmlns:a16="http://schemas.microsoft.com/office/drawing/2014/main" id="{B1865ABC-B990-47A1-AE05-A79184F86C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13385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CD3E71-937D-4120-A262-B02E866D2427}"/>
              </a:ext>
            </a:extLst>
          </p:cNvPr>
          <p:cNvSpPr>
            <a:spLocks noGrp="1"/>
          </p:cNvSpPr>
          <p:nvPr>
            <p:ph type="title"/>
          </p:nvPr>
        </p:nvSpPr>
        <p:spPr/>
        <p:txBody>
          <a:bodyPr/>
          <a:lstStyle/>
          <a:p>
            <a:r>
              <a:rPr lang="en-US" dirty="0"/>
              <a:t>Emails received from the public</a:t>
            </a:r>
          </a:p>
        </p:txBody>
      </p:sp>
      <p:sp>
        <p:nvSpPr>
          <p:cNvPr id="5" name="Content Placeholder 4">
            <a:extLst>
              <a:ext uri="{FF2B5EF4-FFF2-40B4-BE49-F238E27FC236}">
                <a16:creationId xmlns:a16="http://schemas.microsoft.com/office/drawing/2014/main" id="{93D10175-99D1-43BA-AC4C-02C8533345D9}"/>
              </a:ext>
            </a:extLst>
          </p:cNvPr>
          <p:cNvSpPr>
            <a:spLocks noGrp="1"/>
          </p:cNvSpPr>
          <p:nvPr>
            <p:ph sz="half" idx="1"/>
          </p:nvPr>
        </p:nvSpPr>
        <p:spPr>
          <a:xfrm>
            <a:off x="1154954" y="2603500"/>
            <a:ext cx="4825158" cy="3898900"/>
          </a:xfrm>
        </p:spPr>
        <p:txBody>
          <a:bodyPr>
            <a:normAutofit lnSpcReduction="10000"/>
          </a:bodyPr>
          <a:lstStyle/>
          <a:p>
            <a:r>
              <a:rPr lang="en-US" dirty="0"/>
              <a:t>Rumble.com</a:t>
            </a:r>
          </a:p>
          <a:p>
            <a:r>
              <a:rPr lang="en-US" dirty="0"/>
              <a:t>Theepochtimes.com</a:t>
            </a:r>
          </a:p>
          <a:p>
            <a:r>
              <a:rPr lang="en-US" dirty="0"/>
              <a:t>Totalityofevidence.com</a:t>
            </a:r>
          </a:p>
          <a:p>
            <a:r>
              <a:rPr lang="en-US" dirty="0"/>
              <a:t>Petermcculloughmd.substack.com</a:t>
            </a:r>
          </a:p>
          <a:p>
            <a:r>
              <a:rPr lang="en-US" dirty="0"/>
              <a:t>Sciencedirect.com</a:t>
            </a:r>
          </a:p>
          <a:p>
            <a:r>
              <a:rPr lang="en-US" dirty="0"/>
              <a:t>Usaspending.gov</a:t>
            </a:r>
          </a:p>
          <a:p>
            <a:r>
              <a:rPr lang="en-US" dirty="0"/>
              <a:t>Thegatewaypundit.com</a:t>
            </a:r>
          </a:p>
          <a:p>
            <a:r>
              <a:rPr lang="en-US" dirty="0"/>
              <a:t>Academic.oup.com</a:t>
            </a:r>
          </a:p>
          <a:p>
            <a:r>
              <a:rPr lang="en-US" dirty="0"/>
              <a:t>Un.org</a:t>
            </a:r>
          </a:p>
          <a:p>
            <a:r>
              <a:rPr lang="en-US" dirty="0"/>
              <a:t>Stoptheammendments.com</a:t>
            </a:r>
          </a:p>
        </p:txBody>
      </p:sp>
      <p:sp>
        <p:nvSpPr>
          <p:cNvPr id="6" name="Content Placeholder 5">
            <a:extLst>
              <a:ext uri="{FF2B5EF4-FFF2-40B4-BE49-F238E27FC236}">
                <a16:creationId xmlns:a16="http://schemas.microsoft.com/office/drawing/2014/main" id="{77E28C5F-7232-457C-9BBD-44FA3831105B}"/>
              </a:ext>
            </a:extLst>
          </p:cNvPr>
          <p:cNvSpPr>
            <a:spLocks noGrp="1"/>
          </p:cNvSpPr>
          <p:nvPr>
            <p:ph sz="half" idx="2"/>
          </p:nvPr>
        </p:nvSpPr>
        <p:spPr>
          <a:xfrm>
            <a:off x="6208712" y="2603500"/>
            <a:ext cx="4825159" cy="3898900"/>
          </a:xfrm>
        </p:spPr>
        <p:txBody>
          <a:bodyPr>
            <a:normAutofit lnSpcReduction="10000"/>
          </a:bodyPr>
          <a:lstStyle/>
          <a:p>
            <a:r>
              <a:rPr lang="en-US" dirty="0"/>
              <a:t>Dailyclout.io</a:t>
            </a:r>
          </a:p>
          <a:p>
            <a:r>
              <a:rPr lang="en-US" dirty="0"/>
              <a:t>Vigilantnews.com</a:t>
            </a:r>
          </a:p>
          <a:p>
            <a:r>
              <a:rPr lang="en-US" dirty="0"/>
              <a:t>Thehighwire.com</a:t>
            </a:r>
          </a:p>
          <a:p>
            <a:r>
              <a:rPr lang="en-US" dirty="0"/>
              <a:t>Covid19criticalcare.com</a:t>
            </a:r>
          </a:p>
          <a:p>
            <a:r>
              <a:rPr lang="en-US" dirty="0" err="1"/>
              <a:t>Thechiefnerd</a:t>
            </a:r>
            <a:r>
              <a:rPr lang="en-US" dirty="0"/>
              <a:t> on x.com</a:t>
            </a:r>
          </a:p>
          <a:p>
            <a:r>
              <a:rPr lang="en-US" dirty="0"/>
              <a:t>theBigLogic.com</a:t>
            </a:r>
          </a:p>
          <a:p>
            <a:r>
              <a:rPr lang="en-US" dirty="0"/>
              <a:t>Stoptheglobalagenda.com</a:t>
            </a:r>
          </a:p>
          <a:p>
            <a:r>
              <a:rPr lang="en-US" dirty="0"/>
              <a:t>Exitthewho.com</a:t>
            </a:r>
          </a:p>
          <a:p>
            <a:r>
              <a:rPr lang="en-US" dirty="0"/>
              <a:t>Congress.gov</a:t>
            </a:r>
          </a:p>
          <a:p>
            <a:r>
              <a:rPr lang="en-US" dirty="0"/>
              <a:t>Apps.who.int</a:t>
            </a:r>
          </a:p>
          <a:p>
            <a:endParaRPr lang="en-US" dirty="0"/>
          </a:p>
        </p:txBody>
      </p:sp>
    </p:spTree>
    <p:extLst>
      <p:ext uri="{BB962C8B-B14F-4D97-AF65-F5344CB8AC3E}">
        <p14:creationId xmlns:p14="http://schemas.microsoft.com/office/powerpoint/2010/main" val="705718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298AD-C21A-4095-AF3C-A786BDBA4E78}"/>
              </a:ext>
            </a:extLst>
          </p:cNvPr>
          <p:cNvSpPr>
            <a:spLocks noGrp="1"/>
          </p:cNvSpPr>
          <p:nvPr>
            <p:ph type="title"/>
          </p:nvPr>
        </p:nvSpPr>
        <p:spPr/>
        <p:txBody>
          <a:bodyPr/>
          <a:lstStyle/>
          <a:p>
            <a:r>
              <a:rPr lang="en-US" dirty="0"/>
              <a:t>Frequently Asked Questions</a:t>
            </a:r>
          </a:p>
        </p:txBody>
      </p:sp>
      <p:sp>
        <p:nvSpPr>
          <p:cNvPr id="3" name="Content Placeholder 2">
            <a:extLst>
              <a:ext uri="{FF2B5EF4-FFF2-40B4-BE49-F238E27FC236}">
                <a16:creationId xmlns:a16="http://schemas.microsoft.com/office/drawing/2014/main" id="{CC70A2B1-DEF3-4207-947A-271114315D3E}"/>
              </a:ext>
            </a:extLst>
          </p:cNvPr>
          <p:cNvSpPr>
            <a:spLocks noGrp="1"/>
          </p:cNvSpPr>
          <p:nvPr>
            <p:ph idx="1"/>
          </p:nvPr>
        </p:nvSpPr>
        <p:spPr>
          <a:xfrm>
            <a:off x="1154954" y="2603500"/>
            <a:ext cx="8825659" cy="3767022"/>
          </a:xfrm>
        </p:spPr>
        <p:txBody>
          <a:bodyPr/>
          <a:lstStyle/>
          <a:p>
            <a:r>
              <a:rPr lang="en-US" dirty="0"/>
              <a:t>Does the COVID19 vaccine cause fetal death?</a:t>
            </a:r>
          </a:p>
          <a:p>
            <a:r>
              <a:rPr lang="en-US" dirty="0"/>
              <a:t>Will masks be mandated in the future?</a:t>
            </a:r>
          </a:p>
          <a:p>
            <a:r>
              <a:rPr lang="en-US" dirty="0"/>
              <a:t>Will the updated COVID19 vaccine be offered by the Porter County Health Department?</a:t>
            </a:r>
          </a:p>
          <a:p>
            <a:r>
              <a:rPr lang="en-US" dirty="0"/>
              <a:t>Does the Porter County Health Department ensure informed consent when vaccines are administered?</a:t>
            </a:r>
          </a:p>
          <a:p>
            <a:r>
              <a:rPr lang="en-US" dirty="0"/>
              <a:t>What is your position on the UN’s PPPR document and amendments to the WHO International Health Regulations?</a:t>
            </a:r>
          </a:p>
          <a:p>
            <a:r>
              <a:rPr lang="en-US" dirty="0"/>
              <a:t>COVID19 infection vs vaccination as a cause of myocarditis in youth</a:t>
            </a:r>
          </a:p>
          <a:p>
            <a:r>
              <a:rPr lang="en-US" dirty="0"/>
              <a:t>Do you read what we send?</a:t>
            </a:r>
          </a:p>
        </p:txBody>
      </p:sp>
    </p:spTree>
    <p:extLst>
      <p:ext uri="{BB962C8B-B14F-4D97-AF65-F5344CB8AC3E}">
        <p14:creationId xmlns:p14="http://schemas.microsoft.com/office/powerpoint/2010/main" val="3565390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33F00-99EF-4E2E-A969-70D4718CD1FF}"/>
              </a:ext>
            </a:extLst>
          </p:cNvPr>
          <p:cNvSpPr>
            <a:spLocks noGrp="1"/>
          </p:cNvSpPr>
          <p:nvPr>
            <p:ph type="title"/>
          </p:nvPr>
        </p:nvSpPr>
        <p:spPr/>
        <p:txBody>
          <a:bodyPr/>
          <a:lstStyle/>
          <a:p>
            <a:r>
              <a:rPr lang="en-US" dirty="0"/>
              <a:t>Recommended reading FROM the HD</a:t>
            </a:r>
          </a:p>
        </p:txBody>
      </p:sp>
      <p:sp>
        <p:nvSpPr>
          <p:cNvPr id="3" name="Content Placeholder 2">
            <a:extLst>
              <a:ext uri="{FF2B5EF4-FFF2-40B4-BE49-F238E27FC236}">
                <a16:creationId xmlns:a16="http://schemas.microsoft.com/office/drawing/2014/main" id="{162D64DA-79F4-454E-98A9-767532ED49F0}"/>
              </a:ext>
            </a:extLst>
          </p:cNvPr>
          <p:cNvSpPr>
            <a:spLocks noGrp="1"/>
          </p:cNvSpPr>
          <p:nvPr>
            <p:ph sz="half" idx="1"/>
          </p:nvPr>
        </p:nvSpPr>
        <p:spPr>
          <a:xfrm>
            <a:off x="1154953" y="2603500"/>
            <a:ext cx="7540929" cy="3942635"/>
          </a:xfrm>
        </p:spPr>
        <p:txBody>
          <a:bodyPr>
            <a:normAutofit/>
          </a:bodyPr>
          <a:lstStyle/>
          <a:p>
            <a:r>
              <a:rPr lang="en-US" sz="1300" dirty="0">
                <a:hlinkClick r:id="rId2"/>
              </a:rPr>
              <a:t>https://www.cdc.gov/mmwr/volumes/70/wr/mm7043e2.htm</a:t>
            </a:r>
            <a:endParaRPr lang="en-US" sz="1300" dirty="0"/>
          </a:p>
          <a:p>
            <a:r>
              <a:rPr lang="en-US" sz="1300" dirty="0">
                <a:hlinkClick r:id="rId3"/>
              </a:rPr>
              <a:t>https://www.sciencedirect.com/science/article/pii/S0264410X22015614?dgcid=raven_sd_aip_email</a:t>
            </a:r>
            <a:endParaRPr lang="en-US" sz="1300" dirty="0"/>
          </a:p>
          <a:p>
            <a:r>
              <a:rPr lang="en-US" sz="1300" dirty="0">
                <a:hlinkClick r:id="rId4"/>
              </a:rPr>
              <a:t>https://pubmed.ncbi.nlm.nih.gov/35428497/</a:t>
            </a:r>
            <a:endParaRPr lang="en-US" sz="1300" dirty="0"/>
          </a:p>
          <a:p>
            <a:r>
              <a:rPr lang="en-US" sz="1300" dirty="0">
                <a:hlinkClick r:id="rId5"/>
              </a:rPr>
              <a:t>https://www.cdc.gov/mmwr/volumes/71/wr/mm7107e1.htm</a:t>
            </a:r>
            <a:endParaRPr lang="en-US" sz="1300" dirty="0"/>
          </a:p>
          <a:p>
            <a:r>
              <a:rPr lang="en-US" sz="1300" dirty="0">
                <a:hlinkClick r:id="rId6"/>
              </a:rPr>
              <a:t>https://www.cdc.gov/mmwr/volumes/71/wr/mm7103a4.htm</a:t>
            </a:r>
            <a:endParaRPr lang="en-US" sz="1300" dirty="0"/>
          </a:p>
          <a:p>
            <a:r>
              <a:rPr lang="en-US" sz="1300" dirty="0">
                <a:hlinkClick r:id="rId7"/>
              </a:rPr>
              <a:t>https://www.cdc.gov/mmwr/volumes/71/wr/mm7101e1.htm</a:t>
            </a:r>
            <a:endParaRPr lang="en-US" sz="1300" dirty="0"/>
          </a:p>
          <a:p>
            <a:r>
              <a:rPr lang="en-US" sz="1300" dirty="0">
                <a:hlinkClick r:id="rId8"/>
              </a:rPr>
              <a:t>https://www.cdc.gov/coronavirus/2019-ncov/science/science-briefs/vaccine-induced-immunity.html</a:t>
            </a:r>
            <a:endParaRPr lang="en-US" sz="1300" dirty="0"/>
          </a:p>
          <a:p>
            <a:r>
              <a:rPr lang="en-US" sz="1300" dirty="0"/>
              <a:t>https://www.acog.org/clinical/clinical-guidance/practice-advisory/articles/2020/12/covid-19-vaccination-considerations-for-obstetric-gynecologic-care?utm_source=redirect&amp;utm_medium=web&amp;utm_campaign=int</a:t>
            </a:r>
          </a:p>
          <a:p>
            <a:endParaRPr lang="en-US" dirty="0"/>
          </a:p>
        </p:txBody>
      </p:sp>
      <p:sp>
        <p:nvSpPr>
          <p:cNvPr id="4" name="Content Placeholder 3">
            <a:extLst>
              <a:ext uri="{FF2B5EF4-FFF2-40B4-BE49-F238E27FC236}">
                <a16:creationId xmlns:a16="http://schemas.microsoft.com/office/drawing/2014/main" id="{DC4F914F-CAAD-41B8-A8A8-C5985947DEFF}"/>
              </a:ext>
            </a:extLst>
          </p:cNvPr>
          <p:cNvSpPr>
            <a:spLocks noGrp="1"/>
          </p:cNvSpPr>
          <p:nvPr>
            <p:ph sz="half" idx="2"/>
          </p:nvPr>
        </p:nvSpPr>
        <p:spPr>
          <a:xfrm>
            <a:off x="9119777" y="2603500"/>
            <a:ext cx="1914094" cy="3416300"/>
          </a:xfrm>
        </p:spPr>
        <p:txBody>
          <a:bodyPr>
            <a:normAutofit/>
          </a:bodyPr>
          <a:lstStyle/>
          <a:p>
            <a:r>
              <a:rPr lang="en-US" sz="1100" dirty="0"/>
              <a:t>Vaccine Safety and mortality</a:t>
            </a:r>
          </a:p>
          <a:p>
            <a:r>
              <a:rPr lang="en-US" sz="1100" dirty="0"/>
              <a:t>Vaccine Safety and mortality</a:t>
            </a:r>
          </a:p>
          <a:p>
            <a:r>
              <a:rPr lang="en-US" sz="1100" dirty="0"/>
              <a:t>VSD dashboard</a:t>
            </a:r>
          </a:p>
          <a:p>
            <a:r>
              <a:rPr lang="en-US" sz="1100" dirty="0"/>
              <a:t>Booster safety</a:t>
            </a:r>
          </a:p>
          <a:p>
            <a:r>
              <a:rPr lang="en-US" sz="1100" dirty="0"/>
              <a:t>Decision-making and J&amp;J vaccine</a:t>
            </a:r>
          </a:p>
          <a:p>
            <a:r>
              <a:rPr lang="en-US" sz="1100" dirty="0"/>
              <a:t>Pregnancy</a:t>
            </a:r>
          </a:p>
          <a:p>
            <a:r>
              <a:rPr lang="en-US" sz="1100" dirty="0"/>
              <a:t>Vaccine vs infection for immunity</a:t>
            </a:r>
          </a:p>
          <a:p>
            <a:r>
              <a:rPr lang="en-US" sz="1100" dirty="0"/>
              <a:t>Covid guidelines in pregnancy</a:t>
            </a:r>
          </a:p>
          <a:p>
            <a:endParaRPr lang="en-US" sz="1200" dirty="0"/>
          </a:p>
        </p:txBody>
      </p:sp>
    </p:spTree>
    <p:extLst>
      <p:ext uri="{BB962C8B-B14F-4D97-AF65-F5344CB8AC3E}">
        <p14:creationId xmlns:p14="http://schemas.microsoft.com/office/powerpoint/2010/main" val="1537846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EE8C2-72A3-48D7-A246-B861B7910ACE}"/>
              </a:ext>
            </a:extLst>
          </p:cNvPr>
          <p:cNvSpPr>
            <a:spLocks noGrp="1"/>
          </p:cNvSpPr>
          <p:nvPr>
            <p:ph type="title"/>
          </p:nvPr>
        </p:nvSpPr>
        <p:spPr/>
        <p:txBody>
          <a:bodyPr/>
          <a:lstStyle/>
          <a:p>
            <a:r>
              <a:rPr lang="en-US" dirty="0"/>
              <a:t>Recommended reading FROM the HD</a:t>
            </a:r>
          </a:p>
        </p:txBody>
      </p:sp>
      <p:sp>
        <p:nvSpPr>
          <p:cNvPr id="3" name="Content Placeholder 2">
            <a:extLst>
              <a:ext uri="{FF2B5EF4-FFF2-40B4-BE49-F238E27FC236}">
                <a16:creationId xmlns:a16="http://schemas.microsoft.com/office/drawing/2014/main" id="{9A692743-61DA-464E-A9EB-F5C34D636FBE}"/>
              </a:ext>
            </a:extLst>
          </p:cNvPr>
          <p:cNvSpPr>
            <a:spLocks noGrp="1"/>
          </p:cNvSpPr>
          <p:nvPr>
            <p:ph sz="half" idx="1"/>
          </p:nvPr>
        </p:nvSpPr>
        <p:spPr>
          <a:xfrm>
            <a:off x="1154954" y="2603500"/>
            <a:ext cx="7492484" cy="3416301"/>
          </a:xfrm>
        </p:spPr>
        <p:txBody>
          <a:bodyPr>
            <a:normAutofit/>
          </a:bodyPr>
          <a:lstStyle/>
          <a:p>
            <a:r>
              <a:rPr lang="en-US" dirty="0">
                <a:hlinkClick r:id="rId2"/>
              </a:rPr>
              <a:t>https://www.acc.org/Latest-in-Cardiology/ten-points-to-remember/2022/02/07/15/57/Myocarditis-After-BNT162b2</a:t>
            </a:r>
            <a:endParaRPr lang="en-US" dirty="0"/>
          </a:p>
          <a:p>
            <a:r>
              <a:rPr lang="en-US" dirty="0">
                <a:hlinkClick r:id="rId3"/>
              </a:rPr>
              <a:t>https://jamanetwork.com/journals/jamapediatrics/fullarticle/2796976</a:t>
            </a:r>
            <a:endParaRPr lang="en-US" dirty="0"/>
          </a:p>
          <a:p>
            <a:r>
              <a:rPr lang="en-US" dirty="0">
                <a:hlinkClick r:id="rId4"/>
              </a:rPr>
              <a:t>https://sensiblemed.substack.com/p/choosing-a-control-group</a:t>
            </a:r>
            <a:endParaRPr lang="en-US" dirty="0"/>
          </a:p>
          <a:p>
            <a:r>
              <a:rPr lang="en-US" dirty="0"/>
              <a:t>https://health.mil/News/Articles/2023/06/01/Hospitalization-Burden</a:t>
            </a:r>
          </a:p>
          <a:p>
            <a:r>
              <a:rPr lang="en-US" sz="1400" dirty="0"/>
              <a:t>https://www.cdc.gov/vaccines/acip/meetings/downloads/slides-2023-09-12/07-COVID-Klein-508.pdf</a:t>
            </a:r>
          </a:p>
        </p:txBody>
      </p:sp>
      <p:sp>
        <p:nvSpPr>
          <p:cNvPr id="4" name="Content Placeholder 3">
            <a:extLst>
              <a:ext uri="{FF2B5EF4-FFF2-40B4-BE49-F238E27FC236}">
                <a16:creationId xmlns:a16="http://schemas.microsoft.com/office/drawing/2014/main" id="{D2DDD16A-22C7-479E-BCCB-401023DA4D1A}"/>
              </a:ext>
            </a:extLst>
          </p:cNvPr>
          <p:cNvSpPr>
            <a:spLocks noGrp="1"/>
          </p:cNvSpPr>
          <p:nvPr>
            <p:ph sz="half" idx="2"/>
          </p:nvPr>
        </p:nvSpPr>
        <p:spPr>
          <a:xfrm>
            <a:off x="8901775" y="2603500"/>
            <a:ext cx="2132096" cy="3416300"/>
          </a:xfrm>
        </p:spPr>
        <p:txBody>
          <a:bodyPr>
            <a:normAutofit/>
          </a:bodyPr>
          <a:lstStyle/>
          <a:p>
            <a:r>
              <a:rPr lang="en-US" sz="1200" dirty="0"/>
              <a:t>Vaccine safety myocarditis</a:t>
            </a:r>
          </a:p>
          <a:p>
            <a:r>
              <a:rPr lang="en-US" sz="1200" dirty="0"/>
              <a:t>Vaccine safety pregnancy</a:t>
            </a:r>
          </a:p>
          <a:p>
            <a:r>
              <a:rPr lang="en-US" sz="1200" dirty="0"/>
              <a:t>How a control group affects research</a:t>
            </a:r>
          </a:p>
          <a:p>
            <a:r>
              <a:rPr lang="en-US" sz="1200" dirty="0"/>
              <a:t>Hospitalization rates in active duty military (98% vaccinated) unchanged in 2022 from prior to pandemic</a:t>
            </a:r>
          </a:p>
          <a:p>
            <a:r>
              <a:rPr lang="en-US" sz="1200" dirty="0"/>
              <a:t>Vaccine safety</a:t>
            </a:r>
          </a:p>
        </p:txBody>
      </p:sp>
    </p:spTree>
    <p:extLst>
      <p:ext uri="{BB962C8B-B14F-4D97-AF65-F5344CB8AC3E}">
        <p14:creationId xmlns:p14="http://schemas.microsoft.com/office/powerpoint/2010/main" val="3648772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6031A4-A37D-4C5C-B623-35B1B070992A}"/>
              </a:ext>
            </a:extLst>
          </p:cNvPr>
          <p:cNvSpPr>
            <a:spLocks noGrp="1"/>
          </p:cNvSpPr>
          <p:nvPr>
            <p:ph type="title"/>
          </p:nvPr>
        </p:nvSpPr>
        <p:spPr/>
        <p:txBody>
          <a:bodyPr/>
          <a:lstStyle/>
          <a:p>
            <a:r>
              <a:rPr lang="en-US" dirty="0"/>
              <a:t>Health First Porter County</a:t>
            </a:r>
          </a:p>
        </p:txBody>
      </p:sp>
      <p:sp>
        <p:nvSpPr>
          <p:cNvPr id="6" name="Text Placeholder 5">
            <a:extLst>
              <a:ext uri="{FF2B5EF4-FFF2-40B4-BE49-F238E27FC236}">
                <a16:creationId xmlns:a16="http://schemas.microsoft.com/office/drawing/2014/main" id="{0E4699F1-33CC-40BB-A210-62AEEACB2D00}"/>
              </a:ext>
            </a:extLst>
          </p:cNvPr>
          <p:cNvSpPr>
            <a:spLocks noGrp="1"/>
          </p:cNvSpPr>
          <p:nvPr>
            <p:ph type="body" sz="half" idx="2"/>
          </p:nvPr>
        </p:nvSpPr>
        <p:spPr>
          <a:xfrm>
            <a:off x="1154954" y="3251873"/>
            <a:ext cx="8825659" cy="3245817"/>
          </a:xfrm>
        </p:spPr>
        <p:txBody>
          <a:bodyPr>
            <a:normAutofit fontScale="92500" lnSpcReduction="10000"/>
          </a:bodyPr>
          <a:lstStyle/>
          <a:p>
            <a:r>
              <a:rPr lang="en-US" sz="2800" dirty="0"/>
              <a:t>Vital records data is a core service for Health First Indiana funding</a:t>
            </a:r>
          </a:p>
          <a:p>
            <a:r>
              <a:rPr lang="en-US" sz="2800" dirty="0"/>
              <a:t>Vital records data will be presented in coming months and used to direct programming</a:t>
            </a:r>
          </a:p>
          <a:p>
            <a:r>
              <a:rPr lang="en-US" sz="2800" dirty="0"/>
              <a:t>The health department is investigating ways to obtain and use hospitalization, emergency department and outpatient data to respond quickly to trends in our community, before they become vital statistics</a:t>
            </a:r>
          </a:p>
          <a:p>
            <a:endParaRPr lang="en-US" dirty="0"/>
          </a:p>
        </p:txBody>
      </p:sp>
    </p:spTree>
    <p:extLst>
      <p:ext uri="{BB962C8B-B14F-4D97-AF65-F5344CB8AC3E}">
        <p14:creationId xmlns:p14="http://schemas.microsoft.com/office/powerpoint/2010/main" val="33429906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356379-B63D-4E0E-981C-8E460E3286D1}"/>
              </a:ext>
            </a:extLst>
          </p:cNvPr>
          <p:cNvSpPr>
            <a:spLocks noGrp="1"/>
          </p:cNvSpPr>
          <p:nvPr>
            <p:ph type="title"/>
          </p:nvPr>
        </p:nvSpPr>
        <p:spPr/>
        <p:txBody>
          <a:bodyPr/>
          <a:lstStyle/>
          <a:p>
            <a:pPr algn="ctr"/>
            <a:r>
              <a:rPr lang="en-US" dirty="0"/>
              <a:t>The Mission of the Porter County Health Department is…</a:t>
            </a:r>
          </a:p>
        </p:txBody>
      </p:sp>
      <p:sp>
        <p:nvSpPr>
          <p:cNvPr id="5" name="Text Placeholder 4">
            <a:extLst>
              <a:ext uri="{FF2B5EF4-FFF2-40B4-BE49-F238E27FC236}">
                <a16:creationId xmlns:a16="http://schemas.microsoft.com/office/drawing/2014/main" id="{B1865ABC-B990-47A1-AE05-A79184F86CA1}"/>
              </a:ext>
            </a:extLst>
          </p:cNvPr>
          <p:cNvSpPr>
            <a:spLocks noGrp="1"/>
          </p:cNvSpPr>
          <p:nvPr>
            <p:ph type="body" idx="1"/>
          </p:nvPr>
        </p:nvSpPr>
        <p:spPr/>
        <p:txBody>
          <a:bodyPr/>
          <a:lstStyle/>
          <a:p>
            <a:r>
              <a:rPr lang="en-US" dirty="0"/>
              <a:t>Porter County Health Department promotes and protects the health and well-being of our community</a:t>
            </a:r>
          </a:p>
        </p:txBody>
      </p:sp>
    </p:spTree>
    <p:extLst>
      <p:ext uri="{BB962C8B-B14F-4D97-AF65-F5344CB8AC3E}">
        <p14:creationId xmlns:p14="http://schemas.microsoft.com/office/powerpoint/2010/main" val="1661569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356379-B63D-4E0E-981C-8E460E3286D1}"/>
              </a:ext>
            </a:extLst>
          </p:cNvPr>
          <p:cNvSpPr>
            <a:spLocks noGrp="1"/>
          </p:cNvSpPr>
          <p:nvPr>
            <p:ph type="title"/>
          </p:nvPr>
        </p:nvSpPr>
        <p:spPr/>
        <p:txBody>
          <a:bodyPr/>
          <a:lstStyle/>
          <a:p>
            <a:pPr algn="ctr"/>
            <a:r>
              <a:rPr lang="en-US" dirty="0"/>
              <a:t>Is the COVID19 vaccine a cause of fetal death?</a:t>
            </a:r>
          </a:p>
        </p:txBody>
      </p:sp>
      <p:sp>
        <p:nvSpPr>
          <p:cNvPr id="5" name="Text Placeholder 4">
            <a:extLst>
              <a:ext uri="{FF2B5EF4-FFF2-40B4-BE49-F238E27FC236}">
                <a16:creationId xmlns:a16="http://schemas.microsoft.com/office/drawing/2014/main" id="{B1865ABC-B990-47A1-AE05-A79184F86C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65096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8FF6C-5B14-40D2-BC47-2CE250C63DF2}"/>
              </a:ext>
            </a:extLst>
          </p:cNvPr>
          <p:cNvSpPr>
            <a:spLocks noGrp="1"/>
          </p:cNvSpPr>
          <p:nvPr>
            <p:ph type="title"/>
          </p:nvPr>
        </p:nvSpPr>
        <p:spPr/>
        <p:txBody>
          <a:bodyPr/>
          <a:lstStyle/>
          <a:p>
            <a:r>
              <a:rPr lang="en-US" dirty="0"/>
              <a:t>Number of fetal deaths by year</a:t>
            </a:r>
          </a:p>
        </p:txBody>
      </p:sp>
      <p:graphicFrame>
        <p:nvGraphicFramePr>
          <p:cNvPr id="9" name="Content Placeholder 8">
            <a:extLst>
              <a:ext uri="{FF2B5EF4-FFF2-40B4-BE49-F238E27FC236}">
                <a16:creationId xmlns:a16="http://schemas.microsoft.com/office/drawing/2014/main" id="{585E2AB4-CC69-4A54-91CA-1258D8A26F4C}"/>
              </a:ext>
            </a:extLst>
          </p:cNvPr>
          <p:cNvGraphicFramePr>
            <a:graphicFrameLocks noGrp="1"/>
          </p:cNvGraphicFramePr>
          <p:nvPr>
            <p:ph idx="1"/>
          </p:nvPr>
        </p:nvGraphicFramePr>
        <p:xfrm>
          <a:off x="677862" y="2160588"/>
          <a:ext cx="10350921" cy="42066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8746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561B8-6710-4938-8893-633047A71F4A}"/>
              </a:ext>
            </a:extLst>
          </p:cNvPr>
          <p:cNvSpPr>
            <a:spLocks noGrp="1"/>
          </p:cNvSpPr>
          <p:nvPr>
            <p:ph type="title"/>
          </p:nvPr>
        </p:nvSpPr>
        <p:spPr/>
        <p:txBody>
          <a:bodyPr/>
          <a:lstStyle/>
          <a:p>
            <a:r>
              <a:rPr lang="en-US" dirty="0"/>
              <a:t>Total births by year</a:t>
            </a:r>
          </a:p>
        </p:txBody>
      </p:sp>
      <p:pic>
        <p:nvPicPr>
          <p:cNvPr id="4" name="Picture 3">
            <a:extLst>
              <a:ext uri="{FF2B5EF4-FFF2-40B4-BE49-F238E27FC236}">
                <a16:creationId xmlns:a16="http://schemas.microsoft.com/office/drawing/2014/main" id="{EBBDD90A-6091-44FC-9494-C0344AE77C68}"/>
              </a:ext>
            </a:extLst>
          </p:cNvPr>
          <p:cNvPicPr>
            <a:picLocks noChangeAspect="1"/>
          </p:cNvPicPr>
          <p:nvPr/>
        </p:nvPicPr>
        <p:blipFill>
          <a:blip r:embed="rId2"/>
          <a:stretch>
            <a:fillRect/>
          </a:stretch>
        </p:blipFill>
        <p:spPr>
          <a:xfrm>
            <a:off x="1154955" y="2540000"/>
            <a:ext cx="9373346" cy="3860800"/>
          </a:xfrm>
          <a:prstGeom prst="rect">
            <a:avLst/>
          </a:prstGeom>
        </p:spPr>
      </p:pic>
    </p:spTree>
    <p:extLst>
      <p:ext uri="{BB962C8B-B14F-4D97-AF65-F5344CB8AC3E}">
        <p14:creationId xmlns:p14="http://schemas.microsoft.com/office/powerpoint/2010/main" val="358720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356379-B63D-4E0E-981C-8E460E3286D1}"/>
              </a:ext>
            </a:extLst>
          </p:cNvPr>
          <p:cNvSpPr>
            <a:spLocks noGrp="1"/>
          </p:cNvSpPr>
          <p:nvPr>
            <p:ph type="title"/>
          </p:nvPr>
        </p:nvSpPr>
        <p:spPr/>
        <p:txBody>
          <a:bodyPr/>
          <a:lstStyle/>
          <a:p>
            <a:pPr algn="ctr"/>
            <a:r>
              <a:rPr lang="en-US" dirty="0"/>
              <a:t>Will masks be mandated in the future?</a:t>
            </a:r>
          </a:p>
        </p:txBody>
      </p:sp>
      <p:sp>
        <p:nvSpPr>
          <p:cNvPr id="5" name="Text Placeholder 4">
            <a:extLst>
              <a:ext uri="{FF2B5EF4-FFF2-40B4-BE49-F238E27FC236}">
                <a16:creationId xmlns:a16="http://schemas.microsoft.com/office/drawing/2014/main" id="{B1865ABC-B990-47A1-AE05-A79184F86C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95313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1A2F5-55B4-46BF-9C53-6A8BC26433D6}"/>
              </a:ext>
            </a:extLst>
          </p:cNvPr>
          <p:cNvSpPr>
            <a:spLocks noGrp="1"/>
          </p:cNvSpPr>
          <p:nvPr>
            <p:ph type="title"/>
          </p:nvPr>
        </p:nvSpPr>
        <p:spPr/>
        <p:txBody>
          <a:bodyPr/>
          <a:lstStyle/>
          <a:p>
            <a:r>
              <a:rPr lang="en-US" dirty="0"/>
              <a:t>Masks will not be mandated by the Porter County Health Department for preventing spread of COVID19*</a:t>
            </a:r>
          </a:p>
        </p:txBody>
      </p:sp>
      <p:sp>
        <p:nvSpPr>
          <p:cNvPr id="3" name="Text Placeholder 2">
            <a:extLst>
              <a:ext uri="{FF2B5EF4-FFF2-40B4-BE49-F238E27FC236}">
                <a16:creationId xmlns:a16="http://schemas.microsoft.com/office/drawing/2014/main" id="{B1FBE6B8-A2BA-4778-9DF2-7E100DE65186}"/>
              </a:ext>
            </a:extLst>
          </p:cNvPr>
          <p:cNvSpPr>
            <a:spLocks noGrp="1"/>
          </p:cNvSpPr>
          <p:nvPr>
            <p:ph type="body" idx="1"/>
          </p:nvPr>
        </p:nvSpPr>
        <p:spPr/>
        <p:txBody>
          <a:bodyPr>
            <a:normAutofit fontScale="92500" lnSpcReduction="20000"/>
          </a:bodyPr>
          <a:lstStyle/>
          <a:p>
            <a:r>
              <a:rPr lang="en-US" dirty="0"/>
              <a:t>*Recommendations are not mandate, private businesses, healthcare institutions and school systems implement their own policies to protect their employees, patients and students</a:t>
            </a:r>
          </a:p>
        </p:txBody>
      </p:sp>
    </p:spTree>
    <p:extLst>
      <p:ext uri="{BB962C8B-B14F-4D97-AF65-F5344CB8AC3E}">
        <p14:creationId xmlns:p14="http://schemas.microsoft.com/office/powerpoint/2010/main" val="4201234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356379-B63D-4E0E-981C-8E460E3286D1}"/>
              </a:ext>
            </a:extLst>
          </p:cNvPr>
          <p:cNvSpPr>
            <a:spLocks noGrp="1"/>
          </p:cNvSpPr>
          <p:nvPr>
            <p:ph type="title"/>
          </p:nvPr>
        </p:nvSpPr>
        <p:spPr/>
        <p:txBody>
          <a:bodyPr/>
          <a:lstStyle/>
          <a:p>
            <a:pPr algn="ctr"/>
            <a:r>
              <a:rPr lang="en-US" dirty="0"/>
              <a:t>Will the updated COVID19 vaccine be offered by the Porter County Health Department?</a:t>
            </a:r>
          </a:p>
        </p:txBody>
      </p:sp>
      <p:sp>
        <p:nvSpPr>
          <p:cNvPr id="5" name="Text Placeholder 4">
            <a:extLst>
              <a:ext uri="{FF2B5EF4-FFF2-40B4-BE49-F238E27FC236}">
                <a16:creationId xmlns:a16="http://schemas.microsoft.com/office/drawing/2014/main" id="{B1865ABC-B990-47A1-AE05-A79184F86C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85459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F027D73-56B8-4DA5-9E35-5E4FCFEAEACF}"/>
              </a:ext>
            </a:extLst>
          </p:cNvPr>
          <p:cNvSpPr>
            <a:spLocks noGrp="1"/>
          </p:cNvSpPr>
          <p:nvPr>
            <p:ph type="title"/>
          </p:nvPr>
        </p:nvSpPr>
        <p:spPr>
          <a:xfrm>
            <a:off x="1148798" y="1063417"/>
            <a:ext cx="8831816" cy="1098443"/>
          </a:xfrm>
        </p:spPr>
        <p:txBody>
          <a:bodyPr/>
          <a:lstStyle/>
          <a:p>
            <a:r>
              <a:rPr lang="en-US" dirty="0"/>
              <a:t>COVID19 Vaccination</a:t>
            </a:r>
          </a:p>
        </p:txBody>
      </p:sp>
      <p:sp>
        <p:nvSpPr>
          <p:cNvPr id="5" name="Text Placeholder 4">
            <a:extLst>
              <a:ext uri="{FF2B5EF4-FFF2-40B4-BE49-F238E27FC236}">
                <a16:creationId xmlns:a16="http://schemas.microsoft.com/office/drawing/2014/main" id="{34ED9369-6564-4CA5-95AC-0F5789971FDC}"/>
              </a:ext>
            </a:extLst>
          </p:cNvPr>
          <p:cNvSpPr>
            <a:spLocks noGrp="1"/>
          </p:cNvSpPr>
          <p:nvPr>
            <p:ph type="body" sz="half" idx="2"/>
          </p:nvPr>
        </p:nvSpPr>
        <p:spPr>
          <a:xfrm>
            <a:off x="1154954" y="3324540"/>
            <a:ext cx="8825659" cy="3009648"/>
          </a:xfrm>
        </p:spPr>
        <p:txBody>
          <a:bodyPr/>
          <a:lstStyle/>
          <a:p>
            <a:r>
              <a:rPr lang="en-US" dirty="0"/>
              <a:t>Reformulated monovalent mRNA vaccine – only Moderna at this time at health dept</a:t>
            </a:r>
          </a:p>
          <a:p>
            <a:r>
              <a:rPr lang="en-US" dirty="0"/>
              <a:t>CDC Recommends a dose for all ages 6 </a:t>
            </a:r>
            <a:r>
              <a:rPr lang="en-US" dirty="0" err="1"/>
              <a:t>mos</a:t>
            </a:r>
            <a:r>
              <a:rPr lang="en-US" dirty="0"/>
              <a:t> and older</a:t>
            </a:r>
          </a:p>
          <a:p>
            <a:r>
              <a:rPr lang="en-US" dirty="0"/>
              <a:t>FDA approved for ages 12 and up, EUA approval for 6 </a:t>
            </a:r>
            <a:r>
              <a:rPr lang="en-US" dirty="0" err="1"/>
              <a:t>mos</a:t>
            </a:r>
            <a:r>
              <a:rPr lang="en-US" dirty="0"/>
              <a:t> – 11 </a:t>
            </a:r>
            <a:r>
              <a:rPr lang="en-US" dirty="0" err="1"/>
              <a:t>yo</a:t>
            </a:r>
            <a:endParaRPr lang="en-US" dirty="0"/>
          </a:p>
          <a:p>
            <a:r>
              <a:rPr lang="en-US" dirty="0"/>
              <a:t>Can be given if no COVID19 vaccination in past 2 months</a:t>
            </a:r>
          </a:p>
          <a:p>
            <a:r>
              <a:rPr lang="en-US" dirty="0"/>
              <a:t>Strongly recommended for those who have high risk for complications</a:t>
            </a:r>
          </a:p>
          <a:p>
            <a:endParaRPr lang="en-US" dirty="0"/>
          </a:p>
        </p:txBody>
      </p:sp>
    </p:spTree>
    <p:extLst>
      <p:ext uri="{BB962C8B-B14F-4D97-AF65-F5344CB8AC3E}">
        <p14:creationId xmlns:p14="http://schemas.microsoft.com/office/powerpoint/2010/main" val="20654178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8309</TotalTime>
  <Words>1733</Words>
  <Application>Microsoft Office PowerPoint</Application>
  <PresentationFormat>Widescreen</PresentationFormat>
  <Paragraphs>129</Paragraphs>
  <Slides>23</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Century Gothic</vt:lpstr>
      <vt:lpstr>Wingdings 3</vt:lpstr>
      <vt:lpstr>Ion Boardroom</vt:lpstr>
      <vt:lpstr>Porter County Heath Department</vt:lpstr>
      <vt:lpstr>Frequently Asked Questions</vt:lpstr>
      <vt:lpstr>Is the COVID19 vaccine a cause of fetal death?</vt:lpstr>
      <vt:lpstr>Number of fetal deaths by year</vt:lpstr>
      <vt:lpstr>Total births by year</vt:lpstr>
      <vt:lpstr>Will masks be mandated in the future?</vt:lpstr>
      <vt:lpstr>Masks will not be mandated by the Porter County Health Department for preventing spread of COVID19*</vt:lpstr>
      <vt:lpstr>Will the updated COVID19 vaccine be offered by the Porter County Health Department?</vt:lpstr>
      <vt:lpstr>COVID19 Vaccination</vt:lpstr>
      <vt:lpstr>Does the Porter County Health Department ensure informed consent when giving vaccines?</vt:lpstr>
      <vt:lpstr>Consent for all vaccinations</vt:lpstr>
      <vt:lpstr>Is myocarditis caused by the COVID19 vaccine?</vt:lpstr>
      <vt:lpstr>Research on Myocarditis in Covid19 Vaccination</vt:lpstr>
      <vt:lpstr>Myocarditis in COVID19 Infection</vt:lpstr>
      <vt:lpstr>COVID19 status</vt:lpstr>
      <vt:lpstr>What is your position on the UN’s PPPR document and amendments to the WHO International Health Regulations?</vt:lpstr>
      <vt:lpstr>Dr Stamp’s thoughts exclusively:</vt:lpstr>
      <vt:lpstr>Do you read what we send? </vt:lpstr>
      <vt:lpstr>Emails received from the public</vt:lpstr>
      <vt:lpstr>Recommended reading FROM the HD</vt:lpstr>
      <vt:lpstr>Recommended reading FROM the HD</vt:lpstr>
      <vt:lpstr>Health First Porter County</vt:lpstr>
      <vt:lpstr>The Mission of the Porter County Health Department 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Porter County Heath Department</dc:title>
  <dc:creator>Leesa Faris</dc:creator>
  <cp:lastModifiedBy>Carrie Gschwind</cp:lastModifiedBy>
  <cp:revision>64</cp:revision>
  <cp:lastPrinted>2023-08-30T21:03:20Z</cp:lastPrinted>
  <dcterms:created xsi:type="dcterms:W3CDTF">2023-08-30T20:32:48Z</dcterms:created>
  <dcterms:modified xsi:type="dcterms:W3CDTF">2023-10-03T21:41:32Z</dcterms:modified>
</cp:coreProperties>
</file>