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69" r:id="rId3"/>
    <p:sldId id="270" r:id="rId4"/>
    <p:sldId id="257" r:id="rId5"/>
    <p:sldId id="258" r:id="rId6"/>
    <p:sldId id="259" r:id="rId7"/>
    <p:sldId id="260" r:id="rId8"/>
    <p:sldId id="271" r:id="rId9"/>
    <p:sldId id="272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Stats!$R$73:$R$78</c:f>
              <c:numCache>
                <c:formatCode>General</c:formatCode>
                <c:ptCount val="6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  <c:pt idx="4">
                  <c:v>2022</c:v>
                </c:pt>
                <c:pt idx="5">
                  <c:v>2023</c:v>
                </c:pt>
              </c:numCache>
            </c:numRef>
          </c:xVal>
          <c:yVal>
            <c:numRef>
              <c:f>Stats!$S$73:$S$78</c:f>
              <c:numCache>
                <c:formatCode>General</c:formatCode>
                <c:ptCount val="6"/>
                <c:pt idx="0">
                  <c:v>9</c:v>
                </c:pt>
                <c:pt idx="1">
                  <c:v>5</c:v>
                </c:pt>
                <c:pt idx="2">
                  <c:v>16</c:v>
                </c:pt>
                <c:pt idx="3">
                  <c:v>11</c:v>
                </c:pt>
                <c:pt idx="4">
                  <c:v>9</c:v>
                </c:pt>
                <c:pt idx="5">
                  <c:v>4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47F2-44DC-B0D1-F813B9B0DF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54601616"/>
        <c:axId val="2054576656"/>
      </c:scatterChart>
      <c:valAx>
        <c:axId val="20546016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4576656"/>
        <c:crosses val="autoZero"/>
        <c:crossBetween val="midCat"/>
      </c:valAx>
      <c:valAx>
        <c:axId val="2054576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460161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0" normalizeH="0" baseline="0">
                <a:solidFill>
                  <a:schemeClr val="dk1">
                    <a:lumMod val="50000"/>
                    <a:lumOff val="50000"/>
                  </a:schemeClr>
                </a:solidFill>
                <a:latin typeface="+mj-lt"/>
                <a:ea typeface="+mj-ea"/>
                <a:cs typeface="+mj-cs"/>
              </a:defRPr>
            </a:pPr>
            <a:endParaRPr lang="en-US" dirty="0"/>
          </a:p>
          <a:p>
            <a:pPr>
              <a:defRPr/>
            </a:pP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0" normalizeH="0" baseline="0">
              <a:solidFill>
                <a:schemeClr val="dk1">
                  <a:lumMod val="50000"/>
                  <a:lumOff val="50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Mother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Data!$L$3:$L$7</c:f>
              <c:strCache>
                <c:ptCount val="5"/>
                <c:pt idx="0">
                  <c:v>No info</c:v>
                </c:pt>
                <c:pt idx="1">
                  <c:v>1-5</c:v>
                </c:pt>
                <c:pt idx="2">
                  <c:v>6-10</c:v>
                </c:pt>
                <c:pt idx="3">
                  <c:v>11-15</c:v>
                </c:pt>
                <c:pt idx="4">
                  <c:v>Over 15</c:v>
                </c:pt>
              </c:strCache>
            </c:strRef>
          </c:cat>
          <c:val>
            <c:numRef>
              <c:f>Data!$M$3:$M$7</c:f>
              <c:numCache>
                <c:formatCode>General</c:formatCode>
                <c:ptCount val="5"/>
                <c:pt idx="0">
                  <c:v>8</c:v>
                </c:pt>
                <c:pt idx="1">
                  <c:v>29</c:v>
                </c:pt>
                <c:pt idx="2">
                  <c:v>10</c:v>
                </c:pt>
                <c:pt idx="3">
                  <c:v>6</c:v>
                </c:pt>
                <c:pt idx="4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D27-4337-A22F-9FD7810303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181631152"/>
        <c:axId val="314642752"/>
      </c:barChart>
      <c:catAx>
        <c:axId val="181631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4642752"/>
        <c:crosses val="autoZero"/>
        <c:auto val="1"/>
        <c:lblAlgn val="ctr"/>
        <c:lblOffset val="100"/>
        <c:noMultiLvlLbl val="0"/>
      </c:catAx>
      <c:valAx>
        <c:axId val="314642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163115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Mother</c:v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Data!$C$13:$H$13</c:f>
              <c:strCache>
                <c:ptCount val="6"/>
                <c:pt idx="0">
                  <c:v>0-13</c:v>
                </c:pt>
                <c:pt idx="1">
                  <c:v>14-20</c:v>
                </c:pt>
                <c:pt idx="2">
                  <c:v>21-26</c:v>
                </c:pt>
                <c:pt idx="3">
                  <c:v>27-32</c:v>
                </c:pt>
                <c:pt idx="4">
                  <c:v>33-38</c:v>
                </c:pt>
                <c:pt idx="5">
                  <c:v>39</c:v>
                </c:pt>
              </c:strCache>
            </c:strRef>
          </c:cat>
          <c:val>
            <c:numRef>
              <c:f>Data!$C$14:$H$14</c:f>
              <c:numCache>
                <c:formatCode>General</c:formatCode>
                <c:ptCount val="6"/>
                <c:pt idx="0">
                  <c:v>2</c:v>
                </c:pt>
                <c:pt idx="1">
                  <c:v>15</c:v>
                </c:pt>
                <c:pt idx="2">
                  <c:v>13</c:v>
                </c:pt>
                <c:pt idx="3">
                  <c:v>7</c:v>
                </c:pt>
                <c:pt idx="4">
                  <c:v>14</c:v>
                </c:pt>
                <c:pt idx="5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CE-46DC-A12D-AABA441702D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326577888"/>
        <c:axId val="326578720"/>
      </c:barChart>
      <c:catAx>
        <c:axId val="3265778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578720"/>
        <c:crosses val="autoZero"/>
        <c:auto val="1"/>
        <c:lblAlgn val="ctr"/>
        <c:lblOffset val="100"/>
        <c:noMultiLvlLbl val="0"/>
      </c:catAx>
      <c:valAx>
        <c:axId val="32657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2657788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Data!$C$20:$E$20</c:f>
              <c:strCache>
                <c:ptCount val="3"/>
                <c:pt idx="0">
                  <c:v>Less than
 2500g</c:v>
                </c:pt>
                <c:pt idx="1">
                  <c:v>2500-4000g</c:v>
                </c:pt>
                <c:pt idx="2">
                  <c:v>Over 
4000g</c:v>
                </c:pt>
              </c:strCache>
            </c:strRef>
          </c:cat>
          <c:val>
            <c:numRef>
              <c:f>Data!$C$21:$E$21</c:f>
              <c:numCache>
                <c:formatCode>General</c:formatCode>
                <c:ptCount val="3"/>
                <c:pt idx="0">
                  <c:v>43</c:v>
                </c:pt>
                <c:pt idx="1">
                  <c:v>10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A8B-4A22-B7E3-8B03E16345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67"/>
        <c:overlap val="-43"/>
        <c:axId val="504164832"/>
        <c:axId val="504166080"/>
      </c:barChart>
      <c:catAx>
        <c:axId val="50416483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166080"/>
        <c:crosses val="autoZero"/>
        <c:auto val="1"/>
        <c:lblAlgn val="ctr"/>
        <c:lblOffset val="100"/>
        <c:noMultiLvlLbl val="0"/>
      </c:catAx>
      <c:valAx>
        <c:axId val="504166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dk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416483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pattFill prst="ltDnDiag">
          <a:fgClr>
            <a:schemeClr val="dk1">
              <a:lumMod val="15000"/>
              <a:lumOff val="85000"/>
            </a:schemeClr>
          </a:fgClr>
          <a:bgClr>
            <a:schemeClr val="lt1"/>
          </a:bgClr>
        </a:patt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lt1"/>
    </a:soli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7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8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8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1600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65DAB32-F546-4F86-992C-49CB9087EA3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7C92B82-34C1-497C-A953-720D697F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56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B32-F546-4F86-992C-49CB9087EA3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2B82-34C1-497C-A953-720D697F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95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B32-F546-4F86-992C-49CB9087EA3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2B82-34C1-497C-A953-720D697F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0271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B32-F546-4F86-992C-49CB9087EA3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2B82-34C1-497C-A953-720D697F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820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B32-F546-4F86-992C-49CB9087EA3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2B82-34C1-497C-A953-720D697F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199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B32-F546-4F86-992C-49CB9087EA3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2B82-34C1-497C-A953-720D697F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268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B32-F546-4F86-992C-49CB9087EA3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2B82-34C1-497C-A953-720D697F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0631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65DAB32-F546-4F86-992C-49CB9087EA3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2B82-34C1-497C-A953-720D697F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081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65DAB32-F546-4F86-992C-49CB9087EA3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2B82-34C1-497C-A953-720D697F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51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B32-F546-4F86-992C-49CB9087EA3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2B82-34C1-497C-A953-720D697F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08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B32-F546-4F86-992C-49CB9087EA3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2B82-34C1-497C-A953-720D697F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602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B32-F546-4F86-992C-49CB9087EA3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2B82-34C1-497C-A953-720D697F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3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B32-F546-4F86-992C-49CB9087EA3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2B82-34C1-497C-A953-720D697F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91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B32-F546-4F86-992C-49CB9087EA3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2B82-34C1-497C-A953-720D697F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536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B32-F546-4F86-992C-49CB9087EA3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2B82-34C1-497C-A953-720D697F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22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B32-F546-4F86-992C-49CB9087EA3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2B82-34C1-497C-A953-720D697F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49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AB32-F546-4F86-992C-49CB9087EA3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92B82-34C1-497C-A953-720D697F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92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65DAB32-F546-4F86-992C-49CB9087EA32}" type="datetimeFigureOut">
              <a:rPr lang="en-US" smtClean="0"/>
              <a:t>10/3/2023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7C92B82-34C1-497C-A953-720D697F6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419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9DF7A-2E24-4E1F-AA8C-89B1E33105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Porter County Heath Department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29EC7F-8185-413A-B29E-48485187EF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Health First Indiana updates</a:t>
            </a:r>
          </a:p>
        </p:txBody>
      </p:sp>
    </p:spTree>
    <p:extLst>
      <p:ext uri="{BB962C8B-B14F-4D97-AF65-F5344CB8AC3E}">
        <p14:creationId xmlns:p14="http://schemas.microsoft.com/office/powerpoint/2010/main" val="246444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669D1-AC9F-424E-A8D3-BAB0C6348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Fetal Infant Mortality Review (FIMR)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B7B32-26C4-4D5B-A3BB-6A9305015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77979"/>
            <a:ext cx="11229474" cy="4138863"/>
          </a:xfrm>
        </p:spPr>
        <p:txBody>
          <a:bodyPr>
            <a:normAutofit lnSpcReduction="10000"/>
          </a:bodyPr>
          <a:lstStyle/>
          <a:p>
            <a:r>
              <a:rPr lang="en-US" dirty="0">
                <a:solidFill>
                  <a:srgbClr val="0A0A0A"/>
                </a:solidFill>
                <a:latin typeface="Open Sans" panose="020B0606030504020204" pitchFamily="34" charset="0"/>
              </a:rPr>
              <a:t>Fatality Review Teams as Core Service (CFR and SOFR Teams already established)</a:t>
            </a:r>
          </a:p>
          <a:p>
            <a:r>
              <a:rPr lang="en-US" dirty="0">
                <a:solidFill>
                  <a:srgbClr val="0A0A0A"/>
                </a:solidFill>
                <a:latin typeface="Open Sans" panose="020B0606030504020204" pitchFamily="34" charset="0"/>
              </a:rPr>
              <a:t>FIMR: M</a:t>
            </a:r>
            <a:r>
              <a:rPr lang="en-US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ulti-disciplinary community team to review de-identified infant and fetal death cases</a:t>
            </a:r>
          </a:p>
          <a:p>
            <a:r>
              <a:rPr lang="en-US" dirty="0">
                <a:solidFill>
                  <a:srgbClr val="0A0A0A"/>
                </a:solidFill>
                <a:latin typeface="Open Sans" panose="020B0606030504020204" pitchFamily="34" charset="0"/>
              </a:rPr>
              <a:t>Reviews case summary of medical data and a maternal interview</a:t>
            </a:r>
            <a:endParaRPr lang="en-US" b="0" i="0" dirty="0">
              <a:solidFill>
                <a:srgbClr val="0A0A0A"/>
              </a:solidFill>
              <a:effectLst/>
              <a:latin typeface="Open Sans" panose="020B0606030504020204" pitchFamily="34" charset="0"/>
            </a:endParaRPr>
          </a:p>
          <a:p>
            <a:r>
              <a:rPr lang="en-US" dirty="0">
                <a:solidFill>
                  <a:srgbClr val="0A0A0A"/>
                </a:solidFill>
                <a:latin typeface="Open Sans" panose="020B0606030504020204" pitchFamily="34" charset="0"/>
              </a:rPr>
              <a:t>Cases 20 week gestation to 1 year of age (CFR also reviews 0-1 year deaths)  </a:t>
            </a:r>
          </a:p>
          <a:p>
            <a:r>
              <a:rPr lang="en-US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FIMR team members: LHD, Physicians (OB, Pediatrician, Family Practitioner), Social Services Divisions (Medicaid, WIC, DCS), Nurses, Hospital Grief Counselor, Health Educators, Communit</a:t>
            </a:r>
            <a:r>
              <a:rPr lang="en-US" dirty="0">
                <a:solidFill>
                  <a:srgbClr val="0A0A0A"/>
                </a:solidFill>
                <a:latin typeface="Open Sans" panose="020B0606030504020204" pitchFamily="34" charset="0"/>
              </a:rPr>
              <a:t>y Healthcare Workers, </a:t>
            </a:r>
            <a:r>
              <a:rPr lang="en-US" dirty="0" err="1">
                <a:solidFill>
                  <a:srgbClr val="0A0A0A"/>
                </a:solidFill>
                <a:latin typeface="Open Sans" panose="020B0606030504020204" pitchFamily="34" charset="0"/>
              </a:rPr>
              <a:t>etc</a:t>
            </a:r>
            <a:r>
              <a:rPr lang="en-US" dirty="0">
                <a:solidFill>
                  <a:srgbClr val="0A0A0A"/>
                </a:solidFill>
                <a:latin typeface="Open Sans" panose="020B0606030504020204" pitchFamily="34" charset="0"/>
              </a:rPr>
              <a:t>…</a:t>
            </a:r>
            <a:endParaRPr lang="en-US" b="0" i="0" dirty="0">
              <a:solidFill>
                <a:srgbClr val="0A0A0A"/>
              </a:solidFill>
              <a:effectLst/>
              <a:latin typeface="Open Sans" panose="020B0606030504020204" pitchFamily="34" charset="0"/>
            </a:endParaRPr>
          </a:p>
          <a:p>
            <a:r>
              <a:rPr lang="en-US" b="0" i="0" dirty="0">
                <a:solidFill>
                  <a:srgbClr val="0A0A0A"/>
                </a:solidFill>
                <a:effectLst/>
                <a:latin typeface="Open Sans" panose="020B0606030504020204" pitchFamily="34" charset="0"/>
              </a:rPr>
              <a:t>Findings are summarized and used to create recommendations to improve the community’s service delivery systems and resources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Findings are then handed off to a Community Action Team to implement creative way to improve health outcomes for mothers and infants</a:t>
            </a:r>
          </a:p>
          <a:p>
            <a:r>
              <a:rPr lang="en-US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FIMR is not about assigning blame, but improving systems and resources</a:t>
            </a:r>
          </a:p>
        </p:txBody>
      </p:sp>
    </p:spTree>
    <p:extLst>
      <p:ext uri="{BB962C8B-B14F-4D97-AF65-F5344CB8AC3E}">
        <p14:creationId xmlns:p14="http://schemas.microsoft.com/office/powerpoint/2010/main" val="2057669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5CDE644-C9E4-4591-9B83-3DF0CEA702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445" y="0"/>
            <a:ext cx="5423709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3EACD41-2BF8-485C-B7FD-7292E576F45B}"/>
              </a:ext>
            </a:extLst>
          </p:cNvPr>
          <p:cNvSpPr txBox="1"/>
          <p:nvPr/>
        </p:nvSpPr>
        <p:spPr>
          <a:xfrm>
            <a:off x="296779" y="204537"/>
            <a:ext cx="556661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dirty="0"/>
              <a:t>Porter County Infant Mortality Rate 5</a:t>
            </a:r>
            <a:r>
              <a:rPr lang="en-US" baseline="30000" dirty="0"/>
              <a:t>th</a:t>
            </a:r>
            <a:r>
              <a:rPr lang="en-US" dirty="0"/>
              <a:t> Lowest in Indiana (5 year average 3.8 deaths/1000 live births).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dirty="0"/>
              <a:t>PCHD will oversee FIMR team in Porter County.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dirty="0"/>
              <a:t>Have identified FIMR team lead who will train through IDOH for the next few months.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dirty="0"/>
              <a:t>Working to identify the remainder of the team to begin case reviews in 2024.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dirty="0"/>
              <a:t>Through medical review and maternal interviews, goal is to understand how the following issues relate to infant mortality and effect change: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dirty="0"/>
              <a:t>Social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dirty="0"/>
              <a:t>Economic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dirty="0"/>
              <a:t>Environmental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dirty="0"/>
              <a:t>Educational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dirty="0"/>
              <a:t>Health and Safety </a:t>
            </a:r>
          </a:p>
          <a:p>
            <a:pPr marL="742950" lvl="1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425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D8FF6C-5B14-40D2-BC47-2CE250C63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fetal deaths by year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85E2AB4-CC69-4A54-91CA-1258D8A26F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636321"/>
              </p:ext>
            </p:extLst>
          </p:nvPr>
        </p:nvGraphicFramePr>
        <p:xfrm>
          <a:off x="677862" y="2160588"/>
          <a:ext cx="10350921" cy="4206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99424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4E449-BCE9-4EE6-995E-ECCE6D7407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Number of prenatal visits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4096437-DD4E-4E9D-9BEF-5823006418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3918029"/>
              </p:ext>
            </p:extLst>
          </p:nvPr>
        </p:nvGraphicFramePr>
        <p:xfrm>
          <a:off x="723987" y="2332652"/>
          <a:ext cx="10304797" cy="3760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98446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0F1DE-3B6F-45FB-81EE-D0A15DF8C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920446"/>
          </a:xfrm>
        </p:spPr>
        <p:txBody>
          <a:bodyPr/>
          <a:lstStyle/>
          <a:p>
            <a:r>
              <a:rPr lang="en-US" dirty="0"/>
              <a:t>Clinical estimation of gestation at delivery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3EA4FE8-1360-4BCC-AC91-3EE57B90D16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9457427"/>
              </p:ext>
            </p:extLst>
          </p:nvPr>
        </p:nvGraphicFramePr>
        <p:xfrm>
          <a:off x="1155700" y="2603500"/>
          <a:ext cx="9667810" cy="34952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45473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C58CD-D483-4A51-92D5-D8434E8BB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Fetal attributes – weight in grams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6D71A9E-5550-42A7-BF18-AE2F5361371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9760861"/>
              </p:ext>
            </p:extLst>
          </p:nvPr>
        </p:nvGraphicFramePr>
        <p:xfrm>
          <a:off x="981512" y="2603499"/>
          <a:ext cx="9664117" cy="35540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75320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8DF4C1-4808-412A-9522-EE3953DD4C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725015"/>
            <a:ext cx="8761413" cy="1063679"/>
          </a:xfrm>
        </p:spPr>
        <p:txBody>
          <a:bodyPr/>
          <a:lstStyle/>
          <a:p>
            <a:r>
              <a:rPr lang="en-US" dirty="0"/>
              <a:t>Public Health Needs Assessment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2CFF4-C4F2-49DB-952C-F6E9301338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095" y="2326105"/>
            <a:ext cx="8825659" cy="4203032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2200" dirty="0"/>
              <a:t>Strategy Session 8/09/2023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2200" dirty="0"/>
              <a:t>SWOT analysis with Community Resource Network 08/25/2023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2200" dirty="0"/>
              <a:t>One-on-one interview candidates and stakeholder group participants were identified and Pyrce group intro letter were sent 9/13/2023</a:t>
            </a:r>
          </a:p>
          <a:p>
            <a:pPr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2200" dirty="0"/>
              <a:t>As of yesterday afternoon, 9 one-on-one interviews have been scheduled for the upcoming weeks, including:</a:t>
            </a:r>
          </a:p>
          <a:p>
            <a:pPr lvl="1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4 of our large healthcare systems and Porter Starke</a:t>
            </a:r>
          </a:p>
          <a:p>
            <a:pPr lvl="1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2000" dirty="0"/>
              <a:t>5 community partners</a:t>
            </a:r>
          </a:p>
          <a:p>
            <a:pPr lvl="1">
              <a:buClr>
                <a:schemeClr val="tx2"/>
              </a:buClr>
              <a:buFont typeface="Wingdings" panose="05000000000000000000" pitchFamily="2" charset="2"/>
              <a:buChar char="Ø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17743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3ED7B-8B05-4D8E-BF31-AB80B1180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 Coordinator Update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B9B723-7453-456B-AA2F-F958286D80A4}"/>
              </a:ext>
            </a:extLst>
          </p:cNvPr>
          <p:cNvSpPr txBox="1"/>
          <p:nvPr/>
        </p:nvSpPr>
        <p:spPr>
          <a:xfrm>
            <a:off x="954505" y="2414337"/>
            <a:ext cx="9368590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2200" dirty="0"/>
              <a:t>Porter County Council approved new position and pay status on September 19</a:t>
            </a:r>
            <a:r>
              <a:rPr lang="en-US" sz="2200" baseline="30000" dirty="0"/>
              <a:t>th </a:t>
            </a:r>
            <a:r>
              <a:rPr lang="en-US" sz="2200" dirty="0"/>
              <a:t>to be hired in 2023 and paid from Health Fund 1159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2200" dirty="0"/>
              <a:t>Position was posted on September 25</a:t>
            </a:r>
            <a:r>
              <a:rPr lang="en-US" sz="2200" baseline="30000" dirty="0"/>
              <a:t>th</a:t>
            </a:r>
            <a:endParaRPr lang="en-US" sz="2200" dirty="0"/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2200" dirty="0"/>
              <a:t>As of this morning, we have 45 applicants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2200" dirty="0"/>
              <a:t>All current applicant submissions have been reviewed and we have selected 6 candidates that we will invite to interview next week for the first round of interviews.  </a:t>
            </a:r>
          </a:p>
          <a:p>
            <a:pPr marL="285750" indent="-285750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en-US" sz="2200" dirty="0"/>
              <a:t>The hope is to have someone in the position by the first week in November</a:t>
            </a:r>
            <a:r>
              <a:rPr lang="en-US" dirty="0"/>
              <a:t>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2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9010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297</TotalTime>
  <Words>420</Words>
  <Application>Microsoft Office PowerPoint</Application>
  <PresentationFormat>Widescreen</PresentationFormat>
  <Paragraphs>42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Open Sans</vt:lpstr>
      <vt:lpstr>Wingdings</vt:lpstr>
      <vt:lpstr>Wingdings 3</vt:lpstr>
      <vt:lpstr>Ion Boardroom</vt:lpstr>
      <vt:lpstr>Porter County Heath Department</vt:lpstr>
      <vt:lpstr>Fetal Infant Mortality Review (FIMR)</vt:lpstr>
      <vt:lpstr>PowerPoint Presentation</vt:lpstr>
      <vt:lpstr>Number of fetal deaths by year</vt:lpstr>
      <vt:lpstr>Number of prenatal visits</vt:lpstr>
      <vt:lpstr>Clinical estimation of gestation at delivery </vt:lpstr>
      <vt:lpstr>Fetal attributes – weight in grams</vt:lpstr>
      <vt:lpstr>Public Health Needs Assessment Update</vt:lpstr>
      <vt:lpstr>Care Coordinator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Porter County Heath Department</dc:title>
  <dc:creator>Leesa Faris</dc:creator>
  <cp:lastModifiedBy>Carrie Gschwind</cp:lastModifiedBy>
  <cp:revision>35</cp:revision>
  <cp:lastPrinted>2023-08-30T21:03:20Z</cp:lastPrinted>
  <dcterms:created xsi:type="dcterms:W3CDTF">2023-08-30T20:32:48Z</dcterms:created>
  <dcterms:modified xsi:type="dcterms:W3CDTF">2023-10-03T21:48:11Z</dcterms:modified>
</cp:coreProperties>
</file>