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7"/>
  </p:notesMasterIdLst>
  <p:sldIdLst>
    <p:sldId id="288" r:id="rId2"/>
    <p:sldId id="289" r:id="rId3"/>
    <p:sldId id="257" r:id="rId4"/>
    <p:sldId id="258" r:id="rId5"/>
    <p:sldId id="259" r:id="rId6"/>
    <p:sldId id="256" r:id="rId7"/>
    <p:sldId id="260" r:id="rId8"/>
    <p:sldId id="261" r:id="rId9"/>
    <p:sldId id="269" r:id="rId10"/>
    <p:sldId id="270" r:id="rId11"/>
    <p:sldId id="274" r:id="rId12"/>
    <p:sldId id="275" r:id="rId13"/>
    <p:sldId id="277" r:id="rId14"/>
    <p:sldId id="278" r:id="rId15"/>
    <p:sldId id="276" r:id="rId16"/>
    <p:sldId id="279" r:id="rId17"/>
    <p:sldId id="280" r:id="rId18"/>
    <p:sldId id="262" r:id="rId19"/>
    <p:sldId id="263" r:id="rId20"/>
    <p:sldId id="281" r:id="rId21"/>
    <p:sldId id="282" r:id="rId22"/>
    <p:sldId id="283" r:id="rId23"/>
    <p:sldId id="284" r:id="rId24"/>
    <p:sldId id="286" r:id="rId25"/>
    <p:sldId id="271" r:id="rId26"/>
    <p:sldId id="272" r:id="rId27"/>
    <p:sldId id="268" r:id="rId28"/>
    <p:sldId id="264" r:id="rId29"/>
    <p:sldId id="285" r:id="rId30"/>
    <p:sldId id="265" r:id="rId31"/>
    <p:sldId id="266" r:id="rId32"/>
    <p:sldId id="267" r:id="rId33"/>
    <p:sldId id="273" r:id="rId34"/>
    <p:sldId id="287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9" autoAdjust="0"/>
  </p:normalViewPr>
  <p:slideViewPr>
    <p:cSldViewPr>
      <p:cViewPr varScale="1">
        <p:scale>
          <a:sx n="74" d="100"/>
          <a:sy n="74" d="100"/>
        </p:scale>
        <p:origin x="-31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3F074-A705-48C3-B5D1-B42CF8E90B7C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84A2D-935E-4194-9981-DD78BF8EB0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funds broadband connections. Online application process. This is a prequel to a 2d webinar where more information provided on Category 2 funding for internal broadband connections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Rural urban issue has not been finalized. There are still comments on this part.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</a:t>
            </a:r>
            <a:r>
              <a:rPr lang="en-US" baseline="0" dirty="0" smtClean="0"/>
              <a:t> rural/urban part not finalized the tool is not yet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of Indiana </a:t>
            </a:r>
            <a:r>
              <a:rPr lang="en-US" smtClean="0"/>
              <a:t>libraries are one </a:t>
            </a:r>
            <a:r>
              <a:rPr lang="en-US" dirty="0" smtClean="0"/>
              <a:t>location.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Increased</a:t>
            </a:r>
            <a:r>
              <a:rPr lang="en-US" baseline="0" dirty="0" smtClean="0"/>
              <a:t> funding opportunities.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Trial, two year </a:t>
            </a:r>
            <a:r>
              <a:rPr lang="en-US" dirty="0" smtClean="0"/>
              <a:t>budget.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2015/2016</a:t>
            </a:r>
            <a:r>
              <a:rPr lang="en-US" baseline="0" dirty="0" smtClean="0"/>
              <a:t> have to take into account the telephone services no longer covered.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CFR Title 47 Part 54</a:t>
            </a:r>
            <a:r>
              <a:rPr lang="en-US" baseline="0" dirty="0" smtClean="0"/>
              <a:t> Universal Service support for low income, school and libraries, and health care providers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Modernization order, new forms 470 and 471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5175" cy="3430587"/>
          </a:xfrm>
          <a:solidFill>
            <a:srgbClr val="FFFFFF"/>
          </a:solidFill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582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8" tIns="45899" rIns="91798" bIns="45899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470 Last Date to Post 2/26/15</a:t>
            </a:r>
          </a:p>
          <a:p>
            <a:r>
              <a:rPr lang="en-US" dirty="0" smtClean="0"/>
              <a:t>471 Open on January 7, 2015 and close March 31,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</a:t>
            </a:r>
            <a:r>
              <a:rPr lang="en-US" dirty="0" err="1" smtClean="0"/>
              <a:t>neotiates</a:t>
            </a:r>
            <a:r>
              <a:rPr lang="en-US" dirty="0" smtClean="0"/>
              <a:t> two contracts for two services:</a:t>
            </a:r>
            <a:r>
              <a:rPr lang="en-US" baseline="0" dirty="0" smtClean="0"/>
              <a:t> broadband service in category 1 not category 2, and the other is for an eRate consultant to file online funding applications. </a:t>
            </a:r>
            <a:r>
              <a:rPr lang="en-US" dirty="0" smtClean="0"/>
              <a:t>Bid through</a:t>
            </a:r>
            <a:r>
              <a:rPr lang="en-US" baseline="0" dirty="0" smtClean="0"/>
              <a:t> dual process: federal 470 and Indiana RFP procurement rules.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year trial </a:t>
            </a:r>
            <a:r>
              <a:rPr lang="en-US" dirty="0" smtClean="0"/>
              <a:t>period. Will impact your phone bill</a:t>
            </a:r>
            <a:r>
              <a:rPr lang="en-US" baseline="0" dirty="0" smtClean="0"/>
              <a:t> if you receive eRate funding for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2016</a:t>
            </a:r>
            <a:r>
              <a:rPr lang="en-US" baseline="0" dirty="0" smtClean="0"/>
              <a:t> you will pay for most of the costs for telecommunications.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Discount is lower</a:t>
            </a:r>
            <a:r>
              <a:rPr lang="en-US" baseline="0" dirty="0" smtClean="0"/>
              <a:t> so more schools and libraries will apply for category 2 funding</a:t>
            </a:r>
            <a:r>
              <a:rPr lang="en-US" baseline="0" dirty="0" smtClean="0"/>
              <a:t>. Suggest 80% library go ahead and apply for Category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4A2D-935E-4194-9981-DD78BF8EB0A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D9E36-2F1F-4028-AEA6-BD9AC6020F5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BF97F9-C826-4B80-A3E8-E8D54CC1361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ainslie@library.IN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e.in.gov/elearning/e-rate-inform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cc.gov/edocs_public/attachmatch/DA-14-1130A1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c.org/s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ainslie@library.IN.gov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sac.org/_res/documents/sl/pdf/forms/470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ERate Primer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Karen Ainslie</a:t>
            </a:r>
          </a:p>
          <a:p>
            <a:r>
              <a:rPr lang="en-US" dirty="0" smtClean="0"/>
              <a:t>Public Library Consultant</a:t>
            </a:r>
          </a:p>
          <a:p>
            <a:r>
              <a:rPr lang="en-US" dirty="0" smtClean="0">
                <a:hlinkClick r:id="rId2"/>
              </a:rPr>
              <a:t>kainslie@library.IN.gov</a:t>
            </a:r>
            <a:endParaRPr lang="en-US" dirty="0" smtClean="0"/>
          </a:p>
          <a:p>
            <a:r>
              <a:rPr lang="en-US" dirty="0" smtClean="0"/>
              <a:t>800/451-6028</a:t>
            </a:r>
            <a:endParaRPr lang="en-US" dirty="0"/>
          </a:p>
        </p:txBody>
      </p:sp>
      <p:pic>
        <p:nvPicPr>
          <p:cNvPr id="4" name="Picture 3" descr="ISL1825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5305" y="4004305"/>
            <a:ext cx="2167895" cy="2167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E-Rate Modernization Order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 Removed:</a:t>
            </a:r>
          </a:p>
          <a:p>
            <a:pPr lvl="1"/>
            <a:r>
              <a:rPr lang="en-US" dirty="0" smtClean="0"/>
              <a:t>Web hosting</a:t>
            </a:r>
          </a:p>
          <a:p>
            <a:pPr lvl="1"/>
            <a:r>
              <a:rPr lang="en-US" dirty="0" smtClean="0"/>
              <a:t>Voice mail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Paging, directory assistance charges, text messaging, custom calling services, direct inward dialing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Two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for internal broadband and connections exceeds available</a:t>
            </a:r>
          </a:p>
          <a:p>
            <a:r>
              <a:rPr lang="en-US" dirty="0" smtClean="0"/>
              <a:t>Discount now 85% instead of 90%</a:t>
            </a:r>
          </a:p>
          <a:p>
            <a:r>
              <a:rPr lang="en-US" dirty="0" smtClean="0"/>
              <a:t>Two in five rule not in effect in FY 2015 and FY 2016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Two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$2.30 PRE-DISCOUNT times the square footage of library (inside four walls)</a:t>
            </a:r>
          </a:p>
          <a:p>
            <a:r>
              <a:rPr lang="en-US" dirty="0" smtClean="0"/>
              <a:t>Base or floor of $9,200.</a:t>
            </a:r>
          </a:p>
          <a:p>
            <a:r>
              <a:rPr lang="en-US" dirty="0" smtClean="0"/>
              <a:t>Recalculated every year</a:t>
            </a:r>
          </a:p>
          <a:p>
            <a:r>
              <a:rPr lang="en-US" dirty="0" smtClean="0"/>
              <a:t>Fund commitments in FY 2015 count against pre-discount budget for entity in FY 2016</a:t>
            </a:r>
          </a:p>
          <a:p>
            <a:r>
              <a:rPr lang="en-US" dirty="0" smtClean="0"/>
              <a:t>Library systems may not average their costs across library budgets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Discount Principles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Rural/Urban</a:t>
            </a:r>
          </a:p>
          <a:p>
            <a:pPr lvl="1"/>
            <a:r>
              <a:rPr lang="en-US" dirty="0" smtClean="0"/>
              <a:t>Based on most recent decennial U.S. census data</a:t>
            </a:r>
          </a:p>
          <a:p>
            <a:pPr lvl="1"/>
            <a:r>
              <a:rPr lang="en-US" dirty="0" smtClean="0"/>
              <a:t>Computed for library system not individual libraries</a:t>
            </a:r>
          </a:p>
          <a:p>
            <a:pPr lvl="1"/>
            <a:r>
              <a:rPr lang="en-US" dirty="0" smtClean="0"/>
              <a:t>NIFS do not get this status and are not counted to determine whether 50% of entities are rural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Urban is populations of 50,000 or more for urbanized areas</a:t>
            </a:r>
          </a:p>
          <a:p>
            <a:r>
              <a:rPr lang="en-US" dirty="0" smtClean="0"/>
              <a:t>2,500 to 50,000 for urbanized clusters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Urban/Rural Lookup Tool – Library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Billed Entity search to find libraries</a:t>
            </a:r>
          </a:p>
          <a:p>
            <a:r>
              <a:rPr lang="en-US" dirty="0" smtClean="0"/>
              <a:t>Exclude NIFS</a:t>
            </a:r>
          </a:p>
          <a:p>
            <a:r>
              <a:rPr lang="en-US" dirty="0" smtClean="0"/>
              <a:t>Results for each entity: “U” or “R” or “?”</a:t>
            </a:r>
          </a:p>
          <a:p>
            <a:r>
              <a:rPr lang="en-US" dirty="0" smtClean="0"/>
              <a:t>Address not found</a:t>
            </a:r>
          </a:p>
          <a:p>
            <a:pPr lvl="1"/>
            <a:r>
              <a:rPr lang="en-US" dirty="0" smtClean="0"/>
              <a:t>Contact Service Bureau of USAC 1-888-203-8100</a:t>
            </a:r>
          </a:p>
          <a:p>
            <a:r>
              <a:rPr lang="en-US" dirty="0" smtClean="0"/>
              <a:t>Determine whether 50% urban or rural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Non-Instructional Facilities (NIFS)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have Category 2 budgets</a:t>
            </a:r>
          </a:p>
          <a:p>
            <a:r>
              <a:rPr lang="en-US" dirty="0" smtClean="0"/>
              <a:t>NIF essential for effective transport of information to or within library, applicant allocates the NIF costs to entities benefiting from the 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Discount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Calculated for organization as a whole</a:t>
            </a:r>
          </a:p>
          <a:p>
            <a:r>
              <a:rPr lang="en-US" dirty="0" smtClean="0"/>
              <a:t>Libraries discount derived from the NSLP eligibility of the district in which the main outlet located</a:t>
            </a:r>
          </a:p>
          <a:p>
            <a:r>
              <a:rPr lang="en-US" dirty="0" smtClean="0"/>
              <a:t>Rural status is determined at the district/system level and only if more than 50% of libraries are rural.</a:t>
            </a:r>
          </a:p>
          <a:p>
            <a:pPr lvl="1"/>
            <a:r>
              <a:rPr lang="en-US" dirty="0" smtClean="0"/>
              <a:t>Bookmobile and kiosks count as library outlets</a:t>
            </a:r>
          </a:p>
          <a:p>
            <a:pPr lvl="1"/>
            <a:r>
              <a:rPr lang="en-US" dirty="0" smtClean="0"/>
              <a:t>NIFS don’t get an urban or rural status; regardless of location discount in the district/system 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/>
              <a:t>My Entity Rural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Libraries/Library</a:t>
                      </a:r>
                      <a:r>
                        <a:rPr lang="en-US" baseline="0" dirty="0" smtClean="0"/>
                        <a:t> Systems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50% of all library outlets are in rural areas.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include NIFS in the determination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there are six libraries in district, and</a:t>
                      </a:r>
                      <a:r>
                        <a:rPr lang="en-US" baseline="0" dirty="0" smtClean="0"/>
                        <a:t> four are rural, library system is rural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Your Discount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large are the discounts on eligible products and services</a:t>
            </a:r>
          </a:p>
          <a:p>
            <a:pPr lvl="1"/>
            <a:r>
              <a:rPr lang="en-US" dirty="0" smtClean="0"/>
              <a:t>Discounts: 20% to 90% of eligible costs</a:t>
            </a:r>
          </a:p>
          <a:p>
            <a:pPr lvl="1"/>
            <a:r>
              <a:rPr lang="en-US" dirty="0" smtClean="0"/>
              <a:t>Discounts for a library depends on:</a:t>
            </a:r>
          </a:p>
          <a:p>
            <a:pPr lvl="2"/>
            <a:r>
              <a:rPr lang="en-US" dirty="0" smtClean="0"/>
              <a:t>Percentage of K-12 students eligible for </a:t>
            </a:r>
            <a:r>
              <a:rPr lang="en-US" b="1" dirty="0" smtClean="0"/>
              <a:t>National School Lunch Program </a:t>
            </a:r>
            <a:r>
              <a:rPr lang="en-US" dirty="0" smtClean="0"/>
              <a:t>(NSLP) in the school district where library is located – cannot include PreK</a:t>
            </a:r>
          </a:p>
          <a:p>
            <a:pPr lvl="2"/>
            <a:r>
              <a:rPr lang="en-US" dirty="0" smtClean="0"/>
              <a:t>Urban or rural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Your Discount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your NSLP data on Indiana DOE website: Free and Reduced Price Lunch Counts</a:t>
            </a:r>
          </a:p>
          <a:p>
            <a:r>
              <a:rPr lang="en-US" dirty="0" smtClean="0">
                <a:hlinkClick r:id="rId2"/>
              </a:rPr>
              <a:t>http://www.doe.in.gov/elearning/e-rate-information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Todays</a:t>
            </a:r>
            <a:r>
              <a:rPr lang="en-US" dirty="0" smtClean="0"/>
              <a:t>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eRate Federal funding</a:t>
            </a:r>
          </a:p>
          <a:p>
            <a:r>
              <a:rPr lang="en-US" dirty="0" smtClean="0"/>
              <a:t>State Funding for Consortium members</a:t>
            </a:r>
          </a:p>
          <a:p>
            <a:r>
              <a:rPr lang="en-US" dirty="0" smtClean="0"/>
              <a:t>Modernization Order</a:t>
            </a:r>
          </a:p>
          <a:p>
            <a:r>
              <a:rPr lang="en-US" dirty="0" smtClean="0"/>
              <a:t>Forms 470 and 471 for funding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Exceptions to Discount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Services Phase Down</a:t>
            </a:r>
          </a:p>
          <a:p>
            <a:pPr lvl="1"/>
            <a:r>
              <a:rPr lang="en-US" dirty="0" smtClean="0"/>
              <a:t>All voice service (POTS, Centrex, VoIP, cellular voice, etc.) are subject to 20% reduction per year from your regular discount</a:t>
            </a:r>
          </a:p>
          <a:p>
            <a:pPr lvl="3"/>
            <a:r>
              <a:rPr lang="en-US" dirty="0" smtClean="0"/>
              <a:t>FY 2015=Regular Discount-20%</a:t>
            </a:r>
          </a:p>
          <a:p>
            <a:pPr lvl="3"/>
            <a:r>
              <a:rPr lang="en-US" dirty="0" smtClean="0"/>
              <a:t>FY 2016=Regular Discount-40%</a:t>
            </a:r>
          </a:p>
          <a:p>
            <a:r>
              <a:rPr lang="en-US" dirty="0" smtClean="0"/>
              <a:t>Category Two Top Discount</a:t>
            </a:r>
          </a:p>
          <a:p>
            <a:pPr lvl="1"/>
            <a:r>
              <a:rPr lang="en-US" dirty="0" smtClean="0"/>
              <a:t>Top discount rate=85% instead of 90%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Two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year budget trial beginning </a:t>
            </a:r>
            <a:r>
              <a:rPr lang="en-US" dirty="0" smtClean="0"/>
              <a:t>FY 2015 and/or 2016</a:t>
            </a:r>
          </a:p>
          <a:p>
            <a:r>
              <a:rPr lang="en-US" dirty="0" smtClean="0"/>
              <a:t>Libraries that distribute broadband within libraries</a:t>
            </a:r>
          </a:p>
          <a:p>
            <a:pPr lvl="1"/>
            <a:r>
              <a:rPr lang="en-US" dirty="0" smtClean="0"/>
              <a:t>Products and services include internal connections, managed internal broadband services and basic maintenance of internal connections</a:t>
            </a:r>
          </a:p>
          <a:p>
            <a:pPr lvl="1"/>
            <a:r>
              <a:rPr lang="en-US" dirty="0" smtClean="0"/>
              <a:t>Products and services ordered in excess of Category 2 budget will not receive eRate discounts</a:t>
            </a:r>
          </a:p>
          <a:p>
            <a:pPr lvl="1"/>
            <a:r>
              <a:rPr lang="en-US" dirty="0" smtClean="0"/>
              <a:t>There is no budget for category 1 services (connect broadband to schools)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entities have category two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library outlet or branch has a pre-discount budget</a:t>
            </a:r>
          </a:p>
          <a:p>
            <a:pPr lvl="1"/>
            <a:r>
              <a:rPr lang="en-US" dirty="0" smtClean="0"/>
              <a:t>May not average costs across library budgets</a:t>
            </a:r>
          </a:p>
          <a:p>
            <a:r>
              <a:rPr lang="en-US" dirty="0" smtClean="0"/>
              <a:t>NIF does not have pre-discount budgets</a:t>
            </a:r>
          </a:p>
          <a:p>
            <a:pPr lvl="1"/>
            <a:r>
              <a:rPr lang="en-US" dirty="0" smtClean="0"/>
              <a:t>If NIF essential for effective transport of information within library, the applicant must allocate NIF costs to one or more entities that benefit from 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Pre-Discount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Calculated for library by multiplying total area in square feet, including all areas enclosed by the outer walls of the library and occupied by the library, by $2.30, with a minimum of $9,200 if the library is less than 4,000 square feet.</a:t>
            </a:r>
          </a:p>
          <a:p>
            <a:r>
              <a:rPr lang="en-US" dirty="0" smtClean="0"/>
              <a:t>Example: Library is 3,500 square feet</a:t>
            </a:r>
          </a:p>
          <a:p>
            <a:pPr lvl="1"/>
            <a:r>
              <a:rPr lang="en-US" dirty="0" smtClean="0"/>
              <a:t>3,500 x $2.30 per square foot = $8,050</a:t>
            </a:r>
          </a:p>
          <a:p>
            <a:pPr lvl="1"/>
            <a:r>
              <a:rPr lang="en-US" dirty="0" smtClean="0"/>
              <a:t>However, there is a $9,200, the pre-discount budget is $9,200.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Pre-Discount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library has $23,000 pre-discount budget. We used exactly half for FY2015. </a:t>
            </a:r>
          </a:p>
          <a:p>
            <a:pPr lvl="1"/>
            <a:r>
              <a:rPr lang="en-US" dirty="0" smtClean="0"/>
              <a:t>Half of the budget ($11,500) was used in FY 2015, so half ($11,500) remains for FY2016.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Indiana State Library Public Library Consortium for Internet Connectivity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Budgeting for 10 mb of fiber</a:t>
            </a:r>
          </a:p>
          <a:p>
            <a:pPr lvl="1"/>
            <a:r>
              <a:rPr lang="en-US" dirty="0" smtClean="0"/>
              <a:t>Monthly retail $2095</a:t>
            </a:r>
          </a:p>
          <a:p>
            <a:r>
              <a:rPr lang="en-US" dirty="0" smtClean="0"/>
              <a:t>NSLP 80%</a:t>
            </a:r>
          </a:p>
          <a:p>
            <a:pPr lvl="1"/>
            <a:r>
              <a:rPr lang="en-US" dirty="0" smtClean="0"/>
              <a:t>Discounted monthly bill $419</a:t>
            </a:r>
          </a:p>
          <a:p>
            <a:pPr lvl="1"/>
            <a:r>
              <a:rPr lang="en-US" dirty="0" smtClean="0"/>
              <a:t>Annual bill is $5,028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Technology Grant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Biennial Budget Allocation from Build Indiana Fund</a:t>
            </a:r>
          </a:p>
          <a:p>
            <a:r>
              <a:rPr lang="en-US" dirty="0" smtClean="0"/>
              <a:t>Recent Year $824,500</a:t>
            </a:r>
          </a:p>
          <a:p>
            <a:r>
              <a:rPr lang="en-US" dirty="0" smtClean="0"/>
              <a:t>Total Value of Services Requested over $1 .395 million</a:t>
            </a:r>
          </a:p>
          <a:p>
            <a:r>
              <a:rPr lang="en-US" dirty="0" smtClean="0"/>
              <a:t>Each member reimbursed at 59%</a:t>
            </a:r>
          </a:p>
          <a:p>
            <a:r>
              <a:rPr lang="en-US" smtClean="0"/>
              <a:t>Percentage likely to </a:t>
            </a:r>
            <a:r>
              <a:rPr lang="en-US" dirty="0" smtClean="0"/>
              <a:t>decrease in current year</a:t>
            </a:r>
          </a:p>
          <a:p>
            <a:r>
              <a:rPr lang="en-US" dirty="0" smtClean="0"/>
              <a:t>Budget total amount of out of pocket costs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Reimbursement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December year for current Funding Year</a:t>
            </a:r>
          </a:p>
          <a:p>
            <a:pPr lvl="1"/>
            <a:r>
              <a:rPr lang="en-US" dirty="0" smtClean="0"/>
              <a:t>Ex. December 2014 for 2014/2015 Funding Year</a:t>
            </a:r>
          </a:p>
          <a:p>
            <a:r>
              <a:rPr lang="en-US" dirty="0" smtClean="0"/>
              <a:t>State Technology Grant Fund</a:t>
            </a:r>
          </a:p>
          <a:p>
            <a:pPr lvl="1"/>
            <a:r>
              <a:rPr lang="en-US" dirty="0" smtClean="0"/>
              <a:t>Receipt</a:t>
            </a:r>
          </a:p>
          <a:p>
            <a:pPr lvl="1"/>
            <a:r>
              <a:rPr lang="en-US" dirty="0" smtClean="0"/>
              <a:t>Disbursements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“E-rate-able”?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FCC publishes the </a:t>
            </a:r>
            <a:r>
              <a:rPr lang="en-US" b="1" dirty="0" smtClean="0"/>
              <a:t>Eligible Services List</a:t>
            </a:r>
            <a:r>
              <a:rPr lang="en-US" dirty="0" smtClean="0"/>
              <a:t> each year</a:t>
            </a:r>
          </a:p>
          <a:p>
            <a:r>
              <a:rPr lang="en-US" dirty="0" smtClean="0"/>
              <a:t>Draft found here </a:t>
            </a:r>
            <a:r>
              <a:rPr lang="en-US" dirty="0" smtClean="0">
                <a:hlinkClick r:id="rId2"/>
              </a:rPr>
              <a:t>https://apps.fcc.gov/edocs_public/attachmatch/DA-14-1130A1.pdf</a:t>
            </a:r>
            <a:r>
              <a:rPr lang="en-US" dirty="0">
                <a:hlinkClick r:id="rId2"/>
              </a:rPr>
              <a:t> </a:t>
            </a:r>
            <a:endParaRPr lang="en-US" dirty="0" smtClean="0"/>
          </a:p>
          <a:p>
            <a:r>
              <a:rPr lang="en-US" dirty="0" smtClean="0"/>
              <a:t>Category Two</a:t>
            </a:r>
          </a:p>
          <a:p>
            <a:pPr lvl="1"/>
            <a:r>
              <a:rPr lang="en-US" dirty="0" smtClean="0"/>
              <a:t>LAN/WLAN (local area networks/wireless local area networks) focused components (called “broadband internal connections components on the ESL)</a:t>
            </a:r>
          </a:p>
          <a:p>
            <a:pPr lvl="2"/>
            <a:r>
              <a:rPr lang="en-US" dirty="0" smtClean="0"/>
              <a:t>Basic maintenance of eligible broadband internal connections components are: routers, switches, wireless access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“E-rate-able”?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Antennas, cabling, connectors, and related components used for internal broadband connections; racks; wireless controller systems; firewall services and components; uninterruptible power supply/battery backup; software supporting each of these components; and caching. </a:t>
            </a:r>
          </a:p>
          <a:p>
            <a:r>
              <a:rPr lang="en-US" dirty="0" smtClean="0"/>
              <a:t>Managed internal broadband services to Category Two to allow applicants to seek services provided by a third party for the operation, management, and monitoring of eligible broadband internal connections components.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General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Federal Communications Commission (</a:t>
            </a:r>
            <a:r>
              <a:rPr lang="en-US" dirty="0" smtClean="0">
                <a:solidFill>
                  <a:srgbClr val="FF0000"/>
                </a:solidFill>
              </a:rPr>
              <a:t>FCC</a:t>
            </a:r>
            <a:r>
              <a:rPr lang="en-US" dirty="0" smtClean="0"/>
              <a:t>), an independent U.S. government agency, oversees the E-rate program</a:t>
            </a:r>
          </a:p>
          <a:p>
            <a:pPr eaLnBrk="1" hangingPunct="1"/>
            <a:r>
              <a:rPr lang="en-US" dirty="0" smtClean="0"/>
              <a:t>Universal Service Administrative Company (</a:t>
            </a:r>
            <a:r>
              <a:rPr lang="en-US" dirty="0" smtClean="0">
                <a:solidFill>
                  <a:srgbClr val="FF0000"/>
                </a:solidFill>
              </a:rPr>
              <a:t>USAC</a:t>
            </a:r>
            <a:r>
              <a:rPr lang="en-US" dirty="0" smtClean="0"/>
              <a:t>), a not-for-profit, administers E-rate along with three other programs</a:t>
            </a:r>
          </a:p>
          <a:p>
            <a:pPr eaLnBrk="1" hangingPunct="1"/>
            <a:r>
              <a:rPr lang="en-US" dirty="0" smtClean="0"/>
              <a:t>Schools and Libraries Division (</a:t>
            </a:r>
            <a:r>
              <a:rPr lang="en-US" dirty="0" smtClean="0">
                <a:solidFill>
                  <a:srgbClr val="FF0000"/>
                </a:solidFill>
              </a:rPr>
              <a:t>SLD</a:t>
            </a:r>
            <a:r>
              <a:rPr lang="en-US" dirty="0" smtClean="0"/>
              <a:t>) is the part of </a:t>
            </a:r>
            <a:r>
              <a:rPr lang="en-US" dirty="0" smtClean="0">
                <a:solidFill>
                  <a:srgbClr val="FF0000"/>
                </a:solidFill>
              </a:rPr>
              <a:t>USAC</a:t>
            </a:r>
            <a:r>
              <a:rPr lang="en-US" dirty="0" smtClean="0"/>
              <a:t> with responsibility for E-rate</a:t>
            </a:r>
          </a:p>
          <a:p>
            <a:pPr eaLnBrk="1" hangingPunct="1"/>
            <a:r>
              <a:rPr lang="en-US" dirty="0" smtClean="0">
                <a:hlinkClick r:id="rId3"/>
              </a:rPr>
              <a:t>http://www.usac.org/sl</a:t>
            </a:r>
            <a:endParaRPr lang="en-US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7280A-2766-439D-95BC-62704A8A8D40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Indiana State Library Standard 3 year Technology Plan</a:t>
            </a:r>
          </a:p>
          <a:p>
            <a:pPr lvl="1"/>
            <a:r>
              <a:rPr lang="en-US" dirty="0" smtClean="0"/>
              <a:t>Goals and realistic strategy for using telecommunications and information technology.</a:t>
            </a:r>
          </a:p>
          <a:p>
            <a:pPr lvl="1"/>
            <a:r>
              <a:rPr lang="en-US" dirty="0" smtClean="0"/>
              <a:t>A professional development strategy.</a:t>
            </a:r>
          </a:p>
          <a:p>
            <a:pPr lvl="1"/>
            <a:r>
              <a:rPr lang="en-US" dirty="0" smtClean="0"/>
              <a:t>An assessment of telecommunication services, hardware, software, and other services needed.</a:t>
            </a:r>
          </a:p>
          <a:p>
            <a:pPr lvl="1"/>
            <a:r>
              <a:rPr lang="en-US" dirty="0" smtClean="0"/>
              <a:t>An equipment replacement schedule.</a:t>
            </a:r>
          </a:p>
          <a:p>
            <a:pPr lvl="1"/>
            <a:r>
              <a:rPr lang="en-US" dirty="0" smtClean="0"/>
              <a:t>Financial resources and sustainability.</a:t>
            </a:r>
          </a:p>
          <a:p>
            <a:pPr lvl="1"/>
            <a:r>
              <a:rPr lang="en-US" dirty="0" smtClean="0"/>
              <a:t>An ongoing annual evaluation process.</a:t>
            </a:r>
          </a:p>
          <a:p>
            <a:pPr lvl="1"/>
            <a:r>
              <a:rPr lang="en-US" dirty="0" smtClean="0"/>
              <a:t>An automation plan that conforms to national cataloging standards.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CIPA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Form 479 </a:t>
            </a:r>
            <a:r>
              <a:rPr lang="en-US" dirty="0" smtClean="0"/>
              <a:t>for eRate funding</a:t>
            </a:r>
          </a:p>
          <a:p>
            <a:r>
              <a:rPr lang="en-US" dirty="0" smtClean="0"/>
              <a:t>Filtering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Policy [</a:t>
            </a:r>
            <a:r>
              <a:rPr lang="en-US" b="1" dirty="0" smtClean="0"/>
              <a:t>IC 36-12-1-12]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Meeting hearing</a:t>
            </a:r>
          </a:p>
          <a:p>
            <a:r>
              <a:rPr lang="en-US" dirty="0" smtClean="0"/>
              <a:t>Board Approval</a:t>
            </a:r>
          </a:p>
          <a:p>
            <a:r>
              <a:rPr lang="en-US" dirty="0" smtClean="0"/>
              <a:t>Post policy in library by the computers</a:t>
            </a:r>
          </a:p>
          <a:p>
            <a:r>
              <a:rPr lang="en-US" dirty="0" smtClean="0"/>
              <a:t>Review regularly, annually or biennially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in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0332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Users may not</a:t>
            </a:r>
          </a:p>
          <a:p>
            <a:pPr>
              <a:lnSpc>
                <a:spcPct val="90000"/>
              </a:lnSpc>
              <a:buNone/>
            </a:pPr>
            <a:endParaRPr lang="en-US" sz="1600" b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Violate the law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Engage in illegal activity</a:t>
            </a:r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View obscenity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Display images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        “harmful to minors”</a:t>
            </a:r>
            <a:endParaRPr lang="en-US" sz="3200" dirty="0" smtClean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81200" y="5791200"/>
            <a:ext cx="647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>
                <a:latin typeface="Calibri" charset="0"/>
              </a:rPr>
              <a:t>See your attorney when revising policy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FCC and USAC</a:t>
            </a:r>
          </a:p>
          <a:p>
            <a:r>
              <a:rPr lang="en-US" dirty="0" smtClean="0"/>
              <a:t>Calendar: </a:t>
            </a:r>
            <a:r>
              <a:rPr lang="en-US" smtClean="0"/>
              <a:t>July to June</a:t>
            </a:r>
            <a:endParaRPr lang="en-US" dirty="0" smtClean="0"/>
          </a:p>
          <a:p>
            <a:r>
              <a:rPr lang="en-US" dirty="0" smtClean="0"/>
              <a:t>Eligible Services Category 1 and 2</a:t>
            </a:r>
          </a:p>
          <a:p>
            <a:r>
              <a:rPr lang="en-US" dirty="0" smtClean="0"/>
              <a:t>Form 470</a:t>
            </a:r>
          </a:p>
          <a:p>
            <a:r>
              <a:rPr lang="en-US" dirty="0" smtClean="0"/>
              <a:t>Form 471</a:t>
            </a:r>
          </a:p>
          <a:p>
            <a:r>
              <a:rPr lang="en-US" dirty="0" smtClean="0"/>
              <a:t>Discount: Urban/Rural and NSLP</a:t>
            </a:r>
          </a:p>
          <a:p>
            <a:r>
              <a:rPr lang="en-US" dirty="0" smtClean="0"/>
              <a:t>Budgets and 2 year trial period</a:t>
            </a:r>
          </a:p>
          <a:p>
            <a:r>
              <a:rPr lang="en-US" dirty="0" smtClean="0"/>
              <a:t>State Master Contract</a:t>
            </a:r>
          </a:p>
          <a:p>
            <a:r>
              <a:rPr lang="en-US" dirty="0" smtClean="0"/>
              <a:t>Filtering and Internet Use Policy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ERate Primer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Karen Ainslie</a:t>
            </a:r>
          </a:p>
          <a:p>
            <a:r>
              <a:rPr lang="en-US" dirty="0" smtClean="0"/>
              <a:t>Public Library Consultant</a:t>
            </a:r>
          </a:p>
          <a:p>
            <a:r>
              <a:rPr lang="en-US" dirty="0" smtClean="0">
                <a:hlinkClick r:id="rId2"/>
              </a:rPr>
              <a:t>kainslie@library.IN.gov</a:t>
            </a:r>
            <a:endParaRPr lang="en-US" dirty="0" smtClean="0"/>
          </a:p>
          <a:p>
            <a:r>
              <a:rPr lang="en-US" dirty="0" smtClean="0"/>
              <a:t>800/451-6028</a:t>
            </a:r>
            <a:endParaRPr lang="en-US" dirty="0"/>
          </a:p>
        </p:txBody>
      </p:sp>
      <p:pic>
        <p:nvPicPr>
          <p:cNvPr id="4" name="Picture 3" descr="ISL1825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5305" y="4004305"/>
            <a:ext cx="2167895" cy="2167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General information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FCC</a:t>
            </a:r>
            <a:r>
              <a:rPr lang="en-US" dirty="0" smtClean="0"/>
              <a:t> sets rules and policies through </a:t>
            </a:r>
            <a:r>
              <a:rPr lang="en-US" dirty="0" smtClean="0">
                <a:solidFill>
                  <a:srgbClr val="FF0000"/>
                </a:solidFill>
              </a:rPr>
              <a:t>orders</a:t>
            </a:r>
          </a:p>
          <a:p>
            <a:pPr lvl="1" eaLnBrk="1" hangingPunct="1"/>
            <a:r>
              <a:rPr lang="en-US" dirty="0" smtClean="0"/>
              <a:t>Rules are compiled in the Code of Federal Regulations (</a:t>
            </a:r>
            <a:r>
              <a:rPr lang="en-US" dirty="0" smtClean="0">
                <a:solidFill>
                  <a:srgbClr val="FF0000"/>
                </a:solidFill>
              </a:rPr>
              <a:t>CFR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Policies are defined in the text of orders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USAC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0000"/>
                </a:solidFill>
              </a:rPr>
              <a:t>SLD</a:t>
            </a:r>
            <a:r>
              <a:rPr lang="en-US" dirty="0" smtClean="0"/>
              <a:t> sets </a:t>
            </a:r>
            <a:r>
              <a:rPr lang="en-US" dirty="0" smtClean="0">
                <a:solidFill>
                  <a:srgbClr val="FF0000"/>
                </a:solidFill>
              </a:rPr>
              <a:t>procedures</a:t>
            </a:r>
            <a:r>
              <a:rPr lang="en-US" dirty="0" smtClean="0"/>
              <a:t> for specific actions, such as how to process applications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USAC</a:t>
            </a:r>
            <a:r>
              <a:rPr lang="en-US" dirty="0" smtClean="0"/>
              <a:t> sends its procedures to the </a:t>
            </a:r>
            <a:r>
              <a:rPr lang="en-US" dirty="0" smtClean="0">
                <a:solidFill>
                  <a:srgbClr val="FF0000"/>
                </a:solidFill>
              </a:rPr>
              <a:t>FCC</a:t>
            </a:r>
            <a:r>
              <a:rPr lang="en-US" dirty="0" smtClean="0"/>
              <a:t> for approval each year</a:t>
            </a:r>
          </a:p>
          <a:p>
            <a:pPr lvl="2"/>
            <a:r>
              <a:rPr lang="en-US" dirty="0" smtClean="0"/>
              <a:t>Form 470 </a:t>
            </a:r>
            <a:r>
              <a:rPr lang="en-US" dirty="0" smtClean="0">
                <a:hlinkClick r:id="rId3"/>
              </a:rPr>
              <a:t>http://usac.org/_res/documents/sl/pdf/forms/470.pdf</a:t>
            </a:r>
            <a:endParaRPr lang="en-US" dirty="0" smtClean="0"/>
          </a:p>
          <a:p>
            <a:pPr lvl="2"/>
            <a:r>
              <a:rPr lang="en-US" dirty="0" smtClean="0"/>
              <a:t>Form 471</a:t>
            </a:r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6BF448-E125-4B1B-9E12-29CBB9CB13E5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4343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+mn-lt"/>
              </a:rPr>
              <a:t>E-rate? What is it?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620000" cy="54102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800" dirty="0" smtClean="0"/>
              <a:t>E-rate Program provides </a:t>
            </a:r>
            <a:r>
              <a:rPr lang="en-US" sz="2800" dirty="0" smtClean="0">
                <a:solidFill>
                  <a:srgbClr val="FF0000"/>
                </a:solidFill>
              </a:rPr>
              <a:t>reimbursements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FF0000"/>
                </a:solidFill>
              </a:rPr>
              <a:t>eligible</a:t>
            </a:r>
            <a:r>
              <a:rPr lang="en-US" sz="2800" dirty="0" smtClean="0"/>
              <a:t> schools and libraries for </a:t>
            </a:r>
          </a:p>
          <a:p>
            <a:pPr marL="822960" lvl="1" indent="-457200">
              <a:lnSpc>
                <a:spcPct val="80000"/>
              </a:lnSpc>
            </a:pPr>
            <a:r>
              <a:rPr lang="en-US" dirty="0" smtClean="0"/>
              <a:t>Services needed to support broadband connectivity (category 1)</a:t>
            </a:r>
          </a:p>
          <a:p>
            <a:pPr marL="822960" lvl="1" indent="-457200">
              <a:lnSpc>
                <a:spcPct val="80000"/>
              </a:lnSpc>
            </a:pPr>
            <a:r>
              <a:rPr lang="en-US" dirty="0" smtClean="0"/>
              <a:t>WiFi (category 2)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dirty="0" smtClean="0"/>
              <a:t>Applicants must apply </a:t>
            </a:r>
            <a:r>
              <a:rPr lang="en-US" sz="2800" dirty="0" smtClean="0">
                <a:solidFill>
                  <a:srgbClr val="FF0000"/>
                </a:solidFill>
              </a:rPr>
              <a:t>each year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dirty="0" smtClean="0"/>
              <a:t>Reimbursements are based on the </a:t>
            </a:r>
            <a:r>
              <a:rPr lang="en-US" sz="2800" dirty="0" smtClean="0">
                <a:solidFill>
                  <a:srgbClr val="FF0000"/>
                </a:solidFill>
              </a:rPr>
              <a:t>poverty level 90% </a:t>
            </a:r>
            <a:r>
              <a:rPr lang="en-US" sz="2800" dirty="0" smtClean="0"/>
              <a:t>for category 1</a:t>
            </a:r>
            <a:r>
              <a:rPr lang="en-US" sz="2800" dirty="0" smtClean="0">
                <a:solidFill>
                  <a:schemeClr val="bg2"/>
                </a:solidFill>
              </a:rPr>
              <a:t>illed amount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dirty="0" smtClean="0"/>
              <a:t>Funding cap for FY2015 </a:t>
            </a:r>
            <a:r>
              <a:rPr lang="en-US" sz="2800" dirty="0" smtClean="0">
                <a:solidFill>
                  <a:srgbClr val="FF0000"/>
                </a:solidFill>
              </a:rPr>
              <a:t>$2 billion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610600" y="6324600"/>
            <a:ext cx="304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7DC909C9-BE6E-430E-A374-66A24720EE37}" type="slidenum">
              <a:rPr lang="en-US" sz="1200">
                <a:latin typeface="Times New Roman" pitchFamily="18" charset="0"/>
              </a:rPr>
              <a:pPr>
                <a:spcBef>
                  <a:spcPct val="50000"/>
                </a:spcBef>
              </a:pPr>
              <a:t>5</a:t>
            </a:fld>
            <a:endParaRPr 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5525" y="838200"/>
            <a:ext cx="70929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can apply?</a:t>
            </a:r>
          </a:p>
          <a:p>
            <a:pPr lvl="1"/>
            <a:r>
              <a:rPr lang="en-US" dirty="0" smtClean="0"/>
              <a:t>Libraries and library systems</a:t>
            </a:r>
          </a:p>
          <a:p>
            <a:pPr lvl="2"/>
            <a:r>
              <a:rPr lang="en-US" dirty="0" smtClean="0"/>
              <a:t>Eligible for LSTA funds</a:t>
            </a:r>
          </a:p>
          <a:p>
            <a:pPr lvl="2"/>
            <a:r>
              <a:rPr lang="en-US" dirty="0" smtClean="0"/>
              <a:t>In Indiana public libraries are eligible if they are in standards</a:t>
            </a:r>
          </a:p>
          <a:p>
            <a:pPr lvl="1"/>
            <a:r>
              <a:rPr lang="en-US" dirty="0" smtClean="0"/>
              <a:t>Schools and school districts</a:t>
            </a:r>
          </a:p>
          <a:p>
            <a:pPr lvl="1"/>
            <a:r>
              <a:rPr lang="en-US" dirty="0" smtClean="0"/>
              <a:t>Consortia – groups of eligible entities that band together to aggregate demand and negotiate lower prices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Consortium for Public Library Broadband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Master Contract</a:t>
            </a:r>
          </a:p>
          <a:p>
            <a:pPr lvl="1"/>
            <a:r>
              <a:rPr lang="en-US" dirty="0" smtClean="0"/>
              <a:t>Multiyear</a:t>
            </a:r>
          </a:p>
          <a:p>
            <a:pPr lvl="1"/>
            <a:r>
              <a:rPr lang="en-US" dirty="0" smtClean="0"/>
              <a:t>2RFP s</a:t>
            </a:r>
          </a:p>
          <a:p>
            <a:r>
              <a:rPr lang="en-US" dirty="0" smtClean="0"/>
              <a:t>Associated Paperwork</a:t>
            </a:r>
          </a:p>
          <a:p>
            <a:pPr lvl="1"/>
            <a:r>
              <a:rPr lang="en-US" dirty="0" smtClean="0"/>
              <a:t>Board Resolution</a:t>
            </a:r>
          </a:p>
          <a:p>
            <a:pPr lvl="1"/>
            <a:r>
              <a:rPr lang="en-US" dirty="0" smtClean="0"/>
              <a:t>Letter of Agency</a:t>
            </a:r>
          </a:p>
          <a:p>
            <a:pPr lvl="1"/>
            <a:r>
              <a:rPr lang="en-US" dirty="0" smtClean="0"/>
              <a:t>CIPA Form 479</a:t>
            </a:r>
          </a:p>
          <a:p>
            <a:r>
              <a:rPr lang="en-US" dirty="0" smtClean="0"/>
              <a:t>Service Level Checklist to request services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E-Rate Modernization Order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Closes Wi-Fi Gap</a:t>
            </a:r>
          </a:p>
          <a:p>
            <a:pPr lvl="1"/>
            <a:r>
              <a:rPr lang="en-US" dirty="0" smtClean="0"/>
              <a:t>Annual funding target $1 billion</a:t>
            </a:r>
          </a:p>
          <a:p>
            <a:r>
              <a:rPr lang="en-US" dirty="0" smtClean="0"/>
              <a:t>Multi-year transition</a:t>
            </a:r>
          </a:p>
          <a:p>
            <a:pPr lvl="1"/>
            <a:r>
              <a:rPr lang="en-US" dirty="0" smtClean="0"/>
              <a:t>All funding to broadband</a:t>
            </a:r>
          </a:p>
          <a:p>
            <a:pPr lvl="1"/>
            <a:r>
              <a:rPr lang="en-US" dirty="0" smtClean="0"/>
              <a:t>Phasing down for non-broadband services</a:t>
            </a:r>
          </a:p>
          <a:p>
            <a:pPr lvl="2"/>
            <a:r>
              <a:rPr lang="en-US" dirty="0" smtClean="0"/>
              <a:t>Voice services reduced by 20% every year</a:t>
            </a:r>
          </a:p>
          <a:p>
            <a:pPr lvl="2"/>
            <a:r>
              <a:rPr lang="en-US" dirty="0" smtClean="0"/>
              <a:t>After two years a report to FCC on impact</a:t>
            </a:r>
          </a:p>
          <a:p>
            <a:pPr lvl="2"/>
            <a:r>
              <a:rPr lang="en-US" dirty="0" smtClean="0"/>
              <a:t>Reduction continues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6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588</TotalTime>
  <Words>1724</Words>
  <Application>Microsoft Office PowerPoint</Application>
  <PresentationFormat>On-screen Show (4:3)</PresentationFormat>
  <Paragraphs>241</Paragraphs>
  <Slides>35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ERate Primer</vt:lpstr>
      <vt:lpstr>Todays Topics</vt:lpstr>
      <vt:lpstr>General information</vt:lpstr>
      <vt:lpstr>General information</vt:lpstr>
      <vt:lpstr>E-rate? What is it? </vt:lpstr>
      <vt:lpstr>Slide 6</vt:lpstr>
      <vt:lpstr>General Information</vt:lpstr>
      <vt:lpstr>Consortium for Public Library Broadband Connectivity</vt:lpstr>
      <vt:lpstr>E-Rate Modernization Order 2014</vt:lpstr>
      <vt:lpstr>E-Rate Modernization Order 2014</vt:lpstr>
      <vt:lpstr>Category Two Funding</vt:lpstr>
      <vt:lpstr>Category Two Budget</vt:lpstr>
      <vt:lpstr>New Discount Principles</vt:lpstr>
      <vt:lpstr>Urban/Rural Lookup Tool – Library System</vt:lpstr>
      <vt:lpstr>Non-Instructional Facilities (NIFS)</vt:lpstr>
      <vt:lpstr>New Discount Principles</vt:lpstr>
      <vt:lpstr>Is My Entity Rural?</vt:lpstr>
      <vt:lpstr>Calculate Your Discount</vt:lpstr>
      <vt:lpstr>Calculate Your Discount</vt:lpstr>
      <vt:lpstr>Exceptions to Discount Calculations</vt:lpstr>
      <vt:lpstr>Category Two Budgets</vt:lpstr>
      <vt:lpstr>Which entities have category two budget</vt:lpstr>
      <vt:lpstr>Amount of Pre-Discount Budget</vt:lpstr>
      <vt:lpstr>Amount of Pre-Discount Budget</vt:lpstr>
      <vt:lpstr>Indiana State Library Public Library Consortium for Internet Connectivity</vt:lpstr>
      <vt:lpstr>State Technology Grant Fund</vt:lpstr>
      <vt:lpstr>Reimbursement</vt:lpstr>
      <vt:lpstr>What is “E-rate-able”?</vt:lpstr>
      <vt:lpstr>What is “E-rate-able”?</vt:lpstr>
      <vt:lpstr>Technology Planning</vt:lpstr>
      <vt:lpstr>CIPA Compliance</vt:lpstr>
      <vt:lpstr>Internet Policy [IC 36-12-1-12]</vt:lpstr>
      <vt:lpstr>Language in Policy</vt:lpstr>
      <vt:lpstr>Summary</vt:lpstr>
      <vt:lpstr>ERate Primer</vt:lpstr>
    </vt:vector>
  </TitlesOfParts>
  <Company>State of Indiana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kainslie</dc:creator>
  <cp:lastModifiedBy>kainslie</cp:lastModifiedBy>
  <cp:revision>116</cp:revision>
  <dcterms:created xsi:type="dcterms:W3CDTF">2014-08-05T12:27:25Z</dcterms:created>
  <dcterms:modified xsi:type="dcterms:W3CDTF">2014-12-04T15:37:23Z</dcterms:modified>
</cp:coreProperties>
</file>