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handoutMasterIdLst>
    <p:handoutMasterId r:id="rId29"/>
  </p:handoutMasterIdLst>
  <p:sldIdLst>
    <p:sldId id="256" r:id="rId2"/>
    <p:sldId id="258" r:id="rId3"/>
    <p:sldId id="257" r:id="rId4"/>
    <p:sldId id="259" r:id="rId5"/>
    <p:sldId id="272" r:id="rId6"/>
    <p:sldId id="266" r:id="rId7"/>
    <p:sldId id="267" r:id="rId8"/>
    <p:sldId id="268" r:id="rId9"/>
    <p:sldId id="261" r:id="rId10"/>
    <p:sldId id="271" r:id="rId11"/>
    <p:sldId id="262" r:id="rId12"/>
    <p:sldId id="269" r:id="rId13"/>
    <p:sldId id="270" r:id="rId14"/>
    <p:sldId id="274" r:id="rId15"/>
    <p:sldId id="282" r:id="rId16"/>
    <p:sldId id="279" r:id="rId17"/>
    <p:sldId id="273" r:id="rId18"/>
    <p:sldId id="275" r:id="rId19"/>
    <p:sldId id="276" r:id="rId20"/>
    <p:sldId id="277" r:id="rId21"/>
    <p:sldId id="278" r:id="rId22"/>
    <p:sldId id="280" r:id="rId23"/>
    <p:sldId id="281" r:id="rId24"/>
    <p:sldId id="263" r:id="rId25"/>
    <p:sldId id="264" r:id="rId26"/>
    <p:sldId id="26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288" autoAdjust="0"/>
  </p:normalViewPr>
  <p:slideViewPr>
    <p:cSldViewPr snapToGrid="0">
      <p:cViewPr varScale="1">
        <p:scale>
          <a:sx n="109" d="100"/>
          <a:sy n="109" d="100"/>
        </p:scale>
        <p:origin x="672" y="102"/>
      </p:cViewPr>
      <p:guideLst/>
    </p:cSldViewPr>
  </p:slideViewPr>
  <p:notesTextViewPr>
    <p:cViewPr>
      <p:scale>
        <a:sx n="1" d="1"/>
        <a:sy n="1" d="1"/>
      </p:scale>
      <p:origin x="0" y="-28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D9D93B-094A-455E-8720-0D2B41E78F91}" type="datetimeFigureOut">
              <a:rPr lang="en-US" smtClean="0"/>
              <a:t>12/13/2016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D1F586-8DA8-4AAF-8831-4AB2BBBFA61E}" type="slidenum">
              <a:rPr lang="en-US" smtClean="0"/>
              <a:t>‹#›</a:t>
            </a:fld>
            <a:endParaRPr lang="en-US"/>
          </a:p>
        </p:txBody>
      </p:sp>
    </p:spTree>
    <p:extLst>
      <p:ext uri="{BB962C8B-B14F-4D97-AF65-F5344CB8AC3E}">
        <p14:creationId xmlns:p14="http://schemas.microsoft.com/office/powerpoint/2010/main" val="3161243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57F273-98EF-4F11-B7E8-4D31548740EF}" type="datetimeFigureOut">
              <a:rPr lang="en-US" smtClean="0"/>
              <a:t>12/13/2016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52FD21-45D6-40F0-BE95-E79261164A8C}" type="slidenum">
              <a:rPr lang="en-US" smtClean="0"/>
              <a:t>‹#›</a:t>
            </a:fld>
            <a:endParaRPr lang="en-US"/>
          </a:p>
        </p:txBody>
      </p:sp>
    </p:spTree>
    <p:extLst>
      <p:ext uri="{BB962C8B-B14F-4D97-AF65-F5344CB8AC3E}">
        <p14:creationId xmlns:p14="http://schemas.microsoft.com/office/powerpoint/2010/main" val="167388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it’s 10:00 so we are going to go ahead and get started.</a:t>
            </a:r>
          </a:p>
          <a:p>
            <a:endParaRPr lang="en-US" dirty="0" smtClean="0"/>
          </a:p>
          <a:p>
            <a:r>
              <a:rPr lang="en-US" dirty="0" smtClean="0"/>
              <a:t>Good </a:t>
            </a:r>
            <a:r>
              <a:rPr lang="en-US" dirty="0"/>
              <a:t>Morning and welcome</a:t>
            </a:r>
            <a:r>
              <a:rPr lang="en-US" baseline="0" dirty="0"/>
              <a:t> to this webinar, Certification, &amp; Public Library Standards, 2017 &amp; Beyond. My name is Sylvia Watson and I am your presenter today. Today I am going to go over the major changes to certification and public library standards that will be taking place beginning January </a:t>
            </a:r>
            <a:r>
              <a:rPr lang="en-US" baseline="0" dirty="0" smtClean="0"/>
              <a:t>1</a:t>
            </a:r>
            <a:r>
              <a:rPr lang="en-US" baseline="30000" dirty="0" smtClean="0"/>
              <a:t>st</a:t>
            </a:r>
            <a:r>
              <a:rPr lang="en-US" baseline="0" dirty="0" smtClean="0"/>
              <a:t>, 2017. </a:t>
            </a:r>
            <a:r>
              <a:rPr lang="en-US" baseline="0" dirty="0"/>
              <a:t>These are the changes we have been working on for the past few years with the help of librarian task forces and input from the Indiana library community.  We sent out numerous articles and announcements and </a:t>
            </a:r>
            <a:r>
              <a:rPr lang="en-US" baseline="0" dirty="0" smtClean="0"/>
              <a:t>requests for </a:t>
            </a:r>
            <a:r>
              <a:rPr lang="en-US" baseline="0" dirty="0"/>
              <a:t>comments throughout the rulemaking process so hopefully you are all aware of most of these changes and hopefully none of this will be a huge surprise for you. This webinar is being recorded and will be posted on the State Library’s website. I will take questions about certification at the end of the certification portion of this webinar and I will take questions about standards after the standards portion of this webinar.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a:t>
            </a:fld>
            <a:endParaRPr lang="en-US"/>
          </a:p>
        </p:txBody>
      </p:sp>
    </p:spTree>
    <p:extLst>
      <p:ext uri="{BB962C8B-B14F-4D97-AF65-F5344CB8AC3E}">
        <p14:creationId xmlns:p14="http://schemas.microsoft.com/office/powerpoint/2010/main" val="1328231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it is the State Library’s policy that certified</a:t>
            </a:r>
            <a:r>
              <a:rPr lang="en-US" baseline="0" dirty="0" smtClean="0"/>
              <a:t> librarians retain all original copies of their LEU certificates for a period of 90 days after their 5 year certificate period ends, assuming they plan to renew their certificate. As you are all aware, the reason why is because every quarter, 10% of the certification renewal applications are randomly chosen by the Professional Licensing Agency for audit. If you have not heard from the Sate Library by the end of the 90 day </a:t>
            </a:r>
            <a:r>
              <a:rPr lang="en-US" baseline="0" dirty="0" smtClean="0"/>
              <a:t>period after you have renewed your librarian certificate, </a:t>
            </a:r>
            <a:r>
              <a:rPr lang="en-US" baseline="0" dirty="0" smtClean="0"/>
              <a:t>that means you have not been chosen for audit and you may dispose of your LEU certificates from the prior 5-year certificate period. All we did here with this change is codify existing policy regarding retaining LEUs in case of audit.</a:t>
            </a:r>
          </a:p>
          <a:p>
            <a:endParaRPr lang="en-US" baseline="0" dirty="0" smtClean="0"/>
          </a:p>
          <a:p>
            <a:r>
              <a:rPr lang="en-US" baseline="0" dirty="0" smtClean="0"/>
              <a:t>So, for example, if your certificate runs January 1</a:t>
            </a:r>
            <a:r>
              <a:rPr lang="en-US" baseline="30000" dirty="0" smtClean="0"/>
              <a:t>st</a:t>
            </a:r>
            <a:r>
              <a:rPr lang="en-US" baseline="0" dirty="0" smtClean="0"/>
              <a:t> 2016 through December 31</a:t>
            </a:r>
            <a:r>
              <a:rPr lang="en-US" baseline="30000" dirty="0" smtClean="0"/>
              <a:t>st</a:t>
            </a:r>
            <a:r>
              <a:rPr lang="en-US" baseline="0" dirty="0" smtClean="0"/>
              <a:t> 2020, you will need to retain all copies of your LEU certificates and other approved documentation of LEUs </a:t>
            </a:r>
            <a:r>
              <a:rPr lang="en-US" baseline="0" dirty="0" smtClean="0"/>
              <a:t>earned during your 5 year certificate period until </a:t>
            </a:r>
            <a:r>
              <a:rPr lang="en-US" baseline="0" dirty="0" smtClean="0"/>
              <a:t>March 31</a:t>
            </a:r>
            <a:r>
              <a:rPr lang="en-US" baseline="30000" dirty="0" smtClean="0"/>
              <a:t>st</a:t>
            </a:r>
            <a:r>
              <a:rPr lang="en-US" baseline="0" dirty="0" smtClean="0"/>
              <a:t>, 2021. After you have renewed your certificate, if you are chosen for an audit, you will need to provide your proof of LEUs to the State Library. If you cannot produce the proof that you had enough LEUs to qualify for the renewal certificate you received, disciplinary action can be taken by the Indiana Library and Historical Board in accordance with existing State law. Disciplinary action can include suspension or revocation of the certificate, among other consequences. </a:t>
            </a:r>
          </a:p>
          <a:p>
            <a:endParaRPr lang="en-US" baseline="0" dirty="0" smtClean="0"/>
          </a:p>
          <a:p>
            <a:r>
              <a:rPr lang="en-US" baseline="0" dirty="0" smtClean="0"/>
              <a:t>Again, this has always been the policy. There is nothing new here. We are just now codifying the existing policy and procedures.</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10</a:t>
            </a:fld>
            <a:endParaRPr lang="en-US"/>
          </a:p>
        </p:txBody>
      </p:sp>
    </p:spTree>
    <p:extLst>
      <p:ext uri="{BB962C8B-B14F-4D97-AF65-F5344CB8AC3E}">
        <p14:creationId xmlns:p14="http://schemas.microsoft.com/office/powerpoint/2010/main" val="1195693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questions do you have about certification? </a:t>
            </a:r>
            <a:r>
              <a:rPr lang="en-US" baseline="0" dirty="0" smtClean="0"/>
              <a:t> </a:t>
            </a:r>
            <a:r>
              <a:rPr lang="en-US" b="1" baseline="0" dirty="0" smtClean="0">
                <a:solidFill>
                  <a:srgbClr val="FF0000"/>
                </a:solidFill>
              </a:rPr>
              <a:t>&lt;** pay attention to time and move on at 10:30**&gt;</a:t>
            </a:r>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6B52FD21-45D6-40F0-BE95-E79261164A8C}" type="slidenum">
              <a:rPr lang="en-US" smtClean="0"/>
              <a:t>11</a:t>
            </a:fld>
            <a:endParaRPr lang="en-US"/>
          </a:p>
        </p:txBody>
      </p:sp>
    </p:spTree>
    <p:extLst>
      <p:ext uri="{BB962C8B-B14F-4D97-AF65-F5344CB8AC3E}">
        <p14:creationId xmlns:p14="http://schemas.microsoft.com/office/powerpoint/2010/main" val="2855205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we are going to have to move on to the standards portion of this presentation. We should have</a:t>
            </a:r>
            <a:r>
              <a:rPr lang="en-US" baseline="0" dirty="0" smtClean="0"/>
              <a:t> time at the end where I can respond to additional questions. Also, I do want you to know that w</a:t>
            </a:r>
            <a:r>
              <a:rPr lang="en-US" dirty="0" smtClean="0"/>
              <a:t>hen</a:t>
            </a:r>
            <a:r>
              <a:rPr lang="en-US" baseline="0" dirty="0" smtClean="0"/>
              <a:t> this webinar is posted, I will also post a Q &amp; A document addressing the questions we received in the text box. So, rest assured, if your question isn’t answered during this webinar, it will still be answered. </a:t>
            </a:r>
            <a:r>
              <a:rPr lang="en-US" dirty="0" smtClean="0"/>
              <a:t>I will send out a notice on the list serve when the webinar and Q &amp; A document are posted</a:t>
            </a:r>
            <a:r>
              <a:rPr lang="en-US" dirty="0" smtClean="0"/>
              <a:t>.</a:t>
            </a:r>
          </a:p>
          <a:p>
            <a:endParaRPr lang="en-US" dirty="0" smtClean="0"/>
          </a:p>
          <a:p>
            <a:r>
              <a:rPr lang="en-US" dirty="0" smtClean="0"/>
              <a:t>You can find more information about certification, including the manual,</a:t>
            </a:r>
            <a:r>
              <a:rPr lang="en-US" baseline="0" dirty="0" smtClean="0"/>
              <a:t> application for certification, and LEU information on our website. However, please keep in mind that all of the new certification changes are not yet reflected in the manual or on the website. We are  working on updating the certification manual and website to reflect the new changes. We will send out a notification on the list serve when everything is updated.  You can still review the information and use the forms on the website, as most of the information </a:t>
            </a:r>
            <a:r>
              <a:rPr lang="en-US" baseline="0" dirty="0" smtClean="0"/>
              <a:t>is still accurate.</a:t>
            </a:r>
            <a:endParaRPr lang="en-US" baseline="0" dirty="0" smtClean="0"/>
          </a:p>
          <a:p>
            <a:endParaRPr lang="en-US" baseline="0" dirty="0" smtClean="0"/>
          </a:p>
          <a:p>
            <a:r>
              <a:rPr lang="en-US" baseline="0" dirty="0" smtClean="0"/>
              <a:t>If you want to review the codified rules, you have the link there </a:t>
            </a:r>
            <a:r>
              <a:rPr lang="en-US" baseline="0" dirty="0" smtClean="0"/>
              <a:t>on your slide and </a:t>
            </a:r>
            <a:r>
              <a:rPr lang="en-US" baseline="0" dirty="0" smtClean="0"/>
              <a:t>once you get to the State Library IAC landing page, you will just click on the link to the certification rule. Again, as a reminder, right now, within certain sections of the certification rule, you will see version “a” and version “b” with version “a” being the rules currently in effect and version “b” being the rules that will be in place January 1, 2017.</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12</a:t>
            </a:fld>
            <a:endParaRPr lang="en-US"/>
          </a:p>
        </p:txBody>
      </p:sp>
    </p:spTree>
    <p:extLst>
      <p:ext uri="{BB962C8B-B14F-4D97-AF65-F5344CB8AC3E}">
        <p14:creationId xmlns:p14="http://schemas.microsoft.com/office/powerpoint/2010/main" val="4285716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Ok, so now I’m going to talk about Standards</a:t>
            </a:r>
            <a:r>
              <a:rPr lang="en-US"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First, the State Library would like to thank the public library standards task force, which was made up of librarians and trustees from various size libraries located throughout the state. They worked really hard reviewing the public library standards and coming up with recommendations for changes that were presented to the Indiana Library and Historical Board for adoption. Again</a:t>
            </a:r>
            <a:r>
              <a:rPr lang="en-US" baseline="0" smtClean="0"/>
              <a:t>, we </a:t>
            </a:r>
            <a:r>
              <a:rPr lang="en-US" baseline="0" dirty="0" smtClean="0"/>
              <a:t>also appreciate all the other Indiana librarians who responded to the State Library’s requests for comment and who provided feedback on the proposed changes.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vast majority of the changes made to standards were changes designed to clarify, streamline, and better organize the standards requirements. So, a lot of the language has been rearranged, put somewhere else, revised for clarity, and so forth. I will not be focusing on those types of changes. Instead, I will be focusing on the substantive changes today, the modifications that actually changed, added, or removed a requirement.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I want to point out that you are used to going to 590 IAC 6-1-</a:t>
            </a:r>
            <a:r>
              <a:rPr lang="en-US" b="1" baseline="0" dirty="0" smtClean="0"/>
              <a:t>4</a:t>
            </a:r>
            <a:r>
              <a:rPr lang="en-US" baseline="0" dirty="0" smtClean="0"/>
              <a:t> to review the standards requirements. That is where the substantive standards requirements are currently found. However, as of January 1, 2017, that section of the administrative code will be repealed and replaced with 590 IAC 6-1-</a:t>
            </a:r>
            <a:r>
              <a:rPr lang="en-US" b="1" baseline="0" dirty="0" smtClean="0"/>
              <a:t>5</a:t>
            </a:r>
            <a:r>
              <a:rPr lang="en-US" baseline="0" dirty="0" smtClean="0"/>
              <a:t>. If you go to look at the code right now, you will see both sections listed with some clarification as to what language is in effect when.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was also a definition change in the rule so in 590 IAC 6-1-2, you will see a version “a” which are the current definitions and a version “b” which are the new definitions. </a:t>
            </a:r>
            <a:r>
              <a:rPr lang="en-US" baseline="0" dirty="0" smtClean="0"/>
              <a:t>There </a:t>
            </a:r>
            <a:r>
              <a:rPr lang="en-US" baseline="0" dirty="0" smtClean="0"/>
              <a:t>is only 1 definition that was changed </a:t>
            </a:r>
            <a:r>
              <a:rPr lang="en-US" baseline="0" dirty="0" smtClean="0"/>
              <a:t>in the definitions section </a:t>
            </a:r>
            <a:r>
              <a:rPr lang="en-US" baseline="0" dirty="0" smtClean="0"/>
              <a:t>and we will talk more about that change in a moment. </a:t>
            </a:r>
          </a:p>
          <a:p>
            <a:endParaRPr lang="en-US" dirty="0" smtClean="0"/>
          </a:p>
          <a:p>
            <a:r>
              <a:rPr lang="en-US" baseline="0" dirty="0" smtClean="0"/>
              <a:t>In the following slides, I have </a:t>
            </a:r>
            <a:r>
              <a:rPr lang="en-US" baseline="0" dirty="0" smtClean="0"/>
              <a:t>provided legal citations for the applicable </a:t>
            </a:r>
            <a:r>
              <a:rPr lang="en-US" b="1" baseline="0" dirty="0" smtClean="0"/>
              <a:t>new</a:t>
            </a:r>
            <a:r>
              <a:rPr lang="en-US" baseline="0" dirty="0" smtClean="0"/>
              <a:t> standards code sections, please note that I have cited the </a:t>
            </a:r>
            <a:r>
              <a:rPr lang="en-US" b="1" baseline="0" dirty="0" smtClean="0"/>
              <a:t>new</a:t>
            </a:r>
            <a:r>
              <a:rPr lang="en-US" baseline="0" dirty="0" smtClean="0"/>
              <a:t> </a:t>
            </a:r>
            <a:r>
              <a:rPr lang="en-US" baseline="0" dirty="0" smtClean="0"/>
              <a:t>language that will be in effect January 1, 2017 and </a:t>
            </a:r>
            <a:r>
              <a:rPr lang="en-US" baseline="0" dirty="0" smtClean="0"/>
              <a:t>not the current language.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13</a:t>
            </a:fld>
            <a:endParaRPr lang="en-US"/>
          </a:p>
        </p:txBody>
      </p:sp>
    </p:spTree>
    <p:extLst>
      <p:ext uri="{BB962C8B-B14F-4D97-AF65-F5344CB8AC3E}">
        <p14:creationId xmlns:p14="http://schemas.microsoft.com/office/powerpoint/2010/main" val="1868894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One of the major changes that is important to mention at this point, is that there are no more references to basic, enhanced, or exceptional standards. Instead, all public libraries just have to meet the same minimum standards now. There is no longer a distinction in standards between libraries that are meeting minimum standards and those that are exceeding the minimum standards. Apparently, these were difficult to compile and were frequently counter-productive so now standards are a binary determination. Either you meet them or you don’t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a requirement was added that libraries must advertise their board meetings on their online calendar of events that is posted on their website. However, please keep in mind that this doesn’t absolve libraries of posting meeting notices in accordance with the Open Door laws so libraries will also still need to post hard copies of those required meeting notices. Additionally, this doesn’t absolve libraries from providing meeting notices to the news media if the news media has made  a </a:t>
            </a:r>
            <a:r>
              <a:rPr lang="en-US" baseline="0" dirty="0" smtClean="0"/>
              <a:t>timely request </a:t>
            </a:r>
            <a:r>
              <a:rPr lang="en-US" baseline="0" dirty="0" smtClean="0"/>
              <a:t>to receive the notices.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14</a:t>
            </a:fld>
            <a:endParaRPr lang="en-US"/>
          </a:p>
        </p:txBody>
      </p:sp>
    </p:spTree>
    <p:extLst>
      <p:ext uri="{BB962C8B-B14F-4D97-AF65-F5344CB8AC3E}">
        <p14:creationId xmlns:p14="http://schemas.microsoft.com/office/powerpoint/2010/main" val="3921334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ODL &amp; APRA are added to the list of laws with which public libraries must comply. Now while this is a change in the standards, it doesn’t really change anything in practice because state law already requires public libraries to comply with ODL &amp; APRA. The intent in adding this provision was to make it more clear to libraries that the open access laws do apply to them.</a:t>
            </a:r>
          </a:p>
          <a:p>
            <a:r>
              <a:rPr lang="en-US" baseline="0" dirty="0" smtClean="0"/>
              <a:t>  *   *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requirement that public</a:t>
            </a:r>
            <a:r>
              <a:rPr lang="en-US" baseline="0" dirty="0" smtClean="0"/>
              <a:t> libraries comply with a law that </a:t>
            </a:r>
            <a:r>
              <a:rPr lang="en-US" dirty="0" smtClean="0"/>
              <a:t>only applies to the Indiana</a:t>
            </a:r>
            <a:r>
              <a:rPr lang="en-US" baseline="0" dirty="0" smtClean="0"/>
              <a:t> Library and Historical Board was removed</a:t>
            </a:r>
            <a:r>
              <a:rPr lang="en-US" dirty="0" smtClean="0"/>
              <a:t>.</a:t>
            </a:r>
          </a:p>
          <a:p>
            <a:r>
              <a:rPr lang="en-US" dirty="0" smtClean="0"/>
              <a:t>   *   *    *</a:t>
            </a:r>
            <a:endParaRPr lang="en-US" dirty="0" smtClean="0"/>
          </a:p>
          <a:p>
            <a:r>
              <a:rPr lang="en-US" dirty="0" smtClean="0"/>
              <a:t>In</a:t>
            </a:r>
            <a:r>
              <a:rPr lang="en-US" baseline="0" dirty="0" smtClean="0"/>
              <a:t> the section that requires the library to hire a library director, a citation to the law that specifies this requirement was </a:t>
            </a:r>
            <a:r>
              <a:rPr lang="en-US" baseline="0" dirty="0" smtClean="0"/>
              <a:t>added. Also added is a requirement that the board must annually evaluate </a:t>
            </a:r>
            <a:r>
              <a:rPr lang="en-US" baseline="0" dirty="0" smtClean="0"/>
              <a:t>the library director’s </a:t>
            </a:r>
            <a:r>
              <a:rPr lang="en-US" baseline="0" dirty="0" smtClean="0"/>
              <a:t>performance.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15</a:t>
            </a:fld>
            <a:endParaRPr lang="en-US"/>
          </a:p>
        </p:txBody>
      </p:sp>
    </p:spTree>
    <p:extLst>
      <p:ext uri="{BB962C8B-B14F-4D97-AF65-F5344CB8AC3E}">
        <p14:creationId xmlns:p14="http://schemas.microsoft.com/office/powerpoint/2010/main" val="3656620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 want to make clear that, with regards to standards requirements, </a:t>
            </a:r>
            <a:r>
              <a:rPr lang="en-US" dirty="0" smtClean="0"/>
              <a:t>when you complete</a:t>
            </a:r>
            <a:r>
              <a:rPr lang="en-US" baseline="0" dirty="0" smtClean="0"/>
              <a:t> your annual reports here in the next few months, your library will be reporting on how they met the standards that were in effect during 2016. It will be the 2017 annual report that you complete in 2018 where you will have to demonstrate that you met the new standards that came into effect January 1,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it is important to note that the annual report deadline now coincides with the SBOA LAR-1 report due date. So this means your 2016 annual report that you are completing in 2017 doesn’t need to be completed until March 1</a:t>
            </a:r>
            <a:r>
              <a:rPr lang="en-US" baseline="30000" dirty="0" smtClean="0"/>
              <a:t>st</a:t>
            </a:r>
            <a:r>
              <a:rPr lang="en-US" baseline="0" dirty="0" smtClean="0"/>
              <a:t>. This gives you a little more time to get it done.   &lt;additional 30 days&gt;  &lt;LAR 1 is Library Annual Financial Report&gt;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As an aside, there is also another change that takes effect here in a few months regarding Info-express and I will </a:t>
            </a:r>
            <a:r>
              <a:rPr lang="en-US" baseline="0" dirty="0" smtClean="0"/>
              <a:t>discuss that </a:t>
            </a:r>
            <a:r>
              <a:rPr lang="en-US" baseline="0" dirty="0" smtClean="0"/>
              <a:t>in a few moments.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the annual reports are analyzed each year to determine which libraries are compliant with standards, the State Library also reviews the library’s most recent SBOA audit reports. Beginning with the 2017 annual report that is submitted in 2018, the State Library will be reviewing each library’s previous </a:t>
            </a:r>
            <a:r>
              <a:rPr lang="en-US" b="1" baseline="0" dirty="0" smtClean="0"/>
              <a:t>2</a:t>
            </a:r>
            <a:r>
              <a:rPr lang="en-US" baseline="0" dirty="0" smtClean="0"/>
              <a:t> SBOA audits. Libraries with the same audit exceptions in 2 back to back SBOA audits are subject to being found out of compliance with standards which means the library may be ineligible to receive state or federal funds and services under the provisions of any program for which the State Library is the administrator. Please keep in mind that this will not happen in 2017 when the State Library is reviewing the 2016 annual reports. Rather, the State Library will begin looking at the </a:t>
            </a:r>
            <a:r>
              <a:rPr lang="en-US" baseline="0" dirty="0" smtClean="0"/>
              <a:t>TWO most recent SBOA </a:t>
            </a:r>
            <a:r>
              <a:rPr lang="en-US" baseline="0" dirty="0" smtClean="0"/>
              <a:t>audits in 2018 when reviewing the 2017 annual reports.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existing standards already require libraries to return funds which were received from the State Library back to the State Library, in the event public library officials falsified the certification on the annual report stating which standards have been met. However, now there is clarification that specifies that funds only need to be returned back to the State Library that were received during the year or years in which the falsified statement applied. So for example, if library officials lie on the 2016 annual report that is filed in 2017 ….if they lie about the library meeting certain standards in 2016 that it clearly did not meet, the State Library can recoup any funds that were provided by the State Library to that public library in 2016. Before, the language was open ended and did not specify </a:t>
            </a:r>
            <a:r>
              <a:rPr lang="en-US" baseline="0" dirty="0" smtClean="0"/>
              <a:t>exactly what </a:t>
            </a:r>
            <a:r>
              <a:rPr lang="en-US" baseline="0" dirty="0" smtClean="0"/>
              <a:t>funds would be recouped by the State Library.</a:t>
            </a:r>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16</a:t>
            </a:fld>
            <a:endParaRPr lang="en-US"/>
          </a:p>
        </p:txBody>
      </p:sp>
    </p:spTree>
    <p:extLst>
      <p:ext uri="{BB962C8B-B14F-4D97-AF65-F5344CB8AC3E}">
        <p14:creationId xmlns:p14="http://schemas.microsoft.com/office/powerpoint/2010/main" val="1410464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regard to the library’s hours of operation, the</a:t>
            </a:r>
            <a:r>
              <a:rPr lang="en-US" baseline="0" dirty="0" smtClean="0"/>
              <a:t> definition of evening hours has been changed from meaning the hours the library is open after 6 pm to meaning the hours the library is open after 5 pm. This will help libraries remain in standards in the event they cannot stay open later in the evening for safety or staffing reasons. This is the one definition I mentioned earlier that was changed.</a:t>
            </a:r>
          </a:p>
          <a:p>
            <a:endParaRPr lang="en-US" baseline="0" dirty="0" smtClean="0"/>
          </a:p>
          <a:p>
            <a:r>
              <a:rPr lang="en-US" baseline="0" dirty="0" smtClean="0"/>
              <a:t>Additionally, you can see by the chart that the number of hours per week a public library must be opened has slightly decreased as well. </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17</a:t>
            </a:fld>
            <a:endParaRPr lang="en-US"/>
          </a:p>
        </p:txBody>
      </p:sp>
    </p:spTree>
    <p:extLst>
      <p:ext uri="{BB962C8B-B14F-4D97-AF65-F5344CB8AC3E}">
        <p14:creationId xmlns:p14="http://schemas.microsoft.com/office/powerpoint/2010/main" val="719386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new standards require the library to have a</a:t>
            </a:r>
            <a:r>
              <a:rPr lang="en-US" baseline="0" dirty="0" smtClean="0"/>
              <a:t> conflict of interest policy that is at least as strict as the state conflict of interest law. The same with the nepotism policies. Those must be at least as strict as the state nepotism law.  So you will want to take a look at those laws and make sure your policy complies. The links are above. You may have to cut and paste the </a:t>
            </a:r>
            <a:r>
              <a:rPr lang="en-US" baseline="0" dirty="0" smtClean="0"/>
              <a:t>URL </a:t>
            </a:r>
            <a:r>
              <a:rPr lang="en-US" baseline="0" dirty="0" smtClean="0"/>
              <a:t>into your internet browser.</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    *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Requirements for a long range plan and technology plan have been combined so that the technology plan is now part of the long range plan.</a:t>
            </a:r>
            <a:r>
              <a:rPr lang="en-US" baseline="0" dirty="0" smtClean="0"/>
              <a:t> If you still have a couple of years left to go on one or the other, don’t worry about it. But when you start updating these documents, just combine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   *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a requirement for a professional development strategy has also been added. So, the library needs to come up with a plan for staff professional growth.</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6B52FD21-45D6-40F0-BE95-E79261164A8C}" type="slidenum">
              <a:rPr lang="en-US" smtClean="0"/>
              <a:t>18</a:t>
            </a:fld>
            <a:endParaRPr lang="en-US"/>
          </a:p>
        </p:txBody>
      </p:sp>
    </p:spTree>
    <p:extLst>
      <p:ext uri="{BB962C8B-B14F-4D97-AF65-F5344CB8AC3E}">
        <p14:creationId xmlns:p14="http://schemas.microsoft.com/office/powerpoint/2010/main" val="1091666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With regard to the library’s collections, the requirement for making “general collections available to the public during regular library hours” has been removed</a:t>
            </a:r>
            <a:r>
              <a:rPr lang="en-US" baseline="0" dirty="0" smtClean="0"/>
              <a:t> due to redundancy. We are talking about public libraries here.</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Also,</a:t>
            </a:r>
            <a:r>
              <a:rPr lang="en-US" baseline="0" dirty="0" smtClean="0"/>
              <a:t> the minimum requirement for collection development expenditures, has ben increased from 7.5% to 8% of reported operating expenditures. This is probably the most significant change to the standards and while there is a slight increase, this requirement should be easier to meet now since libraries can </a:t>
            </a:r>
            <a:r>
              <a:rPr lang="en-US" baseline="0" dirty="0" smtClean="0"/>
              <a:t>now include </a:t>
            </a:r>
            <a:r>
              <a:rPr lang="en-US" baseline="0" dirty="0" smtClean="0"/>
              <a:t>expenditures from </a:t>
            </a:r>
            <a:r>
              <a:rPr lang="en-US" u="sng" baseline="0" dirty="0" smtClean="0"/>
              <a:t>all funds combined</a:t>
            </a:r>
            <a:r>
              <a:rPr lang="en-US" baseline="0" dirty="0" smtClean="0"/>
              <a:t>, not just the operating fund. Even at 8%, this is still one of the lowest percentages in the nation.</a:t>
            </a:r>
            <a:endParaRPr lang="en-US" dirty="0" smtClean="0"/>
          </a:p>
        </p:txBody>
      </p:sp>
      <p:sp>
        <p:nvSpPr>
          <p:cNvPr id="4" name="Slide Number Placeholder 3"/>
          <p:cNvSpPr>
            <a:spLocks noGrp="1"/>
          </p:cNvSpPr>
          <p:nvPr>
            <p:ph type="sldNum" sz="quarter" idx="10"/>
          </p:nvPr>
        </p:nvSpPr>
        <p:spPr/>
        <p:txBody>
          <a:bodyPr/>
          <a:lstStyle/>
          <a:p>
            <a:fld id="{6B52FD21-45D6-40F0-BE95-E79261164A8C}" type="slidenum">
              <a:rPr lang="en-US" smtClean="0"/>
              <a:t>19</a:t>
            </a:fld>
            <a:endParaRPr lang="en-US"/>
          </a:p>
        </p:txBody>
      </p:sp>
    </p:spTree>
    <p:extLst>
      <p:ext uri="{BB962C8B-B14F-4D97-AF65-F5344CB8AC3E}">
        <p14:creationId xmlns:p14="http://schemas.microsoft.com/office/powerpoint/2010/main" val="453055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We’ll start with certification</a:t>
            </a:r>
            <a:r>
              <a:rPr lang="en-US" baseline="0" dirty="0" smtClean="0"/>
              <a:t>.</a:t>
            </a:r>
          </a:p>
          <a:p>
            <a:endParaRPr lang="en-US" baseline="0" dirty="0" smtClean="0"/>
          </a:p>
          <a:p>
            <a:r>
              <a:rPr lang="en-US" baseline="0" dirty="0" smtClean="0"/>
              <a:t>First, the State Library would like to thank the certification task force, which was made up of librarians and trustees from various size libraries located throughout the state. They worked really hard reviewing the certification program and coming up with recommendations for changes that were presented to the Indiana Library and Historical Board for adoption. We also appreciate all the other Indiana librarians who responded to the State Library’s requests for comment and who provided feedback on the proposed changes. </a:t>
            </a:r>
          </a:p>
          <a:p>
            <a:endParaRPr lang="en-US" baseline="0" dirty="0" smtClean="0"/>
          </a:p>
          <a:p>
            <a:r>
              <a:rPr lang="en-US" baseline="0" dirty="0" smtClean="0"/>
              <a:t>* * *</a:t>
            </a:r>
          </a:p>
          <a:p>
            <a:r>
              <a:rPr lang="en-US" baseline="0" dirty="0" smtClean="0"/>
              <a:t>The first change I will discuss relates to definitions. Definitions </a:t>
            </a:r>
            <a:r>
              <a:rPr lang="en-US" baseline="0" dirty="0" smtClean="0"/>
              <a:t>have been added for </a:t>
            </a:r>
            <a:r>
              <a:rPr lang="en-US" baseline="0" dirty="0" smtClean="0"/>
              <a:t>library education provider </a:t>
            </a:r>
            <a:r>
              <a:rPr lang="en-US" baseline="0" dirty="0"/>
              <a:t>and </a:t>
            </a:r>
            <a:r>
              <a:rPr lang="en-US" baseline="0" dirty="0" smtClean="0"/>
              <a:t>LEUs. </a:t>
            </a:r>
            <a:r>
              <a:rPr lang="en-US" baseline="0" dirty="0"/>
              <a:t>The definitions don’t change anything but rather just provide some clarification. </a:t>
            </a:r>
            <a:r>
              <a:rPr lang="en-US" baseline="0" dirty="0" smtClean="0"/>
              <a:t>I’m not going to read the definitions to you because you have them right there on the slide and also because I </a:t>
            </a:r>
            <a:r>
              <a:rPr lang="en-US" baseline="0" dirty="0"/>
              <a:t>don’t think these definitions change our current understanding of these terms.  </a:t>
            </a:r>
            <a:endParaRPr lang="en-US" baseline="0" dirty="0" smtClean="0"/>
          </a:p>
          <a:p>
            <a:endParaRPr lang="en-US" baseline="0" dirty="0" smtClean="0"/>
          </a:p>
          <a:p>
            <a:r>
              <a:rPr lang="en-US" baseline="0" dirty="0" smtClean="0"/>
              <a:t>By the way, I </a:t>
            </a:r>
            <a:r>
              <a:rPr lang="en-US" baseline="0" dirty="0" smtClean="0"/>
              <a:t>do </a:t>
            </a:r>
            <a:r>
              <a:rPr lang="en-US" baseline="0" dirty="0" smtClean="0"/>
              <a:t>want to give you the heads up, I have provided the citations to the Indiana Administrative Code in the event you want to look up the actual language </a:t>
            </a:r>
            <a:r>
              <a:rPr lang="en-US" baseline="0" dirty="0" smtClean="0"/>
              <a:t>yourself for any of these changes. </a:t>
            </a:r>
            <a:r>
              <a:rPr lang="en-US" baseline="0" dirty="0" smtClean="0"/>
              <a:t>I just want to caution you that there will be a version a and version b for each section that has changed. The version a will be the rules in effect until December 31, 2016 and the version b will be the rules in effect January 1</a:t>
            </a:r>
            <a:r>
              <a:rPr lang="en-US" baseline="30000" dirty="0" smtClean="0"/>
              <a:t>st</a:t>
            </a:r>
            <a:r>
              <a:rPr lang="en-US" baseline="0" dirty="0" smtClean="0"/>
              <a:t>, 2017 forward.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a:t>
            </a:fld>
            <a:endParaRPr lang="en-US"/>
          </a:p>
        </p:txBody>
      </p:sp>
    </p:spTree>
    <p:extLst>
      <p:ext uri="{BB962C8B-B14F-4D97-AF65-F5344CB8AC3E}">
        <p14:creationId xmlns:p14="http://schemas.microsoft.com/office/powerpoint/2010/main" val="1456665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The Requirements for Adult, Young Adult, and Children’s services have been combined. Before, they were each spelled out separately. For each audience, the library must provide:</a:t>
            </a:r>
          </a:p>
          <a:p>
            <a:pPr lvl="1"/>
            <a:r>
              <a:rPr lang="en-US" dirty="0" smtClean="0"/>
              <a:t>	-acquisition,</a:t>
            </a:r>
            <a:r>
              <a:rPr lang="en-US" baseline="0" dirty="0" smtClean="0"/>
              <a:t> organization, and loan of print, audiovisual, digital, and other collections;</a:t>
            </a:r>
          </a:p>
          <a:p>
            <a:pPr lvl="1"/>
            <a:r>
              <a:rPr lang="en-US" baseline="0" dirty="0" smtClean="0"/>
              <a:t>	-reference services, including knowledge of and access to reference materials, including inspire.IN.gov; and</a:t>
            </a:r>
          </a:p>
          <a:p>
            <a:pPr lvl="1"/>
            <a:r>
              <a:rPr lang="en-US" baseline="0" dirty="0" smtClean="0"/>
              <a:t>	-space designated for each audience in each library branch/building.</a:t>
            </a:r>
            <a:endParaRPr lang="en-US" dirty="0" smtClean="0"/>
          </a:p>
          <a:p>
            <a:pPr marL="457200" lvl="1" indent="0">
              <a:buNone/>
            </a:pPr>
            <a:endParaRPr lang="en-US" dirty="0" smtClean="0"/>
          </a:p>
          <a:p>
            <a:pPr lvl="1"/>
            <a:r>
              <a:rPr lang="en-US" dirty="0" smtClean="0"/>
              <a:t>The library needs to have a qualified person </a:t>
            </a:r>
            <a:r>
              <a:rPr lang="en-US" baseline="0" dirty="0" smtClean="0"/>
              <a:t>with the appropriate level of librarian certificate to head up these services. One person can be in charge even though services are offered at multiple branches.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There is also still a requirement to have </a:t>
            </a:r>
            <a:r>
              <a:rPr lang="en-US" dirty="0" smtClean="0"/>
              <a:t>a</a:t>
            </a:r>
            <a:r>
              <a:rPr lang="en-US" baseline="0" dirty="0" smtClean="0"/>
              <a:t> </a:t>
            </a:r>
            <a:r>
              <a:rPr lang="en-US" dirty="0" smtClean="0"/>
              <a:t>children’s </a:t>
            </a:r>
            <a:r>
              <a:rPr lang="en-US" dirty="0" smtClean="0"/>
              <a:t>reading program for at least 6 weeks during</a:t>
            </a:r>
            <a:r>
              <a:rPr lang="en-US" baseline="0" dirty="0" smtClean="0"/>
              <a:t> the year </a:t>
            </a:r>
            <a:r>
              <a:rPr lang="en-US" dirty="0" smtClean="0"/>
              <a:t>and in which each branch participates. </a:t>
            </a:r>
            <a:r>
              <a:rPr lang="en-US" dirty="0" smtClean="0"/>
              <a:t>However, there </a:t>
            </a:r>
            <a:r>
              <a:rPr lang="en-US" dirty="0" smtClean="0"/>
              <a:t>is no longer a requirement</a:t>
            </a:r>
            <a:r>
              <a:rPr lang="en-US" baseline="0" dirty="0" smtClean="0"/>
              <a:t> for this to occur </a:t>
            </a:r>
            <a:r>
              <a:rPr lang="en-US" dirty="0" smtClean="0"/>
              <a:t>in the </a:t>
            </a:r>
            <a:r>
              <a:rPr lang="en-US" dirty="0" smtClean="0"/>
              <a:t>summer or even</a:t>
            </a:r>
            <a:r>
              <a:rPr lang="en-US" baseline="0" dirty="0" smtClean="0"/>
              <a:t> all at once</a:t>
            </a:r>
            <a:r>
              <a:rPr lang="en-US" dirty="0" smtClean="0"/>
              <a:t>. So, </a:t>
            </a:r>
            <a:r>
              <a:rPr lang="en-US" dirty="0" smtClean="0"/>
              <a:t>this should help with libraries who serve</a:t>
            </a:r>
            <a:r>
              <a:rPr lang="en-US" baseline="0" dirty="0" smtClean="0"/>
              <a:t> communities with year round schools or who want more flexibility with their children’s programming.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lvl="1"/>
            <a:r>
              <a:rPr lang="en-US" dirty="0" smtClean="0"/>
              <a:t>In addition to</a:t>
            </a:r>
            <a:r>
              <a:rPr lang="en-US" baseline="0" dirty="0" smtClean="0"/>
              <a:t> </a:t>
            </a:r>
            <a:r>
              <a:rPr lang="en-US" baseline="0" dirty="0" smtClean="0"/>
              <a:t>the</a:t>
            </a:r>
            <a:r>
              <a:rPr lang="en-US" dirty="0" smtClean="0"/>
              <a:t> children’s </a:t>
            </a:r>
            <a:r>
              <a:rPr lang="en-US" dirty="0" smtClean="0"/>
              <a:t>reading</a:t>
            </a:r>
            <a:r>
              <a:rPr lang="en-US" baseline="0" dirty="0" smtClean="0"/>
              <a:t> program, libraries </a:t>
            </a:r>
            <a:r>
              <a:rPr lang="en-US" dirty="0" smtClean="0"/>
              <a:t>must offer at least 12 additional library sponsored programs per system per year regardless of population served. Previously,</a:t>
            </a:r>
            <a:r>
              <a:rPr lang="en-US" baseline="0" dirty="0" smtClean="0"/>
              <a:t> there was a formula with 12 programs per year being the minimum.  </a:t>
            </a:r>
            <a:endParaRPr lang="en-US" baseline="0" dirty="0" smtClean="0"/>
          </a:p>
          <a:p>
            <a:pPr lvl="1"/>
            <a:endParaRPr lang="en-US" baseline="0" dirty="0" smtClean="0"/>
          </a:p>
          <a:p>
            <a:pPr lvl="1"/>
            <a:r>
              <a:rPr lang="en-US" baseline="0" dirty="0" smtClean="0"/>
              <a:t>*  *  *</a:t>
            </a:r>
            <a:endParaRPr lang="en-US" baseline="0" dirty="0" smtClean="0"/>
          </a:p>
          <a:p>
            <a:pPr lvl="1"/>
            <a:endParaRPr lang="en-US" baseline="0" dirty="0" smtClean="0"/>
          </a:p>
          <a:p>
            <a:pPr lvl="1"/>
            <a:r>
              <a:rPr lang="en-US" baseline="0" dirty="0" smtClean="0"/>
              <a:t>Currently, libraries must lend materials through at least </a:t>
            </a:r>
            <a:r>
              <a:rPr lang="en-US" b="1" baseline="0" dirty="0" smtClean="0"/>
              <a:t>one</a:t>
            </a:r>
            <a:r>
              <a:rPr lang="en-US" baseline="0" dirty="0" smtClean="0"/>
              <a:t> of the following choices:</a:t>
            </a:r>
          </a:p>
          <a:p>
            <a:pPr lvl="1"/>
            <a:r>
              <a:rPr lang="en-US" baseline="0" dirty="0" smtClean="0"/>
              <a:t>	the statewide reciprocal borrowing program</a:t>
            </a:r>
          </a:p>
          <a:p>
            <a:pPr lvl="1"/>
            <a:r>
              <a:rPr lang="en-US" baseline="0" dirty="0" smtClean="0"/>
              <a:t>	OCLC resource sharing</a:t>
            </a:r>
          </a:p>
          <a:p>
            <a:pPr lvl="1"/>
            <a:r>
              <a:rPr lang="en-US" baseline="0" dirty="0" smtClean="0"/>
              <a:t>	Evergreen Indiana</a:t>
            </a:r>
          </a:p>
          <a:p>
            <a:pPr lvl="1"/>
            <a:r>
              <a:rPr lang="en-US" baseline="0" dirty="0" smtClean="0"/>
              <a:t>	Local reciprocal borrowing agreement with at least 1 neighboring library</a:t>
            </a:r>
          </a:p>
          <a:p>
            <a:pPr lvl="1"/>
            <a:endParaRPr lang="en-US" baseline="0" dirty="0" smtClean="0"/>
          </a:p>
          <a:p>
            <a:pPr lvl="1"/>
            <a:r>
              <a:rPr lang="en-US" baseline="0" dirty="0" smtClean="0"/>
              <a:t>Now the Evergreen Indiana choice has been broadened to include participation in any other regional or national resource sharing consortium.</a:t>
            </a:r>
          </a:p>
          <a:p>
            <a:pPr lvl="1"/>
            <a:r>
              <a:rPr lang="en-US" baseline="0" dirty="0" smtClean="0"/>
              <a:t>	</a:t>
            </a:r>
          </a:p>
          <a:p>
            <a:pPr lvl="1"/>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20</a:t>
            </a:fld>
            <a:endParaRPr lang="en-US"/>
          </a:p>
        </p:txBody>
      </p:sp>
    </p:spTree>
    <p:extLst>
      <p:ext uri="{BB962C8B-B14F-4D97-AF65-F5344CB8AC3E}">
        <p14:creationId xmlns:p14="http://schemas.microsoft.com/office/powerpoint/2010/main" val="3109825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regard to changes to library technology requirements, the requirement for a staff computer is removed. This</a:t>
            </a:r>
            <a:r>
              <a:rPr lang="en-US" baseline="0" dirty="0" smtClean="0"/>
              <a:t> requirement seemed silly considering the prevalence of computers in today’s work environment.  Additionally, there is no longer a formula for determining how many computers a library must have; that is now a local decision. However, libraries do still have to offer public access computers.</a:t>
            </a:r>
          </a:p>
          <a:p>
            <a:endParaRPr lang="en-US" baseline="0" dirty="0" smtClean="0"/>
          </a:p>
          <a:p>
            <a:r>
              <a:rPr lang="en-US" baseline="0" dirty="0" smtClean="0"/>
              <a:t>Also, the rules no longer state a specific minimum internet speed but rather, allow the library to determine and procure the appropriate internet speed necessary to meet the needs of the library’s particular community.  At the time the last standards were created, the minimum internet speed required was already outdated by the time the new standard went into effect. However, the State Library continues to recognize that adequate bandwidth is essential for libraries wishing to provide the best service to their communities. ALA has recommendations that would far exceed current bandwidth capacity at many libraries </a:t>
            </a:r>
            <a:r>
              <a:rPr lang="en-US" baseline="0" dirty="0" smtClean="0"/>
              <a:t>but </a:t>
            </a:r>
            <a:r>
              <a:rPr lang="en-US" baseline="0" dirty="0" smtClean="0"/>
              <a:t>rather than be punitive to those libraries that may not require the national standard at this time, we would prefer to see individuals simply receive adequate service that their community can afford.</a:t>
            </a:r>
          </a:p>
          <a:p>
            <a:r>
              <a:rPr lang="en-US" baseline="0" dirty="0" smtClean="0"/>
              <a:t>  *  *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new standards also remove language</a:t>
            </a:r>
            <a:r>
              <a:rPr lang="en-US" baseline="0" dirty="0" smtClean="0"/>
              <a:t> requiring an automation plan that conforms to national cataloging standards. This is language reminiscent from the days when libraries were using card catalogs and is no longer really necessary. However, libraries must still have an integrated library system that includes an online public access catalog. Patrons must still be able to access the library’s OPAC from the library website.</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21</a:t>
            </a:fld>
            <a:endParaRPr lang="en-US"/>
          </a:p>
        </p:txBody>
      </p:sp>
    </p:spTree>
    <p:extLst>
      <p:ext uri="{BB962C8B-B14F-4D97-AF65-F5344CB8AC3E}">
        <p14:creationId xmlns:p14="http://schemas.microsoft.com/office/powerpoint/2010/main" val="9629837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regard to the statewide courier services, a provision has been added prohibiting libraries from recovering their courier costs from library patrons or other libraries. Info Express is heavily subsidized by the state so it is unfair to bill patrons for services they are already paying for through their taxes. Libraries still may not charge patrons or other libraries for interlibrary-loan (ILL) other than reimbursement for actual direct photocopy </a:t>
            </a:r>
            <a:r>
              <a:rPr lang="en-US" baseline="0" dirty="0" smtClean="0"/>
              <a:t>costs or </a:t>
            </a:r>
            <a:r>
              <a:rPr lang="en-US" u="sng" baseline="0" dirty="0" smtClean="0"/>
              <a:t>lending </a:t>
            </a:r>
            <a:r>
              <a:rPr lang="en-US" u="sng" baseline="0" dirty="0" smtClean="0"/>
              <a:t>or postage fees </a:t>
            </a:r>
            <a:r>
              <a:rPr lang="en-US" u="sng" baseline="0" dirty="0" smtClean="0"/>
              <a:t>for out of state requests</a:t>
            </a:r>
            <a:r>
              <a:rPr lang="en-US" baseline="0" dirty="0" smtClean="0"/>
              <a:t>. </a:t>
            </a:r>
          </a:p>
          <a:p>
            <a:endParaRPr lang="en-US" baseline="0" dirty="0" smtClean="0"/>
          </a:p>
          <a:p>
            <a:r>
              <a:rPr lang="en-US" baseline="0" dirty="0" smtClean="0"/>
              <a:t>Additionally, the number of days the library will receive courier service will now be set in accordance with how many parcels are shipped or received during the previous year. With the absolute floor being 1 day per week of courier service. So, if you are brand new to the courier service or have very little volume from the previous year, you could set your starting courier schedule with 1 day per week if you want. Previously, delivery days were determined based on library district population size. Under the new standards, it will be based on library volume. This makes it easier for the State Library to enforce across the board to non-public library members such as academic libraries, schools, and so forth.</a:t>
            </a:r>
          </a:p>
          <a:p>
            <a:endParaRPr lang="en-US" baseline="0" dirty="0" smtClean="0"/>
          </a:p>
          <a:p>
            <a:r>
              <a:rPr lang="en-US" baseline="0" dirty="0" smtClean="0"/>
              <a:t>The new rule of thumb is one service day for every 2,000 parcels shipped. The standard reads, “shipped or received” but that is just to catch those few libraries who use the courier as a shipping line. The received will only be used in vary rare circumstances. </a:t>
            </a:r>
          </a:p>
          <a:p>
            <a:endParaRPr lang="en-US" baseline="0" dirty="0" smtClean="0"/>
          </a:p>
          <a:p>
            <a:r>
              <a:rPr lang="en-US" baseline="0" dirty="0" smtClean="0"/>
              <a:t>We are predicting that more libraries will be able to drop a day of courier service with only a few libraries having to add a day.</a:t>
            </a:r>
          </a:p>
          <a:p>
            <a:endParaRPr lang="en-US" baseline="0" dirty="0" smtClean="0"/>
          </a:p>
          <a:p>
            <a:r>
              <a:rPr lang="en-US" b="1" baseline="0" dirty="0" smtClean="0"/>
              <a:t>Please keep in mind that when you renew your courier subscription next summer, the Info-Express service days and bills for the 2017-2018 service year will be based upon your 2016-2017 volume. </a:t>
            </a:r>
            <a:endParaRPr lang="en-US" baseline="0" dirty="0" smtClean="0"/>
          </a:p>
          <a:p>
            <a:r>
              <a:rPr lang="en-US"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22</a:t>
            </a:fld>
            <a:endParaRPr lang="en-US"/>
          </a:p>
        </p:txBody>
      </p:sp>
    </p:spTree>
    <p:extLst>
      <p:ext uri="{BB962C8B-B14F-4D97-AF65-F5344CB8AC3E}">
        <p14:creationId xmlns:p14="http://schemas.microsoft.com/office/powerpoint/2010/main" val="3045962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Also, the sections on waivers has been rewritten to clarify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Waivers are still granted for a maximum of a 1 year period.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Libraries still need to apply for the waiver through submission of request to the Indiana Library and Historical Board, so that hasn’t changed either.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waiver requests are still gathered by the Library Development Office for presentation to the Indiana Library and Historical Board, same as always.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Libraries may still receive a waiver for 1 or more areas where they are not in compliance with library standards, so all of that is staying the same.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is different is that: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language requiring the library to cite an unusual, unforeseen, or extreme circumstance beyond the library’s control as justification for why they couldn’t meet </a:t>
            </a:r>
            <a:r>
              <a:rPr lang="en-US" baseline="0" dirty="0" smtClean="0"/>
              <a:t>standards, that requirement </a:t>
            </a:r>
            <a:r>
              <a:rPr lang="en-US" baseline="0" dirty="0" smtClean="0"/>
              <a:t>is gone.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Instead, the library’s request now needs to include a citation of the unmet standard or standards, the reason or reasons for non-compliance, and a plan for correction, including proposed timetable.   </a:t>
            </a:r>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23</a:t>
            </a:fld>
            <a:endParaRPr lang="en-US"/>
          </a:p>
        </p:txBody>
      </p:sp>
    </p:spTree>
    <p:extLst>
      <p:ext uri="{BB962C8B-B14F-4D97-AF65-F5344CB8AC3E}">
        <p14:creationId xmlns:p14="http://schemas.microsoft.com/office/powerpoint/2010/main" val="39456714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does it for standards. What questions do you have regarding standards</a:t>
            </a:r>
            <a:r>
              <a:rPr lang="en-US" baseline="0" dirty="0" smtClean="0"/>
              <a:t>.</a:t>
            </a:r>
          </a:p>
          <a:p>
            <a:endParaRPr lang="en-US" baseline="0" dirty="0" smtClean="0"/>
          </a:p>
          <a:p>
            <a:r>
              <a:rPr lang="en-US" b="1" baseline="0" dirty="0" smtClean="0">
                <a:solidFill>
                  <a:srgbClr val="FF0000"/>
                </a:solidFill>
              </a:rPr>
              <a:t>&lt;Watch time and stop at 10:58&gt;</a:t>
            </a:r>
          </a:p>
          <a:p>
            <a:endParaRPr lang="en-US" b="1" baseline="0" dirty="0" smtClean="0">
              <a:solidFill>
                <a:srgbClr val="FF0000"/>
              </a:solidFill>
            </a:endParaRPr>
          </a:p>
          <a:p>
            <a:r>
              <a:rPr lang="en-US" b="0" dirty="0" smtClean="0">
                <a:solidFill>
                  <a:schemeClr val="tx1"/>
                </a:solidFill>
              </a:rPr>
              <a:t>Ok, well</a:t>
            </a:r>
            <a:r>
              <a:rPr lang="en-US" b="0" baseline="0" dirty="0" smtClean="0">
                <a:solidFill>
                  <a:schemeClr val="tx1"/>
                </a:solidFill>
              </a:rPr>
              <a:t> we are running out of time here and will need to address remaining questions in the written Q &amp; A that will be posted with this webinar.</a:t>
            </a:r>
            <a:endParaRPr lang="en-US" b="0" dirty="0">
              <a:solidFill>
                <a:schemeClr val="tx1"/>
              </a:solidFill>
            </a:endParaRPr>
          </a:p>
        </p:txBody>
      </p:sp>
      <p:sp>
        <p:nvSpPr>
          <p:cNvPr id="4" name="Slide Number Placeholder 3"/>
          <p:cNvSpPr>
            <a:spLocks noGrp="1"/>
          </p:cNvSpPr>
          <p:nvPr>
            <p:ph type="sldNum" sz="quarter" idx="10"/>
          </p:nvPr>
        </p:nvSpPr>
        <p:spPr/>
        <p:txBody>
          <a:bodyPr/>
          <a:lstStyle/>
          <a:p>
            <a:fld id="{6B52FD21-45D6-40F0-BE95-E79261164A8C}" type="slidenum">
              <a:rPr lang="en-US" smtClean="0"/>
              <a:t>24</a:t>
            </a:fld>
            <a:endParaRPr lang="en-US"/>
          </a:p>
        </p:txBody>
      </p:sp>
    </p:spTree>
    <p:extLst>
      <p:ext uri="{BB962C8B-B14F-4D97-AF65-F5344CB8AC3E}">
        <p14:creationId xmlns:p14="http://schemas.microsoft.com/office/powerpoint/2010/main" val="3943618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a:t>
            </a:r>
            <a:r>
              <a:rPr lang="en-US" dirty="0" smtClean="0"/>
              <a:t>obviously,</a:t>
            </a:r>
            <a:r>
              <a:rPr lang="en-US" baseline="0" dirty="0" smtClean="0"/>
              <a:t> this webinar did not cover everything you need to know about certification and standards. I strongly recommend setting aside some time some day soon to read through the certification and standards rules in their entirety just to re-familiarize yourself with all of the requirements, not just the new changes. If you are a library director or trustee, you are responsible for knowing and complying with all of the standards requirements and if you are a certified librarian, you are responsible for knowing and complying with the certification requirements.  I have provided the link on the slide. Again, you may have to cut and paste the </a:t>
            </a:r>
            <a:r>
              <a:rPr lang="en-US" baseline="0" dirty="0" smtClean="0"/>
              <a:t>URL </a:t>
            </a:r>
            <a:r>
              <a:rPr lang="en-US" baseline="0" dirty="0" smtClean="0"/>
              <a:t>into your web browser.</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Again</a:t>
            </a:r>
            <a:r>
              <a:rPr lang="en-US" baseline="0" dirty="0" smtClean="0"/>
              <a:t>, we will send an email to the list serves when this webinar and the written Q &amp; A is posted so be watching for that announcement on the list serves.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baseline="0" dirty="0" smtClean="0"/>
              <a:t>Thank </a:t>
            </a:r>
            <a:r>
              <a:rPr lang="en-US" baseline="0" dirty="0"/>
              <a:t>you for attending this </a:t>
            </a:r>
            <a:r>
              <a:rPr lang="en-US" baseline="0" dirty="0" smtClean="0"/>
              <a:t>webinar. If </a:t>
            </a:r>
            <a:r>
              <a:rPr lang="en-US" baseline="0" dirty="0"/>
              <a:t>you have additional questions later, please send them to statewideservices.IN.gov so we can get those questions triaged to the best person to answer them.  Or, you can contact me </a:t>
            </a:r>
            <a:r>
              <a:rPr lang="en-US" baseline="0" dirty="0" smtClean="0"/>
              <a:t>directly at sywatson@library.in.gov.</a:t>
            </a:r>
          </a:p>
          <a:p>
            <a:endParaRPr lang="en-US" baseline="0" dirty="0" smtClean="0"/>
          </a:p>
        </p:txBody>
      </p:sp>
      <p:sp>
        <p:nvSpPr>
          <p:cNvPr id="4" name="Slide Number Placeholder 3"/>
          <p:cNvSpPr>
            <a:spLocks noGrp="1"/>
          </p:cNvSpPr>
          <p:nvPr>
            <p:ph type="sldNum" sz="quarter" idx="10"/>
          </p:nvPr>
        </p:nvSpPr>
        <p:spPr/>
        <p:txBody>
          <a:bodyPr/>
          <a:lstStyle/>
          <a:p>
            <a:fld id="{6B52FD21-45D6-40F0-BE95-E79261164A8C}" type="slidenum">
              <a:rPr lang="en-US" smtClean="0"/>
              <a:t>25</a:t>
            </a:fld>
            <a:endParaRPr lang="en-US"/>
          </a:p>
        </p:txBody>
      </p:sp>
    </p:spTree>
    <p:extLst>
      <p:ext uri="{BB962C8B-B14F-4D97-AF65-F5344CB8AC3E}">
        <p14:creationId xmlns:p14="http://schemas.microsoft.com/office/powerpoint/2010/main" val="4143529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26</a:t>
            </a:fld>
            <a:endParaRPr lang="en-US"/>
          </a:p>
        </p:txBody>
      </p:sp>
    </p:spTree>
    <p:extLst>
      <p:ext uri="{BB962C8B-B14F-4D97-AF65-F5344CB8AC3E}">
        <p14:creationId xmlns:p14="http://schemas.microsoft.com/office/powerpoint/2010/main" val="4279764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options have been broadened for minimum library course selection. This will affect librarians applying for the LC 5 certificate. The LC5 certificate requires 9 semester hours (or 12 quarter hours) of minimum library education taken with or after 2 years of academic instruction in an accredited college or university.  Currently, minimum library education includes selection and evaluation of media, reference and information sources, and public library administration. Beginning January 1, librarians applying for the LC 5 have more choices. They can choose any 3 of 5 possible course topics. The additional options are children’s materials and cataloging. Keep in mind that this change does not </a:t>
            </a:r>
            <a:r>
              <a:rPr lang="en-US" b="1" baseline="0" dirty="0"/>
              <a:t>add</a:t>
            </a:r>
            <a:r>
              <a:rPr lang="en-US" baseline="0" dirty="0"/>
              <a:t> 2 courses to the LC 5 certificate requirements, rather it gives you the choice of determining which 3 of the 5 eligible course topics you want to take in order to meet the requirements for the LC 5 certificate.</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3</a:t>
            </a:fld>
            <a:endParaRPr lang="en-US"/>
          </a:p>
        </p:txBody>
      </p:sp>
    </p:spTree>
    <p:extLst>
      <p:ext uri="{BB962C8B-B14F-4D97-AF65-F5344CB8AC3E}">
        <p14:creationId xmlns:p14="http://schemas.microsoft.com/office/powerpoint/2010/main" val="2530701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requirements</a:t>
            </a:r>
            <a:r>
              <a:rPr lang="en-US" baseline="0" dirty="0" smtClean="0"/>
              <a:t> for the </a:t>
            </a:r>
            <a:r>
              <a:rPr lang="en-US" dirty="0" smtClean="0"/>
              <a:t>LC 6 certificate have also decreased. Existing requirements for an LC 6 certificate include</a:t>
            </a:r>
            <a:r>
              <a:rPr lang="en-US" baseline="0" dirty="0" smtClean="0"/>
              <a:t> a High school diploma or GED and 5 years of library experience or 9 credit hours of introductory library education. The new rules reduce the number of years of experience required from 5 to 3. So now you can get an LC 6 certificate with a high school diploma or proof of passing high school equivalency exam &amp; 3 years of library </a:t>
            </a:r>
            <a:r>
              <a:rPr lang="en-US" baseline="0" dirty="0" smtClean="0"/>
              <a:t>experience, or, if you don’t have the library experience, then you could use </a:t>
            </a:r>
            <a:r>
              <a:rPr lang="en-US" baseline="0" dirty="0" smtClean="0"/>
              <a:t>9 semester hours of introductory library education.</a:t>
            </a:r>
            <a:endParaRPr lang="en-US" dirty="0" smtClean="0"/>
          </a:p>
          <a:p>
            <a:r>
              <a:rPr lang="en-US" dirty="0" smtClean="0"/>
              <a:t>     ***</a:t>
            </a:r>
            <a:endParaRPr lang="en-US" dirty="0" smtClean="0"/>
          </a:p>
          <a:p>
            <a:r>
              <a:rPr lang="en-US" dirty="0" smtClean="0"/>
              <a:t>Also, there were already reciprocity</a:t>
            </a:r>
            <a:r>
              <a:rPr lang="en-US" baseline="0" dirty="0" smtClean="0"/>
              <a:t> </a:t>
            </a:r>
            <a:r>
              <a:rPr lang="en-US" baseline="0" dirty="0"/>
              <a:t>procedures </a:t>
            </a:r>
            <a:r>
              <a:rPr lang="en-US" baseline="0" dirty="0" smtClean="0"/>
              <a:t>in place for </a:t>
            </a:r>
            <a:r>
              <a:rPr lang="en-US" baseline="0" dirty="0"/>
              <a:t>people educated in other states. However, t</a:t>
            </a:r>
            <a:r>
              <a:rPr lang="en-US" dirty="0"/>
              <a:t>he State Library occasionally receives</a:t>
            </a:r>
            <a:r>
              <a:rPr lang="en-US" baseline="0" dirty="0"/>
              <a:t> inquiries from</a:t>
            </a:r>
            <a:r>
              <a:rPr lang="en-US" dirty="0"/>
              <a:t> people who received library education in other countries </a:t>
            </a:r>
            <a:r>
              <a:rPr lang="en-US" dirty="0" smtClean="0"/>
              <a:t>and </a:t>
            </a:r>
            <a:r>
              <a:rPr lang="en-US" dirty="0"/>
              <a:t>who have relocated or are relocating to Indiana.</a:t>
            </a:r>
            <a:r>
              <a:rPr lang="en-US" baseline="0" dirty="0"/>
              <a:t> </a:t>
            </a:r>
            <a:r>
              <a:rPr lang="en-US" baseline="0" dirty="0" smtClean="0"/>
              <a:t>The State Library needed </a:t>
            </a:r>
            <a:r>
              <a:rPr lang="en-US" baseline="0" dirty="0"/>
              <a:t>a way to evaluate their education for the purpose of providing them with an Indiana librarian certificate</a:t>
            </a:r>
            <a:r>
              <a:rPr lang="en-US" baseline="0" dirty="0" smtClean="0"/>
              <a:t>. </a:t>
            </a:r>
            <a:r>
              <a:rPr lang="en-US" baseline="0" dirty="0"/>
              <a:t>As a result, </a:t>
            </a:r>
            <a:r>
              <a:rPr lang="en-US" baseline="0" dirty="0" smtClean="0"/>
              <a:t>criteria was added </a:t>
            </a:r>
            <a:r>
              <a:rPr lang="en-US" baseline="0" dirty="0"/>
              <a:t>for recognizing comparable library education received in other countries.</a:t>
            </a:r>
          </a:p>
          <a:p>
            <a:endParaRPr lang="en-US" baseline="0" dirty="0"/>
          </a:p>
          <a:p>
            <a:r>
              <a:rPr lang="en-US" dirty="0"/>
              <a:t>Individuals who have library education and experience from another country may apply for an Indiana certificate. For Librarian Certificate grades 1 through 3, the individual must have a degree from a master's level program in library and information studies accredited or recognized by the appropriate national body of another country. For Librarian Certificate grades 4 through 7, the applicant must demonstrate that his or her education is comparable to that required by the United States' applicants for the same certificate level, and any bachelor degree must be from a college or university accredited or recognized by the appropriate national body of another country.</a:t>
            </a:r>
          </a:p>
          <a:p>
            <a:r>
              <a:rPr lang="en-US" dirty="0" smtClean="0"/>
              <a:t>    * * *</a:t>
            </a:r>
            <a:endParaRPr lang="en-US" dirty="0"/>
          </a:p>
          <a:p>
            <a:r>
              <a:rPr lang="en-US" dirty="0" smtClean="0"/>
              <a:t>Language</a:t>
            </a:r>
            <a:r>
              <a:rPr lang="en-US" baseline="0" dirty="0" smtClean="0"/>
              <a:t> regarding taking </a:t>
            </a:r>
            <a:r>
              <a:rPr lang="en-US" baseline="0" dirty="0"/>
              <a:t>exams as an alternative to having the required courses to qualify for a librarian </a:t>
            </a:r>
            <a:r>
              <a:rPr lang="en-US" baseline="0" dirty="0" smtClean="0"/>
              <a:t>certificate was removed. There is no exam </a:t>
            </a:r>
            <a:r>
              <a:rPr lang="en-US" baseline="0" dirty="0"/>
              <a:t>for people to take to sort of test in to a librarian certificate. So, because that language was misleading and irrelevant, </a:t>
            </a:r>
            <a:r>
              <a:rPr lang="en-US" baseline="0" dirty="0" smtClean="0"/>
              <a:t>it was removed.</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4</a:t>
            </a:fld>
            <a:endParaRPr lang="en-US"/>
          </a:p>
        </p:txBody>
      </p:sp>
    </p:spTree>
    <p:extLst>
      <p:ext uri="{BB962C8B-B14F-4D97-AF65-F5344CB8AC3E}">
        <p14:creationId xmlns:p14="http://schemas.microsoft.com/office/powerpoint/2010/main" val="976971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certification</a:t>
            </a:r>
            <a:r>
              <a:rPr lang="en-US" baseline="0" dirty="0" smtClean="0"/>
              <a:t> requirements have also been decreased for the director and staff working at libraries serving a population of 3,000 or less.  Previously, directors at these libraries needed a bachelor degree and 15 semester hours of intermediate library education. Now, they just need a high school diploma or proof of successful completion of the high school equivalency exam; 3 years of professional library work experience or 9 semester hours of introductory library courses; and 10 hours of State Library sponsored training each year for the first 3 years of employment in subject areas relating to library administration. In some cases, this will mean, the director at these libraries is on a temporary permit for up to 3 years before they may qualify for this certificate.</a:t>
            </a:r>
          </a:p>
          <a:p>
            <a:endParaRPr lang="en-US" baseline="0" dirty="0" smtClean="0"/>
          </a:p>
          <a:p>
            <a:r>
              <a:rPr lang="en-US" baseline="0" dirty="0" smtClean="0"/>
              <a:t>As you can see, other staff members in these small libraries don’t need to be certified. </a:t>
            </a:r>
          </a:p>
          <a:p>
            <a:endParaRPr lang="en-US" baseline="0" dirty="0" smtClean="0"/>
          </a:p>
          <a:p>
            <a:endParaRPr lang="en-US" baseline="0" dirty="0" smtClean="0"/>
          </a:p>
          <a:p>
            <a:r>
              <a:rPr lang="en-US" baseline="0" dirty="0" smtClean="0"/>
              <a:t>And, keep in mind that the 3,000 population count is for the entire library district, not a particular branch of a library district.</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5</a:t>
            </a:fld>
            <a:endParaRPr lang="en-US"/>
          </a:p>
        </p:txBody>
      </p:sp>
    </p:spTree>
    <p:extLst>
      <p:ext uri="{BB962C8B-B14F-4D97-AF65-F5344CB8AC3E}">
        <p14:creationId xmlns:p14="http://schemas.microsoft.com/office/powerpoint/2010/main" val="1426074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is a new requirement related to temporary permits.  </a:t>
            </a:r>
            <a:r>
              <a:rPr lang="en-US" baseline="0" dirty="0" smtClean="0"/>
              <a:t>I’m sure most of you are aware that the temporary permits are 1 year certificates that allow a librarian to work in a professional library position while working toward completing the requirements for a 5-year certificate. People </a:t>
            </a:r>
            <a:r>
              <a:rPr lang="en-US" baseline="0" dirty="0"/>
              <a:t>who are provided a temporary permit beginning January 1, 2017 or later will have to complete 10 LEUs by the time they renew in 2018. They will also have to provide a statement indicating their progress toward meeting the 5-year certificate requirements when they apply for renewal in 2018 or later.   There is still a limit of a total of 3 one-year temporary permits that someone can have.</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6</a:t>
            </a:fld>
            <a:endParaRPr lang="en-US"/>
          </a:p>
        </p:txBody>
      </p:sp>
    </p:spTree>
    <p:extLst>
      <p:ext uri="{BB962C8B-B14F-4D97-AF65-F5344CB8AC3E}">
        <p14:creationId xmlns:p14="http://schemas.microsoft.com/office/powerpoint/2010/main" val="3488912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change is that individuals</a:t>
            </a:r>
            <a:r>
              <a:rPr lang="en-US" baseline="0" dirty="0" smtClean="0"/>
              <a:t> on 5 year certificates will be required to get 20 Tech LEUs instead of 10. Tech LEUs are continuing education courses that are computer, technology, or software related. However the total number of LEUs required has not increased. It is still 100 for directors, 75 for department or branch heads, and 50 for professional assistants. This also only applies to people who get a new or renewal 5-year certificate beginning January 1, 2017 or later and the additional required tech LEUs will be enforced when those individuals apply for a renewal certificate beginning in 2022 or later. This means if you are currently certified and your certificate expires any time between now and December 31, 2021, you will still be under the old LEU requirements. </a:t>
            </a:r>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7</a:t>
            </a:fld>
            <a:endParaRPr lang="en-US"/>
          </a:p>
        </p:txBody>
      </p:sp>
    </p:spTree>
    <p:extLst>
      <p:ext uri="{BB962C8B-B14F-4D97-AF65-F5344CB8AC3E}">
        <p14:creationId xmlns:p14="http://schemas.microsoft.com/office/powerpoint/2010/main" val="2735341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rules allow for additional opportunities to earn LEUs. All Librarians</a:t>
            </a:r>
            <a:r>
              <a:rPr lang="en-US" baseline="0" dirty="0" smtClean="0"/>
              <a:t> may take advantage of these additional LEU sources no matter when they received their librarian certificate.</a:t>
            </a:r>
          </a:p>
          <a:p>
            <a:endParaRPr lang="en-US" baseline="0" dirty="0" smtClean="0"/>
          </a:p>
          <a:p>
            <a:r>
              <a:rPr lang="en-US" baseline="0" dirty="0" smtClean="0"/>
              <a:t>Up to 10 LEUs may be earned in each 5-year certificate period in non library related specialist subjects of importance to library programming, services, or operations. This would be, for example, first aid, foreign language, sign language and so forth.  The idea is you are gaining knowledge that either helps with a particular program or service or you are gaining knowledge that positively impacts library operations. </a:t>
            </a:r>
          </a:p>
          <a:p>
            <a:endParaRPr lang="en-US" baseline="0" dirty="0" smtClean="0"/>
          </a:p>
          <a:p>
            <a:r>
              <a:rPr lang="en-US" baseline="0" dirty="0" smtClean="0"/>
              <a:t>Up to 5 LEUs per 5-year certificate period may be earned on external professional committee work including serving on a professional organization committee or as a professional organization officer. These need to be library related in order to count for LEUs. Librarians seeking to use external committee or professional organization work are responsible for getting a certificate or obtaining documentation of hours from the committee or professional organization president, vice president, director, or associate director. Participation in professional committee work does not require prior LEU approval from the Indiana State Library. 1 hour of work on the committee equals 1 LEU.</a:t>
            </a:r>
          </a:p>
          <a:p>
            <a:endParaRPr lang="en-US" baseline="0" dirty="0" smtClean="0"/>
          </a:p>
          <a:p>
            <a:r>
              <a:rPr lang="en-US" baseline="0" dirty="0" smtClean="0"/>
              <a:t>Up to 5 LEUs per 5-year certificate period may be earned developing and delivering workshops for conferences, staff in-service training, or any other continuing education opportunity available to library professionals. The number of LEUs that may be earned developing and delivering workshops matches hour for hour the length of the program. For example, you can earn 1 LEU for a 1 hour program.  Or, if you are doing a technology related program, you can earn 1 TLEU for a 1 hour program. 2 for a 2-hour program, and so forth. We realize that it takes much longer than 1 hour to develop a 1 hour workshop. However, the maximum amount of LEUs you may receive for developing and delivering a workshop is the length of the workshop.  To the extent that you develop a workshop and deliver it multiple times, you may only get credit for the first delivery. A copy of the workshop program and a copy of the LEU provider approval letter from State Library will serve as your proof for these LEUs. </a:t>
            </a:r>
          </a:p>
          <a:p>
            <a:endParaRPr lang="en-US" baseline="0" dirty="0" smtClean="0"/>
          </a:p>
          <a:p>
            <a:r>
              <a:rPr lang="en-US" baseline="0" dirty="0" smtClean="0"/>
              <a:t>Up to 5 LEUs per 5-year certificate period may be earned for researching, writing, and publishing library-related articles in a peer reviewed journal. The article must be two or more pages in length and must list you as the author. The article will be worth 5 LEUs. A copy of the article, in original form or provided by means of an internet website address, if the article is online, will serve as verification of LEUs. </a:t>
            </a:r>
          </a:p>
          <a:p>
            <a:endParaRPr lang="en-US" baseline="0" dirty="0" smtClean="0"/>
          </a:p>
          <a:p>
            <a:endParaRPr lang="en-US" baseline="0" dirty="0" smtClean="0"/>
          </a:p>
          <a:p>
            <a:r>
              <a:rPr lang="en-US" baseline="0" dirty="0" smtClean="0"/>
              <a:t>Up to 10 LEUs per 5-year certificate period may be earned for attending professional roundtable meetings. The host library shall create and award LEU certificates for all attending library professionals. Professional roundtables do not require prior LEU approval from the Indiana State Library. Librarians may earn 1 LEU per round table attended. Note that that isn’t 1 LEU per hour but rather 1 LEU per roundtable meeting, no matter the length of the meeting. </a:t>
            </a:r>
          </a:p>
          <a:p>
            <a:endParaRPr lang="en-US" baseline="0" dirty="0" smtClean="0"/>
          </a:p>
          <a:p>
            <a:r>
              <a:rPr lang="en-US" baseline="0" dirty="0" smtClean="0"/>
              <a:t>Other rules regarding LEUs and approval of LEU providers </a:t>
            </a:r>
            <a:r>
              <a:rPr lang="en-US" baseline="0" dirty="0" smtClean="0"/>
              <a:t>remain </a:t>
            </a:r>
            <a:r>
              <a:rPr lang="en-US" baseline="0" dirty="0" smtClean="0"/>
              <a:t>unchanged. The current ways you can earn LEUs still exist. We are just adding to the current available options. All librarians may take advantage of these additional LEU opportunities no matter when they received their certificate. </a:t>
            </a:r>
          </a:p>
          <a:p>
            <a:endParaRPr lang="en-US" baseline="0" dirty="0" smtClean="0"/>
          </a:p>
          <a:p>
            <a:r>
              <a:rPr lang="en-US" baseline="0" dirty="0" smtClean="0"/>
              <a:t>If you have any questions about which category your LEU opportunity may fit into, feel free to contact us and ask. We will likely provide additional examples for each category when we update the certification manual and website.</a:t>
            </a:r>
          </a:p>
          <a:p>
            <a:endParaRPr lang="en-US" dirty="0" smtClean="0"/>
          </a:p>
        </p:txBody>
      </p:sp>
      <p:sp>
        <p:nvSpPr>
          <p:cNvPr id="4" name="Slide Number Placeholder 3"/>
          <p:cNvSpPr>
            <a:spLocks noGrp="1"/>
          </p:cNvSpPr>
          <p:nvPr>
            <p:ph type="sldNum" sz="quarter" idx="10"/>
          </p:nvPr>
        </p:nvSpPr>
        <p:spPr/>
        <p:txBody>
          <a:bodyPr/>
          <a:lstStyle/>
          <a:p>
            <a:fld id="{6B52FD21-45D6-40F0-BE95-E79261164A8C}" type="slidenum">
              <a:rPr lang="en-US" smtClean="0"/>
              <a:t>8</a:t>
            </a:fld>
            <a:endParaRPr lang="en-US"/>
          </a:p>
        </p:txBody>
      </p:sp>
    </p:spTree>
    <p:extLst>
      <p:ext uri="{BB962C8B-B14F-4D97-AF65-F5344CB8AC3E}">
        <p14:creationId xmlns:p14="http://schemas.microsoft.com/office/powerpoint/2010/main" val="1458328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State Library</a:t>
            </a:r>
            <a:r>
              <a:rPr lang="en-US" baseline="0" dirty="0" smtClean="0"/>
              <a:t> </a:t>
            </a:r>
            <a:r>
              <a:rPr lang="en-US" dirty="0" smtClean="0"/>
              <a:t>will begin</a:t>
            </a:r>
            <a:r>
              <a:rPr lang="en-US" baseline="0" dirty="0" smtClean="0"/>
              <a:t> auditing for the </a:t>
            </a:r>
            <a:r>
              <a:rPr lang="en-US" dirty="0" smtClean="0"/>
              <a:t>additional TLEU with certificate renewals beginning January 1, 2022, which is the first possible time someone under the new rules could be applying for a renewal 5-year certificate. So, if you are renewing a 5-year certificate any</a:t>
            </a:r>
            <a:r>
              <a:rPr lang="en-US" baseline="0" dirty="0" smtClean="0"/>
              <a:t> time before January 1, 2022, you don’t have to have the 20 TLEUs, you only have to have 10.</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State Library will begin looking to make sure the new temporary permit requirements are met beginning January 1, 2018 which is the first time someone under the new rules could apply for a 2nd or 3rd temporary permit. So if you are renewing a temporary permit any time before January 1, 2018, you are not subject to the new temporary permit rules.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Everyone may take advantage of the expanded options for LEUs no matter when they received their certificate.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6B52FD21-45D6-40F0-BE95-E79261164A8C}" type="slidenum">
              <a:rPr lang="en-US" smtClean="0"/>
              <a:t>9</a:t>
            </a:fld>
            <a:endParaRPr lang="en-US"/>
          </a:p>
        </p:txBody>
      </p:sp>
    </p:spTree>
    <p:extLst>
      <p:ext uri="{BB962C8B-B14F-4D97-AF65-F5344CB8AC3E}">
        <p14:creationId xmlns:p14="http://schemas.microsoft.com/office/powerpoint/2010/main" val="2958592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12/13/2016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12/13/2016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12/13/2016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12/13/2016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12/13/2016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ontinuinged.isl.in.gov/certifica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n.gov/legislative/iac/iac_title?iact=590"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ga.in.gov/legislative/laws/2016/ic/titles/035/articles/44.1/chapters/001/#section-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ga.in.gov/legislative/laws/2016/ic/titles/036/articles/001/chapters/20.2/"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n.gov/legislative/iac/iac_title?iact=590"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Statewideservices@library.IN.gov"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in.gov/legislative/iac/iac_title?iact=590" TargetMode="External"/><Relationship Id="rId4" Type="http://schemas.openxmlformats.org/officeDocument/2006/relationships/hyperlink" Target="mailto:Sywatson@library.IN.gov"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Certification &amp; </a:t>
            </a:r>
            <a:br>
              <a:rPr lang="en-US" b="1" dirty="0"/>
            </a:br>
            <a:r>
              <a:rPr lang="en-US" b="1" dirty="0"/>
              <a:t>Public Library Standards</a:t>
            </a:r>
            <a:br>
              <a:rPr lang="en-US" b="1" dirty="0"/>
            </a:br>
            <a:r>
              <a:rPr lang="en-US" b="1" dirty="0"/>
              <a:t>2017 &amp; Beyond</a:t>
            </a:r>
          </a:p>
        </p:txBody>
      </p:sp>
      <p:sp>
        <p:nvSpPr>
          <p:cNvPr id="3" name="Subtitle 2"/>
          <p:cNvSpPr>
            <a:spLocks noGrp="1"/>
          </p:cNvSpPr>
          <p:nvPr>
            <p:ph type="subTitle" idx="1"/>
          </p:nvPr>
        </p:nvSpPr>
        <p:spPr/>
        <p:txBody>
          <a:bodyPr/>
          <a:lstStyle/>
          <a:p>
            <a:r>
              <a:rPr lang="en-US" b="1" dirty="0"/>
              <a:t>A summary of Changes coming January 1, 2017</a:t>
            </a:r>
          </a:p>
        </p:txBody>
      </p:sp>
    </p:spTree>
    <p:extLst>
      <p:ext uri="{BB962C8B-B14F-4D97-AF65-F5344CB8AC3E}">
        <p14:creationId xmlns:p14="http://schemas.microsoft.com/office/powerpoint/2010/main" val="3528202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79292" cy="706964"/>
          </a:xfrm>
        </p:spPr>
        <p:txBody>
          <a:bodyPr/>
          <a:lstStyle/>
          <a:p>
            <a:r>
              <a:rPr lang="en-US" b="1" dirty="0" smtClean="0"/>
              <a:t>Certification Changes (590 IAC  5-3-4(</a:t>
            </a:r>
            <a:r>
              <a:rPr lang="en-US" b="1" dirty="0" err="1" smtClean="0"/>
              <a:t>i</a:t>
            </a:r>
            <a:r>
              <a:rPr lang="en-US" b="1" dirty="0" smtClean="0"/>
              <a:t>))</a:t>
            </a:r>
            <a:endParaRPr lang="en-US" b="1" dirty="0"/>
          </a:p>
        </p:txBody>
      </p:sp>
      <p:sp>
        <p:nvSpPr>
          <p:cNvPr id="3" name="Content Placeholder 2"/>
          <p:cNvSpPr>
            <a:spLocks noGrp="1"/>
          </p:cNvSpPr>
          <p:nvPr>
            <p:ph idx="1"/>
          </p:nvPr>
        </p:nvSpPr>
        <p:spPr/>
        <p:txBody>
          <a:bodyPr/>
          <a:lstStyle/>
          <a:p>
            <a:r>
              <a:rPr lang="en-US" b="1" dirty="0" smtClean="0"/>
              <a:t>Codified existing process in effect for auditing certificate renewals and clarified governing law when an individual renews his/her certificate without having documentation of the required number of LEUs.</a:t>
            </a:r>
          </a:p>
          <a:p>
            <a:pPr lvl="1"/>
            <a:r>
              <a:rPr lang="en-US" b="1" dirty="0" smtClean="0"/>
              <a:t>Maintain original documentation of LEUs for 90 days from the end of the 5-year certificate period for which the LEUs applied.</a:t>
            </a:r>
          </a:p>
          <a:p>
            <a:pPr lvl="1"/>
            <a:r>
              <a:rPr lang="en-US" b="1" dirty="0" smtClean="0"/>
              <a:t>10% of renewals are randomly selected for audit every quarter.</a:t>
            </a:r>
          </a:p>
          <a:p>
            <a:pPr lvl="1"/>
            <a:r>
              <a:rPr lang="en-US" b="1" dirty="0" smtClean="0"/>
              <a:t>Must provide proof of LEUs upon request.</a:t>
            </a:r>
          </a:p>
          <a:p>
            <a:pPr lvl="1"/>
            <a:r>
              <a:rPr lang="en-US" b="1" dirty="0" smtClean="0"/>
              <a:t>Individuals who cannot produce evidence of having earned the required number of LEUs are subject to discipline under IC 36-12-11.</a:t>
            </a:r>
          </a:p>
          <a:p>
            <a:pPr lvl="1"/>
            <a:endParaRPr lang="en-US" dirty="0" smtClean="0"/>
          </a:p>
          <a:p>
            <a:pPr lvl="1"/>
            <a:endParaRPr lang="en-US" dirty="0"/>
          </a:p>
        </p:txBody>
      </p:sp>
    </p:spTree>
    <p:extLst>
      <p:ext uri="{BB962C8B-B14F-4D97-AF65-F5344CB8AC3E}">
        <p14:creationId xmlns:p14="http://schemas.microsoft.com/office/powerpoint/2010/main" val="3666526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Certification Changes</a:t>
            </a:r>
          </a:p>
        </p:txBody>
      </p:sp>
      <p:sp>
        <p:nvSpPr>
          <p:cNvPr id="3" name="Content Placeholder 2"/>
          <p:cNvSpPr>
            <a:spLocks noGrp="1"/>
          </p:cNvSpPr>
          <p:nvPr>
            <p:ph idx="1"/>
          </p:nvPr>
        </p:nvSpPr>
        <p:spPr/>
        <p:txBody>
          <a:bodyPr>
            <a:normAutofit/>
          </a:bodyPr>
          <a:lstStyle/>
          <a:p>
            <a:pPr marL="0" indent="0">
              <a:buNone/>
            </a:pPr>
            <a:endParaRPr lang="en-US" sz="5400" dirty="0"/>
          </a:p>
          <a:p>
            <a:pPr marL="0" indent="0">
              <a:buNone/>
            </a:pPr>
            <a:r>
              <a:rPr lang="en-US" sz="5400" b="1" dirty="0"/>
              <a:t>Certification Questions</a:t>
            </a:r>
            <a:r>
              <a:rPr lang="en-US" sz="5400" b="1" dirty="0" smtClean="0"/>
              <a:t>?</a:t>
            </a:r>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1966894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Certification Changes</a:t>
            </a:r>
            <a:endParaRPr lang="en-US" b="1" dirty="0"/>
          </a:p>
        </p:txBody>
      </p:sp>
      <p:sp>
        <p:nvSpPr>
          <p:cNvPr id="3" name="Content Placeholder 2"/>
          <p:cNvSpPr>
            <a:spLocks noGrp="1"/>
          </p:cNvSpPr>
          <p:nvPr>
            <p:ph idx="1"/>
          </p:nvPr>
        </p:nvSpPr>
        <p:spPr>
          <a:xfrm>
            <a:off x="1163746" y="2603500"/>
            <a:ext cx="8825659" cy="3416300"/>
          </a:xfrm>
        </p:spPr>
        <p:txBody>
          <a:bodyPr/>
          <a:lstStyle/>
          <a:p>
            <a:r>
              <a:rPr lang="en-US" b="1" dirty="0"/>
              <a:t>To learn more about certification, go to: </a:t>
            </a:r>
          </a:p>
          <a:p>
            <a:pPr marL="0" indent="0">
              <a:buNone/>
            </a:pPr>
            <a:r>
              <a:rPr lang="en-US" b="1" dirty="0" smtClean="0">
                <a:hlinkClick r:id="rId3"/>
              </a:rPr>
              <a:t>http</a:t>
            </a:r>
            <a:r>
              <a:rPr lang="en-US" b="1" dirty="0">
                <a:hlinkClick r:id="rId3"/>
              </a:rPr>
              <a:t>://continuinged.isl.in.gov/certification</a:t>
            </a:r>
            <a:r>
              <a:rPr lang="en-US" b="1" dirty="0" smtClean="0">
                <a:hlinkClick r:id="rId3"/>
              </a:rPr>
              <a:t>/</a:t>
            </a:r>
            <a:endParaRPr lang="en-US" b="1" dirty="0" smtClean="0"/>
          </a:p>
          <a:p>
            <a:pPr lvl="1"/>
            <a:r>
              <a:rPr lang="en-US" b="1" dirty="0" smtClean="0"/>
              <a:t>Caveat: Website will be updated to reflect the new changes in the upcoming weeks.</a:t>
            </a:r>
          </a:p>
          <a:p>
            <a:pPr marL="0" indent="0">
              <a:buNone/>
            </a:pPr>
            <a:endParaRPr lang="en-US" b="1" dirty="0" smtClean="0"/>
          </a:p>
          <a:p>
            <a:r>
              <a:rPr lang="en-US" b="1" dirty="0" smtClean="0"/>
              <a:t>To see the certification rules (590 IAC 5)go to: </a:t>
            </a:r>
            <a:r>
              <a:rPr lang="en-US" b="1" dirty="0" smtClean="0">
                <a:hlinkClick r:id="rId4"/>
              </a:rPr>
              <a:t>http</a:t>
            </a:r>
            <a:r>
              <a:rPr lang="en-US" b="1" dirty="0">
                <a:hlinkClick r:id="rId4"/>
              </a:rPr>
              <a:t>://</a:t>
            </a:r>
            <a:r>
              <a:rPr lang="en-US" b="1" dirty="0" smtClean="0">
                <a:hlinkClick r:id="rId4"/>
              </a:rPr>
              <a:t>www.in.gov/legislative/iac/iac_title?iact=590</a:t>
            </a:r>
            <a:endParaRPr lang="en-US" b="1" dirty="0" smtClean="0"/>
          </a:p>
          <a:p>
            <a:pPr marL="0" indent="0">
              <a:buNone/>
            </a:pPr>
            <a:endParaRPr lang="en-US" dirty="0"/>
          </a:p>
          <a:p>
            <a:pPr marL="0" indent="0">
              <a:buNone/>
            </a:pPr>
            <a:endParaRPr lang="en-US" dirty="0" smtClean="0"/>
          </a:p>
          <a:p>
            <a:pPr marL="0" indent="0">
              <a:buNone/>
            </a:pPr>
            <a:endParaRPr lang="en-US" dirty="0" smtClean="0"/>
          </a:p>
          <a:p>
            <a:endParaRPr lang="en-US" dirty="0"/>
          </a:p>
          <a:p>
            <a:endParaRPr lang="en-US" dirty="0"/>
          </a:p>
        </p:txBody>
      </p:sp>
    </p:spTree>
    <p:extLst>
      <p:ext uri="{BB962C8B-B14F-4D97-AF65-F5344CB8AC3E}">
        <p14:creationId xmlns:p14="http://schemas.microsoft.com/office/powerpoint/2010/main" val="258212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normAutofit/>
          </a:bodyPr>
          <a:lstStyle/>
          <a:p>
            <a:r>
              <a:rPr lang="en-US" b="1" dirty="0" smtClean="0"/>
              <a:t>General Rule Info</a:t>
            </a:r>
          </a:p>
          <a:p>
            <a:pPr marL="0" indent="0">
              <a:buNone/>
            </a:pPr>
            <a:endParaRPr lang="en-US" b="1" dirty="0" smtClean="0"/>
          </a:p>
          <a:p>
            <a:pPr lvl="1"/>
            <a:r>
              <a:rPr lang="en-US" b="1" dirty="0"/>
              <a:t>As of January 1, 2017, all of 590 IAC 6-1-4 will be repealed and replaced with 590 IAC 6-1-5. This is the bulk of the standards rules</a:t>
            </a:r>
            <a:r>
              <a:rPr lang="en-US" b="1" dirty="0" smtClean="0"/>
              <a:t>. </a:t>
            </a:r>
          </a:p>
          <a:p>
            <a:endParaRPr lang="en-US" b="1" dirty="0"/>
          </a:p>
          <a:p>
            <a:pPr lvl="1"/>
            <a:r>
              <a:rPr lang="en-US" b="1" dirty="0" smtClean="0"/>
              <a:t>590 IAC 6-1-2 Definitions also changed. (only 1)</a:t>
            </a:r>
          </a:p>
          <a:p>
            <a:pPr marL="457200" lvl="1" indent="0">
              <a:buNone/>
            </a:pPr>
            <a:endParaRPr lang="en-US" dirty="0"/>
          </a:p>
          <a:p>
            <a:endParaRPr lang="en-US" dirty="0" smtClean="0"/>
          </a:p>
        </p:txBody>
      </p:sp>
    </p:spTree>
    <p:extLst>
      <p:ext uri="{BB962C8B-B14F-4D97-AF65-F5344CB8AC3E}">
        <p14:creationId xmlns:p14="http://schemas.microsoft.com/office/powerpoint/2010/main" val="1981887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normAutofit/>
          </a:bodyPr>
          <a:lstStyle/>
          <a:p>
            <a:r>
              <a:rPr lang="en-US" b="1" dirty="0" smtClean="0"/>
              <a:t>General/Misc. Standards Info</a:t>
            </a:r>
          </a:p>
          <a:p>
            <a:pPr marL="0" indent="0">
              <a:buNone/>
            </a:pPr>
            <a:endParaRPr lang="en-US" b="1" dirty="0" smtClean="0"/>
          </a:p>
          <a:p>
            <a:pPr lvl="1"/>
            <a:r>
              <a:rPr lang="en-US" b="1" dirty="0" smtClean="0"/>
              <a:t>No more basic, enhanced, exceptional references. All public libraries must meet minimum stated requirements.</a:t>
            </a:r>
          </a:p>
          <a:p>
            <a:pPr lvl="1"/>
            <a:endParaRPr lang="en-US" b="1" dirty="0" smtClean="0"/>
          </a:p>
          <a:p>
            <a:pPr lvl="1"/>
            <a:r>
              <a:rPr lang="en-US" b="1" dirty="0" smtClean="0"/>
              <a:t>Library board meetings must be posted on libraries online event calendar.      (590 IAC 6-1-5(w)(9))</a:t>
            </a:r>
          </a:p>
          <a:p>
            <a:pPr marL="0" indent="0">
              <a:buNone/>
            </a:pPr>
            <a:endParaRPr lang="en-US" dirty="0" smtClean="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0835258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lstStyle/>
          <a:p>
            <a:r>
              <a:rPr lang="en-US" b="1" dirty="0" smtClean="0"/>
              <a:t>Legal References</a:t>
            </a:r>
          </a:p>
          <a:p>
            <a:pPr marL="0" indent="0">
              <a:buNone/>
            </a:pPr>
            <a:endParaRPr lang="en-US" sz="800" b="1" dirty="0" smtClean="0"/>
          </a:p>
          <a:p>
            <a:pPr lvl="1"/>
            <a:r>
              <a:rPr lang="en-US" b="1" dirty="0"/>
              <a:t>Open Door Law &amp; Access to Public Records Act added to the list of laws with which the library must comply. (590 IAC 6-1-5(a)(2</a:t>
            </a:r>
            <a:r>
              <a:rPr lang="en-US" b="1" dirty="0" smtClean="0"/>
              <a:t>)</a:t>
            </a:r>
          </a:p>
          <a:p>
            <a:pPr marL="457200" lvl="1" indent="0">
              <a:buNone/>
            </a:pPr>
            <a:endParaRPr lang="en-US" b="1" dirty="0" smtClean="0"/>
          </a:p>
          <a:p>
            <a:pPr lvl="1"/>
            <a:r>
              <a:rPr lang="en-US" b="1" dirty="0"/>
              <a:t>Removed a requirement to abide by a law that only applies to the ILHB</a:t>
            </a:r>
            <a:r>
              <a:rPr lang="en-US" b="1" dirty="0" smtClean="0"/>
              <a:t>.</a:t>
            </a:r>
          </a:p>
          <a:p>
            <a:pPr lvl="1"/>
            <a:endParaRPr lang="en-US" b="1" dirty="0"/>
          </a:p>
          <a:p>
            <a:pPr lvl="1"/>
            <a:r>
              <a:rPr lang="en-US" b="1" dirty="0" smtClean="0"/>
              <a:t>Added citation to the law that requires the library board to hire the library director…added requirement to evaluate director’s performance annually.   (590 IAC 6-1-5(d))</a:t>
            </a:r>
            <a:endParaRPr lang="en-US" b="1" dirty="0"/>
          </a:p>
          <a:p>
            <a:endParaRPr lang="en-US" dirty="0"/>
          </a:p>
          <a:p>
            <a:endParaRPr lang="en-US" dirty="0" smtClean="0"/>
          </a:p>
          <a:p>
            <a:pPr lvl="1"/>
            <a:endParaRPr lang="en-US" dirty="0"/>
          </a:p>
        </p:txBody>
      </p:sp>
    </p:spTree>
    <p:extLst>
      <p:ext uri="{BB962C8B-B14F-4D97-AF65-F5344CB8AC3E}">
        <p14:creationId xmlns:p14="http://schemas.microsoft.com/office/powerpoint/2010/main" val="602658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Annual Report</a:t>
            </a:r>
          </a:p>
          <a:p>
            <a:pPr lvl="1"/>
            <a:r>
              <a:rPr lang="en-US" b="1" dirty="0"/>
              <a:t>The 2016 annual report that you complete and submit in 2017 will reflect the rules currently in effect in 2016.</a:t>
            </a:r>
          </a:p>
          <a:p>
            <a:endParaRPr lang="en-US" b="1" dirty="0"/>
          </a:p>
          <a:p>
            <a:pPr lvl="1"/>
            <a:r>
              <a:rPr lang="en-US" b="1" dirty="0"/>
              <a:t>The 2017 annual report that you complete and submit in 2018 should reflect that you have met the new standards that are going into effect January 1, 2017.</a:t>
            </a:r>
          </a:p>
          <a:p>
            <a:pPr marL="457200" lvl="1" indent="0">
              <a:buNone/>
            </a:pPr>
            <a:endParaRPr lang="en-US" b="1" dirty="0" smtClean="0"/>
          </a:p>
          <a:p>
            <a:pPr lvl="1"/>
            <a:r>
              <a:rPr lang="en-US" b="1" dirty="0" smtClean="0"/>
              <a:t>Annual </a:t>
            </a:r>
            <a:r>
              <a:rPr lang="en-US" b="1" dirty="0"/>
              <a:t>Report deadline now coincides with SBOA LAR-1 report due date</a:t>
            </a:r>
            <a:r>
              <a:rPr lang="en-US" b="1" dirty="0" smtClean="0"/>
              <a:t>. </a:t>
            </a:r>
          </a:p>
          <a:p>
            <a:pPr marL="457200" lvl="1" indent="0">
              <a:buNone/>
            </a:pPr>
            <a:r>
              <a:rPr lang="en-US" b="1" dirty="0" smtClean="0"/>
              <a:t>     (590 IAC 6-1-5(cc))</a:t>
            </a:r>
          </a:p>
          <a:p>
            <a:pPr marL="457200" lvl="1" indent="0">
              <a:buNone/>
            </a:pPr>
            <a:endParaRPr lang="en-US" b="1" dirty="0" smtClean="0"/>
          </a:p>
          <a:p>
            <a:pPr lvl="1"/>
            <a:r>
              <a:rPr lang="en-US" b="1" dirty="0"/>
              <a:t>Libraries with the same audit exception in 2 back to back SBOA audits are subject to being found out of compliance with standards. (590 IAC 6-1-5(</a:t>
            </a:r>
            <a:r>
              <a:rPr lang="en-US" b="1" dirty="0" err="1"/>
              <a:t>ee</a:t>
            </a:r>
            <a:r>
              <a:rPr lang="en-US" b="1" dirty="0"/>
              <a:t>))</a:t>
            </a:r>
          </a:p>
          <a:p>
            <a:pPr lvl="1"/>
            <a:endParaRPr lang="en-US" b="1" dirty="0"/>
          </a:p>
          <a:p>
            <a:endParaRPr lang="en-US" dirty="0" smtClean="0"/>
          </a:p>
          <a:p>
            <a:pPr lvl="1"/>
            <a:endParaRPr lang="en-US" dirty="0"/>
          </a:p>
        </p:txBody>
      </p:sp>
    </p:spTree>
    <p:extLst>
      <p:ext uri="{BB962C8B-B14F-4D97-AF65-F5344CB8AC3E}">
        <p14:creationId xmlns:p14="http://schemas.microsoft.com/office/powerpoint/2010/main" val="3175026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a:xfrm>
            <a:off x="1154954" y="2603500"/>
            <a:ext cx="10679492" cy="3806092"/>
          </a:xfrm>
        </p:spPr>
        <p:txBody>
          <a:bodyPr/>
          <a:lstStyle/>
          <a:p>
            <a:r>
              <a:rPr lang="en-US" b="1" dirty="0" smtClean="0"/>
              <a:t>Library Hours of Operation</a:t>
            </a:r>
          </a:p>
          <a:p>
            <a:pPr lvl="1"/>
            <a:r>
              <a:rPr lang="en-US" b="1" dirty="0" smtClean="0"/>
              <a:t>Definition of “Evening Hours” has been changed from 6 p.m. to 5 p.m. (590 IAC 6-1-2(9))</a:t>
            </a:r>
          </a:p>
          <a:p>
            <a:pPr lvl="1"/>
            <a:r>
              <a:rPr lang="en-US" b="1" dirty="0" smtClean="0"/>
              <a:t>Hours the library is required to be open has slightly decreased (590 IAC 6-1-5(k)):</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09420908"/>
              </p:ext>
            </p:extLst>
          </p:nvPr>
        </p:nvGraphicFramePr>
        <p:xfrm>
          <a:off x="1485521" y="3780692"/>
          <a:ext cx="8687181" cy="2560320"/>
        </p:xfrm>
        <a:graphic>
          <a:graphicData uri="http://schemas.openxmlformats.org/drawingml/2006/table">
            <a:tbl>
              <a:tblPr firstRow="1" bandRow="1">
                <a:tableStyleId>{5C22544A-7EE6-4342-B048-85BDC9FD1C3A}</a:tableStyleId>
              </a:tblPr>
              <a:tblGrid>
                <a:gridCol w="2895727"/>
                <a:gridCol w="2895727"/>
                <a:gridCol w="2895727"/>
              </a:tblGrid>
              <a:tr h="258471">
                <a:tc>
                  <a:txBody>
                    <a:bodyPr/>
                    <a:lstStyle/>
                    <a:p>
                      <a:r>
                        <a:rPr lang="en-US" b="1" dirty="0" smtClean="0"/>
                        <a:t>Library Type</a:t>
                      </a:r>
                      <a:endParaRPr lang="en-US" b="1" dirty="0"/>
                    </a:p>
                  </a:txBody>
                  <a:tcPr/>
                </a:tc>
                <a:tc>
                  <a:txBody>
                    <a:bodyPr/>
                    <a:lstStyle/>
                    <a:p>
                      <a:r>
                        <a:rPr lang="en-US" b="1" dirty="0" smtClean="0"/>
                        <a:t>Old Rules (Basic)</a:t>
                      </a:r>
                      <a:endParaRPr lang="en-US" b="1" dirty="0"/>
                    </a:p>
                  </a:txBody>
                  <a:tcPr/>
                </a:tc>
                <a:tc>
                  <a:txBody>
                    <a:bodyPr/>
                    <a:lstStyle/>
                    <a:p>
                      <a:r>
                        <a:rPr lang="en-US" b="1" dirty="0" smtClean="0"/>
                        <a:t>New Rules</a:t>
                      </a:r>
                      <a:endParaRPr lang="en-US" b="1" dirty="0"/>
                    </a:p>
                  </a:txBody>
                  <a:tcPr/>
                </a:tc>
              </a:tr>
              <a:tr h="581559">
                <a:tc>
                  <a:txBody>
                    <a:bodyPr/>
                    <a:lstStyle/>
                    <a:p>
                      <a:r>
                        <a:rPr lang="en-US" sz="1400" b="1" dirty="0" smtClean="0"/>
                        <a:t>Class A Libraries</a:t>
                      </a:r>
                    </a:p>
                    <a:p>
                      <a:r>
                        <a:rPr lang="en-US" sz="1400" b="1" dirty="0" smtClean="0"/>
                        <a:t>(Serves population greater than 39,999)</a:t>
                      </a:r>
                      <a:endParaRPr lang="en-US" sz="1400" b="1" dirty="0"/>
                    </a:p>
                  </a:txBody>
                  <a:tcPr/>
                </a:tc>
                <a:tc>
                  <a:txBody>
                    <a:bodyPr/>
                    <a:lstStyle/>
                    <a:p>
                      <a:r>
                        <a:rPr lang="en-US" sz="1400" b="1" dirty="0" smtClean="0"/>
                        <a:t>55 hours per week including 6 evening hours and at</a:t>
                      </a:r>
                      <a:r>
                        <a:rPr lang="en-US" sz="1400" b="1" baseline="0" dirty="0" smtClean="0"/>
                        <a:t> least 4 hours on a Sat or Sun</a:t>
                      </a:r>
                      <a:endParaRPr lang="en-US" sz="1400" b="1" dirty="0"/>
                    </a:p>
                  </a:txBody>
                  <a:tcPr/>
                </a:tc>
                <a:tc>
                  <a:txBody>
                    <a:bodyPr/>
                    <a:lstStyle/>
                    <a:p>
                      <a:r>
                        <a:rPr lang="en-US" sz="1400" b="1" dirty="0" smtClean="0"/>
                        <a:t>55 hours per week including 4 evening hours and at</a:t>
                      </a:r>
                      <a:r>
                        <a:rPr lang="en-US" sz="1400" b="1" baseline="0" dirty="0" smtClean="0"/>
                        <a:t> least 4 hours on a Sat or Sun</a:t>
                      </a:r>
                      <a:endParaRPr lang="en-US" sz="1400" b="1" dirty="0"/>
                    </a:p>
                  </a:txBody>
                  <a:tcPr/>
                </a:tc>
              </a:tr>
              <a:tr h="581559">
                <a:tc>
                  <a:txBody>
                    <a:bodyPr/>
                    <a:lstStyle/>
                    <a:p>
                      <a:r>
                        <a:rPr lang="en-US" sz="1400" b="1" dirty="0" smtClean="0"/>
                        <a:t>Class B Libraries</a:t>
                      </a:r>
                    </a:p>
                    <a:p>
                      <a:r>
                        <a:rPr lang="en-US" sz="1400" b="1" dirty="0" smtClean="0"/>
                        <a:t>(Serves population at</a:t>
                      </a:r>
                      <a:r>
                        <a:rPr lang="en-US" sz="1400" b="1" baseline="0" dirty="0" smtClean="0"/>
                        <a:t> least 10,001 but fewer than 40,000)</a:t>
                      </a:r>
                      <a:endParaRPr lang="en-US" sz="1400" b="1" dirty="0"/>
                    </a:p>
                  </a:txBody>
                  <a:tcPr/>
                </a:tc>
                <a:tc>
                  <a:txBody>
                    <a:bodyPr/>
                    <a:lstStyle/>
                    <a:p>
                      <a:r>
                        <a:rPr lang="en-US" sz="1400" b="1" dirty="0" smtClean="0"/>
                        <a:t>40 hours per week including 4 evening hours and at</a:t>
                      </a:r>
                      <a:r>
                        <a:rPr lang="en-US" sz="1400" b="1" baseline="0" dirty="0" smtClean="0"/>
                        <a:t> least 4 hours on a Sat or Sun</a:t>
                      </a:r>
                      <a:endParaRPr lang="en-US" sz="1400" b="1" dirty="0"/>
                    </a:p>
                  </a:txBody>
                  <a:tcPr/>
                </a:tc>
                <a:tc>
                  <a:txBody>
                    <a:bodyPr/>
                    <a:lstStyle/>
                    <a:p>
                      <a:r>
                        <a:rPr lang="en-US" sz="1400" b="1" dirty="0" smtClean="0"/>
                        <a:t>40 hours per week including 2 evening hours and at</a:t>
                      </a:r>
                      <a:r>
                        <a:rPr lang="en-US" sz="1400" b="1" baseline="0" dirty="0" smtClean="0"/>
                        <a:t> least 4 hours on a Sat or Sun</a:t>
                      </a:r>
                      <a:endParaRPr lang="en-US" sz="1400" b="1" dirty="0"/>
                    </a:p>
                  </a:txBody>
                  <a:tcPr/>
                </a:tc>
              </a:tr>
              <a:tr h="581559">
                <a:tc>
                  <a:txBody>
                    <a:bodyPr/>
                    <a:lstStyle/>
                    <a:p>
                      <a:r>
                        <a:rPr lang="en-US" sz="1400" b="1" dirty="0" smtClean="0"/>
                        <a:t>Class C Libraries</a:t>
                      </a:r>
                    </a:p>
                    <a:p>
                      <a:r>
                        <a:rPr lang="en-US" sz="1400" b="1" dirty="0" smtClean="0"/>
                        <a:t>(serves pop of 10,000 or less)</a:t>
                      </a:r>
                      <a:endParaRPr lang="en-US"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smtClean="0"/>
                        <a:t>20 hours per week including 2 evening hours and at</a:t>
                      </a:r>
                      <a:r>
                        <a:rPr lang="en-US" sz="1400" b="1" baseline="0" dirty="0" smtClean="0"/>
                        <a:t> least 4 hours on a Sat or Sun</a:t>
                      </a:r>
                      <a:endParaRPr lang="en-US" sz="1400" b="1" dirty="0"/>
                    </a:p>
                  </a:txBody>
                  <a:tcPr/>
                </a:tc>
                <a:tc>
                  <a:txBody>
                    <a:bodyPr/>
                    <a:lstStyle/>
                    <a:p>
                      <a:r>
                        <a:rPr lang="en-US" sz="1400" b="1" dirty="0" smtClean="0"/>
                        <a:t>20 hours per week including 1 evening hour and at</a:t>
                      </a:r>
                      <a:r>
                        <a:rPr lang="en-US" sz="1400" b="1" baseline="0" dirty="0" smtClean="0"/>
                        <a:t> least 4 hours on a Sat or Sun</a:t>
                      </a:r>
                      <a:endParaRPr lang="en-US" sz="1400" b="1" dirty="0"/>
                    </a:p>
                  </a:txBody>
                  <a:tcPr/>
                </a:tc>
              </a:tr>
            </a:tbl>
          </a:graphicData>
        </a:graphic>
      </p:graphicFrame>
    </p:spTree>
    <p:extLst>
      <p:ext uri="{BB962C8B-B14F-4D97-AF65-F5344CB8AC3E}">
        <p14:creationId xmlns:p14="http://schemas.microsoft.com/office/powerpoint/2010/main" val="2004249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Standards Changes</a:t>
            </a:r>
          </a:p>
        </p:txBody>
      </p:sp>
      <p:sp>
        <p:nvSpPr>
          <p:cNvPr id="3" name="Content Placeholder 2"/>
          <p:cNvSpPr>
            <a:spLocks noGrp="1"/>
          </p:cNvSpPr>
          <p:nvPr>
            <p:ph idx="1"/>
          </p:nvPr>
        </p:nvSpPr>
        <p:spPr/>
        <p:txBody>
          <a:bodyPr>
            <a:normAutofit/>
          </a:bodyPr>
          <a:lstStyle/>
          <a:p>
            <a:r>
              <a:rPr lang="en-US" b="1" dirty="0" smtClean="0"/>
              <a:t>Policies &amp; Plans</a:t>
            </a:r>
          </a:p>
          <a:p>
            <a:pPr lvl="1"/>
            <a:r>
              <a:rPr lang="en-US" b="1" dirty="0" smtClean="0"/>
              <a:t>Board Bylaws </a:t>
            </a:r>
            <a:r>
              <a:rPr lang="en-US" b="1" dirty="0"/>
              <a:t>(590 IAC 6-1-5(f)(</a:t>
            </a:r>
            <a:r>
              <a:rPr lang="en-US" b="1" dirty="0" smtClean="0"/>
              <a:t>1) </a:t>
            </a:r>
          </a:p>
          <a:p>
            <a:pPr lvl="2">
              <a:lnSpc>
                <a:spcPct val="110000"/>
              </a:lnSpc>
              <a:spcBef>
                <a:spcPts val="0"/>
              </a:spcBef>
            </a:pPr>
            <a:r>
              <a:rPr lang="en-US" b="1" dirty="0" smtClean="0"/>
              <a:t>Conflict of Interest provision must be at least as strict as IC 35-44.1-1-4.</a:t>
            </a:r>
          </a:p>
          <a:p>
            <a:pPr marL="1371600" lvl="3" indent="0">
              <a:lnSpc>
                <a:spcPct val="110000"/>
              </a:lnSpc>
              <a:spcBef>
                <a:spcPts val="0"/>
              </a:spcBef>
              <a:buNone/>
            </a:pPr>
            <a:r>
              <a:rPr lang="en-US" b="1" dirty="0" smtClean="0">
                <a:hlinkClick r:id="rId3"/>
              </a:rPr>
              <a:t>http://iga.in.gov/legislative/laws/2016/ic/titles/035/articles/44.1/chapters/001/#section-4</a:t>
            </a:r>
            <a:endParaRPr lang="en-US" b="1" dirty="0" smtClean="0"/>
          </a:p>
          <a:p>
            <a:pPr lvl="2"/>
            <a:r>
              <a:rPr lang="en-US" b="1" dirty="0" smtClean="0"/>
              <a:t>Nepotism provision must be at least as restrictive as IC 36-1-20.2. </a:t>
            </a:r>
            <a:r>
              <a:rPr lang="en-US" b="1" dirty="0" smtClean="0">
                <a:hlinkClick r:id="rId4"/>
              </a:rPr>
              <a:t>http</a:t>
            </a:r>
            <a:r>
              <a:rPr lang="en-US" b="1" dirty="0">
                <a:hlinkClick r:id="rId4"/>
              </a:rPr>
              <a:t>://iga.in.gov/legislative/laws/2016/ic/titles/036/articles/001/chapters/20.2</a:t>
            </a:r>
            <a:r>
              <a:rPr lang="en-US" b="1" dirty="0" smtClean="0">
                <a:hlinkClick r:id="rId4"/>
              </a:rPr>
              <a:t>/</a:t>
            </a:r>
            <a:endParaRPr lang="en-US" b="1" dirty="0" smtClean="0"/>
          </a:p>
          <a:p>
            <a:pPr marL="457200" lvl="1" indent="0">
              <a:buNone/>
            </a:pPr>
            <a:endParaRPr lang="en-US" b="1" dirty="0" smtClean="0"/>
          </a:p>
          <a:p>
            <a:pPr lvl="1"/>
            <a:r>
              <a:rPr lang="en-US" b="1" dirty="0" smtClean="0"/>
              <a:t>Long range plan (590 IAC6-1-5 (j)(6))</a:t>
            </a:r>
          </a:p>
          <a:p>
            <a:pPr lvl="2"/>
            <a:r>
              <a:rPr lang="en-US" b="1" dirty="0" smtClean="0"/>
              <a:t>Requirements for a long range plan and technology plan have been combined so that technology plan is now part of the long range plan.</a:t>
            </a:r>
          </a:p>
          <a:p>
            <a:pPr lvl="2"/>
            <a:r>
              <a:rPr lang="en-US" b="1" dirty="0" smtClean="0"/>
              <a:t>Requirement for a professional development strategy has been added</a:t>
            </a:r>
            <a:r>
              <a:rPr lang="en-US" dirty="0" smtClean="0"/>
              <a:t>.</a:t>
            </a:r>
          </a:p>
          <a:p>
            <a:pPr marL="1371600" lvl="3" indent="0">
              <a:buNone/>
            </a:pPr>
            <a:endParaRPr lang="en-US" dirty="0" smtClean="0"/>
          </a:p>
          <a:p>
            <a:pPr lvl="1"/>
            <a:endParaRPr lang="en-US" dirty="0"/>
          </a:p>
        </p:txBody>
      </p:sp>
    </p:spTree>
    <p:extLst>
      <p:ext uri="{BB962C8B-B14F-4D97-AF65-F5344CB8AC3E}">
        <p14:creationId xmlns:p14="http://schemas.microsoft.com/office/powerpoint/2010/main" val="3226533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lstStyle/>
          <a:p>
            <a:r>
              <a:rPr lang="en-US" b="1" dirty="0" smtClean="0"/>
              <a:t>Library Collections</a:t>
            </a:r>
          </a:p>
          <a:p>
            <a:pPr marL="0" indent="0">
              <a:buNone/>
            </a:pPr>
            <a:endParaRPr lang="en-US" sz="1000" b="1" dirty="0" smtClean="0"/>
          </a:p>
          <a:p>
            <a:pPr lvl="1"/>
            <a:r>
              <a:rPr lang="en-US" b="1" dirty="0" smtClean="0"/>
              <a:t>Language making “general collections available to the public during regular library hours” has been removed.</a:t>
            </a:r>
          </a:p>
          <a:p>
            <a:pPr marL="457200" lvl="1" indent="0">
              <a:buNone/>
            </a:pPr>
            <a:endParaRPr lang="en-US" b="1" dirty="0" smtClean="0"/>
          </a:p>
          <a:p>
            <a:pPr lvl="1"/>
            <a:r>
              <a:rPr lang="en-US" b="1" dirty="0" smtClean="0"/>
              <a:t>Minimum </a:t>
            </a:r>
            <a:r>
              <a:rPr lang="en-US" b="1" dirty="0"/>
              <a:t>requirement for collection development expenditures, </a:t>
            </a:r>
            <a:r>
              <a:rPr lang="en-US" b="1" u="sng" dirty="0"/>
              <a:t>from all funds combined</a:t>
            </a:r>
            <a:r>
              <a:rPr lang="en-US" b="1" dirty="0"/>
              <a:t>, has ben increased from 7.5% to 8% of reported operating expenditures</a:t>
            </a:r>
            <a:r>
              <a:rPr lang="en-US" b="1" dirty="0" smtClean="0"/>
              <a:t>. (590 IAC 6-1-5(p))</a:t>
            </a:r>
            <a:endParaRPr lang="en-US" b="1" dirty="0"/>
          </a:p>
          <a:p>
            <a:pPr lvl="1"/>
            <a:endParaRPr lang="en-US" dirty="0" smtClean="0"/>
          </a:p>
          <a:p>
            <a:pPr lvl="1"/>
            <a:endParaRPr lang="en-US" dirty="0"/>
          </a:p>
        </p:txBody>
      </p:sp>
    </p:spTree>
    <p:extLst>
      <p:ext uri="{BB962C8B-B14F-4D97-AF65-F5344CB8AC3E}">
        <p14:creationId xmlns:p14="http://schemas.microsoft.com/office/powerpoint/2010/main" val="1215493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Certification Changes</a:t>
            </a:r>
          </a:p>
        </p:txBody>
      </p:sp>
      <p:sp>
        <p:nvSpPr>
          <p:cNvPr id="3" name="Content Placeholder 2"/>
          <p:cNvSpPr>
            <a:spLocks noGrp="1"/>
          </p:cNvSpPr>
          <p:nvPr>
            <p:ph idx="1"/>
          </p:nvPr>
        </p:nvSpPr>
        <p:spPr/>
        <p:txBody>
          <a:bodyPr/>
          <a:lstStyle/>
          <a:p>
            <a:r>
              <a:rPr lang="en-US" b="1" dirty="0"/>
              <a:t>Added definition of Library education (LEU) provider.  (590 IAC 5-1-14)</a:t>
            </a:r>
          </a:p>
          <a:p>
            <a:pPr lvl="1"/>
            <a:r>
              <a:rPr lang="en-US" b="1" dirty="0"/>
              <a:t>“Library Education Provider means an individual or group that will provide an educational course or workshop for which attendees may receive LEUs.”</a:t>
            </a:r>
          </a:p>
          <a:p>
            <a:endParaRPr lang="en-US" b="1" dirty="0"/>
          </a:p>
          <a:p>
            <a:r>
              <a:rPr lang="en-US" b="1" dirty="0"/>
              <a:t>Added definition of LEU  (590 IAC 5-1-15)</a:t>
            </a:r>
          </a:p>
          <a:p>
            <a:pPr lvl="1"/>
            <a:r>
              <a:rPr lang="en-US" b="1" dirty="0"/>
              <a:t>“LEU means library education unit and refers to units earned by librarians from approved courses, workshops, and other activities in which librarians participate and that are used to establish librarian eligibility for certificate renewal. For librarians holding a temporary permit, LEUs are considered separate and additional to the required education and experience needed to obtain the permanent certificate.”</a:t>
            </a:r>
          </a:p>
        </p:txBody>
      </p:sp>
    </p:spTree>
    <p:extLst>
      <p:ext uri="{BB962C8B-B14F-4D97-AF65-F5344CB8AC3E}">
        <p14:creationId xmlns:p14="http://schemas.microsoft.com/office/powerpoint/2010/main" val="1524691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a:xfrm>
            <a:off x="1154954" y="2603499"/>
            <a:ext cx="10063506" cy="3656623"/>
          </a:xfrm>
        </p:spPr>
        <p:txBody>
          <a:bodyPr>
            <a:normAutofit fontScale="92500" lnSpcReduction="10000"/>
          </a:bodyPr>
          <a:lstStyle/>
          <a:p>
            <a:r>
              <a:rPr lang="en-US" b="1" dirty="0" smtClean="0"/>
              <a:t>Programs and Services</a:t>
            </a:r>
          </a:p>
          <a:p>
            <a:pPr marL="0" indent="0">
              <a:buNone/>
            </a:pPr>
            <a:endParaRPr lang="en-US" sz="800" b="1" dirty="0" smtClean="0"/>
          </a:p>
          <a:p>
            <a:pPr lvl="1"/>
            <a:r>
              <a:rPr lang="en-US" b="1" dirty="0" smtClean="0"/>
              <a:t>The Requirements for Adult, Young Adult, and Children’s services have been combined.              (590 IAC 6-1-5(l))</a:t>
            </a:r>
          </a:p>
          <a:p>
            <a:pPr marL="457200" lvl="1" indent="0">
              <a:buNone/>
            </a:pPr>
            <a:endParaRPr lang="en-US" b="1" dirty="0" smtClean="0"/>
          </a:p>
          <a:p>
            <a:pPr lvl="1"/>
            <a:r>
              <a:rPr lang="en-US" b="1" dirty="0" smtClean="0"/>
              <a:t>6 weeks of children’s programming doesn’t have to be in summer or all at once. </a:t>
            </a:r>
            <a:r>
              <a:rPr lang="en-US" b="1" dirty="0"/>
              <a:t>(590 IAC 6-1-5(o))</a:t>
            </a:r>
          </a:p>
          <a:p>
            <a:pPr marL="457200" lvl="1" indent="0">
              <a:buNone/>
            </a:pPr>
            <a:endParaRPr lang="en-US" b="1" dirty="0" smtClean="0"/>
          </a:p>
          <a:p>
            <a:pPr lvl="1"/>
            <a:r>
              <a:rPr lang="en-US" b="1" dirty="0"/>
              <a:t>Libraries must offer at least 12 library sponsored programs per system per year regardless of population served. (590 IAC 6-1-5(m))</a:t>
            </a:r>
          </a:p>
          <a:p>
            <a:pPr marL="457200" lvl="1" indent="0">
              <a:buNone/>
            </a:pPr>
            <a:endParaRPr lang="en-US" b="1" dirty="0"/>
          </a:p>
          <a:p>
            <a:pPr lvl="1"/>
            <a:r>
              <a:rPr lang="en-US" b="1" dirty="0" smtClean="0"/>
              <a:t>Participation in any regional or national resource sharing consortium counts as one of the requirements for resource sharing (no longer limited to Evergreen). (590 IAC 6-1-5(x))</a:t>
            </a:r>
          </a:p>
          <a:p>
            <a:pPr lvl="1"/>
            <a:endParaRPr lang="en-US" sz="1000"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816171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Standards Changes</a:t>
            </a:r>
          </a:p>
        </p:txBody>
      </p:sp>
      <p:sp>
        <p:nvSpPr>
          <p:cNvPr id="3" name="Content Placeholder 2"/>
          <p:cNvSpPr>
            <a:spLocks noGrp="1"/>
          </p:cNvSpPr>
          <p:nvPr>
            <p:ph idx="1"/>
          </p:nvPr>
        </p:nvSpPr>
        <p:spPr>
          <a:xfrm>
            <a:off x="1154954" y="2603500"/>
            <a:ext cx="9017746" cy="3416300"/>
          </a:xfrm>
        </p:spPr>
        <p:txBody>
          <a:bodyPr/>
          <a:lstStyle/>
          <a:p>
            <a:r>
              <a:rPr lang="en-US" b="1" dirty="0" smtClean="0"/>
              <a:t>Technology</a:t>
            </a:r>
          </a:p>
          <a:p>
            <a:pPr marL="0" indent="0">
              <a:buNone/>
            </a:pPr>
            <a:endParaRPr lang="en-US" sz="800" b="1" dirty="0" smtClean="0"/>
          </a:p>
          <a:p>
            <a:pPr lvl="1"/>
            <a:r>
              <a:rPr lang="en-US" b="1" dirty="0" smtClean="0"/>
              <a:t>Requirement for a staff computer is removed as well as requirements for specific numbers of computers.</a:t>
            </a:r>
          </a:p>
          <a:p>
            <a:pPr lvl="1"/>
            <a:endParaRPr lang="en-US" b="1" dirty="0"/>
          </a:p>
          <a:p>
            <a:pPr lvl="1"/>
            <a:r>
              <a:rPr lang="en-US" b="1" dirty="0" smtClean="0"/>
              <a:t>Minimum internet speed now an “appropriate connection speed to meet the needs of the community.”  (590 IAC 6-1-5 (u))</a:t>
            </a:r>
          </a:p>
          <a:p>
            <a:pPr marL="457200" lvl="1" indent="0">
              <a:buNone/>
            </a:pPr>
            <a:endParaRPr lang="en-US" b="1" dirty="0" smtClean="0"/>
          </a:p>
          <a:p>
            <a:pPr lvl="1"/>
            <a:r>
              <a:rPr lang="en-US" b="1" dirty="0"/>
              <a:t>Requirement for “an automation plan that conforms to national cataloging standards” is removed. </a:t>
            </a:r>
            <a:r>
              <a:rPr lang="en-US" b="1" dirty="0" smtClean="0"/>
              <a:t> Requirement for ILS with OPAC remains. (590 IAC 6-1-5(s))</a:t>
            </a:r>
            <a:endParaRPr lang="en-US" b="1" dirty="0"/>
          </a:p>
          <a:p>
            <a:pPr lvl="1"/>
            <a:endParaRPr lang="en-US" b="1" dirty="0"/>
          </a:p>
        </p:txBody>
      </p:sp>
    </p:spTree>
    <p:extLst>
      <p:ext uri="{BB962C8B-B14F-4D97-AF65-F5344CB8AC3E}">
        <p14:creationId xmlns:p14="http://schemas.microsoft.com/office/powerpoint/2010/main" val="3394291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p:txBody>
          <a:bodyPr>
            <a:normAutofit lnSpcReduction="10000"/>
          </a:bodyPr>
          <a:lstStyle/>
          <a:p>
            <a:r>
              <a:rPr lang="en-US" b="1" dirty="0" smtClean="0"/>
              <a:t>ILL/Statewide Courier Service</a:t>
            </a:r>
          </a:p>
          <a:p>
            <a:pPr lvl="1"/>
            <a:endParaRPr lang="en-US" b="1" dirty="0"/>
          </a:p>
          <a:p>
            <a:pPr lvl="1"/>
            <a:r>
              <a:rPr lang="en-US" b="1" dirty="0" smtClean="0"/>
              <a:t>Provision added prohibiting the recovery of costs for statewide courier services from patrons or other libraries. </a:t>
            </a:r>
            <a:r>
              <a:rPr lang="en-US" b="1" dirty="0"/>
              <a:t>(590 IAC </a:t>
            </a:r>
            <a:r>
              <a:rPr lang="en-US" b="1" dirty="0" smtClean="0"/>
              <a:t>6-1-5(y) &amp; (z))</a:t>
            </a:r>
          </a:p>
          <a:p>
            <a:pPr marL="457200" lvl="1" indent="0">
              <a:buNone/>
            </a:pPr>
            <a:endParaRPr lang="en-US" b="1" dirty="0" smtClean="0"/>
          </a:p>
          <a:p>
            <a:pPr lvl="1"/>
            <a:r>
              <a:rPr lang="en-US" b="1" dirty="0" smtClean="0"/>
              <a:t>Library’s courier service shall be one day per week for every 2,000 parcels shipped or received during the previous year to calculate minimum days of service for library that use the service a lot.  (590 IAC 6-1-5(aa))</a:t>
            </a:r>
          </a:p>
          <a:p>
            <a:pPr marL="457200" lvl="1" indent="0">
              <a:buNone/>
            </a:pPr>
            <a:endParaRPr lang="en-US" b="1" dirty="0" smtClean="0"/>
          </a:p>
          <a:p>
            <a:pPr lvl="1"/>
            <a:r>
              <a:rPr lang="en-US" b="1" dirty="0"/>
              <a:t>The minimum number of </a:t>
            </a:r>
            <a:r>
              <a:rPr lang="en-US" b="1" dirty="0" err="1"/>
              <a:t>InfoExpress</a:t>
            </a:r>
            <a:r>
              <a:rPr lang="en-US" b="1" dirty="0"/>
              <a:t> service days is set to a minimum of 1 day per week for all libraries. (590 IAC 6-1-5(aa))</a:t>
            </a:r>
          </a:p>
          <a:p>
            <a:pPr lvl="1"/>
            <a:endParaRPr lang="en-US" dirty="0"/>
          </a:p>
          <a:p>
            <a:pPr lvl="1"/>
            <a:endParaRPr lang="en-US" dirty="0" smtClean="0"/>
          </a:p>
          <a:p>
            <a:pPr lvl="1"/>
            <a:endParaRPr lang="en-US" dirty="0"/>
          </a:p>
        </p:txBody>
      </p:sp>
    </p:spTree>
    <p:extLst>
      <p:ext uri="{BB962C8B-B14F-4D97-AF65-F5344CB8AC3E}">
        <p14:creationId xmlns:p14="http://schemas.microsoft.com/office/powerpoint/2010/main" val="467810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Standards Changes</a:t>
            </a:r>
            <a:endParaRPr lang="en-US" b="1" dirty="0"/>
          </a:p>
        </p:txBody>
      </p:sp>
      <p:sp>
        <p:nvSpPr>
          <p:cNvPr id="3" name="Content Placeholder 2"/>
          <p:cNvSpPr>
            <a:spLocks noGrp="1"/>
          </p:cNvSpPr>
          <p:nvPr>
            <p:ph idx="1"/>
          </p:nvPr>
        </p:nvSpPr>
        <p:spPr>
          <a:xfrm>
            <a:off x="1154954" y="2603500"/>
            <a:ext cx="9070500" cy="3416300"/>
          </a:xfrm>
        </p:spPr>
        <p:txBody>
          <a:bodyPr/>
          <a:lstStyle/>
          <a:p>
            <a:r>
              <a:rPr lang="en-US" b="1" dirty="0" smtClean="0"/>
              <a:t>Waivers (</a:t>
            </a:r>
            <a:r>
              <a:rPr lang="en-US" b="1" dirty="0"/>
              <a:t>590 IAC 6-1-5(gg))</a:t>
            </a:r>
          </a:p>
          <a:p>
            <a:pPr lvl="1"/>
            <a:r>
              <a:rPr lang="en-US" b="1" dirty="0" smtClean="0"/>
              <a:t>What is the same</a:t>
            </a:r>
          </a:p>
          <a:p>
            <a:pPr lvl="2"/>
            <a:r>
              <a:rPr lang="en-US" b="1" dirty="0" smtClean="0"/>
              <a:t>Granted for up to 1 year period.</a:t>
            </a:r>
          </a:p>
          <a:p>
            <a:pPr lvl="2"/>
            <a:r>
              <a:rPr lang="en-US" b="1" dirty="0" smtClean="0"/>
              <a:t>Will excuse libraries that do not meet 1 or more standards.</a:t>
            </a:r>
          </a:p>
          <a:p>
            <a:pPr lvl="2"/>
            <a:r>
              <a:rPr lang="en-US" b="1" dirty="0" smtClean="0"/>
              <a:t>Library must submit request to the ILHB.</a:t>
            </a:r>
          </a:p>
          <a:p>
            <a:pPr lvl="1"/>
            <a:r>
              <a:rPr lang="en-US" b="1" dirty="0" smtClean="0"/>
              <a:t>What has changed</a:t>
            </a:r>
          </a:p>
          <a:p>
            <a:pPr lvl="2"/>
            <a:r>
              <a:rPr lang="en-US" b="1" dirty="0" smtClean="0"/>
              <a:t>Libraries no longer have to cite an unusual, unforeseen, or extreme circumstance beyond the library’s control as justification for why standards were not met.</a:t>
            </a:r>
          </a:p>
          <a:p>
            <a:pPr lvl="2"/>
            <a:r>
              <a:rPr lang="en-US" b="1" dirty="0" smtClean="0"/>
              <a:t>Libraries now need to include a citation of unmet standards, reasons for noncompliance, and a plan for correction including a timetable.</a:t>
            </a:r>
          </a:p>
          <a:p>
            <a:pPr lvl="2"/>
            <a:endParaRPr lang="en-US" b="1" dirty="0"/>
          </a:p>
        </p:txBody>
      </p:sp>
    </p:spTree>
    <p:extLst>
      <p:ext uri="{BB962C8B-B14F-4D97-AF65-F5344CB8AC3E}">
        <p14:creationId xmlns:p14="http://schemas.microsoft.com/office/powerpoint/2010/main" val="4253636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Public Library Standards Changes</a:t>
            </a:r>
          </a:p>
        </p:txBody>
      </p:sp>
      <p:sp>
        <p:nvSpPr>
          <p:cNvPr id="3" name="Content Placeholder 2"/>
          <p:cNvSpPr>
            <a:spLocks noGrp="1"/>
          </p:cNvSpPr>
          <p:nvPr>
            <p:ph idx="1"/>
          </p:nvPr>
        </p:nvSpPr>
        <p:spPr/>
        <p:txBody>
          <a:bodyPr>
            <a:normAutofit/>
          </a:bodyPr>
          <a:lstStyle/>
          <a:p>
            <a:pPr marL="0" indent="0">
              <a:buNone/>
            </a:pPr>
            <a:endParaRPr lang="en-US" sz="1050" dirty="0" smtClean="0"/>
          </a:p>
          <a:p>
            <a:pPr marL="0" indent="0">
              <a:buNone/>
            </a:pPr>
            <a:r>
              <a:rPr lang="en-US" sz="5400" b="1" dirty="0" smtClean="0"/>
              <a:t>Standards </a:t>
            </a:r>
            <a:r>
              <a:rPr lang="en-US" sz="5400" b="1" dirty="0"/>
              <a:t>Questions</a:t>
            </a:r>
            <a:r>
              <a:rPr lang="en-US" sz="5400" b="1" dirty="0" smtClean="0"/>
              <a:t>?</a:t>
            </a:r>
          </a:p>
          <a:p>
            <a:pPr marL="0" indent="0">
              <a:buNone/>
            </a:pPr>
            <a:endParaRPr lang="en-US" sz="1200" dirty="0" smtClean="0"/>
          </a:p>
          <a:p>
            <a:pPr lvl="1">
              <a:buFont typeface="Wingdings" panose="05000000000000000000" pitchFamily="2" charset="2"/>
              <a:buChar char="§"/>
            </a:pPr>
            <a:r>
              <a:rPr lang="en-US" sz="1900" b="1" dirty="0"/>
              <a:t>To see </a:t>
            </a:r>
            <a:r>
              <a:rPr lang="en-US" sz="1900" b="1" dirty="0" smtClean="0"/>
              <a:t>the standards rules (590 IAC 6), go to : </a:t>
            </a:r>
            <a:r>
              <a:rPr lang="en-US" sz="1700" b="1" dirty="0">
                <a:hlinkClick r:id="rId3"/>
              </a:rPr>
              <a:t>http://www.in.gov/legislative/iac/iac_title?iact=590</a:t>
            </a:r>
            <a:endParaRPr lang="en-US" sz="1700" b="1" dirty="0"/>
          </a:p>
          <a:p>
            <a:pPr marL="0" indent="0">
              <a:buNone/>
            </a:pPr>
            <a:endParaRPr lang="en-US" sz="5400" b="1" dirty="0" smtClean="0"/>
          </a:p>
          <a:p>
            <a:pPr marL="0" indent="0">
              <a:buNone/>
            </a:pPr>
            <a:endParaRPr lang="en-US" sz="5400" dirty="0"/>
          </a:p>
        </p:txBody>
      </p:sp>
    </p:spTree>
    <p:extLst>
      <p:ext uri="{BB962C8B-B14F-4D97-AF65-F5344CB8AC3E}">
        <p14:creationId xmlns:p14="http://schemas.microsoft.com/office/powerpoint/2010/main" val="989484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Additional Questions?</a:t>
            </a:r>
          </a:p>
        </p:txBody>
      </p:sp>
      <p:sp>
        <p:nvSpPr>
          <p:cNvPr id="3" name="Content Placeholder 2"/>
          <p:cNvSpPr>
            <a:spLocks noGrp="1"/>
          </p:cNvSpPr>
          <p:nvPr>
            <p:ph idx="1"/>
          </p:nvPr>
        </p:nvSpPr>
        <p:spPr/>
        <p:txBody>
          <a:bodyPr>
            <a:normAutofit fontScale="92500" lnSpcReduction="20000"/>
          </a:bodyPr>
          <a:lstStyle/>
          <a:p>
            <a:r>
              <a:rPr lang="en-US" sz="2200" b="1" dirty="0"/>
              <a:t>Additional Questions:</a:t>
            </a:r>
          </a:p>
          <a:p>
            <a:pPr lvl="1">
              <a:buFont typeface="Wingdings" panose="05000000000000000000" pitchFamily="2" charset="2"/>
              <a:buChar char="§"/>
            </a:pPr>
            <a:r>
              <a:rPr lang="en-US" sz="1900" b="1" dirty="0" smtClean="0">
                <a:hlinkClick r:id="rId3"/>
              </a:rPr>
              <a:t>Statewideservices@library.IN.gov</a:t>
            </a:r>
            <a:endParaRPr lang="en-US" sz="1900" b="1" dirty="0" smtClean="0"/>
          </a:p>
          <a:p>
            <a:pPr lvl="1">
              <a:buFont typeface="Wingdings" panose="05000000000000000000" pitchFamily="2" charset="2"/>
              <a:buChar char="§"/>
            </a:pPr>
            <a:r>
              <a:rPr lang="en-US" sz="1900" b="1" dirty="0" smtClean="0">
                <a:hlinkClick r:id="rId4"/>
              </a:rPr>
              <a:t>Sywatson@library.IN.gov</a:t>
            </a:r>
            <a:endParaRPr lang="en-US" sz="1900" b="1" dirty="0" smtClean="0"/>
          </a:p>
          <a:p>
            <a:pPr marL="457200" lvl="1" indent="0">
              <a:buNone/>
            </a:pPr>
            <a:endParaRPr lang="en-US" sz="1900" b="1" dirty="0"/>
          </a:p>
          <a:p>
            <a:r>
              <a:rPr lang="en-US" sz="2200" b="1" dirty="0" smtClean="0"/>
              <a:t>Link to Indiana Administrative Code:</a:t>
            </a:r>
          </a:p>
          <a:p>
            <a:pPr lvl="1">
              <a:buFont typeface="Wingdings" panose="05000000000000000000" pitchFamily="2" charset="2"/>
              <a:buChar char="§"/>
            </a:pPr>
            <a:r>
              <a:rPr lang="en-US" sz="1900" b="1" dirty="0">
                <a:hlinkClick r:id="rId5"/>
              </a:rPr>
              <a:t>http://</a:t>
            </a:r>
            <a:r>
              <a:rPr lang="en-US" sz="1900" b="1" dirty="0" smtClean="0">
                <a:hlinkClick r:id="rId5"/>
              </a:rPr>
              <a:t>www.in.gov/legislative/iac/iac_title?iact=590</a:t>
            </a:r>
            <a:endParaRPr lang="en-US" sz="1900" b="1" dirty="0" smtClean="0"/>
          </a:p>
          <a:p>
            <a:pPr marL="0" indent="0">
              <a:buNone/>
            </a:pPr>
            <a:endParaRPr lang="en-US" sz="1900" dirty="0" smtClean="0"/>
          </a:p>
          <a:p>
            <a:pPr marL="0" indent="0">
              <a:buNone/>
            </a:pPr>
            <a:r>
              <a:rPr lang="en-US" sz="5400" dirty="0" smtClean="0"/>
              <a:t>Thank </a:t>
            </a:r>
            <a:r>
              <a:rPr lang="en-US" sz="5400" dirty="0"/>
              <a:t>you for attending!</a:t>
            </a:r>
          </a:p>
          <a:p>
            <a:pPr marL="0" indent="0">
              <a:buNone/>
            </a:pPr>
            <a:endParaRPr lang="en-US" sz="5400" dirty="0"/>
          </a:p>
          <a:p>
            <a:pPr marL="0" indent="0">
              <a:buNone/>
            </a:pPr>
            <a:endParaRPr lang="en-US" sz="5400" dirty="0"/>
          </a:p>
        </p:txBody>
      </p:sp>
    </p:spTree>
    <p:extLst>
      <p:ext uri="{BB962C8B-B14F-4D97-AF65-F5344CB8AC3E}">
        <p14:creationId xmlns:p14="http://schemas.microsoft.com/office/powerpoint/2010/main" val="1897027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My contact Info</a:t>
            </a:r>
          </a:p>
        </p:txBody>
      </p:sp>
      <p:sp>
        <p:nvSpPr>
          <p:cNvPr id="3" name="Content Placeholder 2"/>
          <p:cNvSpPr>
            <a:spLocks noGrp="1"/>
          </p:cNvSpPr>
          <p:nvPr>
            <p:ph idx="1"/>
          </p:nvPr>
        </p:nvSpPr>
        <p:spPr>
          <a:xfrm>
            <a:off x="1154954" y="2603499"/>
            <a:ext cx="68514998" cy="19733627"/>
          </a:xfrm>
        </p:spPr>
        <p:txBody>
          <a:bodyPr>
            <a:normAutofit/>
          </a:bodyPr>
          <a:lstStyle/>
          <a:p>
            <a:pPr marL="0" indent="0">
              <a:buNone/>
            </a:pPr>
            <a:r>
              <a:rPr lang="en-US" sz="2000" b="1" dirty="0">
                <a:solidFill>
                  <a:srgbClr val="002060"/>
                </a:solidFill>
              </a:rPr>
              <a:t>Sylvia Watson</a:t>
            </a:r>
            <a:r>
              <a:rPr lang="en-US" sz="2000" dirty="0"/>
              <a:t> </a:t>
            </a:r>
            <a:br>
              <a:rPr lang="en-US" sz="2000" dirty="0"/>
            </a:br>
            <a:r>
              <a:rPr lang="en-US" sz="2000" dirty="0">
                <a:solidFill>
                  <a:srgbClr val="FFC000"/>
                </a:solidFill>
              </a:rPr>
              <a:t>Library Law Consultant &amp; </a:t>
            </a:r>
            <a:br>
              <a:rPr lang="en-US" sz="2000" dirty="0">
                <a:solidFill>
                  <a:srgbClr val="FFC000"/>
                </a:solidFill>
              </a:rPr>
            </a:br>
            <a:r>
              <a:rPr lang="en-US" sz="2000" dirty="0">
                <a:solidFill>
                  <a:srgbClr val="FFC000"/>
                </a:solidFill>
              </a:rPr>
              <a:t>General Counsel</a:t>
            </a:r>
            <a:br>
              <a:rPr lang="en-US" sz="2000" dirty="0">
                <a:solidFill>
                  <a:srgbClr val="FFC000"/>
                </a:solidFill>
              </a:rPr>
            </a:br>
            <a:r>
              <a:rPr lang="en-US" sz="2000" dirty="0"/>
              <a:t>                ~</a:t>
            </a:r>
            <a:br>
              <a:rPr lang="en-US" sz="2000" dirty="0"/>
            </a:br>
            <a:r>
              <a:rPr lang="en-US" sz="2000" b="1" dirty="0"/>
              <a:t>Indiana State Library</a:t>
            </a:r>
            <a:r>
              <a:rPr lang="en-US" sz="2000" dirty="0"/>
              <a:t> </a:t>
            </a:r>
            <a:br>
              <a:rPr lang="en-US" sz="2000" dirty="0"/>
            </a:br>
            <a:r>
              <a:rPr lang="en-US" sz="2000" dirty="0"/>
              <a:t>140 N. Senate Avenue </a:t>
            </a:r>
            <a:br>
              <a:rPr lang="en-US" sz="2000" dirty="0"/>
            </a:br>
            <a:r>
              <a:rPr lang="en-US" sz="2000" dirty="0"/>
              <a:t>Indianapolis, IN  46204-2296 </a:t>
            </a:r>
            <a:br>
              <a:rPr lang="en-US" sz="2000" dirty="0"/>
            </a:br>
            <a:r>
              <a:rPr lang="en-US" sz="2000" dirty="0"/>
              <a:t>Phone: 317.232.3735 </a:t>
            </a:r>
            <a:br>
              <a:rPr lang="en-US" sz="2000" dirty="0"/>
            </a:br>
            <a:r>
              <a:rPr lang="en-US" sz="2000" dirty="0"/>
              <a:t>Fax: 317.232.3713</a:t>
            </a:r>
            <a:br>
              <a:rPr lang="en-US" sz="2000" dirty="0"/>
            </a:br>
            <a:r>
              <a:rPr lang="en-US" sz="2000" dirty="0"/>
              <a:t>Email:  sywatson@library.IN.gov </a:t>
            </a:r>
          </a:p>
        </p:txBody>
      </p:sp>
      <p:sp>
        <p:nvSpPr>
          <p:cNvPr id="5" name="AutoShape 4" descr="Image result for indiana state library"/>
          <p:cNvSpPr>
            <a:spLocks noChangeAspect="1" noChangeArrowheads="1"/>
          </p:cNvSpPr>
          <p:nvPr/>
        </p:nvSpPr>
        <p:spPr bwMode="auto">
          <a:xfrm>
            <a:off x="5943599" y="3276599"/>
            <a:ext cx="2366211" cy="236621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Image result for indiana state libr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1062" y="2603499"/>
            <a:ext cx="2995864" cy="3040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880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Certification </a:t>
            </a:r>
            <a:r>
              <a:rPr lang="en-US" b="1" dirty="0" smtClean="0"/>
              <a:t>Changes (590 IAC 5-1-8)</a:t>
            </a:r>
            <a:endParaRPr lang="en-US" b="1" dirty="0"/>
          </a:p>
        </p:txBody>
      </p:sp>
      <p:sp>
        <p:nvSpPr>
          <p:cNvPr id="3" name="Content Placeholder 2"/>
          <p:cNvSpPr>
            <a:spLocks noGrp="1"/>
          </p:cNvSpPr>
          <p:nvPr>
            <p:ph idx="1"/>
          </p:nvPr>
        </p:nvSpPr>
        <p:spPr>
          <a:xfrm>
            <a:off x="1154954" y="2603500"/>
            <a:ext cx="10106604" cy="3416300"/>
          </a:xfrm>
        </p:spPr>
        <p:txBody>
          <a:bodyPr>
            <a:normAutofit/>
          </a:bodyPr>
          <a:lstStyle/>
          <a:p>
            <a:r>
              <a:rPr lang="en-US" b="1" dirty="0"/>
              <a:t>Minimum library </a:t>
            </a:r>
            <a:r>
              <a:rPr lang="en-US" b="1" dirty="0" smtClean="0"/>
              <a:t>education course </a:t>
            </a:r>
            <a:r>
              <a:rPr lang="en-US" b="1" dirty="0"/>
              <a:t>selection – </a:t>
            </a:r>
            <a:r>
              <a:rPr lang="en-US" b="1" dirty="0" smtClean="0"/>
              <a:t>more choices added   </a:t>
            </a:r>
            <a:endParaRPr lang="en-US" b="1" dirty="0"/>
          </a:p>
          <a:p>
            <a:pPr lvl="1"/>
            <a:r>
              <a:rPr lang="en-US" b="1" dirty="0"/>
              <a:t>Impacts LC 5 </a:t>
            </a:r>
            <a:r>
              <a:rPr lang="en-US" b="1" dirty="0" smtClean="0"/>
              <a:t>certificate requirements</a:t>
            </a:r>
            <a:endParaRPr lang="en-US" b="1" dirty="0"/>
          </a:p>
          <a:p>
            <a:pPr lvl="1"/>
            <a:r>
              <a:rPr lang="en-US" b="1" dirty="0"/>
              <a:t>New </a:t>
            </a:r>
            <a:r>
              <a:rPr lang="en-US" b="1" dirty="0" smtClean="0"/>
              <a:t>requirements:</a:t>
            </a:r>
            <a:endParaRPr lang="en-US" b="1" dirty="0"/>
          </a:p>
          <a:p>
            <a:pPr lvl="2"/>
            <a:r>
              <a:rPr lang="en-US" b="1" dirty="0"/>
              <a:t>60 credit hours of academic instruction in an accredited  college or </a:t>
            </a:r>
            <a:r>
              <a:rPr lang="en-US" b="1" dirty="0" smtClean="0"/>
              <a:t>university &amp;</a:t>
            </a:r>
            <a:endParaRPr lang="en-US" b="1" dirty="0"/>
          </a:p>
          <a:p>
            <a:pPr lvl="2"/>
            <a:r>
              <a:rPr lang="en-US" b="1" dirty="0"/>
              <a:t>Courses in any/only 3 of the following 5 topic areas:</a:t>
            </a:r>
          </a:p>
          <a:p>
            <a:pPr lvl="3"/>
            <a:r>
              <a:rPr lang="en-US" b="1" dirty="0"/>
              <a:t>Selection and evaluation of media</a:t>
            </a:r>
          </a:p>
          <a:p>
            <a:pPr lvl="3"/>
            <a:r>
              <a:rPr lang="en-US" b="1" dirty="0"/>
              <a:t>Reference and information sources</a:t>
            </a:r>
          </a:p>
          <a:p>
            <a:pPr lvl="3"/>
            <a:r>
              <a:rPr lang="en-US" b="1" dirty="0"/>
              <a:t>Public library administration</a:t>
            </a:r>
          </a:p>
          <a:p>
            <a:pPr lvl="3"/>
            <a:r>
              <a:rPr lang="en-US" b="1" dirty="0"/>
              <a:t>Children’s materials</a:t>
            </a:r>
          </a:p>
          <a:p>
            <a:pPr lvl="3"/>
            <a:r>
              <a:rPr lang="en-US" b="1" dirty="0"/>
              <a:t>C</a:t>
            </a:r>
            <a:r>
              <a:rPr lang="en-US" b="1" dirty="0" smtClean="0"/>
              <a:t>ataloging</a:t>
            </a:r>
            <a:endParaRPr lang="en-US" b="1" dirty="0"/>
          </a:p>
          <a:p>
            <a:pPr lvl="3"/>
            <a:endParaRPr lang="en-US" dirty="0"/>
          </a:p>
          <a:p>
            <a:pPr lvl="1"/>
            <a:endParaRPr lang="en-US" dirty="0"/>
          </a:p>
        </p:txBody>
      </p:sp>
    </p:spTree>
    <p:extLst>
      <p:ext uri="{BB962C8B-B14F-4D97-AF65-F5344CB8AC3E}">
        <p14:creationId xmlns:p14="http://schemas.microsoft.com/office/powerpoint/2010/main" val="3172745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Certification Changes</a:t>
            </a:r>
          </a:p>
        </p:txBody>
      </p:sp>
      <p:sp>
        <p:nvSpPr>
          <p:cNvPr id="3" name="Content Placeholder 2"/>
          <p:cNvSpPr>
            <a:spLocks noGrp="1"/>
          </p:cNvSpPr>
          <p:nvPr>
            <p:ph idx="1"/>
          </p:nvPr>
        </p:nvSpPr>
        <p:spPr/>
        <p:txBody>
          <a:bodyPr>
            <a:normAutofit fontScale="92500" lnSpcReduction="10000"/>
          </a:bodyPr>
          <a:lstStyle/>
          <a:p>
            <a:r>
              <a:rPr lang="en-US" b="1" dirty="0" smtClean="0"/>
              <a:t>Decreased requirements for LC 6 Certificate (590 IAC 5-4-7)</a:t>
            </a:r>
          </a:p>
          <a:p>
            <a:pPr lvl="1"/>
            <a:r>
              <a:rPr lang="en-US" b="1" u="sng" dirty="0" smtClean="0"/>
              <a:t>Previous Requirements</a:t>
            </a:r>
            <a:r>
              <a:rPr lang="en-US" b="1" dirty="0" smtClean="0"/>
              <a:t>: </a:t>
            </a:r>
            <a:r>
              <a:rPr lang="en-US" b="1" dirty="0" smtClean="0"/>
              <a:t>High </a:t>
            </a:r>
            <a:r>
              <a:rPr lang="en-US" b="1" dirty="0" smtClean="0"/>
              <a:t>School </a:t>
            </a:r>
            <a:r>
              <a:rPr lang="en-US" b="1" dirty="0" smtClean="0"/>
              <a:t>diploma; 5 </a:t>
            </a:r>
            <a:r>
              <a:rPr lang="en-US" b="1" dirty="0" smtClean="0"/>
              <a:t>years library experience or 9 semester hours of introductory library education. (590 IAC 5-1-8)</a:t>
            </a:r>
          </a:p>
          <a:p>
            <a:pPr lvl="1"/>
            <a:r>
              <a:rPr lang="en-US" b="1" u="sng" dirty="0" smtClean="0"/>
              <a:t>New Requirements</a:t>
            </a:r>
            <a:r>
              <a:rPr lang="en-US" b="1" dirty="0" smtClean="0"/>
              <a:t>: </a:t>
            </a:r>
            <a:r>
              <a:rPr lang="en-US" b="1" dirty="0" smtClean="0"/>
              <a:t>High </a:t>
            </a:r>
            <a:r>
              <a:rPr lang="en-US" b="1" dirty="0" smtClean="0"/>
              <a:t>School </a:t>
            </a:r>
            <a:r>
              <a:rPr lang="en-US" b="1" dirty="0" smtClean="0"/>
              <a:t>diploma; 3 </a:t>
            </a:r>
            <a:r>
              <a:rPr lang="en-US" b="1" dirty="0" smtClean="0"/>
              <a:t>years library experience or 9 semester hours of introductory library education. </a:t>
            </a:r>
          </a:p>
          <a:p>
            <a:pPr lvl="2"/>
            <a:r>
              <a:rPr lang="en-US" b="1" dirty="0" smtClean="0"/>
              <a:t>Introductory Library Education is defined in 590 </a:t>
            </a:r>
            <a:r>
              <a:rPr lang="en-US" b="1" dirty="0"/>
              <a:t>IAC </a:t>
            </a:r>
            <a:r>
              <a:rPr lang="en-US" b="1" dirty="0" smtClean="0"/>
              <a:t>5-1-8 but hasn’t changed.</a:t>
            </a:r>
            <a:endParaRPr lang="en-US" b="1" dirty="0"/>
          </a:p>
          <a:p>
            <a:pPr marL="0" indent="0">
              <a:buNone/>
            </a:pPr>
            <a:endParaRPr lang="en-US" b="1" dirty="0"/>
          </a:p>
          <a:p>
            <a:r>
              <a:rPr lang="en-US" b="1" dirty="0" smtClean="0"/>
              <a:t>Criteria </a:t>
            </a:r>
            <a:r>
              <a:rPr lang="en-US" b="1" dirty="0"/>
              <a:t>added for recognizing foreign education used for the purpose of getting an Indiana librarian certificate</a:t>
            </a:r>
            <a:r>
              <a:rPr lang="en-US" b="1" dirty="0" smtClean="0"/>
              <a:t>. (590 IAC 5-2-7(b))</a:t>
            </a:r>
            <a:endParaRPr lang="en-US" b="1" dirty="0"/>
          </a:p>
          <a:p>
            <a:endParaRPr lang="en-US" b="1" dirty="0"/>
          </a:p>
          <a:p>
            <a:r>
              <a:rPr lang="en-US" b="1" dirty="0"/>
              <a:t>Repealed outdated language related to exams</a:t>
            </a:r>
            <a:r>
              <a:rPr lang="en-US" b="1" dirty="0" smtClean="0"/>
              <a:t>. </a:t>
            </a:r>
            <a:r>
              <a:rPr lang="en-US" b="1" dirty="0"/>
              <a:t>(</a:t>
            </a:r>
            <a:r>
              <a:rPr lang="en-US" b="1" dirty="0" smtClean="0"/>
              <a:t>590 IAC 5-3-1 old ver.)</a:t>
            </a:r>
            <a:endParaRPr lang="en-US" b="1" dirty="0"/>
          </a:p>
          <a:p>
            <a:endParaRPr lang="en-US" b="1" dirty="0"/>
          </a:p>
          <a:p>
            <a:endParaRPr lang="en-US" dirty="0"/>
          </a:p>
        </p:txBody>
      </p:sp>
    </p:spTree>
    <p:extLst>
      <p:ext uri="{BB962C8B-B14F-4D97-AF65-F5344CB8AC3E}">
        <p14:creationId xmlns:p14="http://schemas.microsoft.com/office/powerpoint/2010/main" val="1184769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64992" cy="706964"/>
          </a:xfrm>
        </p:spPr>
        <p:txBody>
          <a:bodyPr/>
          <a:lstStyle/>
          <a:p>
            <a:r>
              <a:rPr lang="en-US" b="1" dirty="0" smtClean="0"/>
              <a:t>Certification Changes (590 IAC 5-4-7.5)</a:t>
            </a:r>
            <a:endParaRPr lang="en-US" b="1" dirty="0"/>
          </a:p>
        </p:txBody>
      </p:sp>
      <p:sp>
        <p:nvSpPr>
          <p:cNvPr id="3" name="Content Placeholder 2"/>
          <p:cNvSpPr>
            <a:spLocks noGrp="1"/>
          </p:cNvSpPr>
          <p:nvPr>
            <p:ph idx="1"/>
          </p:nvPr>
        </p:nvSpPr>
        <p:spPr/>
        <p:txBody>
          <a:bodyPr>
            <a:normAutofit/>
          </a:bodyPr>
          <a:lstStyle/>
          <a:p>
            <a:r>
              <a:rPr lang="en-US" b="1" dirty="0" smtClean="0"/>
              <a:t>Decreased certification requirements for directors and staff in libraries serving a population of 3,000 or less.</a:t>
            </a:r>
          </a:p>
          <a:p>
            <a:pPr lvl="1"/>
            <a:r>
              <a:rPr lang="en-US" b="1" dirty="0" smtClean="0"/>
              <a:t>Director</a:t>
            </a:r>
          </a:p>
          <a:p>
            <a:pPr lvl="2"/>
            <a:r>
              <a:rPr lang="en-US" b="1" u="sng" dirty="0" smtClean="0"/>
              <a:t>Previous Requirements</a:t>
            </a:r>
            <a:r>
              <a:rPr lang="en-US" b="1" dirty="0" smtClean="0"/>
              <a:t>: Bachelor degree; 15 semester hours of intermediate library education. </a:t>
            </a:r>
          </a:p>
          <a:p>
            <a:pPr lvl="2"/>
            <a:r>
              <a:rPr lang="en-US" b="1" u="sng" dirty="0" smtClean="0"/>
              <a:t>New Requirements</a:t>
            </a:r>
            <a:r>
              <a:rPr lang="en-US" b="1" dirty="0" smtClean="0"/>
              <a:t>: High School Diploma; 3 years of library work experience or 9 semester hours of introductory library education; and 10 hours of State Library sponsored training each year for the first 3 years of employment in subject areas relating to library administration.</a:t>
            </a:r>
          </a:p>
          <a:p>
            <a:pPr lvl="1"/>
            <a:endParaRPr lang="en-US" b="1" dirty="0" smtClean="0"/>
          </a:p>
          <a:p>
            <a:pPr lvl="1"/>
            <a:r>
              <a:rPr lang="en-US" b="1" dirty="0" smtClean="0"/>
              <a:t>Other staff members don’t need to be certified.</a:t>
            </a:r>
            <a:endParaRPr lang="en-US" b="1" dirty="0"/>
          </a:p>
        </p:txBody>
      </p:sp>
    </p:spTree>
    <p:extLst>
      <p:ext uri="{BB962C8B-B14F-4D97-AF65-F5344CB8AC3E}">
        <p14:creationId xmlns:p14="http://schemas.microsoft.com/office/powerpoint/2010/main" val="270305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Certification Changes (590 IAC 5-3-2)</a:t>
            </a:r>
            <a:endParaRPr lang="en-US" b="1" dirty="0"/>
          </a:p>
        </p:txBody>
      </p:sp>
      <p:sp>
        <p:nvSpPr>
          <p:cNvPr id="3" name="Content Placeholder 2"/>
          <p:cNvSpPr>
            <a:spLocks noGrp="1"/>
          </p:cNvSpPr>
          <p:nvPr>
            <p:ph idx="1"/>
          </p:nvPr>
        </p:nvSpPr>
        <p:spPr/>
        <p:txBody>
          <a:bodyPr/>
          <a:lstStyle/>
          <a:p>
            <a:r>
              <a:rPr lang="en-US" b="1" dirty="0"/>
              <a:t>Individuals on temporary permits must now </a:t>
            </a:r>
            <a:r>
              <a:rPr lang="en-US" b="1" dirty="0" smtClean="0"/>
              <a:t>complete   </a:t>
            </a:r>
          </a:p>
          <a:p>
            <a:pPr lvl="1"/>
            <a:r>
              <a:rPr lang="en-US" b="1" dirty="0" smtClean="0"/>
              <a:t>ten (10) LEUs &amp;</a:t>
            </a:r>
          </a:p>
          <a:p>
            <a:pPr lvl="1"/>
            <a:r>
              <a:rPr lang="en-US" b="1" dirty="0" smtClean="0"/>
              <a:t>a </a:t>
            </a:r>
            <a:r>
              <a:rPr lang="en-US" b="1" dirty="0"/>
              <a:t>statement indicating the individual’s progress toward meeting the requirements for the 5-year </a:t>
            </a:r>
            <a:r>
              <a:rPr lang="en-US" b="1" dirty="0" smtClean="0"/>
              <a:t>certificate</a:t>
            </a:r>
            <a:endParaRPr lang="en-US" b="1" dirty="0"/>
          </a:p>
          <a:p>
            <a:pPr marL="457200" lvl="1" indent="0">
              <a:buNone/>
            </a:pPr>
            <a:r>
              <a:rPr lang="en-US" b="1" dirty="0"/>
              <a:t>in order to be eligible for a renewal temporary </a:t>
            </a:r>
            <a:r>
              <a:rPr lang="en-US" b="1" dirty="0" smtClean="0"/>
              <a:t>permit.</a:t>
            </a:r>
            <a:endParaRPr lang="en-US" b="1" dirty="0"/>
          </a:p>
          <a:p>
            <a:pPr marL="457200" lvl="1" indent="0">
              <a:buNone/>
            </a:pPr>
            <a:endParaRPr lang="en-US" b="1" dirty="0"/>
          </a:p>
          <a:p>
            <a:pPr marL="457200" lvl="1" indent="0">
              <a:buNone/>
            </a:pPr>
            <a:r>
              <a:rPr lang="en-US" b="1" dirty="0"/>
              <a:t>Applies only to people who get a new or renewal temporary permit beginning January 1, 2017 or later and will be enforced when those individuals apply for a renewal temporary permit in </a:t>
            </a:r>
            <a:r>
              <a:rPr lang="en-US" b="1" dirty="0" smtClean="0"/>
              <a:t>2018 or later.</a:t>
            </a:r>
            <a:endParaRPr lang="en-US" b="1"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2669367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Certification Changes (590 IAC 5-3-4)</a:t>
            </a:r>
            <a:endParaRPr lang="en-US" b="1" dirty="0"/>
          </a:p>
        </p:txBody>
      </p:sp>
      <p:sp>
        <p:nvSpPr>
          <p:cNvPr id="3" name="Content Placeholder 2"/>
          <p:cNvSpPr>
            <a:spLocks noGrp="1"/>
          </p:cNvSpPr>
          <p:nvPr>
            <p:ph idx="1"/>
          </p:nvPr>
        </p:nvSpPr>
        <p:spPr>
          <a:xfrm>
            <a:off x="1154954" y="2603499"/>
            <a:ext cx="8825659" cy="3480777"/>
          </a:xfrm>
        </p:spPr>
        <p:txBody>
          <a:bodyPr>
            <a:normAutofit/>
          </a:bodyPr>
          <a:lstStyle/>
          <a:p>
            <a:r>
              <a:rPr lang="en-US" b="1" dirty="0" smtClean="0"/>
              <a:t>Individuals on 5 year certificates must get 20 Tech LEUs instead of 10 but the total number of required LEUs needed remains the same</a:t>
            </a:r>
          </a:p>
          <a:p>
            <a:pPr lvl="1"/>
            <a:r>
              <a:rPr lang="en-US" b="1" dirty="0" smtClean="0"/>
              <a:t>100 LEUs for directors (20 of which must now be tech LEUs)</a:t>
            </a:r>
          </a:p>
          <a:p>
            <a:pPr lvl="1"/>
            <a:r>
              <a:rPr lang="en-US" b="1" dirty="0" smtClean="0"/>
              <a:t>75 LEUs for department or branch heads (20 of which must now be tech LEUs)</a:t>
            </a:r>
          </a:p>
          <a:p>
            <a:pPr lvl="1"/>
            <a:r>
              <a:rPr lang="en-US" b="1" dirty="0" smtClean="0"/>
              <a:t>50 LEUs for Professional Assistants (20 of which must now be tech LEUs)</a:t>
            </a:r>
          </a:p>
          <a:p>
            <a:pPr marL="457200" lvl="1" indent="0">
              <a:buNone/>
            </a:pPr>
            <a:endParaRPr lang="en-US" b="1" dirty="0" smtClean="0"/>
          </a:p>
          <a:p>
            <a:pPr marL="457200" lvl="1" indent="0">
              <a:buNone/>
            </a:pPr>
            <a:r>
              <a:rPr lang="en-US" b="1" dirty="0" smtClean="0"/>
              <a:t>Applies </a:t>
            </a:r>
            <a:r>
              <a:rPr lang="en-US" b="1" dirty="0"/>
              <a:t>only to people who get a new or renewal </a:t>
            </a:r>
            <a:r>
              <a:rPr lang="en-US" b="1" dirty="0" smtClean="0"/>
              <a:t>5-year certificate beginning </a:t>
            </a:r>
            <a:r>
              <a:rPr lang="en-US" b="1" dirty="0"/>
              <a:t>January 1, 2017 or later and will be enforced when those individuals apply for a renewal </a:t>
            </a:r>
            <a:r>
              <a:rPr lang="en-US" b="1" dirty="0" smtClean="0"/>
              <a:t>certificate beginning in 2022 or later. </a:t>
            </a:r>
            <a:endParaRPr lang="en-US" b="1" dirty="0"/>
          </a:p>
        </p:txBody>
      </p:sp>
    </p:spTree>
    <p:extLst>
      <p:ext uri="{BB962C8B-B14F-4D97-AF65-F5344CB8AC3E}">
        <p14:creationId xmlns:p14="http://schemas.microsoft.com/office/powerpoint/2010/main" val="252151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158423" cy="706964"/>
          </a:xfrm>
        </p:spPr>
        <p:txBody>
          <a:bodyPr/>
          <a:lstStyle/>
          <a:p>
            <a:r>
              <a:rPr lang="en-US" b="1" dirty="0" smtClean="0"/>
              <a:t>Certification Changes (590 IAC 5-3-4(h))</a:t>
            </a:r>
            <a:endParaRPr lang="en-US" b="1" dirty="0"/>
          </a:p>
        </p:txBody>
      </p:sp>
      <p:sp>
        <p:nvSpPr>
          <p:cNvPr id="3" name="Content Placeholder 2"/>
          <p:cNvSpPr>
            <a:spLocks noGrp="1"/>
          </p:cNvSpPr>
          <p:nvPr>
            <p:ph idx="1"/>
          </p:nvPr>
        </p:nvSpPr>
        <p:spPr/>
        <p:txBody>
          <a:bodyPr>
            <a:normAutofit lnSpcReduction="10000"/>
          </a:bodyPr>
          <a:lstStyle/>
          <a:p>
            <a:r>
              <a:rPr lang="en-US" b="1" dirty="0" smtClean="0"/>
              <a:t>LEUs – Options Broadened</a:t>
            </a:r>
          </a:p>
          <a:p>
            <a:pPr lvl="1"/>
            <a:r>
              <a:rPr lang="en-US" b="1" dirty="0" smtClean="0"/>
              <a:t>Up to 10 LEUs per 5-year certificate period in non-library topics that are important to library programming, services, or operations. (ex: first aid/safety; foreign language, etc.)</a:t>
            </a:r>
          </a:p>
          <a:p>
            <a:pPr lvl="1"/>
            <a:r>
              <a:rPr lang="en-US" b="1" dirty="0" smtClean="0"/>
              <a:t>Up to 5 LEUs per 5 year certificate period may be earned on external professional committee work.</a:t>
            </a:r>
          </a:p>
          <a:p>
            <a:pPr lvl="1"/>
            <a:r>
              <a:rPr lang="en-US" b="1" dirty="0" smtClean="0"/>
              <a:t>Up to 5 LEUs per 5-year certificate period may be earned developing and delivering workshops for conferences, staff in-training, etc.</a:t>
            </a:r>
          </a:p>
          <a:p>
            <a:pPr lvl="1"/>
            <a:r>
              <a:rPr lang="en-US" b="1" dirty="0" smtClean="0"/>
              <a:t>Up to 5 LEUs per 5-year certificate period may be earned researching, writing, and publishing library-related articles in a peer reviewed journal.</a:t>
            </a:r>
          </a:p>
          <a:p>
            <a:pPr lvl="1"/>
            <a:r>
              <a:rPr lang="en-US" b="1" dirty="0" smtClean="0"/>
              <a:t>Up to 10 LEUs per 5-year certificate period may be earned attending professional roundtable meetings.</a:t>
            </a:r>
            <a:endParaRPr lang="en-US" b="1" dirty="0"/>
          </a:p>
        </p:txBody>
      </p:sp>
    </p:spTree>
    <p:extLst>
      <p:ext uri="{BB962C8B-B14F-4D97-AF65-F5344CB8AC3E}">
        <p14:creationId xmlns:p14="http://schemas.microsoft.com/office/powerpoint/2010/main" val="1581209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Certification Changes</a:t>
            </a:r>
          </a:p>
        </p:txBody>
      </p:sp>
      <p:sp>
        <p:nvSpPr>
          <p:cNvPr id="3" name="Content Placeholder 2"/>
          <p:cNvSpPr>
            <a:spLocks noGrp="1"/>
          </p:cNvSpPr>
          <p:nvPr>
            <p:ph idx="1"/>
          </p:nvPr>
        </p:nvSpPr>
        <p:spPr>
          <a:xfrm>
            <a:off x="1154954" y="2603499"/>
            <a:ext cx="8825659" cy="3753339"/>
          </a:xfrm>
        </p:spPr>
        <p:txBody>
          <a:bodyPr>
            <a:normAutofit/>
          </a:bodyPr>
          <a:lstStyle/>
          <a:p>
            <a:r>
              <a:rPr lang="en-US" b="1" dirty="0"/>
              <a:t>To </a:t>
            </a:r>
            <a:r>
              <a:rPr lang="en-US" b="1" dirty="0" smtClean="0"/>
              <a:t>be clear</a:t>
            </a:r>
          </a:p>
          <a:p>
            <a:pPr lvl="1"/>
            <a:r>
              <a:rPr lang="en-US" b="1" dirty="0" smtClean="0"/>
              <a:t>Anyone applying for a renewal 5-year certificate beginning January 1, 2022 or later will have to demonstrate that they have earned 20 TLEUs in addition to the other LEUs they are required to have.</a:t>
            </a:r>
          </a:p>
          <a:p>
            <a:pPr lvl="1"/>
            <a:endParaRPr lang="en-US" b="1" dirty="0"/>
          </a:p>
          <a:p>
            <a:pPr lvl="1"/>
            <a:r>
              <a:rPr lang="en-US" b="1" dirty="0" smtClean="0"/>
              <a:t>Anyone applying for a renewal temporary permit beginning January 1, 2018 or later will have to demonstrate that they have met the new requirements.</a:t>
            </a:r>
            <a:endParaRPr lang="en-US" b="1" dirty="0"/>
          </a:p>
          <a:p>
            <a:endParaRPr lang="en-US" b="1" dirty="0"/>
          </a:p>
          <a:p>
            <a:pPr lvl="1"/>
            <a:r>
              <a:rPr lang="en-US" b="1" dirty="0" smtClean="0"/>
              <a:t>Everyone may take advantage of the expanded options for LEUs no matter when they received their certificate.</a:t>
            </a:r>
            <a:endParaRPr lang="en-US" b="1" dirty="0"/>
          </a:p>
        </p:txBody>
      </p:sp>
    </p:spTree>
    <p:extLst>
      <p:ext uri="{BB962C8B-B14F-4D97-AF65-F5344CB8AC3E}">
        <p14:creationId xmlns:p14="http://schemas.microsoft.com/office/powerpoint/2010/main" val="7871125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2114</TotalTime>
  <Words>7529</Words>
  <Application>Microsoft Office PowerPoint</Application>
  <PresentationFormat>Widescreen</PresentationFormat>
  <Paragraphs>396</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Wingdings</vt:lpstr>
      <vt:lpstr>Wingdings 3</vt:lpstr>
      <vt:lpstr>Ion Boardroom</vt:lpstr>
      <vt:lpstr>Certification &amp;  Public Library Standards 2017 &amp; Beyond</vt:lpstr>
      <vt:lpstr>Certification Changes</vt:lpstr>
      <vt:lpstr>Certification Changes (590 IAC 5-1-8)</vt:lpstr>
      <vt:lpstr>Certification Changes</vt:lpstr>
      <vt:lpstr>Certification Changes (590 IAC 5-4-7.5)</vt:lpstr>
      <vt:lpstr>Certification Changes (590 IAC 5-3-2)</vt:lpstr>
      <vt:lpstr>Certification Changes (590 IAC 5-3-4)</vt:lpstr>
      <vt:lpstr>Certification Changes (590 IAC 5-3-4(h))</vt:lpstr>
      <vt:lpstr>Certification Changes</vt:lpstr>
      <vt:lpstr>Certification Changes (590 IAC  5-3-4(i))</vt:lpstr>
      <vt:lpstr>Certification Changes</vt:lpstr>
      <vt:lpstr>Certification Changes</vt:lpstr>
      <vt:lpstr>Standards changes</vt:lpstr>
      <vt:lpstr>Standards Changes</vt:lpstr>
      <vt:lpstr>Standards Changes</vt:lpstr>
      <vt:lpstr>Standards Changes</vt:lpstr>
      <vt:lpstr>Standards Changes</vt:lpstr>
      <vt:lpstr>Standards Changes</vt:lpstr>
      <vt:lpstr>Standards Changes</vt:lpstr>
      <vt:lpstr>Standards Changes</vt:lpstr>
      <vt:lpstr>Standards Changes</vt:lpstr>
      <vt:lpstr>Standards Changes</vt:lpstr>
      <vt:lpstr>Standards Changes</vt:lpstr>
      <vt:lpstr>Public Library Standards Changes</vt:lpstr>
      <vt:lpstr>Additional Questions?</vt:lpstr>
      <vt:lpstr>My contact Info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&amp;  Public Library Standards 2017 &amp; Beyond</dc:title>
  <dc:creator>S W</dc:creator>
  <cp:lastModifiedBy>Watson, Sylvia</cp:lastModifiedBy>
  <cp:revision>194</cp:revision>
  <cp:lastPrinted>2016-12-13T20:06:05Z</cp:lastPrinted>
  <dcterms:created xsi:type="dcterms:W3CDTF">2016-12-01T14:02:59Z</dcterms:created>
  <dcterms:modified xsi:type="dcterms:W3CDTF">2016-12-13T20:08:06Z</dcterms:modified>
</cp:coreProperties>
</file>