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38"/>
  </p:notesMasterIdLst>
  <p:handoutMasterIdLst>
    <p:handoutMasterId r:id="rId39"/>
  </p:handoutMasterIdLst>
  <p:sldIdLst>
    <p:sldId id="491" r:id="rId5"/>
    <p:sldId id="383" r:id="rId6"/>
    <p:sldId id="489" r:id="rId7"/>
    <p:sldId id="481" r:id="rId8"/>
    <p:sldId id="482" r:id="rId9"/>
    <p:sldId id="463" r:id="rId10"/>
    <p:sldId id="413" r:id="rId11"/>
    <p:sldId id="497" r:id="rId12"/>
    <p:sldId id="490" r:id="rId13"/>
    <p:sldId id="464" r:id="rId14"/>
    <p:sldId id="466" r:id="rId15"/>
    <p:sldId id="469" r:id="rId16"/>
    <p:sldId id="483" r:id="rId17"/>
    <p:sldId id="495" r:id="rId18"/>
    <p:sldId id="391" r:id="rId19"/>
    <p:sldId id="454" r:id="rId20"/>
    <p:sldId id="496" r:id="rId21"/>
    <p:sldId id="493" r:id="rId22"/>
    <p:sldId id="484" r:id="rId23"/>
    <p:sldId id="455" r:id="rId24"/>
    <p:sldId id="437" r:id="rId25"/>
    <p:sldId id="488" r:id="rId26"/>
    <p:sldId id="494" r:id="rId27"/>
    <p:sldId id="499" r:id="rId28"/>
    <p:sldId id="500" r:id="rId29"/>
    <p:sldId id="501" r:id="rId30"/>
    <p:sldId id="502" r:id="rId31"/>
    <p:sldId id="503" r:id="rId32"/>
    <p:sldId id="507" r:id="rId33"/>
    <p:sldId id="504" r:id="rId34"/>
    <p:sldId id="505" r:id="rId35"/>
    <p:sldId id="506" r:id="rId36"/>
    <p:sldId id="398" r:id="rId3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0021" autoAdjust="0"/>
  </p:normalViewPr>
  <p:slideViewPr>
    <p:cSldViewPr snapToGrid="0">
      <p:cViewPr varScale="1">
        <p:scale>
          <a:sx n="57" d="100"/>
          <a:sy n="57" d="100"/>
        </p:scale>
        <p:origin x="1356" y="4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ARCs</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0-AF5D-4663-87EC-93271E4627B0}"/>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834D-4573-81F4-C0A825A18530}"/>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AF5D-4663-87EC-93271E4627B0}"/>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2-AF5D-4663-87EC-93271E4627B0}"/>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4-834D-4573-81F4-C0A825A18530}"/>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834D-4573-81F4-C0A825A18530}"/>
              </c:ext>
            </c:extLst>
          </c:dPt>
          <c:dPt>
            <c:idx val="6"/>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834D-4573-81F4-C0A825A18530}"/>
              </c:ext>
            </c:extLst>
          </c:dPt>
          <c:dPt>
            <c:idx val="7"/>
            <c:bubble3D val="0"/>
            <c:spPr>
              <a:solidFill>
                <a:schemeClr val="accent2">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2-834D-4573-81F4-C0A825A18530}"/>
              </c:ext>
            </c:extLst>
          </c:dPt>
          <c:dLbls>
            <c:dLbl>
              <c:idx val="0"/>
              <c:spPr>
                <a:noFill/>
                <a:ln>
                  <a:noFill/>
                </a:ln>
                <a:effectLst/>
              </c:spPr>
              <c:txPr>
                <a:bodyPr rot="0" spcFirstLastPara="1" vertOverflow="ellipsis" vert="horz" wrap="square" lIns="38100" tIns="19050" rIns="38100" bIns="19050" anchor="ctr" anchorCtr="1">
                  <a:spAutoFit/>
                </a:bodyPr>
                <a:lstStyle/>
                <a:p>
                  <a:pPr>
                    <a:defRPr sz="1400" b="1" i="0" u="none" strike="noStrike" kern="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0-AF5D-4663-87EC-93271E4627B0}"/>
                </c:ext>
              </c:extLst>
            </c:dLbl>
            <c:dLbl>
              <c:idx val="1"/>
              <c:layout>
                <c:manualLayout>
                  <c:x val="0.12368859683508902"/>
                  <c:y val="0"/>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0" spc="0" baseline="0">
                      <a:solidFill>
                        <a:schemeClr val="accent2"/>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34D-4573-81F4-C0A825A18530}"/>
                </c:ext>
              </c:extLst>
            </c:dLbl>
            <c:dLbl>
              <c:idx val="2"/>
              <c:spPr>
                <a:noFill/>
                <a:ln>
                  <a:noFill/>
                </a:ln>
                <a:effectLst/>
              </c:spPr>
              <c:txPr>
                <a:bodyPr rot="0" spcFirstLastPara="1" vertOverflow="ellipsis" vert="horz" wrap="square" lIns="38100" tIns="19050" rIns="38100" bIns="19050" anchor="ctr" anchorCtr="1">
                  <a:spAutoFit/>
                </a:bodyPr>
                <a:lstStyle/>
                <a:p>
                  <a:pPr>
                    <a:defRPr sz="1400" b="1" i="0" u="none" strike="noStrike" kern="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AF5D-4663-87EC-93271E4627B0}"/>
                </c:ext>
              </c:extLst>
            </c:dLbl>
            <c:dLbl>
              <c:idx val="3"/>
              <c:spPr>
                <a:noFill/>
                <a:ln>
                  <a:noFill/>
                </a:ln>
                <a:effectLst/>
              </c:spPr>
              <c:txPr>
                <a:bodyPr rot="0" spcFirstLastPara="1" vertOverflow="ellipsis" vert="horz" wrap="square" lIns="38100" tIns="19050" rIns="38100" bIns="19050" anchor="ctr" anchorCtr="1">
                  <a:spAutoFit/>
                </a:bodyPr>
                <a:lstStyle/>
                <a:p>
                  <a:pPr>
                    <a:defRPr sz="1400" b="1" i="0" u="none" strike="noStrike" kern="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2-AF5D-4663-87EC-93271E4627B0}"/>
                </c:ext>
              </c:extLst>
            </c:dLbl>
            <c:dLbl>
              <c:idx val="4"/>
              <c:layout>
                <c:manualLayout>
                  <c:x val="7.3837346455832079E-3"/>
                  <c:y val="3.0485206684703229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0" spc="0" baseline="0">
                      <a:solidFill>
                        <a:schemeClr val="accent5"/>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1733476067602941"/>
                      <c:h val="0.15304347826086953"/>
                    </c:manualLayout>
                  </c15:layout>
                </c:ext>
                <c:ext xmlns:c16="http://schemas.microsoft.com/office/drawing/2014/chart" uri="{C3380CC4-5D6E-409C-BE32-E72D297353CC}">
                  <c16:uniqueId val="{00000004-834D-4573-81F4-C0A825A18530}"/>
                </c:ext>
              </c:extLst>
            </c:dLbl>
            <c:dLbl>
              <c:idx val="5"/>
              <c:layout>
                <c:manualLayout>
                  <c:x val="-1.08358526313495E-2"/>
                  <c:y val="1.271363959761102E-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0" spc="0" baseline="0">
                      <a:solidFill>
                        <a:schemeClr val="accent6"/>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34D-4573-81F4-C0A825A18530}"/>
                </c:ext>
              </c:extLst>
            </c:dLbl>
            <c:dLbl>
              <c:idx val="6"/>
              <c:spPr>
                <a:noFill/>
                <a:ln>
                  <a:noFill/>
                </a:ln>
                <a:effectLst/>
              </c:spPr>
              <c:txPr>
                <a:bodyPr rot="0" spcFirstLastPara="1" vertOverflow="ellipsis" vert="horz" wrap="square" lIns="38100" tIns="19050" rIns="38100" bIns="19050" anchor="ctr" anchorCtr="1">
                  <a:spAutoFit/>
                </a:bodyPr>
                <a:lstStyle/>
                <a:p>
                  <a:pPr>
                    <a:defRPr sz="1400" b="1" i="0" u="none" strike="noStrike" kern="0" spc="0" baseline="0">
                      <a:solidFill>
                        <a:schemeClr val="accent1">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834D-4573-81F4-C0A825A18530}"/>
                </c:ext>
              </c:extLst>
            </c:dLbl>
            <c:dLbl>
              <c:idx val="7"/>
              <c:layout>
                <c:manualLayout>
                  <c:x val="3.5439219203361579E-2"/>
                  <c:y val="8.265012753012297E-3"/>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0" spc="0" baseline="0">
                      <a:solidFill>
                        <a:schemeClr val="accent2">
                          <a:lumMod val="6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834D-4573-81F4-C0A825A18530}"/>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Sheet1!$A$2:$A$9</c:f>
              <c:strCache>
                <c:ptCount val="8"/>
                <c:pt idx="0">
                  <c:v>Annual Financial Report</c:v>
                </c:pt>
                <c:pt idx="1">
                  <c:v>Internal Controls Over Financial Transactions and Reporting</c:v>
                </c:pt>
                <c:pt idx="2">
                  <c:v>Capital Assets</c:v>
                </c:pt>
                <c:pt idx="3">
                  <c:v>Certification on Internal Control Standards</c:v>
                </c:pt>
                <c:pt idx="4">
                  <c:v>Training on Internal Control Standards</c:v>
                </c:pt>
                <c:pt idx="5">
                  <c:v>Adoption of Internal Controls Standards</c:v>
                </c:pt>
                <c:pt idx="6">
                  <c:v>Bank Account Reconciliations</c:v>
                </c:pt>
                <c:pt idx="7">
                  <c:v>Condition of Records</c:v>
                </c:pt>
              </c:strCache>
            </c:strRef>
          </c:cat>
          <c:val>
            <c:numRef>
              <c:f>Sheet1!$B$2:$B$9</c:f>
              <c:numCache>
                <c:formatCode>General</c:formatCode>
                <c:ptCount val="8"/>
                <c:pt idx="0">
                  <c:v>40</c:v>
                </c:pt>
                <c:pt idx="1">
                  <c:v>20</c:v>
                </c:pt>
                <c:pt idx="2">
                  <c:v>15</c:v>
                </c:pt>
                <c:pt idx="3">
                  <c:v>8</c:v>
                </c:pt>
                <c:pt idx="4">
                  <c:v>6</c:v>
                </c:pt>
                <c:pt idx="5">
                  <c:v>5</c:v>
                </c:pt>
                <c:pt idx="6">
                  <c:v>5</c:v>
                </c:pt>
                <c:pt idx="7">
                  <c:v>5</c:v>
                </c:pt>
              </c:numCache>
            </c:numRef>
          </c:val>
          <c:extLst>
            <c:ext xmlns:c16="http://schemas.microsoft.com/office/drawing/2014/chart" uri="{C3380CC4-5D6E-409C-BE32-E72D297353CC}">
              <c16:uniqueId val="{00000000-834D-4573-81F4-C0A825A18530}"/>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EBEDD12-BCD5-485B-BCBC-34BB01D7923C}" type="datetimeFigureOut">
              <a:rPr lang="en-US" smtClean="0"/>
              <a:t>5/20/2026</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EE7A52F-9D89-7442-A8E9-48D1527B5F6B}" type="datetimeFigureOut">
              <a:rPr lang="en-US" smtClean="0"/>
              <a:t>5/20/2026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245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53C0C-D42B-DD08-C8DF-3C5C42B710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266274-081D-D07F-4D66-2184705948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6E612C-75C6-F729-6CE4-A299C1791D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328641-93DD-8F59-CF2D-CC852233E838}"/>
              </a:ext>
            </a:extLst>
          </p:cNvPr>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4959277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23AC7-C2A6-486D-E1F5-C7C5051CAC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C124C5-B21A-2150-878F-2047EEF2A5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3D5736-1EF9-5D06-C7B0-E4EBA67447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9EBB8C-25FA-245B-A248-D0D83ADBE114}"/>
              </a:ext>
            </a:extLst>
          </p:cNvPr>
          <p:cNvSpPr>
            <a:spLocks noGrp="1"/>
          </p:cNvSpPr>
          <p:nvPr>
            <p:ph type="sldNum" sz="quarter" idx="5"/>
          </p:nvPr>
        </p:nvSpPr>
        <p:spPr/>
        <p:txBody>
          <a:bodyPr/>
          <a:lstStyle/>
          <a:p>
            <a:fld id="{A89C7E07-3C67-C64C-8DA0-0404F6303970}" type="slidenum">
              <a:rPr lang="en-US" smtClean="0"/>
              <a:t>11</a:t>
            </a:fld>
            <a:endParaRPr lang="en-US" dirty="0"/>
          </a:p>
        </p:txBody>
      </p:sp>
    </p:spTree>
    <p:extLst>
      <p:ext uri="{BB962C8B-B14F-4D97-AF65-F5344CB8AC3E}">
        <p14:creationId xmlns:p14="http://schemas.microsoft.com/office/powerpoint/2010/main" val="741108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744AD-BA6A-940F-FC32-6CE2488C64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B27514-3F9B-9BE5-8857-0E0DE76FB3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763488-0949-5AEF-52D1-9DCEEF78DD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4E47ED-7499-713D-DFCD-425792987C30}"/>
              </a:ext>
            </a:extLst>
          </p:cNvPr>
          <p:cNvSpPr>
            <a:spLocks noGrp="1"/>
          </p:cNvSpPr>
          <p:nvPr>
            <p:ph type="sldNum" sz="quarter" idx="5"/>
          </p:nvPr>
        </p:nvSpPr>
        <p:spPr/>
        <p:txBody>
          <a:bodyPr/>
          <a:lstStyle/>
          <a:p>
            <a:fld id="{A89C7E07-3C67-C64C-8DA0-0404F6303970}" type="slidenum">
              <a:rPr lang="en-US" smtClean="0"/>
              <a:t>12</a:t>
            </a:fld>
            <a:endParaRPr lang="en-US" dirty="0"/>
          </a:p>
        </p:txBody>
      </p:sp>
    </p:spTree>
    <p:extLst>
      <p:ext uri="{BB962C8B-B14F-4D97-AF65-F5344CB8AC3E}">
        <p14:creationId xmlns:p14="http://schemas.microsoft.com/office/powerpoint/2010/main" val="11633728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1D206-FF99-26AC-91A2-4C18AFE3C3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F8B2F7-2EB7-3950-3357-3D170B178D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3979F1-D79F-5567-2F2D-A2D820F0CB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1701AE-510C-9002-A397-AE05552D97EE}"/>
              </a:ext>
            </a:extLst>
          </p:cNvPr>
          <p:cNvSpPr>
            <a:spLocks noGrp="1"/>
          </p:cNvSpPr>
          <p:nvPr>
            <p:ph type="sldNum" sz="quarter" idx="5"/>
          </p:nvPr>
        </p:nvSpPr>
        <p:spPr/>
        <p:txBody>
          <a:bodyPr/>
          <a:lstStyle/>
          <a:p>
            <a:fld id="{A89C7E07-3C67-C64C-8DA0-0404F6303970}" type="slidenum">
              <a:rPr lang="en-US" smtClean="0"/>
              <a:t>13</a:t>
            </a:fld>
            <a:endParaRPr lang="en-US" dirty="0"/>
          </a:p>
        </p:txBody>
      </p:sp>
    </p:spTree>
    <p:extLst>
      <p:ext uri="{BB962C8B-B14F-4D97-AF65-F5344CB8AC3E}">
        <p14:creationId xmlns:p14="http://schemas.microsoft.com/office/powerpoint/2010/main" val="28156051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E980C-561A-1858-94C1-B91F13AACE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87CF8E-56B7-BB4A-D267-CA9D64517D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C8A81D-AB49-CDD0-DF73-9B560383E8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64BA83-A784-7D63-1925-9C0B5DDC63DF}"/>
              </a:ext>
            </a:extLst>
          </p:cNvPr>
          <p:cNvSpPr>
            <a:spLocks noGrp="1"/>
          </p:cNvSpPr>
          <p:nvPr>
            <p:ph type="sldNum" sz="quarter" idx="5"/>
          </p:nvPr>
        </p:nvSpPr>
        <p:spPr/>
        <p:txBody>
          <a:bodyPr/>
          <a:lstStyle/>
          <a:p>
            <a:fld id="{A89C7E07-3C67-C64C-8DA0-0404F6303970}" type="slidenum">
              <a:rPr lang="en-US" smtClean="0"/>
              <a:t>14</a:t>
            </a:fld>
            <a:endParaRPr lang="en-US" dirty="0"/>
          </a:p>
        </p:txBody>
      </p:sp>
    </p:spTree>
    <p:extLst>
      <p:ext uri="{BB962C8B-B14F-4D97-AF65-F5344CB8AC3E}">
        <p14:creationId xmlns:p14="http://schemas.microsoft.com/office/powerpoint/2010/main" val="15845214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15</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4DCD1-22A3-899C-3C86-CCBA5352AB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B5A053-7712-770F-81E5-FD6CAF99F2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7FE198-41AE-546D-A8B2-215B005F8B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298116-DF9B-67FC-18B6-DFC98A313AC7}"/>
              </a:ext>
            </a:extLst>
          </p:cNvPr>
          <p:cNvSpPr>
            <a:spLocks noGrp="1"/>
          </p:cNvSpPr>
          <p:nvPr>
            <p:ph type="sldNum" sz="quarter" idx="5"/>
          </p:nvPr>
        </p:nvSpPr>
        <p:spPr/>
        <p:txBody>
          <a:bodyPr/>
          <a:lstStyle/>
          <a:p>
            <a:fld id="{A89C7E07-3C67-C64C-8DA0-0404F6303970}" type="slidenum">
              <a:rPr lang="en-US" smtClean="0"/>
              <a:t>16</a:t>
            </a:fld>
            <a:endParaRPr lang="en-US" dirty="0"/>
          </a:p>
        </p:txBody>
      </p:sp>
    </p:spTree>
    <p:extLst>
      <p:ext uri="{BB962C8B-B14F-4D97-AF65-F5344CB8AC3E}">
        <p14:creationId xmlns:p14="http://schemas.microsoft.com/office/powerpoint/2010/main" val="1690871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E657A-550A-4BE9-659A-C86043DD38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6EE7FC-25D3-C53B-AF0D-515A4F7DD7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8FCCE6-CA90-63DE-CE7F-445E4D6598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9A8B20-D0FA-BBC4-9EC8-DF8E3821D65B}"/>
              </a:ext>
            </a:extLst>
          </p:cNvPr>
          <p:cNvSpPr>
            <a:spLocks noGrp="1"/>
          </p:cNvSpPr>
          <p:nvPr>
            <p:ph type="sldNum" sz="quarter" idx="5"/>
          </p:nvPr>
        </p:nvSpPr>
        <p:spPr/>
        <p:txBody>
          <a:bodyPr/>
          <a:lstStyle/>
          <a:p>
            <a:fld id="{A89C7E07-3C67-C64C-8DA0-0404F6303970}" type="slidenum">
              <a:rPr lang="en-US" smtClean="0"/>
              <a:t>17</a:t>
            </a:fld>
            <a:endParaRPr lang="en-US" dirty="0"/>
          </a:p>
        </p:txBody>
      </p:sp>
    </p:spTree>
    <p:extLst>
      <p:ext uri="{BB962C8B-B14F-4D97-AF65-F5344CB8AC3E}">
        <p14:creationId xmlns:p14="http://schemas.microsoft.com/office/powerpoint/2010/main" val="596209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2DD88-9988-4967-326D-C32985B8E7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13FBD3-C6D2-09FD-B3A7-B7A660C404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0D6900-64A3-CB9B-EC1C-A03537F361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3B8F43-CFA5-5C43-1516-E7E8EDB80FF9}"/>
              </a:ext>
            </a:extLst>
          </p:cNvPr>
          <p:cNvSpPr>
            <a:spLocks noGrp="1"/>
          </p:cNvSpPr>
          <p:nvPr>
            <p:ph type="sldNum" sz="quarter" idx="5"/>
          </p:nvPr>
        </p:nvSpPr>
        <p:spPr/>
        <p:txBody>
          <a:bodyPr/>
          <a:lstStyle/>
          <a:p>
            <a:fld id="{A89C7E07-3C67-C64C-8DA0-0404F6303970}" type="slidenum">
              <a:rPr lang="en-US" smtClean="0"/>
              <a:t>18</a:t>
            </a:fld>
            <a:endParaRPr lang="en-US" dirty="0"/>
          </a:p>
        </p:txBody>
      </p:sp>
    </p:spTree>
    <p:extLst>
      <p:ext uri="{BB962C8B-B14F-4D97-AF65-F5344CB8AC3E}">
        <p14:creationId xmlns:p14="http://schemas.microsoft.com/office/powerpoint/2010/main" val="21115439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B8981-3FCD-C477-BECA-410772F52F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D5225D-9AF3-2219-FE8F-44ED682F54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E4630D-4124-56E1-B5DF-499C881F9A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08D57D-133F-1A36-9F1D-C1D8FCDA503E}"/>
              </a:ext>
            </a:extLst>
          </p:cNvPr>
          <p:cNvSpPr>
            <a:spLocks noGrp="1"/>
          </p:cNvSpPr>
          <p:nvPr>
            <p:ph type="sldNum" sz="quarter" idx="5"/>
          </p:nvPr>
        </p:nvSpPr>
        <p:spPr/>
        <p:txBody>
          <a:bodyPr/>
          <a:lstStyle/>
          <a:p>
            <a:fld id="{A89C7E07-3C67-C64C-8DA0-0404F6303970}" type="slidenum">
              <a:rPr lang="en-US" smtClean="0"/>
              <a:t>19</a:t>
            </a:fld>
            <a:endParaRPr lang="en-US" dirty="0"/>
          </a:p>
        </p:txBody>
      </p:sp>
    </p:spTree>
    <p:extLst>
      <p:ext uri="{BB962C8B-B14F-4D97-AF65-F5344CB8AC3E}">
        <p14:creationId xmlns:p14="http://schemas.microsoft.com/office/powerpoint/2010/main" val="1631298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D7398-1C4B-6B84-9493-C0A9F56F3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5B6A0E-B661-D8BD-EE54-90F2329A0D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825841-1FC8-EA46-81E8-7C5E3F93E9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A8269C-AF42-0F64-7236-44621EB91CAB}"/>
              </a:ext>
            </a:extLst>
          </p:cNvPr>
          <p:cNvSpPr>
            <a:spLocks noGrp="1"/>
          </p:cNvSpPr>
          <p:nvPr>
            <p:ph type="sldNum" sz="quarter" idx="5"/>
          </p:nvPr>
        </p:nvSpPr>
        <p:spPr/>
        <p:txBody>
          <a:bodyPr/>
          <a:lstStyle/>
          <a:p>
            <a:fld id="{A89C7E07-3C67-C64C-8DA0-0404F6303970}" type="slidenum">
              <a:rPr lang="en-US" smtClean="0"/>
              <a:t>20</a:t>
            </a:fld>
            <a:endParaRPr lang="en-US" dirty="0"/>
          </a:p>
        </p:txBody>
      </p:sp>
    </p:spTree>
    <p:extLst>
      <p:ext uri="{BB962C8B-B14F-4D97-AF65-F5344CB8AC3E}">
        <p14:creationId xmlns:p14="http://schemas.microsoft.com/office/powerpoint/2010/main" val="32599976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B413D-91CD-B915-212E-CF14CD76D3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8121FE-6DBE-47FC-8871-027BEF4F10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66275E-E114-3B1A-CA3D-7319067CDA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684144-4F4D-325E-522B-55C12A431202}"/>
              </a:ext>
            </a:extLst>
          </p:cNvPr>
          <p:cNvSpPr>
            <a:spLocks noGrp="1"/>
          </p:cNvSpPr>
          <p:nvPr>
            <p:ph type="sldNum" sz="quarter" idx="5"/>
          </p:nvPr>
        </p:nvSpPr>
        <p:spPr/>
        <p:txBody>
          <a:bodyPr/>
          <a:lstStyle/>
          <a:p>
            <a:fld id="{A89C7E07-3C67-C64C-8DA0-0404F6303970}" type="slidenum">
              <a:rPr lang="en-US" smtClean="0"/>
              <a:t>21</a:t>
            </a:fld>
            <a:endParaRPr lang="en-US" dirty="0"/>
          </a:p>
        </p:txBody>
      </p:sp>
    </p:spTree>
    <p:extLst>
      <p:ext uri="{BB962C8B-B14F-4D97-AF65-F5344CB8AC3E}">
        <p14:creationId xmlns:p14="http://schemas.microsoft.com/office/powerpoint/2010/main" val="23587747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C0797-5EB0-128B-9342-1CDBEB5152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97D182-97B2-042B-D28B-688B9DD197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3A533B-B334-314B-59CA-02BA8EA55C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456C5D-0461-0321-AD8E-83A4D492556A}"/>
              </a:ext>
            </a:extLst>
          </p:cNvPr>
          <p:cNvSpPr>
            <a:spLocks noGrp="1"/>
          </p:cNvSpPr>
          <p:nvPr>
            <p:ph type="sldNum" sz="quarter" idx="5"/>
          </p:nvPr>
        </p:nvSpPr>
        <p:spPr/>
        <p:txBody>
          <a:bodyPr/>
          <a:lstStyle/>
          <a:p>
            <a:fld id="{A89C7E07-3C67-C64C-8DA0-0404F6303970}" type="slidenum">
              <a:rPr lang="en-US" smtClean="0"/>
              <a:t>22</a:t>
            </a:fld>
            <a:endParaRPr lang="en-US" dirty="0"/>
          </a:p>
        </p:txBody>
      </p:sp>
    </p:spTree>
    <p:extLst>
      <p:ext uri="{BB962C8B-B14F-4D97-AF65-F5344CB8AC3E}">
        <p14:creationId xmlns:p14="http://schemas.microsoft.com/office/powerpoint/2010/main" val="36890297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62444-1F7A-C2DA-75E5-C294178235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B04BEB-0AD4-3D9E-9747-00CD78D586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19F500-70D6-DCA5-7EF9-AA88153981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D6D4B9-0DCA-147B-5DA0-1672F56B8758}"/>
              </a:ext>
            </a:extLst>
          </p:cNvPr>
          <p:cNvSpPr>
            <a:spLocks noGrp="1"/>
          </p:cNvSpPr>
          <p:nvPr>
            <p:ph type="sldNum" sz="quarter" idx="5"/>
          </p:nvPr>
        </p:nvSpPr>
        <p:spPr/>
        <p:txBody>
          <a:bodyPr/>
          <a:lstStyle/>
          <a:p>
            <a:fld id="{A89C7E07-3C67-C64C-8DA0-0404F6303970}" type="slidenum">
              <a:rPr lang="en-US" smtClean="0"/>
              <a:t>23</a:t>
            </a:fld>
            <a:endParaRPr lang="en-US" dirty="0"/>
          </a:p>
        </p:txBody>
      </p:sp>
    </p:spTree>
    <p:extLst>
      <p:ext uri="{BB962C8B-B14F-4D97-AF65-F5344CB8AC3E}">
        <p14:creationId xmlns:p14="http://schemas.microsoft.com/office/powerpoint/2010/main" val="22199505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24</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FBD06-FD48-51D8-2DB4-35C7B822B4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1E4718-5408-5863-60BD-BCB6A5B4CB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49D0C5-5CA5-053C-7014-C7F908621A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3791A1-3F75-D767-3EFC-6CF4F8626B96}"/>
              </a:ext>
            </a:extLst>
          </p:cNvPr>
          <p:cNvSpPr>
            <a:spLocks noGrp="1"/>
          </p:cNvSpPr>
          <p:nvPr>
            <p:ph type="sldNum" sz="quarter" idx="5"/>
          </p:nvPr>
        </p:nvSpPr>
        <p:spPr/>
        <p:txBody>
          <a:bodyPr/>
          <a:lstStyle/>
          <a:p>
            <a:fld id="{A89C7E07-3C67-C64C-8DA0-0404F6303970}" type="slidenum">
              <a:rPr lang="en-US" smtClean="0"/>
              <a:t>25</a:t>
            </a:fld>
            <a:endParaRPr lang="en-US" dirty="0"/>
          </a:p>
        </p:txBody>
      </p:sp>
    </p:spTree>
    <p:extLst>
      <p:ext uri="{BB962C8B-B14F-4D97-AF65-F5344CB8AC3E}">
        <p14:creationId xmlns:p14="http://schemas.microsoft.com/office/powerpoint/2010/main" val="8722715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33</a:t>
            </a:fld>
            <a:endParaRPr lang="en-US" dirty="0"/>
          </a:p>
        </p:txBody>
      </p:sp>
    </p:spTree>
    <p:extLst>
      <p:ext uri="{BB962C8B-B14F-4D97-AF65-F5344CB8AC3E}">
        <p14:creationId xmlns:p14="http://schemas.microsoft.com/office/powerpoint/2010/main" val="1765923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18899-2ECC-F9A8-7D1C-03AC2262E4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38C185-C285-D169-49EB-9AFBC52DCB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30B342-A109-9066-2B77-2719DDB659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DF7602-8AD7-7BC4-38CF-B476B1D265A5}"/>
              </a:ext>
            </a:extLst>
          </p:cNvPr>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696870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C7EBC-2ADC-0C1B-B620-F32C9FB232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3F1FFF-AEF9-6E1F-73DB-956C9248BE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342110-5FA5-5348-C8B3-A6C9EA54DA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F9A40E-83E7-B5BF-BF13-E90C14C295D1}"/>
              </a:ext>
            </a:extLst>
          </p:cNvPr>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504597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249EE-7D88-A0B7-1780-E3286F8601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58F499-E850-BA1F-55EB-904B152DC0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496C5B-0BE5-AC6B-F0BE-04D17B24A7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8FC30E-AB22-A9EA-08B4-BF6F36CD9B05}"/>
              </a:ext>
            </a:extLst>
          </p:cNvPr>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3318700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B2818-D836-C4DF-D032-A5475AF9F1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00FB01-5D1F-A85E-AFE3-B1843390BB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735D8C-2AF3-49C1-F88F-30C42201B2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9AE801-0D40-5905-64EF-76F815BDD47D}"/>
              </a:ext>
            </a:extLst>
          </p:cNvPr>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22617514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E6517-6526-5E16-9588-7715B97CF1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4F986A-3493-2E97-9836-9B2473D36E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1114DD-F4F4-DFDA-E978-86E170C02024}"/>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D42AEC8E-F522-DCF7-63B9-8D1CB4FD42D9}"/>
              </a:ext>
            </a:extLst>
          </p:cNvPr>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2233119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0839A-5DE0-A045-A860-47699E38EB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5C35EF-7E43-0CEC-B829-5F0B809131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467754-41D1-95FD-53C0-BCBF4FD3CE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A5CD05-0238-9D24-703D-98BB41EDEE48}"/>
              </a:ext>
            </a:extLst>
          </p:cNvPr>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1702646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C2F3C-9F3A-E6A0-BB1E-D14D1AFC07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527AF-ACA5-61D4-0959-D346707091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3CEF82-4BFC-6A1F-20DA-BB014CFC6C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1BFA5F-0A23-5818-9303-E339254B94A3}"/>
              </a:ext>
            </a:extLst>
          </p:cNvPr>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715717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youtu.be/KY8TUe6jX88?si=YnxTPaz21usFJnV3"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https://www.in.gov/sboa/files/IC_Certification.pdf"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3" Type="http://schemas.openxmlformats.org/officeDocument/2006/relationships/hyperlink" Target="mailto:Libraries@sboa.in.gov" TargetMode="External"/><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gateway.ifionline.org/userguides/AFRguide"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gateway.ifionline.org/"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a:lstStyle/>
          <a:p>
            <a:r>
              <a:rPr lang="en-US" sz="5400" dirty="0"/>
              <a:t>Library Spring Workshop</a:t>
            </a:r>
          </a:p>
        </p:txBody>
      </p:sp>
      <p:sp>
        <p:nvSpPr>
          <p:cNvPr id="3" name="Title 1">
            <a:extLst>
              <a:ext uri="{FF2B5EF4-FFF2-40B4-BE49-F238E27FC236}">
                <a16:creationId xmlns:a16="http://schemas.microsoft.com/office/drawing/2014/main" id="{E4FE0937-985C-F256-A14F-DBCF34EFDE9D}"/>
              </a:ext>
            </a:extLst>
          </p:cNvPr>
          <p:cNvSpPr txBox="1">
            <a:spLocks/>
          </p:cNvSpPr>
          <p:nvPr/>
        </p:nvSpPr>
        <p:spPr>
          <a:xfrm>
            <a:off x="6309904" y="4166558"/>
            <a:ext cx="5486400" cy="879606"/>
          </a:xfrm>
          <a:prstGeom prst="rect">
            <a:avLst/>
          </a:prstGeom>
        </p:spPr>
        <p:txBody>
          <a:bodyPr vert="horz" lIns="0" tIns="0" rIns="0" bIns="0" rtlCol="0" anchor="t">
            <a:noAutofit/>
          </a:bodyPr>
          <a:lstStyle>
            <a:lvl1pPr algn="l" defTabSz="914400" rtl="0" eaLnBrk="1" latinLnBrk="0" hangingPunct="1">
              <a:lnSpc>
                <a:spcPct val="80000"/>
              </a:lnSpc>
              <a:spcBef>
                <a:spcPct val="0"/>
              </a:spcBef>
              <a:buNone/>
              <a:defRPr sz="60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3200" b="1" i="0" u="none" strike="noStrike" kern="1200" cap="none" spc="100" normalizeH="0" baseline="0" noProof="0" dirty="0">
                <a:ln>
                  <a:noFill/>
                </a:ln>
                <a:solidFill>
                  <a:srgbClr val="2C2C2C"/>
                </a:solidFill>
                <a:effectLst/>
                <a:uLnTx/>
                <a:uFillTx/>
                <a:latin typeface="Franklin Gothic Demi"/>
                <a:ea typeface="+mj-ea"/>
                <a:cs typeface="+mj-cs"/>
              </a:rPr>
              <a:t>May 21, 2026</a:t>
            </a:r>
          </a:p>
        </p:txBody>
      </p:sp>
      <p:pic>
        <p:nvPicPr>
          <p:cNvPr id="5" name="Picture 4">
            <a:extLst>
              <a:ext uri="{FF2B5EF4-FFF2-40B4-BE49-F238E27FC236}">
                <a16:creationId xmlns:a16="http://schemas.microsoft.com/office/drawing/2014/main" id="{5A3D23AD-D5CD-F6A8-B99B-BA265D766E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98987" y="5162908"/>
            <a:ext cx="1828804" cy="1828804"/>
          </a:xfrm>
          <a:prstGeom prst="rect">
            <a:avLst/>
          </a:prstGeom>
        </p:spPr>
      </p:pic>
    </p:spTree>
    <p:extLst>
      <p:ext uri="{BB962C8B-B14F-4D97-AF65-F5344CB8AC3E}">
        <p14:creationId xmlns:p14="http://schemas.microsoft.com/office/powerpoint/2010/main" val="2410000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993B2-C9BB-4B6F-9B01-8372329F90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8487AC-86A2-A97B-E485-14ABC6B8C617}"/>
              </a:ext>
            </a:extLst>
          </p:cNvPr>
          <p:cNvSpPr>
            <a:spLocks noGrp="1"/>
          </p:cNvSpPr>
          <p:nvPr>
            <p:ph type="title"/>
          </p:nvPr>
        </p:nvSpPr>
        <p:spPr>
          <a:xfrm>
            <a:off x="594360" y="278129"/>
            <a:ext cx="9778365" cy="1494596"/>
          </a:xfrm>
        </p:spPr>
        <p:txBody>
          <a:bodyPr/>
          <a:lstStyle/>
          <a:p>
            <a:r>
              <a:rPr lang="en-US" dirty="0"/>
              <a:t>Internal Controls Over Financial Transactions and Reporting</a:t>
            </a:r>
            <a:endParaRPr lang="en-US" sz="3200" b="0" dirty="0"/>
          </a:p>
        </p:txBody>
      </p:sp>
      <p:sp>
        <p:nvSpPr>
          <p:cNvPr id="3" name="Content Placeholder 2">
            <a:extLst>
              <a:ext uri="{FF2B5EF4-FFF2-40B4-BE49-F238E27FC236}">
                <a16:creationId xmlns:a16="http://schemas.microsoft.com/office/drawing/2014/main" id="{A959AAD4-5809-EFCB-716C-18656E7D8B95}"/>
              </a:ext>
            </a:extLst>
          </p:cNvPr>
          <p:cNvSpPr>
            <a:spLocks noGrp="1"/>
          </p:cNvSpPr>
          <p:nvPr>
            <p:ph sz="quarter" idx="15"/>
          </p:nvPr>
        </p:nvSpPr>
        <p:spPr>
          <a:xfrm>
            <a:off x="594360" y="2341266"/>
            <a:ext cx="10720084" cy="4516733"/>
          </a:xfrm>
        </p:spPr>
        <p:txBody>
          <a:bodyPr>
            <a:noAutofit/>
          </a:bodyPr>
          <a:lstStyle/>
          <a:p>
            <a:pPr>
              <a:lnSpc>
                <a:spcPct val="100000"/>
              </a:lnSpc>
              <a:spcBef>
                <a:spcPts val="0"/>
              </a:spcBef>
            </a:pPr>
            <a:r>
              <a:rPr lang="en-US" sz="2500" u="sng" dirty="0"/>
              <a:t>Internal Controls</a:t>
            </a:r>
          </a:p>
          <a:p>
            <a:pPr marL="457200" indent="-457200">
              <a:lnSpc>
                <a:spcPct val="100000"/>
              </a:lnSpc>
              <a:spcBef>
                <a:spcPts val="0"/>
              </a:spcBef>
              <a:buFont typeface="Arial" panose="020B0604020202020204" pitchFamily="34" charset="0"/>
              <a:buChar char="•"/>
            </a:pPr>
            <a:r>
              <a:rPr lang="en-US" sz="2500" dirty="0"/>
              <a:t>These ARCs will discuss that internal controls were lacking areas that are typically noted within another ARC. Which resulted in non-compliance.  For example:</a:t>
            </a:r>
          </a:p>
          <a:p>
            <a:pPr marL="1033272" lvl="1" indent="-347472">
              <a:lnSpc>
                <a:spcPct val="80000"/>
              </a:lnSpc>
              <a:spcBef>
                <a:spcPts val="600"/>
              </a:spcBef>
            </a:pPr>
            <a:r>
              <a:rPr lang="en-US" sz="2500" dirty="0"/>
              <a:t>Annual Financial Report</a:t>
            </a:r>
          </a:p>
          <a:p>
            <a:pPr marL="1033272" lvl="1" indent="-347472">
              <a:lnSpc>
                <a:spcPct val="80000"/>
              </a:lnSpc>
              <a:spcBef>
                <a:spcPts val="600"/>
              </a:spcBef>
            </a:pPr>
            <a:r>
              <a:rPr lang="en-US" sz="2500" dirty="0"/>
              <a:t>Capital Assets</a:t>
            </a:r>
          </a:p>
          <a:p>
            <a:pPr marL="1033272" lvl="1" indent="-347472">
              <a:lnSpc>
                <a:spcPct val="80000"/>
              </a:lnSpc>
              <a:spcBef>
                <a:spcPts val="600"/>
              </a:spcBef>
            </a:pPr>
            <a:r>
              <a:rPr lang="en-US" sz="2500" dirty="0"/>
              <a:t>Bank Account Reconciliations</a:t>
            </a:r>
          </a:p>
          <a:p>
            <a:pPr marL="740664" lvl="1" indent="-457200">
              <a:lnSpc>
                <a:spcPct val="100000"/>
              </a:lnSpc>
              <a:spcBef>
                <a:spcPts val="0"/>
              </a:spcBef>
            </a:pPr>
            <a:endParaRPr lang="en-US" sz="2500" dirty="0"/>
          </a:p>
          <a:p>
            <a:pPr>
              <a:lnSpc>
                <a:spcPct val="100000"/>
              </a:lnSpc>
              <a:spcBef>
                <a:spcPts val="0"/>
              </a:spcBef>
            </a:pPr>
            <a:r>
              <a:rPr lang="en-US" sz="2500" dirty="0"/>
              <a:t>This indicates that, because proper controls were not in place, noncompliance errors occurred in the areas noted in the comment.</a:t>
            </a:r>
          </a:p>
        </p:txBody>
      </p:sp>
      <p:pic>
        <p:nvPicPr>
          <p:cNvPr id="5" name="Picture 4" descr="A picture containing text, black&#10;&#10;AI-generated content may be incorrect.">
            <a:extLst>
              <a:ext uri="{FF2B5EF4-FFF2-40B4-BE49-F238E27FC236}">
                <a16:creationId xmlns:a16="http://schemas.microsoft.com/office/drawing/2014/main" id="{F6FDA1A0-763E-6848-BFB0-9467722CB3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4187101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3C172-7C5A-F1D5-8D1E-2FF389565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563C50-8DDB-77DE-1A98-35BFB9D1D35E}"/>
              </a:ext>
            </a:extLst>
          </p:cNvPr>
          <p:cNvSpPr>
            <a:spLocks noGrp="1"/>
          </p:cNvSpPr>
          <p:nvPr>
            <p:ph type="title"/>
          </p:nvPr>
        </p:nvSpPr>
        <p:spPr>
          <a:xfrm>
            <a:off x="594360" y="278129"/>
            <a:ext cx="9778365" cy="1494596"/>
          </a:xfrm>
        </p:spPr>
        <p:txBody>
          <a:bodyPr/>
          <a:lstStyle/>
          <a:p>
            <a:r>
              <a:rPr lang="en-US" dirty="0"/>
              <a:t>Capital Assets</a:t>
            </a:r>
            <a:endParaRPr lang="en-US" sz="3200" b="0" dirty="0"/>
          </a:p>
        </p:txBody>
      </p:sp>
      <p:sp>
        <p:nvSpPr>
          <p:cNvPr id="3" name="Content Placeholder 2">
            <a:extLst>
              <a:ext uri="{FF2B5EF4-FFF2-40B4-BE49-F238E27FC236}">
                <a16:creationId xmlns:a16="http://schemas.microsoft.com/office/drawing/2014/main" id="{D3130628-0451-55F3-712B-7DCBAB947EDF}"/>
              </a:ext>
            </a:extLst>
          </p:cNvPr>
          <p:cNvSpPr>
            <a:spLocks noGrp="1"/>
          </p:cNvSpPr>
          <p:nvPr>
            <p:ph sz="quarter" idx="15"/>
          </p:nvPr>
        </p:nvSpPr>
        <p:spPr>
          <a:xfrm>
            <a:off x="594360" y="2375075"/>
            <a:ext cx="10870010" cy="3597470"/>
          </a:xfrm>
        </p:spPr>
        <p:txBody>
          <a:bodyPr>
            <a:noAutofit/>
          </a:bodyPr>
          <a:lstStyle/>
          <a:p>
            <a:pPr>
              <a:lnSpc>
                <a:spcPct val="100000"/>
              </a:lnSpc>
              <a:spcBef>
                <a:spcPts val="0"/>
              </a:spcBef>
            </a:pPr>
            <a:r>
              <a:rPr lang="en-US" sz="2800" u="sng" dirty="0"/>
              <a:t>Main issues noted</a:t>
            </a:r>
            <a:endParaRPr lang="en-US" sz="2800" dirty="0"/>
          </a:p>
          <a:p>
            <a:pPr>
              <a:lnSpc>
                <a:spcPct val="100000"/>
              </a:lnSpc>
              <a:spcBef>
                <a:spcPts val="0"/>
              </a:spcBef>
            </a:pPr>
            <a:endParaRPr lang="en-US" sz="2800" u="sng" dirty="0"/>
          </a:p>
          <a:p>
            <a:pPr marL="457200" indent="-457200">
              <a:lnSpc>
                <a:spcPct val="100000"/>
              </a:lnSpc>
              <a:spcBef>
                <a:spcPts val="0"/>
              </a:spcBef>
              <a:buFont typeface="Arial" panose="020B0604020202020204" pitchFamily="34" charset="0"/>
              <a:buChar char="•"/>
            </a:pPr>
            <a:r>
              <a:rPr lang="en-US" sz="2800" dirty="0"/>
              <a:t>Lack of a capital asset policy</a:t>
            </a:r>
          </a:p>
          <a:p>
            <a:pPr marL="457200" indent="-457200">
              <a:lnSpc>
                <a:spcPct val="100000"/>
              </a:lnSpc>
              <a:spcBef>
                <a:spcPts val="0"/>
              </a:spcBef>
              <a:buFont typeface="Arial" panose="020B0604020202020204" pitchFamily="34" charset="0"/>
              <a:buChar char="•"/>
            </a:pPr>
            <a:r>
              <a:rPr lang="en-US" sz="2800" dirty="0"/>
              <a:t>Detailed list of capital assets doesn’t agree with what was reported</a:t>
            </a:r>
          </a:p>
          <a:p>
            <a:pPr marL="457200" indent="-457200">
              <a:lnSpc>
                <a:spcPct val="100000"/>
              </a:lnSpc>
              <a:spcBef>
                <a:spcPts val="0"/>
              </a:spcBef>
              <a:buFont typeface="Arial" panose="020B0604020202020204" pitchFamily="34" charset="0"/>
              <a:buChar char="•"/>
            </a:pPr>
            <a:r>
              <a:rPr lang="en-US" sz="2800" dirty="0"/>
              <a:t>No evidence that a physical inventory occurred</a:t>
            </a: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26A338BC-4D31-55E2-A76F-F87E0751D5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96123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6C5F2-70A4-8FDD-BDAE-2E7DBC83B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7A39F9-FB9B-4603-403D-5BCC2AA05F4E}"/>
              </a:ext>
            </a:extLst>
          </p:cNvPr>
          <p:cNvSpPr>
            <a:spLocks noGrp="1"/>
          </p:cNvSpPr>
          <p:nvPr>
            <p:ph type="title"/>
          </p:nvPr>
        </p:nvSpPr>
        <p:spPr>
          <a:xfrm>
            <a:off x="594360" y="278129"/>
            <a:ext cx="9778365" cy="1494596"/>
          </a:xfrm>
        </p:spPr>
        <p:txBody>
          <a:bodyPr/>
          <a:lstStyle/>
          <a:p>
            <a:r>
              <a:rPr lang="en-US" dirty="0"/>
              <a:t>Capital Assets (continued)</a:t>
            </a:r>
            <a:endParaRPr lang="en-US" sz="3200" b="0" dirty="0"/>
          </a:p>
        </p:txBody>
      </p:sp>
      <p:sp>
        <p:nvSpPr>
          <p:cNvPr id="3" name="Content Placeholder 2">
            <a:extLst>
              <a:ext uri="{FF2B5EF4-FFF2-40B4-BE49-F238E27FC236}">
                <a16:creationId xmlns:a16="http://schemas.microsoft.com/office/drawing/2014/main" id="{5CFD2232-F2DA-2855-8976-EA7C738E2D53}"/>
              </a:ext>
            </a:extLst>
          </p:cNvPr>
          <p:cNvSpPr>
            <a:spLocks noGrp="1"/>
          </p:cNvSpPr>
          <p:nvPr>
            <p:ph sz="quarter" idx="15"/>
          </p:nvPr>
        </p:nvSpPr>
        <p:spPr>
          <a:xfrm>
            <a:off x="594360" y="2324832"/>
            <a:ext cx="10304549" cy="3597470"/>
          </a:xfrm>
        </p:spPr>
        <p:txBody>
          <a:bodyPr>
            <a:noAutofit/>
          </a:bodyPr>
          <a:lstStyle/>
          <a:p>
            <a:pPr>
              <a:lnSpc>
                <a:spcPct val="100000"/>
              </a:lnSpc>
              <a:spcBef>
                <a:spcPts val="0"/>
              </a:spcBef>
            </a:pPr>
            <a:r>
              <a:rPr lang="en-US" sz="2600" u="sng" dirty="0"/>
              <a:t>What can be done to correct these issues</a:t>
            </a:r>
            <a:endParaRPr lang="en-US" sz="2600" dirty="0"/>
          </a:p>
          <a:p>
            <a:pPr>
              <a:lnSpc>
                <a:spcPct val="100000"/>
              </a:lnSpc>
              <a:spcBef>
                <a:spcPts val="0"/>
              </a:spcBef>
            </a:pPr>
            <a:endParaRPr lang="en-US" sz="2600" dirty="0"/>
          </a:p>
          <a:p>
            <a:pPr marL="457200" indent="-457200">
              <a:lnSpc>
                <a:spcPct val="100000"/>
              </a:lnSpc>
              <a:spcBef>
                <a:spcPts val="0"/>
              </a:spcBef>
              <a:buFont typeface="Arial" panose="020B0604020202020204" pitchFamily="34" charset="0"/>
              <a:buChar char="•"/>
            </a:pPr>
            <a:r>
              <a:rPr lang="en-US" sz="2600" dirty="0"/>
              <a:t>Adopt a capital asset policy</a:t>
            </a:r>
          </a:p>
          <a:p>
            <a:pPr marL="457200" indent="-457200">
              <a:lnSpc>
                <a:spcPct val="100000"/>
              </a:lnSpc>
              <a:spcBef>
                <a:spcPts val="0"/>
              </a:spcBef>
              <a:buFont typeface="Arial" panose="020B0604020202020204" pitchFamily="34" charset="0"/>
              <a:buChar char="•"/>
            </a:pPr>
            <a:r>
              <a:rPr lang="en-US" sz="2600" dirty="0"/>
              <a:t>Ensure amounts reported in the AFR agree with the detailed listing of capital assets. </a:t>
            </a:r>
          </a:p>
          <a:p>
            <a:pPr marL="457200" indent="-457200">
              <a:lnSpc>
                <a:spcPct val="100000"/>
              </a:lnSpc>
              <a:spcBef>
                <a:spcPts val="0"/>
              </a:spcBef>
              <a:buFont typeface="Arial" panose="020B0604020202020204" pitchFamily="34" charset="0"/>
              <a:buChar char="•"/>
            </a:pPr>
            <a:r>
              <a:rPr lang="en-US" sz="2600" dirty="0"/>
              <a:t>Maintain supporting documentation of the physical inventory</a:t>
            </a:r>
          </a:p>
        </p:txBody>
      </p:sp>
      <p:pic>
        <p:nvPicPr>
          <p:cNvPr id="5" name="Picture 4" descr="A picture containing text, black&#10;&#10;AI-generated content may be incorrect.">
            <a:extLst>
              <a:ext uri="{FF2B5EF4-FFF2-40B4-BE49-F238E27FC236}">
                <a16:creationId xmlns:a16="http://schemas.microsoft.com/office/drawing/2014/main" id="{ED13195F-97A1-9AE6-1097-E3795F1B40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751083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B9E3F-7AF4-1B21-B23F-CB9CBE23F5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7AA12-D4F9-A2D3-ACCB-2F8AACA72DB2}"/>
              </a:ext>
            </a:extLst>
          </p:cNvPr>
          <p:cNvSpPr>
            <a:spLocks noGrp="1"/>
          </p:cNvSpPr>
          <p:nvPr>
            <p:ph type="title"/>
          </p:nvPr>
        </p:nvSpPr>
        <p:spPr>
          <a:xfrm>
            <a:off x="594360" y="278129"/>
            <a:ext cx="9778365" cy="1494596"/>
          </a:xfrm>
        </p:spPr>
        <p:txBody>
          <a:bodyPr/>
          <a:lstStyle/>
          <a:p>
            <a:r>
              <a:rPr lang="en-US" dirty="0"/>
              <a:t>Adoption of Internal Control Standards</a:t>
            </a:r>
            <a:endParaRPr lang="en-US" sz="3200" b="0" dirty="0"/>
          </a:p>
        </p:txBody>
      </p:sp>
      <p:sp>
        <p:nvSpPr>
          <p:cNvPr id="3" name="Content Placeholder 2">
            <a:extLst>
              <a:ext uri="{FF2B5EF4-FFF2-40B4-BE49-F238E27FC236}">
                <a16:creationId xmlns:a16="http://schemas.microsoft.com/office/drawing/2014/main" id="{6D136B10-E684-DC32-6E73-7E73A37FB111}"/>
              </a:ext>
            </a:extLst>
          </p:cNvPr>
          <p:cNvSpPr>
            <a:spLocks noGrp="1"/>
          </p:cNvSpPr>
          <p:nvPr>
            <p:ph sz="quarter" idx="15"/>
          </p:nvPr>
        </p:nvSpPr>
        <p:spPr>
          <a:xfrm>
            <a:off x="594360" y="2676525"/>
            <a:ext cx="11292840" cy="3597470"/>
          </a:xfrm>
        </p:spPr>
        <p:txBody>
          <a:bodyPr>
            <a:noAutofit/>
          </a:bodyPr>
          <a:lstStyle/>
          <a:p>
            <a:pPr>
              <a:lnSpc>
                <a:spcPct val="100000"/>
              </a:lnSpc>
              <a:spcBef>
                <a:spcPts val="0"/>
              </a:spcBef>
            </a:pPr>
            <a:r>
              <a:rPr lang="en-US" sz="2500" dirty="0"/>
              <a:t>IC 5-11-1-27(g) states: </a:t>
            </a:r>
          </a:p>
          <a:p>
            <a:pPr>
              <a:lnSpc>
                <a:spcPct val="100000"/>
              </a:lnSpc>
              <a:spcBef>
                <a:spcPts val="0"/>
              </a:spcBef>
            </a:pPr>
            <a:endParaRPr lang="en-US" sz="2500" dirty="0"/>
          </a:p>
          <a:p>
            <a:pPr marL="457200" indent="-457200">
              <a:lnSpc>
                <a:spcPct val="100000"/>
              </a:lnSpc>
              <a:spcBef>
                <a:spcPts val="0"/>
              </a:spcBef>
            </a:pPr>
            <a:r>
              <a:rPr lang="en-US" sz="2500" dirty="0"/>
              <a:t>"After June 30, 2016, the legislative body of a political subdivision shall ensure that: </a:t>
            </a:r>
          </a:p>
          <a:p>
            <a:pPr marL="457200" indent="-457200">
              <a:lnSpc>
                <a:spcPct val="100000"/>
              </a:lnSpc>
              <a:spcBef>
                <a:spcPts val="0"/>
              </a:spcBef>
            </a:pPr>
            <a:r>
              <a:rPr lang="en-US" sz="2500" dirty="0"/>
              <a:t>		(1) the internal control standards and procedures developed under 	subsection (e) are adopted by the political subdivision.”</a:t>
            </a:r>
          </a:p>
          <a:p>
            <a:pPr>
              <a:lnSpc>
                <a:spcPct val="100000"/>
              </a:lnSpc>
              <a:spcBef>
                <a:spcPts val="0"/>
              </a:spcBef>
            </a:pPr>
            <a:endParaRPr lang="en-US" sz="2500" dirty="0"/>
          </a:p>
          <a:p>
            <a:pPr>
              <a:lnSpc>
                <a:spcPct val="100000"/>
              </a:lnSpc>
              <a:spcBef>
                <a:spcPts val="0"/>
              </a:spcBef>
            </a:pPr>
            <a:r>
              <a:rPr lang="en-US" sz="2500" dirty="0"/>
              <a:t>These comments are stating that the library did not adopt the internal control standards as described within IC 5-11-1-27(g)</a:t>
            </a:r>
          </a:p>
          <a:p>
            <a:pPr marL="457200" indent="-457200">
              <a:lnSpc>
                <a:spcPct val="100000"/>
              </a:lnSpc>
              <a:spcBef>
                <a:spcPts val="0"/>
              </a:spcBef>
              <a:buFont typeface="Arial" panose="020B0604020202020204" pitchFamily="34" charset="0"/>
              <a:buChar char="•"/>
            </a:pP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C70856DB-E93A-8D2E-CBB3-BCCA309FC9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4200226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FE91F-491C-A87E-8350-FB390F6EF5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AE0B3E-FAA1-4D17-D229-7CEB4FE88261}"/>
              </a:ext>
            </a:extLst>
          </p:cNvPr>
          <p:cNvSpPr>
            <a:spLocks noGrp="1"/>
          </p:cNvSpPr>
          <p:nvPr>
            <p:ph type="title"/>
          </p:nvPr>
        </p:nvSpPr>
        <p:spPr>
          <a:xfrm>
            <a:off x="594360" y="278129"/>
            <a:ext cx="9778365" cy="1494596"/>
          </a:xfrm>
        </p:spPr>
        <p:txBody>
          <a:bodyPr/>
          <a:lstStyle/>
          <a:p>
            <a:r>
              <a:rPr lang="en-US" dirty="0"/>
              <a:t>Adoption of Internal Control Standards (continued)</a:t>
            </a:r>
            <a:endParaRPr lang="en-US" sz="3200" b="0" dirty="0"/>
          </a:p>
        </p:txBody>
      </p:sp>
      <p:sp>
        <p:nvSpPr>
          <p:cNvPr id="3" name="Content Placeholder 2">
            <a:extLst>
              <a:ext uri="{FF2B5EF4-FFF2-40B4-BE49-F238E27FC236}">
                <a16:creationId xmlns:a16="http://schemas.microsoft.com/office/drawing/2014/main" id="{DA796967-B004-ED59-C73A-9381E5BD42F9}"/>
              </a:ext>
            </a:extLst>
          </p:cNvPr>
          <p:cNvSpPr>
            <a:spLocks noGrp="1"/>
          </p:cNvSpPr>
          <p:nvPr>
            <p:ph sz="quarter" idx="15"/>
          </p:nvPr>
        </p:nvSpPr>
        <p:spPr>
          <a:xfrm>
            <a:off x="594360" y="2676525"/>
            <a:ext cx="10304549" cy="3597470"/>
          </a:xfrm>
        </p:spPr>
        <p:txBody>
          <a:bodyPr>
            <a:noAutofit/>
          </a:bodyPr>
          <a:lstStyle/>
          <a:p>
            <a:pPr>
              <a:lnSpc>
                <a:spcPct val="100000"/>
              </a:lnSpc>
              <a:spcBef>
                <a:spcPts val="0"/>
              </a:spcBef>
            </a:pPr>
            <a:r>
              <a:rPr lang="en-US" sz="2600" u="sng" dirty="0"/>
              <a:t>Addressing and correcting the ARC </a:t>
            </a:r>
            <a:endParaRPr lang="en-US" sz="2600" dirty="0"/>
          </a:p>
          <a:p>
            <a:pPr>
              <a:lnSpc>
                <a:spcPct val="100000"/>
              </a:lnSpc>
              <a:spcBef>
                <a:spcPts val="0"/>
              </a:spcBef>
            </a:pPr>
            <a:r>
              <a:rPr lang="en-US" sz="2600" dirty="0"/>
              <a:t>The library board needs to adopt these standards.</a:t>
            </a:r>
          </a:p>
          <a:p>
            <a:pPr marL="457200" indent="-457200">
              <a:lnSpc>
                <a:spcPct val="100000"/>
              </a:lnSpc>
              <a:spcBef>
                <a:spcPts val="0"/>
              </a:spcBef>
              <a:buFont typeface="Arial" panose="020B0604020202020204" pitchFamily="34" charset="0"/>
              <a:buChar char="•"/>
            </a:pPr>
            <a:endParaRPr lang="en-US" sz="2600" dirty="0"/>
          </a:p>
          <a:p>
            <a:pPr marL="457200" indent="-457200">
              <a:lnSpc>
                <a:spcPct val="80000"/>
              </a:lnSpc>
              <a:spcBef>
                <a:spcPts val="600"/>
              </a:spcBef>
              <a:buFont typeface="Arial" panose="020B0604020202020204" pitchFamily="34" charset="0"/>
              <a:buChar char="•"/>
            </a:pPr>
            <a:r>
              <a:rPr lang="en-US" sz="2600" dirty="0"/>
              <a:t>SBOA does not have templates to provide. </a:t>
            </a:r>
          </a:p>
          <a:p>
            <a:pPr marL="1033272" lvl="2" indent="-347472">
              <a:lnSpc>
                <a:spcPct val="80000"/>
              </a:lnSpc>
              <a:spcBef>
                <a:spcPts val="600"/>
              </a:spcBef>
            </a:pPr>
            <a:r>
              <a:rPr lang="en-US" sz="2600" dirty="0"/>
              <a:t>Contact the State Library</a:t>
            </a:r>
          </a:p>
          <a:p>
            <a:pPr marL="1033272" lvl="2" indent="-347472">
              <a:lnSpc>
                <a:spcPct val="80000"/>
              </a:lnSpc>
              <a:spcBef>
                <a:spcPts val="600"/>
              </a:spcBef>
            </a:pPr>
            <a:r>
              <a:rPr lang="en-US" sz="2600" dirty="0"/>
              <a:t>Contact another library to see if they will share their policy.</a:t>
            </a:r>
          </a:p>
          <a:p>
            <a:pPr marL="457200" indent="-457200">
              <a:lnSpc>
                <a:spcPct val="100000"/>
              </a:lnSpc>
              <a:spcBef>
                <a:spcPts val="0"/>
              </a:spcBef>
              <a:buFont typeface="Arial" panose="020B0604020202020204" pitchFamily="34" charset="0"/>
              <a:buChar char="•"/>
            </a:pP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FEACD59F-2A57-AC5D-029D-D87347DBEF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533819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594360" y="102875"/>
            <a:ext cx="10873740" cy="1680205"/>
          </a:xfrm>
        </p:spPr>
        <p:txBody>
          <a:bodyPr/>
          <a:lstStyle/>
          <a:p>
            <a:r>
              <a:rPr lang="en-US" dirty="0"/>
              <a:t>Training on Internal Control Standards</a:t>
            </a:r>
            <a:endParaRPr lang="en-US" sz="3200" b="0" dirty="0"/>
          </a:p>
        </p:txBody>
      </p:sp>
      <p:sp>
        <p:nvSpPr>
          <p:cNvPr id="7" name="Text Placeholder 6">
            <a:extLst>
              <a:ext uri="{FF2B5EF4-FFF2-40B4-BE49-F238E27FC236}">
                <a16:creationId xmlns:a16="http://schemas.microsoft.com/office/drawing/2014/main" id="{F70BD87D-F7DA-961B-4024-A354DC87D168}"/>
              </a:ext>
            </a:extLst>
          </p:cNvPr>
          <p:cNvSpPr>
            <a:spLocks noGrp="1"/>
          </p:cNvSpPr>
          <p:nvPr>
            <p:ph sz="quarter" idx="13"/>
          </p:nvPr>
        </p:nvSpPr>
        <p:spPr>
          <a:xfrm>
            <a:off x="2026508" y="2281238"/>
            <a:ext cx="9441592" cy="4348162"/>
          </a:xfrm>
        </p:spPr>
        <p:txBody>
          <a:bodyPr>
            <a:noAutofit/>
          </a:bodyPr>
          <a:lstStyle/>
          <a:p>
            <a:pPr marL="0" indent="0">
              <a:spcBef>
                <a:spcPts val="600"/>
              </a:spcBef>
              <a:buNone/>
            </a:pPr>
            <a:r>
              <a:rPr lang="en-US" sz="2600" dirty="0"/>
              <a:t>IC 5-11-1-27(f) provides that the SBOA develop or designate approved personnel training materials concerning internal controls.</a:t>
            </a:r>
          </a:p>
          <a:p>
            <a:pPr marL="0" indent="0">
              <a:spcBef>
                <a:spcPts val="600"/>
              </a:spcBef>
              <a:buNone/>
            </a:pPr>
            <a:endParaRPr lang="en-US" sz="2600" dirty="0"/>
          </a:p>
          <a:p>
            <a:pPr marL="0" indent="0">
              <a:spcBef>
                <a:spcPts val="600"/>
              </a:spcBef>
              <a:buNone/>
            </a:pPr>
            <a:r>
              <a:rPr lang="en-US" sz="2600" dirty="0"/>
              <a:t>To do this the SBOA has developed training materials on internal controls:</a:t>
            </a:r>
          </a:p>
          <a:p>
            <a:pPr marL="457200" indent="-457200">
              <a:lnSpc>
                <a:spcPct val="80000"/>
              </a:lnSpc>
              <a:spcBef>
                <a:spcPts val="600"/>
              </a:spcBef>
            </a:pPr>
            <a:r>
              <a:rPr lang="en-US" sz="2600" dirty="0"/>
              <a:t>Uniform Internal Control Standards for Indiana Political Subdivisions</a:t>
            </a:r>
          </a:p>
          <a:p>
            <a:pPr marL="457200" indent="-457200">
              <a:lnSpc>
                <a:spcPct val="80000"/>
              </a:lnSpc>
              <a:spcBef>
                <a:spcPts val="600"/>
              </a:spcBef>
            </a:pPr>
            <a:r>
              <a:rPr lang="en-US" sz="2600" dirty="0"/>
              <a:t>SBOA Internal Controls YouTube Video - </a:t>
            </a:r>
            <a:r>
              <a:rPr lang="en-US" sz="2600" dirty="0">
                <a:hlinkClick r:id="rId3"/>
              </a:rPr>
              <a:t>https://youtu.be/KY8TUe6jX88?si=YnxTPaz21usFJnV3</a:t>
            </a:r>
            <a:r>
              <a:rPr lang="en-US" sz="2600" dirty="0"/>
              <a:t> </a:t>
            </a:r>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pic>
        <p:nvPicPr>
          <p:cNvPr id="2" name="Picture 1" descr="A picture containing text, black&#10;&#10;AI-generated content may be incorrect.">
            <a:extLst>
              <a:ext uri="{FF2B5EF4-FFF2-40B4-BE49-F238E27FC236}">
                <a16:creationId xmlns:a16="http://schemas.microsoft.com/office/drawing/2014/main" id="{CEC8FD88-7B22-825A-F713-030BE8215E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3200312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B97DC-36A5-866A-55CD-E5B6CAFEF7B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A8C5FDC-0550-BE1E-639A-A47CB217E8E8}"/>
              </a:ext>
            </a:extLst>
          </p:cNvPr>
          <p:cNvSpPr>
            <a:spLocks noGrp="1"/>
          </p:cNvSpPr>
          <p:nvPr>
            <p:ph type="title"/>
          </p:nvPr>
        </p:nvSpPr>
        <p:spPr>
          <a:xfrm>
            <a:off x="594360" y="102875"/>
            <a:ext cx="10873740" cy="1680205"/>
          </a:xfrm>
        </p:spPr>
        <p:txBody>
          <a:bodyPr/>
          <a:lstStyle/>
          <a:p>
            <a:r>
              <a:rPr lang="en-US" dirty="0"/>
              <a:t>Training on Internal Control Standards (continued)</a:t>
            </a:r>
            <a:endParaRPr lang="en-US" sz="3200" b="0" dirty="0"/>
          </a:p>
        </p:txBody>
      </p:sp>
      <p:sp>
        <p:nvSpPr>
          <p:cNvPr id="7" name="Text Placeholder 6">
            <a:extLst>
              <a:ext uri="{FF2B5EF4-FFF2-40B4-BE49-F238E27FC236}">
                <a16:creationId xmlns:a16="http://schemas.microsoft.com/office/drawing/2014/main" id="{BD508442-8BE0-066B-89BC-466CA88CDC13}"/>
              </a:ext>
            </a:extLst>
          </p:cNvPr>
          <p:cNvSpPr>
            <a:spLocks noGrp="1"/>
          </p:cNvSpPr>
          <p:nvPr>
            <p:ph sz="quarter" idx="13"/>
          </p:nvPr>
        </p:nvSpPr>
        <p:spPr>
          <a:xfrm>
            <a:off x="2343162" y="2243138"/>
            <a:ext cx="9441592" cy="4405312"/>
          </a:xfrm>
        </p:spPr>
        <p:txBody>
          <a:bodyPr>
            <a:normAutofit/>
          </a:bodyPr>
          <a:lstStyle/>
          <a:p>
            <a:pPr marL="0" indent="0">
              <a:spcBef>
                <a:spcPts val="600"/>
              </a:spcBef>
              <a:buNone/>
            </a:pPr>
            <a:r>
              <a:rPr lang="en-US" sz="2600" dirty="0"/>
              <a:t>Employees whose official duties include receiving, processing, depositing, disbursing, or otherwise having access to funds that belong to the library should receive training over internal control standards that were developed by the SBOA.</a:t>
            </a:r>
          </a:p>
          <a:p>
            <a:pPr marL="0" indent="0">
              <a:spcBef>
                <a:spcPts val="600"/>
              </a:spcBef>
              <a:buNone/>
            </a:pPr>
            <a:endParaRPr lang="en-US" sz="2600" dirty="0"/>
          </a:p>
          <a:p>
            <a:pPr marL="0" indent="0">
              <a:spcBef>
                <a:spcPts val="600"/>
              </a:spcBef>
              <a:buNone/>
            </a:pPr>
            <a:r>
              <a:rPr lang="en-US" sz="2600" dirty="0"/>
              <a:t>Issues we are seeing:</a:t>
            </a:r>
          </a:p>
          <a:p>
            <a:pPr marL="457200" indent="-457200">
              <a:lnSpc>
                <a:spcPct val="80000"/>
              </a:lnSpc>
              <a:spcBef>
                <a:spcPts val="600"/>
              </a:spcBef>
            </a:pPr>
            <a:r>
              <a:rPr lang="en-US" sz="2600" dirty="0"/>
              <a:t>Library not ensuring employees are watching the training</a:t>
            </a:r>
          </a:p>
          <a:p>
            <a:pPr marL="457200" indent="-457200">
              <a:lnSpc>
                <a:spcPct val="80000"/>
              </a:lnSpc>
              <a:spcBef>
                <a:spcPts val="600"/>
              </a:spcBef>
            </a:pPr>
            <a:r>
              <a:rPr lang="en-US" sz="2600" dirty="0"/>
              <a:t>Certifications are not completed and/or maintained</a:t>
            </a:r>
          </a:p>
          <a:p>
            <a:pPr marL="0" indent="0">
              <a:spcBef>
                <a:spcPts val="600"/>
              </a:spcBef>
              <a:buNone/>
            </a:pPr>
            <a:endParaRPr lang="en-US" sz="2600" dirty="0"/>
          </a:p>
        </p:txBody>
      </p:sp>
      <p:grpSp>
        <p:nvGrpSpPr>
          <p:cNvPr id="19" name="Group 18">
            <a:extLst>
              <a:ext uri="{FF2B5EF4-FFF2-40B4-BE49-F238E27FC236}">
                <a16:creationId xmlns:a16="http://schemas.microsoft.com/office/drawing/2014/main" id="{5775123C-1F9F-0FC1-87FD-18EA4D0511C1}"/>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C5C72804-30FD-DAD6-A027-88E2CB41E51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61C6C03A-9C31-BD36-A542-AD799ECC17F6}"/>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86CBC222-D9D0-AF51-7072-1221FF43C76B}"/>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pic>
        <p:nvPicPr>
          <p:cNvPr id="2" name="Picture 1" descr="A picture containing text, black&#10;&#10;AI-generated content may be incorrect.">
            <a:extLst>
              <a:ext uri="{FF2B5EF4-FFF2-40B4-BE49-F238E27FC236}">
                <a16:creationId xmlns:a16="http://schemas.microsoft.com/office/drawing/2014/main" id="{776C7BE0-C487-D33F-0FF7-018C623EDC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42698871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1E998-6AFC-065D-9525-B2D6A8FDBA9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FCD85C-2F1C-E013-659E-86598D4E5679}"/>
              </a:ext>
            </a:extLst>
          </p:cNvPr>
          <p:cNvSpPr>
            <a:spLocks noGrp="1"/>
          </p:cNvSpPr>
          <p:nvPr>
            <p:ph type="title"/>
          </p:nvPr>
        </p:nvSpPr>
        <p:spPr>
          <a:xfrm>
            <a:off x="594360" y="102875"/>
            <a:ext cx="10873740" cy="1680205"/>
          </a:xfrm>
        </p:spPr>
        <p:txBody>
          <a:bodyPr/>
          <a:lstStyle/>
          <a:p>
            <a:r>
              <a:rPr lang="en-US" dirty="0"/>
              <a:t>Training on Internal Control Standards (continued)</a:t>
            </a:r>
            <a:endParaRPr lang="en-US" sz="3200" b="0" dirty="0"/>
          </a:p>
        </p:txBody>
      </p:sp>
      <p:sp>
        <p:nvSpPr>
          <p:cNvPr id="7" name="Text Placeholder 6">
            <a:extLst>
              <a:ext uri="{FF2B5EF4-FFF2-40B4-BE49-F238E27FC236}">
                <a16:creationId xmlns:a16="http://schemas.microsoft.com/office/drawing/2014/main" id="{8D9149C4-2CE1-56C7-2685-F57E8060B277}"/>
              </a:ext>
            </a:extLst>
          </p:cNvPr>
          <p:cNvSpPr>
            <a:spLocks noGrp="1"/>
          </p:cNvSpPr>
          <p:nvPr>
            <p:ph sz="quarter" idx="13"/>
          </p:nvPr>
        </p:nvSpPr>
        <p:spPr>
          <a:xfrm>
            <a:off x="2250832" y="2210637"/>
            <a:ext cx="9676562" cy="4437813"/>
          </a:xfrm>
        </p:spPr>
        <p:txBody>
          <a:bodyPr>
            <a:normAutofit/>
          </a:bodyPr>
          <a:lstStyle/>
          <a:p>
            <a:pPr marL="0" indent="0">
              <a:spcBef>
                <a:spcPts val="600"/>
              </a:spcBef>
              <a:buNone/>
            </a:pPr>
            <a:r>
              <a:rPr lang="en-US" sz="2600" dirty="0"/>
              <a:t>Employees whose official duties include receiving, processing, depositing, disbursing, or otherwise having access to funds that belong to the library should receive training over internal control standards that were developed by the SBOA.</a:t>
            </a:r>
          </a:p>
          <a:p>
            <a:pPr marL="0" indent="0">
              <a:spcBef>
                <a:spcPts val="600"/>
              </a:spcBef>
              <a:buNone/>
            </a:pPr>
            <a:endParaRPr lang="en-US" sz="2600" dirty="0"/>
          </a:p>
          <a:p>
            <a:pPr marL="0" indent="0">
              <a:spcBef>
                <a:spcPts val="600"/>
              </a:spcBef>
              <a:buNone/>
            </a:pPr>
            <a:r>
              <a:rPr lang="en-US" sz="2600" dirty="0"/>
              <a:t>Employees should watch the training video linked on the prior slide and then complete the certification form:</a:t>
            </a:r>
          </a:p>
          <a:p>
            <a:pPr marL="0" indent="0">
              <a:spcBef>
                <a:spcPts val="600"/>
              </a:spcBef>
              <a:buNone/>
            </a:pPr>
            <a:r>
              <a:rPr lang="en-US" sz="2600" dirty="0">
                <a:hlinkClick r:id="rId3"/>
              </a:rPr>
              <a:t>https://www.in.gov/sboa/files/IC_Certification.pdf</a:t>
            </a:r>
            <a:endParaRPr lang="en-US" sz="2600" dirty="0"/>
          </a:p>
          <a:p>
            <a:pPr marL="457200" indent="-457200">
              <a:lnSpc>
                <a:spcPct val="80000"/>
              </a:lnSpc>
              <a:spcBef>
                <a:spcPts val="600"/>
              </a:spcBef>
            </a:pPr>
            <a:r>
              <a:rPr lang="en-US" sz="2600" dirty="0"/>
              <a:t>Applicable employees only need to watch the video one time</a:t>
            </a:r>
          </a:p>
          <a:p>
            <a:pPr marL="457200" indent="-457200">
              <a:lnSpc>
                <a:spcPct val="80000"/>
              </a:lnSpc>
              <a:spcBef>
                <a:spcPts val="600"/>
              </a:spcBef>
            </a:pPr>
            <a:r>
              <a:rPr lang="en-US" sz="2600" dirty="0"/>
              <a:t>The library should maintain this certification form for audit.</a:t>
            </a:r>
          </a:p>
        </p:txBody>
      </p:sp>
      <p:grpSp>
        <p:nvGrpSpPr>
          <p:cNvPr id="19" name="Group 18">
            <a:extLst>
              <a:ext uri="{FF2B5EF4-FFF2-40B4-BE49-F238E27FC236}">
                <a16:creationId xmlns:a16="http://schemas.microsoft.com/office/drawing/2014/main" id="{1A2299EC-EA97-341C-D7A8-FFB1AB2E592C}"/>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5D97AC70-29F0-5DF7-3A3C-962CAB18C68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F2AB9147-4493-E397-8E3F-3EA5534DAEBA}"/>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3801F5AC-71D5-45F5-901B-C7A28191D69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pic>
        <p:nvPicPr>
          <p:cNvPr id="2" name="Picture 1" descr="A picture containing text, black&#10;&#10;AI-generated content may be incorrect.">
            <a:extLst>
              <a:ext uri="{FF2B5EF4-FFF2-40B4-BE49-F238E27FC236}">
                <a16:creationId xmlns:a16="http://schemas.microsoft.com/office/drawing/2014/main" id="{4AE8DF0D-AA19-5061-33DD-9F8E24B7A0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467687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C064F-422F-E3AE-B75D-3587972B731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7584102-A707-6DC4-D696-5E366F8F9D1D}"/>
              </a:ext>
            </a:extLst>
          </p:cNvPr>
          <p:cNvSpPr>
            <a:spLocks noGrp="1"/>
          </p:cNvSpPr>
          <p:nvPr>
            <p:ph type="title"/>
          </p:nvPr>
        </p:nvSpPr>
        <p:spPr>
          <a:xfrm>
            <a:off x="594360" y="102875"/>
            <a:ext cx="10873740" cy="1680205"/>
          </a:xfrm>
        </p:spPr>
        <p:txBody>
          <a:bodyPr/>
          <a:lstStyle/>
          <a:p>
            <a:r>
              <a:rPr lang="en-US" dirty="0"/>
              <a:t>Certification on Internal Control Standards</a:t>
            </a:r>
            <a:endParaRPr lang="en-US" sz="3200" b="0" dirty="0"/>
          </a:p>
        </p:txBody>
      </p:sp>
      <p:sp>
        <p:nvSpPr>
          <p:cNvPr id="7" name="Text Placeholder 6">
            <a:extLst>
              <a:ext uri="{FF2B5EF4-FFF2-40B4-BE49-F238E27FC236}">
                <a16:creationId xmlns:a16="http://schemas.microsoft.com/office/drawing/2014/main" id="{B48BFAF9-4FB6-5A22-E85C-A882E25591CE}"/>
              </a:ext>
            </a:extLst>
          </p:cNvPr>
          <p:cNvSpPr>
            <a:spLocks noGrp="1"/>
          </p:cNvSpPr>
          <p:nvPr>
            <p:ph sz="quarter" idx="13"/>
          </p:nvPr>
        </p:nvSpPr>
        <p:spPr>
          <a:xfrm>
            <a:off x="781050" y="2262188"/>
            <a:ext cx="10625581" cy="3700462"/>
          </a:xfrm>
        </p:spPr>
        <p:txBody>
          <a:bodyPr>
            <a:normAutofit/>
          </a:bodyPr>
          <a:lstStyle/>
          <a:p>
            <a:pPr marL="0" indent="0">
              <a:buNone/>
            </a:pPr>
            <a:r>
              <a:rPr lang="en-US" sz="2500" dirty="0"/>
              <a:t>Within the AFR submission, the last unit question appears as follows: </a:t>
            </a:r>
          </a:p>
          <a:p>
            <a:pPr marL="0" indent="0">
              <a:buNone/>
            </a:pPr>
            <a:endParaRPr lang="en-US" sz="2500" dirty="0"/>
          </a:p>
          <a:p>
            <a:pPr marL="0" indent="0">
              <a:buNone/>
            </a:pPr>
            <a:endParaRPr lang="en-US" sz="2500" dirty="0"/>
          </a:p>
          <a:p>
            <a:pPr marL="0" indent="0">
              <a:buNone/>
            </a:pPr>
            <a:r>
              <a:rPr lang="en-US" sz="2500" dirty="0"/>
              <a:t>IC 5-11-1-27 (h):</a:t>
            </a:r>
          </a:p>
          <a:p>
            <a:pPr marL="0" indent="0">
              <a:buNone/>
            </a:pPr>
            <a:endParaRPr lang="en-US" sz="2600" dirty="0"/>
          </a:p>
        </p:txBody>
      </p:sp>
      <p:grpSp>
        <p:nvGrpSpPr>
          <p:cNvPr id="19" name="Group 18">
            <a:extLst>
              <a:ext uri="{FF2B5EF4-FFF2-40B4-BE49-F238E27FC236}">
                <a16:creationId xmlns:a16="http://schemas.microsoft.com/office/drawing/2014/main" id="{B4BAB0B3-2F31-F8B4-EAA1-73A33BDCB3B0}"/>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C8384679-63B2-4D40-C1D8-D9E7329F33D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478A966-02AA-42EB-850F-799FB9DF9B9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AE38C025-BC5F-C529-871A-1666A0D7434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pic>
        <p:nvPicPr>
          <p:cNvPr id="2" name="Picture 1" descr="A picture containing text, black&#10;&#10;AI-generated content may be incorrect.">
            <a:extLst>
              <a:ext uri="{FF2B5EF4-FFF2-40B4-BE49-F238E27FC236}">
                <a16:creationId xmlns:a16="http://schemas.microsoft.com/office/drawing/2014/main" id="{7A5FBE61-8975-35B4-BB24-82AB7CC254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pic>
        <p:nvPicPr>
          <p:cNvPr id="10" name="Picture 9">
            <a:extLst>
              <a:ext uri="{FF2B5EF4-FFF2-40B4-BE49-F238E27FC236}">
                <a16:creationId xmlns:a16="http://schemas.microsoft.com/office/drawing/2014/main" id="{F98E25E8-37C4-8D5D-3E78-5FF7D7FFB6E2}"/>
              </a:ext>
            </a:extLst>
          </p:cNvPr>
          <p:cNvPicPr>
            <a:picLocks noChangeAspect="1"/>
          </p:cNvPicPr>
          <p:nvPr/>
        </p:nvPicPr>
        <p:blipFill>
          <a:blip r:embed="rId4"/>
          <a:srcRect l="576" t="2391" r="-576"/>
          <a:stretch>
            <a:fillRect/>
          </a:stretch>
        </p:blipFill>
        <p:spPr>
          <a:xfrm>
            <a:off x="945133" y="4693642"/>
            <a:ext cx="10839621" cy="625252"/>
          </a:xfrm>
          <a:prstGeom prst="rect">
            <a:avLst/>
          </a:prstGeom>
        </p:spPr>
      </p:pic>
      <p:pic>
        <p:nvPicPr>
          <p:cNvPr id="12" name="Picture 11">
            <a:extLst>
              <a:ext uri="{FF2B5EF4-FFF2-40B4-BE49-F238E27FC236}">
                <a16:creationId xmlns:a16="http://schemas.microsoft.com/office/drawing/2014/main" id="{E5D79417-2CB4-DE3F-5FB1-787D2C301BB7}"/>
              </a:ext>
            </a:extLst>
          </p:cNvPr>
          <p:cNvPicPr>
            <a:picLocks noChangeAspect="1"/>
          </p:cNvPicPr>
          <p:nvPr/>
        </p:nvPicPr>
        <p:blipFill>
          <a:blip r:embed="rId5"/>
          <a:stretch>
            <a:fillRect/>
          </a:stretch>
        </p:blipFill>
        <p:spPr>
          <a:xfrm>
            <a:off x="3188309" y="2944443"/>
            <a:ext cx="5811061" cy="1219370"/>
          </a:xfrm>
          <a:prstGeom prst="rect">
            <a:avLst/>
          </a:prstGeom>
        </p:spPr>
      </p:pic>
    </p:spTree>
    <p:extLst>
      <p:ext uri="{BB962C8B-B14F-4D97-AF65-F5344CB8AC3E}">
        <p14:creationId xmlns:p14="http://schemas.microsoft.com/office/powerpoint/2010/main" val="1206636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48732-D5FE-C32C-BA30-22984A5FAE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124B3-46B3-EDE8-7A5A-B9A68424E44F}"/>
              </a:ext>
            </a:extLst>
          </p:cNvPr>
          <p:cNvSpPr>
            <a:spLocks noGrp="1"/>
          </p:cNvSpPr>
          <p:nvPr>
            <p:ph type="title"/>
          </p:nvPr>
        </p:nvSpPr>
        <p:spPr>
          <a:xfrm>
            <a:off x="594360" y="278129"/>
            <a:ext cx="9778365" cy="1494596"/>
          </a:xfrm>
        </p:spPr>
        <p:txBody>
          <a:bodyPr/>
          <a:lstStyle/>
          <a:p>
            <a:r>
              <a:rPr lang="en-US" dirty="0"/>
              <a:t>Certification on Internal Control Standards (continued)</a:t>
            </a:r>
            <a:endParaRPr lang="en-US" sz="3200" b="0" dirty="0"/>
          </a:p>
        </p:txBody>
      </p:sp>
      <p:sp>
        <p:nvSpPr>
          <p:cNvPr id="3" name="Content Placeholder 2">
            <a:extLst>
              <a:ext uri="{FF2B5EF4-FFF2-40B4-BE49-F238E27FC236}">
                <a16:creationId xmlns:a16="http://schemas.microsoft.com/office/drawing/2014/main" id="{4CC65235-26A5-B1CB-8F48-4154138752A4}"/>
              </a:ext>
            </a:extLst>
          </p:cNvPr>
          <p:cNvSpPr>
            <a:spLocks noGrp="1"/>
          </p:cNvSpPr>
          <p:nvPr>
            <p:ph sz="quarter" idx="15"/>
          </p:nvPr>
        </p:nvSpPr>
        <p:spPr>
          <a:xfrm>
            <a:off x="594360" y="2445033"/>
            <a:ext cx="10304549" cy="3597470"/>
          </a:xfrm>
        </p:spPr>
        <p:txBody>
          <a:bodyPr>
            <a:noAutofit/>
          </a:bodyPr>
          <a:lstStyle/>
          <a:p>
            <a:pPr marL="457200" indent="-457200">
              <a:lnSpc>
                <a:spcPct val="100000"/>
              </a:lnSpc>
              <a:spcBef>
                <a:spcPts val="0"/>
              </a:spcBef>
            </a:pPr>
            <a:r>
              <a:rPr lang="en-US" sz="2600" dirty="0"/>
              <a:t>This comment usually stems from two scenarios:</a:t>
            </a:r>
          </a:p>
          <a:p>
            <a:pPr marL="457200" indent="-457200">
              <a:lnSpc>
                <a:spcPct val="100000"/>
              </a:lnSpc>
              <a:spcBef>
                <a:spcPts val="0"/>
              </a:spcBef>
              <a:buFont typeface="+mj-lt"/>
              <a:buAutoNum type="arabicPeriod"/>
            </a:pPr>
            <a:r>
              <a:rPr lang="en-US" sz="2600" dirty="0"/>
              <a:t>The library certified within their AFR unit questions that they had adopted internal control standards when in fact they had not adopted these standards.</a:t>
            </a:r>
          </a:p>
          <a:p>
            <a:pPr marL="457200" indent="-457200">
              <a:lnSpc>
                <a:spcPct val="100000"/>
              </a:lnSpc>
              <a:spcBef>
                <a:spcPts val="0"/>
              </a:spcBef>
              <a:buFont typeface="+mj-lt"/>
              <a:buAutoNum type="arabicPeriod"/>
            </a:pPr>
            <a:r>
              <a:rPr lang="en-US" sz="2600" dirty="0"/>
              <a:t>The library certified within their AFR that applicable employees had taken the training but did not maintain certifications to support they had taken the training.</a:t>
            </a:r>
          </a:p>
        </p:txBody>
      </p:sp>
      <p:pic>
        <p:nvPicPr>
          <p:cNvPr id="5" name="Picture 4" descr="A picture containing text, black&#10;&#10;AI-generated content may be incorrect.">
            <a:extLst>
              <a:ext uri="{FF2B5EF4-FFF2-40B4-BE49-F238E27FC236}">
                <a16:creationId xmlns:a16="http://schemas.microsoft.com/office/drawing/2014/main" id="{91A36A66-605D-4DF4-7F18-ED18907F68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324881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89572"/>
            <a:ext cx="6787747" cy="1593507"/>
          </a:xfrm>
        </p:spPr>
        <p:txBody>
          <a:bodyPr/>
          <a:lstStyle/>
          <a:p>
            <a:r>
              <a:rPr lang="en-US" dirty="0"/>
              <a:t>TOPICS</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4" y="2281238"/>
            <a:ext cx="7647305" cy="3709987"/>
          </a:xfrm>
        </p:spPr>
        <p:txBody>
          <a:bodyPr tIns="457200">
            <a:normAutofit/>
          </a:bodyPr>
          <a:lstStyle/>
          <a:p>
            <a:r>
              <a:rPr lang="en-US" sz="2800" b="0" dirty="0">
                <a:solidFill>
                  <a:schemeClr val="bg1"/>
                </a:solidFill>
              </a:rPr>
              <a:t>Common Comments</a:t>
            </a:r>
          </a:p>
          <a:p>
            <a:r>
              <a:rPr lang="en-US" sz="2800" b="0" dirty="0">
                <a:solidFill>
                  <a:schemeClr val="bg1"/>
                </a:solidFill>
              </a:rPr>
              <a:t>Miscellaneous</a:t>
            </a:r>
          </a:p>
        </p:txBody>
      </p:sp>
      <p:pic>
        <p:nvPicPr>
          <p:cNvPr id="5" name="Picture 4" descr="A picture containing text, black&#10;&#10;AI-generated content may be incorrect.">
            <a:extLst>
              <a:ext uri="{FF2B5EF4-FFF2-40B4-BE49-F238E27FC236}">
                <a16:creationId xmlns:a16="http://schemas.microsoft.com/office/drawing/2014/main" id="{3B1BC953-7646-5690-6A85-21EB8CAA70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3346685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B965B-DF0C-11B0-5ADD-93E82DD512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BB5268-A56D-298D-3DDF-D601F55996BF}"/>
              </a:ext>
            </a:extLst>
          </p:cNvPr>
          <p:cNvSpPr>
            <a:spLocks noGrp="1"/>
          </p:cNvSpPr>
          <p:nvPr>
            <p:ph type="title"/>
          </p:nvPr>
        </p:nvSpPr>
        <p:spPr>
          <a:xfrm>
            <a:off x="594360" y="278129"/>
            <a:ext cx="9778365" cy="1494596"/>
          </a:xfrm>
        </p:spPr>
        <p:txBody>
          <a:bodyPr/>
          <a:lstStyle/>
          <a:p>
            <a:r>
              <a:rPr lang="en-US" dirty="0"/>
              <a:t>Bank Account Reconciliations</a:t>
            </a:r>
          </a:p>
        </p:txBody>
      </p:sp>
      <p:sp>
        <p:nvSpPr>
          <p:cNvPr id="3" name="Content Placeholder 2">
            <a:extLst>
              <a:ext uri="{FF2B5EF4-FFF2-40B4-BE49-F238E27FC236}">
                <a16:creationId xmlns:a16="http://schemas.microsoft.com/office/drawing/2014/main" id="{DF431FC3-D3C7-1549-FBF4-3BD6D6A7AC96}"/>
              </a:ext>
            </a:extLst>
          </p:cNvPr>
          <p:cNvSpPr>
            <a:spLocks noGrp="1"/>
          </p:cNvSpPr>
          <p:nvPr>
            <p:ph sz="quarter" idx="15"/>
          </p:nvPr>
        </p:nvSpPr>
        <p:spPr>
          <a:xfrm>
            <a:off x="594360" y="2425065"/>
            <a:ext cx="10304549" cy="3597470"/>
          </a:xfrm>
        </p:spPr>
        <p:txBody>
          <a:bodyPr>
            <a:noAutofit/>
          </a:bodyPr>
          <a:lstStyle/>
          <a:p>
            <a:pPr marL="457200" lvl="1" indent="-457200">
              <a:lnSpc>
                <a:spcPct val="100000"/>
              </a:lnSpc>
              <a:spcBef>
                <a:spcPts val="0"/>
              </a:spcBef>
              <a:buNone/>
            </a:pPr>
            <a:r>
              <a:rPr lang="en-US" sz="2600" dirty="0"/>
              <a:t>Issues noted in relation to bank reconciliations were as follows:</a:t>
            </a:r>
          </a:p>
          <a:p>
            <a:pPr marL="457200" lvl="1" indent="-457200">
              <a:lnSpc>
                <a:spcPct val="100000"/>
              </a:lnSpc>
              <a:spcBef>
                <a:spcPts val="0"/>
              </a:spcBef>
            </a:pPr>
            <a:r>
              <a:rPr lang="en-US" sz="2600" dirty="0"/>
              <a:t>Bank account reconciliations were not performed</a:t>
            </a:r>
          </a:p>
          <a:p>
            <a:pPr marL="457200" lvl="1" indent="-457200">
              <a:lnSpc>
                <a:spcPct val="100000"/>
              </a:lnSpc>
              <a:spcBef>
                <a:spcPts val="0"/>
              </a:spcBef>
            </a:pPr>
            <a:r>
              <a:rPr lang="en-US" sz="2600" dirty="0"/>
              <a:t>Bank reconciliations were not performed timely</a:t>
            </a:r>
          </a:p>
          <a:p>
            <a:pPr marL="457200" lvl="1" indent="-457200">
              <a:lnSpc>
                <a:spcPct val="100000"/>
              </a:lnSpc>
              <a:spcBef>
                <a:spcPts val="0"/>
              </a:spcBef>
            </a:pPr>
            <a:r>
              <a:rPr lang="en-US" sz="2600" dirty="0"/>
              <a:t>Bank reconciliations did not include investments or all bank accounts.</a:t>
            </a:r>
          </a:p>
          <a:p>
            <a:pPr marL="457200" lvl="1" indent="-457200">
              <a:lnSpc>
                <a:spcPct val="100000"/>
              </a:lnSpc>
              <a:spcBef>
                <a:spcPts val="0"/>
              </a:spcBef>
            </a:pPr>
            <a:r>
              <a:rPr lang="en-US" sz="2600" dirty="0"/>
              <a:t>Bank accounts did not reconcile to cash and investment balances reported in AFR.</a:t>
            </a:r>
          </a:p>
          <a:p>
            <a:pPr marL="740664" lvl="1" indent="-457200">
              <a:lnSpc>
                <a:spcPct val="100000"/>
              </a:lnSpc>
              <a:spcBef>
                <a:spcPts val="600"/>
              </a:spcBef>
            </a:pPr>
            <a:endParaRPr lang="en-US" sz="2600" dirty="0"/>
          </a:p>
          <a:p>
            <a:pPr marL="740664" lvl="1" indent="-457200">
              <a:lnSpc>
                <a:spcPct val="100000"/>
              </a:lnSpc>
              <a:spcBef>
                <a:spcPts val="600"/>
              </a:spcBef>
            </a:pP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4C8992FC-6440-8863-831B-3D70E52913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1936773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3192F-41D1-934D-617C-8BA395486E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90FB7B-3EEE-2CED-D44B-1ED399B1A241}"/>
              </a:ext>
            </a:extLst>
          </p:cNvPr>
          <p:cNvSpPr>
            <a:spLocks noGrp="1"/>
          </p:cNvSpPr>
          <p:nvPr>
            <p:ph type="title"/>
          </p:nvPr>
        </p:nvSpPr>
        <p:spPr>
          <a:xfrm>
            <a:off x="594360" y="826575"/>
            <a:ext cx="9778365" cy="1494596"/>
          </a:xfrm>
        </p:spPr>
        <p:txBody>
          <a:bodyPr anchor="ctr"/>
          <a:lstStyle/>
          <a:p>
            <a:r>
              <a:rPr lang="en-US" dirty="0"/>
              <a:t>Condition of Records</a:t>
            </a:r>
          </a:p>
        </p:txBody>
      </p:sp>
      <p:sp>
        <p:nvSpPr>
          <p:cNvPr id="3" name="Content Placeholder 2">
            <a:extLst>
              <a:ext uri="{FF2B5EF4-FFF2-40B4-BE49-F238E27FC236}">
                <a16:creationId xmlns:a16="http://schemas.microsoft.com/office/drawing/2014/main" id="{AB0087B2-DB5C-41D2-09E1-1B2C8B668152}"/>
              </a:ext>
            </a:extLst>
          </p:cNvPr>
          <p:cNvSpPr>
            <a:spLocks noGrp="1"/>
          </p:cNvSpPr>
          <p:nvPr>
            <p:ph sz="quarter" idx="15"/>
          </p:nvPr>
        </p:nvSpPr>
        <p:spPr>
          <a:xfrm>
            <a:off x="594360" y="2361363"/>
            <a:ext cx="11051680" cy="4572000"/>
          </a:xfrm>
        </p:spPr>
        <p:txBody>
          <a:bodyPr>
            <a:noAutofit/>
          </a:bodyPr>
          <a:lstStyle/>
          <a:p>
            <a:pPr marL="457200" indent="-457200">
              <a:lnSpc>
                <a:spcPct val="100000"/>
              </a:lnSpc>
              <a:spcBef>
                <a:spcPts val="0"/>
              </a:spcBef>
            </a:pPr>
            <a:r>
              <a:rPr lang="en-US" sz="2500" dirty="0"/>
              <a:t>A condition of records comment may apply to a variety of situations where discrepancies or errors are identified </a:t>
            </a:r>
          </a:p>
          <a:p>
            <a:pPr marL="457200" indent="-457200">
              <a:lnSpc>
                <a:spcPct val="100000"/>
              </a:lnSpc>
              <a:spcBef>
                <a:spcPts val="600"/>
              </a:spcBef>
            </a:pPr>
            <a:r>
              <a:rPr lang="en-US" sz="2500" dirty="0"/>
              <a:t>Examples include:</a:t>
            </a:r>
          </a:p>
          <a:p>
            <a:pPr marL="457200" lvl="1" indent="-457200">
              <a:lnSpc>
                <a:spcPct val="100000"/>
              </a:lnSpc>
              <a:spcBef>
                <a:spcPts val="0"/>
              </a:spcBef>
            </a:pPr>
            <a:r>
              <a:rPr lang="en-US" sz="2500" dirty="0"/>
              <a:t>Reconciled cash accounts did not match the amounts recorded in the library’s accounting system, resulting in a significant unidentified variance</a:t>
            </a:r>
          </a:p>
          <a:p>
            <a:pPr marL="457200" lvl="1" indent="-457200">
              <a:lnSpc>
                <a:spcPct val="100000"/>
              </a:lnSpc>
              <a:spcBef>
                <a:spcPts val="0"/>
              </a:spcBef>
            </a:pPr>
            <a:r>
              <a:rPr lang="en-US" sz="2500" dirty="0"/>
              <a:t>Receipt numbers or check numbers differed from what was recorded in the accounting records</a:t>
            </a:r>
          </a:p>
          <a:p>
            <a:pPr marL="457200" lvl="1" indent="-457200">
              <a:lnSpc>
                <a:spcPct val="100000"/>
              </a:lnSpc>
              <a:spcBef>
                <a:spcPts val="0"/>
              </a:spcBef>
            </a:pPr>
            <a:r>
              <a:rPr lang="en-US" sz="2500" dirty="0"/>
              <a:t>Manual ledgers have a “total all funds column” which should agree to the sum of all the individual funds columns</a:t>
            </a:r>
          </a:p>
          <a:p>
            <a:pPr marL="457200" lvl="1" indent="-457200">
              <a:lnSpc>
                <a:spcPct val="100000"/>
              </a:lnSpc>
              <a:spcBef>
                <a:spcPts val="0"/>
              </a:spcBef>
            </a:pPr>
            <a:r>
              <a:rPr lang="en-US" sz="2500" dirty="0"/>
              <a:t>Reported receipts and disbursement amounts in AFR did not match the detailed receipts and disbursements shown in the accounting system</a:t>
            </a:r>
          </a:p>
        </p:txBody>
      </p:sp>
      <p:pic>
        <p:nvPicPr>
          <p:cNvPr id="5" name="Picture 4" descr="A picture containing text, black&#10;&#10;AI-generated content may be incorrect.">
            <a:extLst>
              <a:ext uri="{FF2B5EF4-FFF2-40B4-BE49-F238E27FC236}">
                <a16:creationId xmlns:a16="http://schemas.microsoft.com/office/drawing/2014/main" id="{AE8D327D-7ECD-A115-5053-DDC33F5FF4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2683752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DFD61-BE6D-55B8-EBCE-9608787481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A0831C-78EE-6838-00BF-33B4038C66A0}"/>
              </a:ext>
            </a:extLst>
          </p:cNvPr>
          <p:cNvSpPr>
            <a:spLocks noGrp="1"/>
          </p:cNvSpPr>
          <p:nvPr>
            <p:ph type="title"/>
          </p:nvPr>
        </p:nvSpPr>
        <p:spPr>
          <a:xfrm>
            <a:off x="594360" y="278129"/>
            <a:ext cx="9778365" cy="1494596"/>
          </a:xfrm>
        </p:spPr>
        <p:txBody>
          <a:bodyPr/>
          <a:lstStyle/>
          <a:p>
            <a:r>
              <a:rPr lang="en-US" dirty="0"/>
              <a:t>Other Comments</a:t>
            </a:r>
            <a:endParaRPr lang="en-US" sz="3200" b="0" dirty="0"/>
          </a:p>
        </p:txBody>
      </p:sp>
      <p:sp>
        <p:nvSpPr>
          <p:cNvPr id="3" name="Content Placeholder 2">
            <a:extLst>
              <a:ext uri="{FF2B5EF4-FFF2-40B4-BE49-F238E27FC236}">
                <a16:creationId xmlns:a16="http://schemas.microsoft.com/office/drawing/2014/main" id="{0C0559EA-0856-68BB-D732-92D0FF182D84}"/>
              </a:ext>
            </a:extLst>
          </p:cNvPr>
          <p:cNvSpPr>
            <a:spLocks noGrp="1"/>
          </p:cNvSpPr>
          <p:nvPr>
            <p:ph sz="quarter" idx="15"/>
          </p:nvPr>
        </p:nvSpPr>
        <p:spPr>
          <a:xfrm>
            <a:off x="594360" y="2352675"/>
            <a:ext cx="10304549" cy="3597470"/>
          </a:xfrm>
        </p:spPr>
        <p:txBody>
          <a:bodyPr>
            <a:noAutofit/>
          </a:bodyPr>
          <a:lstStyle/>
          <a:p>
            <a:pPr marL="457200" indent="-457200">
              <a:lnSpc>
                <a:spcPct val="100000"/>
              </a:lnSpc>
              <a:spcBef>
                <a:spcPts val="0"/>
              </a:spcBef>
            </a:pPr>
            <a:r>
              <a:rPr lang="en-US" sz="2500" dirty="0"/>
              <a:t>This is a combination of the below comments:</a:t>
            </a:r>
          </a:p>
          <a:p>
            <a:pPr marL="457200" indent="-457200">
              <a:lnSpc>
                <a:spcPct val="100000"/>
              </a:lnSpc>
              <a:spcBef>
                <a:spcPts val="0"/>
              </a:spcBef>
              <a:buFont typeface="Arial" panose="020B0604020202020204" pitchFamily="34" charset="0"/>
              <a:buChar char="•"/>
            </a:pPr>
            <a:r>
              <a:rPr lang="en-US" sz="2500" dirty="0"/>
              <a:t>Conflict of Interest</a:t>
            </a:r>
          </a:p>
          <a:p>
            <a:pPr marL="457200" indent="-457200">
              <a:lnSpc>
                <a:spcPct val="100000"/>
              </a:lnSpc>
              <a:spcBef>
                <a:spcPts val="0"/>
              </a:spcBef>
              <a:buFont typeface="Arial" panose="020B0604020202020204" pitchFamily="34" charset="0"/>
              <a:buChar char="•"/>
            </a:pPr>
            <a:r>
              <a:rPr lang="en-US" sz="2500" dirty="0"/>
              <a:t>Contracts</a:t>
            </a:r>
          </a:p>
          <a:p>
            <a:pPr marL="457200" indent="-457200">
              <a:lnSpc>
                <a:spcPct val="100000"/>
              </a:lnSpc>
              <a:spcBef>
                <a:spcPts val="0"/>
              </a:spcBef>
              <a:buFont typeface="Arial" panose="020B0604020202020204" pitchFamily="34" charset="0"/>
              <a:buChar char="•"/>
            </a:pPr>
            <a:r>
              <a:rPr lang="en-US" sz="2500" dirty="0"/>
              <a:t>Late Submission of Annual Financial Report</a:t>
            </a:r>
          </a:p>
          <a:p>
            <a:pPr marL="457200" indent="-457200">
              <a:lnSpc>
                <a:spcPct val="100000"/>
              </a:lnSpc>
              <a:spcBef>
                <a:spcPts val="0"/>
              </a:spcBef>
              <a:buFont typeface="Arial" panose="020B0604020202020204" pitchFamily="34" charset="0"/>
              <a:buChar char="•"/>
            </a:pPr>
            <a:r>
              <a:rPr lang="en-US" sz="2500" dirty="0"/>
              <a:t>Public Records Retention</a:t>
            </a:r>
          </a:p>
          <a:p>
            <a:pPr marL="457200" indent="-457200">
              <a:lnSpc>
                <a:spcPct val="100000"/>
              </a:lnSpc>
              <a:spcBef>
                <a:spcPts val="0"/>
              </a:spcBef>
              <a:buFont typeface="Arial" panose="020B0604020202020204" pitchFamily="34" charset="0"/>
              <a:buChar char="•"/>
            </a:pPr>
            <a:r>
              <a:rPr lang="en-US" sz="2500" dirty="0"/>
              <a:t>Public Works Contract</a:t>
            </a:r>
          </a:p>
          <a:p>
            <a:pPr marL="457200" indent="-457200">
              <a:lnSpc>
                <a:spcPct val="100000"/>
              </a:lnSpc>
              <a:spcBef>
                <a:spcPts val="0"/>
              </a:spcBef>
              <a:buFont typeface="Arial" panose="020B0604020202020204" pitchFamily="34" charset="0"/>
              <a:buChar char="•"/>
            </a:pPr>
            <a:r>
              <a:rPr lang="en-US" sz="2500" dirty="0"/>
              <a:t>Record of Hours Worked</a:t>
            </a:r>
          </a:p>
          <a:p>
            <a:pPr marL="457200" indent="-457200">
              <a:lnSpc>
                <a:spcPct val="100000"/>
              </a:lnSpc>
              <a:spcBef>
                <a:spcPts val="0"/>
              </a:spcBef>
              <a:buFont typeface="Arial" panose="020B0604020202020204" pitchFamily="34" charset="0"/>
              <a:buChar char="•"/>
            </a:pPr>
            <a:r>
              <a:rPr lang="en-US" sz="2500" dirty="0"/>
              <a:t>Sales Tax Paid on Purchases</a:t>
            </a:r>
          </a:p>
          <a:p>
            <a:pPr marL="457200" indent="-457200">
              <a:lnSpc>
                <a:spcPct val="100000"/>
              </a:lnSpc>
              <a:spcBef>
                <a:spcPts val="0"/>
              </a:spcBef>
              <a:buFont typeface="Arial" panose="020B0604020202020204" pitchFamily="34" charset="0"/>
              <a:buChar char="•"/>
            </a:pPr>
            <a:r>
              <a:rPr lang="en-US" sz="2500" dirty="0"/>
              <a:t>Transfers</a:t>
            </a:r>
          </a:p>
          <a:p>
            <a:pPr marL="457200" indent="-457200">
              <a:lnSpc>
                <a:spcPct val="100000"/>
              </a:lnSpc>
              <a:spcBef>
                <a:spcPts val="0"/>
              </a:spcBef>
              <a:buFont typeface="Arial" panose="020B0604020202020204" pitchFamily="34" charset="0"/>
              <a:buChar char="•"/>
            </a:pPr>
            <a:endParaRPr lang="en-US" sz="2600" dirty="0"/>
          </a:p>
          <a:p>
            <a:pPr>
              <a:lnSpc>
                <a:spcPct val="100000"/>
              </a:lnSpc>
              <a:spcBef>
                <a:spcPts val="0"/>
              </a:spcBef>
            </a:pPr>
            <a:endParaRPr lang="en-US" sz="2600" dirty="0"/>
          </a:p>
          <a:p>
            <a:pPr>
              <a:lnSpc>
                <a:spcPct val="100000"/>
              </a:lnSpc>
              <a:spcBef>
                <a:spcPts val="0"/>
              </a:spcBef>
            </a:pPr>
            <a:endParaRPr lang="en-US" sz="2600" dirty="0"/>
          </a:p>
          <a:p>
            <a:pPr>
              <a:lnSpc>
                <a:spcPct val="100000"/>
              </a:lnSpc>
              <a:spcBef>
                <a:spcPts val="0"/>
              </a:spcBef>
            </a:pPr>
            <a:endParaRPr lang="en-US" sz="2600" dirty="0"/>
          </a:p>
          <a:p>
            <a:pPr>
              <a:lnSpc>
                <a:spcPct val="100000"/>
              </a:lnSpc>
              <a:spcBef>
                <a:spcPts val="0"/>
              </a:spcBef>
            </a:pP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B31D1652-2B64-C2C5-349F-9DDD016DCF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36040361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CFCA8-B79D-6927-1C7D-C50A3F39EF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DFF107-1194-4F1E-AAB6-BAD6D67E1E22}"/>
              </a:ext>
            </a:extLst>
          </p:cNvPr>
          <p:cNvSpPr>
            <a:spLocks noGrp="1"/>
          </p:cNvSpPr>
          <p:nvPr>
            <p:ph type="title"/>
          </p:nvPr>
        </p:nvSpPr>
        <p:spPr>
          <a:xfrm>
            <a:off x="594360" y="189572"/>
            <a:ext cx="6787747" cy="1593507"/>
          </a:xfrm>
        </p:spPr>
        <p:txBody>
          <a:bodyPr/>
          <a:lstStyle/>
          <a:p>
            <a:r>
              <a:rPr lang="en-US" dirty="0"/>
              <a:t>Miscellaneous</a:t>
            </a:r>
          </a:p>
        </p:txBody>
      </p:sp>
      <p:sp>
        <p:nvSpPr>
          <p:cNvPr id="3" name="Text Placeholder 2">
            <a:extLst>
              <a:ext uri="{FF2B5EF4-FFF2-40B4-BE49-F238E27FC236}">
                <a16:creationId xmlns:a16="http://schemas.microsoft.com/office/drawing/2014/main" id="{6B2BDE0A-2EC2-16E6-1E7D-0B8106442BF1}"/>
              </a:ext>
            </a:extLst>
          </p:cNvPr>
          <p:cNvSpPr>
            <a:spLocks noGrp="1"/>
          </p:cNvSpPr>
          <p:nvPr>
            <p:ph sz="quarter" idx="13"/>
          </p:nvPr>
        </p:nvSpPr>
        <p:spPr>
          <a:xfrm>
            <a:off x="593724" y="2281238"/>
            <a:ext cx="7647305" cy="3709987"/>
          </a:xfrm>
        </p:spPr>
        <p:txBody>
          <a:bodyPr tIns="457200">
            <a:normAutofit/>
          </a:bodyPr>
          <a:lstStyle/>
          <a:p>
            <a:r>
              <a:rPr lang="en-US" sz="2800" b="0" dirty="0">
                <a:solidFill>
                  <a:schemeClr val="bg1"/>
                </a:solidFill>
              </a:rPr>
              <a:t>New Legislation</a:t>
            </a:r>
          </a:p>
          <a:p>
            <a:r>
              <a:rPr lang="en-US" sz="2800" b="0" dirty="0">
                <a:solidFill>
                  <a:schemeClr val="bg1"/>
                </a:solidFill>
              </a:rPr>
              <a:t>Donations</a:t>
            </a:r>
          </a:p>
        </p:txBody>
      </p:sp>
      <p:pic>
        <p:nvPicPr>
          <p:cNvPr id="5" name="Picture 4" descr="A picture containing text, black&#10;&#10;AI-generated content may be incorrect.">
            <a:extLst>
              <a:ext uri="{FF2B5EF4-FFF2-40B4-BE49-F238E27FC236}">
                <a16:creationId xmlns:a16="http://schemas.microsoft.com/office/drawing/2014/main" id="{D1436730-E202-D268-14E3-FEA7FF5538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2281935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89572"/>
            <a:ext cx="6787747" cy="1593507"/>
          </a:xfrm>
        </p:spPr>
        <p:txBody>
          <a:bodyPr/>
          <a:lstStyle/>
          <a:p>
            <a:r>
              <a:rPr lang="en-US" dirty="0"/>
              <a:t>DISCLAIMERS</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4" y="2281238"/>
            <a:ext cx="7647305" cy="3709987"/>
          </a:xfrm>
        </p:spPr>
        <p:txBody>
          <a:bodyPr tIns="457200">
            <a:normAutofit/>
          </a:bodyPr>
          <a:lstStyle/>
          <a:p>
            <a:r>
              <a:rPr lang="en-US" sz="2800" b="0" dirty="0">
                <a:solidFill>
                  <a:schemeClr val="bg1"/>
                </a:solidFill>
              </a:rPr>
              <a:t>Attorneys for the State Board of Accounts represent the state agency for which we work —the State Board of Accounts </a:t>
            </a:r>
          </a:p>
          <a:p>
            <a:r>
              <a:rPr lang="en-US" sz="2800" b="0" dirty="0">
                <a:solidFill>
                  <a:schemeClr val="bg1"/>
                </a:solidFill>
              </a:rPr>
              <a:t>Only your local attorney can provide formal legal advice to your unit</a:t>
            </a:r>
          </a:p>
          <a:p>
            <a:r>
              <a:rPr lang="en-US" sz="2800" b="0" dirty="0">
                <a:solidFill>
                  <a:schemeClr val="bg1"/>
                </a:solidFill>
              </a:rPr>
              <a:t>Our guidance will continue to develop over the coming months</a:t>
            </a:r>
          </a:p>
        </p:txBody>
      </p:sp>
      <p:pic>
        <p:nvPicPr>
          <p:cNvPr id="5" name="Picture 4" descr="A picture containing text, black&#10;&#10;AI-generated content may be incorrect.">
            <a:extLst>
              <a:ext uri="{FF2B5EF4-FFF2-40B4-BE49-F238E27FC236}">
                <a16:creationId xmlns:a16="http://schemas.microsoft.com/office/drawing/2014/main" id="{3B1BC953-7646-5690-6A85-21EB8CAA70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11867822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89803-7DB0-31D9-F15E-FAF65300DD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5BB4DA-83EE-5594-BEC1-82F23C58379D}"/>
              </a:ext>
            </a:extLst>
          </p:cNvPr>
          <p:cNvSpPr>
            <a:spLocks noGrp="1"/>
          </p:cNvSpPr>
          <p:nvPr>
            <p:ph type="title"/>
          </p:nvPr>
        </p:nvSpPr>
        <p:spPr>
          <a:xfrm>
            <a:off x="594360" y="499193"/>
            <a:ext cx="9778365" cy="1494596"/>
          </a:xfrm>
        </p:spPr>
        <p:txBody>
          <a:bodyPr/>
          <a:lstStyle/>
          <a:p>
            <a:r>
              <a:rPr lang="en-US" dirty="0"/>
              <a:t>SB 243 – Penny Phaseout</a:t>
            </a:r>
            <a:br>
              <a:rPr lang="en-US" dirty="0"/>
            </a:br>
            <a:r>
              <a:rPr lang="en-US" dirty="0"/>
              <a:t>Business Entity Payments</a:t>
            </a:r>
            <a:br>
              <a:rPr lang="en-US" dirty="0"/>
            </a:br>
            <a:r>
              <a:rPr lang="en-US" sz="4000" b="0" dirty="0"/>
              <a:t>(Effective 3/15/2026)</a:t>
            </a:r>
            <a:endParaRPr lang="en-US" sz="3200" b="0" dirty="0"/>
          </a:p>
        </p:txBody>
      </p:sp>
      <p:sp>
        <p:nvSpPr>
          <p:cNvPr id="3" name="Content Placeholder 2">
            <a:extLst>
              <a:ext uri="{FF2B5EF4-FFF2-40B4-BE49-F238E27FC236}">
                <a16:creationId xmlns:a16="http://schemas.microsoft.com/office/drawing/2014/main" id="{7B054EE7-0BBE-BF1B-4D1C-315542126ACE}"/>
              </a:ext>
            </a:extLst>
          </p:cNvPr>
          <p:cNvSpPr>
            <a:spLocks noGrp="1"/>
          </p:cNvSpPr>
          <p:nvPr>
            <p:ph sz="quarter" idx="15"/>
          </p:nvPr>
        </p:nvSpPr>
        <p:spPr>
          <a:xfrm>
            <a:off x="594360" y="2341935"/>
            <a:ext cx="10304549" cy="3821817"/>
          </a:xfrm>
        </p:spPr>
        <p:txBody>
          <a:bodyPr>
            <a:noAutofit/>
          </a:bodyPr>
          <a:lstStyle/>
          <a:p>
            <a:pPr algn="ctr">
              <a:spcBef>
                <a:spcPts val="600"/>
              </a:spcBef>
              <a:spcAft>
                <a:spcPts val="800"/>
              </a:spcAft>
            </a:pPr>
            <a:r>
              <a:rPr lang="en-US" sz="3200" u="sng" dirty="0"/>
              <a:t>IC 23-15-13</a:t>
            </a:r>
          </a:p>
          <a:p>
            <a:pPr marL="457200" lvl="0" indent="-457200">
              <a:lnSpc>
                <a:spcPct val="100000"/>
              </a:lnSpc>
              <a:spcBef>
                <a:spcPts val="0"/>
              </a:spcBef>
              <a:buFont typeface="Arial" panose="020B0604020202020204" pitchFamily="34" charset="0"/>
              <a:buChar char="•"/>
            </a:pPr>
            <a:r>
              <a:rPr lang="en-US" sz="2500" dirty="0"/>
              <a:t>Applies to state or local units for transactions that include a state or local unit selling or otherwise providing property or services for consideration</a:t>
            </a:r>
          </a:p>
          <a:p>
            <a:pPr marL="457200" indent="-457200">
              <a:lnSpc>
                <a:spcPct val="100000"/>
              </a:lnSpc>
              <a:spcBef>
                <a:spcPts val="0"/>
              </a:spcBef>
              <a:buFont typeface="Arial" panose="020B0604020202020204" pitchFamily="34" charset="0"/>
              <a:buChar char="•"/>
            </a:pPr>
            <a:r>
              <a:rPr lang="en-US" sz="2500" dirty="0"/>
              <a:t>Does not apply to transactions that qualify as “state or local taxes”</a:t>
            </a:r>
          </a:p>
          <a:p>
            <a:pPr marL="457200" indent="-457200">
              <a:lnSpc>
                <a:spcPct val="100000"/>
              </a:lnSpc>
              <a:spcBef>
                <a:spcPts val="0"/>
              </a:spcBef>
              <a:buFont typeface="Arial" panose="020B0604020202020204" pitchFamily="34" charset="0"/>
              <a:buChar char="•"/>
            </a:pPr>
            <a:r>
              <a:rPr lang="en-US" sz="2500" dirty="0"/>
              <a:t> Examples of transactions under this section:</a:t>
            </a:r>
          </a:p>
          <a:p>
            <a:pPr marL="1033272" lvl="4" indent="-347472">
              <a:lnSpc>
                <a:spcPct val="80000"/>
              </a:lnSpc>
              <a:spcBef>
                <a:spcPts val="600"/>
              </a:spcBef>
            </a:pPr>
            <a:r>
              <a:rPr lang="en-US" sz="2500" dirty="0"/>
              <a:t>Utility payments</a:t>
            </a:r>
          </a:p>
          <a:p>
            <a:pPr marL="1033272" lvl="4" indent="-347472">
              <a:lnSpc>
                <a:spcPct val="80000"/>
              </a:lnSpc>
              <a:spcBef>
                <a:spcPts val="600"/>
              </a:spcBef>
            </a:pPr>
            <a:r>
              <a:rPr lang="en-US" sz="2500" dirty="0"/>
              <a:t>A coffee shop</a:t>
            </a:r>
          </a:p>
          <a:p>
            <a:pPr marL="1033272" lvl="4" indent="-347472">
              <a:lnSpc>
                <a:spcPct val="80000"/>
              </a:lnSpc>
              <a:spcBef>
                <a:spcPts val="600"/>
              </a:spcBef>
            </a:pPr>
            <a:r>
              <a:rPr lang="en-US" sz="2500" dirty="0"/>
              <a:t>A gift shop </a:t>
            </a:r>
          </a:p>
        </p:txBody>
      </p:sp>
      <p:pic>
        <p:nvPicPr>
          <p:cNvPr id="5" name="Picture 4" descr="A picture containing text, black&#10;&#10;AI-generated content may be incorrect.">
            <a:extLst>
              <a:ext uri="{FF2B5EF4-FFF2-40B4-BE49-F238E27FC236}">
                <a16:creationId xmlns:a16="http://schemas.microsoft.com/office/drawing/2014/main" id="{C9174D91-6173-C986-1883-1524E70060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31974550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D7F38-A28B-A31A-09B8-344D86BD8971}"/>
              </a:ext>
            </a:extLst>
          </p:cNvPr>
          <p:cNvSpPr>
            <a:spLocks noGrp="1"/>
          </p:cNvSpPr>
          <p:nvPr>
            <p:ph type="title"/>
          </p:nvPr>
        </p:nvSpPr>
        <p:spPr>
          <a:xfrm>
            <a:off x="595523" y="359181"/>
            <a:ext cx="9614766" cy="1574317"/>
          </a:xfrm>
        </p:spPr>
        <p:txBody>
          <a:bodyPr/>
          <a:lstStyle/>
          <a:p>
            <a:r>
              <a:rPr lang="en-US" dirty="0"/>
              <a:t>SB 243 – Business Entity Payments </a:t>
            </a:r>
            <a:br>
              <a:rPr lang="en-US" dirty="0"/>
            </a:br>
            <a:r>
              <a:rPr lang="en-US" b="0" dirty="0"/>
              <a:t>(Effective 3/15/2026)</a:t>
            </a:r>
          </a:p>
        </p:txBody>
      </p:sp>
      <p:sp>
        <p:nvSpPr>
          <p:cNvPr id="3" name="Content Placeholder 2">
            <a:extLst>
              <a:ext uri="{FF2B5EF4-FFF2-40B4-BE49-F238E27FC236}">
                <a16:creationId xmlns:a16="http://schemas.microsoft.com/office/drawing/2014/main" id="{A2D109AB-92F4-B7D7-31FF-B41DE9176295}"/>
              </a:ext>
            </a:extLst>
          </p:cNvPr>
          <p:cNvSpPr>
            <a:spLocks noGrp="1"/>
          </p:cNvSpPr>
          <p:nvPr>
            <p:ph sz="quarter" idx="13"/>
          </p:nvPr>
        </p:nvSpPr>
        <p:spPr>
          <a:xfrm>
            <a:off x="595522" y="2280976"/>
            <a:ext cx="10868847" cy="4516579"/>
          </a:xfrm>
        </p:spPr>
        <p:txBody>
          <a:bodyPr>
            <a:normAutofit fontScale="92500" lnSpcReduction="10000"/>
          </a:bodyPr>
          <a:lstStyle/>
          <a:p>
            <a:pPr marL="457200" indent="-457200" algn="ctr">
              <a:lnSpc>
                <a:spcPct val="110000"/>
              </a:lnSpc>
              <a:spcBef>
                <a:spcPts val="0"/>
              </a:spcBef>
              <a:spcAft>
                <a:spcPts val="600"/>
              </a:spcAft>
            </a:pPr>
            <a:r>
              <a:rPr lang="en-US" sz="3800" u="sng" dirty="0"/>
              <a:t>IC 23-15-13</a:t>
            </a:r>
            <a:endParaRPr lang="en-US" sz="3800" dirty="0"/>
          </a:p>
          <a:p>
            <a:pPr marL="457200" lvl="0" indent="-457200">
              <a:lnSpc>
                <a:spcPct val="120000"/>
              </a:lnSpc>
              <a:spcBef>
                <a:spcPts val="0"/>
              </a:spcBef>
              <a:buFont typeface="Arial" panose="020B0604020202020204" pitchFamily="34" charset="0"/>
              <a:buChar char="•"/>
            </a:pPr>
            <a:r>
              <a:rPr lang="en-US" sz="2700" dirty="0"/>
              <a:t>For cash transactions under this section, you “may” round up, round down, or round to the nearest $0.05, per local policy</a:t>
            </a:r>
          </a:p>
          <a:p>
            <a:pPr marL="1033272" lvl="2" indent="-347472">
              <a:lnSpc>
                <a:spcPct val="100000"/>
              </a:lnSpc>
              <a:spcBef>
                <a:spcPts val="600"/>
              </a:spcBef>
            </a:pPr>
            <a:r>
              <a:rPr lang="en-US" sz="2700" dirty="0"/>
              <a:t>HB 1406 – Optional language!</a:t>
            </a:r>
          </a:p>
          <a:p>
            <a:pPr marL="457200" indent="-457200">
              <a:lnSpc>
                <a:spcPct val="120000"/>
              </a:lnSpc>
              <a:spcBef>
                <a:spcPts val="0"/>
              </a:spcBef>
              <a:buFont typeface="Arial" panose="020B0604020202020204" pitchFamily="34" charset="0"/>
              <a:buChar char="•"/>
            </a:pPr>
            <a:r>
              <a:rPr lang="en-US" sz="2700" dirty="0"/>
              <a:t>If there is sales tax, first compute the sales tax, then round down to the nearest five cents</a:t>
            </a:r>
          </a:p>
          <a:p>
            <a:pPr marL="1033272" lvl="1" indent="-347472">
              <a:lnSpc>
                <a:spcPct val="100000"/>
              </a:lnSpc>
            </a:pPr>
            <a:r>
              <a:rPr lang="en-US" sz="2700" dirty="0"/>
              <a:t> Rounding must take place after sales tax is calculated</a:t>
            </a:r>
          </a:p>
          <a:p>
            <a:pPr marL="457200" indent="-457200">
              <a:lnSpc>
                <a:spcPct val="120000"/>
              </a:lnSpc>
              <a:spcBef>
                <a:spcPts val="0"/>
              </a:spcBef>
              <a:buFont typeface="Arial" panose="020B0604020202020204" pitchFamily="34" charset="0"/>
              <a:buChar char="•"/>
            </a:pPr>
            <a:r>
              <a:rPr lang="en-US" sz="2700" dirty="0"/>
              <a:t> The full amount of sales tax is remitted</a:t>
            </a:r>
          </a:p>
          <a:p>
            <a:pPr marL="457200" indent="-457200">
              <a:lnSpc>
                <a:spcPct val="120000"/>
              </a:lnSpc>
              <a:spcBef>
                <a:spcPts val="0"/>
              </a:spcBef>
              <a:buFont typeface="Arial" panose="020B0604020202020204" pitchFamily="34" charset="0"/>
              <a:buChar char="•"/>
            </a:pPr>
            <a:r>
              <a:rPr lang="en-US" sz="2700" dirty="0"/>
              <a:t> Any money not collected due to rounding is realized as a loss by the local unit, not the Indiana Department of Revenue</a:t>
            </a:r>
          </a:p>
          <a:p>
            <a:pPr marL="342900" indent="-342900">
              <a:buFont typeface="Arial" panose="020B0604020202020204" pitchFamily="34" charset="0"/>
              <a:buChar char="•"/>
            </a:pPr>
            <a:endParaRPr lang="en-US" sz="2800" dirty="0"/>
          </a:p>
        </p:txBody>
      </p:sp>
      <p:pic>
        <p:nvPicPr>
          <p:cNvPr id="5" name="Picture 4" descr="A picture containing text, black&#10;&#10;AI-generated content may be incorrect.">
            <a:extLst>
              <a:ext uri="{FF2B5EF4-FFF2-40B4-BE49-F238E27FC236}">
                <a16:creationId xmlns:a16="http://schemas.microsoft.com/office/drawing/2014/main" id="{5178F11D-C2B2-45BC-435B-68238A45B7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27513425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F2940-5E0D-56C7-3650-E380DFC122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531E02-80FD-5B86-0D48-D5E58F5F78C0}"/>
              </a:ext>
            </a:extLst>
          </p:cNvPr>
          <p:cNvSpPr>
            <a:spLocks noGrp="1"/>
          </p:cNvSpPr>
          <p:nvPr>
            <p:ph type="title"/>
          </p:nvPr>
        </p:nvSpPr>
        <p:spPr>
          <a:xfrm>
            <a:off x="594359" y="358828"/>
            <a:ext cx="9415915" cy="1574317"/>
          </a:xfrm>
        </p:spPr>
        <p:txBody>
          <a:bodyPr/>
          <a:lstStyle/>
          <a:p>
            <a:r>
              <a:rPr lang="en-US" dirty="0"/>
              <a:t>SB 243 – Business Entity Payments </a:t>
            </a:r>
            <a:br>
              <a:rPr lang="en-US" dirty="0"/>
            </a:br>
            <a:r>
              <a:rPr lang="en-US" b="0" dirty="0"/>
              <a:t>(Effective 3/15/2026)</a:t>
            </a:r>
            <a:endParaRPr lang="en-US" dirty="0"/>
          </a:p>
        </p:txBody>
      </p:sp>
      <p:sp>
        <p:nvSpPr>
          <p:cNvPr id="3" name="Content Placeholder 2">
            <a:extLst>
              <a:ext uri="{FF2B5EF4-FFF2-40B4-BE49-F238E27FC236}">
                <a16:creationId xmlns:a16="http://schemas.microsoft.com/office/drawing/2014/main" id="{9296CEAC-2560-62E3-56C3-686E348C28FD}"/>
              </a:ext>
            </a:extLst>
          </p:cNvPr>
          <p:cNvSpPr>
            <a:spLocks noGrp="1"/>
          </p:cNvSpPr>
          <p:nvPr>
            <p:ph sz="quarter" idx="13"/>
          </p:nvPr>
        </p:nvSpPr>
        <p:spPr>
          <a:xfrm>
            <a:off x="595522" y="2181726"/>
            <a:ext cx="10868847" cy="4317445"/>
          </a:xfrm>
        </p:spPr>
        <p:txBody>
          <a:bodyPr>
            <a:normAutofit/>
          </a:bodyPr>
          <a:lstStyle/>
          <a:p>
            <a:pPr marL="457200" indent="-457200" algn="ctr">
              <a:lnSpc>
                <a:spcPct val="110000"/>
              </a:lnSpc>
              <a:spcBef>
                <a:spcPts val="0"/>
              </a:spcBef>
              <a:spcAft>
                <a:spcPts val="600"/>
              </a:spcAft>
            </a:pPr>
            <a:r>
              <a:rPr lang="en-US" sz="3000" dirty="0"/>
              <a:t>What to Do?</a:t>
            </a:r>
          </a:p>
          <a:p>
            <a:pPr marL="457200" indent="-457200">
              <a:lnSpc>
                <a:spcPct val="110000"/>
              </a:lnSpc>
              <a:spcBef>
                <a:spcPts val="0"/>
              </a:spcBef>
              <a:buFont typeface="Arial" panose="020B0604020202020204" pitchFamily="34" charset="0"/>
              <a:buChar char="•"/>
            </a:pPr>
            <a:r>
              <a:rPr lang="en-US" sz="2500" dirty="0"/>
              <a:t>Libraries do not appear to be included</a:t>
            </a:r>
          </a:p>
          <a:p>
            <a:pPr marL="1033272" lvl="1" indent="-347472">
              <a:lnSpc>
                <a:spcPct val="80000"/>
              </a:lnSpc>
            </a:pPr>
            <a:r>
              <a:rPr lang="en-US" sz="2500" dirty="0"/>
              <a:t>However, libraries are facing the same penny shortages as local units such as counties, cities, and towns</a:t>
            </a:r>
          </a:p>
          <a:p>
            <a:pPr marL="457200" indent="-457200">
              <a:lnSpc>
                <a:spcPct val="110000"/>
              </a:lnSpc>
              <a:spcBef>
                <a:spcPts val="0"/>
              </a:spcBef>
              <a:buFont typeface="Arial" panose="020B0604020202020204" pitchFamily="34" charset="0"/>
              <a:buChar char="•"/>
            </a:pPr>
            <a:r>
              <a:rPr lang="en-US" sz="2500" dirty="0"/>
              <a:t>SBOA will not take audit exception to a library implementing a local policy</a:t>
            </a:r>
          </a:p>
          <a:p>
            <a:pPr marL="457200" indent="-457200">
              <a:lnSpc>
                <a:spcPct val="110000"/>
              </a:lnSpc>
              <a:spcBef>
                <a:spcPts val="0"/>
              </a:spcBef>
              <a:buFont typeface="Arial" panose="020B0604020202020204" pitchFamily="34" charset="0"/>
              <a:buChar char="•"/>
            </a:pPr>
            <a:r>
              <a:rPr lang="en-US" sz="2500" dirty="0"/>
              <a:t>The statute does not appear to prohibit rounding non-cash transactions</a:t>
            </a:r>
          </a:p>
          <a:p>
            <a:pPr marL="457200" indent="-457200">
              <a:lnSpc>
                <a:spcPct val="110000"/>
              </a:lnSpc>
              <a:spcBef>
                <a:spcPts val="0"/>
              </a:spcBef>
              <a:buFont typeface="Arial" panose="020B0604020202020204" pitchFamily="34" charset="0"/>
              <a:buChar char="•"/>
            </a:pPr>
            <a:r>
              <a:rPr lang="en-US" sz="2500" dirty="0"/>
              <a:t>Where possible, consider limiting cash transactions, taking into account your legal obligations under 31 USC 5103</a:t>
            </a:r>
          </a:p>
          <a:p>
            <a:pPr marL="1033272" lvl="1" indent="-347472">
              <a:lnSpc>
                <a:spcPct val="80000"/>
              </a:lnSpc>
            </a:pPr>
            <a:r>
              <a:rPr lang="en-US" sz="2500" dirty="0"/>
              <a:t>Consult local counsel </a:t>
            </a:r>
          </a:p>
          <a:p>
            <a:endParaRPr lang="en-US" dirty="0"/>
          </a:p>
        </p:txBody>
      </p:sp>
      <p:pic>
        <p:nvPicPr>
          <p:cNvPr id="5" name="Picture 4" descr="A picture containing text, black&#10;&#10;AI-generated content may be incorrect.">
            <a:extLst>
              <a:ext uri="{FF2B5EF4-FFF2-40B4-BE49-F238E27FC236}">
                <a16:creationId xmlns:a16="http://schemas.microsoft.com/office/drawing/2014/main" id="{1AAF34BE-1047-4AC2-2ECD-B69A22B04E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23378595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B62AC-5952-3757-8DCC-A64918542E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9EDC3C-00F5-F2BB-D1D7-2860D13BF4CB}"/>
              </a:ext>
            </a:extLst>
          </p:cNvPr>
          <p:cNvSpPr>
            <a:spLocks noGrp="1"/>
          </p:cNvSpPr>
          <p:nvPr>
            <p:ph type="title"/>
          </p:nvPr>
        </p:nvSpPr>
        <p:spPr>
          <a:xfrm>
            <a:off x="594360" y="358828"/>
            <a:ext cx="8549640" cy="1574317"/>
          </a:xfrm>
        </p:spPr>
        <p:txBody>
          <a:bodyPr/>
          <a:lstStyle/>
          <a:p>
            <a:r>
              <a:rPr lang="en-US" dirty="0"/>
              <a:t>SB 243</a:t>
            </a:r>
            <a:br>
              <a:rPr lang="en-US" dirty="0"/>
            </a:br>
            <a:r>
              <a:rPr lang="en-US" b="0" dirty="0"/>
              <a:t>(Effective 3/15/2026)</a:t>
            </a:r>
            <a:endParaRPr lang="en-US" dirty="0"/>
          </a:p>
        </p:txBody>
      </p:sp>
      <p:sp>
        <p:nvSpPr>
          <p:cNvPr id="3" name="Content Placeholder 2">
            <a:extLst>
              <a:ext uri="{FF2B5EF4-FFF2-40B4-BE49-F238E27FC236}">
                <a16:creationId xmlns:a16="http://schemas.microsoft.com/office/drawing/2014/main" id="{AA7C4B48-C0D0-0E44-1CC1-1E970A4AB376}"/>
              </a:ext>
            </a:extLst>
          </p:cNvPr>
          <p:cNvSpPr>
            <a:spLocks noGrp="1"/>
          </p:cNvSpPr>
          <p:nvPr>
            <p:ph sz="quarter" idx="13"/>
          </p:nvPr>
        </p:nvSpPr>
        <p:spPr>
          <a:xfrm>
            <a:off x="512466" y="2230734"/>
            <a:ext cx="11364686" cy="4566821"/>
          </a:xfrm>
        </p:spPr>
        <p:txBody>
          <a:bodyPr>
            <a:normAutofit lnSpcReduction="10000"/>
          </a:bodyPr>
          <a:lstStyle/>
          <a:p>
            <a:pPr algn="ctr">
              <a:lnSpc>
                <a:spcPct val="120000"/>
              </a:lnSpc>
              <a:spcBef>
                <a:spcPts val="0"/>
              </a:spcBef>
            </a:pPr>
            <a:r>
              <a:rPr lang="en-US" sz="3000" dirty="0"/>
              <a:t>What to Do? (Continued)</a:t>
            </a:r>
          </a:p>
          <a:p>
            <a:pPr>
              <a:spcBef>
                <a:spcPts val="0"/>
              </a:spcBef>
            </a:pPr>
            <a:r>
              <a:rPr lang="en-US" sz="2700" dirty="0"/>
              <a:t> </a:t>
            </a:r>
            <a:r>
              <a:rPr lang="en-US" sz="2500" dirty="0"/>
              <a:t>Local Policies:</a:t>
            </a:r>
          </a:p>
          <a:p>
            <a:pPr marL="342900" lvl="0" indent="-342900">
              <a:spcBef>
                <a:spcPts val="0"/>
              </a:spcBef>
              <a:buFont typeface="Arial" panose="020B0604020202020204" pitchFamily="34" charset="0"/>
              <a:buChar char="•"/>
            </a:pPr>
            <a:r>
              <a:rPr lang="en-US" sz="2500" dirty="0"/>
              <a:t>If your library chooses to round, the library board must adopt a local policy documenting:</a:t>
            </a:r>
          </a:p>
          <a:p>
            <a:pPr marL="1028700" lvl="1" indent="-342900">
              <a:spcBef>
                <a:spcPts val="0"/>
              </a:spcBef>
            </a:pPr>
            <a:r>
              <a:rPr lang="en-US" sz="2500" dirty="0"/>
              <a:t>Which process the library is adopting (rounding up, rounding down, rounding to the nearest $0.05, etc.)</a:t>
            </a:r>
          </a:p>
          <a:p>
            <a:pPr marL="1028700" lvl="1" indent="-342900">
              <a:spcBef>
                <a:spcPts val="0"/>
              </a:spcBef>
            </a:pPr>
            <a:r>
              <a:rPr lang="en-US" sz="2500" dirty="0"/>
              <a:t>What payment types will be affected (all payment types, only cash payments, etc.)</a:t>
            </a:r>
          </a:p>
          <a:p>
            <a:pPr marL="1028700" lvl="1" indent="-342900">
              <a:spcBef>
                <a:spcPts val="0"/>
              </a:spcBef>
            </a:pPr>
            <a:r>
              <a:rPr lang="en-US" sz="2500" dirty="0"/>
              <a:t>How accounts will be adjusted to ensure accurate reconciliation, the threshold under which an employee can adjust without library board approval, and the frequency of adjustments (daily, weekly, monthly, quarterly, etc.)</a:t>
            </a:r>
          </a:p>
          <a:p>
            <a:pPr marL="342900" indent="-342900">
              <a:spcBef>
                <a:spcPts val="0"/>
              </a:spcBef>
              <a:buFont typeface="Arial" panose="020B0604020202020204" pitchFamily="34" charset="0"/>
              <a:buChar char="•"/>
            </a:pPr>
            <a:r>
              <a:rPr lang="en-US" sz="2500" dirty="0"/>
              <a:t>Remember internal controls!</a:t>
            </a:r>
          </a:p>
          <a:p>
            <a:endParaRPr lang="en-US" dirty="0"/>
          </a:p>
        </p:txBody>
      </p:sp>
      <p:pic>
        <p:nvPicPr>
          <p:cNvPr id="5" name="Picture 4" descr="A picture containing text, black&#10;&#10;AI-generated content may be incorrect.">
            <a:extLst>
              <a:ext uri="{FF2B5EF4-FFF2-40B4-BE49-F238E27FC236}">
                <a16:creationId xmlns:a16="http://schemas.microsoft.com/office/drawing/2014/main" id="{4714D3AD-5AF0-E6E2-3BD5-BFF694EE81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40073558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4F8A2-1E78-6D4C-E79A-C286D7D97F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C25EE8-C0E4-1261-24A2-41317126287D}"/>
              </a:ext>
            </a:extLst>
          </p:cNvPr>
          <p:cNvSpPr>
            <a:spLocks noGrp="1"/>
          </p:cNvSpPr>
          <p:nvPr>
            <p:ph type="title"/>
          </p:nvPr>
        </p:nvSpPr>
        <p:spPr>
          <a:xfrm>
            <a:off x="595523" y="342787"/>
            <a:ext cx="8549640" cy="1574317"/>
          </a:xfrm>
        </p:spPr>
        <p:txBody>
          <a:bodyPr/>
          <a:lstStyle/>
          <a:p>
            <a:r>
              <a:rPr lang="en-US" dirty="0"/>
              <a:t>Fundraising and Donations</a:t>
            </a:r>
            <a:br>
              <a:rPr lang="en-US" dirty="0"/>
            </a:br>
            <a:r>
              <a:rPr lang="en-US" b="0" dirty="0"/>
              <a:t>Fundraisers</a:t>
            </a:r>
          </a:p>
        </p:txBody>
      </p:sp>
      <p:sp>
        <p:nvSpPr>
          <p:cNvPr id="3" name="Content Placeholder 2">
            <a:extLst>
              <a:ext uri="{FF2B5EF4-FFF2-40B4-BE49-F238E27FC236}">
                <a16:creationId xmlns:a16="http://schemas.microsoft.com/office/drawing/2014/main" id="{74018E1B-A3F3-C5AB-1C34-F64E5BA044D0}"/>
              </a:ext>
            </a:extLst>
          </p:cNvPr>
          <p:cNvSpPr>
            <a:spLocks noGrp="1"/>
          </p:cNvSpPr>
          <p:nvPr>
            <p:ph sz="quarter" idx="13"/>
          </p:nvPr>
        </p:nvSpPr>
        <p:spPr>
          <a:xfrm>
            <a:off x="595523" y="2341266"/>
            <a:ext cx="10578244" cy="3932729"/>
          </a:xfrm>
        </p:spPr>
        <p:txBody>
          <a:bodyPr>
            <a:normAutofit/>
          </a:bodyPr>
          <a:lstStyle/>
          <a:p>
            <a:pPr marL="457200" indent="-457200">
              <a:lnSpc>
                <a:spcPct val="100000"/>
              </a:lnSpc>
              <a:spcBef>
                <a:spcPts val="0"/>
              </a:spcBef>
              <a:buFont typeface="Arial" panose="020B0604020202020204" pitchFamily="34" charset="0"/>
              <a:buChar char="•"/>
            </a:pPr>
            <a:r>
              <a:rPr lang="en-US" sz="2500" dirty="0"/>
              <a:t>Libraries may engage in fundraising activities</a:t>
            </a:r>
          </a:p>
          <a:p>
            <a:pPr marL="1143000" lvl="1" indent="-457200">
              <a:lnSpc>
                <a:spcPct val="100000"/>
              </a:lnSpc>
              <a:spcBef>
                <a:spcPts val="0"/>
              </a:spcBef>
            </a:pPr>
            <a:r>
              <a:rPr lang="en-US" sz="2500" dirty="0"/>
              <a:t>Fundraisers must be for a library purpose or supporting library services</a:t>
            </a:r>
          </a:p>
          <a:p>
            <a:pPr marL="457200" indent="-457200">
              <a:lnSpc>
                <a:spcPct val="100000"/>
              </a:lnSpc>
              <a:spcBef>
                <a:spcPts val="0"/>
              </a:spcBef>
              <a:buFont typeface="Arial" panose="020B0604020202020204" pitchFamily="34" charset="0"/>
              <a:buChar char="•"/>
            </a:pPr>
            <a:endParaRPr lang="en-US" sz="2500" dirty="0"/>
          </a:p>
          <a:p>
            <a:pPr marL="457200" indent="-457200">
              <a:lnSpc>
                <a:spcPct val="100000"/>
              </a:lnSpc>
              <a:spcBef>
                <a:spcPts val="0"/>
              </a:spcBef>
              <a:buFont typeface="Arial" panose="020B0604020202020204" pitchFamily="34" charset="0"/>
              <a:buChar char="•"/>
            </a:pPr>
            <a:endParaRPr lang="en-US" sz="2500" dirty="0"/>
          </a:p>
          <a:p>
            <a:pPr marL="457200" indent="-457200">
              <a:lnSpc>
                <a:spcPct val="100000"/>
              </a:lnSpc>
              <a:spcBef>
                <a:spcPts val="0"/>
              </a:spcBef>
              <a:buFont typeface="Arial" panose="020B0604020202020204" pitchFamily="34" charset="0"/>
              <a:buChar char="•"/>
            </a:pPr>
            <a:endParaRPr lang="en-US" sz="2500" dirty="0"/>
          </a:p>
          <a:p>
            <a:pPr marL="457200" indent="-457200">
              <a:lnSpc>
                <a:spcPct val="100000"/>
              </a:lnSpc>
              <a:spcBef>
                <a:spcPts val="0"/>
              </a:spcBef>
              <a:buFont typeface="Arial" panose="020B0604020202020204" pitchFamily="34" charset="0"/>
              <a:buChar char="•"/>
            </a:pPr>
            <a:endParaRPr lang="en-US" sz="2500" dirty="0"/>
          </a:p>
          <a:p>
            <a:pPr marL="457200" indent="-457200">
              <a:lnSpc>
                <a:spcPct val="100000"/>
              </a:lnSpc>
              <a:spcBef>
                <a:spcPts val="0"/>
              </a:spcBef>
              <a:buFont typeface="Arial" panose="020B0604020202020204" pitchFamily="34" charset="0"/>
              <a:buChar char="•"/>
            </a:pPr>
            <a:endParaRPr lang="en-US" sz="2500" dirty="0"/>
          </a:p>
          <a:p>
            <a:pPr marL="457200" indent="-457200">
              <a:lnSpc>
                <a:spcPct val="100000"/>
              </a:lnSpc>
              <a:spcBef>
                <a:spcPts val="0"/>
              </a:spcBef>
              <a:buFont typeface="Arial" panose="020B0604020202020204" pitchFamily="34" charset="0"/>
              <a:buChar char="•"/>
            </a:pPr>
            <a:r>
              <a:rPr lang="en-US" sz="2500" dirty="0"/>
              <a:t>The library must have express permission from the library board to conduct the fundraiser</a:t>
            </a:r>
          </a:p>
          <a:p>
            <a:endParaRPr lang="en-US" dirty="0"/>
          </a:p>
        </p:txBody>
      </p:sp>
      <p:pic>
        <p:nvPicPr>
          <p:cNvPr id="5" name="Picture 4" descr="A picture containing text, black&#10;&#10;AI-generated content may be incorrect.">
            <a:extLst>
              <a:ext uri="{FF2B5EF4-FFF2-40B4-BE49-F238E27FC236}">
                <a16:creationId xmlns:a16="http://schemas.microsoft.com/office/drawing/2014/main" id="{2EB8ED99-2D80-7081-3364-32E0823489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pic>
        <p:nvPicPr>
          <p:cNvPr id="7" name="Picture 6">
            <a:extLst>
              <a:ext uri="{FF2B5EF4-FFF2-40B4-BE49-F238E27FC236}">
                <a16:creationId xmlns:a16="http://schemas.microsoft.com/office/drawing/2014/main" id="{57512054-0B9A-4198-600D-AAF99D1DC269}"/>
              </a:ext>
            </a:extLst>
          </p:cNvPr>
          <p:cNvPicPr>
            <a:picLocks noChangeAspect="1"/>
          </p:cNvPicPr>
          <p:nvPr/>
        </p:nvPicPr>
        <p:blipFill>
          <a:blip r:embed="rId3"/>
          <a:srcRect b="3780"/>
          <a:stretch>
            <a:fillRect/>
          </a:stretch>
        </p:blipFill>
        <p:spPr>
          <a:xfrm>
            <a:off x="359838" y="3667048"/>
            <a:ext cx="11236639" cy="1635369"/>
          </a:xfrm>
          <a:prstGeom prst="rect">
            <a:avLst/>
          </a:prstGeom>
        </p:spPr>
      </p:pic>
    </p:spTree>
    <p:extLst>
      <p:ext uri="{BB962C8B-B14F-4D97-AF65-F5344CB8AC3E}">
        <p14:creationId xmlns:p14="http://schemas.microsoft.com/office/powerpoint/2010/main" val="1579940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7806A-46BC-522C-A11F-A35A1737A6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11D7F-BE26-94BD-A3C0-5DF45752B92E}"/>
              </a:ext>
            </a:extLst>
          </p:cNvPr>
          <p:cNvSpPr>
            <a:spLocks noGrp="1"/>
          </p:cNvSpPr>
          <p:nvPr>
            <p:ph type="title"/>
          </p:nvPr>
        </p:nvSpPr>
        <p:spPr>
          <a:xfrm>
            <a:off x="594360" y="186152"/>
            <a:ext cx="9778365" cy="1494596"/>
          </a:xfrm>
        </p:spPr>
        <p:txBody>
          <a:bodyPr anchor="t"/>
          <a:lstStyle/>
          <a:p>
            <a:r>
              <a:rPr lang="en-US" sz="3200" dirty="0"/>
              <a:t>2025 Common Library Comments</a:t>
            </a:r>
            <a:endParaRPr lang="en-US" sz="3200" b="0" dirty="0"/>
          </a:p>
        </p:txBody>
      </p:sp>
      <p:sp>
        <p:nvSpPr>
          <p:cNvPr id="3" name="Rectangle 2">
            <a:extLst>
              <a:ext uri="{FF2B5EF4-FFF2-40B4-BE49-F238E27FC236}">
                <a16:creationId xmlns:a16="http://schemas.microsoft.com/office/drawing/2014/main" id="{C2D10B13-A822-2428-941B-188FE3995551}"/>
              </a:ext>
            </a:extLst>
          </p:cNvPr>
          <p:cNvSpPr/>
          <p:nvPr/>
        </p:nvSpPr>
        <p:spPr>
          <a:xfrm>
            <a:off x="462224" y="1879042"/>
            <a:ext cx="2491991" cy="813916"/>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id="{AE21EAC6-306F-EEA4-A6EE-6438DCC18FCB}"/>
              </a:ext>
            </a:extLst>
          </p:cNvPr>
          <p:cNvGraphicFramePr>
            <a:graphicFrameLocks noGrp="1"/>
          </p:cNvGraphicFramePr>
          <p:nvPr>
            <p:ph sz="quarter" idx="15"/>
            <p:extLst>
              <p:ext uri="{D42A27DB-BD31-4B8C-83A1-F6EECF244321}">
                <p14:modId xmlns:p14="http://schemas.microsoft.com/office/powerpoint/2010/main" val="3783812097"/>
              </p:ext>
            </p:extLst>
          </p:nvPr>
        </p:nvGraphicFramePr>
        <p:xfrm>
          <a:off x="86862" y="651164"/>
          <a:ext cx="11377508" cy="6146391"/>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picture containing text, black&#10;&#10;AI-generated content may be incorrect.">
            <a:extLst>
              <a:ext uri="{FF2B5EF4-FFF2-40B4-BE49-F238E27FC236}">
                <a16:creationId xmlns:a16="http://schemas.microsoft.com/office/drawing/2014/main" id="{46BBC5DD-9EFB-472D-8A52-90552E3FDE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3932361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BA024-136C-1F54-0326-1A6E3D604C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1E281D-1EE8-ACEF-67E2-1E055100DDED}"/>
              </a:ext>
            </a:extLst>
          </p:cNvPr>
          <p:cNvSpPr>
            <a:spLocks noGrp="1"/>
          </p:cNvSpPr>
          <p:nvPr>
            <p:ph type="title"/>
          </p:nvPr>
        </p:nvSpPr>
        <p:spPr>
          <a:xfrm>
            <a:off x="595523" y="342787"/>
            <a:ext cx="8549640" cy="1574317"/>
          </a:xfrm>
        </p:spPr>
        <p:txBody>
          <a:bodyPr/>
          <a:lstStyle/>
          <a:p>
            <a:r>
              <a:rPr lang="en-US" dirty="0"/>
              <a:t>Fundraising and Donations</a:t>
            </a:r>
            <a:br>
              <a:rPr lang="en-US" dirty="0"/>
            </a:br>
            <a:r>
              <a:rPr lang="en-US" b="0" dirty="0"/>
              <a:t>Fundraisers</a:t>
            </a:r>
          </a:p>
        </p:txBody>
      </p:sp>
      <p:sp>
        <p:nvSpPr>
          <p:cNvPr id="3" name="Content Placeholder 2">
            <a:extLst>
              <a:ext uri="{FF2B5EF4-FFF2-40B4-BE49-F238E27FC236}">
                <a16:creationId xmlns:a16="http://schemas.microsoft.com/office/drawing/2014/main" id="{39D35254-86D1-4C2D-BC1C-E42699F661EE}"/>
              </a:ext>
            </a:extLst>
          </p:cNvPr>
          <p:cNvSpPr>
            <a:spLocks noGrp="1"/>
          </p:cNvSpPr>
          <p:nvPr>
            <p:ph sz="quarter" idx="13"/>
          </p:nvPr>
        </p:nvSpPr>
        <p:spPr>
          <a:xfrm>
            <a:off x="538393" y="2419537"/>
            <a:ext cx="11115214" cy="3612294"/>
          </a:xfrm>
        </p:spPr>
        <p:txBody>
          <a:bodyPr>
            <a:normAutofit/>
          </a:bodyPr>
          <a:lstStyle/>
          <a:p>
            <a:pPr marL="457200" lvl="0" indent="-457200">
              <a:lnSpc>
                <a:spcPct val="100000"/>
              </a:lnSpc>
              <a:spcBef>
                <a:spcPts val="0"/>
              </a:spcBef>
              <a:buFont typeface="Arial" panose="020B0604020202020204" pitchFamily="34" charset="0"/>
              <a:buChar char="•"/>
            </a:pPr>
            <a:r>
              <a:rPr lang="en-US" sz="2500" dirty="0"/>
              <a:t>Adequate internal controls must be in place, including (but not limited to): </a:t>
            </a:r>
          </a:p>
          <a:p>
            <a:pPr marL="1143000" lvl="1" indent="-457200">
              <a:lnSpc>
                <a:spcPct val="100000"/>
              </a:lnSpc>
              <a:spcBef>
                <a:spcPts val="0"/>
              </a:spcBef>
            </a:pPr>
            <a:r>
              <a:rPr lang="en-US" sz="2500" dirty="0"/>
              <a:t>The responsibility of employees</a:t>
            </a:r>
          </a:p>
          <a:p>
            <a:pPr marL="1143000" lvl="1" indent="-457200">
              <a:lnSpc>
                <a:spcPct val="100000"/>
              </a:lnSpc>
              <a:spcBef>
                <a:spcPts val="0"/>
              </a:spcBef>
            </a:pPr>
            <a:r>
              <a:rPr lang="en-US" sz="2500" dirty="0"/>
              <a:t>Accounting for the fundraising activities, receipts, and expenses</a:t>
            </a:r>
          </a:p>
          <a:p>
            <a:pPr marL="1143000" lvl="1" indent="-457200">
              <a:lnSpc>
                <a:spcPct val="100000"/>
              </a:lnSpc>
              <a:spcBef>
                <a:spcPts val="0"/>
              </a:spcBef>
            </a:pPr>
            <a:r>
              <a:rPr lang="en-US" sz="2500" dirty="0"/>
              <a:t>Inventory of items purchased and sold as part of the fundraiser</a:t>
            </a:r>
          </a:p>
          <a:p>
            <a:pPr marL="1143000" lvl="1" indent="-457200">
              <a:lnSpc>
                <a:spcPct val="100000"/>
              </a:lnSpc>
              <a:spcBef>
                <a:spcPts val="0"/>
              </a:spcBef>
            </a:pPr>
            <a:r>
              <a:rPr lang="en-US" sz="2500" dirty="0"/>
              <a:t>If the fundraiser will be held on library property/during regular operating hours, etc. </a:t>
            </a:r>
          </a:p>
          <a:p>
            <a:pPr marL="457200" indent="-457200">
              <a:lnSpc>
                <a:spcPct val="100000"/>
              </a:lnSpc>
              <a:spcBef>
                <a:spcPts val="0"/>
              </a:spcBef>
              <a:buFont typeface="Arial" panose="020B0604020202020204" pitchFamily="34" charset="0"/>
              <a:buChar char="•"/>
            </a:pPr>
            <a:r>
              <a:rPr lang="en-US" sz="2500" dirty="0"/>
              <a:t>It’s often easier for an outside organization to do the fundraising</a:t>
            </a:r>
          </a:p>
          <a:p>
            <a:pPr marL="1143000" lvl="1" indent="-457200">
              <a:lnSpc>
                <a:spcPct val="100000"/>
              </a:lnSpc>
              <a:spcBef>
                <a:spcPts val="0"/>
              </a:spcBef>
            </a:pPr>
            <a:r>
              <a:rPr lang="en-US" sz="2500" dirty="0"/>
              <a:t>Library foundation, Friends of the Library, etc. </a:t>
            </a:r>
          </a:p>
          <a:p>
            <a:endParaRPr lang="en-US" dirty="0"/>
          </a:p>
        </p:txBody>
      </p:sp>
      <p:pic>
        <p:nvPicPr>
          <p:cNvPr id="5" name="Picture 4" descr="A picture containing text, black&#10;&#10;AI-generated content may be incorrect.">
            <a:extLst>
              <a:ext uri="{FF2B5EF4-FFF2-40B4-BE49-F238E27FC236}">
                <a16:creationId xmlns:a16="http://schemas.microsoft.com/office/drawing/2014/main" id="{3712CEE4-32CC-EF70-3F5D-BAC49BDC42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9463760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67EDA-8CE4-64A2-33CE-35090AB073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7D404E-3B22-F10C-4CC7-0F0D775204D4}"/>
              </a:ext>
            </a:extLst>
          </p:cNvPr>
          <p:cNvSpPr>
            <a:spLocks noGrp="1"/>
          </p:cNvSpPr>
          <p:nvPr>
            <p:ph type="title"/>
          </p:nvPr>
        </p:nvSpPr>
        <p:spPr>
          <a:xfrm>
            <a:off x="595523" y="326745"/>
            <a:ext cx="8549640" cy="1574317"/>
          </a:xfrm>
        </p:spPr>
        <p:txBody>
          <a:bodyPr/>
          <a:lstStyle/>
          <a:p>
            <a:r>
              <a:rPr lang="en-US" dirty="0"/>
              <a:t>Fundraising and Donations</a:t>
            </a:r>
            <a:br>
              <a:rPr lang="en-US" dirty="0"/>
            </a:br>
            <a:r>
              <a:rPr lang="en-US" b="0" dirty="0" err="1"/>
              <a:t>Donations</a:t>
            </a:r>
            <a:endParaRPr lang="en-US" dirty="0"/>
          </a:p>
        </p:txBody>
      </p:sp>
      <p:sp>
        <p:nvSpPr>
          <p:cNvPr id="3" name="Content Placeholder 2">
            <a:extLst>
              <a:ext uri="{FF2B5EF4-FFF2-40B4-BE49-F238E27FC236}">
                <a16:creationId xmlns:a16="http://schemas.microsoft.com/office/drawing/2014/main" id="{96C563CE-7153-F7CC-BC77-ED1380B90353}"/>
              </a:ext>
            </a:extLst>
          </p:cNvPr>
          <p:cNvSpPr>
            <a:spLocks noGrp="1"/>
          </p:cNvSpPr>
          <p:nvPr>
            <p:ph sz="quarter" idx="13"/>
          </p:nvPr>
        </p:nvSpPr>
        <p:spPr>
          <a:xfrm>
            <a:off x="595523" y="2454442"/>
            <a:ext cx="10578244" cy="3819553"/>
          </a:xfrm>
        </p:spPr>
        <p:txBody>
          <a:bodyPr/>
          <a:lstStyle/>
          <a:p>
            <a:pPr marL="457200" indent="-457200">
              <a:lnSpc>
                <a:spcPct val="100000"/>
              </a:lnSpc>
              <a:spcBef>
                <a:spcPts val="0"/>
              </a:spcBef>
              <a:buFont typeface="Arial" panose="020B0604020202020204" pitchFamily="34" charset="0"/>
              <a:buChar char="•"/>
            </a:pPr>
            <a:r>
              <a:rPr lang="en-US" sz="2500" dirty="0"/>
              <a:t>Libraries may accept donations only when authorized by statute or local resolution</a:t>
            </a:r>
          </a:p>
          <a:p>
            <a:pPr marL="457200" indent="-457200">
              <a:lnSpc>
                <a:spcPct val="100000"/>
              </a:lnSpc>
              <a:spcBef>
                <a:spcPts val="0"/>
              </a:spcBef>
              <a:buFont typeface="Arial" panose="020B0604020202020204" pitchFamily="34" charset="0"/>
              <a:buChar char="•"/>
            </a:pPr>
            <a:r>
              <a:rPr lang="en-US" sz="2500" dirty="0"/>
              <a:t>Meeting minutes of the library board should reflect acceptance of a donation</a:t>
            </a:r>
          </a:p>
          <a:p>
            <a:pPr marL="457200" indent="-457200">
              <a:lnSpc>
                <a:spcPct val="100000"/>
              </a:lnSpc>
              <a:spcBef>
                <a:spcPts val="0"/>
              </a:spcBef>
              <a:buFont typeface="Arial" panose="020B0604020202020204" pitchFamily="34" charset="0"/>
              <a:buChar char="•"/>
            </a:pPr>
            <a:r>
              <a:rPr lang="en-US" sz="2500" dirty="0"/>
              <a:t>Libraries must not commingle donated funds with general operating funds unless authorized by law</a:t>
            </a:r>
          </a:p>
          <a:p>
            <a:endParaRPr lang="en-US" dirty="0"/>
          </a:p>
        </p:txBody>
      </p:sp>
      <p:pic>
        <p:nvPicPr>
          <p:cNvPr id="5" name="Picture 4" descr="A picture containing text, black&#10;&#10;AI-generated content may be incorrect.">
            <a:extLst>
              <a:ext uri="{FF2B5EF4-FFF2-40B4-BE49-F238E27FC236}">
                <a16:creationId xmlns:a16="http://schemas.microsoft.com/office/drawing/2014/main" id="{5943928B-B4B4-7B61-F184-42068EACC7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36227097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05AC7-4907-80D3-95A8-1D432DB51E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559E09-67F9-48A6-A597-BB3651A84AAC}"/>
              </a:ext>
            </a:extLst>
          </p:cNvPr>
          <p:cNvSpPr>
            <a:spLocks noGrp="1"/>
          </p:cNvSpPr>
          <p:nvPr>
            <p:ph type="title"/>
          </p:nvPr>
        </p:nvSpPr>
        <p:spPr>
          <a:xfrm>
            <a:off x="595523" y="326745"/>
            <a:ext cx="8549640" cy="1574317"/>
          </a:xfrm>
        </p:spPr>
        <p:txBody>
          <a:bodyPr/>
          <a:lstStyle/>
          <a:p>
            <a:r>
              <a:rPr lang="en-US" dirty="0"/>
              <a:t>Fundraising and Donations</a:t>
            </a:r>
            <a:br>
              <a:rPr lang="en-US" dirty="0"/>
            </a:br>
            <a:r>
              <a:rPr lang="en-US" b="0" dirty="0" err="1"/>
              <a:t>Donations</a:t>
            </a:r>
            <a:endParaRPr lang="en-US" dirty="0"/>
          </a:p>
        </p:txBody>
      </p:sp>
      <p:sp>
        <p:nvSpPr>
          <p:cNvPr id="3" name="Content Placeholder 2">
            <a:extLst>
              <a:ext uri="{FF2B5EF4-FFF2-40B4-BE49-F238E27FC236}">
                <a16:creationId xmlns:a16="http://schemas.microsoft.com/office/drawing/2014/main" id="{0363DD79-7127-1462-2A2A-7E57BE6A481F}"/>
              </a:ext>
            </a:extLst>
          </p:cNvPr>
          <p:cNvSpPr>
            <a:spLocks noGrp="1"/>
          </p:cNvSpPr>
          <p:nvPr>
            <p:ph sz="quarter" idx="13"/>
          </p:nvPr>
        </p:nvSpPr>
        <p:spPr>
          <a:xfrm>
            <a:off x="595523" y="2261938"/>
            <a:ext cx="10578244" cy="4012058"/>
          </a:xfrm>
        </p:spPr>
        <p:txBody>
          <a:bodyPr>
            <a:normAutofit lnSpcReduction="10000"/>
          </a:bodyPr>
          <a:lstStyle/>
          <a:p>
            <a:pPr marL="457200" indent="-457200" algn="ctr">
              <a:lnSpc>
                <a:spcPct val="110000"/>
              </a:lnSpc>
              <a:spcBef>
                <a:spcPts val="0"/>
              </a:spcBef>
              <a:spcAft>
                <a:spcPts val="600"/>
              </a:spcAft>
            </a:pPr>
            <a:r>
              <a:rPr lang="en-US" sz="2500" u="sng" dirty="0"/>
              <a:t>Accounting for Donations</a:t>
            </a:r>
          </a:p>
          <a:p>
            <a:pPr marL="457200" indent="-457200">
              <a:lnSpc>
                <a:spcPct val="110000"/>
              </a:lnSpc>
              <a:spcBef>
                <a:spcPts val="0"/>
              </a:spcBef>
              <a:buFont typeface="Arial" panose="020B0604020202020204" pitchFamily="34" charset="0"/>
              <a:buChar char="•"/>
            </a:pPr>
            <a:r>
              <a:rPr lang="en-US" sz="2500" dirty="0"/>
              <a:t>Donations must be receipted and deposited into an appropriate fund established by the fiscal officer</a:t>
            </a:r>
          </a:p>
          <a:p>
            <a:pPr marL="457200" indent="-457200">
              <a:lnSpc>
                <a:spcPct val="110000"/>
              </a:lnSpc>
              <a:spcBef>
                <a:spcPts val="0"/>
              </a:spcBef>
              <a:buFont typeface="Arial" panose="020B0604020202020204" pitchFamily="34" charset="0"/>
              <a:buChar char="•"/>
            </a:pPr>
            <a:r>
              <a:rPr lang="en-US" sz="2500" dirty="0"/>
              <a:t>If donations are restricted for a specific purpose (“restricted donation”), they must be deposited into a dedicated fund and used only for that purpose</a:t>
            </a:r>
          </a:p>
          <a:p>
            <a:pPr marL="457200" indent="-457200">
              <a:lnSpc>
                <a:spcPct val="110000"/>
              </a:lnSpc>
              <a:spcBef>
                <a:spcPts val="0"/>
              </a:spcBef>
              <a:buFont typeface="Arial" panose="020B0604020202020204" pitchFamily="34" charset="0"/>
              <a:buChar char="•"/>
            </a:pPr>
            <a:r>
              <a:rPr lang="en-US" sz="2500" dirty="0"/>
              <a:t>Unrestricted donations may not be spent without proper appropriation, even if funds are available </a:t>
            </a:r>
          </a:p>
          <a:p>
            <a:pPr marL="457200" indent="-457200">
              <a:lnSpc>
                <a:spcPct val="110000"/>
              </a:lnSpc>
              <a:spcBef>
                <a:spcPts val="0"/>
              </a:spcBef>
              <a:buFont typeface="Arial" panose="020B0604020202020204" pitchFamily="34" charset="0"/>
              <a:buChar char="•"/>
            </a:pPr>
            <a:r>
              <a:rPr lang="en-US" sz="2500" dirty="0"/>
              <a:t>Restricted donations may be spent without appropriation</a:t>
            </a:r>
          </a:p>
          <a:p>
            <a:pPr marL="1033272" lvl="1" indent="-347472"/>
            <a:r>
              <a:rPr lang="en-US" sz="2500" dirty="0"/>
              <a:t>IC 36-12-3-11(a)(5)</a:t>
            </a:r>
          </a:p>
          <a:p>
            <a:endParaRPr lang="en-US" dirty="0"/>
          </a:p>
        </p:txBody>
      </p:sp>
      <p:pic>
        <p:nvPicPr>
          <p:cNvPr id="5" name="Picture 4" descr="A picture containing text, black&#10;&#10;AI-generated content may be incorrect.">
            <a:extLst>
              <a:ext uri="{FF2B5EF4-FFF2-40B4-BE49-F238E27FC236}">
                <a16:creationId xmlns:a16="http://schemas.microsoft.com/office/drawing/2014/main" id="{3CEDBFFC-C3AF-A1CE-C982-B8DCEA76F0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14695540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3749039" cy="3291840"/>
          </a:xfrm>
        </p:spPr>
        <p:txBody>
          <a:bodyPr/>
          <a:lstStyle/>
          <a:p>
            <a:r>
              <a:rPr lang="en-US" dirty="0"/>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a:xfrm>
            <a:off x="4343399" y="2041236"/>
            <a:ext cx="4710166" cy="4479637"/>
          </a:xfrm>
        </p:spPr>
        <p:txBody>
          <a:bodyPr/>
          <a:lstStyle/>
          <a:p>
            <a:pPr algn="ctr"/>
            <a:r>
              <a:rPr lang="en-US" sz="2800" dirty="0">
                <a:solidFill>
                  <a:schemeClr val="bg1"/>
                </a:solidFill>
              </a:rPr>
              <a:t>State Board of Accounts</a:t>
            </a:r>
          </a:p>
          <a:p>
            <a:pPr algn="ctr"/>
            <a:endParaRPr lang="en-US" sz="2800" dirty="0">
              <a:solidFill>
                <a:schemeClr val="bg1"/>
              </a:solidFill>
            </a:endParaRPr>
          </a:p>
          <a:p>
            <a:pPr algn="ctr"/>
            <a:r>
              <a:rPr lang="en-US" sz="2800" dirty="0">
                <a:solidFill>
                  <a:schemeClr val="bg1"/>
                </a:solidFill>
              </a:rPr>
              <a:t>Government Technical Assistance &amp; Compliance </a:t>
            </a:r>
          </a:p>
          <a:p>
            <a:pPr algn="ctr"/>
            <a:r>
              <a:rPr lang="en-US" sz="2800" dirty="0">
                <a:solidFill>
                  <a:schemeClr val="bg1"/>
                </a:solidFill>
              </a:rPr>
              <a:t>Directors for Libraries</a:t>
            </a:r>
          </a:p>
          <a:p>
            <a:pPr algn="ctr"/>
            <a:endParaRPr lang="en-US" sz="2800" dirty="0">
              <a:solidFill>
                <a:schemeClr val="bg1"/>
              </a:solidFill>
            </a:endParaRPr>
          </a:p>
          <a:p>
            <a:pPr algn="ctr"/>
            <a:r>
              <a:rPr lang="en-US" sz="2800" dirty="0">
                <a:solidFill>
                  <a:schemeClr val="bg1"/>
                </a:solidFill>
              </a:rPr>
              <a:t>Beth Goss &amp; Elise Bowling</a:t>
            </a:r>
          </a:p>
          <a:p>
            <a:pPr algn="ctr"/>
            <a:r>
              <a:rPr lang="en-US" sz="2800" dirty="0">
                <a:solidFill>
                  <a:schemeClr val="bg1"/>
                </a:solidFill>
              </a:rPr>
              <a:t>Email:  </a:t>
            </a:r>
            <a:r>
              <a:rPr lang="en-US" sz="2800" dirty="0">
                <a:solidFill>
                  <a:schemeClr val="bg1"/>
                </a:solidFill>
                <a:hlinkClick r:id="rId3">
                  <a:extLst>
                    <a:ext uri="{A12FA001-AC4F-418D-AE19-62706E023703}">
                      <ahyp:hlinkClr xmlns:ahyp="http://schemas.microsoft.com/office/drawing/2018/hyperlinkcolor" val="tx"/>
                    </a:ext>
                  </a:extLst>
                </a:hlinkClick>
              </a:rPr>
              <a:t>Libraries@sboa.in.gov</a:t>
            </a:r>
            <a:r>
              <a:rPr lang="en-US" sz="2800" dirty="0">
                <a:solidFill>
                  <a:schemeClr val="bg1"/>
                </a:solidFill>
              </a:rPr>
              <a:t> </a:t>
            </a:r>
          </a:p>
          <a:p>
            <a:pPr algn="ctr"/>
            <a:r>
              <a:rPr lang="en-US" sz="2800" dirty="0">
                <a:solidFill>
                  <a:schemeClr val="bg1"/>
                </a:solidFill>
              </a:rPr>
              <a:t>Phone: (317)232-2513</a:t>
            </a:r>
          </a:p>
          <a:p>
            <a:pPr algn="ctr"/>
            <a:endParaRPr lang="en-US" sz="2800" dirty="0">
              <a:solidFill>
                <a:schemeClr val="bg1"/>
              </a:solidFill>
            </a:endParaRPr>
          </a:p>
        </p:txBody>
      </p:sp>
      <p:pic>
        <p:nvPicPr>
          <p:cNvPr id="6" name="Picture 5">
            <a:extLst>
              <a:ext uri="{FF2B5EF4-FFF2-40B4-BE49-F238E27FC236}">
                <a16:creationId xmlns:a16="http://schemas.microsoft.com/office/drawing/2014/main" id="{7B3A96AD-EDBF-A596-22BE-1571881860D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5998" y="5029196"/>
            <a:ext cx="1828804" cy="1828804"/>
          </a:xfrm>
          <a:prstGeom prst="rect">
            <a:avLst/>
          </a:prstGeom>
        </p:spPr>
      </p:pic>
    </p:spTree>
    <p:extLst>
      <p:ext uri="{BB962C8B-B14F-4D97-AF65-F5344CB8AC3E}">
        <p14:creationId xmlns:p14="http://schemas.microsoft.com/office/powerpoint/2010/main" val="4261132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B13DC-10E1-6761-EA26-BF5B02420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299D67-6D49-3671-D825-476DC2BDAE1C}"/>
              </a:ext>
            </a:extLst>
          </p:cNvPr>
          <p:cNvSpPr>
            <a:spLocks noGrp="1"/>
          </p:cNvSpPr>
          <p:nvPr>
            <p:ph type="title"/>
          </p:nvPr>
        </p:nvSpPr>
        <p:spPr>
          <a:xfrm>
            <a:off x="594360" y="790595"/>
            <a:ext cx="9778365" cy="1494596"/>
          </a:xfrm>
        </p:spPr>
        <p:txBody>
          <a:bodyPr anchor="ctr"/>
          <a:lstStyle/>
          <a:p>
            <a:r>
              <a:rPr lang="en-US" dirty="0"/>
              <a:t>Annual Financial Report </a:t>
            </a:r>
            <a:r>
              <a:rPr lang="en-US" b="0" dirty="0"/>
              <a:t>(AFR)</a:t>
            </a:r>
          </a:p>
        </p:txBody>
      </p:sp>
      <p:sp>
        <p:nvSpPr>
          <p:cNvPr id="3" name="Content Placeholder 2">
            <a:extLst>
              <a:ext uri="{FF2B5EF4-FFF2-40B4-BE49-F238E27FC236}">
                <a16:creationId xmlns:a16="http://schemas.microsoft.com/office/drawing/2014/main" id="{21109CDA-82AA-7DF7-AB35-1299264AE0F4}"/>
              </a:ext>
            </a:extLst>
          </p:cNvPr>
          <p:cNvSpPr>
            <a:spLocks noGrp="1"/>
          </p:cNvSpPr>
          <p:nvPr>
            <p:ph sz="quarter" idx="15"/>
          </p:nvPr>
        </p:nvSpPr>
        <p:spPr>
          <a:xfrm>
            <a:off x="594360" y="2213857"/>
            <a:ext cx="10679891" cy="4583698"/>
          </a:xfrm>
        </p:spPr>
        <p:txBody>
          <a:bodyPr>
            <a:noAutofit/>
          </a:bodyPr>
          <a:lstStyle/>
          <a:p>
            <a:pPr marL="457200" indent="-457200">
              <a:lnSpc>
                <a:spcPct val="100000"/>
              </a:lnSpc>
              <a:spcBef>
                <a:spcPts val="0"/>
              </a:spcBef>
            </a:pPr>
            <a:r>
              <a:rPr lang="en-US" sz="2500" u="sng" dirty="0"/>
              <a:t>Financial Information</a:t>
            </a:r>
          </a:p>
          <a:p>
            <a:pPr marL="457200" indent="-457200">
              <a:lnSpc>
                <a:spcPct val="100000"/>
              </a:lnSpc>
              <a:spcBef>
                <a:spcPts val="0"/>
              </a:spcBef>
            </a:pPr>
            <a:r>
              <a:rPr lang="en-US" sz="2500" dirty="0"/>
              <a:t>Amounts entered within the Gateway Annual Financial Report did not agree with the financial activity recorded within the unit ledgers.</a:t>
            </a:r>
          </a:p>
          <a:p>
            <a:pPr marL="457200" indent="-457200">
              <a:lnSpc>
                <a:spcPct val="100000"/>
              </a:lnSpc>
              <a:spcBef>
                <a:spcPts val="0"/>
              </a:spcBef>
            </a:pPr>
            <a:endParaRPr lang="en-US" sz="2500" dirty="0"/>
          </a:p>
          <a:p>
            <a:pPr marL="457200" indent="-457200">
              <a:lnSpc>
                <a:spcPct val="100000"/>
              </a:lnSpc>
              <a:spcBef>
                <a:spcPts val="0"/>
              </a:spcBef>
            </a:pPr>
            <a:r>
              <a:rPr lang="en-US" sz="2500" dirty="0"/>
              <a:t>Examples:</a:t>
            </a:r>
          </a:p>
          <a:p>
            <a:pPr marL="457200" indent="-457200">
              <a:lnSpc>
                <a:spcPct val="100000"/>
              </a:lnSpc>
              <a:spcBef>
                <a:spcPts val="0"/>
              </a:spcBef>
              <a:buFont typeface="Arial" panose="020B0604020202020204" pitchFamily="34" charset="0"/>
              <a:buChar char="•"/>
            </a:pPr>
            <a:r>
              <a:rPr lang="en-US" sz="2500" dirty="0"/>
              <a:t>Receipts/Disbursements were overstated due to unit including</a:t>
            </a:r>
          </a:p>
          <a:p>
            <a:pPr marL="1033272" lvl="2" indent="-347472">
              <a:lnSpc>
                <a:spcPct val="80000"/>
              </a:lnSpc>
              <a:spcBef>
                <a:spcPts val="600"/>
              </a:spcBef>
            </a:pPr>
            <a:r>
              <a:rPr lang="en-US" sz="2500" dirty="0"/>
              <a:t>Bank transfers</a:t>
            </a:r>
          </a:p>
          <a:p>
            <a:pPr marL="1033272" lvl="2" indent="-347472">
              <a:lnSpc>
                <a:spcPct val="80000"/>
              </a:lnSpc>
              <a:spcBef>
                <a:spcPts val="600"/>
              </a:spcBef>
            </a:pPr>
            <a:r>
              <a:rPr lang="en-US" sz="2500" dirty="0"/>
              <a:t>Incorrectly reporting investments</a:t>
            </a:r>
          </a:p>
          <a:p>
            <a:pPr marL="457200" indent="-457200">
              <a:lnSpc>
                <a:spcPct val="100000"/>
              </a:lnSpc>
              <a:spcBef>
                <a:spcPts val="0"/>
              </a:spcBef>
              <a:buFont typeface="Arial" panose="020B0604020202020204" pitchFamily="34" charset="0"/>
              <a:buChar char="•"/>
            </a:pPr>
            <a:r>
              <a:rPr lang="en-US" sz="2500" dirty="0"/>
              <a:t>Receipts/Disbursement were understated due to unit not including</a:t>
            </a:r>
          </a:p>
          <a:p>
            <a:pPr marL="457200" lvl="1" indent="-457200">
              <a:lnSpc>
                <a:spcPct val="100000"/>
              </a:lnSpc>
              <a:spcBef>
                <a:spcPts val="0"/>
              </a:spcBef>
            </a:pPr>
            <a:r>
              <a:rPr lang="en-US" sz="2500" dirty="0"/>
              <a:t>Payroll Withholding funds</a:t>
            </a:r>
          </a:p>
          <a:p>
            <a:pPr marL="1033272" lvl="2" indent="-347472">
              <a:lnSpc>
                <a:spcPct val="80000"/>
              </a:lnSpc>
              <a:spcBef>
                <a:spcPts val="600"/>
              </a:spcBef>
            </a:pPr>
            <a:r>
              <a:rPr lang="en-US" sz="2500" dirty="0"/>
              <a:t>Grant funds</a:t>
            </a:r>
          </a:p>
          <a:p>
            <a:pPr marL="457200" indent="-457200">
              <a:lnSpc>
                <a:spcPct val="100000"/>
              </a:lnSpc>
              <a:spcBef>
                <a:spcPts val="0"/>
              </a:spcBef>
              <a:buFont typeface="Arial" panose="020B0604020202020204" pitchFamily="34" charset="0"/>
              <a:buChar char="•"/>
            </a:pPr>
            <a:endParaRPr lang="en-US" sz="2600" dirty="0"/>
          </a:p>
          <a:p>
            <a:pPr>
              <a:lnSpc>
                <a:spcPct val="100000"/>
              </a:lnSpc>
              <a:spcBef>
                <a:spcPts val="0"/>
              </a:spcBef>
            </a:pP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D330762A-0E83-787C-0AC9-76558882EE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66013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515CB-F6AB-10D1-ED00-07E5E4B5CF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2F6046-415B-A1F3-A39B-B835E0676473}"/>
              </a:ext>
            </a:extLst>
          </p:cNvPr>
          <p:cNvSpPr>
            <a:spLocks noGrp="1"/>
          </p:cNvSpPr>
          <p:nvPr>
            <p:ph type="title"/>
          </p:nvPr>
        </p:nvSpPr>
        <p:spPr>
          <a:xfrm>
            <a:off x="594360" y="278129"/>
            <a:ext cx="9778365" cy="1494596"/>
          </a:xfrm>
        </p:spPr>
        <p:txBody>
          <a:bodyPr/>
          <a:lstStyle/>
          <a:p>
            <a:r>
              <a:rPr lang="en-US" dirty="0"/>
              <a:t>Annual Financial Report (continued)</a:t>
            </a:r>
            <a:endParaRPr lang="en-US" sz="3200" b="0" dirty="0"/>
          </a:p>
        </p:txBody>
      </p:sp>
      <p:sp>
        <p:nvSpPr>
          <p:cNvPr id="3" name="Content Placeholder 2">
            <a:extLst>
              <a:ext uri="{FF2B5EF4-FFF2-40B4-BE49-F238E27FC236}">
                <a16:creationId xmlns:a16="http://schemas.microsoft.com/office/drawing/2014/main" id="{27F3E05A-CC9A-610E-D5F7-4ED126766A63}"/>
              </a:ext>
            </a:extLst>
          </p:cNvPr>
          <p:cNvSpPr>
            <a:spLocks noGrp="1"/>
          </p:cNvSpPr>
          <p:nvPr>
            <p:ph sz="quarter" idx="15"/>
          </p:nvPr>
        </p:nvSpPr>
        <p:spPr>
          <a:xfrm>
            <a:off x="594360" y="2257425"/>
            <a:ext cx="10689939" cy="4016570"/>
          </a:xfrm>
        </p:spPr>
        <p:txBody>
          <a:bodyPr>
            <a:noAutofit/>
          </a:bodyPr>
          <a:lstStyle/>
          <a:p>
            <a:pPr marL="457200" indent="-457200">
              <a:lnSpc>
                <a:spcPct val="100000"/>
              </a:lnSpc>
              <a:spcBef>
                <a:spcPts val="0"/>
              </a:spcBef>
            </a:pPr>
            <a:r>
              <a:rPr lang="en-US" sz="2500" u="sng" dirty="0"/>
              <a:t>Addressing and correcting the ARC</a:t>
            </a:r>
            <a:endParaRPr lang="en-US" sz="2500" dirty="0"/>
          </a:p>
          <a:p>
            <a:pPr marL="457200" indent="-457200">
              <a:lnSpc>
                <a:spcPct val="100000"/>
              </a:lnSpc>
              <a:spcBef>
                <a:spcPts val="0"/>
              </a:spcBef>
              <a:buFont typeface="Arial" panose="020B0604020202020204" pitchFamily="34" charset="0"/>
              <a:buChar char="•"/>
            </a:pPr>
            <a:r>
              <a:rPr lang="en-US" sz="2500" dirty="0"/>
              <a:t>Once fund information has been entered into the Gateway AFR have another individual review and approve what has been entered to ensure it agrees with your unit ledgers</a:t>
            </a:r>
          </a:p>
          <a:p>
            <a:pPr marL="457200" indent="-457200">
              <a:lnSpc>
                <a:spcPct val="100000"/>
              </a:lnSpc>
              <a:spcBef>
                <a:spcPts val="0"/>
              </a:spcBef>
              <a:buFont typeface="Arial" panose="020B0604020202020204" pitchFamily="34" charset="0"/>
              <a:buChar char="•"/>
            </a:pPr>
            <a:r>
              <a:rPr lang="en-US" sz="2500" dirty="0"/>
              <a:t>When reviewing information entered into the AFR check to ensure bank transfers are not included in the amounts reported</a:t>
            </a:r>
          </a:p>
          <a:p>
            <a:pPr marL="457200" indent="-457200">
              <a:lnSpc>
                <a:spcPct val="100000"/>
              </a:lnSpc>
              <a:spcBef>
                <a:spcPts val="0"/>
              </a:spcBef>
              <a:buFont typeface="Arial" panose="020B0604020202020204" pitchFamily="34" charset="0"/>
              <a:buChar char="•"/>
            </a:pPr>
            <a:r>
              <a:rPr lang="en-US" sz="2500" dirty="0"/>
              <a:t>Make sure all payroll withholding (clearing accounts) are included</a:t>
            </a:r>
          </a:p>
          <a:p>
            <a:pPr marL="457200" indent="-457200">
              <a:lnSpc>
                <a:spcPct val="100000"/>
              </a:lnSpc>
              <a:spcBef>
                <a:spcPts val="0"/>
              </a:spcBef>
              <a:buFont typeface="Arial" panose="020B0604020202020204" pitchFamily="34" charset="0"/>
              <a:buChar char="•"/>
            </a:pPr>
            <a:r>
              <a:rPr lang="en-US" sz="2500" dirty="0"/>
              <a:t>When entering investments be sure to follow the Gateway User Guide instructions (link: </a:t>
            </a:r>
            <a:r>
              <a:rPr lang="en-US" sz="2500" dirty="0">
                <a:hlinkClick r:id="rId3"/>
              </a:rPr>
              <a:t>https://gateway.ifionline.org/userguides/AFRguide</a:t>
            </a:r>
            <a:r>
              <a:rPr lang="en-US" sz="2500" dirty="0"/>
              <a:t>)</a:t>
            </a:r>
          </a:p>
        </p:txBody>
      </p:sp>
      <p:pic>
        <p:nvPicPr>
          <p:cNvPr id="5" name="Picture 4" descr="A picture containing text, black&#10;&#10;AI-generated content may be incorrect.">
            <a:extLst>
              <a:ext uri="{FF2B5EF4-FFF2-40B4-BE49-F238E27FC236}">
                <a16:creationId xmlns:a16="http://schemas.microsoft.com/office/drawing/2014/main" id="{3BAA8A4F-0B12-D098-5BA1-A4F733BBEB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2784561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D58FF-0CF4-8CD7-3F9B-EE105CFCEC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950472-3F10-D327-B38A-934FBC967BDA}"/>
              </a:ext>
            </a:extLst>
          </p:cNvPr>
          <p:cNvSpPr>
            <a:spLocks noGrp="1"/>
          </p:cNvSpPr>
          <p:nvPr>
            <p:ph type="title"/>
          </p:nvPr>
        </p:nvSpPr>
        <p:spPr>
          <a:xfrm>
            <a:off x="594360" y="278129"/>
            <a:ext cx="9778365" cy="1494596"/>
          </a:xfrm>
        </p:spPr>
        <p:txBody>
          <a:bodyPr/>
          <a:lstStyle/>
          <a:p>
            <a:r>
              <a:rPr lang="en-US" dirty="0"/>
              <a:t>Annual Financial Report (continued)</a:t>
            </a:r>
            <a:endParaRPr lang="en-US" sz="3200" b="0" dirty="0"/>
          </a:p>
        </p:txBody>
      </p:sp>
      <p:sp>
        <p:nvSpPr>
          <p:cNvPr id="3" name="Content Placeholder 2">
            <a:extLst>
              <a:ext uri="{FF2B5EF4-FFF2-40B4-BE49-F238E27FC236}">
                <a16:creationId xmlns:a16="http://schemas.microsoft.com/office/drawing/2014/main" id="{5DF5CDEE-AF0B-89FC-F673-6FFFBA5A9AB2}"/>
              </a:ext>
            </a:extLst>
          </p:cNvPr>
          <p:cNvSpPr>
            <a:spLocks noGrp="1"/>
          </p:cNvSpPr>
          <p:nvPr>
            <p:ph sz="quarter" idx="15"/>
          </p:nvPr>
        </p:nvSpPr>
        <p:spPr>
          <a:xfrm>
            <a:off x="594360" y="2257424"/>
            <a:ext cx="10740181" cy="4600575"/>
          </a:xfrm>
        </p:spPr>
        <p:txBody>
          <a:bodyPr>
            <a:noAutofit/>
          </a:bodyPr>
          <a:lstStyle/>
          <a:p>
            <a:pPr marL="457200" indent="-457200">
              <a:lnSpc>
                <a:spcPct val="100000"/>
              </a:lnSpc>
              <a:spcBef>
                <a:spcPts val="0"/>
              </a:spcBef>
            </a:pPr>
            <a:r>
              <a:rPr lang="en-US" sz="2600" u="sng" dirty="0"/>
              <a:t>Capital Assets</a:t>
            </a:r>
            <a:endParaRPr lang="en-US" sz="2600" dirty="0"/>
          </a:p>
          <a:p>
            <a:pPr marL="457200" lvl="1" indent="-457200">
              <a:lnSpc>
                <a:spcPct val="100000"/>
              </a:lnSpc>
              <a:spcBef>
                <a:spcPts val="0"/>
              </a:spcBef>
            </a:pPr>
            <a:r>
              <a:rPr lang="en-US" sz="2600" dirty="0"/>
              <a:t>Reported capital asset totals within the AFR do not agree with the detailed listing of capital assets</a:t>
            </a:r>
          </a:p>
          <a:p>
            <a:pPr marL="457200" lvl="1" indent="-457200">
              <a:lnSpc>
                <a:spcPct val="100000"/>
              </a:lnSpc>
              <a:spcBef>
                <a:spcPts val="0"/>
              </a:spcBef>
            </a:pPr>
            <a:endParaRPr lang="en-US" sz="2600" dirty="0"/>
          </a:p>
          <a:p>
            <a:pPr marL="457200" indent="-457200">
              <a:lnSpc>
                <a:spcPct val="100000"/>
              </a:lnSpc>
              <a:spcBef>
                <a:spcPts val="0"/>
              </a:spcBef>
            </a:pPr>
            <a:r>
              <a:rPr lang="en-US" sz="2600" u="sng" dirty="0"/>
              <a:t>Addressing and correcting the ARC </a:t>
            </a:r>
            <a:endParaRPr lang="en-US" sz="2600" dirty="0"/>
          </a:p>
          <a:p>
            <a:pPr marL="457200" lvl="1" indent="-457200">
              <a:lnSpc>
                <a:spcPct val="100000"/>
              </a:lnSpc>
              <a:spcBef>
                <a:spcPts val="0"/>
              </a:spcBef>
            </a:pPr>
            <a:r>
              <a:rPr lang="en-US" sz="2600" dirty="0"/>
              <a:t>Once asset information has been entered into the Gateway AFR have another individual review and approve what has been entered to ensure it agrees with your detailed capital asset listing</a:t>
            </a:r>
          </a:p>
          <a:p>
            <a:pPr marL="457200" lvl="1" indent="-457200">
              <a:lnSpc>
                <a:spcPct val="100000"/>
              </a:lnSpc>
              <a:spcBef>
                <a:spcPts val="0"/>
              </a:spcBef>
            </a:pPr>
            <a:r>
              <a:rPr lang="en-US" sz="2600" dirty="0"/>
              <a:t>Make sure the detail capital asset listing includes purchase date and that the assets are reported at the historical cost. If assets have been disposed those should be removed as well</a:t>
            </a:r>
          </a:p>
          <a:p>
            <a:pPr lvl="1" indent="0">
              <a:lnSpc>
                <a:spcPct val="100000"/>
              </a:lnSpc>
              <a:spcBef>
                <a:spcPts val="0"/>
              </a:spcBef>
              <a:buNone/>
            </a:pP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8A2774F0-1497-56D6-0529-24B3CB22AA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350171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6AB73-02BF-322D-1E89-85468BDF4F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4D747-35E0-8EDE-0DAC-A1FAB8414EDF}"/>
              </a:ext>
            </a:extLst>
          </p:cNvPr>
          <p:cNvSpPr>
            <a:spLocks noGrp="1"/>
          </p:cNvSpPr>
          <p:nvPr>
            <p:ph type="title"/>
          </p:nvPr>
        </p:nvSpPr>
        <p:spPr>
          <a:xfrm>
            <a:off x="594360" y="278129"/>
            <a:ext cx="9778365" cy="1494596"/>
          </a:xfrm>
        </p:spPr>
        <p:txBody>
          <a:bodyPr/>
          <a:lstStyle/>
          <a:p>
            <a:r>
              <a:rPr lang="en-US" dirty="0"/>
              <a:t>Annual Financial Report (continued)</a:t>
            </a:r>
            <a:endParaRPr lang="en-US" sz="3200" b="0" dirty="0"/>
          </a:p>
        </p:txBody>
      </p:sp>
      <p:sp>
        <p:nvSpPr>
          <p:cNvPr id="3" name="Content Placeholder 2">
            <a:extLst>
              <a:ext uri="{FF2B5EF4-FFF2-40B4-BE49-F238E27FC236}">
                <a16:creationId xmlns:a16="http://schemas.microsoft.com/office/drawing/2014/main" id="{768F4601-584C-C1C0-D729-29982238EF0C}"/>
              </a:ext>
            </a:extLst>
          </p:cNvPr>
          <p:cNvSpPr>
            <a:spLocks noGrp="1"/>
          </p:cNvSpPr>
          <p:nvPr>
            <p:ph sz="quarter" idx="15"/>
          </p:nvPr>
        </p:nvSpPr>
        <p:spPr>
          <a:xfrm>
            <a:off x="594360" y="2209800"/>
            <a:ext cx="10304549" cy="4064195"/>
          </a:xfrm>
        </p:spPr>
        <p:txBody>
          <a:bodyPr>
            <a:noAutofit/>
          </a:bodyPr>
          <a:lstStyle/>
          <a:p>
            <a:pPr marL="457200" indent="-457200">
              <a:lnSpc>
                <a:spcPct val="100000"/>
              </a:lnSpc>
              <a:spcBef>
                <a:spcPts val="0"/>
              </a:spcBef>
            </a:pPr>
            <a:r>
              <a:rPr lang="en-US" sz="2600" u="sng" dirty="0"/>
              <a:t>Schedule of Leases and Debt</a:t>
            </a:r>
          </a:p>
          <a:p>
            <a:pPr marL="457200" indent="-457200">
              <a:lnSpc>
                <a:spcPct val="100000"/>
              </a:lnSpc>
              <a:spcBef>
                <a:spcPts val="0"/>
              </a:spcBef>
              <a:buFont typeface="Arial" panose="020B0604020202020204" pitchFamily="34" charset="0"/>
              <a:buChar char="•"/>
            </a:pPr>
            <a:r>
              <a:rPr lang="en-US" sz="2600" dirty="0"/>
              <a:t>Outstanding principal loan balance and amount due within one year do not agree with the loan amortization schedule</a:t>
            </a:r>
          </a:p>
          <a:p>
            <a:pPr marL="457200" indent="-457200">
              <a:lnSpc>
                <a:spcPct val="100000"/>
              </a:lnSpc>
              <a:spcBef>
                <a:spcPts val="0"/>
              </a:spcBef>
              <a:buFont typeface="Arial" panose="020B0604020202020204" pitchFamily="34" charset="0"/>
              <a:buChar char="•"/>
            </a:pPr>
            <a:endParaRPr lang="en-US" sz="2600" u="sng" dirty="0"/>
          </a:p>
          <a:p>
            <a:pPr marL="457200" indent="-457200">
              <a:lnSpc>
                <a:spcPct val="100000"/>
              </a:lnSpc>
              <a:spcBef>
                <a:spcPts val="0"/>
              </a:spcBef>
            </a:pPr>
            <a:r>
              <a:rPr lang="en-US" sz="2600" u="sng" dirty="0"/>
              <a:t>Addressing and correcting the ARC </a:t>
            </a:r>
            <a:endParaRPr lang="en-US" sz="2600" dirty="0"/>
          </a:p>
          <a:p>
            <a:pPr marL="457200" lvl="1" indent="-457200">
              <a:lnSpc>
                <a:spcPct val="100000"/>
              </a:lnSpc>
              <a:spcBef>
                <a:spcPts val="0"/>
              </a:spcBef>
            </a:pPr>
            <a:r>
              <a:rPr lang="en-US" sz="2600" dirty="0"/>
              <a:t>Once debt information has been entered into the Gateway AFR have another individual review and approve what has been entered to ensure it agrees with your loan amortization schedules</a:t>
            </a:r>
          </a:p>
          <a:p>
            <a:pPr marL="740664" lvl="1" indent="-457200">
              <a:lnSpc>
                <a:spcPct val="100000"/>
              </a:lnSpc>
              <a:spcBef>
                <a:spcPts val="0"/>
              </a:spcBef>
            </a:pP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77CE15BF-BF61-1942-B9C1-4A1F4D6641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30482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375D0-64FB-A517-B8B1-27F7895190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5CE137-406F-F88F-498C-A5BD95973D3A}"/>
              </a:ext>
            </a:extLst>
          </p:cNvPr>
          <p:cNvSpPr>
            <a:spLocks noGrp="1"/>
          </p:cNvSpPr>
          <p:nvPr>
            <p:ph type="title"/>
          </p:nvPr>
        </p:nvSpPr>
        <p:spPr>
          <a:xfrm>
            <a:off x="594360" y="278129"/>
            <a:ext cx="9778365" cy="1494596"/>
          </a:xfrm>
        </p:spPr>
        <p:txBody>
          <a:bodyPr/>
          <a:lstStyle/>
          <a:p>
            <a:r>
              <a:rPr lang="en-US" dirty="0"/>
              <a:t>Annual Financial Report (continued)</a:t>
            </a:r>
            <a:endParaRPr lang="en-US" sz="3200" b="0" dirty="0"/>
          </a:p>
        </p:txBody>
      </p:sp>
      <p:sp>
        <p:nvSpPr>
          <p:cNvPr id="3" name="Content Placeholder 2">
            <a:extLst>
              <a:ext uri="{FF2B5EF4-FFF2-40B4-BE49-F238E27FC236}">
                <a16:creationId xmlns:a16="http://schemas.microsoft.com/office/drawing/2014/main" id="{142B616E-4750-49A4-4115-351F2A86CFCC}"/>
              </a:ext>
            </a:extLst>
          </p:cNvPr>
          <p:cNvSpPr>
            <a:spLocks noGrp="1"/>
          </p:cNvSpPr>
          <p:nvPr>
            <p:ph sz="quarter" idx="15"/>
          </p:nvPr>
        </p:nvSpPr>
        <p:spPr>
          <a:xfrm>
            <a:off x="594360" y="2209800"/>
            <a:ext cx="10304549" cy="4064195"/>
          </a:xfrm>
        </p:spPr>
        <p:txBody>
          <a:bodyPr>
            <a:noAutofit/>
          </a:bodyPr>
          <a:lstStyle/>
          <a:p>
            <a:pPr>
              <a:lnSpc>
                <a:spcPct val="100000"/>
              </a:lnSpc>
              <a:spcBef>
                <a:spcPts val="0"/>
              </a:spcBef>
            </a:pPr>
            <a:r>
              <a:rPr lang="en-US" sz="2500" u="sng" dirty="0"/>
              <a:t>Schedule of Leases and Debt (continued)</a:t>
            </a:r>
          </a:p>
          <a:p>
            <a:pPr marL="457200" indent="-457200">
              <a:lnSpc>
                <a:spcPct val="100000"/>
              </a:lnSpc>
              <a:spcBef>
                <a:spcPts val="0"/>
              </a:spcBef>
              <a:buFont typeface="Arial" panose="020B0604020202020204" pitchFamily="34" charset="0"/>
              <a:buChar char="•"/>
            </a:pPr>
            <a:r>
              <a:rPr lang="en-US" sz="2500" dirty="0">
                <a:hlinkClick r:id="rId3"/>
              </a:rPr>
              <a:t>https://gateway.ifionline.org/</a:t>
            </a:r>
            <a:r>
              <a:rPr lang="en-US" sz="2500" dirty="0"/>
              <a:t> - public gateway site</a:t>
            </a:r>
          </a:p>
          <a:p>
            <a:pPr marL="457200" indent="-457200">
              <a:lnSpc>
                <a:spcPct val="100000"/>
              </a:lnSpc>
              <a:spcBef>
                <a:spcPts val="0"/>
              </a:spcBef>
              <a:buFont typeface="Arial" panose="020B0604020202020204" pitchFamily="34" charset="0"/>
              <a:buChar char="•"/>
            </a:pPr>
            <a:r>
              <a:rPr lang="en-US" sz="2500" dirty="0"/>
              <a:t>Report search </a:t>
            </a:r>
            <a:r>
              <a:rPr lang="en-US" sz="2500" dirty="0">
                <a:sym typeface="Wingdings" panose="05000000000000000000" pitchFamily="2" charset="2"/>
              </a:rPr>
              <a:t> Debt Management  Bond/Lease</a:t>
            </a:r>
          </a:p>
          <a:p>
            <a:pPr marL="457200" indent="-457200">
              <a:lnSpc>
                <a:spcPct val="100000"/>
              </a:lnSpc>
              <a:spcBef>
                <a:spcPts val="0"/>
              </a:spcBef>
              <a:buFont typeface="Arial" panose="020B0604020202020204" pitchFamily="34" charset="0"/>
              <a:buChar char="•"/>
            </a:pPr>
            <a:r>
              <a:rPr lang="en-US" sz="2500" dirty="0">
                <a:sym typeface="Wingdings" panose="05000000000000000000" pitchFamily="2" charset="2"/>
              </a:rPr>
              <a:t>Here we filter to the unit we want to review</a:t>
            </a:r>
            <a:endParaRPr lang="en-US" sz="2500" dirty="0"/>
          </a:p>
          <a:p>
            <a:pPr marL="457200" indent="-457200">
              <a:lnSpc>
                <a:spcPct val="100000"/>
              </a:lnSpc>
              <a:spcBef>
                <a:spcPts val="0"/>
              </a:spcBef>
              <a:buFont typeface="Arial" panose="020B0604020202020204" pitchFamily="34" charset="0"/>
              <a:buChar char="•"/>
            </a:pPr>
            <a:endParaRPr lang="en-US" sz="2600" u="sng" dirty="0"/>
          </a:p>
          <a:p>
            <a:pPr marL="740664" lvl="1" indent="-457200">
              <a:lnSpc>
                <a:spcPct val="100000"/>
              </a:lnSpc>
              <a:spcBef>
                <a:spcPts val="0"/>
              </a:spcBef>
            </a:pP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CA0AE22A-31F2-5ADA-EC3C-67648A7CF3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pic>
        <p:nvPicPr>
          <p:cNvPr id="12" name="Picture 11">
            <a:extLst>
              <a:ext uri="{FF2B5EF4-FFF2-40B4-BE49-F238E27FC236}">
                <a16:creationId xmlns:a16="http://schemas.microsoft.com/office/drawing/2014/main" id="{C76F9CA4-CE5B-27A0-9848-4F2081AC88A9}"/>
              </a:ext>
            </a:extLst>
          </p:cNvPr>
          <p:cNvPicPr>
            <a:picLocks noChangeAspect="1"/>
          </p:cNvPicPr>
          <p:nvPr/>
        </p:nvPicPr>
        <p:blipFill>
          <a:blip r:embed="rId5"/>
          <a:stretch>
            <a:fillRect/>
          </a:stretch>
        </p:blipFill>
        <p:spPr>
          <a:xfrm>
            <a:off x="1034746" y="3843645"/>
            <a:ext cx="8897592" cy="2867425"/>
          </a:xfrm>
          <a:prstGeom prst="rect">
            <a:avLst/>
          </a:prstGeom>
        </p:spPr>
      </p:pic>
    </p:spTree>
    <p:extLst>
      <p:ext uri="{BB962C8B-B14F-4D97-AF65-F5344CB8AC3E}">
        <p14:creationId xmlns:p14="http://schemas.microsoft.com/office/powerpoint/2010/main" val="2401663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54F16-3CAD-3D83-F264-22B1B6A597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6A3CAF-8F57-D438-4909-959AF1F2B428}"/>
              </a:ext>
            </a:extLst>
          </p:cNvPr>
          <p:cNvSpPr>
            <a:spLocks noGrp="1"/>
          </p:cNvSpPr>
          <p:nvPr>
            <p:ph type="title"/>
          </p:nvPr>
        </p:nvSpPr>
        <p:spPr>
          <a:xfrm>
            <a:off x="594360" y="278129"/>
            <a:ext cx="9778365" cy="1494596"/>
          </a:xfrm>
        </p:spPr>
        <p:txBody>
          <a:bodyPr/>
          <a:lstStyle/>
          <a:p>
            <a:r>
              <a:rPr lang="en-US" dirty="0"/>
              <a:t>Annual Financial Report (continued)</a:t>
            </a:r>
            <a:endParaRPr lang="en-US" sz="3200" b="0" dirty="0"/>
          </a:p>
        </p:txBody>
      </p:sp>
      <p:sp>
        <p:nvSpPr>
          <p:cNvPr id="3" name="Content Placeholder 2">
            <a:extLst>
              <a:ext uri="{FF2B5EF4-FFF2-40B4-BE49-F238E27FC236}">
                <a16:creationId xmlns:a16="http://schemas.microsoft.com/office/drawing/2014/main" id="{6549CB0F-A568-6A04-0B37-C4CB14F3C4F6}"/>
              </a:ext>
            </a:extLst>
          </p:cNvPr>
          <p:cNvSpPr>
            <a:spLocks noGrp="1"/>
          </p:cNvSpPr>
          <p:nvPr>
            <p:ph sz="quarter" idx="15"/>
          </p:nvPr>
        </p:nvSpPr>
        <p:spPr>
          <a:xfrm>
            <a:off x="594360" y="2361363"/>
            <a:ext cx="10870010" cy="4350936"/>
          </a:xfrm>
        </p:spPr>
        <p:txBody>
          <a:bodyPr>
            <a:noAutofit/>
          </a:bodyPr>
          <a:lstStyle/>
          <a:p>
            <a:pPr marL="457200" indent="-457200">
              <a:lnSpc>
                <a:spcPct val="100000"/>
              </a:lnSpc>
              <a:spcBef>
                <a:spcPts val="0"/>
              </a:spcBef>
            </a:pPr>
            <a:r>
              <a:rPr lang="en-US" sz="2500" u="sng" dirty="0"/>
              <a:t>Schedule of Accounts Receivable/Accounts Payable</a:t>
            </a:r>
          </a:p>
          <a:p>
            <a:pPr marL="457200" lvl="1" indent="-457200">
              <a:lnSpc>
                <a:spcPct val="100000"/>
              </a:lnSpc>
              <a:spcBef>
                <a:spcPts val="0"/>
              </a:spcBef>
            </a:pPr>
            <a:r>
              <a:rPr lang="en-US" sz="2500" dirty="0"/>
              <a:t>Amounts reported in the AFR do not agree with the detail information entered into the Annual Uploads within the Gateway Monthly and Annual Engagement Upload</a:t>
            </a:r>
          </a:p>
          <a:p>
            <a:pPr marL="457200" lvl="1" indent="-457200">
              <a:lnSpc>
                <a:spcPct val="100000"/>
              </a:lnSpc>
              <a:spcBef>
                <a:spcPts val="0"/>
              </a:spcBef>
              <a:buNone/>
            </a:pPr>
            <a:endParaRPr lang="en-US" sz="2500" u="sng" dirty="0"/>
          </a:p>
          <a:p>
            <a:pPr marL="457200" indent="-457200">
              <a:lnSpc>
                <a:spcPct val="100000"/>
              </a:lnSpc>
              <a:spcBef>
                <a:spcPts val="0"/>
              </a:spcBef>
            </a:pPr>
            <a:r>
              <a:rPr lang="en-US" sz="2500" u="sng" dirty="0"/>
              <a:t>Addressing and correcting the ARC </a:t>
            </a:r>
            <a:endParaRPr lang="en-US" sz="2500" dirty="0"/>
          </a:p>
          <a:p>
            <a:pPr marL="457200" lvl="1" indent="-457200">
              <a:lnSpc>
                <a:spcPct val="100000"/>
              </a:lnSpc>
              <a:spcBef>
                <a:spcPts val="0"/>
              </a:spcBef>
            </a:pPr>
            <a:r>
              <a:rPr lang="en-US" sz="2500" dirty="0"/>
              <a:t>Compare amount reported to the detail that is uploaded within the Gateway Monthly and Annual Engagement Uploads</a:t>
            </a:r>
          </a:p>
          <a:p>
            <a:pPr marL="1033272" lvl="3" indent="-342900">
              <a:lnSpc>
                <a:spcPct val="80000"/>
              </a:lnSpc>
              <a:spcBef>
                <a:spcPts val="600"/>
              </a:spcBef>
            </a:pPr>
            <a:r>
              <a:rPr lang="en-US" sz="2500" b="1" dirty="0"/>
              <a:t>NOTE</a:t>
            </a:r>
            <a:r>
              <a:rPr lang="en-US" sz="2500" dirty="0"/>
              <a:t>: Monthly and Annual Engagement Upload information is not public.  This information is only used by FE’s assigned to your engagement.</a:t>
            </a:r>
          </a:p>
          <a:p>
            <a:pPr lvl="1" indent="0">
              <a:lnSpc>
                <a:spcPct val="100000"/>
              </a:lnSpc>
              <a:spcBef>
                <a:spcPts val="0"/>
              </a:spcBef>
              <a:buNone/>
            </a:pPr>
            <a:endParaRPr lang="en-US" sz="2600" dirty="0"/>
          </a:p>
        </p:txBody>
      </p:sp>
      <p:pic>
        <p:nvPicPr>
          <p:cNvPr id="5" name="Picture 4" descr="A picture containing text, black&#10;&#10;AI-generated content may be incorrect.">
            <a:extLst>
              <a:ext uri="{FF2B5EF4-FFF2-40B4-BE49-F238E27FC236}">
                <a16:creationId xmlns:a16="http://schemas.microsoft.com/office/drawing/2014/main" id="{B9B93E07-361B-0599-8CDD-8C2FCBF557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4370" y="6163752"/>
            <a:ext cx="640768" cy="633803"/>
          </a:xfrm>
          <a:prstGeom prst="rect">
            <a:avLst/>
          </a:prstGeom>
        </p:spPr>
      </p:pic>
    </p:spTree>
    <p:extLst>
      <p:ext uri="{BB962C8B-B14F-4D97-AF65-F5344CB8AC3E}">
        <p14:creationId xmlns:p14="http://schemas.microsoft.com/office/powerpoint/2010/main" val="1733615075"/>
      </p:ext>
    </p:extLst>
  </p:cSld>
  <p:clrMapOvr>
    <a:masterClrMapping/>
  </p:clrMapOvr>
</p:sld>
</file>

<file path=ppt/theme/theme1.xml><?xml version="1.0" encoding="utf-8"?>
<a:theme xmlns:a="http://schemas.openxmlformats.org/drawingml/2006/main" name="Custom">
  <a:themeElements>
    <a:clrScheme name="Custom 1">
      <a:dk1>
        <a:srgbClr val="2C2C2C"/>
      </a:dk1>
      <a:lt1>
        <a:srgbClr val="FFFFFF"/>
      </a:lt1>
      <a:dk2>
        <a:srgbClr val="112A6D"/>
      </a:dk2>
      <a:lt2>
        <a:srgbClr val="F2F2F2"/>
      </a:lt2>
      <a:accent1>
        <a:srgbClr val="CC9900"/>
      </a:accent1>
      <a:accent2>
        <a:srgbClr val="F3CD74"/>
      </a:accent2>
      <a:accent3>
        <a:srgbClr val="CC9900"/>
      </a:accent3>
      <a:accent4>
        <a:srgbClr val="122348"/>
      </a:accent4>
      <a:accent5>
        <a:srgbClr val="F3CD74"/>
      </a:accent5>
      <a:accent6>
        <a:srgbClr val="122348"/>
      </a:accent6>
      <a:hlink>
        <a:srgbClr val="005DBA"/>
      </a:hlink>
      <a:folHlink>
        <a:srgbClr val="6C606A"/>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DB9E12-8AC3-4138-BF4D-720A5525A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4B194E-8B30-4377-8C59-ECFB902D2A26}">
  <ds:schemaRefs>
    <ds:schemaRef ds:uri="http://schemas.microsoft.com/office/2006/documentManagement/types"/>
    <ds:schemaRef ds:uri="230e9df3-be65-4c73-a93b-d1236ebd677e"/>
    <ds:schemaRef ds:uri="http://purl.org/dc/elements/1.1/"/>
    <ds:schemaRef ds:uri="http://schemas.microsoft.com/office/2006/metadata/properties"/>
    <ds:schemaRef ds:uri="http://purl.org/dc/dcmitype/"/>
    <ds:schemaRef ds:uri="http://schemas.microsoft.com/office/infopath/2007/PartnerControls"/>
    <ds:schemaRef ds:uri="16c05727-aa75-4e4a-9b5f-8a80a1165891"/>
    <ds:schemaRef ds:uri="http://schemas.openxmlformats.org/package/2006/metadata/core-properties"/>
    <ds:schemaRef ds:uri="http://www.w3.org/XML/1998/namespace"/>
    <ds:schemaRef ds:uri="71af3243-3dd4-4a8d-8c0d-dd76da1f02a5"/>
    <ds:schemaRef ds:uri="http://schemas.microsoft.com/sharepoint/v3"/>
    <ds:schemaRef ds:uri="http://purl.org/dc/terms/"/>
  </ds:schemaRefs>
</ds:datastoreItem>
</file>

<file path=customXml/itemProps3.xml><?xml version="1.0" encoding="utf-8"?>
<ds:datastoreItem xmlns:ds="http://schemas.openxmlformats.org/officeDocument/2006/customXml" ds:itemID="{C21FFAC0-05A2-416A-B06C-C248395482CF}">
  <ds:schemaRefs>
    <ds:schemaRef ds:uri="http://schemas.microsoft.com/sharepoint/v3/contenttype/forms"/>
  </ds:schemaRefs>
</ds:datastoreItem>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emplate>{15F01347-8CF2-4363-BA1F-86973D6F4229}TFd3b75063-ff25-434d-b12c-efeaf07d16c3292f62b5_win32-75a75c970d8e</Template>
  <TotalTime>4379</TotalTime>
  <Words>1952</Words>
  <Application>Microsoft Office PowerPoint</Application>
  <PresentationFormat>Widescreen</PresentationFormat>
  <Paragraphs>238</Paragraphs>
  <Slides>33</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Franklin Gothic Book</vt:lpstr>
      <vt:lpstr>Franklin Gothic Demi</vt:lpstr>
      <vt:lpstr>Wingdings</vt:lpstr>
      <vt:lpstr>Custom</vt:lpstr>
      <vt:lpstr>Library Spring Workshop</vt:lpstr>
      <vt:lpstr>TOPICS</vt:lpstr>
      <vt:lpstr>2025 Common Library Comments</vt:lpstr>
      <vt:lpstr>Annual Financial Report (AFR)</vt:lpstr>
      <vt:lpstr>Annual Financial Report (continued)</vt:lpstr>
      <vt:lpstr>Annual Financial Report (continued)</vt:lpstr>
      <vt:lpstr>Annual Financial Report (continued)</vt:lpstr>
      <vt:lpstr>Annual Financial Report (continued)</vt:lpstr>
      <vt:lpstr>Annual Financial Report (continued)</vt:lpstr>
      <vt:lpstr>Internal Controls Over Financial Transactions and Reporting</vt:lpstr>
      <vt:lpstr>Capital Assets</vt:lpstr>
      <vt:lpstr>Capital Assets (continued)</vt:lpstr>
      <vt:lpstr>Adoption of Internal Control Standards</vt:lpstr>
      <vt:lpstr>Adoption of Internal Control Standards (continued)</vt:lpstr>
      <vt:lpstr>Training on Internal Control Standards</vt:lpstr>
      <vt:lpstr>Training on Internal Control Standards (continued)</vt:lpstr>
      <vt:lpstr>Training on Internal Control Standards (continued)</vt:lpstr>
      <vt:lpstr>Certification on Internal Control Standards</vt:lpstr>
      <vt:lpstr>Certification on Internal Control Standards (continued)</vt:lpstr>
      <vt:lpstr>Bank Account Reconciliations</vt:lpstr>
      <vt:lpstr>Condition of Records</vt:lpstr>
      <vt:lpstr>Other Comments</vt:lpstr>
      <vt:lpstr>Miscellaneous</vt:lpstr>
      <vt:lpstr>DISCLAIMERS</vt:lpstr>
      <vt:lpstr>SB 243 – Penny Phaseout Business Entity Payments (Effective 3/15/2026)</vt:lpstr>
      <vt:lpstr>SB 243 – Business Entity Payments  (Effective 3/15/2026)</vt:lpstr>
      <vt:lpstr>SB 243 – Business Entity Payments  (Effective 3/15/2026)</vt:lpstr>
      <vt:lpstr>SB 243 (Effective 3/15/2026)</vt:lpstr>
      <vt:lpstr>Fundraising and Donations Fundraisers</vt:lpstr>
      <vt:lpstr>Fundraising and Donations Fundraisers</vt:lpstr>
      <vt:lpstr>Fundraising and Donations Donations</vt:lpstr>
      <vt:lpstr>Fundraising and Donations Donations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Hofherr, Ricci</dc:creator>
  <cp:lastModifiedBy>Trefun, Hayley</cp:lastModifiedBy>
  <cp:revision>9</cp:revision>
  <cp:lastPrinted>2026-03-31T12:09:39Z</cp:lastPrinted>
  <dcterms:created xsi:type="dcterms:W3CDTF">2025-10-15T14:08:26Z</dcterms:created>
  <dcterms:modified xsi:type="dcterms:W3CDTF">2026-05-20T12:55:15Z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