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1" r:id="rId6"/>
    <p:sldId id="262" r:id="rId7"/>
    <p:sldId id="264" r:id="rId8"/>
    <p:sldId id="265" r:id="rId9"/>
    <p:sldId id="268" r:id="rId10"/>
    <p:sldId id="269" r:id="rId11"/>
    <p:sldId id="270" r:id="rId12"/>
    <p:sldId id="271" r:id="rId13"/>
    <p:sldId id="272" r:id="rId14"/>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ferSingleView="1">
    <p:restoredLeft sz="15620"/>
    <p:restoredTop sz="58420" autoAdjust="0"/>
  </p:normalViewPr>
  <p:slideViewPr>
    <p:cSldViewPr>
      <p:cViewPr varScale="1">
        <p:scale>
          <a:sx n="45" d="100"/>
          <a:sy n="45" d="100"/>
        </p:scale>
        <p:origin x="-10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1613"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3CA544-0B0D-493E-8D4C-0ECF16C6C7D9}" type="datetimeFigureOut">
              <a:rPr lang="en-US" smtClean="0"/>
              <a:pPr/>
              <a:t>6/3/2015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EB7866-07E0-4046-B25F-D651B59D25DD}" type="slidenum">
              <a:rPr lang="en-US" smtClean="0"/>
              <a:pPr/>
              <a:t>‹#›</a:t>
            </a:fld>
            <a:endParaRPr lang="en-US"/>
          </a:p>
        </p:txBody>
      </p:sp>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862350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70791-E8AA-4219-BFA5-E5827D9DE5DA}" type="datetimeFigureOut">
              <a:rPr lang="en-US" smtClean="0"/>
              <a:pPr/>
              <a:t>6/3/2015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DF1BD-624F-46BF-A845-E947F3B470C5}" type="slidenum">
              <a:rPr lang="en-US" smtClean="0"/>
              <a:pPr/>
              <a:t>‹#›</a:t>
            </a:fld>
            <a:endParaRPr lang="en-US"/>
          </a:p>
        </p:txBody>
      </p:sp>
    </p:spTree>
    <p:extLst>
      <p:ext uri="{BB962C8B-B14F-4D97-AF65-F5344CB8AC3E}">
        <p14:creationId xmlns:p14="http://schemas.microsoft.com/office/powerpoint/2010/main" val="252084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This is an overview of public library budgeting in Indiana. Budget is a planning tool and tells how the library manages the money as it relates to library services  Budgeting is a year round exercise. This webinar covers the topics of the budget that includes the Gateway forms, form 1 Budget Estimate and form 2 Miscellaneous Revenue. Understanding expenditures and revenues as laid out on the Gateway forms tells you where the money is coming in and where it is going out. Attention is given to the categories where money is expended. I present expenditure data as percentages, the allocation to the library resources.</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a:p>
            <a:pPr>
              <a:lnSpc>
                <a:spcPct val="115000"/>
              </a:lnSpc>
            </a:pPr>
            <a:r>
              <a:rPr lang="en-US">
                <a:solidFill>
                  <a:srgbClr val="000000"/>
                </a:solidFill>
                <a:latin typeface="Times New Roman"/>
                <a:ea typeface="Times New Roman"/>
                <a:cs typeface="Times New Roman"/>
              </a:rPr>
              <a:t> </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On the Gateway Form 4B the critical numbers are the tax rate, levy and total budget estimate. It is important to estimate the revenues low even by half. The DLGF cannot give you more than you ask for. So in the guestimate you want to be on the side of getting the levy and tax rate you need. And there are problems knowing actual numbers. Therefore estimate 85% for previous year AV; you do not know what AV to expect and if the number is too high, then your tax rate is too low. Make sure requested levy is high enough; PRTC is assumed to be zero when planning. For example, add 10% to levy. Yes, your tax rate will be determined by the AV and Levy and will be high compared to what you actually receive. This helps you get what you need. This all goes towards getting the max. Once you lose it, that is below the max levy, you never have the ability to get it back. The effect of losing this ground is that some libraries haven't been able to maintain their facility. If you have to bond to fix the building you may end up paying more. And loans cost taxpayers money that is not used for services.</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dirty="0" smtClean="0"/>
              <a:t>The budget planning follows a calendar. You begin six months</a:t>
            </a:r>
            <a:r>
              <a:rPr lang="en-US" baseline="0" dirty="0" smtClean="0"/>
              <a:t> before the following calendar year. </a:t>
            </a:r>
            <a:r>
              <a:rPr lang="en-US" dirty="0" smtClean="0"/>
              <a:t>Once you know the balance on the June ledger then begin</a:t>
            </a:r>
            <a:r>
              <a:rPr lang="en-US" baseline="0" dirty="0" smtClean="0"/>
              <a:t> planning the budget. Gather information from the auditor and your records regarding miscellaneous revenues and expenditures. Make adjustments up or down in categories, estimate budget. Target budget estimate, required levy and the target tax rate.</a:t>
            </a:r>
          </a:p>
          <a:p>
            <a:endParaRPr lang="en-US" baseline="0" dirty="0" smtClean="0"/>
          </a:p>
          <a:p>
            <a:r>
              <a:rPr lang="en-US" dirty="0" smtClean="0"/>
              <a:t>The budget follows a process of advertisement and public</a:t>
            </a:r>
            <a:r>
              <a:rPr lang="en-US" baseline="0" dirty="0" smtClean="0"/>
              <a:t> hearing during the months of September and October.</a:t>
            </a:r>
            <a:endParaRPr lang="en-US" dirty="0"/>
          </a:p>
        </p:txBody>
      </p:sp>
      <p:sp>
        <p:nvSpPr>
          <p:cNvPr id="4" name="Slide Number Placeholder 3"/>
          <p:cNvSpPr>
            <a:spLocks noGrp="1"/>
          </p:cNvSpPr>
          <p:nvPr>
            <p:ph type="sldNum" sz="quarter" idx="10"/>
          </p:nvPr>
        </p:nvSpPr>
        <p:spPr/>
        <p:txBody>
          <a:bodyPr/>
          <a:lstStyle/>
          <a:p>
            <a:fld id="{746DF1BD-624F-46BF-A845-E947F3B470C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The public hearing is followed by the budget approval by the library board; and this happens in late October. The budget process ends in November with the submission of the budget documents and certification by the board to the DLGF.</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This has been a brief overview of the budget process with the high points. If you have any questions you can direct them to me, Karen Ainslie at the Indiana State Library either at kainslie@library.IN.gov or you can call the 1 800 451-6028 number. But the final message I want to leave with you is that in the following year, budget year 2016, you must pay attention to the segregation of duties, those people handling the money, make sure the treasurer is bonded. Safequard the cash e.g. lock it up in a safe. And monitor your cash flows to make sure you are on target, not running behind or too far ahead. With that being said, thank you for listening. </a:t>
            </a:r>
            <a:endParaRPr lang="en-US" sz="1100">
              <a:ea typeface="Times New Roman"/>
              <a:cs typeface="Times New Roman"/>
            </a:endParaRPr>
          </a:p>
          <a:p>
            <a:pPr>
              <a:lnSpc>
                <a:spcPct val="115000"/>
              </a:lnSpc>
            </a:pPr>
            <a:r>
              <a:rPr lang="en-US">
                <a:ea typeface="Times New Roman"/>
                <a:cs typeface="Calibri"/>
              </a:rPr>
              <a:t> </a:t>
            </a:r>
            <a:endParaRPr lang="en-US" sz="1100">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Money in the budget is expended in several categories. To plan the budget requires an estimate of expenditures in these categories. There several types of revenue that fund the library. The public library is funded primarily by property tax money; the other money received is from miscellaneous tax such as sales tax and some local income tax and the revenue the library generates itself. </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On the Gateway Form 1 are the budget estimate, the library expenditures for personal services, supplies, services and charges and capital outlays. You see the categories on each tab of this form.</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baseline="0" dirty="0" smtClean="0"/>
              <a:t>The public library is funded primarily by property tax money; other money received is from miscellaneous tax such as sales tax and some local income tax. You can see some of those taxes on this slide: County Option Income Tax (COIT), Financial Institution Tax, Commercial Vehicle Excise Tax Distribution (CVET). You may hear your director talk about receiving certified shares each month. These are some of the miscellaneous taxes. The property tax money is received twice a year: June tax draw and a December tax draw.</a:t>
            </a:r>
            <a:endParaRPr lang="en-US" dirty="0"/>
          </a:p>
        </p:txBody>
      </p:sp>
      <p:sp>
        <p:nvSpPr>
          <p:cNvPr id="4" name="Slide Number Placeholder 3"/>
          <p:cNvSpPr>
            <a:spLocks noGrp="1"/>
          </p:cNvSpPr>
          <p:nvPr>
            <p:ph type="sldNum" sz="quarter" idx="10"/>
          </p:nvPr>
        </p:nvSpPr>
        <p:spPr/>
        <p:txBody>
          <a:bodyPr/>
          <a:lstStyle/>
          <a:p>
            <a:fld id="{746DF1BD-624F-46BF-A845-E947F3B470C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Once you input form Gateway 1 and Gateway form 2, the numbers feed into the form 4B that calculates the tax rate. It's nice that the Gateway does all the math now. The director and fiscal body determine the levy required and the form computes the tax rate.</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a:p>
            <a:pPr>
              <a:lnSpc>
                <a:spcPct val="115000"/>
              </a:lnSpc>
            </a:pPr>
            <a:r>
              <a:rPr lang="en-US">
                <a:solidFill>
                  <a:srgbClr val="000000"/>
                </a:solidFill>
                <a:latin typeface="Times New Roman"/>
                <a:ea typeface="Times New Roman"/>
                <a:cs typeface="Times New Roman"/>
              </a:rPr>
              <a:t> </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On the one end you see how the information is inputted to find out your budget, your tax levy and tax rate; on the other end of the Gateway you can see how the public library spends their budget in 2014.  Remember this information is reported by March 1 of the following year. So the 2015 data won't be available until March 2016. So what we show here is the data from 2014.</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graph can tell a story based on expenditures found in Gateway. This is created from Detailed Disbursement</a:t>
            </a:r>
            <a:r>
              <a:rPr lang="en-US" baseline="0" dirty="0" smtClean="0"/>
              <a:t>s for Funds in 2014 for the Operating Fund for a public library district. The Professional Services includes expenditures for utilities and other consulting services plus communication and transportation as well as health insurance. Those can be large expenditures. The capital expenditures are the material budget and other capital expenses.</a:t>
            </a:r>
            <a:endParaRPr lang="en-US" dirty="0"/>
          </a:p>
        </p:txBody>
      </p:sp>
      <p:sp>
        <p:nvSpPr>
          <p:cNvPr id="4" name="Slide Number Placeholder 3"/>
          <p:cNvSpPr>
            <a:spLocks noGrp="1"/>
          </p:cNvSpPr>
          <p:nvPr>
            <p:ph type="sldNum" sz="quarter" idx="10"/>
          </p:nvPr>
        </p:nvSpPr>
        <p:spPr/>
        <p:txBody>
          <a:bodyPr/>
          <a:lstStyle/>
          <a:p>
            <a:fld id="{746DF1BD-624F-46BF-A845-E947F3B470C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pPr>
              <a:lnSpc>
                <a:spcPct val="115000"/>
              </a:lnSpc>
            </a:pPr>
            <a:r>
              <a:rPr lang="en-US">
                <a:solidFill>
                  <a:srgbClr val="000000"/>
                </a:solidFill>
                <a:ea typeface="Times New Roman"/>
                <a:cs typeface="Calibri"/>
              </a:rPr>
              <a:t>Looking at data we can get some idea of what percentage is spent on what category. In general terms the categories break down along these lines for percentages with personnel being the largest expenditures followed by materials and then finally, supplies. On the previous slide, you may have noticed that the largest piece of the pie was spent of personnel services, where it was listed as 65%.</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a:p>
            <a:pPr>
              <a:lnSpc>
                <a:spcPct val="115000"/>
              </a:lnSpc>
            </a:pPr>
            <a:r>
              <a:rPr lang="en-US">
                <a:solidFill>
                  <a:srgbClr val="000000"/>
                </a:solidFill>
                <a:latin typeface="Times New Roman"/>
                <a:ea typeface="Times New Roman"/>
                <a:cs typeface="Times New Roman"/>
              </a:rPr>
              <a:t> </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a:p>
            <a:pPr>
              <a:lnSpc>
                <a:spcPct val="115000"/>
              </a:lnSpc>
            </a:pPr>
            <a:r>
              <a:rPr lang="en-US">
                <a:solidFill>
                  <a:srgbClr val="000000"/>
                </a:solidFill>
                <a:latin typeface="Times New Roman"/>
                <a:ea typeface="Times New Roman"/>
                <a:cs typeface="Times New Roman"/>
              </a:rPr>
              <a:t> </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a:p>
            <a:pPr>
              <a:lnSpc>
                <a:spcPct val="115000"/>
              </a:lnSpc>
            </a:pPr>
            <a:r>
              <a:rPr lang="en-US">
                <a:solidFill>
                  <a:srgbClr val="000000"/>
                </a:solidFill>
                <a:latin typeface="Times New Roman"/>
                <a:ea typeface="Times New Roman"/>
                <a:cs typeface="Times New Roman"/>
              </a:rPr>
              <a:t> </a:t>
            </a:r>
            <a:endParaRPr lang="en-US">
              <a:ea typeface="Times New Roman"/>
              <a:cs typeface="Times New Roman"/>
            </a:endParaRPr>
          </a:p>
          <a:p>
            <a:pPr>
              <a:lnSpc>
                <a:spcPct val="115000"/>
              </a:lnSpc>
            </a:pPr>
            <a:r>
              <a:rPr lang="en-US">
                <a:latin typeface="Times New Roman"/>
                <a:ea typeface="Times New Roman"/>
                <a:cs typeface="Times New Roman"/>
              </a:rPr>
              <a:t> </a:t>
            </a:r>
            <a:endParaRPr lang="en-US">
              <a:ea typeface="Times New Roman"/>
              <a:cs typeface="Times New Roman"/>
            </a:endParaRPr>
          </a:p>
        </p:txBody>
      </p:sp>
      <p:sp>
        <p:nvSpPr>
          <p:cNvPr id="4" name="Slide Number Placeholder 3"/>
          <p:cNvSpPr>
            <a:spLocks noGrp="1"/>
          </p:cNvSpPr>
          <p:nvPr>
            <p:ph type="sldNum" sz="quarter" idx="10"/>
          </p:nvPr>
        </p:nvSpPr>
        <p:spPr/>
        <p:txBody>
          <a:bodyPr/>
          <a:lstStyle/>
          <a:p>
            <a:fld id="{746DF1BD-624F-46BF-A845-E947F3B470C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dirty="0" smtClean="0"/>
              <a:t>So far</a:t>
            </a:r>
            <a:r>
              <a:rPr lang="en-US" baseline="0" dirty="0" smtClean="0"/>
              <a:t> I focused on internal factors for calculating the budget. </a:t>
            </a:r>
            <a:r>
              <a:rPr lang="en-US" dirty="0" smtClean="0"/>
              <a:t>There are a number of external factors that effect the public library budget.</a:t>
            </a:r>
            <a:r>
              <a:rPr lang="en-US" baseline="0" dirty="0" smtClean="0"/>
              <a:t> It’s the economy as well as assessed value on properties and the property tax cap impact. The recession that began in 2008, the implementation of tax caps resulted in tax losses. </a:t>
            </a:r>
            <a:endParaRPr lang="en-US" dirty="0"/>
          </a:p>
        </p:txBody>
      </p:sp>
      <p:sp>
        <p:nvSpPr>
          <p:cNvPr id="4" name="Slide Number Placeholder 3"/>
          <p:cNvSpPr>
            <a:spLocks noGrp="1"/>
          </p:cNvSpPr>
          <p:nvPr>
            <p:ph type="sldNum" sz="quarter" idx="10"/>
          </p:nvPr>
        </p:nvSpPr>
        <p:spPr/>
        <p:txBody>
          <a:bodyPr/>
          <a:lstStyle/>
          <a:p>
            <a:fld id="{746DF1BD-624F-46BF-A845-E947F3B470C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420E9E-08B7-41A6-8750-0BF149BFA006}" type="datetime1">
              <a:rPr lang="en-US" smtClean="0"/>
              <a:pPr/>
              <a:t>6/3/2015</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8BED1F-9344-4447-91A8-67E5A8112AF3}" type="datetime1">
              <a:rPr lang="en-US" smtClean="0"/>
              <a:pPr/>
              <a:t>6/3/2015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10AED8-971E-48A6-AD1A-AF28606175B0}" type="datetime1">
              <a:rPr lang="en-US" smtClean="0"/>
              <a:pPr/>
              <a:t>6/3/2015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69DE96-CF85-4D1C-AE26-378608AD5AD1}" type="datetime1">
              <a:rPr lang="en-US" smtClean="0"/>
              <a:pPr/>
              <a:t>6/3/2015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968161-247D-4E92-97A4-1D34105AB6C1}" type="datetime1">
              <a:rPr lang="en-US" smtClean="0"/>
              <a:pPr/>
              <a:t>6/3/2015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4E6D01-C802-4560-8A1A-92A7CD14B456}" type="datetime1">
              <a:rPr lang="en-US" smtClean="0"/>
              <a:pPr/>
              <a:t>6/3/2015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D29F23-8E14-459A-B981-669AD9DC484A}" type="datetime1">
              <a:rPr lang="en-US" smtClean="0"/>
              <a:pPr/>
              <a:t>6/3/2015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856ACC-12BF-4314-9DBD-4F8275566EDD}" type="datetime1">
              <a:rPr lang="en-US" smtClean="0"/>
              <a:pPr/>
              <a:t>6/3/2015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13CB9D-D973-4EDF-BCC9-D39381EA08E4}" type="datetime1">
              <a:rPr lang="en-US" smtClean="0"/>
              <a:pPr/>
              <a:t>6/3/2015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48C3CA6-016A-4ABD-A86E-42A4EC2BD7D0}" type="datetime1">
              <a:rPr lang="en-US" smtClean="0"/>
              <a:pPr/>
              <a:t>6/3/2015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77F60F5F-20A8-434B-AC94-115CF9195816}" type="datetime1">
              <a:rPr lang="en-US" smtClean="0"/>
              <a:pPr algn="r" eaLnBrk="1" latinLnBrk="0" hangingPunct="1"/>
              <a:t>6/3/2015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5.png"/><Relationship Id="rId5" Type="http://schemas.openxmlformats.org/officeDocument/2006/relationships/hyperlink" Target="https://gateway.ifionline.org/report_builder/Default2.aspx?rptType=afr" TargetMode="Externa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6.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hyperlink" Target="http://www.hoosierdata.in.gov/" TargetMode="External"/><Relationship Id="rId4" Type="http://schemas.openxmlformats.org/officeDocument/2006/relationships/hyperlink" Target="http://www.in.gov/dlgf/9354.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Library Budgeting in Indiana for Library Staff	</a:t>
            </a:r>
            <a:endParaRPr lang="en-US" dirty="0"/>
          </a:p>
        </p:txBody>
      </p:sp>
      <p:sp>
        <p:nvSpPr>
          <p:cNvPr id="3" name="Subtitle 2"/>
          <p:cNvSpPr>
            <a:spLocks noGrp="1"/>
          </p:cNvSpPr>
          <p:nvPr>
            <p:ph type="subTitle" idx="1"/>
          </p:nvPr>
        </p:nvSpPr>
        <p:spPr/>
        <p:txBody>
          <a:bodyPr>
            <a:normAutofit lnSpcReduction="10000"/>
          </a:bodyPr>
          <a:lstStyle/>
          <a:p>
            <a:r>
              <a:rPr lang="en-US" dirty="0" smtClean="0"/>
              <a:t>Karen Ainslie</a:t>
            </a:r>
          </a:p>
          <a:p>
            <a:r>
              <a:rPr lang="en-US" dirty="0" smtClean="0"/>
              <a:t>Public Library Consultant</a:t>
            </a:r>
          </a:p>
          <a:p>
            <a:r>
              <a:rPr lang="en-US" dirty="0" smtClean="0"/>
              <a:t>Indiana State Library / Library Development Office</a:t>
            </a:r>
          </a:p>
          <a:p>
            <a:r>
              <a:rPr lang="en-US" dirty="0" smtClean="0"/>
              <a:t>kainslie@library.IN.gov</a:t>
            </a:r>
            <a:endParaRPr lang="en-US" dirty="0"/>
          </a:p>
        </p:txBody>
      </p:sp>
      <p:pic>
        <p:nvPicPr>
          <p:cNvPr id="4" name="Picture 3" descr="ISL_Seal.png"/>
          <p:cNvPicPr>
            <a:picLocks noChangeAspect="1"/>
          </p:cNvPicPr>
          <p:nvPr>
            <p:custDataLst>
              <p:tags r:id="rId2"/>
            </p:custDataLst>
          </p:nvPr>
        </p:nvPicPr>
        <p:blipFill>
          <a:blip r:embed="rId5" cstate="print"/>
          <a:stretch>
            <a:fillRect/>
          </a:stretch>
        </p:blipFill>
        <p:spPr>
          <a:xfrm>
            <a:off x="6553200" y="4495800"/>
            <a:ext cx="2078564" cy="2109042"/>
          </a:xfrm>
          <a:prstGeom prst="rect">
            <a:avLst/>
          </a:prstGeom>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Guess Work</a:t>
            </a:r>
            <a:br>
              <a:rPr lang="en-US" dirty="0" smtClean="0"/>
            </a:br>
            <a:endParaRPr lang="en-US" dirty="0"/>
          </a:p>
        </p:txBody>
      </p:sp>
      <p:sp>
        <p:nvSpPr>
          <p:cNvPr id="3" name="Content Placeholder 2"/>
          <p:cNvSpPr>
            <a:spLocks noGrp="1"/>
          </p:cNvSpPr>
          <p:nvPr>
            <p:ph idx="1"/>
          </p:nvPr>
        </p:nvSpPr>
        <p:spPr/>
        <p:txBody>
          <a:bodyPr/>
          <a:lstStyle/>
          <a:p>
            <a:r>
              <a:rPr lang="en-US" dirty="0" smtClean="0"/>
              <a:t>Estimate revenues low even by half</a:t>
            </a:r>
          </a:p>
          <a:p>
            <a:r>
              <a:rPr lang="en-US" dirty="0" smtClean="0"/>
              <a:t>Keep strong operating balance</a:t>
            </a:r>
          </a:p>
          <a:p>
            <a:pPr lvl="1"/>
            <a:r>
              <a:rPr lang="en-US" dirty="0" smtClean="0"/>
              <a:t>Policy for fund balance </a:t>
            </a:r>
          </a:p>
          <a:p>
            <a:pPr lvl="1"/>
            <a:r>
              <a:rPr lang="en-US" dirty="0" smtClean="0"/>
              <a:t>50% half way through year</a:t>
            </a:r>
          </a:p>
          <a:p>
            <a:r>
              <a:rPr lang="en-US" dirty="0" smtClean="0"/>
              <a:t>Grow your budget by growth quotient</a:t>
            </a:r>
          </a:p>
          <a:p>
            <a:r>
              <a:rPr lang="en-US" dirty="0" smtClean="0"/>
              <a:t>Target Max Levy</a:t>
            </a:r>
          </a:p>
          <a:p>
            <a:endParaRPr lang="en-US" dirty="0" smtClean="0"/>
          </a:p>
          <a:p>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10</a:t>
            </a:fld>
            <a:endParaRPr kumimoji="0"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Calendar</a:t>
            </a:r>
            <a:endParaRPr lang="en-US" dirty="0"/>
          </a:p>
        </p:txBody>
      </p:sp>
      <p:sp>
        <p:nvSpPr>
          <p:cNvPr id="3" name="Content Placeholder 2"/>
          <p:cNvSpPr>
            <a:spLocks noGrp="1"/>
          </p:cNvSpPr>
          <p:nvPr>
            <p:ph idx="1"/>
          </p:nvPr>
        </p:nvSpPr>
        <p:spPr/>
        <p:txBody>
          <a:bodyPr>
            <a:normAutofit lnSpcReduction="10000"/>
          </a:bodyPr>
          <a:lstStyle/>
          <a:p>
            <a:r>
              <a:rPr lang="en-US" dirty="0" smtClean="0"/>
              <a:t>18 month plan</a:t>
            </a:r>
          </a:p>
          <a:p>
            <a:r>
              <a:rPr lang="en-US" dirty="0" smtClean="0"/>
              <a:t>July 1 you know the June balance</a:t>
            </a:r>
          </a:p>
          <a:p>
            <a:r>
              <a:rPr lang="en-US" dirty="0" smtClean="0"/>
              <a:t>Early September submit proposed 2016 budgets, tax rates and tax levies to appropriate fiscal body for review</a:t>
            </a:r>
          </a:p>
          <a:p>
            <a:r>
              <a:rPr lang="en-US" dirty="0" smtClean="0"/>
              <a:t>October 23 last possible date to hold public holding 10 days before adoption</a:t>
            </a:r>
          </a:p>
          <a:p>
            <a:r>
              <a:rPr lang="en-US" dirty="0" smtClean="0"/>
              <a:t>November 2 Deadline for taxing unit to adopt 2016 budgets, tax rates and tax levies</a:t>
            </a:r>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11</a:t>
            </a:fld>
            <a:endParaRPr kumimoji="0" 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Local Government Finance	</a:t>
            </a:r>
            <a:endParaRPr lang="en-US" dirty="0"/>
          </a:p>
        </p:txBody>
      </p:sp>
      <p:sp>
        <p:nvSpPr>
          <p:cNvPr id="3" name="Content Placeholder 2"/>
          <p:cNvSpPr>
            <a:spLocks noGrp="1"/>
          </p:cNvSpPr>
          <p:nvPr>
            <p:ph idx="1"/>
          </p:nvPr>
        </p:nvSpPr>
        <p:spPr/>
        <p:txBody>
          <a:bodyPr/>
          <a:lstStyle/>
          <a:p>
            <a:r>
              <a:rPr lang="en-US" dirty="0" smtClean="0"/>
              <a:t>November 4 last day for library to submit 2016 budgets, tax rates and tax levies.</a:t>
            </a:r>
          </a:p>
          <a:p>
            <a:r>
              <a:rPr lang="en-US" dirty="0" smtClean="0"/>
              <a:t>February 15, 2016 the DLGF certifies 2016 budgets, tax rates and tax levies</a:t>
            </a:r>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12</a:t>
            </a:fld>
            <a:endParaRPr kumimoji="0"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Year 2016</a:t>
            </a:r>
            <a:endParaRPr lang="en-US" dirty="0"/>
          </a:p>
        </p:txBody>
      </p:sp>
      <p:sp>
        <p:nvSpPr>
          <p:cNvPr id="3" name="Content Placeholder 2"/>
          <p:cNvSpPr>
            <a:spLocks noGrp="1"/>
          </p:cNvSpPr>
          <p:nvPr>
            <p:ph idx="1"/>
          </p:nvPr>
        </p:nvSpPr>
        <p:spPr/>
        <p:txBody>
          <a:bodyPr/>
          <a:lstStyle/>
          <a:p>
            <a:r>
              <a:rPr lang="en-US" dirty="0" smtClean="0"/>
              <a:t>Segregation of Duties</a:t>
            </a:r>
          </a:p>
          <a:p>
            <a:r>
              <a:rPr lang="en-US" dirty="0" smtClean="0"/>
              <a:t>Bonded Treasurer</a:t>
            </a:r>
          </a:p>
          <a:p>
            <a:r>
              <a:rPr lang="en-US" dirty="0" smtClean="0"/>
              <a:t>Safeguard Cash</a:t>
            </a:r>
          </a:p>
          <a:p>
            <a:r>
              <a:rPr lang="en-US" dirty="0" smtClean="0"/>
              <a:t>Monitor cash flow</a:t>
            </a:r>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13</a:t>
            </a:fld>
            <a:endParaRPr kumimoji="0"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Forms</a:t>
            </a:r>
            <a:endParaRPr lang="en-US" dirty="0"/>
          </a:p>
        </p:txBody>
      </p:sp>
      <p:sp>
        <p:nvSpPr>
          <p:cNvPr id="3" name="Content Placeholder 2"/>
          <p:cNvSpPr>
            <a:spLocks noGrp="1"/>
          </p:cNvSpPr>
          <p:nvPr>
            <p:ph idx="1"/>
          </p:nvPr>
        </p:nvSpPr>
        <p:spPr/>
        <p:txBody>
          <a:bodyPr/>
          <a:lstStyle/>
          <a:p>
            <a:r>
              <a:rPr lang="en-US" dirty="0" smtClean="0"/>
              <a:t>Form 1 Budget Estimate</a:t>
            </a:r>
          </a:p>
          <a:p>
            <a:r>
              <a:rPr lang="en-US" dirty="0" smtClean="0"/>
              <a:t>Form 2 Estimate of Miscellaneous Revenues</a:t>
            </a:r>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2</a:t>
            </a:fld>
            <a:endParaRPr kumimoji="0"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1 Budget Estimate</a:t>
            </a:r>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3</a:t>
            </a:fld>
            <a:endParaRPr kumimoji="0" lang="en-US"/>
          </a:p>
        </p:txBody>
      </p:sp>
      <p:pic>
        <p:nvPicPr>
          <p:cNvPr id="1026" name="Picture 2"/>
          <p:cNvPicPr>
            <a:picLocks noGrp="1" noChangeAspect="1" noChangeArrowheads="1"/>
          </p:cNvPicPr>
          <p:nvPr>
            <p:ph idx="1"/>
            <p:custDataLst>
              <p:tags r:id="rId2"/>
            </p:custDataLst>
          </p:nvPr>
        </p:nvPicPr>
        <p:blipFill>
          <a:blip r:embed="rId5" cstate="print"/>
          <a:srcRect/>
          <a:stretch>
            <a:fillRect/>
          </a:stretch>
        </p:blipFill>
        <p:spPr bwMode="auto">
          <a:xfrm>
            <a:off x="1637665" y="2354580"/>
            <a:ext cx="7094220" cy="298704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2 Estimate of Miscellaneous Revenues</a:t>
            </a:r>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4</a:t>
            </a:fld>
            <a:endParaRPr kumimoji="0" lang="en-US"/>
          </a:p>
        </p:txBody>
      </p:sp>
      <p:pic>
        <p:nvPicPr>
          <p:cNvPr id="2050" name="Picture 2"/>
          <p:cNvPicPr>
            <a:picLocks noGrp="1" noChangeAspect="1" noChangeArrowheads="1"/>
          </p:cNvPicPr>
          <p:nvPr>
            <p:ph idx="1"/>
            <p:custDataLst>
              <p:tags r:id="rId2"/>
            </p:custDataLst>
          </p:nvPr>
        </p:nvPicPr>
        <p:blipFill>
          <a:blip r:embed="rId5" cstate="print"/>
          <a:srcRect/>
          <a:stretch>
            <a:fillRect/>
          </a:stretch>
        </p:blipFill>
        <p:spPr bwMode="auto">
          <a:xfrm>
            <a:off x="1759585" y="1965960"/>
            <a:ext cx="6850380" cy="376428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Estimate-Financial Statement-Tax Rate Report</a:t>
            </a:r>
            <a:endParaRPr lang="en-US" dirty="0"/>
          </a:p>
        </p:txBody>
      </p:sp>
      <p:sp>
        <p:nvSpPr>
          <p:cNvPr id="3" name="Content Placeholder 2"/>
          <p:cNvSpPr>
            <a:spLocks noGrp="1"/>
          </p:cNvSpPr>
          <p:nvPr>
            <p:ph idx="1"/>
          </p:nvPr>
        </p:nvSpPr>
        <p:spPr/>
        <p:txBody>
          <a:bodyPr/>
          <a:lstStyle/>
          <a:p>
            <a:r>
              <a:rPr lang="en-US" dirty="0" smtClean="0"/>
              <a:t>Sometimes referred to as Form 4B</a:t>
            </a:r>
          </a:p>
          <a:p>
            <a:r>
              <a:rPr lang="en-US" dirty="0" smtClean="0"/>
              <a:t>Sample Budget with total budget for incoming year of $876,000</a:t>
            </a:r>
          </a:p>
          <a:p>
            <a:r>
              <a:rPr lang="en-US" dirty="0" smtClean="0"/>
              <a:t>Need to raise tax levy of $616,572</a:t>
            </a:r>
          </a:p>
          <a:p>
            <a:r>
              <a:rPr lang="en-US" dirty="0" smtClean="0"/>
              <a:t>Tax rate is .1521</a:t>
            </a:r>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5</a:t>
            </a:fld>
            <a:endParaRPr kumimoji="0" lang="en-US"/>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Gateway: Annual Financial Report</a:t>
            </a:r>
            <a:endParaRPr lang="en-US" dirty="0"/>
          </a:p>
        </p:txBody>
      </p:sp>
      <p:sp>
        <p:nvSpPr>
          <p:cNvPr id="3" name="Content Placeholder 2"/>
          <p:cNvSpPr>
            <a:spLocks noGrp="1"/>
          </p:cNvSpPr>
          <p:nvPr>
            <p:ph idx="1"/>
          </p:nvPr>
        </p:nvSpPr>
        <p:spPr>
          <a:xfrm>
            <a:off x="1435608" y="1447800"/>
            <a:ext cx="7498080" cy="1600200"/>
          </a:xfrm>
        </p:spPr>
        <p:txBody>
          <a:bodyPr>
            <a:normAutofit lnSpcReduction="10000"/>
          </a:bodyPr>
          <a:lstStyle/>
          <a:p>
            <a:r>
              <a:rPr lang="en-US" dirty="0" smtClean="0"/>
              <a:t>Expenditures or disbursements</a:t>
            </a:r>
          </a:p>
          <a:p>
            <a:r>
              <a:rPr lang="en-US" dirty="0" smtClean="0">
                <a:hlinkClick r:id="rId5"/>
              </a:rPr>
              <a:t>https://gateway.ifionline.org/report_builder/Default2.aspx?rptType=afr</a:t>
            </a:r>
            <a:endParaRPr lang="en-US" dirty="0" smtClean="0"/>
          </a:p>
          <a:p>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6</a:t>
            </a:fld>
            <a:endParaRPr kumimoji="0" lang="en-US"/>
          </a:p>
        </p:txBody>
      </p:sp>
      <p:pic>
        <p:nvPicPr>
          <p:cNvPr id="2051" name="Picture 3"/>
          <p:cNvPicPr>
            <a:picLocks noChangeAspect="1" noChangeArrowheads="1"/>
          </p:cNvPicPr>
          <p:nvPr>
            <p:custDataLst>
              <p:tags r:id="rId2"/>
            </p:custDataLst>
          </p:nvPr>
        </p:nvPicPr>
        <p:blipFill>
          <a:blip r:embed="rId6" cstate="print"/>
          <a:srcRect/>
          <a:stretch>
            <a:fillRect/>
          </a:stretch>
        </p:blipFill>
        <p:spPr bwMode="auto">
          <a:xfrm>
            <a:off x="1847850" y="3308350"/>
            <a:ext cx="6381750" cy="17970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Allocation of Expenditures in 2014</a:t>
            </a:r>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7</a:t>
            </a:fld>
            <a:endParaRPr kumimoji="0" lang="en-US"/>
          </a:p>
        </p:txBody>
      </p:sp>
      <p:pic>
        <p:nvPicPr>
          <p:cNvPr id="4098" name="Picture 2"/>
          <p:cNvPicPr>
            <a:picLocks noGrp="1" noChangeAspect="1" noChangeArrowheads="1"/>
          </p:cNvPicPr>
          <p:nvPr>
            <p:ph idx="1"/>
            <p:custDataLst>
              <p:tags r:id="rId2"/>
            </p:custDataLst>
          </p:nvPr>
        </p:nvPicPr>
        <p:blipFill>
          <a:blip r:embed="rId5" cstate="print"/>
          <a:srcRect/>
          <a:stretch>
            <a:fillRect/>
          </a:stretch>
        </p:blipFill>
        <p:spPr bwMode="auto">
          <a:xfrm>
            <a:off x="1695450" y="1588770"/>
            <a:ext cx="6686550" cy="389763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Budget</a:t>
            </a:r>
            <a:endParaRPr lang="en-US" dirty="0"/>
          </a:p>
        </p:txBody>
      </p:sp>
      <p:sp>
        <p:nvSpPr>
          <p:cNvPr id="6" name="Content Placeholder 5"/>
          <p:cNvSpPr>
            <a:spLocks noGrp="1"/>
          </p:cNvSpPr>
          <p:nvPr>
            <p:ph idx="1"/>
          </p:nvPr>
        </p:nvSpPr>
        <p:spPr/>
        <p:txBody>
          <a:bodyPr/>
          <a:lstStyle/>
          <a:p>
            <a:r>
              <a:rPr lang="en-US" dirty="0" smtClean="0"/>
              <a:t>Personnel:  60% to 70%</a:t>
            </a:r>
          </a:p>
          <a:p>
            <a:r>
              <a:rPr lang="en-US" dirty="0" smtClean="0"/>
              <a:t>Materials:  15% to 20%</a:t>
            </a:r>
          </a:p>
          <a:p>
            <a:pPr marL="742950" lvl="1" indent="-285750"/>
            <a:r>
              <a:rPr lang="en-US" dirty="0" smtClean="0"/>
              <a:t>A library expending at least seven and five-tenths percent (7.5%) of its operating fund expenditures for library collections shall meet basic standards for collection expenditures. </a:t>
            </a:r>
          </a:p>
          <a:p>
            <a:r>
              <a:rPr lang="en-US" dirty="0" smtClean="0"/>
              <a:t>Supplies:  2% to 3%</a:t>
            </a:r>
          </a:p>
          <a:p>
            <a:pPr>
              <a:buNone/>
            </a:pPr>
            <a:endParaRPr lang="en-US" dirty="0" smtClean="0"/>
          </a:p>
        </p:txBody>
      </p:sp>
      <p:sp>
        <p:nvSpPr>
          <p:cNvPr id="3" name="Date Placeholder 2"/>
          <p:cNvSpPr>
            <a:spLocks noGrp="1"/>
          </p:cNvSpPr>
          <p:nvPr>
            <p:ph type="dt" sz="half" idx="10"/>
          </p:nvPr>
        </p:nvSpPr>
        <p:spPr/>
        <p:txBody>
          <a:bodyPr/>
          <a:lstStyle/>
          <a:p>
            <a:fld id="{EED29F23-8E14-459A-B981-669AD9DC484A}" type="datetime1">
              <a:rPr lang="en-US" smtClean="0"/>
              <a:pPr/>
              <a:t>6/3/2015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8</a:t>
            </a:fld>
            <a:endParaRPr kumimoji="0" lang="en-US"/>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Forecasting: External Factors</a:t>
            </a:r>
            <a:endParaRPr lang="en-US" dirty="0"/>
          </a:p>
        </p:txBody>
      </p:sp>
      <p:sp>
        <p:nvSpPr>
          <p:cNvPr id="3" name="Content Placeholder 2"/>
          <p:cNvSpPr>
            <a:spLocks noGrp="1"/>
          </p:cNvSpPr>
          <p:nvPr>
            <p:ph idx="1"/>
          </p:nvPr>
        </p:nvSpPr>
        <p:spPr/>
        <p:txBody>
          <a:bodyPr/>
          <a:lstStyle/>
          <a:p>
            <a:r>
              <a:rPr lang="en-US" dirty="0" smtClean="0"/>
              <a:t>Local unemployment</a:t>
            </a:r>
          </a:p>
          <a:p>
            <a:r>
              <a:rPr lang="en-US" dirty="0" smtClean="0"/>
              <a:t>Business growth or recession</a:t>
            </a:r>
          </a:p>
          <a:p>
            <a:r>
              <a:rPr lang="en-US" dirty="0" smtClean="0"/>
              <a:t>Impact of Property Tax Caps 2014</a:t>
            </a:r>
          </a:p>
          <a:p>
            <a:pPr lvl="1"/>
            <a:r>
              <a:rPr lang="en-US" dirty="0" smtClean="0">
                <a:hlinkClick r:id="rId4"/>
              </a:rPr>
              <a:t>http://www.in.gov/dlgf/9354.htm</a:t>
            </a:r>
            <a:endParaRPr lang="en-US" dirty="0" smtClean="0"/>
          </a:p>
          <a:p>
            <a:pPr lvl="1"/>
            <a:r>
              <a:rPr lang="en-US" dirty="0" smtClean="0"/>
              <a:t>Pay 2014  (1782 Notice)</a:t>
            </a:r>
          </a:p>
          <a:p>
            <a:r>
              <a:rPr lang="en-US" dirty="0" smtClean="0"/>
              <a:t>Tax losses</a:t>
            </a:r>
          </a:p>
          <a:p>
            <a:r>
              <a:rPr lang="en-US" dirty="0" smtClean="0"/>
              <a:t>Hoosier Data at </a:t>
            </a:r>
            <a:r>
              <a:rPr lang="en-US" dirty="0" smtClean="0">
                <a:hlinkClick r:id="rId5"/>
              </a:rPr>
              <a:t>www.hoosierdata.in.gov</a:t>
            </a:r>
            <a:r>
              <a:rPr lang="en-US" dirty="0" smtClean="0"/>
              <a:t> </a:t>
            </a:r>
          </a:p>
          <a:p>
            <a:endParaRPr lang="en-US" dirty="0"/>
          </a:p>
        </p:txBody>
      </p:sp>
      <p:sp>
        <p:nvSpPr>
          <p:cNvPr id="4" name="Date Placeholder 3"/>
          <p:cNvSpPr>
            <a:spLocks noGrp="1"/>
          </p:cNvSpPr>
          <p:nvPr>
            <p:ph type="dt" sz="half" idx="10"/>
          </p:nvPr>
        </p:nvSpPr>
        <p:spPr/>
        <p:txBody>
          <a:bodyPr/>
          <a:lstStyle/>
          <a:p>
            <a:fld id="{C7921839-201F-4EAD-924C-CACDA6DA2404}" type="datetime1">
              <a:rPr lang="en-US" smtClean="0"/>
              <a:pPr/>
              <a:t>6/3/2015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9</a:t>
            </a:fld>
            <a:endParaRPr kumimoji="0"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CHECK" val="0"/>
  <p:tag name="ART_ENCODE_TYPE" val="0"/>
  <p:tag name="ART_ENCODE_INDEX" val="1"/>
  <p:tag name="ARTICULATE_PROJECT_OPEN" val="1"/>
  <p:tag name="ARTICULATE_PRESENTER_VERSION" val="6"/>
  <p:tag name="PUBLISH_TITLE" val="Public Library Budgeting in Indiana for Library Staff_2015"/>
  <p:tag name="ARTICULATE_PUBLISH_PATH" val="C:\Users\isluser\Documents\My Articulate Projects"/>
  <p:tag name="ARTICULATE_LOGO" val="(None selected)"/>
  <p:tag name="ARTICULATE_PRESENTER" val="(None selected)"/>
  <p:tag name="ARTICULATE_PRESENTER_GUID" val="9869030842"/>
  <p:tag name="ARTICULATE_LMS" val="0"/>
  <p:tag name="ARTICULATE_TEMPLATE" val="Corporate Communications"/>
  <p:tag name="ARTICULATE_TEMPLATE_GUID" val="1a000000-6000-0000-b000-000000000001"/>
  <p:tag name="LMS_PUBLISH" val="No"/>
  <p:tag name="PRESENTER_PREVIEW_MODE" val="0"/>
  <p:tag name="PRESENTER_PREVIEW_START" val="1"/>
  <p:tag name="LAUNCHINNEWWINDOW" val="0"/>
  <p:tag name="LASTPUBLISHED" val="C:\Users\isluser\Documents\My Articulate Projects\Public Library Budgeting in Indiana for Library Staff_2015\player.html"/>
</p:tagLst>
</file>

<file path=ppt/tags/tag10.xml><?xml version="1.0" encoding="utf-8"?>
<p:tagLst xmlns:a="http://schemas.openxmlformats.org/drawingml/2006/main" xmlns:r="http://schemas.openxmlformats.org/officeDocument/2006/relationships" xmlns:p="http://schemas.openxmlformats.org/presentationml/2006/main">
  <p:tag name="AUDIO_ID" val="259"/>
  <p:tag name="ELAPSEDTIME" val="43.4"/>
  <p:tag name="ARTICULATE_SLIDE_GUID" val="5832ffea-f4c4-49e4-9acc-0d34f1463038"/>
  <p:tag name="ARTICULATE_SLIDE_NAV" val="4"/>
</p:tagLst>
</file>

<file path=ppt/tags/tag1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isluser\AppData\Local\Temp\articulate\presenter\imgtemp\wgcjJl7L_files\slide0001_image001.png"/>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UDIO_ID" val="261"/>
  <p:tag name="ELAPSEDTIME" val="22.2"/>
  <p:tag name="ARTICULATE_SLIDE_GUID" val="9cdaea0c-ef3a-41da-858c-23a1eec166c8"/>
  <p:tag name="ARTICULATE_SLIDE_NAV" val="5"/>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Lst>
</file>

<file path=ppt/tags/tag15.xml><?xml version="1.0" encoding="utf-8"?>
<p:tagLst xmlns:a="http://schemas.openxmlformats.org/drawingml/2006/main" xmlns:r="http://schemas.openxmlformats.org/officeDocument/2006/relationships" xmlns:p="http://schemas.openxmlformats.org/presentationml/2006/main">
  <p:tag name="AUDIO_ID" val="262"/>
  <p:tag name="ELAPSEDTIME" val="31.9"/>
  <p:tag name="ARTICULATE_SLIDE_GUID" val="bee6ad7a-50b7-4a27-aad3-752bd2ef74df"/>
  <p:tag name="ARTICULATE_SLIDE_NAV" val="6"/>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isluser\AppData\Local\Temp\articulate\presenter\imgtemp\9DXWKWHS_files\slide0001_image001.png"/>
</p:tagLst>
</file>

<file path=ppt/tags/tag17.xml><?xml version="1.0" encoding="utf-8"?>
<p:tagLst xmlns:a="http://schemas.openxmlformats.org/drawingml/2006/main" xmlns:r="http://schemas.openxmlformats.org/officeDocument/2006/relationships" xmlns:p="http://schemas.openxmlformats.org/presentationml/2006/main">
  <p:tag name="BULLET_1" val="8226"/>
</p:tagLst>
</file>

<file path=ppt/tags/tag18.xml><?xml version="1.0" encoding="utf-8"?>
<p:tagLst xmlns:a="http://schemas.openxmlformats.org/drawingml/2006/main" xmlns:r="http://schemas.openxmlformats.org/officeDocument/2006/relationships" xmlns:p="http://schemas.openxmlformats.org/presentationml/2006/main">
  <p:tag name="AUDIO_ID" val="264"/>
  <p:tag name="ELAPSEDTIME" val="32.0"/>
  <p:tag name="ARTICULATE_SLIDE_GUID" val="0e2e052f-5da7-4fc9-9f7d-8b0367fe12a3"/>
  <p:tag name="ARTICULATE_SLIDE_NAV" val="7"/>
</p:tagLst>
</file>

<file path=ppt/tags/tag1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isluser\AppData\Local\Temp\articulate\presenter\imgtemp\ZpYGD5Th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458e2a2e-a738-401c-bf6a-42c268abbc89"/>
  <p:tag name="AUDIO_ID" val="256"/>
  <p:tag name="ELAPSEDTIME" val="50.0"/>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fa5ae7e1-932d-4a86-b379-c258818f8595"/>
  <p:tag name="AUDIO_ID" val="265"/>
  <p:tag name="ELAPSEDTIME" val="28.5"/>
  <p:tag name="ARTICULATE_SLIDE_NAV" val="8"/>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cfe3fb79-2802-4008-8fc8-7646cd9ba846"/>
  <p:tag name="AUDIO_ID" val="268"/>
  <p:tag name="ELAPSEDTIME" val="24.5"/>
  <p:tag name="ARTICULATE_SLIDE_NAV" val="9"/>
</p:tagLst>
</file>

<file path=ppt/tags/tag2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5.xml><?xml version="1.0" encoding="utf-8"?>
<p:tagLst xmlns:a="http://schemas.openxmlformats.org/drawingml/2006/main" xmlns:r="http://schemas.openxmlformats.org/officeDocument/2006/relationships" xmlns:p="http://schemas.openxmlformats.org/presentationml/2006/main">
  <p:tag name="AUDIO_ID" val="269"/>
  <p:tag name="ELAPSEDTIME" val="84.2"/>
  <p:tag name="ARTICULATE_SLIDE_GUID" val="001ba496-1a64-464a-a72c-49dbd1ab848d"/>
  <p:tag name="ARTICULATE_SLIDE_NAV" val="10"/>
</p:tagLst>
</file>

<file path=ppt/tags/tag2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UDIO_ID" val="270"/>
  <p:tag name="ELAPSEDTIME" val="40.0"/>
  <p:tag name="ARTICULATE_SLIDE_GUID" val="bc25bc06-02de-4019-a5e5-6043510fa4ef"/>
  <p:tag name="ARTICULATE_SLIDE_NAV" val="11"/>
</p:tagLst>
</file>

<file path=ppt/tags/tag2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9.xml><?xml version="1.0" encoding="utf-8"?>
<p:tagLst xmlns:a="http://schemas.openxmlformats.org/drawingml/2006/main" xmlns:r="http://schemas.openxmlformats.org/officeDocument/2006/relationships" xmlns:p="http://schemas.openxmlformats.org/presentationml/2006/main">
  <p:tag name="AUDIO_ID" val="271"/>
  <p:tag name="ELAPSEDTIME" val="20.2"/>
  <p:tag name="ARTICULATE_SLIDE_GUID" val="52eafd48-e624-4023-8ea9-03f7702ee4e2"/>
  <p:tag name="ARTICULATE_SLIDE_NAV" val="12"/>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isluser\AppData\Local\Temp\articulate\presenter\imgtemp\3lg8pZzH_files\slide0001_image001.png"/>
</p:tagLst>
</file>

<file path=ppt/tags/tag30.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82e42b71-4609-4f44-a304-d3b5ffa3fbda"/>
  <p:tag name="AUDIO_ID" val="272"/>
  <p:tag name="ELAPSEDTIME" val="50.0"/>
  <p:tag name="ARTICULATE_SLIDE_NAV" val="13"/>
</p:tagLst>
</file>

<file path=ppt/tags/tag32.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UDIO_ID" val="257"/>
  <p:tag name="ELAPSEDTIME" val="27.2"/>
  <p:tag name="ARTICULATE_SLIDE_GUID" val="1fd4efcb-f8a5-46bb-97e3-0cd55bd938ae"/>
  <p:tag name="ARTICULATE_SLIDE_NAV" val="2"/>
</p:tagLst>
</file>

<file path=ppt/tags/tag6.xml><?xml version="1.0" encoding="utf-8"?>
<p:tagLst xmlns:a="http://schemas.openxmlformats.org/drawingml/2006/main" xmlns:r="http://schemas.openxmlformats.org/officeDocument/2006/relationships" xmlns:p="http://schemas.openxmlformats.org/presentationml/2006/main">
  <p:tag name="BULLET_1" val="8226"/>
</p:tagLst>
</file>

<file path=ppt/tags/tag7.xml><?xml version="1.0" encoding="utf-8"?>
<p:tagLst xmlns:a="http://schemas.openxmlformats.org/drawingml/2006/main" xmlns:r="http://schemas.openxmlformats.org/officeDocument/2006/relationships" xmlns:p="http://schemas.openxmlformats.org/presentationml/2006/main">
  <p:tag name="AUDIO_ID" val="258"/>
  <p:tag name="ELAPSEDTIME" val="16.5"/>
  <p:tag name="ARTICULATE_SLIDE_GUID" val="353cd143-d01c-4c6d-88e6-0408cf4036cb"/>
  <p:tag name="ARTICULATE_SLIDE_NAV" val="3"/>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isluser\AppData\Local\Temp\articulate\presenter\imgtemp\bfonEfLm_files\slide0001_image001.png"/>
</p:tagLst>
</file>

<file path=ppt/tags/tag9.xml><?xml version="1.0" encoding="utf-8"?>
<p:tagLst xmlns:a="http://schemas.openxmlformats.org/drawingml/2006/main" xmlns:r="http://schemas.openxmlformats.org/officeDocument/2006/relationships" xmlns:p="http://schemas.openxmlformats.org/presentationml/2006/main">
  <p:tag name="BULLET_1" val="822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394</TotalTime>
  <Words>1508</Words>
  <Application>Microsoft Office PowerPoint</Application>
  <PresentationFormat>On-screen Show (4:3)</PresentationFormat>
  <Paragraphs>124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Public Library Budgeting in Indiana for Library Staff </vt:lpstr>
      <vt:lpstr>Gateway Forms</vt:lpstr>
      <vt:lpstr>Form 1 Budget Estimate</vt:lpstr>
      <vt:lpstr>Form 2 Estimate of Miscellaneous Revenues</vt:lpstr>
      <vt:lpstr>Budget Estimate-Financial Statement-Tax Rate Report</vt:lpstr>
      <vt:lpstr>Gateway: Annual Financial Report</vt:lpstr>
      <vt:lpstr>Allocation of Expenditures in 2014</vt:lpstr>
      <vt:lpstr>Library Budget</vt:lpstr>
      <vt:lpstr>Forecasting: External Factors</vt:lpstr>
      <vt:lpstr>Budget Guess Work </vt:lpstr>
      <vt:lpstr>Budget Calendar</vt:lpstr>
      <vt:lpstr>Department of Local Government Finance </vt:lpstr>
      <vt:lpstr>Budget Year 2016</vt:lpstr>
    </vt:vector>
  </TitlesOfParts>
  <Company>State of Indiana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Library Budgeting in Indiana for Library Staff </dc:title>
  <dc:creator>kainslie</dc:creator>
  <cp:lastModifiedBy>isluser</cp:lastModifiedBy>
  <cp:revision>78</cp:revision>
  <dcterms:created xsi:type="dcterms:W3CDTF">2015-05-28T17:30:37Z</dcterms:created>
  <dcterms:modified xsi:type="dcterms:W3CDTF">2015-06-03T17:46:03Z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C2F36995-9D8A-4516-BAEE-14172FECA51F</vt:lpwstr>
  </property>
  <property fmtid="{D5CDD505-2E9C-101B-9397-08002B2CF9AE}" pid="4" name="ArticulatePath">
    <vt:lpwstr>Public Library Budgeting in Indiana for Library Staff_2015</vt:lpwstr>
  </property>
  <property fmtid="{D5CDD505-2E9C-101B-9397-08002B2CF9AE}" pid="5" name="ArticulateProjectFull">
    <vt:lpwstr>E:\Public Library Budgeting in Indiana for Library Staff_2015.ppta</vt:lpwstr>
  </property>
</Properties>
</file>