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7"/>
  </p:notesMasterIdLst>
  <p:sldIdLst>
    <p:sldId id="256" r:id="rId2"/>
    <p:sldId id="257" r:id="rId3"/>
    <p:sldId id="258" r:id="rId4"/>
    <p:sldId id="289" r:id="rId5"/>
    <p:sldId id="263" r:id="rId6"/>
    <p:sldId id="277" r:id="rId7"/>
    <p:sldId id="290" r:id="rId8"/>
    <p:sldId id="306" r:id="rId9"/>
    <p:sldId id="264" r:id="rId10"/>
    <p:sldId id="259" r:id="rId11"/>
    <p:sldId id="278" r:id="rId12"/>
    <p:sldId id="304" r:id="rId13"/>
    <p:sldId id="305" r:id="rId14"/>
    <p:sldId id="300" r:id="rId15"/>
    <p:sldId id="307" r:id="rId16"/>
    <p:sldId id="292" r:id="rId17"/>
    <p:sldId id="293" r:id="rId18"/>
    <p:sldId id="294" r:id="rId19"/>
    <p:sldId id="291" r:id="rId20"/>
    <p:sldId id="279" r:id="rId21"/>
    <p:sldId id="266" r:id="rId22"/>
    <p:sldId id="261" r:id="rId23"/>
    <p:sldId id="280" r:id="rId24"/>
    <p:sldId id="308" r:id="rId25"/>
    <p:sldId id="309" r:id="rId26"/>
    <p:sldId id="265" r:id="rId27"/>
    <p:sldId id="310" r:id="rId28"/>
    <p:sldId id="311" r:id="rId29"/>
    <p:sldId id="312" r:id="rId30"/>
    <p:sldId id="298" r:id="rId31"/>
    <p:sldId id="313" r:id="rId32"/>
    <p:sldId id="267" r:id="rId33"/>
    <p:sldId id="269" r:id="rId34"/>
    <p:sldId id="268" r:id="rId35"/>
    <p:sldId id="299" r:id="rId36"/>
    <p:sldId id="286" r:id="rId37"/>
    <p:sldId id="287" r:id="rId38"/>
    <p:sldId id="296" r:id="rId39"/>
    <p:sldId id="288" r:id="rId40"/>
    <p:sldId id="297" r:id="rId41"/>
    <p:sldId id="275" r:id="rId42"/>
    <p:sldId id="302" r:id="rId43"/>
    <p:sldId id="270" r:id="rId44"/>
    <p:sldId id="276" r:id="rId45"/>
    <p:sldId id="301"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292" autoAdjust="0"/>
  </p:normalViewPr>
  <p:slideViewPr>
    <p:cSldViewPr>
      <p:cViewPr varScale="1">
        <p:scale>
          <a:sx n="90" d="100"/>
          <a:sy n="90" d="100"/>
        </p:scale>
        <p:origin x="-5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D390F1B-8B9D-464C-A371-30959AC4DA8D}" type="datetimeFigureOut">
              <a:rPr lang="en-US"/>
              <a:pPr>
                <a:defRPr/>
              </a:pPr>
              <a:t>7/17/2013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A3A75B3-869C-457F-9847-FEDA434137A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6BE79E4-9410-444E-94F2-203AD5201564}"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100" dirty="0" smtClean="0">
                <a:latin typeface="Baskerville Old Face" pitchFamily="18" charset="0"/>
              </a:rPr>
              <a:t>17 U.S.C. 302(a) The Copyright Act has gone through several iterations and each version provided different durations for copyright protection. This determination can involve very specific (and complicated!) questions depending on the act in force when the work was published or created. </a:t>
            </a:r>
            <a:r>
              <a:rPr lang="en-US" sz="1100" dirty="0" smtClean="0"/>
              <a:t>You can use the links on the Register of Copyrights webpage, available at http://www.copyright.gov/records/to see if a work is protected by copyright.  The site contains works dating back to January 1, 1978. </a:t>
            </a:r>
            <a:endParaRPr lang="en-US" sz="1100" dirty="0" smtClean="0">
              <a:latin typeface="Baskerville Old Face" pitchFamily="18" charset="0"/>
            </a:endParaRPr>
          </a:p>
          <a:p>
            <a:pPr eaLnBrk="1" hangingPunct="1">
              <a:spcBef>
                <a:spcPct val="0"/>
              </a:spcBef>
            </a:pPr>
            <a:endParaRPr lang="en-US"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0F6278-6DA5-4108-A242-0164F4A951D3}"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There are exceptions, and some that are specific to library’s, but it is important to know that the law does protect the rights of copyright owners.  In fact, one of the central challenges is balancing protections for the rights of copyright owners with the need for the public to use and access those works.  </a:t>
            </a:r>
          </a:p>
          <a:p>
            <a:endParaRPr lang="en-US" smtClean="0"/>
          </a:p>
          <a:p>
            <a:r>
              <a:rPr lang="en-US" smtClean="0"/>
              <a:t>Kenneth Crews provides additional resources for information about a range of copyright topics.  </a:t>
            </a:r>
          </a:p>
        </p:txBody>
      </p:sp>
      <p:sp>
        <p:nvSpPr>
          <p:cNvPr id="4" name="Slide Number Placeholder 3"/>
          <p:cNvSpPr>
            <a:spLocks noGrp="1"/>
          </p:cNvSpPr>
          <p:nvPr>
            <p:ph type="sldNum" sz="quarter" idx="5"/>
          </p:nvPr>
        </p:nvSpPr>
        <p:spPr/>
        <p:txBody>
          <a:bodyPr/>
          <a:lstStyle/>
          <a:p>
            <a:pPr>
              <a:defRPr/>
            </a:pPr>
            <a:fld id="{8EDE843F-3940-4175-8E0F-0A6AE9BBDAD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Be aware of the seriousness of copyright infringement.  Libraries (and librarians) are not excused from the requirements of copyright law.  Kenneth Crews, a copyright scholar, recommends that libraries work with copyright law rather than treating it as a hindrance.</a:t>
            </a:r>
          </a:p>
        </p:txBody>
      </p:sp>
      <p:sp>
        <p:nvSpPr>
          <p:cNvPr id="4" name="Slide Number Placeholder 3"/>
          <p:cNvSpPr>
            <a:spLocks noGrp="1"/>
          </p:cNvSpPr>
          <p:nvPr>
            <p:ph type="sldNum" sz="quarter" idx="5"/>
          </p:nvPr>
        </p:nvSpPr>
        <p:spPr/>
        <p:txBody>
          <a:bodyPr/>
          <a:lstStyle/>
          <a:p>
            <a:pPr>
              <a:defRPr/>
            </a:pPr>
            <a:fld id="{4AB23B0A-73EA-43D3-9372-7A15CC93564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is just to be aware: the penalties can be severe. Crews also recommends that librarians keep a “fair use” notebook that tracks why a decision was made.  This can help to explain the basis for why a decision to copy was made.  </a:t>
            </a:r>
          </a:p>
        </p:txBody>
      </p:sp>
      <p:sp>
        <p:nvSpPr>
          <p:cNvPr id="4" name="Slide Number Placeholder 3"/>
          <p:cNvSpPr>
            <a:spLocks noGrp="1"/>
          </p:cNvSpPr>
          <p:nvPr>
            <p:ph type="sldNum" sz="quarter" idx="5"/>
          </p:nvPr>
        </p:nvSpPr>
        <p:spPr/>
        <p:txBody>
          <a:bodyPr/>
          <a:lstStyle/>
          <a:p>
            <a:pPr>
              <a:defRPr/>
            </a:pPr>
            <a:fld id="{EEFBA177-25FF-4ED4-951A-1A5F141A82A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Summary: we have discussed the subject matter, duration, exclusive rights of copyright owners, and penalties for copyright infringement.  We also discussed some of the policies at work in copyright law.  Now we are going to discuss a few categories of works: public domain, published, unpublished, and orphan.</a:t>
            </a:r>
          </a:p>
        </p:txBody>
      </p:sp>
      <p:sp>
        <p:nvSpPr>
          <p:cNvPr id="4" name="Slide Number Placeholder 3"/>
          <p:cNvSpPr>
            <a:spLocks noGrp="1"/>
          </p:cNvSpPr>
          <p:nvPr>
            <p:ph type="sldNum" sz="quarter" idx="5"/>
          </p:nvPr>
        </p:nvSpPr>
        <p:spPr/>
        <p:txBody>
          <a:bodyPr/>
          <a:lstStyle/>
          <a:p>
            <a:pPr>
              <a:defRPr/>
            </a:pPr>
            <a:fld id="{0294C6D0-41C3-4FF4-9E62-BC042C9397D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Usually, government documents but remember that some elements of a government publication could be protected by copyright.  Be especially aware with state and local documents.  Historical works, for example, Civil War era photos,  may also be public domain. It is important to know that there are different categories of works: published, unpublished, “orphan”, and public domain.  The status of a work as public domain is crucial because it means that a work is not protected by copyright and is free to use. </a:t>
            </a:r>
          </a:p>
          <a:p>
            <a:endParaRPr lang="en-US" smtClean="0"/>
          </a:p>
        </p:txBody>
      </p:sp>
      <p:sp>
        <p:nvSpPr>
          <p:cNvPr id="4" name="Slide Number Placeholder 3"/>
          <p:cNvSpPr>
            <a:spLocks noGrp="1"/>
          </p:cNvSpPr>
          <p:nvPr>
            <p:ph type="sldNum" sz="quarter" idx="5"/>
          </p:nvPr>
        </p:nvSpPr>
        <p:spPr/>
        <p:txBody>
          <a:bodyPr/>
          <a:lstStyle/>
          <a:p>
            <a:pPr>
              <a:defRPr/>
            </a:pPr>
            <a:fld id="{1A5AB33C-514A-4FCB-88B6-E9F918498CB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It is important to know that there are different categories of works: published, unpublished, “orphan”, and public domain.  The status of a work as public domain is crucial because it means that a work is not protected by copyright and is free to use. </a:t>
            </a:r>
          </a:p>
        </p:txBody>
      </p:sp>
      <p:sp>
        <p:nvSpPr>
          <p:cNvPr id="4" name="Slide Number Placeholder 3"/>
          <p:cNvSpPr>
            <a:spLocks noGrp="1"/>
          </p:cNvSpPr>
          <p:nvPr>
            <p:ph type="sldNum" sz="quarter" idx="5"/>
          </p:nvPr>
        </p:nvSpPr>
        <p:spPr/>
        <p:txBody>
          <a:bodyPr/>
          <a:lstStyle/>
          <a:p>
            <a:pPr>
              <a:defRPr/>
            </a:pPr>
            <a:fld id="{1EA4BEB7-DF78-4F53-9FC3-EA5DD2CC449F}"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Unpublished works, that is manuscripts, diaries, letters, journals, etc . . . may still have copyright protection.  Some older unpublished works may also have copyright protection.  This can be tricky because of the different rules for copyright duration.  </a:t>
            </a:r>
          </a:p>
        </p:txBody>
      </p:sp>
      <p:sp>
        <p:nvSpPr>
          <p:cNvPr id="4" name="Slide Number Placeholder 3"/>
          <p:cNvSpPr>
            <a:spLocks noGrp="1"/>
          </p:cNvSpPr>
          <p:nvPr>
            <p:ph type="sldNum" sz="quarter" idx="5"/>
          </p:nvPr>
        </p:nvSpPr>
        <p:spPr/>
        <p:txBody>
          <a:bodyPr/>
          <a:lstStyle/>
          <a:p>
            <a:pPr>
              <a:defRPr/>
            </a:pPr>
            <a:fld id="{743D953D-722F-4630-A57D-2F3170E2F37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Be on the lookout for this with photographs.   Seeking out the owner is crucial, but the copyright owners of these works are hard to locate so securing a license is difficult. </a:t>
            </a:r>
          </a:p>
        </p:txBody>
      </p:sp>
      <p:sp>
        <p:nvSpPr>
          <p:cNvPr id="4" name="Slide Number Placeholder 3"/>
          <p:cNvSpPr>
            <a:spLocks noGrp="1"/>
          </p:cNvSpPr>
          <p:nvPr>
            <p:ph type="sldNum" sz="quarter" idx="5"/>
          </p:nvPr>
        </p:nvSpPr>
        <p:spPr/>
        <p:txBody>
          <a:bodyPr/>
          <a:lstStyle/>
          <a:p>
            <a:pPr>
              <a:defRPr/>
            </a:pPr>
            <a:fld id="{2E058391-0377-4F0F-ADC5-937A118E60E2}"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Summary: We reviewed some categories of works and some assessments to make before making a copy.</a:t>
            </a:r>
          </a:p>
        </p:txBody>
      </p:sp>
      <p:sp>
        <p:nvSpPr>
          <p:cNvPr id="4" name="Slide Number Placeholder 3"/>
          <p:cNvSpPr>
            <a:spLocks noGrp="1"/>
          </p:cNvSpPr>
          <p:nvPr>
            <p:ph type="sldNum" sz="quarter" idx="5"/>
          </p:nvPr>
        </p:nvSpPr>
        <p:spPr/>
        <p:txBody>
          <a:bodyPr/>
          <a:lstStyle/>
          <a:p>
            <a:pPr>
              <a:defRPr/>
            </a:pPr>
            <a:fld id="{B953FE9C-CA21-4C88-B7E8-EC5139B62759}"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 want to state at the outset that this presentation is to provide you with information about how copyright impacts public libraries.  This is </a:t>
            </a:r>
            <a:r>
              <a:rPr lang="en-US" b="1" smtClean="0"/>
              <a:t>NOT</a:t>
            </a:r>
            <a:r>
              <a:rPr lang="en-US" smtClean="0"/>
              <a:t> legal advice it is for informational purposes.  I am a law student not a lawyer.  As a result, I cannot provide answers to questions that call for the application of the law to your specific facts.  If you have a question of that nature, you should consult with the lawyer for your library.  That said, I will be happy to clarify (or repeat) points I address in order to further the informational value of this presentation.</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8ACF53A9-3E6B-45B9-A8C6-70949F68DB99}"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Arial" charset="0"/>
                <a:cs typeface="Arial" charset="0"/>
              </a:rPr>
              <a:t>The specific exception for individuals with visual disabilities in the Copyright Act, in conjunction with the ADA’s requirements for accessibility and integration, was a key part of the district court judge’s opinion in the Hathi Trust litigation.</a:t>
            </a:r>
          </a:p>
          <a:p>
            <a:endParaRPr lang="en-US" smtClean="0">
              <a:latin typeface="Arial" charset="0"/>
              <a:cs typeface="Arial" charset="0"/>
            </a:endParaRPr>
          </a:p>
          <a:p>
            <a:r>
              <a:rPr lang="en-US" smtClean="0">
                <a:latin typeface="Arial" charset="0"/>
                <a:cs typeface="Arial" charset="0"/>
              </a:rPr>
              <a:t>The Act also has exceptions including for library copying, first sale, public display, display and performance in face-to-face teaching, displays and performance in distance learning, computer software, architectural works, special formats for persons who are blind or who have other visual disabilities.  </a:t>
            </a:r>
          </a:p>
          <a:p>
            <a:endParaRPr lang="en-US" smtClean="0"/>
          </a:p>
        </p:txBody>
      </p:sp>
      <p:sp>
        <p:nvSpPr>
          <p:cNvPr id="4" name="Slide Number Placeholder 3"/>
          <p:cNvSpPr>
            <a:spLocks noGrp="1"/>
          </p:cNvSpPr>
          <p:nvPr>
            <p:ph type="sldNum" sz="quarter" idx="5"/>
          </p:nvPr>
        </p:nvSpPr>
        <p:spPr/>
        <p:txBody>
          <a:bodyPr/>
          <a:lstStyle/>
          <a:p>
            <a:pPr>
              <a:defRPr/>
            </a:pPr>
            <a:fld id="{CA90DB39-F9FF-464D-A901-CF56189508FD}"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 will focus on sections 107 and 108 but it is worth being aware of some of the other exceptions in the Act.</a:t>
            </a:r>
          </a:p>
        </p:txBody>
      </p:sp>
      <p:sp>
        <p:nvSpPr>
          <p:cNvPr id="4" name="Slide Number Placeholder 3"/>
          <p:cNvSpPr>
            <a:spLocks noGrp="1"/>
          </p:cNvSpPr>
          <p:nvPr>
            <p:ph type="sldNum" sz="quarter" idx="5"/>
          </p:nvPr>
        </p:nvSpPr>
        <p:spPr/>
        <p:txBody>
          <a:bodyPr/>
          <a:lstStyle/>
          <a:p>
            <a:pPr>
              <a:defRPr/>
            </a:pPr>
            <a:fld id="{BA525E17-A3FF-49B1-9565-0555EF4B7721}"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is an open-ended exception.  </a:t>
            </a:r>
          </a:p>
        </p:txBody>
      </p:sp>
      <p:sp>
        <p:nvSpPr>
          <p:cNvPr id="4" name="Slide Number Placeholder 3"/>
          <p:cNvSpPr>
            <a:spLocks noGrp="1"/>
          </p:cNvSpPr>
          <p:nvPr>
            <p:ph type="sldNum" sz="quarter" idx="5"/>
          </p:nvPr>
        </p:nvSpPr>
        <p:spPr/>
        <p:txBody>
          <a:bodyPr/>
          <a:lstStyle/>
          <a:p>
            <a:pPr>
              <a:defRPr/>
            </a:pPr>
            <a:fld id="{300707A1-C5F5-4D8B-901E-0D99755274D6}"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Producing something for profit does not disqualify something from fair use protection.  Sometimes very small, but key portions, of a copyrighted work are enough to swing this factor in favor of the copyright owner.  Fiction often gets more protection than nonfiction.  It is important to know that these factors are weighed on balance – it’s not just any one factor that tips the balance, it is the combination of all the factors together.</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8D9CA6A3-A6FF-45C8-B013-C4AC0C2E3EAB}"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is a brief summary</a:t>
            </a:r>
          </a:p>
        </p:txBody>
      </p:sp>
      <p:sp>
        <p:nvSpPr>
          <p:cNvPr id="4" name="Slide Number Placeholder 3"/>
          <p:cNvSpPr>
            <a:spLocks noGrp="1"/>
          </p:cNvSpPr>
          <p:nvPr>
            <p:ph type="sldNum" sz="quarter" idx="5"/>
          </p:nvPr>
        </p:nvSpPr>
        <p:spPr/>
        <p:txBody>
          <a:bodyPr/>
          <a:lstStyle/>
          <a:p>
            <a:pPr>
              <a:defRPr/>
            </a:pPr>
            <a:fld id="{58CCE662-2414-4B03-859A-6D9298D7B3C7}"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checklist was developed by Kenneth Crews and is available in Copyright Law for Librarians and Educators, 3</a:t>
            </a:r>
            <a:r>
              <a:rPr lang="en-US" baseline="30000" smtClean="0"/>
              <a:t>rd</a:t>
            </a:r>
            <a:r>
              <a:rPr lang="en-US" smtClean="0"/>
              <a:t> Edition 2012.  </a:t>
            </a:r>
          </a:p>
        </p:txBody>
      </p:sp>
      <p:sp>
        <p:nvSpPr>
          <p:cNvPr id="4" name="Slide Number Placeholder 3"/>
          <p:cNvSpPr>
            <a:spLocks noGrp="1"/>
          </p:cNvSpPr>
          <p:nvPr>
            <p:ph type="sldNum" sz="quarter" idx="5"/>
          </p:nvPr>
        </p:nvSpPr>
        <p:spPr/>
        <p:txBody>
          <a:bodyPr/>
          <a:lstStyle/>
          <a:p>
            <a:pPr>
              <a:defRPr/>
            </a:pPr>
            <a:fld id="{A9E201FB-C28F-49F8-B888-681DDABA8F40}"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is a very detailed statute.  Each section has its own specific exceptions.  However, the statute extends to 1) preservation (unpublished) or replacement (published); 2) private study [1 copy]; 3) Interlibrary loan.  Requirements for section 108 – reproduction or distribution is made without the purpose of commercial advantage; collections are open to the public or available to researchers; reproductions have a notice of copyright or a legend indicating copyright protection. 17 U.S.C. 108(a)</a:t>
            </a:r>
          </a:p>
        </p:txBody>
      </p:sp>
      <p:sp>
        <p:nvSpPr>
          <p:cNvPr id="4" name="Slide Number Placeholder 3"/>
          <p:cNvSpPr>
            <a:spLocks noGrp="1"/>
          </p:cNvSpPr>
          <p:nvPr>
            <p:ph type="sldNum" sz="quarter" idx="5"/>
          </p:nvPr>
        </p:nvSpPr>
        <p:spPr/>
        <p:txBody>
          <a:bodyPr/>
          <a:lstStyle/>
          <a:p>
            <a:pPr>
              <a:defRPr/>
            </a:pPr>
            <a:fld id="{08D1A5D1-E0DE-410E-9B01-6BC72AFEB8F6}"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Unlimited Scope = manuscripts, pictures, art, or any other works</a:t>
            </a:r>
          </a:p>
          <a:p>
            <a:r>
              <a:rPr lang="en-US" dirty="0" smtClean="0"/>
              <a:t>108(b)</a:t>
            </a:r>
            <a:r>
              <a:rPr lang="en-US" baseline="0" dirty="0" smtClean="0"/>
              <a:t> and 108(c). </a:t>
            </a:r>
            <a:endParaRPr lang="en-US" dirty="0" smtClean="0"/>
          </a:p>
        </p:txBody>
      </p:sp>
      <p:sp>
        <p:nvSpPr>
          <p:cNvPr id="4" name="Slide Number Placeholder 3"/>
          <p:cNvSpPr>
            <a:spLocks noGrp="1"/>
          </p:cNvSpPr>
          <p:nvPr>
            <p:ph type="sldNum" sz="quarter" idx="5"/>
          </p:nvPr>
        </p:nvSpPr>
        <p:spPr/>
        <p:txBody>
          <a:bodyPr/>
          <a:lstStyle/>
          <a:p>
            <a:pPr>
              <a:defRPr/>
            </a:pPr>
            <a:fld id="{CC36EFBD-692E-44BC-BB41-FE880DCF100C}"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Sections</a:t>
            </a:r>
            <a:r>
              <a:rPr lang="en-US" baseline="0" dirty="0" smtClean="0"/>
              <a:t> 108(d) and 108(e).</a:t>
            </a:r>
            <a:endParaRPr lang="en-US" dirty="0" smtClean="0"/>
          </a:p>
        </p:txBody>
      </p:sp>
      <p:sp>
        <p:nvSpPr>
          <p:cNvPr id="4" name="Slide Number Placeholder 3"/>
          <p:cNvSpPr>
            <a:spLocks noGrp="1"/>
          </p:cNvSpPr>
          <p:nvPr>
            <p:ph type="sldNum" sz="quarter" idx="5"/>
          </p:nvPr>
        </p:nvSpPr>
        <p:spPr/>
        <p:txBody>
          <a:bodyPr/>
          <a:lstStyle/>
          <a:p>
            <a:pPr>
              <a:defRPr/>
            </a:pPr>
            <a:fld id="{4C97AE53-3F17-4B26-B94C-59C22DC51581}"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A543A6E-C9B7-4A44-B91F-50826DB72BA1}"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 will discuss some background on copyright with a brief overview of the constitutional basis for copyright, a discussion of the scope, duration, and protections for copyright spelled out in the copyright act.  This is by no means an exhaustive treatment, but it will provide some helpful background material for the presentation.   Within the overview we will also discuss some exceptions to the rights of a copyright owners – fair use and section 108, which covers libraries and archives.  </a:t>
            </a:r>
          </a:p>
          <a:p>
            <a:endParaRPr lang="en-US" smtClean="0"/>
          </a:p>
          <a:p>
            <a:r>
              <a:rPr lang="en-US" smtClean="0"/>
              <a:t>We will also discuss section 108 as it relates to copying for interlibrary loan and digitization.  In this section we will briefly discuss the Hathi Trust litigation involving mass book digitization.  We will also discuss some issues that arise on a smaller scale when libraries digitize their collections and upload them to a library site.</a:t>
            </a:r>
          </a:p>
          <a:p>
            <a:endParaRPr lang="en-US" smtClean="0"/>
          </a:p>
          <a:p>
            <a:r>
              <a:rPr lang="en-US" smtClean="0"/>
              <a:t>Throughout the presentation’s slides, I have included links to sites that provide additional coverage of the topics that we will discuss in the presentation.    </a:t>
            </a:r>
          </a:p>
        </p:txBody>
      </p:sp>
      <p:sp>
        <p:nvSpPr>
          <p:cNvPr id="4" name="Slide Number Placeholder 3"/>
          <p:cNvSpPr>
            <a:spLocks noGrp="1"/>
          </p:cNvSpPr>
          <p:nvPr>
            <p:ph type="sldNum" sz="quarter" idx="5"/>
          </p:nvPr>
        </p:nvSpPr>
        <p:spPr/>
        <p:txBody>
          <a:bodyPr/>
          <a:lstStyle/>
          <a:p>
            <a:pPr>
              <a:defRPr/>
            </a:pPr>
            <a:fld id="{D20E9F1D-A1D6-4B29-ADDE-0F1CEB148C22}"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100" smtClean="0">
                <a:latin typeface="Arial" charset="0"/>
                <a:cs typeface="Arial" charset="0"/>
              </a:rPr>
              <a:t>A ‘‘collective work’’ is a work, such as a periodical</a:t>
            </a:r>
          </a:p>
          <a:p>
            <a:r>
              <a:rPr lang="en-US" sz="1100" smtClean="0">
                <a:latin typeface="Arial" charset="0"/>
                <a:cs typeface="Arial" charset="0"/>
              </a:rPr>
              <a:t>issue, anthology, or encyclopedia, in</a:t>
            </a:r>
          </a:p>
          <a:p>
            <a:r>
              <a:rPr lang="en-US" sz="1100" smtClean="0">
                <a:latin typeface="Arial" charset="0"/>
                <a:cs typeface="Arial" charset="0"/>
              </a:rPr>
              <a:t>which a number of contributions, constituting</a:t>
            </a:r>
          </a:p>
          <a:p>
            <a:r>
              <a:rPr lang="en-US" sz="1100" smtClean="0">
                <a:latin typeface="Arial" charset="0"/>
                <a:cs typeface="Arial" charset="0"/>
              </a:rPr>
              <a:t>separate and independent works in themselves,</a:t>
            </a:r>
          </a:p>
          <a:p>
            <a:r>
              <a:rPr lang="en-US" sz="1100" smtClean="0">
                <a:latin typeface="Arial" charset="0"/>
                <a:cs typeface="Arial" charset="0"/>
              </a:rPr>
              <a:t>are assembled into a collective whole.</a:t>
            </a:r>
          </a:p>
        </p:txBody>
      </p:sp>
      <p:sp>
        <p:nvSpPr>
          <p:cNvPr id="4" name="Slide Number Placeholder 3"/>
          <p:cNvSpPr>
            <a:spLocks noGrp="1"/>
          </p:cNvSpPr>
          <p:nvPr>
            <p:ph type="sldNum" sz="quarter" idx="5"/>
          </p:nvPr>
        </p:nvSpPr>
        <p:spPr/>
        <p:txBody>
          <a:bodyPr/>
          <a:lstStyle/>
          <a:p>
            <a:pPr>
              <a:defRPr/>
            </a:pPr>
            <a:fld id="{EE728F39-2419-4F6B-B07B-075CB171C1D8}"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Baskerville Old Face" pitchFamily="18" charset="0"/>
              </a:rPr>
              <a:t>Keep notes tracking decisions re: fair use – not a helpful source for an orphan work because the authors are unknown and may not have joined the collecting society.  The Register of Copyrights is also in the process of digitizing its historic copyright records dating back to the 1870s.  77 FR 64558, October 22, 2012.  This can be helpful for searchers checking to see if a work is protected by copyright.</a:t>
            </a:r>
          </a:p>
          <a:p>
            <a:endParaRPr lang="en-US" smtClean="0"/>
          </a:p>
        </p:txBody>
      </p:sp>
      <p:sp>
        <p:nvSpPr>
          <p:cNvPr id="4" name="Slide Number Placeholder 3"/>
          <p:cNvSpPr>
            <a:spLocks noGrp="1"/>
          </p:cNvSpPr>
          <p:nvPr>
            <p:ph type="sldNum" sz="quarter" idx="5"/>
          </p:nvPr>
        </p:nvSpPr>
        <p:spPr/>
        <p:txBody>
          <a:bodyPr/>
          <a:lstStyle/>
          <a:p>
            <a:pPr>
              <a:defRPr/>
            </a:pPr>
            <a:fld id="{14AE369C-5D01-48F5-89DA-F10D6B66372C}"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 reviewed 2 key exceptions: fair use and section 108.  We saw they give libraries space, within limits, to make copies of some work.  We also saw a resource libraries can use to secure licenses.  </a:t>
            </a:r>
          </a:p>
        </p:txBody>
      </p:sp>
      <p:sp>
        <p:nvSpPr>
          <p:cNvPr id="4" name="Slide Number Placeholder 3"/>
          <p:cNvSpPr>
            <a:spLocks noGrp="1"/>
          </p:cNvSpPr>
          <p:nvPr>
            <p:ph type="sldNum" sz="quarter" idx="5"/>
          </p:nvPr>
        </p:nvSpPr>
        <p:spPr/>
        <p:txBody>
          <a:bodyPr/>
          <a:lstStyle/>
          <a:p>
            <a:pPr>
              <a:defRPr/>
            </a:pPr>
            <a:fld id="{3C4687B2-FC77-45CB-9C8C-950E388A17B4}"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Kenneth Crews observes that when requests become frequent the library should consider buying the work for its collection.</a:t>
            </a:r>
          </a:p>
        </p:txBody>
      </p:sp>
      <p:sp>
        <p:nvSpPr>
          <p:cNvPr id="4" name="Slide Number Placeholder 3"/>
          <p:cNvSpPr>
            <a:spLocks noGrp="1"/>
          </p:cNvSpPr>
          <p:nvPr>
            <p:ph type="sldNum" sz="quarter" idx="5"/>
          </p:nvPr>
        </p:nvSpPr>
        <p:spPr/>
        <p:txBody>
          <a:bodyPr/>
          <a:lstStyle/>
          <a:p>
            <a:pPr>
              <a:defRPr/>
            </a:pPr>
            <a:fld id="{F7EB352E-D410-446F-91AA-D2FC9F88734A}"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Fair use can still apply to situations where, by law, a library could not make a copy, see 17 U.S.C. 108(f)(4) Section 108 is not meant to displace fair use as an exception to the rights of copyright holder.   This section allows a library to participate in ILL arrangements, but those arrangements cannot have  “as their purpose or effect that the library or archives receiving such copies or phonorecords for distribution does so in such aggregate quantities as to substitute for a subscription to or purchase of such work.”  </a:t>
            </a:r>
          </a:p>
        </p:txBody>
      </p:sp>
      <p:sp>
        <p:nvSpPr>
          <p:cNvPr id="4" name="Slide Number Placeholder 3"/>
          <p:cNvSpPr>
            <a:spLocks noGrp="1"/>
          </p:cNvSpPr>
          <p:nvPr>
            <p:ph type="sldNum" sz="quarter" idx="5"/>
          </p:nvPr>
        </p:nvSpPr>
        <p:spPr/>
        <p:txBody>
          <a:bodyPr/>
          <a:lstStyle/>
          <a:p>
            <a:pPr>
              <a:defRPr/>
            </a:pPr>
            <a:fld id="{19639350-41F7-4E57-AC60-2D8562E3C73F}"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marL="0" lvl="1"/>
            <a:r>
              <a:rPr lang="en-US" sz="1100" smtClean="0">
                <a:latin typeface="Arial" charset="0"/>
                <a:cs typeface="Arial" charset="0"/>
              </a:rPr>
              <a:t>Similar requirement for library photocopiers (library employees are not liable for unsupervised use of photocopiers by patrons).  The section was amended to allow for digital copies but those copies are confined to the physical space of the library or archives.  Copying for preservation or research is unlimited in terms of the scope of its application.  </a:t>
            </a:r>
          </a:p>
          <a:p>
            <a:pPr marL="0" lvl="1"/>
            <a:endParaRPr lang="en-US" sz="2000" smtClean="0">
              <a:latin typeface="Baskerville Old Face" pitchFamily="18" charset="0"/>
            </a:endParaRPr>
          </a:p>
          <a:p>
            <a:endParaRPr lang="en-US" smtClean="0"/>
          </a:p>
        </p:txBody>
      </p:sp>
      <p:sp>
        <p:nvSpPr>
          <p:cNvPr id="4" name="Slide Number Placeholder 3"/>
          <p:cNvSpPr>
            <a:spLocks noGrp="1"/>
          </p:cNvSpPr>
          <p:nvPr>
            <p:ph type="sldNum" sz="quarter" idx="5"/>
          </p:nvPr>
        </p:nvSpPr>
        <p:spPr/>
        <p:txBody>
          <a:bodyPr/>
          <a:lstStyle/>
          <a:p>
            <a:pPr>
              <a:defRPr/>
            </a:pPr>
            <a:fld id="{CA9E6F59-A523-452D-92CA-2D3AD048A19A}"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Scanning simply to digitize is not a derviative work – there is no original authorship.  </a:t>
            </a:r>
          </a:p>
        </p:txBody>
      </p:sp>
      <p:sp>
        <p:nvSpPr>
          <p:cNvPr id="4" name="Slide Number Placeholder 3"/>
          <p:cNvSpPr>
            <a:spLocks noGrp="1"/>
          </p:cNvSpPr>
          <p:nvPr>
            <p:ph type="sldNum" sz="quarter" idx="5"/>
          </p:nvPr>
        </p:nvSpPr>
        <p:spPr/>
        <p:txBody>
          <a:bodyPr/>
          <a:lstStyle/>
          <a:p>
            <a:pPr>
              <a:defRPr/>
            </a:pPr>
            <a:fld id="{111BCBA1-D04C-4D0C-8556-FD2860D683C6}"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02DA6EE-DB0A-472B-AA09-3DC88B15C4C0}"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Baskerville Old Face" pitchFamily="18" charset="0"/>
              </a:rPr>
              <a:t>Some of the works might be “orphan works” – photographs are particularly troublesome because it can be hard to even initiate  a search for the copyright owner because of the absence of a label or caption from the photograph.  77 FR 64556, October 22, 2012.</a:t>
            </a:r>
          </a:p>
        </p:txBody>
      </p:sp>
      <p:sp>
        <p:nvSpPr>
          <p:cNvPr id="4" name="Slide Number Placeholder 3"/>
          <p:cNvSpPr>
            <a:spLocks noGrp="1"/>
          </p:cNvSpPr>
          <p:nvPr>
            <p:ph type="sldNum" sz="quarter" idx="5"/>
          </p:nvPr>
        </p:nvSpPr>
        <p:spPr/>
        <p:txBody>
          <a:bodyPr/>
          <a:lstStyle/>
          <a:p>
            <a:pPr>
              <a:defRPr/>
            </a:pPr>
            <a:fld id="{659B1E71-AE08-43BD-A72F-182C924B5E1A}"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100" smtClean="0"/>
              <a:t>Section 101 of the Copyright Act - ‘‘Copies’’ are material objects, other than phonorecords, in which a work is fixed by any method now known or later developed, and from which the work can be perceived, reproduced, or otherwise communicated, either directly or with the aid of a machine or device. The term ‘‘copies’’ includes the material object, other than a phonorecord, in which the work is first fixed.  </a:t>
            </a:r>
          </a:p>
          <a:p>
            <a:endParaRPr lang="en-US" sz="1100" smtClean="0"/>
          </a:p>
          <a:p>
            <a:pPr marL="0" lvl="1"/>
            <a:r>
              <a:rPr lang="en-US" sz="1100" smtClean="0">
                <a:latin typeface="Baskerville Old Face" pitchFamily="18" charset="0"/>
              </a:rPr>
              <a:t>Some digital uses could qualify as fair use, but relying on fair use does not always provide concrete guidance.</a:t>
            </a:r>
          </a:p>
          <a:p>
            <a:endParaRPr lang="en-US" smtClean="0"/>
          </a:p>
        </p:txBody>
      </p:sp>
      <p:sp>
        <p:nvSpPr>
          <p:cNvPr id="4" name="Slide Number Placeholder 3"/>
          <p:cNvSpPr>
            <a:spLocks noGrp="1"/>
          </p:cNvSpPr>
          <p:nvPr>
            <p:ph type="sldNum" sz="quarter" idx="5"/>
          </p:nvPr>
        </p:nvSpPr>
        <p:spPr/>
        <p:txBody>
          <a:bodyPr/>
          <a:lstStyle/>
          <a:p>
            <a:pPr>
              <a:defRPr/>
            </a:pPr>
            <a:fld id="{F72EE27B-AF43-49CB-BD6C-C0A4CE40B309}"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627295A-1814-4FDB-BA06-E4FB547564B7}"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Make an effort to investigate whether the work is protected by copyright.</a:t>
            </a:r>
          </a:p>
        </p:txBody>
      </p:sp>
      <p:sp>
        <p:nvSpPr>
          <p:cNvPr id="4" name="Slide Number Placeholder 3"/>
          <p:cNvSpPr>
            <a:spLocks noGrp="1"/>
          </p:cNvSpPr>
          <p:nvPr>
            <p:ph type="sldNum" sz="quarter" idx="5"/>
          </p:nvPr>
        </p:nvSpPr>
        <p:spPr/>
        <p:txBody>
          <a:bodyPr/>
          <a:lstStyle/>
          <a:p>
            <a:pPr>
              <a:defRPr/>
            </a:pPr>
            <a:fld id="{BE88B71F-CF3A-41C6-9038-66B8AFEAF613}"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Text Mining – allowed for a new use.</a:t>
            </a:r>
          </a:p>
          <a:p>
            <a:r>
              <a:rPr lang="en-US" smtClean="0"/>
              <a:t>Access for the blind or  vision impaired.</a:t>
            </a:r>
          </a:p>
        </p:txBody>
      </p:sp>
      <p:sp>
        <p:nvSpPr>
          <p:cNvPr id="4" name="Slide Number Placeholder 3"/>
          <p:cNvSpPr>
            <a:spLocks noGrp="1"/>
          </p:cNvSpPr>
          <p:nvPr>
            <p:ph type="sldNum" sz="quarter" idx="5"/>
          </p:nvPr>
        </p:nvSpPr>
        <p:spPr/>
        <p:txBody>
          <a:bodyPr/>
          <a:lstStyle/>
          <a:p>
            <a:pPr>
              <a:defRPr/>
            </a:pPr>
            <a:fld id="{0D0664B6-347F-4D23-B5E5-C164A23831FA}"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2CA54A6-2018-448D-AC6F-A2220676E2BC}"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8F2A85C-A82F-45BD-B0CA-B3C7599D293C}"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753DF74-220D-4F18-AE19-1C61C26572DD}"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AE073CE-10C3-43B9-A882-4273398BAF2C}" type="slidenum">
              <a:rPr lang="en-US" smtClean="0"/>
              <a:pPr>
                <a:defRPr/>
              </a:pPr>
              <a:t>45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7E8945E-F6DD-498F-A55D-8DD3739DC3D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Fair use dates back to 1841 in America in a famous case where Joseph Story, a noted American jurist, articulated the factors in a case involving  the public and private letters of George Washington.  </a:t>
            </a:r>
          </a:p>
        </p:txBody>
      </p:sp>
      <p:sp>
        <p:nvSpPr>
          <p:cNvPr id="4" name="Slide Number Placeholder 3"/>
          <p:cNvSpPr>
            <a:spLocks noGrp="1"/>
          </p:cNvSpPr>
          <p:nvPr>
            <p:ph type="sldNum" sz="quarter" idx="5"/>
          </p:nvPr>
        </p:nvSpPr>
        <p:spPr/>
        <p:txBody>
          <a:bodyPr/>
          <a:lstStyle/>
          <a:p>
            <a:pPr>
              <a:defRPr/>
            </a:pPr>
            <a:fld id="{7639BAE1-8464-4300-9B87-7D89381AEE0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 have seen the constitutional basis for copyright and caught a glimpse of its long history we will now discuss some key concepts in copyright law.</a:t>
            </a:r>
          </a:p>
        </p:txBody>
      </p:sp>
      <p:sp>
        <p:nvSpPr>
          <p:cNvPr id="4" name="Slide Number Placeholder 3"/>
          <p:cNvSpPr>
            <a:spLocks noGrp="1"/>
          </p:cNvSpPr>
          <p:nvPr>
            <p:ph type="sldNum" sz="quarter" idx="5"/>
          </p:nvPr>
        </p:nvSpPr>
        <p:spPr/>
        <p:txBody>
          <a:bodyPr/>
          <a:lstStyle/>
          <a:p>
            <a:pPr>
              <a:defRPr/>
            </a:pPr>
            <a:fld id="{6CC8C7D9-CDE1-41D7-B168-F0D17C2D041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There are exceptions, and some that are specific to libraries, but it is important to know that the law does protect the rights of copyright owners.  In fact, one of the central challenges is balancing protections for the rights of copyright owners with the need for the public to use and access those works.  </a:t>
            </a:r>
          </a:p>
        </p:txBody>
      </p:sp>
      <p:sp>
        <p:nvSpPr>
          <p:cNvPr id="4" name="Slide Number Placeholder 3"/>
          <p:cNvSpPr>
            <a:spLocks noGrp="1"/>
          </p:cNvSpPr>
          <p:nvPr>
            <p:ph type="sldNum" sz="quarter" idx="5"/>
          </p:nvPr>
        </p:nvSpPr>
        <p:spPr/>
        <p:txBody>
          <a:bodyPr/>
          <a:lstStyle/>
          <a:p>
            <a:pPr>
              <a:defRPr/>
            </a:pPr>
            <a:fld id="{BAEE48C4-535D-4162-98D6-2F602082D66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Arial" charset="0"/>
                <a:cs typeface="Arial" charset="0"/>
              </a:rPr>
              <a:t>Can be joint works (made by multiple authors), derivative works (for example, a translation of a work), collective works (a work in a journal or magazine), works made for hire (company, if made by an employee, holds the copyright – work has a different duration).  Be aware that a work may be protected by copyright.   Facts are not copyrightable but compilations of facts can be. </a:t>
            </a:r>
            <a:r>
              <a:rPr lang="en-US" i="1" smtClean="0">
                <a:latin typeface="Arial" charset="0"/>
                <a:cs typeface="Arial" charset="0"/>
              </a:rPr>
              <a:t>Feist Publications, Inc. v. Rural Telephone Service Co., Inc.,</a:t>
            </a:r>
            <a:r>
              <a:rPr lang="en-US" smtClean="0">
                <a:latin typeface="Arial" charset="0"/>
                <a:cs typeface="Arial" charset="0"/>
              </a:rPr>
              <a:t> 499 U.S. 340 (1991). </a:t>
            </a:r>
            <a:r>
              <a:rPr lang="en-US" sz="1100" smtClean="0">
                <a:latin typeface="Arial" charset="0"/>
                <a:cs typeface="Arial" charset="0"/>
              </a:rPr>
              <a:t>Compilations impact articles in a journal and information in a database. Documents of the federal government do not have copyright protection (however, some elements in a government document might be protected by copyright – for example, a National Park Service brochure with photographs taken by a photographer who holds the copyright to the images), but state and local government documents might have copyright protection.  </a:t>
            </a:r>
          </a:p>
          <a:p>
            <a:endParaRPr lang="en-US" sz="1100" smtClean="0">
              <a:latin typeface="Arial" charset="0"/>
              <a:cs typeface="Arial" charset="0"/>
            </a:endParaRPr>
          </a:p>
          <a:p>
            <a:r>
              <a:rPr lang="en-US" sz="1100" smtClean="0">
                <a:latin typeface="Arial" charset="0"/>
                <a:cs typeface="Arial" charset="0"/>
              </a:rPr>
              <a:t>The idea-expression is a key distinction but we will not discuss that in detail.</a:t>
            </a:r>
            <a:endParaRPr lang="en-US"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8B919627-3995-4418-BE24-7A26A4E1799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0A7D1544-1583-46A2-922C-3F0861F37CED}" type="datetimeFigureOut">
              <a:rPr lang="en-US"/>
              <a:pPr>
                <a:defRPr/>
              </a:pPr>
              <a:t>7/17/2013</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21C137D9-EB30-4E2C-B640-DA08A8F33A5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6E72382-85AF-4C85-B526-74EE7BFF52F6}" type="datetimeFigureOut">
              <a:rPr lang="en-US"/>
              <a:pPr>
                <a:defRPr/>
              </a:pPr>
              <a:t>7/17/2013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9D1E5A8-C60F-4A28-A1EC-4AAA2DBA93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3288BDF-7D81-4345-8C28-E1FC3F3548CA}" type="datetimeFigureOut">
              <a:rPr lang="en-US"/>
              <a:pPr>
                <a:defRPr/>
              </a:pPr>
              <a:t>7/17/2013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E1AB7AB-198E-4229-903B-D1014A5076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D2B56D9-6E3B-40E1-9FDD-BC6FC9EBC00E}" type="datetimeFigureOut">
              <a:rPr lang="en-US"/>
              <a:pPr>
                <a:defRPr/>
              </a:pPr>
              <a:t>7/17/2013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2EA2970-71A4-4A58-9864-AC7025539E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9A6E18B-7367-4009-BA51-0A9BF404B5B4}" type="datetimeFigureOut">
              <a:rPr lang="en-US"/>
              <a:pPr>
                <a:defRPr/>
              </a:pPr>
              <a:t>7/17/2013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FFABFC66-4E51-4054-81F8-0D67ED34959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DE33CFB-E685-45A1-8C48-64F95C8BF0F8}" type="datetimeFigureOut">
              <a:rPr lang="en-US"/>
              <a:pPr>
                <a:defRPr/>
              </a:pPr>
              <a:t>7/17/2013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AF54987-EEC8-4C15-B181-0708E2BF6E9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6D3B6ABF-2138-4682-8AF0-EEA1126BA610}" type="datetimeFigureOut">
              <a:rPr lang="en-US"/>
              <a:pPr>
                <a:defRPr/>
              </a:pPr>
              <a:t>7/17/2013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50E4ED4C-8C4C-4627-8562-60F95F4BE4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FFDC3B-9361-48D0-9C37-079F730BC8E9}" type="datetimeFigureOut">
              <a:rPr lang="en-US"/>
              <a:pPr>
                <a:defRPr/>
              </a:pPr>
              <a:t>7/17/2013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B0FC5DA-7B81-44BC-AF29-E3745F6993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46D3552-F2F7-4151-A7CF-70397FAE4D76}" type="datetimeFigureOut">
              <a:rPr lang="en-US"/>
              <a:pPr>
                <a:defRPr/>
              </a:pPr>
              <a:t>7/17/2013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E0EB173-D418-4454-87DC-207D87B4C4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6670810B-9624-425D-A757-C1BE59921328}" type="datetimeFigureOut">
              <a:rPr lang="en-US"/>
              <a:pPr>
                <a:defRPr/>
              </a:pPr>
              <a:t>7/17/2013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2F211D5-E5BA-4CC3-84AA-A7E03818E1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5356826-5405-4F8D-9F73-ADDCBEBC2F99}" type="datetimeFigureOut">
              <a:rPr lang="en-US"/>
              <a:pPr>
                <a:defRPr/>
              </a:pPr>
              <a:t>7/17/2013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9059C22-AB51-4422-AD3A-8DAF1A7293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2E6277E3-8FD1-4DAB-899B-E8F99D5D1DB2}" type="datetimeFigureOut">
              <a:rPr lang="en-US"/>
              <a:pPr>
                <a:defRPr/>
              </a:pPr>
              <a:t>7/17/2013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725E4988-E3FC-47A2-AE5E-3CB2938106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0" r:id="rId1"/>
    <p:sldLayoutId id="2147483883" r:id="rId2"/>
    <p:sldLayoutId id="2147483891" r:id="rId3"/>
    <p:sldLayoutId id="2147483884" r:id="rId4"/>
    <p:sldLayoutId id="2147483885" r:id="rId5"/>
    <p:sldLayoutId id="2147483886" r:id="rId6"/>
    <p:sldLayoutId id="2147483887" r:id="rId7"/>
    <p:sldLayoutId id="2147483892" r:id="rId8"/>
    <p:sldLayoutId id="2147483893" r:id="rId9"/>
    <p:sldLayoutId id="2147483888" r:id="rId10"/>
    <p:sldLayoutId id="214748388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opyright.columbia.edu/copyright/special-topics/duration-and-the-public-domai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copyright.gov/docs/massdigitization/"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www.gpo.gov/fdsys/pkg/USCODE-2011-title17/pdf/USCODE-2011-title17.pdf"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copyright.gov/records/"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www.copyright.gov/circs/circ21.pdf"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mailto:jgiacomantonio@library.IN.gov"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p:txBody>
          <a:bodyPr/>
          <a:lstStyle/>
          <a:p>
            <a:pPr eaLnBrk="1" hangingPunct="1">
              <a:buFont typeface="Arial" charset="0"/>
              <a:buNone/>
            </a:pPr>
            <a:endParaRPr lang="en-US" smtClean="0">
              <a:latin typeface="Baskerville Old Face" pitchFamily="18" charset="0"/>
            </a:endParaRPr>
          </a:p>
          <a:p>
            <a:pPr eaLnBrk="1" hangingPunct="1">
              <a:buFont typeface="Arial" charset="0"/>
              <a:buNone/>
            </a:pPr>
            <a:r>
              <a:rPr lang="en-US" smtClean="0">
                <a:latin typeface="Baskerville Old Face" pitchFamily="18" charset="0"/>
              </a:rPr>
              <a:t>This presentation is for legal information it is </a:t>
            </a:r>
            <a:r>
              <a:rPr lang="en-US" u="sng" smtClean="0">
                <a:latin typeface="Baskerville Old Face" pitchFamily="18" charset="0"/>
              </a:rPr>
              <a:t>NOT</a:t>
            </a:r>
            <a:r>
              <a:rPr lang="en-US" smtClean="0">
                <a:latin typeface="Baskerville Old Face" pitchFamily="18" charset="0"/>
              </a:rPr>
              <a:t> legal advice.</a:t>
            </a:r>
          </a:p>
          <a:p>
            <a:pPr eaLnBrk="1" hangingPunct="1">
              <a:buFont typeface="Arial" charset="0"/>
              <a:buNone/>
            </a:pPr>
            <a:endParaRPr lang="en-US" smtClean="0"/>
          </a:p>
        </p:txBody>
      </p:sp>
      <p:sp>
        <p:nvSpPr>
          <p:cNvPr id="2" name="Title 1"/>
          <p:cNvSpPr>
            <a:spLocks noGrp="1"/>
          </p:cNvSpPr>
          <p:nvPr>
            <p:ph type="ctrTitle"/>
          </p:nvPr>
        </p:nvSpPr>
        <p:spPr>
          <a:xfrm>
            <a:off x="457200" y="1506538"/>
            <a:ext cx="8229600" cy="1470025"/>
          </a:xfrm>
        </p:spPr>
        <p:txBody>
          <a:bodyPr rtlCol="0">
            <a:normAutofit fontScale="90000"/>
          </a:bodyPr>
          <a:lstStyle/>
          <a:p>
            <a:pPr eaLnBrk="1" fontAlgn="auto" hangingPunct="1">
              <a:spcAft>
                <a:spcPts val="0"/>
              </a:spcAft>
              <a:defRPr/>
            </a:pPr>
            <a:r>
              <a:rPr sz="5800" smtClean="0">
                <a:latin typeface="Baskerville Old Face" pitchFamily="18" charset="0"/>
              </a:rPr>
              <a:t>C</a:t>
            </a:r>
            <a:r>
              <a:rPr sz="5800" cap="small" smtClean="0">
                <a:latin typeface="Baskerville Old Face" pitchFamily="18" charset="0"/>
              </a:rPr>
              <a:t>opyright</a:t>
            </a:r>
            <a:r>
              <a:rPr sz="5800" smtClean="0">
                <a:latin typeface="Baskerville Old Face" pitchFamily="18" charset="0"/>
              </a:rPr>
              <a:t> </a:t>
            </a:r>
            <a:r>
              <a:rPr sz="5800" cap="small" smtClean="0">
                <a:latin typeface="Baskerville Old Face" pitchFamily="18" charset="0"/>
              </a:rPr>
              <a:t>for</a:t>
            </a:r>
            <a:r>
              <a:rPr sz="5800" smtClean="0">
                <a:latin typeface="Baskerville Old Face" pitchFamily="18" charset="0"/>
              </a:rPr>
              <a:t> L</a:t>
            </a:r>
            <a:r>
              <a:rPr sz="5800" cap="small" smtClean="0">
                <a:latin typeface="Baskerville Old Face" pitchFamily="18" charset="0"/>
              </a:rPr>
              <a:t>ibraries</a:t>
            </a:r>
            <a:r>
              <a:rPr smtClean="0">
                <a:latin typeface="Baskerville Old Face" pitchFamily="18" charset="0"/>
              </a:rPr>
              <a:t/>
            </a:r>
            <a:br>
              <a:rPr smtClean="0">
                <a:latin typeface="Baskerville Old Face" pitchFamily="18" charset="0"/>
              </a:rPr>
            </a:br>
            <a:r>
              <a:rPr sz="2200" smtClean="0">
                <a:latin typeface="Baskerville Old Face" pitchFamily="18" charset="0"/>
              </a:rPr>
              <a:t>John Giacomantonio, Rising Third-Year Law Student  at Indiana University Maurer School of Law and Summer Legal Intern at the Indiana State Library</a:t>
            </a:r>
            <a:endParaRPr sz="22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5400" smtClean="0">
                <a:latin typeface="Baskerville Old Face" pitchFamily="18" charset="0"/>
              </a:rPr>
              <a:t>The Copyright Act</a:t>
            </a:r>
          </a:p>
        </p:txBody>
      </p:sp>
      <p:sp>
        <p:nvSpPr>
          <p:cNvPr id="15363" name="Content Placeholder 2"/>
          <p:cNvSpPr>
            <a:spLocks noGrp="1"/>
          </p:cNvSpPr>
          <p:nvPr>
            <p:ph sz="quarter" idx="1"/>
          </p:nvPr>
        </p:nvSpPr>
        <p:spPr/>
        <p:txBody>
          <a:bodyPr/>
          <a:lstStyle/>
          <a:p>
            <a:pPr eaLnBrk="1" hangingPunct="1">
              <a:buFont typeface="Arial" charset="0"/>
              <a:buNone/>
            </a:pPr>
            <a:r>
              <a:rPr lang="en-US" sz="2800" b="1" u="sng" smtClean="0">
                <a:latin typeface="Baskerville Old Face" pitchFamily="18" charset="0"/>
              </a:rPr>
              <a:t>Duration:</a:t>
            </a:r>
          </a:p>
          <a:p>
            <a:pPr eaLnBrk="1" hangingPunct="1"/>
            <a:r>
              <a:rPr lang="en-US" sz="2800" smtClean="0">
                <a:latin typeface="Baskerville Old Face" pitchFamily="18" charset="0"/>
              </a:rPr>
              <a:t>That term is </a:t>
            </a:r>
            <a:r>
              <a:rPr lang="en-US" sz="2800" i="1" smtClean="0">
                <a:latin typeface="Baskerville Old Face" pitchFamily="18" charset="0"/>
              </a:rPr>
              <a:t>author’s life + 70 years</a:t>
            </a:r>
            <a:r>
              <a:rPr lang="en-US" sz="2800" smtClean="0">
                <a:latin typeface="Baskerville Old Face" pitchFamily="18" charset="0"/>
              </a:rPr>
              <a:t> (for works published after January 1, 1978)</a:t>
            </a:r>
          </a:p>
          <a:p>
            <a:pPr lvl="1" eaLnBrk="1" hangingPunct="1"/>
            <a:r>
              <a:rPr lang="en-US" smtClean="0">
                <a:latin typeface="Baskerville Old Face" pitchFamily="18" charset="0"/>
              </a:rPr>
              <a:t>Term depends on when the material was published.</a:t>
            </a:r>
          </a:p>
          <a:p>
            <a:pPr lvl="1" eaLnBrk="1" hangingPunct="1"/>
            <a:r>
              <a:rPr lang="en-US" smtClean="0">
                <a:latin typeface="Baskerville Old Face" pitchFamily="18" charset="0"/>
              </a:rPr>
              <a:t>Different timelines for works published before 1978</a:t>
            </a:r>
          </a:p>
          <a:p>
            <a:pPr lvl="1" eaLnBrk="1" hangingPunct="1"/>
            <a:r>
              <a:rPr lang="en-US" smtClean="0">
                <a:latin typeface="Baskerville Old Face" pitchFamily="18" charset="0"/>
              </a:rPr>
              <a:t>Have to check the statute in effect at the time an older work was published to determine duration of copyright.</a:t>
            </a:r>
          </a:p>
          <a:p>
            <a:pPr lvl="1" eaLnBrk="1" hangingPunct="1"/>
            <a:r>
              <a:rPr lang="en-US" smtClean="0">
                <a:latin typeface="Baskerville Old Face" pitchFamily="18" charset="0"/>
              </a:rPr>
              <a:t>Works published before 1923 are in the public domain.  </a:t>
            </a:r>
          </a:p>
          <a:p>
            <a:pPr eaLnBrk="1" hangingPunct="1">
              <a:buFont typeface="Arial" charset="0"/>
              <a:buNone/>
            </a:pPr>
            <a:endParaRPr lang="en-US" sz="2400" smtClean="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5400" smtClean="0">
                <a:latin typeface="Baskerville Old Face" pitchFamily="18" charset="0"/>
              </a:rPr>
              <a:t>The Copyright Act</a:t>
            </a:r>
          </a:p>
        </p:txBody>
      </p:sp>
      <p:sp>
        <p:nvSpPr>
          <p:cNvPr id="16387" name="Content Placeholder 2"/>
          <p:cNvSpPr>
            <a:spLocks noGrp="1"/>
          </p:cNvSpPr>
          <p:nvPr>
            <p:ph sz="quarter" idx="1"/>
          </p:nvPr>
        </p:nvSpPr>
        <p:spPr/>
        <p:txBody>
          <a:bodyPr/>
          <a:lstStyle/>
          <a:p>
            <a:pPr eaLnBrk="1" hangingPunct="1"/>
            <a:r>
              <a:rPr lang="en-US" sz="2800" smtClean="0">
                <a:latin typeface="Baskerville Old Face" pitchFamily="18" charset="0"/>
              </a:rPr>
              <a:t>For more information about copyright duration.  See </a:t>
            </a:r>
            <a:r>
              <a:rPr lang="en-US" sz="2800" smtClean="0">
                <a:latin typeface="Baskerville Old Face" pitchFamily="18" charset="0"/>
                <a:hlinkClick r:id="rId3"/>
              </a:rPr>
              <a:t>http://copyright.columbia.edu/copyright/special-topics/duration-and-the-public-domain/</a:t>
            </a:r>
            <a:endParaRPr lang="en-US" sz="2800" smtClean="0">
              <a:latin typeface="Baskerville Old Face" pitchFamily="18" charset="0"/>
            </a:endParaRPr>
          </a:p>
          <a:p>
            <a:pPr lvl="1" eaLnBrk="1" hangingPunct="1"/>
            <a:r>
              <a:rPr lang="en-US" smtClean="0">
                <a:latin typeface="Baskerville Old Face" pitchFamily="18" charset="0"/>
              </a:rPr>
              <a:t>Helpful resource with brief explanation of copyright duration, both before and after 1978.</a:t>
            </a:r>
          </a:p>
          <a:p>
            <a:pPr lvl="1" eaLnBrk="1" hangingPunct="1">
              <a:buFont typeface="Wingdings 2" pitchFamily="18" charset="2"/>
              <a:buNone/>
            </a:pPr>
            <a:endParaRPr lang="en-US" smtClean="0">
              <a:latin typeface="Baskerville Old Face" pitchFamily="18" charset="0"/>
            </a:endParaRPr>
          </a:p>
          <a:p>
            <a:pPr lvl="1" eaLnBrk="1" hangingPunct="1"/>
            <a:endParaRPr lang="en-US" smtClean="0">
              <a:latin typeface="Baskerville Old Face"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5400" smtClean="0">
                <a:latin typeface="Baskerville Old Face" pitchFamily="18" charset="0"/>
              </a:rPr>
              <a:t>Penalties</a:t>
            </a:r>
          </a:p>
        </p:txBody>
      </p:sp>
      <p:sp>
        <p:nvSpPr>
          <p:cNvPr id="3" name="Content Placeholder 2"/>
          <p:cNvSpPr>
            <a:spLocks noGrp="1"/>
          </p:cNvSpPr>
          <p:nvPr>
            <p:ph sz="quarter" idx="1"/>
          </p:nvPr>
        </p:nvSpPr>
        <p:spPr/>
        <p:txBody>
          <a:bodyPr/>
          <a:lstStyle/>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It is important to know whether a work is protected by copyright because making an unauthorized copy is copyright infringement.</a:t>
            </a:r>
          </a:p>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The person making the copy is liable for infringement.</a:t>
            </a:r>
          </a:p>
          <a:p>
            <a:pPr marL="548640" lvl="1" eaLnBrk="1" fontAlgn="auto" hangingPunct="1">
              <a:spcBef>
                <a:spcPts val="370"/>
              </a:spcBef>
              <a:spcAft>
                <a:spcPts val="0"/>
              </a:spcAft>
              <a:buFont typeface="Wingdings 2"/>
              <a:buChar char=""/>
              <a:defRPr/>
            </a:pPr>
            <a:r>
              <a:rPr lang="en-US" dirty="0" smtClean="0">
                <a:latin typeface="Baskerville Old Face" pitchFamily="18" charset="0"/>
              </a:rPr>
              <a:t>Ordinarily, a person wanting to use a copyrighted work would have to ask for permission from the author to use the work, get a license to avoid infringement, or rely on fair use or another exception.</a:t>
            </a:r>
          </a:p>
          <a:p>
            <a:pPr marL="548640" lvl="1" eaLnBrk="1" fontAlgn="auto" hangingPunct="1">
              <a:spcBef>
                <a:spcPts val="370"/>
              </a:spcBef>
              <a:spcAft>
                <a:spcPts val="0"/>
              </a:spcAft>
              <a:buFont typeface="Wingdings 2"/>
              <a:buChar char=""/>
              <a:defRPr/>
            </a:pPr>
            <a:r>
              <a:rPr lang="en-US" sz="2800" dirty="0" smtClean="0">
                <a:latin typeface="Baskerville Old Face" pitchFamily="18" charset="0"/>
              </a:rPr>
              <a:t>Section 504 of the Act explains the damages.</a:t>
            </a:r>
          </a:p>
          <a:p>
            <a:pP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5400" smtClean="0">
                <a:latin typeface="Baskerville Old Face" pitchFamily="18" charset="0"/>
              </a:rPr>
              <a:t>Section 504</a:t>
            </a:r>
          </a:p>
        </p:txBody>
      </p:sp>
      <p:sp>
        <p:nvSpPr>
          <p:cNvPr id="18435" name="Content Placeholder 2"/>
          <p:cNvSpPr>
            <a:spLocks noGrp="1"/>
          </p:cNvSpPr>
          <p:nvPr>
            <p:ph sz="quarter" idx="1"/>
          </p:nvPr>
        </p:nvSpPr>
        <p:spPr/>
        <p:txBody>
          <a:bodyPr/>
          <a:lstStyle/>
          <a:p>
            <a:r>
              <a:rPr lang="en-US" smtClean="0">
                <a:latin typeface="Baskerville Old Face" pitchFamily="18" charset="0"/>
              </a:rPr>
              <a:t>Copyright infringer is liable for owner’s actual damages and any additional profits.</a:t>
            </a:r>
          </a:p>
          <a:p>
            <a:r>
              <a:rPr lang="en-US" smtClean="0">
                <a:latin typeface="Baskerville Old Face" pitchFamily="18" charset="0"/>
              </a:rPr>
              <a:t>Statutory damages (amounts set by Congress)</a:t>
            </a:r>
          </a:p>
          <a:p>
            <a:pPr lvl="1"/>
            <a:r>
              <a:rPr lang="en-US" smtClean="0">
                <a:latin typeface="Baskerville Old Face" pitchFamily="18" charset="0"/>
              </a:rPr>
              <a:t>All parts of a compilation or derivative work are one work, if a copy is made.</a:t>
            </a:r>
          </a:p>
          <a:p>
            <a:r>
              <a:rPr lang="en-US" smtClean="0">
                <a:latin typeface="Baskerville Old Face" pitchFamily="18" charset="0"/>
              </a:rPr>
              <a:t>Court has discretion with statutory damages if an infringer, in good faith, thought use of the work was fair use.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p:cNvSpPr>
            <a:spLocks noGrp="1"/>
          </p:cNvSpPr>
          <p:nvPr>
            <p:ph type="subTitle" idx="1"/>
          </p:nvPr>
        </p:nvSpPr>
        <p:spPr/>
        <p:txBody>
          <a:bodyPr/>
          <a:lstStyle/>
          <a:p>
            <a:pPr eaLnBrk="1" hangingPunct="1"/>
            <a:endParaRPr lang="en-US" smtClean="0"/>
          </a:p>
        </p:txBody>
      </p:sp>
      <p:sp>
        <p:nvSpPr>
          <p:cNvPr id="2"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r>
              <a:rPr sz="5400" smtClean="0">
                <a:latin typeface="Baskerville Old Face" pitchFamily="18" charset="0"/>
              </a:rPr>
              <a:t>C</a:t>
            </a:r>
            <a:r>
              <a:rPr sz="5400" cap="small" smtClean="0">
                <a:latin typeface="Baskerville Old Face" pitchFamily="18" charset="0"/>
              </a:rPr>
              <a:t>ategories</a:t>
            </a:r>
            <a:r>
              <a:rPr sz="5400" smtClean="0">
                <a:latin typeface="Baskerville Old Face" pitchFamily="18" charset="0"/>
              </a:rPr>
              <a:t> </a:t>
            </a:r>
            <a:r>
              <a:rPr sz="5400" cap="small" smtClean="0">
                <a:latin typeface="Baskerville Old Face" pitchFamily="18" charset="0"/>
              </a:rPr>
              <a:t>of</a:t>
            </a:r>
            <a:r>
              <a:rPr sz="5400" smtClean="0">
                <a:latin typeface="Baskerville Old Face" pitchFamily="18" charset="0"/>
              </a:rPr>
              <a:t> W</a:t>
            </a:r>
            <a:r>
              <a:rPr sz="5400" cap="small" smtClean="0">
                <a:latin typeface="Baskerville Old Face" pitchFamily="18" charset="0"/>
              </a:rPr>
              <a:t>orks</a:t>
            </a:r>
            <a:endParaRPr sz="5400" cap="small">
              <a:latin typeface="Baskerville Old Fac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5400" smtClean="0">
                <a:latin typeface="Baskerville Old Face" pitchFamily="18" charset="0"/>
              </a:rPr>
              <a:t>Public Domain</a:t>
            </a:r>
            <a:endParaRPr lang="en-US" sz="5400" smtClean="0"/>
          </a:p>
        </p:txBody>
      </p:sp>
      <p:sp>
        <p:nvSpPr>
          <p:cNvPr id="20483" name="Content Placeholder 2"/>
          <p:cNvSpPr>
            <a:spLocks noGrp="1"/>
          </p:cNvSpPr>
          <p:nvPr>
            <p:ph sz="quarter" idx="1"/>
          </p:nvPr>
        </p:nvSpPr>
        <p:spPr/>
        <p:txBody>
          <a:bodyPr/>
          <a:lstStyle/>
          <a:p>
            <a:pPr eaLnBrk="1" hangingPunct="1"/>
            <a:r>
              <a:rPr lang="en-US" sz="2800" smtClean="0">
                <a:latin typeface="Baskerville Old Face" pitchFamily="18" charset="0"/>
              </a:rPr>
              <a:t>Not protected by copyright.</a:t>
            </a:r>
          </a:p>
          <a:p>
            <a:pPr eaLnBrk="1" hangingPunct="1"/>
            <a:endParaRPr lang="en-US" sz="2800" smtClean="0">
              <a:latin typeface="Baskerville Old Face" pitchFamily="18" charset="0"/>
            </a:endParaRPr>
          </a:p>
          <a:p>
            <a:pPr eaLnBrk="1" hangingPunct="1"/>
            <a:r>
              <a:rPr lang="en-US" sz="2800" smtClean="0">
                <a:latin typeface="Baskerville Old Face" pitchFamily="18" charset="0"/>
              </a:rPr>
              <a:t>Can use freely.</a:t>
            </a:r>
          </a:p>
          <a:p>
            <a:pPr eaLnBrk="1" hangingPunct="1"/>
            <a:endParaRPr lang="en-US" sz="2800" smtClean="0">
              <a:latin typeface="Baskerville Old Face" pitchFamily="18" charset="0"/>
            </a:endParaRPr>
          </a:p>
          <a:p>
            <a:pPr eaLnBrk="1" hangingPunct="1"/>
            <a:r>
              <a:rPr lang="en-US" sz="2800" smtClean="0">
                <a:latin typeface="Baskerville Old Face" pitchFamily="18" charset="0"/>
              </a:rPr>
              <a:t>Works published before 1923 are public domain.</a:t>
            </a:r>
          </a:p>
          <a:p>
            <a:pPr lvl="1" eaLnBrk="1" hangingPunct="1"/>
            <a:r>
              <a:rPr lang="en-US" smtClean="0">
                <a:latin typeface="Baskerville Old Face" pitchFamily="18" charset="0"/>
              </a:rPr>
              <a:t>Caution: Be careful with </a:t>
            </a:r>
            <a:r>
              <a:rPr lang="en-US" u="sng" smtClean="0">
                <a:latin typeface="Baskerville Old Face" pitchFamily="18" charset="0"/>
              </a:rPr>
              <a:t>unpublished works</a:t>
            </a:r>
            <a:r>
              <a:rPr lang="en-US" smtClean="0">
                <a:latin typeface="Baskerville Old Face" pitchFamily="18" charset="0"/>
              </a:rPr>
              <a:t> because they </a:t>
            </a:r>
            <a:r>
              <a:rPr lang="en-US" u="sng" smtClean="0">
                <a:latin typeface="Baskerville Old Face" pitchFamily="18" charset="0"/>
              </a:rPr>
              <a:t>might</a:t>
            </a:r>
            <a:r>
              <a:rPr lang="en-US" smtClean="0">
                <a:latin typeface="Baskerville Old Face" pitchFamily="18" charset="0"/>
              </a:rPr>
              <a:t> be protected by copyright, if the copyright owner decided to publish one of these works before 2003, Congress authorized an additional 45 years of legal rights.</a:t>
            </a: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5400" smtClean="0">
                <a:latin typeface="Baskerville Old Face" pitchFamily="18" charset="0"/>
              </a:rPr>
              <a:t>Published Works</a:t>
            </a:r>
            <a:endParaRPr lang="en-US" sz="5400" smtClean="0"/>
          </a:p>
        </p:txBody>
      </p:sp>
      <p:sp>
        <p:nvSpPr>
          <p:cNvPr id="21507" name="Content Placeholder 2"/>
          <p:cNvSpPr>
            <a:spLocks noGrp="1"/>
          </p:cNvSpPr>
          <p:nvPr>
            <p:ph sz="quarter" idx="1"/>
          </p:nvPr>
        </p:nvSpPr>
        <p:spPr/>
        <p:txBody>
          <a:bodyPr/>
          <a:lstStyle/>
          <a:p>
            <a:pPr eaLnBrk="1" hangingPunct="1"/>
            <a:r>
              <a:rPr lang="en-US" smtClean="0">
                <a:latin typeface="Baskerville Old Face" pitchFamily="18" charset="0"/>
              </a:rPr>
              <a:t>Check for copyright protection.</a:t>
            </a:r>
          </a:p>
          <a:p>
            <a:pPr eaLnBrk="1" hangingPunct="1">
              <a:buFont typeface="Arial" charset="0"/>
              <a:buNone/>
            </a:pPr>
            <a:endParaRPr lang="en-US" smtClean="0">
              <a:latin typeface="Baskerville Old Face" pitchFamily="18" charset="0"/>
            </a:endParaRPr>
          </a:p>
          <a:p>
            <a:pPr eaLnBrk="1" hangingPunct="1"/>
            <a:r>
              <a:rPr lang="en-US" smtClean="0">
                <a:latin typeface="Baskerville Old Face" pitchFamily="18" charset="0"/>
              </a:rPr>
              <a:t>Can ask for permission or get a license.</a:t>
            </a:r>
          </a:p>
          <a:p>
            <a:pPr eaLnBrk="1" hangingPunct="1"/>
            <a:endParaRPr lang="en-US" smtClean="0">
              <a:latin typeface="Baskerville Old Face" pitchFamily="18" charset="0"/>
            </a:endParaRPr>
          </a:p>
          <a:p>
            <a:pPr eaLnBrk="1" hangingPunct="1"/>
            <a:r>
              <a:rPr lang="en-US" smtClean="0">
                <a:latin typeface="Baskerville Old Face" pitchFamily="18" charset="0"/>
              </a:rPr>
              <a:t>Might be fair use but have to run through the factors.</a:t>
            </a:r>
          </a:p>
          <a:p>
            <a:pPr eaLnBrk="1" hangingPunct="1"/>
            <a:endParaRPr lang="en-US" smtClean="0">
              <a:latin typeface="Baskerville Old Face" pitchFamily="18" charset="0"/>
            </a:endParaRPr>
          </a:p>
          <a:p>
            <a:pPr eaLnBrk="1" hangingPunct="1"/>
            <a:endParaRPr lang="en-US" smtClean="0">
              <a:latin typeface="Baskerville Old Face" pitchFamily="18" charset="0"/>
            </a:endParaRP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28600"/>
            <a:ext cx="8229600" cy="1143000"/>
          </a:xfrm>
        </p:spPr>
        <p:txBody>
          <a:bodyPr/>
          <a:lstStyle/>
          <a:p>
            <a:pPr eaLnBrk="1" hangingPunct="1"/>
            <a:r>
              <a:rPr lang="en-US" sz="5400" smtClean="0">
                <a:latin typeface="Baskerville Old Face" pitchFamily="18" charset="0"/>
              </a:rPr>
              <a:t>Unpublished Works</a:t>
            </a:r>
            <a:endParaRPr lang="en-US" smtClean="0"/>
          </a:p>
        </p:txBody>
      </p:sp>
      <p:sp>
        <p:nvSpPr>
          <p:cNvPr id="22531" name="Content Placeholder 2"/>
          <p:cNvSpPr>
            <a:spLocks noGrp="1"/>
          </p:cNvSpPr>
          <p:nvPr>
            <p:ph sz="quarter" idx="1"/>
          </p:nvPr>
        </p:nvSpPr>
        <p:spPr/>
        <p:txBody>
          <a:bodyPr/>
          <a:lstStyle/>
          <a:p>
            <a:pPr eaLnBrk="1" hangingPunct="1"/>
            <a:r>
              <a:rPr lang="en-US" smtClean="0">
                <a:latin typeface="Baskerville Old Face" pitchFamily="18" charset="0"/>
              </a:rPr>
              <a:t>Manuscripts, diaries, letters, journals etc . . .</a:t>
            </a:r>
          </a:p>
          <a:p>
            <a:pPr eaLnBrk="1" hangingPunct="1">
              <a:buFont typeface="Arial" charset="0"/>
              <a:buNone/>
            </a:pPr>
            <a:endParaRPr lang="en-US" smtClean="0">
              <a:latin typeface="Baskerville Old Face" pitchFamily="18" charset="0"/>
            </a:endParaRPr>
          </a:p>
          <a:p>
            <a:pPr eaLnBrk="1" hangingPunct="1"/>
            <a:r>
              <a:rPr lang="en-US" smtClean="0">
                <a:latin typeface="Baskerville Old Face" pitchFamily="18" charset="0"/>
              </a:rPr>
              <a:t>Subject to fair use but it is applied more demandingly than for published works.</a:t>
            </a:r>
          </a:p>
          <a:p>
            <a:pPr eaLnBrk="1" hangingPunct="1">
              <a:buFont typeface="Arial" charset="0"/>
              <a:buNone/>
            </a:pPr>
            <a:endParaRPr lang="en-US" smtClean="0">
              <a:latin typeface="Baskerville Old Face" pitchFamily="18" charset="0"/>
            </a:endParaRPr>
          </a:p>
          <a:p>
            <a:pPr eaLnBrk="1" hangingPunct="1"/>
            <a:r>
              <a:rPr lang="en-US" smtClean="0">
                <a:latin typeface="Baskerville Old Face" pitchFamily="18" charset="0"/>
              </a:rPr>
              <a:t>A library or archive might have some of these in its collection.</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5400" smtClean="0">
                <a:latin typeface="Baskerville Old Face" pitchFamily="18" charset="0"/>
              </a:rPr>
              <a:t>Orphan Works</a:t>
            </a:r>
            <a:endParaRPr lang="en-US" sz="5400" smtClean="0"/>
          </a:p>
        </p:txBody>
      </p:sp>
      <p:sp>
        <p:nvSpPr>
          <p:cNvPr id="15363" name="Content Placeholder 2"/>
          <p:cNvSpPr>
            <a:spLocks noGrp="1"/>
          </p:cNvSpPr>
          <p:nvPr>
            <p:ph sz="quarter" idx="1"/>
          </p:nvPr>
        </p:nvSpPr>
        <p:spPr/>
        <p:txBody>
          <a:bodyPr>
            <a:normAutofit fontScale="92500"/>
          </a:bodyPr>
          <a:lstStyle/>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Could be copyrighted works</a:t>
            </a:r>
          </a:p>
          <a:p>
            <a:pPr marL="274320" indent="-274320" eaLnBrk="1" fontAlgn="auto" hangingPunct="1">
              <a:spcBef>
                <a:spcPts val="580"/>
              </a:spcBef>
              <a:spcAft>
                <a:spcPts val="0"/>
              </a:spcAft>
              <a:buFont typeface="Arial" charset="0"/>
              <a:buNone/>
              <a:defRPr/>
            </a:pPr>
            <a:endParaRPr lang="en-US" sz="2800" dirty="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Hard to locate the owner, or have not heard back from the owner.</a:t>
            </a:r>
          </a:p>
          <a:p>
            <a:pPr marL="274320" indent="-274320" eaLnBrk="1" fontAlgn="auto" hangingPunct="1">
              <a:spcBef>
                <a:spcPts val="580"/>
              </a:spcBef>
              <a:spcAft>
                <a:spcPts val="0"/>
              </a:spcAft>
              <a:buFont typeface="Wingdings 2"/>
              <a:buChar char=""/>
              <a:defRPr/>
            </a:pPr>
            <a:endParaRPr lang="en-US" sz="2800" dirty="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Especially tricky area of the law – no legislation yet on this issue.</a:t>
            </a:r>
          </a:p>
          <a:p>
            <a:pPr marL="274320" indent="-274320" eaLnBrk="1" fontAlgn="auto" hangingPunct="1">
              <a:spcBef>
                <a:spcPts val="580"/>
              </a:spcBef>
              <a:spcAft>
                <a:spcPts val="0"/>
              </a:spcAft>
              <a:buFont typeface="Wingdings 2"/>
              <a:buChar char=""/>
              <a:defRPr/>
            </a:pPr>
            <a:endParaRPr lang="en-US" sz="2800" dirty="0" smtClean="0"/>
          </a:p>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One of The Author’s Guild’s challenges in the </a:t>
            </a:r>
            <a:r>
              <a:rPr lang="en-US" sz="2800" dirty="0" err="1" smtClean="0">
                <a:latin typeface="Baskerville Old Face" pitchFamily="18" charset="0"/>
              </a:rPr>
              <a:t>Hathi</a:t>
            </a:r>
            <a:r>
              <a:rPr lang="en-US" sz="2800" dirty="0" smtClean="0">
                <a:latin typeface="Baskerville Old Face" pitchFamily="18" charset="0"/>
              </a:rPr>
              <a:t> Trust litigation involved the digitizing of orphan works.</a:t>
            </a:r>
          </a:p>
          <a:p>
            <a:pPr marL="274320" indent="-274320" eaLnBrk="1" fontAlgn="auto" hangingPunct="1">
              <a:spcBef>
                <a:spcPts val="580"/>
              </a:spcBef>
              <a:spcAft>
                <a:spcPts val="0"/>
              </a:spcAft>
              <a:buFont typeface="Wingdings 2"/>
              <a:buChar char=""/>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2"/>
          <p:cNvSpPr>
            <a:spLocks noGrp="1"/>
          </p:cNvSpPr>
          <p:nvPr>
            <p:ph type="subTitle" idx="1"/>
          </p:nvPr>
        </p:nvSpPr>
        <p:spPr/>
        <p:txBody>
          <a:bodyPr/>
          <a:lstStyle/>
          <a:p>
            <a:pPr eaLnBrk="1" hangingPunct="1"/>
            <a:endParaRPr lang="en-US" smtClean="0"/>
          </a:p>
        </p:txBody>
      </p:sp>
      <p:sp>
        <p:nvSpPr>
          <p:cNvPr id="17410"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r>
              <a:rPr sz="5400" smtClean="0">
                <a:latin typeface="Baskerville Old Face" pitchFamily="18" charset="0"/>
              </a:rPr>
              <a:t>E</a:t>
            </a:r>
            <a:r>
              <a:rPr sz="5400" cap="small" smtClean="0">
                <a:latin typeface="Baskerville Old Face" pitchFamily="18" charset="0"/>
              </a:rPr>
              <a:t>xceptions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latin typeface="Century Schoolbook" pitchFamily="18" charset="0"/>
              </a:rPr>
              <a:t>A Word of Caution</a:t>
            </a:r>
            <a:endParaRPr lang="en-US" smtClean="0"/>
          </a:p>
        </p:txBody>
      </p:sp>
      <p:sp>
        <p:nvSpPr>
          <p:cNvPr id="3" name="Content Placeholder 2"/>
          <p:cNvSpPr>
            <a:spLocks noGrp="1"/>
          </p:cNvSpPr>
          <p:nvPr>
            <p:ph sz="quarter" idx="1"/>
          </p:nvPr>
        </p:nvSpPr>
        <p:spPr/>
        <p:txBody>
          <a:bodyPr rtlCol="0">
            <a:normAutofit lnSpcReduction="10000"/>
          </a:bodyPr>
          <a:lstStyle/>
          <a:p>
            <a:pPr marL="274320" indent="-274320" eaLnBrk="1" fontAlgn="auto" hangingPunct="1">
              <a:spcBef>
                <a:spcPts val="580"/>
              </a:spcBef>
              <a:spcAft>
                <a:spcPts val="0"/>
              </a:spcAft>
              <a:buFont typeface="Arial" pitchFamily="34" charset="0"/>
              <a:buChar char="•"/>
              <a:defRPr/>
            </a:pPr>
            <a:r>
              <a:rPr lang="en-US" dirty="0" smtClean="0">
                <a:latin typeface="Baskerville Old Face" pitchFamily="18" charset="0"/>
              </a:rPr>
              <a:t>I am a law student intern, not a lawyer.</a:t>
            </a:r>
          </a:p>
          <a:p>
            <a:pPr marL="274320" indent="-274320" eaLnBrk="1" fontAlgn="auto" hangingPunct="1">
              <a:spcBef>
                <a:spcPts val="580"/>
              </a:spcBef>
              <a:spcAft>
                <a:spcPts val="0"/>
              </a:spcAft>
              <a:buFont typeface="Arial" pitchFamily="34" charset="0"/>
              <a:buChar char="•"/>
              <a:defRPr/>
            </a:pPr>
            <a:endParaRPr lang="en-US" dirty="0" smtClean="0">
              <a:latin typeface="Baskerville Old Face" pitchFamily="18" charset="0"/>
            </a:endParaRPr>
          </a:p>
          <a:p>
            <a:pPr marL="274320" indent="-274320" eaLnBrk="1" fontAlgn="auto" hangingPunct="1">
              <a:spcBef>
                <a:spcPts val="580"/>
              </a:spcBef>
              <a:spcAft>
                <a:spcPts val="0"/>
              </a:spcAft>
              <a:buFont typeface="Arial" pitchFamily="34" charset="0"/>
              <a:buChar char="•"/>
              <a:defRPr/>
            </a:pPr>
            <a:r>
              <a:rPr lang="en-US" dirty="0" smtClean="0">
                <a:latin typeface="Baskerville Old Face" pitchFamily="18" charset="0"/>
              </a:rPr>
              <a:t>That said, this presentation is to provide you with information </a:t>
            </a:r>
            <a:r>
              <a:rPr lang="en-US" b="1" u="sng" dirty="0" smtClean="0">
                <a:latin typeface="Baskerville Old Face" pitchFamily="18" charset="0"/>
              </a:rPr>
              <a:t>NOT</a:t>
            </a:r>
            <a:r>
              <a:rPr lang="en-US" b="1" dirty="0" smtClean="0">
                <a:latin typeface="Baskerville Old Face" pitchFamily="18" charset="0"/>
              </a:rPr>
              <a:t> </a:t>
            </a:r>
            <a:r>
              <a:rPr lang="en-US" dirty="0" smtClean="0">
                <a:latin typeface="Baskerville Old Face" pitchFamily="18" charset="0"/>
              </a:rPr>
              <a:t>legal advice.</a:t>
            </a:r>
          </a:p>
          <a:p>
            <a:pPr marL="274320" indent="-274320" eaLnBrk="1" fontAlgn="auto" hangingPunct="1">
              <a:spcBef>
                <a:spcPts val="580"/>
              </a:spcBef>
              <a:spcAft>
                <a:spcPts val="0"/>
              </a:spcAft>
              <a:buFont typeface="Arial" pitchFamily="34" charset="0"/>
              <a:buChar char="•"/>
              <a:defRPr/>
            </a:pPr>
            <a:endParaRPr lang="en-US" dirty="0" smtClean="0">
              <a:latin typeface="Baskerville Old Face" pitchFamily="18" charset="0"/>
            </a:endParaRPr>
          </a:p>
          <a:p>
            <a:pPr marL="274320" indent="-274320" eaLnBrk="1" fontAlgn="auto" hangingPunct="1">
              <a:spcBef>
                <a:spcPts val="580"/>
              </a:spcBef>
              <a:spcAft>
                <a:spcPts val="0"/>
              </a:spcAft>
              <a:buFont typeface="Arial" pitchFamily="34" charset="0"/>
              <a:buChar char="•"/>
              <a:defRPr/>
            </a:pPr>
            <a:r>
              <a:rPr lang="en-US" dirty="0" smtClean="0">
                <a:latin typeface="Baskerville Old Face" pitchFamily="18" charset="0"/>
              </a:rPr>
              <a:t>If you have questions about how the law applies to your specific factual situation, discuss this with your lawyer.</a:t>
            </a:r>
          </a:p>
          <a:p>
            <a:pPr marL="274320" indent="-274320" eaLnBrk="1" fontAlgn="auto" hangingPunct="1">
              <a:spcBef>
                <a:spcPts val="580"/>
              </a:spcBef>
              <a:spcAft>
                <a:spcPts val="0"/>
              </a:spcAft>
              <a:buFont typeface="Arial" pitchFamily="34" charset="0"/>
              <a:buChar char="•"/>
              <a:defRPr/>
            </a:pPr>
            <a:endParaRPr lang="en-US" dirty="0" smtClean="0">
              <a:latin typeface="Baskerville Old Face" pitchFamily="18" charset="0"/>
            </a:endParaRPr>
          </a:p>
          <a:p>
            <a:pPr marL="274320" indent="-274320" eaLnBrk="1" fontAlgn="auto" hangingPunct="1">
              <a:spcBef>
                <a:spcPts val="580"/>
              </a:spcBef>
              <a:spcAft>
                <a:spcPts val="0"/>
              </a:spcAft>
              <a:buFont typeface="Arial" pitchFamily="34" charset="0"/>
              <a:buChar char="•"/>
              <a:defRPr/>
            </a:pPr>
            <a:r>
              <a:rPr lang="en-US" dirty="0" smtClean="0">
                <a:latin typeface="Baskerville Old Face" pitchFamily="18" charset="0"/>
              </a:rPr>
              <a:t>I will be happy to clarify points that I make in the presentation, but I cannot answer questions about facts specific to your library.</a:t>
            </a:r>
          </a:p>
          <a:p>
            <a:pPr marL="274320" indent="-274320" eaLnBrk="1" fontAlgn="auto" hangingPunct="1">
              <a:spcBef>
                <a:spcPts val="580"/>
              </a:spcBef>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z="5400" smtClean="0">
                <a:latin typeface="Baskerville Old Face" pitchFamily="18" charset="0"/>
              </a:rPr>
              <a:t>Exceptions</a:t>
            </a:r>
          </a:p>
        </p:txBody>
      </p:sp>
      <p:sp>
        <p:nvSpPr>
          <p:cNvPr id="18435" name="Content Placeholder 2"/>
          <p:cNvSpPr>
            <a:spLocks noGrp="1"/>
          </p:cNvSpPr>
          <p:nvPr>
            <p:ph sz="quarter" idx="1"/>
          </p:nvPr>
        </p:nvSpPr>
        <p:spPr/>
        <p:txBody>
          <a:bodyPr>
            <a:normAutofit fontScale="92500"/>
          </a:bodyPr>
          <a:lstStyle/>
          <a:p>
            <a:pPr marL="274320" indent="-274320" eaLnBrk="1" fontAlgn="auto" hangingPunct="1">
              <a:spcBef>
                <a:spcPts val="580"/>
              </a:spcBef>
              <a:spcAft>
                <a:spcPts val="0"/>
              </a:spcAft>
              <a:buFont typeface="Wingdings 2"/>
              <a:buChar char=""/>
              <a:defRPr/>
            </a:pPr>
            <a:r>
              <a:rPr lang="en-US" sz="2800" smtClean="0">
                <a:latin typeface="Baskerville Old Face" pitchFamily="18" charset="0"/>
              </a:rPr>
              <a:t>It is important that the public can also enjoy the benefits of a creative work, so Congress has acknowledged that there are exceptions to the “limited monopoly” author’s receive.</a:t>
            </a:r>
          </a:p>
          <a:p>
            <a:pPr marL="274320" indent="-274320" eaLnBrk="1" fontAlgn="auto" hangingPunct="1">
              <a:spcBef>
                <a:spcPts val="580"/>
              </a:spcBef>
              <a:spcAft>
                <a:spcPts val="0"/>
              </a:spcAft>
              <a:buFont typeface="Wingdings 2"/>
              <a:buChar char=""/>
              <a:defRPr/>
            </a:pPr>
            <a:endParaRPr lang="en-US" sz="280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smtClean="0">
                <a:latin typeface="Baskerville Old Face" pitchFamily="18" charset="0"/>
              </a:rPr>
              <a:t>The Act’s exceptions are found in Sections 107 to 122.</a:t>
            </a:r>
          </a:p>
          <a:p>
            <a:pPr marL="274320" indent="-274320" eaLnBrk="1" fontAlgn="auto" hangingPunct="1">
              <a:spcBef>
                <a:spcPts val="580"/>
              </a:spcBef>
              <a:spcAft>
                <a:spcPts val="0"/>
              </a:spcAft>
              <a:buFont typeface="Wingdings 2"/>
              <a:buChar char=""/>
              <a:defRPr/>
            </a:pPr>
            <a:endParaRPr lang="en-US" sz="280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smtClean="0">
                <a:latin typeface="Baskerville Old Face" pitchFamily="18" charset="0"/>
              </a:rPr>
              <a:t>Many of these exceptions are very detailed and provide for exceptions ranging from library copying to architectural works and computer software. </a:t>
            </a:r>
          </a:p>
          <a:p>
            <a:pPr marL="274320" indent="-274320" eaLnBrk="1" fontAlgn="auto" hangingPunct="1">
              <a:spcBef>
                <a:spcPts val="580"/>
              </a:spcBef>
              <a:spcAft>
                <a:spcPts val="0"/>
              </a:spcAft>
              <a:buFont typeface="Arial" charset="0"/>
              <a:buNone/>
              <a:defRPr/>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z="5400" smtClean="0">
                <a:latin typeface="Baskerville Old Face" pitchFamily="18" charset="0"/>
              </a:rPr>
              <a:t>Principal Exceptions</a:t>
            </a:r>
          </a:p>
        </p:txBody>
      </p:sp>
      <p:sp>
        <p:nvSpPr>
          <p:cNvPr id="26627" name="Content Placeholder 2"/>
          <p:cNvSpPr>
            <a:spLocks noGrp="1"/>
          </p:cNvSpPr>
          <p:nvPr>
            <p:ph sz="quarter" idx="1"/>
          </p:nvPr>
        </p:nvSpPr>
        <p:spPr>
          <a:xfrm>
            <a:off x="457200" y="1447800"/>
            <a:ext cx="8229600" cy="4525963"/>
          </a:xfrm>
        </p:spPr>
        <p:txBody>
          <a:bodyPr/>
          <a:lstStyle/>
          <a:p>
            <a:pPr eaLnBrk="1" hangingPunct="1"/>
            <a:r>
              <a:rPr lang="en-US" smtClean="0">
                <a:latin typeface="Baskerville Old Face" pitchFamily="18" charset="0"/>
              </a:rPr>
              <a:t>Section 107 – Fair Use</a:t>
            </a:r>
          </a:p>
          <a:p>
            <a:pPr lvl="1" eaLnBrk="1" hangingPunct="1"/>
            <a:r>
              <a:rPr lang="en-US" sz="2000" smtClean="0">
                <a:latin typeface="Baskerville Old Face" pitchFamily="18" charset="0"/>
              </a:rPr>
              <a:t>Very broad; can apply to many scenarios</a:t>
            </a:r>
          </a:p>
          <a:p>
            <a:pPr eaLnBrk="1" hangingPunct="1"/>
            <a:r>
              <a:rPr lang="en-US" smtClean="0">
                <a:latin typeface="Baskerville Old Face" pitchFamily="18" charset="0"/>
              </a:rPr>
              <a:t>Section 108 – Reproduction by libraries and archives</a:t>
            </a:r>
          </a:p>
          <a:p>
            <a:pPr lvl="1" eaLnBrk="1" hangingPunct="1"/>
            <a:r>
              <a:rPr lang="en-US" sz="2000" smtClean="0">
                <a:latin typeface="Baskerville Old Face" pitchFamily="18" charset="0"/>
              </a:rPr>
              <a:t>More detailed but grants libraries and archives the ability to make copies of copyrighted works</a:t>
            </a:r>
          </a:p>
          <a:p>
            <a:pPr eaLnBrk="1" hangingPunct="1"/>
            <a:r>
              <a:rPr lang="en-US" smtClean="0">
                <a:latin typeface="Baskerville Old Face" pitchFamily="18" charset="0"/>
              </a:rPr>
              <a:t>Section 109(a) – First Sale</a:t>
            </a:r>
          </a:p>
          <a:p>
            <a:pPr lvl="1" eaLnBrk="1" hangingPunct="1"/>
            <a:r>
              <a:rPr lang="en-US" sz="2000" smtClean="0">
                <a:latin typeface="Baskerville Old Face" pitchFamily="18" charset="0"/>
              </a:rPr>
              <a:t>Without this a library could not lend books.</a:t>
            </a:r>
          </a:p>
          <a:p>
            <a:pPr eaLnBrk="1" hangingPunct="1"/>
            <a:r>
              <a:rPr lang="en-US" smtClean="0">
                <a:latin typeface="Baskerville Old Face" pitchFamily="18" charset="0"/>
              </a:rPr>
              <a:t>Section 109(c) – Exception for public displays</a:t>
            </a:r>
          </a:p>
          <a:p>
            <a:pPr lvl="1" eaLnBrk="1" hangingPunct="1"/>
            <a:r>
              <a:rPr lang="en-US" sz="2000" smtClean="0">
                <a:latin typeface="Baskerville Old Face" pitchFamily="18" charset="0"/>
              </a:rPr>
              <a:t>Library can put items in its collection out for display.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5400" smtClean="0">
                <a:latin typeface="Baskerville Old Face" pitchFamily="18" charset="0"/>
              </a:rPr>
              <a:t>Fair Use</a:t>
            </a:r>
          </a:p>
        </p:txBody>
      </p:sp>
      <p:sp>
        <p:nvSpPr>
          <p:cNvPr id="27651" name="Content Placeholder 2"/>
          <p:cNvSpPr>
            <a:spLocks noGrp="1"/>
          </p:cNvSpPr>
          <p:nvPr>
            <p:ph sz="quarter" idx="1"/>
          </p:nvPr>
        </p:nvSpPr>
        <p:spPr/>
        <p:txBody>
          <a:bodyPr/>
          <a:lstStyle/>
          <a:p>
            <a:pPr eaLnBrk="1" hangingPunct="1"/>
            <a:r>
              <a:rPr lang="en-US" sz="2800" smtClean="0">
                <a:latin typeface="Baskerville Old Face" pitchFamily="18" charset="0"/>
              </a:rPr>
              <a:t>Section 107 of the Copyright Act shows Congress’ adoption of “fair use.”  </a:t>
            </a:r>
          </a:p>
          <a:p>
            <a:pPr eaLnBrk="1" hangingPunct="1"/>
            <a:r>
              <a:rPr lang="en-US" sz="2800" smtClean="0">
                <a:latin typeface="Baskerville Old Face" pitchFamily="18" charset="0"/>
              </a:rPr>
              <a:t>The law does not provide clear-cut answers for what constitutes “fair use.”</a:t>
            </a:r>
          </a:p>
          <a:p>
            <a:pPr eaLnBrk="1" hangingPunct="1"/>
            <a:r>
              <a:rPr lang="en-US" sz="2800" smtClean="0">
                <a:latin typeface="Baskerville Old Face" pitchFamily="18" charset="0"/>
              </a:rPr>
              <a:t>As a result, there is a lot of case law on this subject from a variety of industries.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5400" smtClean="0">
                <a:latin typeface="Baskerville Old Face" pitchFamily="18" charset="0"/>
              </a:rPr>
              <a:t>Fair Use</a:t>
            </a:r>
            <a:endParaRPr lang="en-US" sz="5400" smtClean="0"/>
          </a:p>
        </p:txBody>
      </p:sp>
      <p:sp>
        <p:nvSpPr>
          <p:cNvPr id="28675" name="Content Placeholder 2"/>
          <p:cNvSpPr>
            <a:spLocks noGrp="1"/>
          </p:cNvSpPr>
          <p:nvPr>
            <p:ph sz="quarter" idx="1"/>
          </p:nvPr>
        </p:nvSpPr>
        <p:spPr/>
        <p:txBody>
          <a:bodyPr/>
          <a:lstStyle/>
          <a:p>
            <a:pPr eaLnBrk="1" hangingPunct="1"/>
            <a:r>
              <a:rPr lang="en-US" sz="2800" smtClean="0">
                <a:latin typeface="Baskerville Old Face" pitchFamily="18" charset="0"/>
              </a:rPr>
              <a:t>Provides a list of factors (for courts and others ) to consider including:</a:t>
            </a:r>
          </a:p>
          <a:p>
            <a:pPr lvl="1" eaLnBrk="1" hangingPunct="1"/>
            <a:r>
              <a:rPr lang="en-US" smtClean="0">
                <a:latin typeface="Baskerville Old Face" pitchFamily="18" charset="0"/>
              </a:rPr>
              <a:t>Purpose and character of the use</a:t>
            </a:r>
          </a:p>
          <a:p>
            <a:pPr lvl="1" eaLnBrk="1" hangingPunct="1"/>
            <a:r>
              <a:rPr lang="en-US" smtClean="0">
                <a:latin typeface="Baskerville Old Face" pitchFamily="18" charset="0"/>
              </a:rPr>
              <a:t>Nature of the copyrighted work</a:t>
            </a:r>
          </a:p>
          <a:p>
            <a:pPr lvl="1" eaLnBrk="1" hangingPunct="1"/>
            <a:r>
              <a:rPr lang="en-US" smtClean="0">
                <a:latin typeface="Baskerville Old Face" pitchFamily="18" charset="0"/>
              </a:rPr>
              <a:t>Amount and substantiality used relative to the copyrighted work as a whole</a:t>
            </a:r>
          </a:p>
          <a:p>
            <a:pPr lvl="1" eaLnBrk="1" hangingPunct="1"/>
            <a:r>
              <a:rPr lang="en-US" smtClean="0">
                <a:latin typeface="Baskerville Old Face" pitchFamily="18" charset="0"/>
              </a:rPr>
              <a:t>Effect on the market value for the copyrighted work</a:t>
            </a:r>
          </a:p>
          <a:p>
            <a:pPr lvl="1" eaLnBrk="1" hangingPunct="1">
              <a:buFont typeface="Arial" charset="0"/>
              <a:buNone/>
            </a:pPr>
            <a:endParaRPr lang="en-US" smtClean="0">
              <a:latin typeface="Baskerville Old Face" pitchFamily="18" charset="0"/>
            </a:endParaRPr>
          </a:p>
          <a:p>
            <a:pPr lvl="1" eaLnBrk="1" hangingPunct="1">
              <a:buFont typeface="Arial" charset="0"/>
              <a:buNone/>
            </a:pPr>
            <a:endParaRPr lang="en-US" smtClean="0">
              <a:latin typeface="Baskerville Old Face"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z="5400" smtClean="0">
                <a:latin typeface="Baskerville Old Face" pitchFamily="18" charset="0"/>
              </a:rPr>
              <a:t>Fair Use - Checklist</a:t>
            </a:r>
          </a:p>
        </p:txBody>
      </p:sp>
      <p:sp>
        <p:nvSpPr>
          <p:cNvPr id="29699" name="Content Placeholder 2"/>
          <p:cNvSpPr>
            <a:spLocks noGrp="1"/>
          </p:cNvSpPr>
          <p:nvPr>
            <p:ph sz="quarter" idx="1"/>
          </p:nvPr>
        </p:nvSpPr>
        <p:spPr/>
        <p:txBody>
          <a:bodyPr/>
          <a:lstStyle/>
          <a:p>
            <a:r>
              <a:rPr lang="en-US" sz="3200" smtClean="0">
                <a:latin typeface="Baskerville Old Face" pitchFamily="18" charset="0"/>
              </a:rPr>
              <a:t>Purpose:  Factors in favor</a:t>
            </a:r>
          </a:p>
          <a:p>
            <a:pPr lvl="1"/>
            <a:r>
              <a:rPr lang="en-US" smtClean="0">
                <a:latin typeface="Baskerville Old Face" pitchFamily="18" charset="0"/>
              </a:rPr>
              <a:t>Teaching, research, scholarship, criticism, commentary, news reporting</a:t>
            </a:r>
          </a:p>
          <a:p>
            <a:r>
              <a:rPr lang="en-US" sz="3200" smtClean="0">
                <a:latin typeface="Baskerville Old Face" pitchFamily="18" charset="0"/>
              </a:rPr>
              <a:t>Purpose: Factors against</a:t>
            </a:r>
          </a:p>
          <a:p>
            <a:pPr lvl="1"/>
            <a:r>
              <a:rPr lang="en-US" smtClean="0">
                <a:latin typeface="Baskerville Old Face" pitchFamily="18" charset="0"/>
              </a:rPr>
              <a:t>Commercial/profiting from activity, denying credit to the author</a:t>
            </a:r>
          </a:p>
          <a:p>
            <a:r>
              <a:rPr lang="en-US" sz="3200" smtClean="0">
                <a:latin typeface="Baskerville Old Face" pitchFamily="18" charset="0"/>
              </a:rPr>
              <a:t>Nature: Factors in favor</a:t>
            </a:r>
          </a:p>
          <a:p>
            <a:pPr lvl="1"/>
            <a:r>
              <a:rPr lang="en-US" smtClean="0">
                <a:latin typeface="Baskerville Old Face" pitchFamily="18" charset="0"/>
              </a:rPr>
              <a:t>Published work, factual/nonfiction, educational</a:t>
            </a:r>
          </a:p>
          <a:p>
            <a:r>
              <a:rPr lang="en-US" sz="3200" smtClean="0">
                <a:latin typeface="Baskerville Old Face" pitchFamily="18" charset="0"/>
              </a:rPr>
              <a:t>Nature: Factors against</a:t>
            </a:r>
          </a:p>
          <a:p>
            <a:pPr lvl="1"/>
            <a:r>
              <a:rPr lang="en-US" smtClean="0">
                <a:latin typeface="Baskerville Old Face" pitchFamily="18" charset="0"/>
              </a:rPr>
              <a:t>Unpublished, fiction, highly creative work.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z="5400" smtClean="0">
                <a:latin typeface="Baskerville Old Face" pitchFamily="18" charset="0"/>
              </a:rPr>
              <a:t>Fair Use - Checklist</a:t>
            </a:r>
            <a:endParaRPr lang="en-US" sz="5400" smtClean="0"/>
          </a:p>
        </p:txBody>
      </p:sp>
      <p:sp>
        <p:nvSpPr>
          <p:cNvPr id="30723" name="Content Placeholder 2"/>
          <p:cNvSpPr>
            <a:spLocks noGrp="1"/>
          </p:cNvSpPr>
          <p:nvPr>
            <p:ph sz="quarter" idx="1"/>
          </p:nvPr>
        </p:nvSpPr>
        <p:spPr/>
        <p:txBody>
          <a:bodyPr/>
          <a:lstStyle/>
          <a:p>
            <a:r>
              <a:rPr lang="en-US" sz="3200" smtClean="0">
                <a:latin typeface="Baskerville Old Face" pitchFamily="18" charset="0"/>
              </a:rPr>
              <a:t>Amount: Factors in favor</a:t>
            </a:r>
          </a:p>
          <a:p>
            <a:pPr lvl="1"/>
            <a:r>
              <a:rPr lang="en-US" sz="2000" smtClean="0">
                <a:latin typeface="Baskerville Old Face" pitchFamily="18" charset="0"/>
              </a:rPr>
              <a:t>Small quantity, portion is not central to the work.</a:t>
            </a:r>
          </a:p>
          <a:p>
            <a:r>
              <a:rPr lang="en-US" sz="3200" smtClean="0">
                <a:latin typeface="Baskerville Old Face" pitchFamily="18" charset="0"/>
              </a:rPr>
              <a:t>Amount: Factors against</a:t>
            </a:r>
          </a:p>
          <a:p>
            <a:pPr lvl="1"/>
            <a:r>
              <a:rPr lang="en-US" sz="2000" smtClean="0">
                <a:latin typeface="Baskerville Old Face" pitchFamily="18" charset="0"/>
              </a:rPr>
              <a:t>Use of a large portion or the whole work; portion is crucial to the work.</a:t>
            </a:r>
          </a:p>
          <a:p>
            <a:r>
              <a:rPr lang="en-US" sz="3200" smtClean="0">
                <a:latin typeface="Baskerville Old Face" pitchFamily="18" charset="0"/>
              </a:rPr>
              <a:t>Effect: Factors in favor</a:t>
            </a:r>
          </a:p>
          <a:p>
            <a:pPr lvl="1"/>
            <a:r>
              <a:rPr lang="en-US" sz="2000" smtClean="0">
                <a:latin typeface="Baskerville Old Face" pitchFamily="18" charset="0"/>
              </a:rPr>
              <a:t>Lack of licensing; user owns a copy of the original work; one or few copies made; small effect on market for the work.</a:t>
            </a:r>
          </a:p>
          <a:p>
            <a:r>
              <a:rPr lang="en-US" sz="3200" smtClean="0">
                <a:latin typeface="Baskerville Old Face" pitchFamily="18" charset="0"/>
              </a:rPr>
              <a:t>Effect: Factors against</a:t>
            </a:r>
          </a:p>
          <a:p>
            <a:pPr lvl="1"/>
            <a:r>
              <a:rPr lang="en-US" sz="2000" smtClean="0">
                <a:latin typeface="Baskerville Old Face" pitchFamily="18" charset="0"/>
              </a:rPr>
              <a:t>Replaces a sale, harms the market, licensing available, lots of copies made, repeated use, accessible in a public forum.</a:t>
            </a:r>
          </a:p>
          <a:p>
            <a:pPr lvl="1"/>
            <a:r>
              <a:rPr lang="en-US" sz="2000" smtClean="0">
                <a:latin typeface="Baskerville Old Face" pitchFamily="18" charset="0"/>
              </a:rPr>
              <a:t>This checklist was developed by Kenneth Crews and is available in Copyright Law for Librarians and Educators, 3</a:t>
            </a:r>
            <a:r>
              <a:rPr lang="en-US" sz="2000" baseline="30000" smtClean="0">
                <a:latin typeface="Baskerville Old Face" pitchFamily="18" charset="0"/>
              </a:rPr>
              <a:t>rd</a:t>
            </a:r>
            <a:r>
              <a:rPr lang="en-US" sz="2000" smtClean="0">
                <a:latin typeface="Baskerville Old Face" pitchFamily="18" charset="0"/>
              </a:rPr>
              <a:t> Edition 2012.  </a:t>
            </a:r>
          </a:p>
          <a:p>
            <a:pPr lvl="1"/>
            <a:endParaRPr lang="en-US" sz="2000" smtClean="0">
              <a:latin typeface="Baskerville Old Face"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5400" smtClean="0">
                <a:latin typeface="Baskerville Old Face" pitchFamily="18" charset="0"/>
              </a:rPr>
              <a:t>Library Reproduction</a:t>
            </a:r>
          </a:p>
        </p:txBody>
      </p:sp>
      <p:sp>
        <p:nvSpPr>
          <p:cNvPr id="31747" name="Content Placeholder 2"/>
          <p:cNvSpPr>
            <a:spLocks noGrp="1"/>
          </p:cNvSpPr>
          <p:nvPr>
            <p:ph sz="quarter" idx="1"/>
          </p:nvPr>
        </p:nvSpPr>
        <p:spPr/>
        <p:txBody>
          <a:bodyPr/>
          <a:lstStyle/>
          <a:p>
            <a:pPr eaLnBrk="1" hangingPunct="1"/>
            <a:r>
              <a:rPr lang="en-US" smtClean="0">
                <a:latin typeface="Baskerville Old Face" pitchFamily="18" charset="0"/>
              </a:rPr>
              <a:t>108(a) – General requirements</a:t>
            </a:r>
          </a:p>
          <a:p>
            <a:pPr eaLnBrk="1" hangingPunct="1"/>
            <a:r>
              <a:rPr lang="en-US" smtClean="0">
                <a:latin typeface="Baskerville Old Face" pitchFamily="18" charset="0"/>
              </a:rPr>
              <a:t>108(b) – reproduction rules governing </a:t>
            </a:r>
            <a:r>
              <a:rPr lang="en-US" u="sng" smtClean="0">
                <a:latin typeface="Baskerville Old Face" pitchFamily="18" charset="0"/>
              </a:rPr>
              <a:t>unpublished works</a:t>
            </a:r>
            <a:r>
              <a:rPr lang="en-US" smtClean="0">
                <a:latin typeface="Baskerville Old Face" pitchFamily="18" charset="0"/>
              </a:rPr>
              <a:t>.</a:t>
            </a:r>
          </a:p>
          <a:p>
            <a:pPr eaLnBrk="1" hangingPunct="1"/>
            <a:r>
              <a:rPr lang="en-US" smtClean="0">
                <a:latin typeface="Baskerville Old Face" pitchFamily="18" charset="0"/>
              </a:rPr>
              <a:t>108(c) – reproduction rules governing </a:t>
            </a:r>
            <a:r>
              <a:rPr lang="en-US" u="sng" smtClean="0">
                <a:latin typeface="Baskerville Old Face" pitchFamily="18" charset="0"/>
              </a:rPr>
              <a:t>published works</a:t>
            </a:r>
            <a:r>
              <a:rPr lang="en-US" smtClean="0">
                <a:latin typeface="Baskerville Old Face" pitchFamily="18" charset="0"/>
              </a:rPr>
              <a:t>.</a:t>
            </a:r>
          </a:p>
          <a:p>
            <a:pPr eaLnBrk="1" hangingPunct="1"/>
            <a:r>
              <a:rPr lang="en-US" smtClean="0">
                <a:latin typeface="Baskerville Old Face" pitchFamily="18" charset="0"/>
              </a:rPr>
              <a:t>108(f)(4) – does not displace fair use as a defense.</a:t>
            </a:r>
          </a:p>
          <a:p>
            <a:pPr eaLnBrk="1" hangingPunct="1"/>
            <a:r>
              <a:rPr lang="en-US" smtClean="0">
                <a:latin typeface="Baskerville Old Face" pitchFamily="18" charset="0"/>
              </a:rPr>
              <a:t>108(g)(2) – reference to interlibrary loan arrangements.</a:t>
            </a:r>
          </a:p>
          <a:p>
            <a:pPr lvl="1" eaLnBrk="1" hangingPunct="1">
              <a:buFont typeface="Arial" charset="0"/>
              <a:buChar char="•"/>
            </a:pPr>
            <a:r>
              <a:rPr lang="en-US" sz="2000" smtClean="0">
                <a:latin typeface="Baskerville Old Face" pitchFamily="18" charset="0"/>
              </a:rPr>
              <a:t>Section 108 impacts an archives, too.  This section does not define either a library or archives.</a:t>
            </a:r>
          </a:p>
        </p:txBody>
      </p:sp>
      <p:pic>
        <p:nvPicPr>
          <p:cNvPr id="31748" name="Picture 6"/>
          <p:cNvPicPr>
            <a:picLocks noChangeAspect="1" noChangeArrowheads="1"/>
          </p:cNvPicPr>
          <p:nvPr/>
        </p:nvPicPr>
        <p:blipFill>
          <a:blip r:embed="rId3" cstate="print"/>
          <a:srcRect/>
          <a:stretch>
            <a:fillRect/>
          </a:stretch>
        </p:blipFill>
        <p:spPr bwMode="auto">
          <a:xfrm>
            <a:off x="5029200" y="4800600"/>
            <a:ext cx="2965450" cy="1676400"/>
          </a:xfrm>
          <a:prstGeom prst="rect">
            <a:avLst/>
          </a:prstGeom>
          <a:noFill/>
          <a:ln w="9525">
            <a:noFill/>
            <a:miter lim="800000"/>
            <a:headEnd/>
            <a:tailEnd/>
          </a:ln>
        </p:spPr>
      </p:pic>
      <p:sp>
        <p:nvSpPr>
          <p:cNvPr id="31749" name="TextBox 4"/>
          <p:cNvSpPr txBox="1">
            <a:spLocks noChangeArrowheads="1"/>
          </p:cNvSpPr>
          <p:nvPr/>
        </p:nvSpPr>
        <p:spPr bwMode="auto">
          <a:xfrm>
            <a:off x="1295400" y="6096000"/>
            <a:ext cx="3733800" cy="307975"/>
          </a:xfrm>
          <a:prstGeom prst="rect">
            <a:avLst/>
          </a:prstGeom>
          <a:noFill/>
          <a:ln w="9525">
            <a:noFill/>
            <a:miter lim="800000"/>
            <a:headEnd/>
            <a:tailEnd/>
          </a:ln>
        </p:spPr>
        <p:txBody>
          <a:bodyPr>
            <a:spAutoFit/>
          </a:bodyPr>
          <a:lstStyle/>
          <a:p>
            <a:r>
              <a:rPr lang="en-US" sz="1400">
                <a:latin typeface="Baskerville Old Face" pitchFamily="18" charset="0"/>
              </a:rPr>
              <a:t>Image from Microsoft Clip Art on Office Online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latin typeface="Baskerville Old Face" pitchFamily="18" charset="0"/>
              </a:rPr>
              <a:t>Library Copying for Preservation or Replacement</a:t>
            </a:r>
          </a:p>
        </p:txBody>
      </p:sp>
      <p:sp>
        <p:nvSpPr>
          <p:cNvPr id="32771" name="Content Placeholder 2"/>
          <p:cNvSpPr>
            <a:spLocks noGrp="1"/>
          </p:cNvSpPr>
          <p:nvPr>
            <p:ph sz="quarter" idx="1"/>
          </p:nvPr>
        </p:nvSpPr>
        <p:spPr/>
        <p:txBody>
          <a:bodyPr/>
          <a:lstStyle/>
          <a:p>
            <a:r>
              <a:rPr lang="en-US" dirty="0" smtClean="0">
                <a:latin typeface="Baskerville Old Face" pitchFamily="18" charset="0"/>
              </a:rPr>
              <a:t>Unlimited scope of works</a:t>
            </a:r>
          </a:p>
          <a:p>
            <a:r>
              <a:rPr lang="en-US" dirty="0" smtClean="0">
                <a:latin typeface="Baskerville Old Face" pitchFamily="18" charset="0"/>
              </a:rPr>
              <a:t>Unpublished works (statute says 3 copies)</a:t>
            </a:r>
          </a:p>
          <a:p>
            <a:pPr lvl="1"/>
            <a:r>
              <a:rPr lang="en-US" sz="2200" dirty="0" smtClean="0">
                <a:latin typeface="Baskerville Old Face" pitchFamily="18" charset="0"/>
              </a:rPr>
              <a:t>In library collection</a:t>
            </a:r>
          </a:p>
          <a:p>
            <a:pPr lvl="1"/>
            <a:r>
              <a:rPr lang="en-US" sz="2200" dirty="0" smtClean="0">
                <a:latin typeface="Baskerville Old Face" pitchFamily="18" charset="0"/>
              </a:rPr>
              <a:t>Solely for preservation or deposit at another library</a:t>
            </a:r>
          </a:p>
          <a:p>
            <a:pPr lvl="2"/>
            <a:r>
              <a:rPr lang="en-US" sz="1800" dirty="0" smtClean="0">
                <a:latin typeface="Baskerville Old Face" pitchFamily="18" charset="0"/>
              </a:rPr>
              <a:t>17 U.S.C. 108(b)</a:t>
            </a:r>
          </a:p>
          <a:p>
            <a:r>
              <a:rPr lang="en-US" dirty="0" smtClean="0">
                <a:latin typeface="Baskerville Old Face" pitchFamily="18" charset="0"/>
              </a:rPr>
              <a:t>Published works (statute says 3 copies)</a:t>
            </a:r>
          </a:p>
          <a:p>
            <a:pPr lvl="1"/>
            <a:r>
              <a:rPr lang="en-US" sz="2200" dirty="0" smtClean="0">
                <a:latin typeface="Baskerville Old Face" pitchFamily="18" charset="0"/>
              </a:rPr>
              <a:t>Replacement due to damage or obsolete format</a:t>
            </a:r>
          </a:p>
          <a:p>
            <a:pPr lvl="1"/>
            <a:r>
              <a:rPr lang="en-US" sz="2200" dirty="0" smtClean="0">
                <a:latin typeface="Baskerville Old Face" pitchFamily="18" charset="0"/>
              </a:rPr>
              <a:t>Library conducts a “reasonable investigation” to see if it can acquire an unused replacement at a “fair price.”</a:t>
            </a:r>
          </a:p>
          <a:p>
            <a:pPr lvl="2"/>
            <a:r>
              <a:rPr lang="en-US" dirty="0" smtClean="0">
                <a:latin typeface="Baskerville Old Face" pitchFamily="18" charset="0"/>
              </a:rPr>
              <a:t>Reasonable investigation: checking customary sources and keeping notes about those sources.</a:t>
            </a:r>
          </a:p>
          <a:p>
            <a:pPr lvl="3"/>
            <a:r>
              <a:rPr lang="en-US" dirty="0" smtClean="0">
                <a:latin typeface="Baskerville Old Face" pitchFamily="18" charset="0"/>
              </a:rPr>
              <a:t>17 U.S.C. 108(c)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latin typeface="Baskerville Old Face" pitchFamily="18" charset="0"/>
              </a:rPr>
              <a:t>Library Copying for Private Study</a:t>
            </a:r>
          </a:p>
        </p:txBody>
      </p:sp>
      <p:sp>
        <p:nvSpPr>
          <p:cNvPr id="33795" name="Content Placeholder 2"/>
          <p:cNvSpPr>
            <a:spLocks noGrp="1"/>
          </p:cNvSpPr>
          <p:nvPr>
            <p:ph sz="quarter" idx="1"/>
          </p:nvPr>
        </p:nvSpPr>
        <p:spPr/>
        <p:txBody>
          <a:bodyPr/>
          <a:lstStyle/>
          <a:p>
            <a:r>
              <a:rPr lang="en-US" dirty="0" smtClean="0">
                <a:latin typeface="Baskerville Old Face" pitchFamily="18" charset="0"/>
              </a:rPr>
              <a:t>Scope of works is more narrow.</a:t>
            </a:r>
          </a:p>
          <a:p>
            <a:pPr lvl="1"/>
            <a:r>
              <a:rPr lang="en-US" dirty="0" smtClean="0">
                <a:latin typeface="Baskerville Old Face" pitchFamily="18" charset="0"/>
              </a:rPr>
              <a:t>Must become property of the user</a:t>
            </a:r>
          </a:p>
          <a:p>
            <a:pPr lvl="1"/>
            <a:r>
              <a:rPr lang="en-US" dirty="0" smtClean="0">
                <a:latin typeface="Baskerville Old Face" pitchFamily="18" charset="0"/>
              </a:rPr>
              <a:t>Library has no notice the work is for a purpose other than private study, research, or scholarship</a:t>
            </a:r>
          </a:p>
          <a:p>
            <a:pPr lvl="1"/>
            <a:r>
              <a:rPr lang="en-US" dirty="0" smtClean="0">
                <a:latin typeface="Baskerville Old Face" pitchFamily="18" charset="0"/>
              </a:rPr>
              <a:t>Must post a warning or notice that the work may be protected by copyright.</a:t>
            </a:r>
          </a:p>
          <a:p>
            <a:pPr lvl="2"/>
            <a:r>
              <a:rPr lang="en-US" dirty="0" smtClean="0">
                <a:latin typeface="Baskerville Old Face" pitchFamily="18" charset="0"/>
              </a:rPr>
              <a:t>If a whole work or large portion of a work is requested library must conduct a reasonable investigation about obtaining the work at a fair price.  </a:t>
            </a:r>
          </a:p>
          <a:p>
            <a:pPr lvl="3"/>
            <a:r>
              <a:rPr lang="en-US" dirty="0" smtClean="0">
                <a:latin typeface="Baskerville Old Face" pitchFamily="18" charset="0"/>
              </a:rPr>
              <a:t>17 U.S.C. 108(d); 17 U.S.C. 108(e)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latin typeface="Baskerville Old Face" pitchFamily="18" charset="0"/>
              </a:rPr>
              <a:t>Library Copying for Interlibrary Loan</a:t>
            </a:r>
          </a:p>
        </p:txBody>
      </p:sp>
      <p:sp>
        <p:nvSpPr>
          <p:cNvPr id="34819" name="Content Placeholder 2"/>
          <p:cNvSpPr>
            <a:spLocks noGrp="1"/>
          </p:cNvSpPr>
          <p:nvPr>
            <p:ph sz="quarter" idx="1"/>
          </p:nvPr>
        </p:nvSpPr>
        <p:spPr/>
        <p:txBody>
          <a:bodyPr/>
          <a:lstStyle/>
          <a:p>
            <a:r>
              <a:rPr lang="en-US" smtClean="0">
                <a:latin typeface="Baskerville Old Face" pitchFamily="18" charset="0"/>
              </a:rPr>
              <a:t>Usually excerpts from larger works.</a:t>
            </a:r>
          </a:p>
          <a:p>
            <a:endParaRPr lang="en-US" smtClean="0">
              <a:latin typeface="Baskerville Old Face" pitchFamily="18" charset="0"/>
            </a:endParaRPr>
          </a:p>
          <a:p>
            <a:r>
              <a:rPr lang="en-US" smtClean="0">
                <a:latin typeface="Baskerville Old Face" pitchFamily="18" charset="0"/>
              </a:rPr>
              <a:t>Guidelines are available for the quantity that can be copied.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latin typeface="Baskerville Old Face" pitchFamily="18" charset="0"/>
              </a:rPr>
              <a:t>What will be covered</a:t>
            </a:r>
          </a:p>
        </p:txBody>
      </p:sp>
      <p:sp>
        <p:nvSpPr>
          <p:cNvPr id="8195" name="Content Placeholder 2"/>
          <p:cNvSpPr>
            <a:spLocks noGrp="1"/>
          </p:cNvSpPr>
          <p:nvPr>
            <p:ph sz="quarter" idx="1"/>
          </p:nvPr>
        </p:nvSpPr>
        <p:spPr/>
        <p:txBody>
          <a:bodyPr/>
          <a:lstStyle/>
          <a:p>
            <a:pPr eaLnBrk="1" hangingPunct="1"/>
            <a:r>
              <a:rPr lang="en-US" sz="3600" smtClean="0">
                <a:latin typeface="Baskerville Old Face" pitchFamily="18" charset="0"/>
              </a:rPr>
              <a:t>Primer on copyright</a:t>
            </a:r>
            <a:endParaRPr lang="en-US" sz="2400" smtClean="0">
              <a:latin typeface="Baskerville Old Face" pitchFamily="18" charset="0"/>
            </a:endParaRPr>
          </a:p>
          <a:p>
            <a:pPr lvl="1" eaLnBrk="1" hangingPunct="1"/>
            <a:r>
              <a:rPr lang="en-US" smtClean="0">
                <a:latin typeface="Baskerville Old Face" pitchFamily="18" charset="0"/>
              </a:rPr>
              <a:t>Subject matter, background principles, and exceptions/limitations.</a:t>
            </a:r>
          </a:p>
          <a:p>
            <a:pPr eaLnBrk="1" hangingPunct="1"/>
            <a:r>
              <a:rPr lang="en-US" sz="3600" smtClean="0">
                <a:latin typeface="Baskerville Old Face" pitchFamily="18" charset="0"/>
              </a:rPr>
              <a:t>Copying for Interlibrary Loan</a:t>
            </a:r>
          </a:p>
          <a:p>
            <a:pPr lvl="1" eaLnBrk="1" hangingPunct="1"/>
            <a:r>
              <a:rPr lang="en-US" smtClean="0">
                <a:latin typeface="Baskerville Old Face" pitchFamily="18" charset="0"/>
              </a:rPr>
              <a:t>Basics of Section 108</a:t>
            </a:r>
          </a:p>
          <a:p>
            <a:pPr lvl="2" eaLnBrk="1" hangingPunct="1"/>
            <a:r>
              <a:rPr lang="en-US" smtClean="0">
                <a:latin typeface="Baskerville Old Face" pitchFamily="18" charset="0"/>
              </a:rPr>
              <a:t>Library copying for preservation or replacement</a:t>
            </a:r>
          </a:p>
          <a:p>
            <a:pPr lvl="2" eaLnBrk="1" hangingPunct="1"/>
            <a:r>
              <a:rPr lang="en-US" smtClean="0">
                <a:latin typeface="Baskerville Old Face" pitchFamily="18" charset="0"/>
              </a:rPr>
              <a:t>Library copying for private study</a:t>
            </a:r>
          </a:p>
          <a:p>
            <a:pPr lvl="2" eaLnBrk="1" hangingPunct="1"/>
            <a:r>
              <a:rPr lang="en-US" smtClean="0">
                <a:latin typeface="Baskerville Old Face" pitchFamily="18" charset="0"/>
              </a:rPr>
              <a:t>Library copying for interlibrary lending</a:t>
            </a:r>
            <a:endParaRPr lang="en-US" sz="3200" smtClean="0">
              <a:latin typeface="Baskerville Old Face" pitchFamily="18" charset="0"/>
            </a:endParaRPr>
          </a:p>
          <a:p>
            <a:pPr eaLnBrk="1" hangingPunct="1"/>
            <a:r>
              <a:rPr lang="en-US" sz="3600" smtClean="0">
                <a:latin typeface="Baskerville Old Face" pitchFamily="18" charset="0"/>
              </a:rPr>
              <a:t>Digitization Initiatives</a:t>
            </a:r>
          </a:p>
          <a:p>
            <a:pPr lvl="1" eaLnBrk="1" hangingPunct="1"/>
            <a:r>
              <a:rPr lang="en-US" smtClean="0">
                <a:latin typeface="Baskerville Old Face" pitchFamily="18" charset="0"/>
              </a:rPr>
              <a:t>Current issues.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z="5400" smtClean="0">
                <a:latin typeface="Baskerville Old Face" pitchFamily="18" charset="0"/>
              </a:rPr>
              <a:t>Reproduction, cont’d . . .</a:t>
            </a:r>
          </a:p>
        </p:txBody>
      </p:sp>
      <p:sp>
        <p:nvSpPr>
          <p:cNvPr id="35843" name="Content Placeholder 2"/>
          <p:cNvSpPr>
            <a:spLocks noGrp="1"/>
          </p:cNvSpPr>
          <p:nvPr>
            <p:ph sz="quarter" idx="1"/>
          </p:nvPr>
        </p:nvSpPr>
        <p:spPr/>
        <p:txBody>
          <a:bodyPr/>
          <a:lstStyle/>
          <a:p>
            <a:pPr eaLnBrk="1" hangingPunct="1"/>
            <a:r>
              <a:rPr lang="en-US" smtClean="0">
                <a:latin typeface="Baskerville Old Face" pitchFamily="18" charset="0"/>
              </a:rPr>
              <a:t>Digital works are also covered but they must stay within the library building and have restricted access.</a:t>
            </a:r>
          </a:p>
          <a:p>
            <a:pPr eaLnBrk="1" hangingPunct="1">
              <a:buFont typeface="Wingdings 2" pitchFamily="18" charset="2"/>
              <a:buNone/>
            </a:pPr>
            <a:endParaRPr lang="en-US" smtClean="0">
              <a:latin typeface="Baskerville Old Face" pitchFamily="18" charset="0"/>
            </a:endParaRPr>
          </a:p>
          <a:p>
            <a:pPr eaLnBrk="1" hangingPunct="1"/>
            <a:r>
              <a:rPr lang="en-US" smtClean="0">
                <a:latin typeface="Baskerville Old Face" pitchFamily="18" charset="0"/>
              </a:rPr>
              <a:t>This section does not displace a library’s (or an archive’s) ability (or inability) to reproduce an item in the collection subject to a contractual obligation.</a:t>
            </a:r>
          </a:p>
          <a:p>
            <a:pPr lvl="1" eaLnBrk="1" hangingPunct="1"/>
            <a:r>
              <a:rPr lang="en-US" sz="2000" smtClean="0">
                <a:latin typeface="Baskerville Old Face" pitchFamily="18" charset="0"/>
              </a:rPr>
              <a:t>For example, a donation with restrictions on copying.</a:t>
            </a:r>
          </a:p>
          <a:p>
            <a:pPr eaLnBrk="1" hangingPunct="1"/>
            <a:endParaRPr lang="en-US" sz="2400" smtClean="0">
              <a:latin typeface="Baskerville Old Face" pitchFamily="18" charset="0"/>
            </a:endParaRPr>
          </a:p>
          <a:p>
            <a:pPr eaLnBrk="1" hangingPunct="1"/>
            <a:r>
              <a:rPr lang="en-US" smtClean="0">
                <a:latin typeface="Baskerville Old Face" pitchFamily="18" charset="0"/>
              </a:rPr>
              <a:t>Author’s Guild tried to argue that section 108 prevented the operation of fair use as a defense in the Hathi Trust litigation.</a:t>
            </a:r>
          </a:p>
          <a:p>
            <a:pPr lvl="1" eaLnBrk="1" hangingPunct="1"/>
            <a:r>
              <a:rPr lang="en-US" sz="2000" smtClean="0">
                <a:latin typeface="Baskerville Old Face" pitchFamily="18" charset="0"/>
              </a:rPr>
              <a:t>The district court rejected this argument. </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z="5400" smtClean="0">
                <a:latin typeface="Baskerville Old Face" pitchFamily="18" charset="0"/>
              </a:rPr>
              <a:t>Copyright Clearance Center</a:t>
            </a:r>
            <a:endParaRPr lang="en-US" sz="5400" smtClean="0"/>
          </a:p>
        </p:txBody>
      </p:sp>
      <p:sp>
        <p:nvSpPr>
          <p:cNvPr id="36867" name="Content Placeholder 2"/>
          <p:cNvSpPr>
            <a:spLocks noGrp="1"/>
          </p:cNvSpPr>
          <p:nvPr>
            <p:ph sz="quarter" idx="1"/>
          </p:nvPr>
        </p:nvSpPr>
        <p:spPr/>
        <p:txBody>
          <a:bodyPr/>
          <a:lstStyle/>
          <a:p>
            <a:pPr eaLnBrk="1" hangingPunct="1"/>
            <a:r>
              <a:rPr lang="en-US" smtClean="0">
                <a:latin typeface="Baskerville Old Face" pitchFamily="18" charset="0"/>
              </a:rPr>
              <a:t>Helpful place to get a license and identify copyright holders.</a:t>
            </a:r>
          </a:p>
          <a:p>
            <a:pPr eaLnBrk="1" hangingPunct="1"/>
            <a:r>
              <a:rPr lang="en-US" smtClean="0">
                <a:latin typeface="Baskerville Old Face" pitchFamily="18" charset="0"/>
              </a:rPr>
              <a:t>Can help a library get permission to make copies of a work.</a:t>
            </a:r>
          </a:p>
          <a:p>
            <a:pPr lvl="1" eaLnBrk="1" hangingPunct="1"/>
            <a:r>
              <a:rPr lang="en-US" smtClean="0">
                <a:latin typeface="Baskerville Old Face" pitchFamily="18" charset="0"/>
              </a:rPr>
              <a:t>Have to buy a license.  </a:t>
            </a:r>
          </a:p>
          <a:p>
            <a:pPr eaLnBrk="1" hangingPunct="1"/>
            <a:r>
              <a:rPr lang="en-US" smtClean="0">
                <a:latin typeface="Baskerville Old Face" pitchFamily="18" charset="0"/>
              </a:rPr>
              <a:t>Providing a link to a website instead of the content itself, if it is protected by copyright, avoids copyright infringement.</a:t>
            </a:r>
          </a:p>
          <a:p>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ubtitle 2"/>
          <p:cNvSpPr>
            <a:spLocks noGrp="1"/>
          </p:cNvSpPr>
          <p:nvPr>
            <p:ph type="subTitle" idx="1"/>
          </p:nvPr>
        </p:nvSpPr>
        <p:spPr/>
        <p:txBody>
          <a:bodyPr/>
          <a:lstStyle/>
          <a:p>
            <a:pPr eaLnBrk="1" hangingPunct="1"/>
            <a:endParaRPr lang="en-US" smtClean="0"/>
          </a:p>
        </p:txBody>
      </p:sp>
      <p:sp>
        <p:nvSpPr>
          <p:cNvPr id="24578"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r>
              <a:rPr smtClean="0">
                <a:latin typeface="Baskerville Old Face" pitchFamily="18" charset="0"/>
              </a:rPr>
              <a:t>I</a:t>
            </a:r>
            <a:r>
              <a:rPr cap="small" smtClean="0">
                <a:latin typeface="Baskerville Old Face" pitchFamily="18" charset="0"/>
              </a:rPr>
              <a:t>nterlibrary</a:t>
            </a:r>
            <a:r>
              <a:rPr smtClean="0">
                <a:latin typeface="Baskerville Old Face" pitchFamily="18" charset="0"/>
              </a:rPr>
              <a:t> L</a:t>
            </a:r>
            <a:r>
              <a:rPr cap="small" smtClean="0">
                <a:latin typeface="Baskerville Old Face" pitchFamily="18" charset="0"/>
              </a:rPr>
              <a:t>oan</a:t>
            </a:r>
            <a:r>
              <a:rPr smtClean="0">
                <a:latin typeface="Baskerville Old Face" pitchFamily="18" charset="0"/>
              </a:rPr>
              <a:t> A</a:t>
            </a:r>
            <a:r>
              <a:rPr cap="small" smtClean="0">
                <a:latin typeface="Baskerville Old Face" pitchFamily="18" charset="0"/>
              </a:rPr>
              <a:t>rrangements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z="5400" smtClean="0">
                <a:latin typeface="Baskerville Old Face" pitchFamily="18" charset="0"/>
              </a:rPr>
              <a:t>Interlibrary Loan</a:t>
            </a:r>
          </a:p>
        </p:txBody>
      </p:sp>
      <p:sp>
        <p:nvSpPr>
          <p:cNvPr id="38915" name="Content Placeholder 2"/>
          <p:cNvSpPr>
            <a:spLocks noGrp="1"/>
          </p:cNvSpPr>
          <p:nvPr>
            <p:ph sz="quarter" idx="1"/>
          </p:nvPr>
        </p:nvSpPr>
        <p:spPr/>
        <p:txBody>
          <a:bodyPr/>
          <a:lstStyle/>
          <a:p>
            <a:pPr eaLnBrk="1" hangingPunct="1"/>
            <a:r>
              <a:rPr lang="en-US" sz="2400" smtClean="0">
                <a:latin typeface="Baskerville Old Face" pitchFamily="18" charset="0"/>
              </a:rPr>
              <a:t>Interlibrary loan is a valuable means to disseminate and provide access to information.</a:t>
            </a:r>
          </a:p>
          <a:p>
            <a:pPr eaLnBrk="1" hangingPunct="1">
              <a:buFont typeface="Wingdings 2" pitchFamily="18" charset="2"/>
              <a:buNone/>
            </a:pPr>
            <a:endParaRPr lang="en-US" sz="2400" smtClean="0">
              <a:latin typeface="Baskerville Old Face" pitchFamily="18" charset="0"/>
            </a:endParaRPr>
          </a:p>
          <a:p>
            <a:pPr eaLnBrk="1" hangingPunct="1"/>
            <a:r>
              <a:rPr lang="en-US" sz="2400" smtClean="0">
                <a:latin typeface="Baskerville Old Face" pitchFamily="18" charset="0"/>
              </a:rPr>
              <a:t>Great for libraries that do not have an item in their collection but need one to fill a patron’s request.</a:t>
            </a:r>
          </a:p>
          <a:p>
            <a:pPr eaLnBrk="1" hangingPunct="1">
              <a:buFont typeface="Wingdings 2" pitchFamily="18" charset="2"/>
              <a:buNone/>
            </a:pPr>
            <a:endParaRPr lang="en-US" sz="2400" smtClean="0">
              <a:latin typeface="Baskerville Old Face" pitchFamily="18" charset="0"/>
            </a:endParaRPr>
          </a:p>
          <a:p>
            <a:pPr eaLnBrk="1" hangingPunct="1"/>
            <a:r>
              <a:rPr lang="en-US" sz="2400" smtClean="0">
                <a:latin typeface="Baskerville Old Face" pitchFamily="18" charset="0"/>
              </a:rPr>
              <a:t>Should </a:t>
            </a:r>
            <a:r>
              <a:rPr lang="en-US" sz="2400" u="sng" smtClean="0">
                <a:latin typeface="Baskerville Old Face" pitchFamily="18" charset="0"/>
              </a:rPr>
              <a:t>not</a:t>
            </a:r>
            <a:r>
              <a:rPr lang="en-US" sz="2400" smtClean="0">
                <a:latin typeface="Baskerville Old Face" pitchFamily="18" charset="0"/>
              </a:rPr>
              <a:t> be a substitute for buying the work.</a:t>
            </a:r>
          </a:p>
          <a:p>
            <a:pPr lvl="1" eaLnBrk="1" hangingPunct="1"/>
            <a:r>
              <a:rPr lang="en-US" sz="2000" smtClean="0">
                <a:latin typeface="Baskerville Old Face" pitchFamily="18" charset="0"/>
              </a:rPr>
              <a:t>Does not mean the entirety of a work.  Refers to articles, chapters, or other short works for a patron’s private study.</a:t>
            </a:r>
          </a:p>
          <a:p>
            <a:pPr lvl="1" eaLnBrk="1" hangingPunct="1">
              <a:buFont typeface="Wingdings 2" pitchFamily="18" charset="2"/>
              <a:buNone/>
            </a:pPr>
            <a:endParaRPr lang="en-US" smtClean="0">
              <a:latin typeface="Baskerville Old Face" pitchFamily="18" charset="0"/>
            </a:endParaRPr>
          </a:p>
          <a:p>
            <a:pPr eaLnBrk="1" hangingPunct="1"/>
            <a:r>
              <a:rPr lang="en-US" sz="2400" smtClean="0">
                <a:latin typeface="Baskerville Old Face" pitchFamily="18" charset="0"/>
              </a:rPr>
              <a:t>This refers to lending library-made copies of excerpts of a larger work or of a journal article – it is not lending an original copy of a work.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z="5400" smtClean="0">
                <a:latin typeface="Baskerville Old Face" pitchFamily="18" charset="0"/>
              </a:rPr>
              <a:t>Section 108</a:t>
            </a:r>
          </a:p>
        </p:txBody>
      </p:sp>
      <p:sp>
        <p:nvSpPr>
          <p:cNvPr id="26627" name="Content Placeholder 2"/>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Exception to the rights of copyright holders.</a:t>
            </a:r>
          </a:p>
          <a:p>
            <a:pPr marL="274320" indent="-274320" eaLnBrk="1" fontAlgn="auto" hangingPunct="1">
              <a:spcBef>
                <a:spcPts val="580"/>
              </a:spcBef>
              <a:spcAft>
                <a:spcPts val="0"/>
              </a:spcAft>
              <a:buFont typeface="Wingdings 2"/>
              <a:buChar char=""/>
              <a:defRPr/>
            </a:pPr>
            <a:endParaRPr lang="en-US" sz="2800" dirty="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Does not displace fair use.  Provides a specific exception for libraries and archives. </a:t>
            </a:r>
          </a:p>
          <a:p>
            <a:pPr marL="274320" indent="-274320" eaLnBrk="1" fontAlgn="auto" hangingPunct="1">
              <a:spcBef>
                <a:spcPts val="580"/>
              </a:spcBef>
              <a:spcAft>
                <a:spcPts val="0"/>
              </a:spcAft>
              <a:buFont typeface="Wingdings 2"/>
              <a:buChar char=""/>
              <a:defRPr/>
            </a:pPr>
            <a:endParaRPr lang="en-US" sz="2800" dirty="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The Act mentions interlibrary loan in 17 U.S.C. 108(g)(2) whose scope is “isolated and unrelated reproduction or distribution” and extends to the making of </a:t>
            </a:r>
            <a:r>
              <a:rPr lang="en-US" sz="2800" u="sng" dirty="0" smtClean="0">
                <a:latin typeface="Baskerville Old Face" pitchFamily="18" charset="0"/>
              </a:rPr>
              <a:t>one</a:t>
            </a:r>
            <a:r>
              <a:rPr lang="en-US" sz="2800" dirty="0" smtClean="0">
                <a:latin typeface="Baskerville Old Face" pitchFamily="18" charset="0"/>
              </a:rPr>
              <a:t> copy.</a:t>
            </a:r>
          </a:p>
          <a:p>
            <a:pPr marL="274320" indent="-274320" eaLnBrk="1" fontAlgn="auto" hangingPunct="1">
              <a:spcBef>
                <a:spcPts val="580"/>
              </a:spcBef>
              <a:spcAft>
                <a:spcPts val="0"/>
              </a:spcAft>
              <a:buFont typeface="Wingdings 2"/>
              <a:buChar char=""/>
              <a:defRPr/>
            </a:pPr>
            <a:endParaRPr lang="en-US" sz="2800" dirty="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dirty="0" smtClean="0">
                <a:latin typeface="Baskerville Old Face" pitchFamily="18" charset="0"/>
              </a:rPr>
              <a:t>This section, 17 U.S.C. 108(g)(2) cautions against “systematic reproduction or distribution.”</a:t>
            </a:r>
          </a:p>
          <a:p>
            <a:pPr marL="274320" indent="-274320" eaLnBrk="1" fontAlgn="auto" hangingPunct="1">
              <a:spcBef>
                <a:spcPts val="580"/>
              </a:spcBef>
              <a:spcAft>
                <a:spcPts val="0"/>
              </a:spcAft>
              <a:buFont typeface="Arial" charset="0"/>
              <a:buNone/>
              <a:defRPr/>
            </a:pPr>
            <a:endParaRPr lang="en-US" sz="2800" dirty="0" smtClean="0">
              <a:latin typeface="Baskerville Old Face" pitchFamily="18" charset="0"/>
            </a:endParaRPr>
          </a:p>
          <a:p>
            <a:pPr marL="274320" indent="-274320" eaLnBrk="1" fontAlgn="auto" hangingPunct="1">
              <a:spcBef>
                <a:spcPts val="580"/>
              </a:spcBef>
              <a:spcAft>
                <a:spcPts val="0"/>
              </a:spcAft>
              <a:buFont typeface="Wingdings 2"/>
              <a:buChar char=""/>
              <a:defRPr/>
            </a:pPr>
            <a:endParaRPr lang="en-US" sz="2800" dirty="0" smtClean="0">
              <a:latin typeface="Baskerville Old Face" pitchFamily="18" charset="0"/>
            </a:endParaRPr>
          </a:p>
          <a:p>
            <a:pPr marL="274320" indent="-274320" eaLnBrk="1" fontAlgn="auto" hangingPunct="1">
              <a:spcBef>
                <a:spcPts val="580"/>
              </a:spcBef>
              <a:spcAft>
                <a:spcPts val="0"/>
              </a:spcAft>
              <a:buFont typeface="Arial" charset="0"/>
              <a:buNone/>
              <a:defRPr/>
            </a:pPr>
            <a:endParaRPr lang="en-US" dirty="0" smtClean="0">
              <a:latin typeface="Baskerville Old Face"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z="5400" smtClean="0">
                <a:latin typeface="Baskerville Old Face" pitchFamily="18" charset="0"/>
              </a:rPr>
              <a:t>Section 108</a:t>
            </a:r>
            <a:endParaRPr lang="en-US" sz="5400" smtClean="0"/>
          </a:p>
        </p:txBody>
      </p:sp>
      <p:sp>
        <p:nvSpPr>
          <p:cNvPr id="3" name="Content Placeholder 2"/>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en-US" dirty="0" smtClean="0">
                <a:latin typeface="Baskerville Old Face" pitchFamily="18" charset="0"/>
              </a:rPr>
              <a:t>Must post notice of copyright on a copied work.</a:t>
            </a:r>
          </a:p>
          <a:p>
            <a:pPr marL="274320" indent="-274320" eaLnBrk="1" fontAlgn="auto" hangingPunct="1">
              <a:spcBef>
                <a:spcPts val="580"/>
              </a:spcBef>
              <a:spcAft>
                <a:spcPts val="0"/>
              </a:spcAft>
              <a:buFont typeface="Wingdings 2"/>
              <a:buChar char=""/>
              <a:defRPr/>
            </a:pPr>
            <a:endParaRPr lang="en-US" dirty="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dirty="0" smtClean="0">
                <a:latin typeface="Baskerville Old Face" pitchFamily="18" charset="0"/>
              </a:rPr>
              <a:t>Act refers to “aggregate quantities” but does not say how much that is.</a:t>
            </a:r>
          </a:p>
          <a:p>
            <a:pPr marL="274320" indent="-274320" eaLnBrk="1" fontAlgn="auto" hangingPunct="1">
              <a:spcBef>
                <a:spcPts val="580"/>
              </a:spcBef>
              <a:spcAft>
                <a:spcPts val="0"/>
              </a:spcAft>
              <a:buFont typeface="Wingdings 2"/>
              <a:buChar char=""/>
              <a:defRPr/>
            </a:pPr>
            <a:endParaRPr lang="en-US" dirty="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dirty="0" smtClean="0">
                <a:latin typeface="Baskerville Old Face" pitchFamily="18" charset="0"/>
              </a:rPr>
              <a:t>Libraries are left with guidelines, which are precisely that, guidelines.</a:t>
            </a:r>
          </a:p>
          <a:p>
            <a:pPr marL="274320" indent="-274320" eaLnBrk="1" fontAlgn="auto" hangingPunct="1">
              <a:spcBef>
                <a:spcPts val="580"/>
              </a:spcBef>
              <a:spcAft>
                <a:spcPts val="0"/>
              </a:spcAft>
              <a:buFont typeface="Wingdings 2"/>
              <a:buChar char=""/>
              <a:defRPr/>
            </a:pPr>
            <a:endParaRPr lang="en-US" dirty="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dirty="0" smtClean="0">
                <a:latin typeface="Baskerville Old Face" pitchFamily="18" charset="0"/>
              </a:rPr>
              <a:t>The guidelines say </a:t>
            </a:r>
            <a:r>
              <a:rPr lang="en-US" u="sng" dirty="0" smtClean="0">
                <a:latin typeface="Baskerville Old Face" pitchFamily="18" charset="0"/>
              </a:rPr>
              <a:t>five</a:t>
            </a:r>
            <a:r>
              <a:rPr lang="en-US" dirty="0" smtClean="0">
                <a:latin typeface="Baskerville Old Face" pitchFamily="18" charset="0"/>
              </a:rPr>
              <a:t> copies of articles from a journal’s most recent </a:t>
            </a:r>
            <a:r>
              <a:rPr lang="en-US" u="sng" dirty="0" smtClean="0">
                <a:latin typeface="Baskerville Old Face" pitchFamily="18" charset="0"/>
              </a:rPr>
              <a:t>five years</a:t>
            </a:r>
            <a:r>
              <a:rPr lang="en-US" dirty="0" smtClean="0">
                <a:latin typeface="Baskerville Old Face" pitchFamily="18" charset="0"/>
              </a:rPr>
              <a:t>, but after that the guidelines are silent.</a:t>
            </a:r>
          </a:p>
          <a:p>
            <a:pPr marL="274320" indent="-274320" eaLnBrk="1" fontAlgn="auto" hangingPunct="1">
              <a:spcBef>
                <a:spcPts val="580"/>
              </a:spcBef>
              <a:spcAft>
                <a:spcPts val="0"/>
              </a:spcAft>
              <a:buFont typeface="Wingdings 2"/>
              <a:buNone/>
              <a:defRPr/>
            </a:pPr>
            <a:endParaRPr lang="en-US" dirty="0" smtClean="0">
              <a:latin typeface="Baskerville Old Face" pitchFamily="18" charset="0"/>
            </a:endParaRPr>
          </a:p>
          <a:p>
            <a:pPr marL="274320" indent="-274320" eaLnBrk="1" fontAlgn="auto" hangingPunct="1">
              <a:spcBef>
                <a:spcPts val="580"/>
              </a:spcBef>
              <a:spcAft>
                <a:spcPts val="0"/>
              </a:spcAft>
              <a:buFont typeface="Wingdings 2"/>
              <a:buNone/>
              <a:defRPr/>
            </a:pPr>
            <a:endParaRPr lang="en-US" dirty="0" smtClean="0">
              <a:latin typeface="Baskerville Old Face" pitchFamily="18" charset="0"/>
            </a:endParaRPr>
          </a:p>
          <a:p>
            <a:pPr marL="274320" indent="-274320" eaLnBrk="1" fontAlgn="auto" hangingPunct="1">
              <a:spcBef>
                <a:spcPts val="580"/>
              </a:spcBef>
              <a:spcAft>
                <a:spcPts val="0"/>
              </a:spcAft>
              <a:buFont typeface="Wingdings 2"/>
              <a:buChar char=""/>
              <a:defRPr/>
            </a:pP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ubtitle 2"/>
          <p:cNvSpPr>
            <a:spLocks noGrp="1"/>
          </p:cNvSpPr>
          <p:nvPr>
            <p:ph type="subTitle" idx="1"/>
          </p:nvPr>
        </p:nvSpPr>
        <p:spPr/>
        <p:txBody>
          <a:bodyPr/>
          <a:lstStyle/>
          <a:p>
            <a:pPr eaLnBrk="1" hangingPunct="1"/>
            <a:endParaRPr lang="en-US" smtClean="0"/>
          </a:p>
        </p:txBody>
      </p:sp>
      <p:sp>
        <p:nvSpPr>
          <p:cNvPr id="27650"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r>
              <a:rPr sz="5400" smtClean="0">
                <a:latin typeface="Baskerville Old Face" pitchFamily="18" charset="0"/>
              </a:rPr>
              <a:t>D</a:t>
            </a:r>
            <a:r>
              <a:rPr sz="5400" cap="small" smtClean="0">
                <a:latin typeface="Baskerville Old Face" pitchFamily="18" charset="0"/>
              </a:rPr>
              <a:t>igitization</a:t>
            </a:r>
            <a:r>
              <a:rPr sz="5400" smtClean="0">
                <a:latin typeface="Baskerville Old Face" pitchFamily="18" charset="0"/>
              </a:rPr>
              <a:t> I</a:t>
            </a:r>
            <a:r>
              <a:rPr sz="5400" cap="small" smtClean="0">
                <a:latin typeface="Baskerville Old Face" pitchFamily="18" charset="0"/>
              </a:rPr>
              <a:t>nitiatives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z="5400" smtClean="0">
                <a:latin typeface="Baskerville Old Face" pitchFamily="18" charset="0"/>
              </a:rPr>
              <a:t>Current Digitization Efforts</a:t>
            </a:r>
          </a:p>
        </p:txBody>
      </p:sp>
      <p:sp>
        <p:nvSpPr>
          <p:cNvPr id="28675" name="Content Placeholder 2"/>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en-US" sz="2800" smtClean="0">
                <a:latin typeface="Baskerville Old Face" pitchFamily="18" charset="0"/>
              </a:rPr>
              <a:t>Many libraries are digitizing their collections.</a:t>
            </a:r>
          </a:p>
          <a:p>
            <a:pPr marL="274320" indent="-274320" eaLnBrk="1" fontAlgn="auto" hangingPunct="1">
              <a:spcBef>
                <a:spcPts val="580"/>
              </a:spcBef>
              <a:spcAft>
                <a:spcPts val="0"/>
              </a:spcAft>
              <a:buFont typeface="Wingdings 2"/>
              <a:buChar char=""/>
              <a:defRPr/>
            </a:pPr>
            <a:endParaRPr lang="en-US" sz="280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smtClean="0">
                <a:latin typeface="Baskerville Old Face" pitchFamily="18" charset="0"/>
              </a:rPr>
              <a:t>The Library of Congress, National Archives and Records Administration, the Smithsonian, Google Books, and the California Digital Library are examples of some current digitization projects.</a:t>
            </a:r>
          </a:p>
          <a:p>
            <a:pPr marL="274320" indent="-274320" eaLnBrk="1" fontAlgn="auto" hangingPunct="1">
              <a:spcBef>
                <a:spcPts val="580"/>
              </a:spcBef>
              <a:spcAft>
                <a:spcPts val="0"/>
              </a:spcAft>
              <a:buFont typeface="Wingdings 2"/>
              <a:buChar char=""/>
              <a:defRPr/>
            </a:pPr>
            <a:endParaRPr lang="en-US" sz="2800" smtClean="0">
              <a:latin typeface="Baskerville Old Face" pitchFamily="18" charset="0"/>
            </a:endParaRPr>
          </a:p>
          <a:p>
            <a:pPr marL="274320" indent="-274320" eaLnBrk="1" fontAlgn="auto" hangingPunct="1">
              <a:spcBef>
                <a:spcPts val="580"/>
              </a:spcBef>
              <a:spcAft>
                <a:spcPts val="0"/>
              </a:spcAft>
              <a:buFont typeface="Wingdings 2"/>
              <a:buChar char=""/>
              <a:defRPr/>
            </a:pPr>
            <a:r>
              <a:rPr lang="en-US" sz="2800" smtClean="0">
                <a:latin typeface="Baskerville Old Face" pitchFamily="18" charset="0"/>
              </a:rPr>
              <a:t>These efforts provide valuable resources for the public, but copyright concerns loom in the background.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z="5400" smtClean="0">
                <a:latin typeface="Baskerville Old Face" pitchFamily="18" charset="0"/>
              </a:rPr>
              <a:t>What gets digitized?</a:t>
            </a:r>
          </a:p>
        </p:txBody>
      </p:sp>
      <p:sp>
        <p:nvSpPr>
          <p:cNvPr id="44035" name="Content Placeholder 2"/>
          <p:cNvSpPr>
            <a:spLocks noGrp="1"/>
          </p:cNvSpPr>
          <p:nvPr>
            <p:ph sz="quarter" idx="1"/>
          </p:nvPr>
        </p:nvSpPr>
        <p:spPr/>
        <p:txBody>
          <a:bodyPr/>
          <a:lstStyle/>
          <a:p>
            <a:pPr eaLnBrk="1" hangingPunct="1"/>
            <a:r>
              <a:rPr lang="en-US" sz="2800" smtClean="0">
                <a:latin typeface="Baskerville Old Face" pitchFamily="18" charset="0"/>
              </a:rPr>
              <a:t>Sometimes works are unpublished sources.</a:t>
            </a:r>
          </a:p>
          <a:p>
            <a:pPr lvl="1" eaLnBrk="1" hangingPunct="1"/>
            <a:r>
              <a:rPr lang="en-US" sz="2000" smtClean="0">
                <a:latin typeface="Baskerville Old Face" pitchFamily="18" charset="0"/>
              </a:rPr>
              <a:t>Think about genealogy resources, common examples include letters, journals, or old photographs.</a:t>
            </a:r>
          </a:p>
          <a:p>
            <a:pPr eaLnBrk="1" hangingPunct="1"/>
            <a:r>
              <a:rPr lang="en-US" sz="2800" smtClean="0">
                <a:latin typeface="Baskerville Old Face" pitchFamily="18" charset="0"/>
              </a:rPr>
              <a:t>Some works might be public domain – consider the Library of Congress’ American Memory Project.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z="5400" smtClean="0">
                <a:latin typeface="Baskerville Old Face" pitchFamily="18" charset="0"/>
              </a:rPr>
              <a:t>Digital Collections</a:t>
            </a:r>
          </a:p>
        </p:txBody>
      </p:sp>
      <p:sp>
        <p:nvSpPr>
          <p:cNvPr id="45059" name="Content Placeholder 2"/>
          <p:cNvSpPr>
            <a:spLocks noGrp="1"/>
          </p:cNvSpPr>
          <p:nvPr>
            <p:ph sz="quarter" idx="1"/>
          </p:nvPr>
        </p:nvSpPr>
        <p:spPr/>
        <p:txBody>
          <a:bodyPr/>
          <a:lstStyle/>
          <a:p>
            <a:pPr eaLnBrk="1" hangingPunct="1"/>
            <a:r>
              <a:rPr lang="en-US" smtClean="0">
                <a:latin typeface="Baskerville Old Face" pitchFamily="18" charset="0"/>
              </a:rPr>
              <a:t>Uploading digital content means a library makes a reproduction and might discard the original.</a:t>
            </a:r>
          </a:p>
          <a:p>
            <a:pPr lvl="1" eaLnBrk="1" hangingPunct="1"/>
            <a:r>
              <a:rPr lang="en-US" smtClean="0">
                <a:latin typeface="Baskerville Old Face" pitchFamily="18" charset="0"/>
              </a:rPr>
              <a:t>To digitize, the library has to make a copy.</a:t>
            </a:r>
          </a:p>
          <a:p>
            <a:pPr eaLnBrk="1" hangingPunct="1">
              <a:buFont typeface="Arial" charset="0"/>
              <a:buNone/>
            </a:pPr>
            <a:endParaRPr lang="en-US" smtClean="0">
              <a:latin typeface="Baskerville Old Face" pitchFamily="18" charset="0"/>
            </a:endParaRPr>
          </a:p>
          <a:p>
            <a:pPr eaLnBrk="1" hangingPunct="1"/>
            <a:r>
              <a:rPr lang="en-US" smtClean="0">
                <a:latin typeface="Baskerville Old Face" pitchFamily="18" charset="0"/>
              </a:rPr>
              <a:t>Section 108 – created during the analog era. It does not always help with the new issues of digitization.</a:t>
            </a:r>
          </a:p>
          <a:p>
            <a:pPr eaLnBrk="1" hangingPunct="1"/>
            <a:endParaRPr lang="en-US" smtClean="0">
              <a:latin typeface="Baskerville Old Face" pitchFamily="18" charset="0"/>
            </a:endParaRPr>
          </a:p>
          <a:p>
            <a:pPr eaLnBrk="1" hangingPunct="1"/>
            <a:r>
              <a:rPr lang="en-US" smtClean="0">
                <a:latin typeface="Baskerville Old Face" pitchFamily="18" charset="0"/>
              </a:rPr>
              <a:t>Can be especially tricky if an “orphan work” is involved.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subTitle" idx="1"/>
          </p:nvPr>
        </p:nvSpPr>
        <p:spPr/>
        <p:txBody>
          <a:bodyPr/>
          <a:lstStyle/>
          <a:p>
            <a:pPr eaLnBrk="1" hangingPunct="1"/>
            <a:endParaRPr lang="en-US" smtClean="0"/>
          </a:p>
        </p:txBody>
      </p:sp>
      <p:sp>
        <p:nvSpPr>
          <p:cNvPr id="5122"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r>
              <a:rPr sz="5400" smtClean="0">
                <a:latin typeface="Baskerville Old Face" pitchFamily="18" charset="0"/>
              </a:rPr>
              <a:t>C</a:t>
            </a:r>
            <a:r>
              <a:rPr sz="5400" cap="small" smtClean="0">
                <a:latin typeface="Baskerville Old Face" pitchFamily="18" charset="0"/>
              </a:rPr>
              <a:t>onstitutional</a:t>
            </a:r>
            <a:r>
              <a:rPr sz="5400" smtClean="0">
                <a:latin typeface="Baskerville Old Face" pitchFamily="18" charset="0"/>
              </a:rPr>
              <a:t> B</a:t>
            </a:r>
            <a:r>
              <a:rPr sz="5400" cap="small" smtClean="0">
                <a:latin typeface="Baskerville Old Face" pitchFamily="18" charset="0"/>
              </a:rPr>
              <a:t>asis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z="5400" smtClean="0">
                <a:latin typeface="Baskerville Old Face" pitchFamily="18" charset="0"/>
              </a:rPr>
              <a:t>Digital Collections</a:t>
            </a:r>
          </a:p>
        </p:txBody>
      </p:sp>
      <p:sp>
        <p:nvSpPr>
          <p:cNvPr id="46083" name="Content Placeholder 2"/>
          <p:cNvSpPr>
            <a:spLocks noGrp="1"/>
          </p:cNvSpPr>
          <p:nvPr>
            <p:ph sz="quarter" idx="1"/>
          </p:nvPr>
        </p:nvSpPr>
        <p:spPr/>
        <p:txBody>
          <a:bodyPr/>
          <a:lstStyle/>
          <a:p>
            <a:pPr eaLnBrk="1" hangingPunct="1"/>
            <a:r>
              <a:rPr lang="en-US" smtClean="0">
                <a:latin typeface="Baskerville Old Face" pitchFamily="18" charset="0"/>
              </a:rPr>
              <a:t>Simply scanning a work is not a transformative use.</a:t>
            </a:r>
          </a:p>
          <a:p>
            <a:pPr marL="742950" lvl="2" indent="-342900" eaLnBrk="1" hangingPunct="1"/>
            <a:r>
              <a:rPr lang="en-US" smtClean="0">
                <a:latin typeface="Baskerville Old Face" pitchFamily="18" charset="0"/>
              </a:rPr>
              <a:t>It is also not derivative either.</a:t>
            </a:r>
          </a:p>
          <a:p>
            <a:pPr eaLnBrk="1" hangingPunct="1"/>
            <a:r>
              <a:rPr lang="en-US" smtClean="0">
                <a:latin typeface="Baskerville Old Face" pitchFamily="18" charset="0"/>
              </a:rPr>
              <a:t>If the work is copyrighted, permission from the author or a license would be necessary.</a:t>
            </a:r>
          </a:p>
          <a:p>
            <a:pPr eaLnBrk="1" hangingPunct="1"/>
            <a:r>
              <a:rPr lang="en-US" smtClean="0">
                <a:latin typeface="Baskerville Old Face" pitchFamily="18" charset="0"/>
              </a:rPr>
              <a:t>If the work was acquired as a gift, check the deed of gift for any restrictions on use.</a:t>
            </a:r>
          </a:p>
          <a:p>
            <a:pPr lvl="1" eaLnBrk="1" hangingPunct="1"/>
            <a:r>
              <a:rPr lang="en-US" sz="2000" smtClean="0">
                <a:latin typeface="Baskerville Old Face" pitchFamily="18" charset="0"/>
              </a:rPr>
              <a:t>The deed of gift may not actually convey copyright, so be aware that holding physical possession and holding a copyright are not the same thing.</a:t>
            </a:r>
          </a:p>
          <a:p>
            <a:pPr eaLnBrk="1" hangingPunct="1"/>
            <a:r>
              <a:rPr lang="en-US" smtClean="0">
                <a:latin typeface="Baskerville Old Face" pitchFamily="18" charset="0"/>
              </a:rPr>
              <a:t>Fair use can be available but it is not the most firm ground although the lower courts have issued favorable rulings in this context.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z="5400" smtClean="0">
                <a:latin typeface="Baskerville Old Face" pitchFamily="18" charset="0"/>
              </a:rPr>
              <a:t>Hathi Trust Litigation</a:t>
            </a:r>
          </a:p>
        </p:txBody>
      </p:sp>
      <p:sp>
        <p:nvSpPr>
          <p:cNvPr id="47107" name="Content Placeholder 2"/>
          <p:cNvSpPr>
            <a:spLocks noGrp="1"/>
          </p:cNvSpPr>
          <p:nvPr>
            <p:ph sz="quarter" idx="1"/>
          </p:nvPr>
        </p:nvSpPr>
        <p:spPr/>
        <p:txBody>
          <a:bodyPr/>
          <a:lstStyle/>
          <a:p>
            <a:pPr eaLnBrk="1" hangingPunct="1"/>
            <a:r>
              <a:rPr lang="en-US" smtClean="0">
                <a:latin typeface="Baskerville Old Face" pitchFamily="18" charset="0"/>
              </a:rPr>
              <a:t>Currently on appeal.</a:t>
            </a:r>
          </a:p>
          <a:p>
            <a:pPr eaLnBrk="1" hangingPunct="1"/>
            <a:endParaRPr lang="en-US" smtClean="0">
              <a:latin typeface="Baskerville Old Face" pitchFamily="18" charset="0"/>
            </a:endParaRPr>
          </a:p>
          <a:p>
            <a:pPr eaLnBrk="1" hangingPunct="1"/>
            <a:r>
              <a:rPr lang="en-US" smtClean="0">
                <a:latin typeface="Baskerville Old Face" pitchFamily="18" charset="0"/>
              </a:rPr>
              <a:t>The Hathi Trust won at trial – court provided a strong statement on fair use in this context for libraries making digital copies.</a:t>
            </a:r>
          </a:p>
          <a:p>
            <a:pPr eaLnBrk="1" hangingPunct="1"/>
            <a:endParaRPr lang="en-US" smtClean="0">
              <a:latin typeface="Baskerville Old Face" pitchFamily="18" charset="0"/>
            </a:endParaRPr>
          </a:p>
          <a:p>
            <a:pPr eaLnBrk="1" hangingPunct="1"/>
            <a:r>
              <a:rPr lang="en-US" smtClean="0">
                <a:latin typeface="Baskerville Old Face" pitchFamily="18" charset="0"/>
              </a:rPr>
              <a:t>Use was </a:t>
            </a:r>
            <a:r>
              <a:rPr lang="en-US" i="1" smtClean="0">
                <a:latin typeface="Baskerville Old Face" pitchFamily="18" charset="0"/>
              </a:rPr>
              <a:t>transformative</a:t>
            </a:r>
            <a:r>
              <a:rPr lang="en-US" smtClean="0">
                <a:latin typeface="Baskerville Old Face" pitchFamily="18" charset="0"/>
              </a:rPr>
              <a:t> – the Hathi Trust allowed for “text-mining.”  The purpose was not just to copy a book.</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z="5400" smtClean="0">
                <a:latin typeface="Baskerville Old Face" pitchFamily="18" charset="0"/>
              </a:rPr>
              <a:t>Summary</a:t>
            </a:r>
          </a:p>
        </p:txBody>
      </p:sp>
      <p:sp>
        <p:nvSpPr>
          <p:cNvPr id="48131" name="Content Placeholder 2"/>
          <p:cNvSpPr>
            <a:spLocks noGrp="1"/>
          </p:cNvSpPr>
          <p:nvPr>
            <p:ph sz="quarter" idx="1"/>
          </p:nvPr>
        </p:nvSpPr>
        <p:spPr/>
        <p:txBody>
          <a:bodyPr/>
          <a:lstStyle/>
          <a:p>
            <a:pPr eaLnBrk="1" hangingPunct="1"/>
            <a:r>
              <a:rPr lang="en-US" sz="2800" smtClean="0">
                <a:latin typeface="Baskerville Old Face" pitchFamily="18" charset="0"/>
              </a:rPr>
              <a:t>We discussed some of the basic elements and policies of the Copyright Act along with exceptions specific to libraries.</a:t>
            </a:r>
          </a:p>
          <a:p>
            <a:pPr eaLnBrk="1" hangingPunct="1"/>
            <a:r>
              <a:rPr lang="en-US" sz="2800" smtClean="0">
                <a:latin typeface="Baskerville Old Face" pitchFamily="18" charset="0"/>
              </a:rPr>
              <a:t>We also covered copyright considerations with interlibrary lending and digitization.</a:t>
            </a:r>
          </a:p>
          <a:p>
            <a:pPr eaLnBrk="1" hangingPunct="1"/>
            <a:r>
              <a:rPr lang="en-US" sz="2800" smtClean="0">
                <a:latin typeface="Baskerville Old Face" pitchFamily="18" charset="0"/>
              </a:rPr>
              <a:t>We briefly touched on some current issues affecting libraries and some helpful resources for further research.</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z="5400" smtClean="0">
                <a:latin typeface="Baskerville Old Face" pitchFamily="18" charset="0"/>
              </a:rPr>
              <a:t>Resources</a:t>
            </a:r>
          </a:p>
        </p:txBody>
      </p:sp>
      <p:sp>
        <p:nvSpPr>
          <p:cNvPr id="49155" name="Content Placeholder 2"/>
          <p:cNvSpPr>
            <a:spLocks noGrp="1"/>
          </p:cNvSpPr>
          <p:nvPr>
            <p:ph sz="quarter" idx="1"/>
          </p:nvPr>
        </p:nvSpPr>
        <p:spPr>
          <a:xfrm>
            <a:off x="533400" y="1600200"/>
            <a:ext cx="8229600" cy="4525963"/>
          </a:xfrm>
        </p:spPr>
        <p:txBody>
          <a:bodyPr/>
          <a:lstStyle/>
          <a:p>
            <a:pPr eaLnBrk="1" hangingPunct="1"/>
            <a:r>
              <a:rPr lang="en-US" sz="2400" smtClean="0">
                <a:latin typeface="Baskerville Old Face" pitchFamily="18" charset="0"/>
                <a:hlinkClick r:id="rId3"/>
              </a:rPr>
              <a:t>http://www.copyright.gov/docs/massdigitization/</a:t>
            </a:r>
            <a:endParaRPr lang="en-US" sz="2400" smtClean="0">
              <a:latin typeface="Baskerville Old Face" pitchFamily="18" charset="0"/>
            </a:endParaRPr>
          </a:p>
          <a:p>
            <a:pPr lvl="1" eaLnBrk="1" hangingPunct="1"/>
            <a:r>
              <a:rPr lang="en-US" sz="2000" smtClean="0">
                <a:latin typeface="Baskerville Old Face" pitchFamily="18" charset="0"/>
              </a:rPr>
              <a:t>Discussion of the Google Books settlement (before trial court disposition in favor of Hathi Trust), as well as a discussion document on the legal issues presented by digitization.</a:t>
            </a:r>
          </a:p>
          <a:p>
            <a:pPr eaLnBrk="1" hangingPunct="1"/>
            <a:endParaRPr lang="en-US" sz="2400" smtClean="0">
              <a:latin typeface="Baskerville Old Face" pitchFamily="18" charset="0"/>
              <a:hlinkClick r:id="rId4"/>
            </a:endParaRPr>
          </a:p>
          <a:p>
            <a:pPr eaLnBrk="1" hangingPunct="1"/>
            <a:r>
              <a:rPr lang="en-US" sz="2400" smtClean="0">
                <a:latin typeface="Baskerville Old Face" pitchFamily="18" charset="0"/>
                <a:hlinkClick r:id="rId4"/>
              </a:rPr>
              <a:t>http://www.gpo.gov/fdsys/pkg/USCODE-2011-title17/pdf/USCODE-2011-title17.pdf</a:t>
            </a:r>
            <a:endParaRPr lang="en-US" sz="2400" smtClean="0">
              <a:latin typeface="Baskerville Old Face" pitchFamily="18" charset="0"/>
            </a:endParaRPr>
          </a:p>
          <a:p>
            <a:pPr lvl="1" eaLnBrk="1" hangingPunct="1"/>
            <a:r>
              <a:rPr lang="en-US" sz="2000" smtClean="0">
                <a:latin typeface="Baskerville Old Face" pitchFamily="18" charset="0"/>
              </a:rPr>
              <a:t>Text of the Copyright Act (17 U.S.C. 101 et seq.)</a:t>
            </a:r>
          </a:p>
          <a:p>
            <a:pPr eaLnBrk="1" hangingPunct="1"/>
            <a:endParaRPr lang="en-US" sz="2400" smtClean="0">
              <a:latin typeface="Baskerville Old Face" pitchFamily="18" charset="0"/>
            </a:endParaRPr>
          </a:p>
          <a:p>
            <a:pPr eaLnBrk="1" hangingPunct="1"/>
            <a:r>
              <a:rPr lang="en-US" sz="2400" smtClean="0">
                <a:latin typeface="Baskerville Old Face" pitchFamily="18" charset="0"/>
              </a:rPr>
              <a:t>http://copyright.columbia.edu/copyright/</a:t>
            </a:r>
          </a:p>
          <a:p>
            <a:pPr lvl="1" eaLnBrk="1" hangingPunct="1"/>
            <a:r>
              <a:rPr lang="en-US" sz="2000" smtClean="0">
                <a:latin typeface="Baskerville Old Face" pitchFamily="18" charset="0"/>
              </a:rPr>
              <a:t>Discussion of copyright topics.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sz="5400" smtClean="0">
                <a:latin typeface="Baskerville Old Face" pitchFamily="18" charset="0"/>
              </a:rPr>
              <a:t>Resources</a:t>
            </a:r>
            <a:endParaRPr lang="en-US" sz="5400" smtClean="0"/>
          </a:p>
        </p:txBody>
      </p:sp>
      <p:sp>
        <p:nvSpPr>
          <p:cNvPr id="50179" name="Content Placeholder 2"/>
          <p:cNvSpPr>
            <a:spLocks noGrp="1"/>
          </p:cNvSpPr>
          <p:nvPr>
            <p:ph sz="quarter" idx="1"/>
          </p:nvPr>
        </p:nvSpPr>
        <p:spPr/>
        <p:txBody>
          <a:bodyPr/>
          <a:lstStyle/>
          <a:p>
            <a:pPr eaLnBrk="1" hangingPunct="1"/>
            <a:r>
              <a:rPr lang="en-US" sz="2800" smtClean="0">
                <a:latin typeface="Baskerville Old Face" pitchFamily="18" charset="0"/>
                <a:hlinkClick r:id="rId3"/>
              </a:rPr>
              <a:t>http://www.copyright.gov/records/</a:t>
            </a:r>
            <a:endParaRPr lang="en-US" sz="2800" smtClean="0">
              <a:latin typeface="Baskerville Old Face" pitchFamily="18" charset="0"/>
            </a:endParaRPr>
          </a:p>
          <a:p>
            <a:pPr lvl="1" eaLnBrk="1" hangingPunct="1"/>
            <a:r>
              <a:rPr lang="en-US" sz="2000" smtClean="0">
                <a:latin typeface="Baskerville Old Face" pitchFamily="18" charset="0"/>
              </a:rPr>
              <a:t>Allows a user to search the registry of copyrights.</a:t>
            </a:r>
            <a:endParaRPr lang="en-US" sz="2000" smtClean="0">
              <a:latin typeface="Baskerville Old Face" pitchFamily="18" charset="0"/>
              <a:hlinkClick r:id="rId4"/>
            </a:endParaRPr>
          </a:p>
          <a:p>
            <a:pPr eaLnBrk="1" hangingPunct="1"/>
            <a:r>
              <a:rPr lang="en-US" sz="2800" smtClean="0">
                <a:latin typeface="Baskerville Old Face" pitchFamily="18" charset="0"/>
                <a:hlinkClick r:id="rId4"/>
              </a:rPr>
              <a:t>http://www.copyright.com/</a:t>
            </a:r>
          </a:p>
          <a:p>
            <a:pPr lvl="1" eaLnBrk="1" hangingPunct="1"/>
            <a:r>
              <a:rPr lang="en-US" sz="2000" smtClean="0">
                <a:latin typeface="Baskerville Old Face" pitchFamily="18" charset="0"/>
              </a:rPr>
              <a:t>Link to the copyright clearance center</a:t>
            </a:r>
            <a:endParaRPr lang="en-US" smtClean="0">
              <a:latin typeface="Baskerville Old Face" pitchFamily="18" charset="0"/>
              <a:hlinkClick r:id="rId4"/>
            </a:endParaRPr>
          </a:p>
          <a:p>
            <a:pPr eaLnBrk="1" hangingPunct="1"/>
            <a:r>
              <a:rPr lang="en-US" sz="2800" smtClean="0">
                <a:latin typeface="Baskerville Old Face" pitchFamily="18" charset="0"/>
                <a:hlinkClick r:id="rId4"/>
              </a:rPr>
              <a:t>http://www.copyright.gov/circs/circ21.pdf</a:t>
            </a:r>
            <a:endParaRPr lang="en-US" sz="2800" smtClean="0">
              <a:latin typeface="Baskerville Old Face" pitchFamily="18" charset="0"/>
            </a:endParaRPr>
          </a:p>
          <a:p>
            <a:pPr marL="546100" lvl="2" indent="-273050" eaLnBrk="1" hangingPunct="1">
              <a:spcBef>
                <a:spcPts val="575"/>
              </a:spcBef>
              <a:buClr>
                <a:schemeClr val="accent1"/>
              </a:buClr>
            </a:pPr>
            <a:r>
              <a:rPr lang="en-US" smtClean="0">
                <a:latin typeface="Baskerville Old Face" pitchFamily="18" charset="0"/>
              </a:rPr>
              <a:t>Overview of various provisions of copyright law specific to libraries.</a:t>
            </a:r>
          </a:p>
          <a:p>
            <a:pPr eaLnBrk="1" hangingPunct="1"/>
            <a:r>
              <a:rPr lang="en-US" sz="2800" smtClean="0">
                <a:latin typeface="Baskerville Old Face" pitchFamily="18" charset="0"/>
              </a:rPr>
              <a:t>http://digital-law-online.info/CONTU/contu24.html</a:t>
            </a:r>
          </a:p>
          <a:p>
            <a:pPr lvl="1" eaLnBrk="1" hangingPunct="1"/>
            <a:r>
              <a:rPr lang="en-US" sz="2000" smtClean="0">
                <a:latin typeface="Baskerville Old Face" pitchFamily="18" charset="0"/>
              </a:rPr>
              <a:t>Guidelines for interlibrary lending.</a:t>
            </a:r>
          </a:p>
          <a:p>
            <a:pPr lvl="1" eaLnBrk="1" hangingPunct="1">
              <a:buFont typeface="Wingdings 2" pitchFamily="18" charset="2"/>
              <a:buNone/>
            </a:pPr>
            <a:endParaRPr lang="en-US" smtClean="0">
              <a:latin typeface="Baskerville Old Face" pitchFamily="18" charset="0"/>
            </a:endParaRPr>
          </a:p>
          <a:p>
            <a:pPr lvl="1" eaLnBrk="1" hangingPunct="1">
              <a:buFont typeface="Arial" charset="0"/>
              <a:buNone/>
            </a:pPr>
            <a:endParaRPr lang="en-US" smtClean="0">
              <a:latin typeface="Baskerville Old Face" pitchFamily="18" charset="0"/>
            </a:endParaRPr>
          </a:p>
          <a:p>
            <a:pPr lvl="1" eaLnBrk="1" hangingPunct="1">
              <a:buFont typeface="Arial" charset="0"/>
              <a:buNone/>
            </a:pPr>
            <a:endParaRPr lang="en-US" smtClean="0">
              <a:latin typeface="Baskerville Old Face"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z="5400" smtClean="0">
                <a:latin typeface="Baskerville Old Face" pitchFamily="18" charset="0"/>
              </a:rPr>
              <a:t>Contact Information</a:t>
            </a:r>
            <a:endParaRPr lang="en-US" sz="5400" smtClean="0"/>
          </a:p>
        </p:txBody>
      </p:sp>
      <p:sp>
        <p:nvSpPr>
          <p:cNvPr id="51203" name="Content Placeholder 2"/>
          <p:cNvSpPr>
            <a:spLocks noGrp="1"/>
          </p:cNvSpPr>
          <p:nvPr>
            <p:ph sz="quarter" idx="1"/>
          </p:nvPr>
        </p:nvSpPr>
        <p:spPr/>
        <p:txBody>
          <a:bodyPr/>
          <a:lstStyle/>
          <a:p>
            <a:pPr eaLnBrk="1" hangingPunct="1"/>
            <a:r>
              <a:rPr lang="en-US" sz="4000" smtClean="0">
                <a:latin typeface="Baskerville Old Face" pitchFamily="18" charset="0"/>
                <a:hlinkClick r:id="rId3"/>
              </a:rPr>
              <a:t>jgiacomantonio@library.IN.gov</a:t>
            </a:r>
            <a:endParaRPr lang="en-US" sz="4000" smtClean="0">
              <a:latin typeface="Baskerville Old Face" pitchFamily="18" charset="0"/>
            </a:endParaRPr>
          </a:p>
          <a:p>
            <a:pPr eaLnBrk="1" hangingPunct="1"/>
            <a:endParaRPr lang="en-US" sz="4000" smtClean="0">
              <a:latin typeface="Baskerville Old Face" pitchFamily="18" charset="0"/>
            </a:endParaRPr>
          </a:p>
          <a:p>
            <a:pPr eaLnBrk="1" hangingPunct="1"/>
            <a:r>
              <a:rPr lang="en-US" sz="3200" smtClean="0">
                <a:latin typeface="Baskerville Old Face" pitchFamily="18" charset="0"/>
              </a:rPr>
              <a:t>Thanks for attending today!</a:t>
            </a:r>
          </a:p>
          <a:p>
            <a:pPr lvl="1" eaLnBrk="1" hangingPunct="1">
              <a:buFont typeface="Arial" charset="0"/>
              <a:buChar char="•"/>
            </a:pPr>
            <a:endParaRPr lang="en-US" smtClean="0">
              <a:latin typeface="Baskerville Old Face" pitchFamily="18" charset="0"/>
            </a:endParaRPr>
          </a:p>
          <a:p>
            <a:pPr lvl="1" eaLnBrk="1" hangingPunct="1">
              <a:buFont typeface="Arial" charset="0"/>
              <a:buChar char="•"/>
            </a:pPr>
            <a:r>
              <a:rPr lang="en-US" smtClean="0">
                <a:latin typeface="Baskerville Old Face" pitchFamily="18" charset="0"/>
              </a:rPr>
              <a:t>I will only be at ISL until July 31.</a:t>
            </a:r>
          </a:p>
          <a:p>
            <a:pPr lvl="1" eaLnBrk="1" hangingPunct="1">
              <a:buFont typeface="Arial" charset="0"/>
              <a:buChar char="•"/>
            </a:pPr>
            <a:endParaRPr lang="en-US" smtClean="0">
              <a:latin typeface="Baskerville Old Face" pitchFamily="18" charset="0"/>
            </a:endParaRPr>
          </a:p>
          <a:p>
            <a:pPr lvl="1" eaLnBrk="1" hangingPunct="1">
              <a:buFont typeface="Arial" charset="0"/>
              <a:buChar char="•"/>
            </a:pPr>
            <a:r>
              <a:rPr lang="en-US" smtClean="0">
                <a:latin typeface="Baskerville Old Face" pitchFamily="18" charset="0"/>
              </a:rPr>
              <a:t>Remember, this presentation is for informational purposes it is </a:t>
            </a:r>
            <a:r>
              <a:rPr lang="en-US" b="1" u="sng" smtClean="0">
                <a:latin typeface="Baskerville Old Face" pitchFamily="18" charset="0"/>
              </a:rPr>
              <a:t>NOT</a:t>
            </a:r>
            <a:r>
              <a:rPr lang="en-US" smtClean="0">
                <a:latin typeface="Baskerville Old Face" pitchFamily="18" charset="0"/>
              </a:rPr>
              <a:t>  legal advice.</a:t>
            </a:r>
          </a:p>
          <a:p>
            <a:pPr lvl="1" eaLnBrk="1" hangingPunct="1">
              <a:buFont typeface="Wingdings 2" pitchFamily="18" charset="2"/>
              <a:buNone/>
            </a:pPr>
            <a:endParaRPr lang="en-US" smtClean="0">
              <a:latin typeface="Baskerville Old Face"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5400" smtClean="0">
                <a:latin typeface="Baskerville Old Face" pitchFamily="18" charset="0"/>
              </a:rPr>
              <a:t>Constitutional Basis</a:t>
            </a:r>
            <a:endParaRPr lang="en-US" smtClean="0"/>
          </a:p>
        </p:txBody>
      </p:sp>
      <p:sp>
        <p:nvSpPr>
          <p:cNvPr id="10243" name="Content Placeholder 2"/>
          <p:cNvSpPr>
            <a:spLocks noGrp="1"/>
          </p:cNvSpPr>
          <p:nvPr>
            <p:ph sz="quarter" idx="1"/>
          </p:nvPr>
        </p:nvSpPr>
        <p:spPr/>
        <p:txBody>
          <a:bodyPr/>
          <a:lstStyle/>
          <a:p>
            <a:pPr eaLnBrk="1" hangingPunct="1"/>
            <a:r>
              <a:rPr lang="en-US" sz="2400" smtClean="0">
                <a:latin typeface="Century Schoolbook" pitchFamily="18" charset="0"/>
              </a:rPr>
              <a:t>Basis for Congressional activity in this area is constitutional: “To promote the progress of science and useful arts, by securing for limited times to authors and inventors the exclusive right to their respective writings and discoveries” U.S. Constitution Article I, Section 8, Clause 8.</a:t>
            </a:r>
          </a:p>
          <a:p>
            <a:pPr lvl="1" eaLnBrk="1" hangingPunct="1"/>
            <a:r>
              <a:rPr lang="en-US" sz="1400" smtClean="0">
                <a:latin typeface="Century Schoolbook" pitchFamily="18" charset="0"/>
              </a:rPr>
              <a:t>Images from Microsoft Clip Art on Office Online</a:t>
            </a:r>
          </a:p>
          <a:p>
            <a:pPr lvl="1" eaLnBrk="1" hangingPunct="1"/>
            <a:endParaRPr lang="en-US" sz="2200" smtClean="0">
              <a:latin typeface="Century Schoolbook" pitchFamily="18" charset="0"/>
            </a:endParaRPr>
          </a:p>
          <a:p>
            <a:pPr eaLnBrk="1" hangingPunct="1">
              <a:buFont typeface="Arial" charset="0"/>
              <a:buNone/>
            </a:pPr>
            <a:endParaRPr lang="en-US" sz="2400" smtClean="0">
              <a:latin typeface="Century Schoolbook" pitchFamily="18" charset="0"/>
            </a:endParaRPr>
          </a:p>
        </p:txBody>
      </p:sp>
      <p:pic>
        <p:nvPicPr>
          <p:cNvPr id="10244" name="Picture 7"/>
          <p:cNvPicPr>
            <a:picLocks noChangeAspect="1" noChangeArrowheads="1"/>
          </p:cNvPicPr>
          <p:nvPr/>
        </p:nvPicPr>
        <p:blipFill>
          <a:blip r:embed="rId3" cstate="print"/>
          <a:srcRect/>
          <a:stretch>
            <a:fillRect/>
          </a:stretch>
        </p:blipFill>
        <p:spPr bwMode="auto">
          <a:xfrm>
            <a:off x="5638800" y="4114800"/>
            <a:ext cx="2362200" cy="2362200"/>
          </a:xfrm>
          <a:prstGeom prst="rect">
            <a:avLst/>
          </a:prstGeom>
          <a:noFill/>
          <a:ln w="9525">
            <a:noFill/>
            <a:miter lim="800000"/>
            <a:headEnd/>
            <a:tailEnd/>
          </a:ln>
        </p:spPr>
      </p:pic>
      <p:pic>
        <p:nvPicPr>
          <p:cNvPr id="10245" name="Picture 8"/>
          <p:cNvPicPr>
            <a:picLocks noChangeAspect="1" noChangeArrowheads="1"/>
          </p:cNvPicPr>
          <p:nvPr/>
        </p:nvPicPr>
        <p:blipFill>
          <a:blip r:embed="rId4" cstate="print"/>
          <a:srcRect/>
          <a:stretch>
            <a:fillRect/>
          </a:stretch>
        </p:blipFill>
        <p:spPr bwMode="auto">
          <a:xfrm>
            <a:off x="2667000" y="4419600"/>
            <a:ext cx="1828800" cy="1828800"/>
          </a:xfrm>
          <a:prstGeom prst="rect">
            <a:avLst/>
          </a:prstGeom>
          <a:noFill/>
          <a:ln w="9525">
            <a:noFill/>
            <a:miter lim="800000"/>
            <a:headEnd/>
            <a:tailEnd/>
          </a:ln>
        </p:spPr>
      </p:pic>
      <p:sp>
        <p:nvSpPr>
          <p:cNvPr id="10246" name="TextBox 6"/>
          <p:cNvSpPr txBox="1">
            <a:spLocks noChangeArrowheads="1"/>
          </p:cNvSpPr>
          <p:nvPr/>
        </p:nvSpPr>
        <p:spPr bwMode="auto">
          <a:xfrm>
            <a:off x="5105400" y="6324600"/>
            <a:ext cx="3810000" cy="369888"/>
          </a:xfrm>
          <a:prstGeom prst="rect">
            <a:avLst/>
          </a:prstGeom>
          <a:no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4800"/>
            <a:ext cx="8229600" cy="1143000"/>
          </a:xfrm>
        </p:spPr>
        <p:txBody>
          <a:bodyPr/>
          <a:lstStyle/>
          <a:p>
            <a:pPr eaLnBrk="1" hangingPunct="1"/>
            <a:r>
              <a:rPr lang="en-US" sz="5400" smtClean="0">
                <a:latin typeface="Baskerville Old Face" pitchFamily="18" charset="0"/>
              </a:rPr>
              <a:t>Constitutional Basis</a:t>
            </a:r>
          </a:p>
        </p:txBody>
      </p:sp>
      <p:sp>
        <p:nvSpPr>
          <p:cNvPr id="11267" name="Content Placeholder 2"/>
          <p:cNvSpPr>
            <a:spLocks noGrp="1"/>
          </p:cNvSpPr>
          <p:nvPr>
            <p:ph sz="quarter" idx="1"/>
          </p:nvPr>
        </p:nvSpPr>
        <p:spPr/>
        <p:txBody>
          <a:bodyPr/>
          <a:lstStyle/>
          <a:p>
            <a:pPr eaLnBrk="1" hangingPunct="1"/>
            <a:r>
              <a:rPr lang="en-US" sz="2400" smtClean="0">
                <a:latin typeface="Century Schoolbook" pitchFamily="18" charset="0"/>
              </a:rPr>
              <a:t>Although Congress passes copyright legislation, the courts have played a large role in its development.</a:t>
            </a:r>
          </a:p>
          <a:p>
            <a:pPr eaLnBrk="1" hangingPunct="1"/>
            <a:r>
              <a:rPr lang="en-US" sz="2400" smtClean="0">
                <a:latin typeface="Century Schoolbook" pitchFamily="18" charset="0"/>
              </a:rPr>
              <a:t>One of the most durable (and tricky) concepts in copyright law is the idea of “fair use”, which is a rule that has developed over time.</a:t>
            </a:r>
          </a:p>
          <a:p>
            <a:pPr lvl="1" eaLnBrk="1" hangingPunct="1"/>
            <a:r>
              <a:rPr lang="en-US" sz="1400" smtClean="0">
                <a:latin typeface="Century Schoolbook" pitchFamily="18" charset="0"/>
              </a:rPr>
              <a:t>Image from Microsoft Clip Art on Office Online</a:t>
            </a:r>
          </a:p>
          <a:p>
            <a:pPr eaLnBrk="1" hangingPunct="1">
              <a:buFont typeface="Arial" charset="0"/>
              <a:buNone/>
            </a:pPr>
            <a:endParaRPr lang="en-US" smtClean="0"/>
          </a:p>
        </p:txBody>
      </p:sp>
      <p:pic>
        <p:nvPicPr>
          <p:cNvPr id="11268" name="Picture 5"/>
          <p:cNvPicPr>
            <a:picLocks noChangeAspect="1" noChangeArrowheads="1"/>
          </p:cNvPicPr>
          <p:nvPr/>
        </p:nvPicPr>
        <p:blipFill>
          <a:blip r:embed="rId3" cstate="print"/>
          <a:srcRect/>
          <a:stretch>
            <a:fillRect/>
          </a:stretch>
        </p:blipFill>
        <p:spPr bwMode="auto">
          <a:xfrm>
            <a:off x="2667000" y="3733800"/>
            <a:ext cx="3800475" cy="2770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p:cNvSpPr>
            <a:spLocks noGrp="1"/>
          </p:cNvSpPr>
          <p:nvPr>
            <p:ph type="subTitle" idx="1"/>
          </p:nvPr>
        </p:nvSpPr>
        <p:spPr/>
        <p:txBody>
          <a:bodyPr/>
          <a:lstStyle/>
          <a:p>
            <a:pPr eaLnBrk="1" hangingPunct="1"/>
            <a:endParaRPr lang="en-US" smtClean="0"/>
          </a:p>
        </p:txBody>
      </p:sp>
      <p:sp>
        <p:nvSpPr>
          <p:cNvPr id="8194"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r>
              <a:rPr sz="5400" smtClean="0">
                <a:latin typeface="Baskerville Old Face" pitchFamily="18" charset="0"/>
              </a:rPr>
              <a:t>T</a:t>
            </a:r>
            <a:r>
              <a:rPr sz="5400" cap="small" smtClean="0">
                <a:latin typeface="Baskerville Old Face" pitchFamily="18" charset="0"/>
              </a:rPr>
              <a:t>he</a:t>
            </a:r>
            <a:r>
              <a:rPr sz="5400" smtClean="0">
                <a:latin typeface="Baskerville Old Face" pitchFamily="18" charset="0"/>
              </a:rPr>
              <a:t> C</a:t>
            </a:r>
            <a:r>
              <a:rPr sz="5400" cap="small" smtClean="0">
                <a:latin typeface="Baskerville Old Face" pitchFamily="18" charset="0"/>
              </a:rPr>
              <a:t>opyright</a:t>
            </a:r>
            <a:r>
              <a:rPr sz="5400" smtClean="0">
                <a:latin typeface="Baskerville Old Face" pitchFamily="18" charset="0"/>
              </a:rPr>
              <a:t> A</a:t>
            </a:r>
            <a:r>
              <a:rPr sz="5400" cap="small" smtClean="0">
                <a:latin typeface="Baskerville Old Face" pitchFamily="18" charset="0"/>
              </a:rPr>
              <a:t>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5400" smtClean="0">
                <a:latin typeface="Baskerville Old Face" pitchFamily="18" charset="0"/>
              </a:rPr>
              <a:t>The Copyright Act</a:t>
            </a:r>
            <a:endParaRPr lang="en-US" sz="5400" smtClean="0"/>
          </a:p>
        </p:txBody>
      </p:sp>
      <p:sp>
        <p:nvSpPr>
          <p:cNvPr id="13315" name="Content Placeholder 2"/>
          <p:cNvSpPr>
            <a:spLocks noGrp="1"/>
          </p:cNvSpPr>
          <p:nvPr>
            <p:ph sz="quarter" idx="1"/>
          </p:nvPr>
        </p:nvSpPr>
        <p:spPr/>
        <p:txBody>
          <a:bodyPr/>
          <a:lstStyle/>
          <a:p>
            <a:pPr eaLnBrk="1" hangingPunct="1"/>
            <a:r>
              <a:rPr lang="en-US" sz="2800" dirty="0" smtClean="0">
                <a:latin typeface="Baskerville Old Face" pitchFamily="18" charset="0"/>
              </a:rPr>
              <a:t>A copyright owner has some exclusive rights over the work. 17 U.S.C. 106.</a:t>
            </a:r>
          </a:p>
          <a:p>
            <a:pPr marL="857250" lvl="1" indent="-457200" eaLnBrk="1" hangingPunct="1">
              <a:buFont typeface="Calibri" pitchFamily="34" charset="0"/>
              <a:buAutoNum type="arabicPeriod"/>
            </a:pPr>
            <a:r>
              <a:rPr lang="en-US" sz="2000" dirty="0" smtClean="0">
                <a:latin typeface="Baskerville Old Face" pitchFamily="18" charset="0"/>
              </a:rPr>
              <a:t>Reproduction of the copyrighted work</a:t>
            </a:r>
          </a:p>
          <a:p>
            <a:pPr marL="857250" lvl="1" indent="-457200" eaLnBrk="1" hangingPunct="1">
              <a:buFont typeface="Calibri" pitchFamily="34" charset="0"/>
              <a:buAutoNum type="arabicPeriod"/>
            </a:pPr>
            <a:r>
              <a:rPr lang="en-US" sz="2000" dirty="0" smtClean="0">
                <a:latin typeface="Baskerville Old Face" pitchFamily="18" charset="0"/>
              </a:rPr>
              <a:t>Preparation of derivative works based on the copyrighted work.</a:t>
            </a:r>
          </a:p>
          <a:p>
            <a:pPr marL="857250" lvl="1" indent="-457200" eaLnBrk="1" hangingPunct="1">
              <a:buFont typeface="Calibri" pitchFamily="34" charset="0"/>
              <a:buAutoNum type="arabicPeriod"/>
            </a:pPr>
            <a:r>
              <a:rPr lang="en-US" sz="2000" dirty="0" smtClean="0">
                <a:latin typeface="Baskerville Old Face" pitchFamily="18" charset="0"/>
              </a:rPr>
              <a:t>Distribution of copies or </a:t>
            </a:r>
            <a:r>
              <a:rPr lang="en-US" sz="2000" dirty="0" err="1" smtClean="0">
                <a:latin typeface="Baskerville Old Face" pitchFamily="18" charset="0"/>
              </a:rPr>
              <a:t>phonorecords</a:t>
            </a:r>
            <a:r>
              <a:rPr lang="en-US" sz="2000" dirty="0" smtClean="0">
                <a:latin typeface="Baskerville Old Face" pitchFamily="18" charset="0"/>
              </a:rPr>
              <a:t> of the copyrighted work to the public</a:t>
            </a:r>
          </a:p>
          <a:p>
            <a:pPr marL="857250" lvl="1" indent="-457200" eaLnBrk="1" hangingPunct="1">
              <a:buFont typeface="Calibri" pitchFamily="34" charset="0"/>
              <a:buAutoNum type="arabicPeriod"/>
            </a:pPr>
            <a:r>
              <a:rPr lang="en-US" sz="2000" dirty="0" smtClean="0">
                <a:latin typeface="Baskerville Old Face" pitchFamily="18" charset="0"/>
              </a:rPr>
              <a:t>Public performance of the copyrighted work</a:t>
            </a:r>
          </a:p>
          <a:p>
            <a:pPr marL="857250" lvl="1" indent="-457200" eaLnBrk="1" hangingPunct="1">
              <a:buFont typeface="Calibri" pitchFamily="34" charset="0"/>
              <a:buAutoNum type="arabicPeriod"/>
            </a:pPr>
            <a:r>
              <a:rPr lang="en-US" sz="2000" dirty="0" smtClean="0">
                <a:latin typeface="Baskerville Old Face" pitchFamily="18" charset="0"/>
              </a:rPr>
              <a:t>Display of the copyrighted work</a:t>
            </a:r>
          </a:p>
          <a:p>
            <a:pPr marL="857250" lvl="1" indent="-457200" eaLnBrk="1" hangingPunct="1">
              <a:buFont typeface="Calibri" pitchFamily="34" charset="0"/>
              <a:buAutoNum type="arabicPeriod"/>
            </a:pPr>
            <a:r>
              <a:rPr lang="en-US" sz="2000" dirty="0" smtClean="0">
                <a:latin typeface="Baskerville Old Face" pitchFamily="18" charset="0"/>
              </a:rPr>
              <a:t>Performance of the copyrighted work (sound recordings)</a:t>
            </a:r>
            <a:endParaRPr lang="en-US" dirty="0" smtClean="0">
              <a:latin typeface="Baskerville Old Face" pitchFamily="18" charset="0"/>
            </a:endParaRPr>
          </a:p>
          <a:p>
            <a:pPr eaLnBrk="1" hangingPunct="1"/>
            <a:r>
              <a:rPr lang="en-US" sz="2800" dirty="0" smtClean="0">
                <a:latin typeface="Baskerville Old Face" pitchFamily="18" charset="0"/>
              </a:rPr>
              <a:t>However, an author’s rights are not necessarily complete.  There are exceptions to this rule.  </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5400" smtClean="0">
                <a:latin typeface="Baskerville Old Face" pitchFamily="18" charset="0"/>
              </a:rPr>
              <a:t>The Copyright Act</a:t>
            </a:r>
          </a:p>
        </p:txBody>
      </p:sp>
      <p:sp>
        <p:nvSpPr>
          <p:cNvPr id="14339" name="Content Placeholder 2"/>
          <p:cNvSpPr>
            <a:spLocks noGrp="1"/>
          </p:cNvSpPr>
          <p:nvPr>
            <p:ph sz="quarter" idx="1"/>
          </p:nvPr>
        </p:nvSpPr>
        <p:spPr/>
        <p:txBody>
          <a:bodyPr/>
          <a:lstStyle/>
          <a:p>
            <a:pPr marL="342900" lvl="1" indent="-342900" eaLnBrk="1" hangingPunct="1">
              <a:buFont typeface="Arial" charset="0"/>
              <a:buNone/>
            </a:pPr>
            <a:r>
              <a:rPr lang="en-US" b="1" u="sng" smtClean="0">
                <a:latin typeface="Baskerville Old Face" pitchFamily="18" charset="0"/>
              </a:rPr>
              <a:t>Subject Matter:</a:t>
            </a:r>
          </a:p>
          <a:p>
            <a:pPr marL="342900" lvl="1" indent="-342900" eaLnBrk="1" hangingPunct="1">
              <a:buFont typeface="Arial" charset="0"/>
              <a:buChar char="•"/>
            </a:pPr>
            <a:r>
              <a:rPr lang="en-US" smtClean="0">
                <a:latin typeface="Baskerville Old Face" pitchFamily="18" charset="0"/>
              </a:rPr>
              <a:t>“Original works of authorship fixed in any tangible medium of expression.” 17 U.S.C. 102(a)</a:t>
            </a:r>
          </a:p>
          <a:p>
            <a:pPr eaLnBrk="1" hangingPunct="1">
              <a:buFont typeface="Arial" charset="0"/>
              <a:buNone/>
            </a:pPr>
            <a:r>
              <a:rPr lang="en-US" sz="1200" smtClean="0">
                <a:latin typeface="Baskerville Old Face" pitchFamily="18" charset="0"/>
              </a:rPr>
              <a:t>		</a:t>
            </a:r>
            <a:r>
              <a:rPr lang="en-US" sz="1600" smtClean="0">
                <a:latin typeface="Baskerville Old Face" pitchFamily="18" charset="0"/>
              </a:rPr>
              <a:t>(1) literary works;</a:t>
            </a:r>
          </a:p>
          <a:p>
            <a:pPr eaLnBrk="1" hangingPunct="1">
              <a:buFont typeface="Arial" charset="0"/>
              <a:buNone/>
            </a:pPr>
            <a:r>
              <a:rPr lang="en-US" sz="1600" smtClean="0">
                <a:latin typeface="Baskerville Old Face" pitchFamily="18" charset="0"/>
              </a:rPr>
              <a:t>		(2) musical works, including any accompanying words;</a:t>
            </a:r>
          </a:p>
          <a:p>
            <a:pPr eaLnBrk="1" hangingPunct="1">
              <a:buFont typeface="Arial" charset="0"/>
              <a:buNone/>
            </a:pPr>
            <a:r>
              <a:rPr lang="en-US" sz="1600" smtClean="0">
                <a:latin typeface="Baskerville Old Face" pitchFamily="18" charset="0"/>
              </a:rPr>
              <a:t>		(3) dramatic works, including any accompanying music;</a:t>
            </a:r>
          </a:p>
          <a:p>
            <a:pPr eaLnBrk="1" hangingPunct="1">
              <a:buFont typeface="Arial" charset="0"/>
              <a:buNone/>
            </a:pPr>
            <a:r>
              <a:rPr lang="en-US" sz="1600" smtClean="0">
                <a:latin typeface="Baskerville Old Face" pitchFamily="18" charset="0"/>
              </a:rPr>
              <a:t>		(4) pantomimes and choreographic works;</a:t>
            </a:r>
          </a:p>
          <a:p>
            <a:pPr eaLnBrk="1" hangingPunct="1">
              <a:buFont typeface="Arial" charset="0"/>
              <a:buNone/>
            </a:pPr>
            <a:r>
              <a:rPr lang="en-US" sz="1600" smtClean="0">
                <a:latin typeface="Baskerville Old Face" pitchFamily="18" charset="0"/>
              </a:rPr>
              <a:t>		(5) pictorial, graphic, and sculptural works;</a:t>
            </a:r>
          </a:p>
          <a:p>
            <a:pPr eaLnBrk="1" hangingPunct="1">
              <a:buFont typeface="Arial" charset="0"/>
              <a:buNone/>
            </a:pPr>
            <a:r>
              <a:rPr lang="en-US" sz="1600" smtClean="0">
                <a:latin typeface="Baskerville Old Face" pitchFamily="18" charset="0"/>
              </a:rPr>
              <a:t>		(6) motion pictures and other audiovisual works;</a:t>
            </a:r>
          </a:p>
          <a:p>
            <a:pPr eaLnBrk="1" hangingPunct="1">
              <a:buFont typeface="Arial" charset="0"/>
              <a:buNone/>
            </a:pPr>
            <a:r>
              <a:rPr lang="en-US" sz="1600" smtClean="0">
                <a:latin typeface="Baskerville Old Face" pitchFamily="18" charset="0"/>
              </a:rPr>
              <a:t>		(7) sound recordings; and</a:t>
            </a:r>
          </a:p>
          <a:p>
            <a:pPr eaLnBrk="1" hangingPunct="1">
              <a:buFont typeface="Arial" charset="0"/>
              <a:buNone/>
            </a:pPr>
            <a:r>
              <a:rPr lang="en-US" sz="1600" smtClean="0">
                <a:latin typeface="Baskerville Old Face" pitchFamily="18" charset="0"/>
              </a:rPr>
              <a:t>		(8) architectural works.</a:t>
            </a:r>
          </a:p>
          <a:p>
            <a:pPr lvl="3" eaLnBrk="1" hangingPunct="1"/>
            <a:r>
              <a:rPr lang="en-US" sz="1400" smtClean="0">
                <a:latin typeface="Baskerville Old Face" pitchFamily="18" charset="0"/>
              </a:rPr>
              <a:t>This is a non-exhaustive list! </a:t>
            </a:r>
          </a:p>
          <a:p>
            <a:pPr eaLnBrk="1" hangingPunct="1"/>
            <a:r>
              <a:rPr lang="en-US" sz="2400" smtClean="0">
                <a:latin typeface="Baskerville Old Face" pitchFamily="18" charset="0"/>
              </a:rPr>
              <a:t>Covers expression not ideas. 17 U.S.C. 102(b)</a:t>
            </a:r>
          </a:p>
          <a:p>
            <a:pPr eaLnBrk="1" hangingPunct="1"/>
            <a:endParaRPr lang="en-US" sz="2800" smtClean="0">
              <a:latin typeface="Baskerville Old Face"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2520</TotalTime>
  <Words>4477</Words>
  <Application>Microsoft Office PowerPoint</Application>
  <PresentationFormat>On-screen Show (4:3)</PresentationFormat>
  <Paragraphs>380</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Equity</vt:lpstr>
      <vt:lpstr>Copyright for Libraries John Giacomantonio, Rising Third-Year Law Student  at Indiana University Maurer School of Law and Summer Legal Intern at the Indiana State Library</vt:lpstr>
      <vt:lpstr>A Word of Caution</vt:lpstr>
      <vt:lpstr>What will be covered</vt:lpstr>
      <vt:lpstr>Constitutional Basis</vt:lpstr>
      <vt:lpstr>Constitutional Basis</vt:lpstr>
      <vt:lpstr>Constitutional Basis</vt:lpstr>
      <vt:lpstr>The Copyright Act</vt:lpstr>
      <vt:lpstr>The Copyright Act</vt:lpstr>
      <vt:lpstr>The Copyright Act</vt:lpstr>
      <vt:lpstr>The Copyright Act</vt:lpstr>
      <vt:lpstr>The Copyright Act</vt:lpstr>
      <vt:lpstr>Penalties</vt:lpstr>
      <vt:lpstr>Section 504</vt:lpstr>
      <vt:lpstr>Categories of Works</vt:lpstr>
      <vt:lpstr>Public Domain</vt:lpstr>
      <vt:lpstr>Published Works</vt:lpstr>
      <vt:lpstr>Unpublished Works</vt:lpstr>
      <vt:lpstr>Orphan Works</vt:lpstr>
      <vt:lpstr>Exceptions</vt:lpstr>
      <vt:lpstr>Exceptions</vt:lpstr>
      <vt:lpstr>Principal Exceptions</vt:lpstr>
      <vt:lpstr>Fair Use</vt:lpstr>
      <vt:lpstr>Fair Use</vt:lpstr>
      <vt:lpstr>Fair Use - Checklist</vt:lpstr>
      <vt:lpstr>Fair Use - Checklist</vt:lpstr>
      <vt:lpstr>Library Reproduction</vt:lpstr>
      <vt:lpstr>Library Copying for Preservation or Replacement</vt:lpstr>
      <vt:lpstr>Library Copying for Private Study</vt:lpstr>
      <vt:lpstr>Library Copying for Interlibrary Loan</vt:lpstr>
      <vt:lpstr>Reproduction, cont’d . . .</vt:lpstr>
      <vt:lpstr>Copyright Clearance Center</vt:lpstr>
      <vt:lpstr>Interlibrary Loan Arrangements</vt:lpstr>
      <vt:lpstr>Interlibrary Loan</vt:lpstr>
      <vt:lpstr>Section 108</vt:lpstr>
      <vt:lpstr>Section 108</vt:lpstr>
      <vt:lpstr>Digitization Initiatives</vt:lpstr>
      <vt:lpstr>Current Digitization Efforts</vt:lpstr>
      <vt:lpstr>What gets digitized?</vt:lpstr>
      <vt:lpstr>Digital Collections</vt:lpstr>
      <vt:lpstr>Digital Collections</vt:lpstr>
      <vt:lpstr>Hathi Trust Litigation</vt:lpstr>
      <vt:lpstr>Summary</vt:lpstr>
      <vt:lpstr>Resources</vt:lpstr>
      <vt:lpstr>Resources</vt:lpstr>
      <vt:lpstr>Contact Information</vt:lpstr>
    </vt:vector>
  </TitlesOfParts>
  <Company>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for Libraries John Giacomantonio, Rising Third-Year Law Student  at Indiana University Maurer School of Law and Summer Legal Intern at the Indiana State Library</dc:title>
  <dc:creator>JGiacomantonio</dc:creator>
  <cp:lastModifiedBy>JGiacomantonio</cp:lastModifiedBy>
  <cp:revision>178</cp:revision>
  <dcterms:created xsi:type="dcterms:W3CDTF">2013-06-14T14:38:32Z</dcterms:created>
  <dcterms:modified xsi:type="dcterms:W3CDTF">2013-07-17T20:02:35Z</dcterms:modified>
</cp:coreProperties>
</file>