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sldIdLst>
    <p:sldId id="256" r:id="rId2"/>
    <p:sldId id="257" r:id="rId3"/>
    <p:sldId id="295" r:id="rId4"/>
    <p:sldId id="261" r:id="rId5"/>
    <p:sldId id="259" r:id="rId6"/>
    <p:sldId id="260" r:id="rId7"/>
    <p:sldId id="262" r:id="rId8"/>
    <p:sldId id="264" r:id="rId9"/>
    <p:sldId id="301" r:id="rId10"/>
    <p:sldId id="302" r:id="rId11"/>
    <p:sldId id="303" r:id="rId12"/>
    <p:sldId id="265" r:id="rId13"/>
    <p:sldId id="266" r:id="rId14"/>
    <p:sldId id="268" r:id="rId15"/>
    <p:sldId id="304" r:id="rId16"/>
    <p:sldId id="305" r:id="rId17"/>
    <p:sldId id="306" r:id="rId18"/>
    <p:sldId id="291" r:id="rId19"/>
    <p:sldId id="269" r:id="rId20"/>
    <p:sldId id="270" r:id="rId21"/>
    <p:sldId id="271" r:id="rId22"/>
    <p:sldId id="272" r:id="rId23"/>
    <p:sldId id="297" r:id="rId24"/>
    <p:sldId id="273" r:id="rId25"/>
    <p:sldId id="274" r:id="rId26"/>
    <p:sldId id="275" r:id="rId27"/>
    <p:sldId id="292" r:id="rId28"/>
    <p:sldId id="276" r:id="rId29"/>
    <p:sldId id="277" r:id="rId30"/>
    <p:sldId id="278" r:id="rId31"/>
    <p:sldId id="279" r:id="rId32"/>
    <p:sldId id="280" r:id="rId33"/>
    <p:sldId id="298" r:id="rId34"/>
    <p:sldId id="299" r:id="rId35"/>
    <p:sldId id="307" r:id="rId36"/>
    <p:sldId id="308" r:id="rId37"/>
    <p:sldId id="293" r:id="rId38"/>
    <p:sldId id="282" r:id="rId39"/>
    <p:sldId id="309" r:id="rId40"/>
    <p:sldId id="283" r:id="rId41"/>
    <p:sldId id="300" r:id="rId42"/>
    <p:sldId id="284" r:id="rId43"/>
    <p:sldId id="285" r:id="rId44"/>
    <p:sldId id="2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937" autoAdjust="0"/>
  </p:normalViewPr>
  <p:slideViewPr>
    <p:cSldViewPr snapToGrid="0">
      <p:cViewPr varScale="1">
        <p:scale>
          <a:sx n="49" d="100"/>
          <a:sy n="49" d="100"/>
        </p:scale>
        <p:origin x="91"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979BE-88AD-48C4-944A-7507F55D7B65}"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0603E-9F3C-4A06-B312-8C705E4329DD}" type="slidenum">
              <a:rPr lang="en-US" smtClean="0"/>
              <a:t>‹#›</a:t>
            </a:fld>
            <a:endParaRPr lang="en-US"/>
          </a:p>
        </p:txBody>
      </p:sp>
    </p:spTree>
    <p:extLst>
      <p:ext uri="{BB962C8B-B14F-4D97-AF65-F5344CB8AC3E}">
        <p14:creationId xmlns:p14="http://schemas.microsoft.com/office/powerpoint/2010/main" val="831341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5</a:t>
            </a:fld>
            <a:endParaRPr lang="en-US"/>
          </a:p>
        </p:txBody>
      </p:sp>
    </p:spTree>
    <p:extLst>
      <p:ext uri="{BB962C8B-B14F-4D97-AF65-F5344CB8AC3E}">
        <p14:creationId xmlns:p14="http://schemas.microsoft.com/office/powerpoint/2010/main" val="1878642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21</a:t>
            </a:fld>
            <a:endParaRPr lang="en-US"/>
          </a:p>
        </p:txBody>
      </p:sp>
    </p:spTree>
    <p:extLst>
      <p:ext uri="{BB962C8B-B14F-4D97-AF65-F5344CB8AC3E}">
        <p14:creationId xmlns:p14="http://schemas.microsoft.com/office/powerpoint/2010/main" val="4030810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22</a:t>
            </a:fld>
            <a:endParaRPr lang="en-US"/>
          </a:p>
        </p:txBody>
      </p:sp>
    </p:spTree>
    <p:extLst>
      <p:ext uri="{BB962C8B-B14F-4D97-AF65-F5344CB8AC3E}">
        <p14:creationId xmlns:p14="http://schemas.microsoft.com/office/powerpoint/2010/main" val="356358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25</a:t>
            </a:fld>
            <a:endParaRPr lang="en-US"/>
          </a:p>
        </p:txBody>
      </p:sp>
    </p:spTree>
    <p:extLst>
      <p:ext uri="{BB962C8B-B14F-4D97-AF65-F5344CB8AC3E}">
        <p14:creationId xmlns:p14="http://schemas.microsoft.com/office/powerpoint/2010/main" val="103974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26</a:t>
            </a:fld>
            <a:endParaRPr lang="en-US"/>
          </a:p>
        </p:txBody>
      </p:sp>
    </p:spTree>
    <p:extLst>
      <p:ext uri="{BB962C8B-B14F-4D97-AF65-F5344CB8AC3E}">
        <p14:creationId xmlns:p14="http://schemas.microsoft.com/office/powerpoint/2010/main" val="278165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28</a:t>
            </a:fld>
            <a:endParaRPr lang="en-US"/>
          </a:p>
        </p:txBody>
      </p:sp>
    </p:spTree>
    <p:extLst>
      <p:ext uri="{BB962C8B-B14F-4D97-AF65-F5344CB8AC3E}">
        <p14:creationId xmlns:p14="http://schemas.microsoft.com/office/powerpoint/2010/main" val="1653617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30</a:t>
            </a:fld>
            <a:endParaRPr lang="en-US"/>
          </a:p>
        </p:txBody>
      </p:sp>
    </p:spTree>
    <p:extLst>
      <p:ext uri="{BB962C8B-B14F-4D97-AF65-F5344CB8AC3E}">
        <p14:creationId xmlns:p14="http://schemas.microsoft.com/office/powerpoint/2010/main" val="386475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33</a:t>
            </a:fld>
            <a:endParaRPr lang="en-US"/>
          </a:p>
        </p:txBody>
      </p:sp>
    </p:spTree>
    <p:extLst>
      <p:ext uri="{BB962C8B-B14F-4D97-AF65-F5344CB8AC3E}">
        <p14:creationId xmlns:p14="http://schemas.microsoft.com/office/powerpoint/2010/main" val="254886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34</a:t>
            </a:fld>
            <a:endParaRPr lang="en-US"/>
          </a:p>
        </p:txBody>
      </p:sp>
    </p:spTree>
    <p:extLst>
      <p:ext uri="{BB962C8B-B14F-4D97-AF65-F5344CB8AC3E}">
        <p14:creationId xmlns:p14="http://schemas.microsoft.com/office/powerpoint/2010/main" val="189453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35</a:t>
            </a:fld>
            <a:endParaRPr lang="en-US"/>
          </a:p>
        </p:txBody>
      </p:sp>
    </p:spTree>
    <p:extLst>
      <p:ext uri="{BB962C8B-B14F-4D97-AF65-F5344CB8AC3E}">
        <p14:creationId xmlns:p14="http://schemas.microsoft.com/office/powerpoint/2010/main" val="3117054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36</a:t>
            </a:fld>
            <a:endParaRPr lang="en-US"/>
          </a:p>
        </p:txBody>
      </p:sp>
    </p:spTree>
    <p:extLst>
      <p:ext uri="{BB962C8B-B14F-4D97-AF65-F5344CB8AC3E}">
        <p14:creationId xmlns:p14="http://schemas.microsoft.com/office/powerpoint/2010/main" val="354878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6</a:t>
            </a:fld>
            <a:endParaRPr lang="en-US"/>
          </a:p>
        </p:txBody>
      </p:sp>
    </p:spTree>
    <p:extLst>
      <p:ext uri="{BB962C8B-B14F-4D97-AF65-F5344CB8AC3E}">
        <p14:creationId xmlns:p14="http://schemas.microsoft.com/office/powerpoint/2010/main" val="3143780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39</a:t>
            </a:fld>
            <a:endParaRPr lang="en-US"/>
          </a:p>
        </p:txBody>
      </p:sp>
    </p:spTree>
    <p:extLst>
      <p:ext uri="{BB962C8B-B14F-4D97-AF65-F5344CB8AC3E}">
        <p14:creationId xmlns:p14="http://schemas.microsoft.com/office/powerpoint/2010/main" val="51996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41</a:t>
            </a:fld>
            <a:endParaRPr lang="en-US"/>
          </a:p>
        </p:txBody>
      </p:sp>
    </p:spTree>
    <p:extLst>
      <p:ext uri="{BB962C8B-B14F-4D97-AF65-F5344CB8AC3E}">
        <p14:creationId xmlns:p14="http://schemas.microsoft.com/office/powerpoint/2010/main" val="595766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42</a:t>
            </a:fld>
            <a:endParaRPr lang="en-US"/>
          </a:p>
        </p:txBody>
      </p:sp>
    </p:spTree>
    <p:extLst>
      <p:ext uri="{BB962C8B-B14F-4D97-AF65-F5344CB8AC3E}">
        <p14:creationId xmlns:p14="http://schemas.microsoft.com/office/powerpoint/2010/main" val="243482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44</a:t>
            </a:fld>
            <a:endParaRPr lang="en-US"/>
          </a:p>
        </p:txBody>
      </p:sp>
    </p:spTree>
    <p:extLst>
      <p:ext uri="{BB962C8B-B14F-4D97-AF65-F5344CB8AC3E}">
        <p14:creationId xmlns:p14="http://schemas.microsoft.com/office/powerpoint/2010/main" val="163893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9</a:t>
            </a:fld>
            <a:endParaRPr lang="en-US"/>
          </a:p>
        </p:txBody>
      </p:sp>
    </p:spTree>
    <p:extLst>
      <p:ext uri="{BB962C8B-B14F-4D97-AF65-F5344CB8AC3E}">
        <p14:creationId xmlns:p14="http://schemas.microsoft.com/office/powerpoint/2010/main" val="58507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10</a:t>
            </a:fld>
            <a:endParaRPr lang="en-US"/>
          </a:p>
        </p:txBody>
      </p:sp>
    </p:spTree>
    <p:extLst>
      <p:ext uri="{BB962C8B-B14F-4D97-AF65-F5344CB8AC3E}">
        <p14:creationId xmlns:p14="http://schemas.microsoft.com/office/powerpoint/2010/main" val="46179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11</a:t>
            </a:fld>
            <a:endParaRPr lang="en-US"/>
          </a:p>
        </p:txBody>
      </p:sp>
    </p:spTree>
    <p:extLst>
      <p:ext uri="{BB962C8B-B14F-4D97-AF65-F5344CB8AC3E}">
        <p14:creationId xmlns:p14="http://schemas.microsoft.com/office/powerpoint/2010/main" val="175655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12</a:t>
            </a:fld>
            <a:endParaRPr lang="en-US"/>
          </a:p>
        </p:txBody>
      </p:sp>
    </p:spTree>
    <p:extLst>
      <p:ext uri="{BB962C8B-B14F-4D97-AF65-F5344CB8AC3E}">
        <p14:creationId xmlns:p14="http://schemas.microsoft.com/office/powerpoint/2010/main" val="160706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13</a:t>
            </a:fld>
            <a:endParaRPr lang="en-US"/>
          </a:p>
        </p:txBody>
      </p:sp>
    </p:spTree>
    <p:extLst>
      <p:ext uri="{BB962C8B-B14F-4D97-AF65-F5344CB8AC3E}">
        <p14:creationId xmlns:p14="http://schemas.microsoft.com/office/powerpoint/2010/main" val="4105115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14</a:t>
            </a:fld>
            <a:endParaRPr lang="en-US"/>
          </a:p>
        </p:txBody>
      </p:sp>
    </p:spTree>
    <p:extLst>
      <p:ext uri="{BB962C8B-B14F-4D97-AF65-F5344CB8AC3E}">
        <p14:creationId xmlns:p14="http://schemas.microsoft.com/office/powerpoint/2010/main" val="320333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0603E-9F3C-4A06-B312-8C705E4329DD}" type="slidenum">
              <a:rPr lang="en-US" smtClean="0"/>
              <a:t>19</a:t>
            </a:fld>
            <a:endParaRPr lang="en-US"/>
          </a:p>
        </p:txBody>
      </p:sp>
    </p:spTree>
    <p:extLst>
      <p:ext uri="{BB962C8B-B14F-4D97-AF65-F5344CB8AC3E}">
        <p14:creationId xmlns:p14="http://schemas.microsoft.com/office/powerpoint/2010/main" val="218684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77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40209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533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74924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5941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6653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636983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70795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2165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98214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11/22/2022</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222182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11/22/2022</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77651911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lanetary.org/space-images/2018-state-of-the-union-white-house"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1C2F78B-DEE8-4195-A196-DFC51BDAD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1D79D08-4BE8-4799-BE09-5078DFEE2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0" name="Straight Connector 19">
            <a:extLst>
              <a:ext uri="{FF2B5EF4-FFF2-40B4-BE49-F238E27FC236}">
                <a16:creationId xmlns:a16="http://schemas.microsoft.com/office/drawing/2014/main" id="{C95D65A1-16CB-407F-993F-2A6D59BCC0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AB490E2-0D28-22F4-109C-DD16610ED705}"/>
              </a:ext>
            </a:extLst>
          </p:cNvPr>
          <p:cNvSpPr>
            <a:spLocks noGrp="1"/>
          </p:cNvSpPr>
          <p:nvPr>
            <p:ph type="ctrTitle"/>
          </p:nvPr>
        </p:nvSpPr>
        <p:spPr>
          <a:xfrm>
            <a:off x="1143001" y="872935"/>
            <a:ext cx="5999018" cy="1360898"/>
          </a:xfrm>
        </p:spPr>
        <p:txBody>
          <a:bodyPr vert="horz" lIns="91440" tIns="45720" rIns="91440" bIns="45720" rtlCol="0" anchor="ctr">
            <a:normAutofit/>
          </a:bodyPr>
          <a:lstStyle/>
          <a:p>
            <a:r>
              <a:rPr lang="en-US" sz="4000" kern="1200">
                <a:solidFill>
                  <a:schemeClr val="tx1"/>
                </a:solidFill>
                <a:latin typeface="+mj-lt"/>
                <a:ea typeface="+mj-ea"/>
                <a:cs typeface="+mj-cs"/>
              </a:rPr>
              <a:t>Copyright Law for Libraries</a:t>
            </a:r>
          </a:p>
        </p:txBody>
      </p:sp>
      <p:sp>
        <p:nvSpPr>
          <p:cNvPr id="3" name="Subtitle 2">
            <a:extLst>
              <a:ext uri="{FF2B5EF4-FFF2-40B4-BE49-F238E27FC236}">
                <a16:creationId xmlns:a16="http://schemas.microsoft.com/office/drawing/2014/main" id="{DB0C022D-5DFE-DAF1-AC66-25622CBF0889}"/>
              </a:ext>
            </a:extLst>
          </p:cNvPr>
          <p:cNvSpPr>
            <a:spLocks noGrp="1"/>
          </p:cNvSpPr>
          <p:nvPr>
            <p:ph type="subTitle" idx="1"/>
          </p:nvPr>
        </p:nvSpPr>
        <p:spPr>
          <a:xfrm>
            <a:off x="1143001" y="2332026"/>
            <a:ext cx="4953000" cy="3567118"/>
          </a:xfrm>
        </p:spPr>
        <p:txBody>
          <a:bodyPr vert="horz" lIns="91440" tIns="45720" rIns="91440" bIns="45720" rtlCol="0" anchor="t">
            <a:normAutofit/>
          </a:bodyPr>
          <a:lstStyle/>
          <a:p>
            <a:pPr>
              <a:lnSpc>
                <a:spcPct val="120000"/>
              </a:lnSpc>
            </a:pPr>
            <a:r>
              <a:rPr lang="en-US" dirty="0"/>
              <a:t>A simplified lecture</a:t>
            </a:r>
          </a:p>
          <a:p>
            <a:pPr>
              <a:lnSpc>
                <a:spcPct val="120000"/>
              </a:lnSpc>
            </a:pPr>
            <a:endParaRPr lang="en-US" dirty="0"/>
          </a:p>
          <a:p>
            <a:pPr>
              <a:lnSpc>
                <a:spcPct val="120000"/>
              </a:lnSpc>
            </a:pPr>
            <a:r>
              <a:rPr lang="en-US" dirty="0"/>
              <a:t>Mohamed Amin</a:t>
            </a:r>
          </a:p>
          <a:p>
            <a:pPr>
              <a:lnSpc>
                <a:spcPct val="120000"/>
              </a:lnSpc>
            </a:pPr>
            <a:r>
              <a:rPr lang="en-US" dirty="0"/>
              <a:t>J.D Candidate, 2023</a:t>
            </a:r>
          </a:p>
          <a:p>
            <a:pPr>
              <a:lnSpc>
                <a:spcPct val="120000"/>
              </a:lnSpc>
            </a:pPr>
            <a:r>
              <a:rPr lang="en-US" dirty="0"/>
              <a:t>IU McKinney School of Law</a:t>
            </a:r>
          </a:p>
          <a:p>
            <a:pPr>
              <a:lnSpc>
                <a:spcPct val="120000"/>
              </a:lnSpc>
            </a:pPr>
            <a:r>
              <a:rPr lang="en-US" dirty="0"/>
              <a:t>Fall 2022, PLSG Student Extern</a:t>
            </a:r>
          </a:p>
        </p:txBody>
      </p:sp>
      <p:pic>
        <p:nvPicPr>
          <p:cNvPr id="4" name="Video 3">
            <a:extLst>
              <a:ext uri="{FF2B5EF4-FFF2-40B4-BE49-F238E27FC236}">
                <a16:creationId xmlns:a16="http://schemas.microsoft.com/office/drawing/2014/main" id="{242F4CD3-5B5C-E303-7233-D9C4E4D4370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6301322" y="1966477"/>
            <a:ext cx="5623569" cy="3155062"/>
          </a:xfrm>
          <a:prstGeom prst="rect">
            <a:avLst/>
          </a:prstGeom>
        </p:spPr>
      </p:pic>
      <p:cxnSp>
        <p:nvCxnSpPr>
          <p:cNvPr id="26" name="Straight Connector 25">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2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9FCB-265F-1C80-CDA6-217D7B8F1A8B}"/>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40928F94-4257-77FD-6CC0-D8D49C7B8588}"/>
              </a:ext>
            </a:extLst>
          </p:cNvPr>
          <p:cNvSpPr>
            <a:spLocks noGrp="1"/>
          </p:cNvSpPr>
          <p:nvPr>
            <p:ph idx="1"/>
          </p:nvPr>
        </p:nvSpPr>
        <p:spPr>
          <a:xfrm>
            <a:off x="1143000" y="2332026"/>
            <a:ext cx="6014545" cy="3567118"/>
          </a:xfrm>
        </p:spPr>
        <p:txBody>
          <a:bodyPr/>
          <a:lstStyle/>
          <a:p>
            <a:r>
              <a:rPr lang="en-US" dirty="0"/>
              <a:t>Mohamed wrote a 12-page short horror story </a:t>
            </a:r>
            <a:r>
              <a:rPr lang="en-US" i="1" dirty="0"/>
              <a:t>inspired</a:t>
            </a:r>
            <a:r>
              <a:rPr lang="en-US" dirty="0"/>
              <a:t> by the Stephen King novels. He made sure he added his own twists and story to it. Stephen King found this out and threatened to sue him. Is this infringement? If not, would Mohamed have to go register this story at the U.S Copyright office?</a:t>
            </a:r>
          </a:p>
        </p:txBody>
      </p:sp>
      <p:pic>
        <p:nvPicPr>
          <p:cNvPr id="5" name="Graphic 4" descr="Ghost with solid fill">
            <a:extLst>
              <a:ext uri="{FF2B5EF4-FFF2-40B4-BE49-F238E27FC236}">
                <a16:creationId xmlns:a16="http://schemas.microsoft.com/office/drawing/2014/main" id="{4146D175-A4B6-1B20-D86C-E24043BFB0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4007" y="1195098"/>
            <a:ext cx="4216955" cy="4216955"/>
          </a:xfrm>
          <a:prstGeom prst="rect">
            <a:avLst/>
          </a:prstGeom>
        </p:spPr>
      </p:pic>
    </p:spTree>
    <p:extLst>
      <p:ext uri="{BB962C8B-B14F-4D97-AF65-F5344CB8AC3E}">
        <p14:creationId xmlns:p14="http://schemas.microsoft.com/office/powerpoint/2010/main" val="4128867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D2EB-70EF-CB75-261F-AD28D8A58FBF}"/>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B4B41B61-7477-FD53-9863-FC6C52F822E7}"/>
              </a:ext>
            </a:extLst>
          </p:cNvPr>
          <p:cNvSpPr>
            <a:spLocks noGrp="1"/>
          </p:cNvSpPr>
          <p:nvPr>
            <p:ph idx="1"/>
          </p:nvPr>
        </p:nvSpPr>
        <p:spPr>
          <a:xfrm>
            <a:off x="1143000" y="2332026"/>
            <a:ext cx="3514725" cy="3567118"/>
          </a:xfrm>
        </p:spPr>
        <p:txBody>
          <a:bodyPr/>
          <a:lstStyle/>
          <a:p>
            <a:r>
              <a:rPr lang="en-US" dirty="0"/>
              <a:t>Mohamed began rubbing his eyes profusely and was astonished when he spotted these “floaters” in the sky. He wants to claim it as his discovery and receive copyright protection. Can he?</a:t>
            </a:r>
          </a:p>
        </p:txBody>
      </p:sp>
      <p:pic>
        <p:nvPicPr>
          <p:cNvPr id="1028" name="Picture 4" descr="What are Eye Floaters and How Can it Affect Your Vision | Medanta">
            <a:extLst>
              <a:ext uri="{FF2B5EF4-FFF2-40B4-BE49-F238E27FC236}">
                <a16:creationId xmlns:a16="http://schemas.microsoft.com/office/drawing/2014/main" id="{DFEF1E83-CB60-94DE-7FCB-A6760E0CC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7" y="1546219"/>
            <a:ext cx="71628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08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Categories of Protected Works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lnSpcReduction="10000"/>
          </a:bodyPr>
          <a:lstStyle/>
          <a:p>
            <a:r>
              <a:rPr lang="en-US" sz="2800" dirty="0"/>
              <a:t>Section 102A of the Copyright Act </a:t>
            </a:r>
            <a:r>
              <a:rPr lang="en-US" sz="2800" dirty="0">
                <a:sym typeface="Wingdings" panose="05000000000000000000" pitchFamily="2" charset="2"/>
              </a:rPr>
              <a:t> outlines all protected categories of works </a:t>
            </a:r>
          </a:p>
          <a:p>
            <a:r>
              <a:rPr lang="en-US" sz="2800" dirty="0"/>
              <a:t>What is not protected? </a:t>
            </a:r>
          </a:p>
          <a:p>
            <a:pPr lvl="1"/>
            <a:r>
              <a:rPr lang="en-US" sz="2400" dirty="0"/>
              <a:t>U.S Government works (different rules for state and local governments)  https://copyright.lib.harvard.edu/states/indiana/</a:t>
            </a:r>
          </a:p>
          <a:p>
            <a:pPr lvl="1"/>
            <a:r>
              <a:rPr lang="en-US" sz="2400" dirty="0"/>
              <a:t>Ideas, discoveries, and facts </a:t>
            </a:r>
          </a:p>
          <a:p>
            <a:pPr lvl="1"/>
            <a:r>
              <a:rPr lang="en-US" sz="2400" dirty="0"/>
              <a:t>Public domain and Expired Copyrights </a:t>
            </a:r>
          </a:p>
        </p:txBody>
      </p:sp>
      <p:pic>
        <p:nvPicPr>
          <p:cNvPr id="5" name="Graphic 4" descr="Drama with solid fill">
            <a:extLst>
              <a:ext uri="{FF2B5EF4-FFF2-40B4-BE49-F238E27FC236}">
                <a16:creationId xmlns:a16="http://schemas.microsoft.com/office/drawing/2014/main" id="{30DE7835-5B46-C3FA-8F4F-ABDAC22377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1046" y="262660"/>
            <a:ext cx="2069366" cy="2069366"/>
          </a:xfrm>
          <a:prstGeom prst="rect">
            <a:avLst/>
          </a:prstGeom>
        </p:spPr>
      </p:pic>
    </p:spTree>
    <p:extLst>
      <p:ext uri="{BB962C8B-B14F-4D97-AF65-F5344CB8AC3E}">
        <p14:creationId xmlns:p14="http://schemas.microsoft.com/office/powerpoint/2010/main" val="3221015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Quick note about the Public Domain</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a:xfrm>
            <a:off x="1143000" y="1976284"/>
            <a:ext cx="9905999" cy="3922860"/>
          </a:xfrm>
        </p:spPr>
        <p:txBody>
          <a:bodyPr>
            <a:normAutofit/>
          </a:bodyPr>
          <a:lstStyle/>
          <a:p>
            <a:r>
              <a:rPr lang="en-US" sz="4000" dirty="0"/>
              <a:t>No existing copyright protection, belongs to the public. </a:t>
            </a:r>
          </a:p>
          <a:p>
            <a:r>
              <a:rPr lang="en-US" sz="4000" dirty="0"/>
              <a:t>Safe to use for any reason, nobody can sue you for infringement. </a:t>
            </a:r>
          </a:p>
        </p:txBody>
      </p:sp>
    </p:spTree>
    <p:extLst>
      <p:ext uri="{BB962C8B-B14F-4D97-AF65-F5344CB8AC3E}">
        <p14:creationId xmlns:p14="http://schemas.microsoft.com/office/powerpoint/2010/main" val="303977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Expired Copyrights</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a:bodyPr>
          <a:lstStyle/>
          <a:p>
            <a:r>
              <a:rPr lang="en-US" sz="4400" dirty="0"/>
              <a:t>If a work’s protection has expired </a:t>
            </a:r>
            <a:r>
              <a:rPr lang="en-US" sz="4400" dirty="0">
                <a:sym typeface="Wingdings" panose="05000000000000000000" pitchFamily="2" charset="2"/>
              </a:rPr>
              <a:t> enters the public domain. </a:t>
            </a:r>
          </a:p>
          <a:p>
            <a:r>
              <a:rPr lang="en-US" sz="4400" dirty="0">
                <a:sym typeface="Wingdings" panose="05000000000000000000" pitchFamily="2" charset="2"/>
              </a:rPr>
              <a:t>All protected works go through this cycle. </a:t>
            </a:r>
            <a:endParaRPr lang="en-US" sz="4400" dirty="0"/>
          </a:p>
        </p:txBody>
      </p:sp>
    </p:spTree>
    <p:extLst>
      <p:ext uri="{BB962C8B-B14F-4D97-AF65-F5344CB8AC3E}">
        <p14:creationId xmlns:p14="http://schemas.microsoft.com/office/powerpoint/2010/main" val="1622277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EA5-A5E8-112C-7784-EC74CF6DB0C9}"/>
              </a:ext>
            </a:extLst>
          </p:cNvPr>
          <p:cNvSpPr>
            <a:spLocks noGrp="1"/>
          </p:cNvSpPr>
          <p:nvPr>
            <p:ph type="title"/>
          </p:nvPr>
        </p:nvSpPr>
        <p:spPr/>
        <p:txBody>
          <a:bodyPr/>
          <a:lstStyle/>
          <a:p>
            <a:r>
              <a:rPr lang="en-US" dirty="0"/>
              <a:t>Scenario: #4</a:t>
            </a:r>
          </a:p>
        </p:txBody>
      </p:sp>
      <p:sp>
        <p:nvSpPr>
          <p:cNvPr id="3" name="Content Placeholder 2">
            <a:extLst>
              <a:ext uri="{FF2B5EF4-FFF2-40B4-BE49-F238E27FC236}">
                <a16:creationId xmlns:a16="http://schemas.microsoft.com/office/drawing/2014/main" id="{544BC5F8-1CAD-AA7A-0991-D834BE87B3F8}"/>
              </a:ext>
            </a:extLst>
          </p:cNvPr>
          <p:cNvSpPr>
            <a:spLocks noGrp="1"/>
          </p:cNvSpPr>
          <p:nvPr>
            <p:ph idx="1"/>
          </p:nvPr>
        </p:nvSpPr>
        <p:spPr>
          <a:xfrm>
            <a:off x="1143001" y="2081048"/>
            <a:ext cx="4572000" cy="3818096"/>
          </a:xfrm>
        </p:spPr>
        <p:txBody>
          <a:bodyPr>
            <a:normAutofit/>
          </a:bodyPr>
          <a:lstStyle/>
          <a:p>
            <a:r>
              <a:rPr lang="en-US" dirty="0"/>
              <a:t>Mohamed watched the 1985 State of the Union Address by President Ronald Reagan on YouTube. He decided to write a blogpost that featured the entire transcript of the speech. When Reagan’s estate found out about this, they decided to sue him for infringement. Can they? </a:t>
            </a:r>
          </a:p>
        </p:txBody>
      </p:sp>
      <p:pic>
        <p:nvPicPr>
          <p:cNvPr id="5" name="Picture 4" descr="A large group of people in a hall&#10;&#10;Description automatically generated with low confidence">
            <a:extLst>
              <a:ext uri="{FF2B5EF4-FFF2-40B4-BE49-F238E27FC236}">
                <a16:creationId xmlns:a16="http://schemas.microsoft.com/office/drawing/2014/main" id="{AEBA8BDA-B34C-6208-CCC1-52B7C41462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381000"/>
            <a:ext cx="5805488" cy="6096000"/>
          </a:xfrm>
          <a:prstGeom prst="rect">
            <a:avLst/>
          </a:prstGeom>
        </p:spPr>
      </p:pic>
      <p:sp>
        <p:nvSpPr>
          <p:cNvPr id="6" name="TextBox 5">
            <a:extLst>
              <a:ext uri="{FF2B5EF4-FFF2-40B4-BE49-F238E27FC236}">
                <a16:creationId xmlns:a16="http://schemas.microsoft.com/office/drawing/2014/main" id="{BF011C55-53B5-F262-BA87-7AB10AA20BED}"/>
              </a:ext>
            </a:extLst>
          </p:cNvPr>
          <p:cNvSpPr txBox="1"/>
          <p:nvPr/>
        </p:nvSpPr>
        <p:spPr>
          <a:xfrm>
            <a:off x="6096000" y="6477000"/>
            <a:ext cx="4572000" cy="230832"/>
          </a:xfrm>
          <a:prstGeom prst="rect">
            <a:avLst/>
          </a:prstGeom>
          <a:noFill/>
        </p:spPr>
        <p:txBody>
          <a:bodyPr wrap="square" rtlCol="0">
            <a:spAutoFit/>
          </a:bodyPr>
          <a:lstStyle/>
          <a:p>
            <a:r>
              <a:rPr lang="en-US" sz="900">
                <a:hlinkClick r:id="rId3" tooltip="https://www.planetary.org/space-images/2018-state-of-the-union-white-house"/>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325388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6276-4D46-50C5-2EF1-93FF5E0E1F2F}"/>
              </a:ext>
            </a:extLst>
          </p:cNvPr>
          <p:cNvSpPr>
            <a:spLocks noGrp="1"/>
          </p:cNvSpPr>
          <p:nvPr>
            <p:ph type="title"/>
          </p:nvPr>
        </p:nvSpPr>
        <p:spPr/>
        <p:txBody>
          <a:bodyPr/>
          <a:lstStyle/>
          <a:p>
            <a:r>
              <a:rPr lang="en-US" dirty="0"/>
              <a:t>Scenario #5</a:t>
            </a:r>
          </a:p>
        </p:txBody>
      </p:sp>
      <p:sp>
        <p:nvSpPr>
          <p:cNvPr id="3" name="Content Placeholder 2">
            <a:extLst>
              <a:ext uri="{FF2B5EF4-FFF2-40B4-BE49-F238E27FC236}">
                <a16:creationId xmlns:a16="http://schemas.microsoft.com/office/drawing/2014/main" id="{C05480E4-79FB-F188-DEF1-25AB8740C2D9}"/>
              </a:ext>
            </a:extLst>
          </p:cNvPr>
          <p:cNvSpPr>
            <a:spLocks noGrp="1"/>
          </p:cNvSpPr>
          <p:nvPr>
            <p:ph idx="1"/>
          </p:nvPr>
        </p:nvSpPr>
        <p:spPr>
          <a:xfrm>
            <a:off x="1143000" y="2332026"/>
            <a:ext cx="6738937" cy="3567118"/>
          </a:xfrm>
        </p:spPr>
        <p:txBody>
          <a:bodyPr/>
          <a:lstStyle/>
          <a:p>
            <a:r>
              <a:rPr lang="en-US" dirty="0"/>
              <a:t>In December 2019, Mohamed found out about the existence of COVID-19 from the news. He decided to make a t-shirt that says, verbatim, “COVID-19 is a virus.” Can he copyright that? </a:t>
            </a:r>
          </a:p>
        </p:txBody>
      </p:sp>
      <p:pic>
        <p:nvPicPr>
          <p:cNvPr id="5" name="Graphic 4" descr="Cough with solid fill">
            <a:extLst>
              <a:ext uri="{FF2B5EF4-FFF2-40B4-BE49-F238E27FC236}">
                <a16:creationId xmlns:a16="http://schemas.microsoft.com/office/drawing/2014/main" id="{8348E938-2EAE-9A62-B56F-69C28222DD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1937" y="1997868"/>
            <a:ext cx="2862263" cy="2862263"/>
          </a:xfrm>
          <a:prstGeom prst="rect">
            <a:avLst/>
          </a:prstGeom>
        </p:spPr>
      </p:pic>
    </p:spTree>
    <p:extLst>
      <p:ext uri="{BB962C8B-B14F-4D97-AF65-F5344CB8AC3E}">
        <p14:creationId xmlns:p14="http://schemas.microsoft.com/office/powerpoint/2010/main" val="4192069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3DF8-927F-6387-D5E4-21A8CE74205F}"/>
              </a:ext>
            </a:extLst>
          </p:cNvPr>
          <p:cNvSpPr>
            <a:spLocks noGrp="1"/>
          </p:cNvSpPr>
          <p:nvPr>
            <p:ph type="title"/>
          </p:nvPr>
        </p:nvSpPr>
        <p:spPr/>
        <p:txBody>
          <a:bodyPr/>
          <a:lstStyle/>
          <a:p>
            <a:r>
              <a:rPr lang="en-US" dirty="0"/>
              <a:t>Scenario #6 </a:t>
            </a:r>
          </a:p>
        </p:txBody>
      </p:sp>
      <p:sp>
        <p:nvSpPr>
          <p:cNvPr id="3" name="Content Placeholder 2">
            <a:extLst>
              <a:ext uri="{FF2B5EF4-FFF2-40B4-BE49-F238E27FC236}">
                <a16:creationId xmlns:a16="http://schemas.microsoft.com/office/drawing/2014/main" id="{59E7AD18-E27C-B7B1-62CA-54A3B9CD42F9}"/>
              </a:ext>
            </a:extLst>
          </p:cNvPr>
          <p:cNvSpPr>
            <a:spLocks noGrp="1"/>
          </p:cNvSpPr>
          <p:nvPr>
            <p:ph idx="1"/>
          </p:nvPr>
        </p:nvSpPr>
        <p:spPr>
          <a:xfrm>
            <a:off x="1143000" y="1914525"/>
            <a:ext cx="6243638" cy="4070540"/>
          </a:xfrm>
        </p:spPr>
        <p:txBody>
          <a:bodyPr/>
          <a:lstStyle/>
          <a:p>
            <a:r>
              <a:rPr lang="en-US" dirty="0"/>
              <a:t>Mohamed loves Edgar Allen Poe’s poem </a:t>
            </a:r>
            <a:r>
              <a:rPr lang="en-US" i="1" dirty="0"/>
              <a:t>The Raven</a:t>
            </a:r>
            <a:r>
              <a:rPr lang="en-US" dirty="0"/>
              <a:t>. He decided to recite it at a local poetry slam competition. Poe’s estate sued Mohamed for copyright infringement. Did Mohamed infringe? </a:t>
            </a:r>
          </a:p>
        </p:txBody>
      </p:sp>
      <p:pic>
        <p:nvPicPr>
          <p:cNvPr id="2050" name="Picture 2" descr="Common Raven Identification, All About Birds, Cornell Lab of Ornithology">
            <a:extLst>
              <a:ext uri="{FF2B5EF4-FFF2-40B4-BE49-F238E27FC236}">
                <a16:creationId xmlns:a16="http://schemas.microsoft.com/office/drawing/2014/main" id="{660CB3DF-7B67-C3F5-6F12-E4AF097E2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819" y="2437811"/>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04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809D-096B-28FE-B5D5-C52942EB1082}"/>
              </a:ext>
            </a:extLst>
          </p:cNvPr>
          <p:cNvSpPr>
            <a:spLocks noGrp="1"/>
          </p:cNvSpPr>
          <p:nvPr>
            <p:ph type="title"/>
          </p:nvPr>
        </p:nvSpPr>
        <p:spPr/>
        <p:txBody>
          <a:bodyPr/>
          <a:lstStyle/>
          <a:p>
            <a:r>
              <a:rPr lang="en-US" dirty="0"/>
              <a:t>Rights of Ownership </a:t>
            </a:r>
          </a:p>
        </p:txBody>
      </p:sp>
      <p:sp>
        <p:nvSpPr>
          <p:cNvPr id="3" name="Text Placeholder 2">
            <a:extLst>
              <a:ext uri="{FF2B5EF4-FFF2-40B4-BE49-F238E27FC236}">
                <a16:creationId xmlns:a16="http://schemas.microsoft.com/office/drawing/2014/main" id="{26B08A3F-4BCC-83A2-515B-8A03DA4D7F14}"/>
              </a:ext>
            </a:extLst>
          </p:cNvPr>
          <p:cNvSpPr>
            <a:spLocks noGrp="1"/>
          </p:cNvSpPr>
          <p:nvPr>
            <p:ph type="body" idx="1"/>
          </p:nvPr>
        </p:nvSpPr>
        <p:spPr/>
        <p:txBody>
          <a:bodyPr/>
          <a:lstStyle/>
          <a:p>
            <a:r>
              <a:rPr lang="en-US" dirty="0"/>
              <a:t>Duration, Formalities, exceptions to the rights of those owners. </a:t>
            </a:r>
          </a:p>
        </p:txBody>
      </p:sp>
    </p:spTree>
    <p:extLst>
      <p:ext uri="{BB962C8B-B14F-4D97-AF65-F5344CB8AC3E}">
        <p14:creationId xmlns:p14="http://schemas.microsoft.com/office/powerpoint/2010/main" val="3366145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Duration of a Protected Work</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10000"/>
          </a:bodyPr>
          <a:lstStyle/>
          <a:p>
            <a:r>
              <a:rPr lang="en-US" sz="3600" dirty="0"/>
              <a:t>Golden Rule: Works are protected for the life of the author plus another 70 years. </a:t>
            </a:r>
          </a:p>
          <a:p>
            <a:r>
              <a:rPr lang="en-US" sz="3600" dirty="0"/>
              <a:t>Scenario: Mohamed wants to create a theatrical adaption based on the novel “Gone Girl.” The author of Gone Girl is still alive, and she published the novel in 2012. Is the work still protected? </a:t>
            </a:r>
          </a:p>
        </p:txBody>
      </p:sp>
    </p:spTree>
    <p:extLst>
      <p:ext uri="{BB962C8B-B14F-4D97-AF65-F5344CB8AC3E}">
        <p14:creationId xmlns:p14="http://schemas.microsoft.com/office/powerpoint/2010/main" val="159712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Presentation Agenda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lstStyle/>
          <a:p>
            <a:r>
              <a:rPr lang="en-US" dirty="0"/>
              <a:t>Why Librarians should understand copyright law </a:t>
            </a:r>
          </a:p>
          <a:p>
            <a:r>
              <a:rPr lang="en-US" dirty="0"/>
              <a:t>The Reach of Copyright Law</a:t>
            </a:r>
          </a:p>
          <a:p>
            <a:r>
              <a:rPr lang="en-US" dirty="0"/>
              <a:t>Understanding Copyright Ownership</a:t>
            </a:r>
          </a:p>
          <a:p>
            <a:r>
              <a:rPr lang="en-US" dirty="0"/>
              <a:t>The Meaning of Fair Use</a:t>
            </a:r>
          </a:p>
          <a:p>
            <a:r>
              <a:rPr lang="en-US" dirty="0"/>
              <a:t>Libraries and Section 108</a:t>
            </a:r>
          </a:p>
          <a:p>
            <a:r>
              <a:rPr lang="en-US" dirty="0"/>
              <a:t>Library Copyright Fool Proof Checklist</a:t>
            </a:r>
          </a:p>
          <a:p>
            <a:r>
              <a:rPr lang="en-US" dirty="0"/>
              <a:t>Questions</a:t>
            </a:r>
          </a:p>
        </p:txBody>
      </p:sp>
    </p:spTree>
    <p:extLst>
      <p:ext uri="{BB962C8B-B14F-4D97-AF65-F5344CB8AC3E}">
        <p14:creationId xmlns:p14="http://schemas.microsoft.com/office/powerpoint/2010/main" val="172507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Formalities---No longer required.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a:bodyPr>
          <a:lstStyle/>
          <a:p>
            <a:r>
              <a:rPr lang="en-US" sz="5400" dirty="0"/>
              <a:t>The formalities of notice and registration to protect a work are no longer needed. </a:t>
            </a:r>
          </a:p>
        </p:txBody>
      </p:sp>
    </p:spTree>
    <p:extLst>
      <p:ext uri="{BB962C8B-B14F-4D97-AF65-F5344CB8AC3E}">
        <p14:creationId xmlns:p14="http://schemas.microsoft.com/office/powerpoint/2010/main" val="4110100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Transfer of Copyright Ownership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a:bodyPr>
          <a:lstStyle/>
          <a:p>
            <a:r>
              <a:rPr lang="en-US" sz="3600" dirty="0"/>
              <a:t>A person can transfer a copyright ownership to another person or entity, but it must be in writing and signed by the copyright owner. </a:t>
            </a:r>
          </a:p>
        </p:txBody>
      </p:sp>
    </p:spTree>
    <p:extLst>
      <p:ext uri="{BB962C8B-B14F-4D97-AF65-F5344CB8AC3E}">
        <p14:creationId xmlns:p14="http://schemas.microsoft.com/office/powerpoint/2010/main" val="310371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normAutofit fontScale="90000"/>
          </a:bodyPr>
          <a:lstStyle/>
          <a:p>
            <a:r>
              <a:rPr lang="en-US" dirty="0"/>
              <a:t>Understanding Open Access, Creative Commons License, and Publication Agreements.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20000"/>
          </a:bodyPr>
          <a:lstStyle/>
          <a:p>
            <a:r>
              <a:rPr lang="en-US" sz="2800" dirty="0"/>
              <a:t>Open Access Publishing: freely available digital information with little restriction. </a:t>
            </a:r>
          </a:p>
          <a:p>
            <a:r>
              <a:rPr lang="en-US" sz="2800" dirty="0"/>
              <a:t>Publishing Agreements: Contracts between authors of protected works and publishers, in which the latter receives a portion of the ownership rights over the protected work. </a:t>
            </a:r>
          </a:p>
          <a:p>
            <a:r>
              <a:rPr lang="en-US" sz="2800" dirty="0"/>
              <a:t>Creative Commons License: Public licenses that owners permit in advance to the public indicating specific rights the public has when using the work. </a:t>
            </a:r>
          </a:p>
        </p:txBody>
      </p:sp>
    </p:spTree>
    <p:extLst>
      <p:ext uri="{BB962C8B-B14F-4D97-AF65-F5344CB8AC3E}">
        <p14:creationId xmlns:p14="http://schemas.microsoft.com/office/powerpoint/2010/main" val="327029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EB85-FA1E-E4AD-33BB-755A131DA291}"/>
              </a:ext>
            </a:extLst>
          </p:cNvPr>
          <p:cNvSpPr>
            <a:spLocks noGrp="1"/>
          </p:cNvSpPr>
          <p:nvPr>
            <p:ph type="title"/>
          </p:nvPr>
        </p:nvSpPr>
        <p:spPr/>
        <p:txBody>
          <a:bodyPr/>
          <a:lstStyle/>
          <a:p>
            <a:r>
              <a:rPr lang="en-US" dirty="0"/>
              <a:t>Creative Commons License (CC)</a:t>
            </a:r>
          </a:p>
        </p:txBody>
      </p:sp>
      <p:sp>
        <p:nvSpPr>
          <p:cNvPr id="3" name="Content Placeholder 2">
            <a:extLst>
              <a:ext uri="{FF2B5EF4-FFF2-40B4-BE49-F238E27FC236}">
                <a16:creationId xmlns:a16="http://schemas.microsoft.com/office/drawing/2014/main" id="{314ECCB1-BD13-F541-BD07-57B45C75AE26}"/>
              </a:ext>
            </a:extLst>
          </p:cNvPr>
          <p:cNvSpPr>
            <a:spLocks noGrp="1"/>
          </p:cNvSpPr>
          <p:nvPr>
            <p:ph idx="1"/>
          </p:nvPr>
        </p:nvSpPr>
        <p:spPr/>
        <p:txBody>
          <a:bodyPr>
            <a:normAutofit fontScale="92500" lnSpcReduction="10000"/>
          </a:bodyPr>
          <a:lstStyle/>
          <a:p>
            <a:r>
              <a:rPr lang="en-US" sz="2800" dirty="0"/>
              <a:t>You are free to:</a:t>
            </a:r>
          </a:p>
          <a:p>
            <a:pPr lvl="1"/>
            <a:r>
              <a:rPr lang="en-US" sz="2400" dirty="0"/>
              <a:t>Share — copy and redistribute the material in any medium or format</a:t>
            </a:r>
          </a:p>
          <a:p>
            <a:pPr lvl="1"/>
            <a:r>
              <a:rPr lang="en-US" sz="2400" dirty="0"/>
              <a:t>Adapt — remix, transform, and build upon the material. </a:t>
            </a:r>
          </a:p>
          <a:p>
            <a:pPr lvl="1"/>
            <a:endParaRPr lang="en-US" sz="2400" dirty="0"/>
          </a:p>
          <a:p>
            <a:pPr marL="514350" lvl="1" indent="-285750">
              <a:buFont typeface="Arial" panose="020B0604020202020204" pitchFamily="34" charset="0"/>
              <a:buChar char="•"/>
            </a:pPr>
            <a:r>
              <a:rPr lang="en-US" sz="2400" i="0" dirty="0"/>
              <a:t>However:</a:t>
            </a:r>
          </a:p>
          <a:p>
            <a:pPr marL="742950" lvl="2" indent="-285750"/>
            <a:r>
              <a:rPr lang="en-US" sz="2000" i="0" dirty="0"/>
              <a:t>You must give attribution</a:t>
            </a:r>
          </a:p>
          <a:p>
            <a:pPr marL="742950" lvl="2" indent="-285750"/>
            <a:r>
              <a:rPr lang="en-US" sz="2000" i="0" dirty="0"/>
              <a:t>No commercial purposes</a:t>
            </a:r>
          </a:p>
          <a:p>
            <a:pPr marL="742950" lvl="2" indent="-285750"/>
            <a:r>
              <a:rPr lang="en-US" sz="2000" i="0" dirty="0"/>
              <a:t>Share alike</a:t>
            </a:r>
          </a:p>
        </p:txBody>
      </p:sp>
    </p:spTree>
    <p:extLst>
      <p:ext uri="{BB962C8B-B14F-4D97-AF65-F5344CB8AC3E}">
        <p14:creationId xmlns:p14="http://schemas.microsoft.com/office/powerpoint/2010/main" val="341895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Rights of Copyright Owners</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a:xfrm>
            <a:off x="1143000" y="1954923"/>
            <a:ext cx="9905999" cy="4030141"/>
          </a:xfrm>
        </p:spPr>
        <p:txBody>
          <a:bodyPr/>
          <a:lstStyle/>
          <a:p>
            <a:r>
              <a:rPr lang="en-US" dirty="0"/>
              <a:t>Owners of protected works have:</a:t>
            </a:r>
          </a:p>
          <a:p>
            <a:pPr lvl="1"/>
            <a:r>
              <a:rPr lang="en-US" dirty="0"/>
              <a:t>	</a:t>
            </a:r>
            <a:r>
              <a:rPr lang="en-US" i="0" dirty="0"/>
              <a:t>Exclusive rights to reproduce the work; </a:t>
            </a:r>
          </a:p>
          <a:p>
            <a:pPr lvl="1"/>
            <a:r>
              <a:rPr lang="en-US" i="0" dirty="0"/>
              <a:t>	Distribute the work; </a:t>
            </a:r>
          </a:p>
          <a:p>
            <a:pPr lvl="1"/>
            <a:r>
              <a:rPr lang="en-US" i="0" dirty="0"/>
              <a:t>	Prepare derivative works; </a:t>
            </a:r>
          </a:p>
          <a:p>
            <a:pPr lvl="1"/>
            <a:r>
              <a:rPr lang="en-US" i="0" dirty="0"/>
              <a:t>	Publicly display the work; </a:t>
            </a:r>
          </a:p>
          <a:p>
            <a:pPr lvl="1"/>
            <a:r>
              <a:rPr lang="en-US" i="0" dirty="0"/>
              <a:t>	And publicly perform the work.</a:t>
            </a:r>
          </a:p>
        </p:txBody>
      </p:sp>
    </p:spTree>
    <p:extLst>
      <p:ext uri="{BB962C8B-B14F-4D97-AF65-F5344CB8AC3E}">
        <p14:creationId xmlns:p14="http://schemas.microsoft.com/office/powerpoint/2010/main" val="4212653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Exceptions to the Rights of Copyright Owners</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a:bodyPr>
          <a:lstStyle/>
          <a:p>
            <a:r>
              <a:rPr lang="en-US" sz="2800" dirty="0"/>
              <a:t>The U.S Copyright Act of 1976 has a multitude of exceptions that impede on the rights of copyright owners.</a:t>
            </a:r>
          </a:p>
          <a:p>
            <a:r>
              <a:rPr lang="en-US" sz="2800" dirty="0"/>
              <a:t>There’s about 16 statutory exemptions to the rights of ownership, most are only relevant to specific industries or entities. </a:t>
            </a:r>
          </a:p>
        </p:txBody>
      </p:sp>
    </p:spTree>
    <p:extLst>
      <p:ext uri="{BB962C8B-B14F-4D97-AF65-F5344CB8AC3E}">
        <p14:creationId xmlns:p14="http://schemas.microsoft.com/office/powerpoint/2010/main" val="314543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Here are some provisions you should know about</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10000"/>
          </a:bodyPr>
          <a:lstStyle/>
          <a:p>
            <a:r>
              <a:rPr lang="en-US" sz="2400" dirty="0"/>
              <a:t>Section 107: Fair Use </a:t>
            </a:r>
          </a:p>
          <a:p>
            <a:r>
              <a:rPr lang="en-US" sz="2400" dirty="0"/>
              <a:t>Section 108: Library Services </a:t>
            </a:r>
          </a:p>
          <a:p>
            <a:r>
              <a:rPr lang="en-US" sz="2400" dirty="0"/>
              <a:t>Section 109(a): First Sale Doctrine: Limits distribution rights of the copyright holder, once a particular copy of a work has been authorized for release by the owner, they can no longer control further distribution of the sold copies of the work. </a:t>
            </a:r>
          </a:p>
          <a:p>
            <a:r>
              <a:rPr lang="en-US" sz="2400" dirty="0"/>
              <a:t>Section 109(c): Exception for Public Displays: allows those who lawfully made a copy of the work to display it publicly. </a:t>
            </a:r>
          </a:p>
        </p:txBody>
      </p:sp>
    </p:spTree>
    <p:extLst>
      <p:ext uri="{BB962C8B-B14F-4D97-AF65-F5344CB8AC3E}">
        <p14:creationId xmlns:p14="http://schemas.microsoft.com/office/powerpoint/2010/main" val="3673346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9DDE-6796-8E7A-00B3-9FDF95F962FC}"/>
              </a:ext>
            </a:extLst>
          </p:cNvPr>
          <p:cNvSpPr>
            <a:spLocks noGrp="1"/>
          </p:cNvSpPr>
          <p:nvPr>
            <p:ph type="title"/>
          </p:nvPr>
        </p:nvSpPr>
        <p:spPr/>
        <p:txBody>
          <a:bodyPr/>
          <a:lstStyle/>
          <a:p>
            <a:r>
              <a:rPr lang="en-US" dirty="0"/>
              <a:t>The Meaning of Fair Use</a:t>
            </a:r>
          </a:p>
        </p:txBody>
      </p:sp>
      <p:sp>
        <p:nvSpPr>
          <p:cNvPr id="3" name="Text Placeholder 2">
            <a:extLst>
              <a:ext uri="{FF2B5EF4-FFF2-40B4-BE49-F238E27FC236}">
                <a16:creationId xmlns:a16="http://schemas.microsoft.com/office/drawing/2014/main" id="{DF896CC0-3FD5-C58E-35FB-E339AD3CF83F}"/>
              </a:ext>
            </a:extLst>
          </p:cNvPr>
          <p:cNvSpPr>
            <a:spLocks noGrp="1"/>
          </p:cNvSpPr>
          <p:nvPr>
            <p:ph type="body" idx="1"/>
          </p:nvPr>
        </p:nvSpPr>
        <p:spPr/>
        <p:txBody>
          <a:bodyPr/>
          <a:lstStyle/>
          <a:p>
            <a:r>
              <a:rPr lang="en-US" dirty="0"/>
              <a:t>The Four Factors Balancing Test </a:t>
            </a:r>
          </a:p>
        </p:txBody>
      </p:sp>
    </p:spTree>
    <p:extLst>
      <p:ext uri="{BB962C8B-B14F-4D97-AF65-F5344CB8AC3E}">
        <p14:creationId xmlns:p14="http://schemas.microsoft.com/office/powerpoint/2010/main" val="1073645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What is Fair Use? (Section 107)</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lnSpcReduction="10000"/>
          </a:bodyPr>
          <a:lstStyle/>
          <a:p>
            <a:r>
              <a:rPr lang="en-US" sz="2800" dirty="0"/>
              <a:t>Fair use is the right to use a copyrighted work under certain conditions without permission of the copyright owner.  The doctrine helps prevent a rigid application of copyright law that would stifle the very creativity the law is designed to foster. </a:t>
            </a:r>
          </a:p>
          <a:p>
            <a:r>
              <a:rPr lang="en-US" sz="2800" dirty="0"/>
              <a:t>Section 107: https://www.copyright.gov/title17/92chap1.html#107</a:t>
            </a:r>
          </a:p>
        </p:txBody>
      </p:sp>
    </p:spTree>
    <p:extLst>
      <p:ext uri="{BB962C8B-B14F-4D97-AF65-F5344CB8AC3E}">
        <p14:creationId xmlns:p14="http://schemas.microsoft.com/office/powerpoint/2010/main" val="227043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Basic principle of Fair Use</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a:bodyPr>
          <a:lstStyle/>
          <a:p>
            <a:r>
              <a:rPr lang="en-US" sz="2800" dirty="0"/>
              <a:t>The statute provides that fair use of a work “for purposes such as criticism, comment, news reporting, teaching (including multiple copies for classroom use, scholarship, or research)” is not an infringement of copyright.</a:t>
            </a:r>
          </a:p>
        </p:txBody>
      </p:sp>
    </p:spTree>
    <p:extLst>
      <p:ext uri="{BB962C8B-B14F-4D97-AF65-F5344CB8AC3E}">
        <p14:creationId xmlns:p14="http://schemas.microsoft.com/office/powerpoint/2010/main" val="126094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4A3CC-902B-5AE0-390D-2A8B419D6D07}"/>
              </a:ext>
            </a:extLst>
          </p:cNvPr>
          <p:cNvSpPr>
            <a:spLocks noGrp="1"/>
          </p:cNvSpPr>
          <p:nvPr>
            <p:ph type="title"/>
          </p:nvPr>
        </p:nvSpPr>
        <p:spPr>
          <a:xfrm>
            <a:off x="1221828" y="2002631"/>
            <a:ext cx="8520952" cy="2852737"/>
          </a:xfrm>
        </p:spPr>
        <p:txBody>
          <a:bodyPr/>
          <a:lstStyle/>
          <a:p>
            <a:r>
              <a:rPr lang="en-US" dirty="0"/>
              <a:t>Why Librarians Should Understand Copyright Law</a:t>
            </a:r>
          </a:p>
        </p:txBody>
      </p:sp>
    </p:spTree>
    <p:extLst>
      <p:ext uri="{BB962C8B-B14F-4D97-AF65-F5344CB8AC3E}">
        <p14:creationId xmlns:p14="http://schemas.microsoft.com/office/powerpoint/2010/main" val="2722106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The Four Factors Under Section 107</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20000"/>
          </a:bodyPr>
          <a:lstStyle/>
          <a:p>
            <a:pPr lvl="1"/>
            <a:r>
              <a:rPr lang="en-US" sz="2800" dirty="0"/>
              <a:t>the </a:t>
            </a:r>
            <a:r>
              <a:rPr lang="en-US" sz="2800" b="1" dirty="0"/>
              <a:t>purpose</a:t>
            </a:r>
            <a:r>
              <a:rPr lang="en-US" sz="2800" dirty="0"/>
              <a:t> and character of the use, including whether such use is of a commercial nature or is for nonprofit educational purposes;</a:t>
            </a:r>
          </a:p>
          <a:p>
            <a:pPr lvl="1"/>
            <a:r>
              <a:rPr lang="en-US" sz="2800" dirty="0"/>
              <a:t>the </a:t>
            </a:r>
            <a:r>
              <a:rPr lang="en-US" sz="2800" b="1" dirty="0"/>
              <a:t>nature</a:t>
            </a:r>
            <a:r>
              <a:rPr lang="en-US" sz="2800" dirty="0"/>
              <a:t> of the copyrighted work;</a:t>
            </a:r>
          </a:p>
          <a:p>
            <a:pPr lvl="1"/>
            <a:r>
              <a:rPr lang="en-US" sz="2800" dirty="0"/>
              <a:t>the </a:t>
            </a:r>
            <a:r>
              <a:rPr lang="en-US" sz="2800" b="1" dirty="0"/>
              <a:t>amount</a:t>
            </a:r>
            <a:r>
              <a:rPr lang="en-US" sz="2800" dirty="0"/>
              <a:t> and substantiality of the portion used in relation to the copyrighted work as a whole; and</a:t>
            </a:r>
          </a:p>
          <a:p>
            <a:pPr lvl="1"/>
            <a:r>
              <a:rPr lang="en-US" sz="2800" dirty="0"/>
              <a:t>the </a:t>
            </a:r>
            <a:r>
              <a:rPr lang="en-US" sz="2800" b="1" dirty="0"/>
              <a:t>effect</a:t>
            </a:r>
            <a:r>
              <a:rPr lang="en-US" sz="2800" dirty="0"/>
              <a:t> of the use upon the potential market for or value of the copyrighted work.</a:t>
            </a:r>
          </a:p>
        </p:txBody>
      </p:sp>
    </p:spTree>
    <p:extLst>
      <p:ext uri="{BB962C8B-B14F-4D97-AF65-F5344CB8AC3E}">
        <p14:creationId xmlns:p14="http://schemas.microsoft.com/office/powerpoint/2010/main" val="347896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Using the factors, what do they mean?</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a:xfrm>
            <a:off x="1143000" y="1966452"/>
            <a:ext cx="9905999" cy="3932692"/>
          </a:xfrm>
        </p:spPr>
        <p:txBody>
          <a:bodyPr>
            <a:normAutofit/>
          </a:bodyPr>
          <a:lstStyle/>
          <a:p>
            <a:r>
              <a:rPr lang="en-US" sz="2400" dirty="0"/>
              <a:t>Purpose of the use: Is your use for nonprofit, educational reasons? Or for commercial reasons? Courts </a:t>
            </a:r>
            <a:r>
              <a:rPr lang="en-US" sz="2400" i="1" dirty="0"/>
              <a:t>strongly</a:t>
            </a:r>
            <a:r>
              <a:rPr lang="en-US" sz="2400" dirty="0"/>
              <a:t> favor the former. A transformative use can also lean towards fair use. </a:t>
            </a:r>
          </a:p>
          <a:p>
            <a:r>
              <a:rPr lang="en-US" sz="2400" dirty="0"/>
              <a:t>Scenario: Mohamed wants to write a comic book based on the recent Marvel Movies, for his local nonprofit comic book organization. He takes plot points and dialogue from the Spiderman and Hulk movies and combines it with his own “ideas” to the comic. He plans on making no revenue when he publishes the comic book. Is he infringing on Marvel? </a:t>
            </a:r>
          </a:p>
          <a:p>
            <a:endParaRPr lang="en-US" dirty="0"/>
          </a:p>
        </p:txBody>
      </p:sp>
    </p:spTree>
    <p:extLst>
      <p:ext uri="{BB962C8B-B14F-4D97-AF65-F5344CB8AC3E}">
        <p14:creationId xmlns:p14="http://schemas.microsoft.com/office/powerpoint/2010/main" val="370656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Using the factors, what do they mean?</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10000"/>
          </a:bodyPr>
          <a:lstStyle/>
          <a:p>
            <a:r>
              <a:rPr lang="en-US" sz="2800" dirty="0"/>
              <a:t>Nature of the work: uses of factual nonfiction works are more likely to be within fair use, while fair use often applies more narrowly to creative works. </a:t>
            </a:r>
          </a:p>
          <a:p>
            <a:r>
              <a:rPr lang="en-US" sz="2800" dirty="0"/>
              <a:t>Also is the work published or unpublished? The latter is leaning against fair use. </a:t>
            </a:r>
          </a:p>
          <a:p>
            <a:r>
              <a:rPr lang="en-US" sz="2800" dirty="0"/>
              <a:t>Scenario: Mohamed wrote a comic book based off Disney’s not-yet-released movie </a:t>
            </a:r>
            <a:r>
              <a:rPr lang="en-US" sz="2800" i="1" dirty="0"/>
              <a:t>Pinocchio</a:t>
            </a:r>
            <a:r>
              <a:rPr lang="en-US" sz="2800" dirty="0"/>
              <a:t> </a:t>
            </a:r>
            <a:r>
              <a:rPr lang="en-US" sz="2800" i="1" dirty="0"/>
              <a:t>2</a:t>
            </a:r>
            <a:r>
              <a:rPr lang="en-US" sz="2800" dirty="0"/>
              <a:t>.  Is this fair use? </a:t>
            </a:r>
          </a:p>
        </p:txBody>
      </p:sp>
    </p:spTree>
    <p:extLst>
      <p:ext uri="{BB962C8B-B14F-4D97-AF65-F5344CB8AC3E}">
        <p14:creationId xmlns:p14="http://schemas.microsoft.com/office/powerpoint/2010/main" val="125075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Using the factors, what do they mean?</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20000"/>
          </a:bodyPr>
          <a:lstStyle/>
          <a:p>
            <a:r>
              <a:rPr lang="en-US" sz="2800" dirty="0"/>
              <a:t>Amount of the work used: the less the amount of the work used, the more likely it is for fair use to apply. A basic measurement is not clarified, but courts tend to ask: are you using the “heart” of the work? </a:t>
            </a:r>
          </a:p>
          <a:p>
            <a:r>
              <a:rPr lang="en-US" sz="2800" dirty="0"/>
              <a:t>Scenario: Mohamed wanted to write a book about his time at law school, and within that book, he added verbatim Neil DeGrasse Tyson’s entire speech on astrophysics from 2008, totaling at around 22 pages. Is this fair use? </a:t>
            </a:r>
          </a:p>
          <a:p>
            <a:endParaRPr lang="en-US" dirty="0"/>
          </a:p>
        </p:txBody>
      </p:sp>
    </p:spTree>
    <p:extLst>
      <p:ext uri="{BB962C8B-B14F-4D97-AF65-F5344CB8AC3E}">
        <p14:creationId xmlns:p14="http://schemas.microsoft.com/office/powerpoint/2010/main" val="3615664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Using the factors, what do they mean?</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lnSpcReduction="10000"/>
          </a:bodyPr>
          <a:lstStyle/>
          <a:p>
            <a:r>
              <a:rPr lang="en-US" sz="2400" dirty="0"/>
              <a:t>Effect on the market or value: does the use harm the market for the copyrighted work or its value? Uses that compete with the original work’s market will be more likely to be denied fair use. </a:t>
            </a:r>
          </a:p>
          <a:p>
            <a:r>
              <a:rPr lang="en-US" sz="2400" dirty="0"/>
              <a:t>Scenario: Mohamed loves </a:t>
            </a:r>
            <a:r>
              <a:rPr lang="en-US" sz="2400" i="1" dirty="0"/>
              <a:t>The Hunger Games </a:t>
            </a:r>
            <a:r>
              <a:rPr lang="en-US" sz="2400" dirty="0"/>
              <a:t>franchise. To show his support for the franchise, he created t-shirts featuring the cover-art of The Hunger Games novel; with his luck, the t-shirts became successful and outsold the entire million-dollar HG t-shirt lineup created by the franchise company. Is this fair use? </a:t>
            </a:r>
          </a:p>
          <a:p>
            <a:endParaRPr lang="en-US" dirty="0"/>
          </a:p>
        </p:txBody>
      </p:sp>
    </p:spTree>
    <p:extLst>
      <p:ext uri="{BB962C8B-B14F-4D97-AF65-F5344CB8AC3E}">
        <p14:creationId xmlns:p14="http://schemas.microsoft.com/office/powerpoint/2010/main" val="270845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9C79-9DE9-49C6-4690-48FCFA097E8E}"/>
              </a:ext>
            </a:extLst>
          </p:cNvPr>
          <p:cNvSpPr>
            <a:spLocks noGrp="1"/>
          </p:cNvSpPr>
          <p:nvPr>
            <p:ph type="title"/>
          </p:nvPr>
        </p:nvSpPr>
        <p:spPr/>
        <p:txBody>
          <a:bodyPr/>
          <a:lstStyle/>
          <a:p>
            <a:r>
              <a:rPr lang="en-US" dirty="0"/>
              <a:t>Fair Use Scenario: Library Edition #1 </a:t>
            </a:r>
          </a:p>
        </p:txBody>
      </p:sp>
      <p:sp>
        <p:nvSpPr>
          <p:cNvPr id="3" name="Content Placeholder 2">
            <a:extLst>
              <a:ext uri="{FF2B5EF4-FFF2-40B4-BE49-F238E27FC236}">
                <a16:creationId xmlns:a16="http://schemas.microsoft.com/office/drawing/2014/main" id="{248DC5EB-E5A0-6CEE-B450-7DF1E39B3DE8}"/>
              </a:ext>
            </a:extLst>
          </p:cNvPr>
          <p:cNvSpPr>
            <a:spLocks noGrp="1"/>
          </p:cNvSpPr>
          <p:nvPr>
            <p:ph idx="1"/>
          </p:nvPr>
        </p:nvSpPr>
        <p:spPr>
          <a:xfrm>
            <a:off x="1143001" y="2332026"/>
            <a:ext cx="5686424" cy="3567118"/>
          </a:xfrm>
        </p:spPr>
        <p:txBody>
          <a:bodyPr>
            <a:normAutofit fontScale="92500" lnSpcReduction="20000"/>
          </a:bodyPr>
          <a:lstStyle/>
          <a:p>
            <a:r>
              <a:rPr lang="en-US" dirty="0"/>
              <a:t>To honor Native American Heritage Month, your local library decides to host a children’s book “read-aloud” for the local community. The book used for the read aloud was written by famous Native American activist Suzanne </a:t>
            </a:r>
            <a:r>
              <a:rPr lang="en-US" dirty="0" err="1"/>
              <a:t>Blueriver</a:t>
            </a:r>
            <a:r>
              <a:rPr lang="en-US" dirty="0"/>
              <a:t>. Your library did not bother reaching out to Sylvia Watson for help, and instead proceeded with the children’s read-aloud, and even recorded the event. </a:t>
            </a:r>
            <a:r>
              <a:rPr lang="en-US" dirty="0" err="1"/>
              <a:t>Blueriver</a:t>
            </a:r>
            <a:r>
              <a:rPr lang="en-US" dirty="0"/>
              <a:t> got wind of this event and sued your library for copyright infringement. Will she prevail?</a:t>
            </a:r>
          </a:p>
          <a:p>
            <a:endParaRPr lang="en-US" dirty="0"/>
          </a:p>
        </p:txBody>
      </p:sp>
      <p:pic>
        <p:nvPicPr>
          <p:cNvPr id="3074" name="Picture 2" descr="Now Read This! Tried and True Read-Aloud Strategies for Classic Children's  Books | NAEYC">
            <a:extLst>
              <a:ext uri="{FF2B5EF4-FFF2-40B4-BE49-F238E27FC236}">
                <a16:creationId xmlns:a16="http://schemas.microsoft.com/office/drawing/2014/main" id="{8F43303A-525A-DC37-0FD8-498D92920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6" y="2233832"/>
            <a:ext cx="4810124" cy="356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95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FE26-2925-3565-DA68-56F2A722518E}"/>
              </a:ext>
            </a:extLst>
          </p:cNvPr>
          <p:cNvSpPr>
            <a:spLocks noGrp="1"/>
          </p:cNvSpPr>
          <p:nvPr>
            <p:ph type="title"/>
          </p:nvPr>
        </p:nvSpPr>
        <p:spPr/>
        <p:txBody>
          <a:bodyPr/>
          <a:lstStyle/>
          <a:p>
            <a:r>
              <a:rPr lang="en-US" dirty="0"/>
              <a:t>Fair Use Scenario: Library Edition #2</a:t>
            </a:r>
          </a:p>
        </p:txBody>
      </p:sp>
      <p:sp>
        <p:nvSpPr>
          <p:cNvPr id="3" name="Content Placeholder 2">
            <a:extLst>
              <a:ext uri="{FF2B5EF4-FFF2-40B4-BE49-F238E27FC236}">
                <a16:creationId xmlns:a16="http://schemas.microsoft.com/office/drawing/2014/main" id="{780AD529-8E53-1B3E-CD1C-ED73CF852419}"/>
              </a:ext>
            </a:extLst>
          </p:cNvPr>
          <p:cNvSpPr>
            <a:spLocks noGrp="1"/>
          </p:cNvSpPr>
          <p:nvPr>
            <p:ph idx="1"/>
          </p:nvPr>
        </p:nvSpPr>
        <p:spPr>
          <a:xfrm>
            <a:off x="1143000" y="2332026"/>
            <a:ext cx="10029825" cy="3567118"/>
          </a:xfrm>
        </p:spPr>
        <p:txBody>
          <a:bodyPr/>
          <a:lstStyle/>
          <a:p>
            <a:r>
              <a:rPr lang="en-US" dirty="0"/>
              <a:t>A new, scandalous memoir written by the ex-wife of a famous politician was released, and your local library received a generous copy to place on your shelves for the public to use. Your library knows how popular this memoir is and decides to “cash-in” on the popularity by using the cover photo of the book in their promotional poster for the next book club meeting, which charges $20 admission. Is this infringement? </a:t>
            </a:r>
          </a:p>
          <a:p>
            <a:endParaRPr lang="en-US" dirty="0"/>
          </a:p>
        </p:txBody>
      </p:sp>
    </p:spTree>
    <p:extLst>
      <p:ext uri="{BB962C8B-B14F-4D97-AF65-F5344CB8AC3E}">
        <p14:creationId xmlns:p14="http://schemas.microsoft.com/office/powerpoint/2010/main" val="949731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863A-4069-194A-0B09-51DE2FC7B4F7}"/>
              </a:ext>
            </a:extLst>
          </p:cNvPr>
          <p:cNvSpPr>
            <a:spLocks noGrp="1"/>
          </p:cNvSpPr>
          <p:nvPr>
            <p:ph type="title"/>
          </p:nvPr>
        </p:nvSpPr>
        <p:spPr/>
        <p:txBody>
          <a:bodyPr/>
          <a:lstStyle/>
          <a:p>
            <a:r>
              <a:rPr lang="en-US" dirty="0"/>
              <a:t>Libraries and Section 108</a:t>
            </a:r>
          </a:p>
        </p:txBody>
      </p:sp>
      <p:sp>
        <p:nvSpPr>
          <p:cNvPr id="3" name="Text Placeholder 2">
            <a:extLst>
              <a:ext uri="{FF2B5EF4-FFF2-40B4-BE49-F238E27FC236}">
                <a16:creationId xmlns:a16="http://schemas.microsoft.com/office/drawing/2014/main" id="{A7F2A54A-C13D-0447-49FB-86627552E8C9}"/>
              </a:ext>
            </a:extLst>
          </p:cNvPr>
          <p:cNvSpPr>
            <a:spLocks noGrp="1"/>
          </p:cNvSpPr>
          <p:nvPr>
            <p:ph type="body" idx="1"/>
          </p:nvPr>
        </p:nvSpPr>
        <p:spPr/>
        <p:txBody>
          <a:bodyPr/>
          <a:lstStyle/>
          <a:p>
            <a:r>
              <a:rPr lang="en-US" dirty="0"/>
              <a:t>Libraries’ right to make copies of protected works </a:t>
            </a:r>
          </a:p>
        </p:txBody>
      </p:sp>
    </p:spTree>
    <p:extLst>
      <p:ext uri="{BB962C8B-B14F-4D97-AF65-F5344CB8AC3E}">
        <p14:creationId xmlns:p14="http://schemas.microsoft.com/office/powerpoint/2010/main" val="1293960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normAutofit fontScale="90000"/>
          </a:bodyPr>
          <a:lstStyle/>
          <a:p>
            <a:r>
              <a:rPr lang="en-US" dirty="0"/>
              <a:t>Section 108: Another exception to the rights of owners of protected works---but given to libraries.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10000"/>
          </a:bodyPr>
          <a:lstStyle/>
          <a:p>
            <a:r>
              <a:rPr lang="en-US" dirty="0"/>
              <a:t>Provides for libraries &amp; archives to make reproductions of copyrighted works, under certain conditions, without seeking permission from the copyright holder. Two major purposes: preservation and replacement. </a:t>
            </a:r>
          </a:p>
          <a:p>
            <a:r>
              <a:rPr lang="en-US" dirty="0"/>
              <a:t>The library or archives must be open to the public (or to any specialized researchers, regardless of affiliation)</a:t>
            </a:r>
          </a:p>
          <a:p>
            <a:r>
              <a:rPr lang="en-US" dirty="0"/>
              <a:t>A copyright notice must be included on each reproduction</a:t>
            </a:r>
          </a:p>
          <a:p>
            <a:r>
              <a:rPr lang="en-US" dirty="0"/>
              <a:t>Any reproductions in digital form may not be distributed or made available to the public outside of the library or archives</a:t>
            </a:r>
          </a:p>
          <a:p>
            <a:r>
              <a:rPr lang="en-US" dirty="0"/>
              <a:t>Reproductions are not made for direct or indirect commercial advantage</a:t>
            </a:r>
          </a:p>
          <a:p>
            <a:endParaRPr lang="en-US" dirty="0"/>
          </a:p>
        </p:txBody>
      </p:sp>
    </p:spTree>
    <p:extLst>
      <p:ext uri="{BB962C8B-B14F-4D97-AF65-F5344CB8AC3E}">
        <p14:creationId xmlns:p14="http://schemas.microsoft.com/office/powerpoint/2010/main" val="1462960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1E07-AE77-1793-26D7-CC197E2B06AC}"/>
              </a:ext>
            </a:extLst>
          </p:cNvPr>
          <p:cNvSpPr>
            <a:spLocks noGrp="1"/>
          </p:cNvSpPr>
          <p:nvPr>
            <p:ph type="title"/>
          </p:nvPr>
        </p:nvSpPr>
        <p:spPr/>
        <p:txBody>
          <a:bodyPr/>
          <a:lstStyle/>
          <a:p>
            <a:r>
              <a:rPr lang="en-US" dirty="0"/>
              <a:t>Scenario: Libraries and Section 108</a:t>
            </a:r>
          </a:p>
        </p:txBody>
      </p:sp>
      <p:sp>
        <p:nvSpPr>
          <p:cNvPr id="3" name="Content Placeholder 2">
            <a:extLst>
              <a:ext uri="{FF2B5EF4-FFF2-40B4-BE49-F238E27FC236}">
                <a16:creationId xmlns:a16="http://schemas.microsoft.com/office/drawing/2014/main" id="{286AA7AF-61B1-964E-DD11-2A659304A069}"/>
              </a:ext>
            </a:extLst>
          </p:cNvPr>
          <p:cNvSpPr>
            <a:spLocks noGrp="1"/>
          </p:cNvSpPr>
          <p:nvPr>
            <p:ph idx="1"/>
          </p:nvPr>
        </p:nvSpPr>
        <p:spPr/>
        <p:txBody>
          <a:bodyPr/>
          <a:lstStyle/>
          <a:p>
            <a:r>
              <a:rPr lang="en-US" dirty="0"/>
              <a:t>A strange, closed-off secret library recently opened in the basement of an abandoned Taco restaurant. They specialize in displaying books that are in the fantasy genre. The library’s employees want more copies of </a:t>
            </a:r>
            <a:r>
              <a:rPr lang="en-US" i="1" dirty="0"/>
              <a:t>Harry Potter and the Goblet of Fire, </a:t>
            </a:r>
            <a:r>
              <a:rPr lang="en-US" dirty="0"/>
              <a:t>which doesn’t have any notice on it. Also, bizarrely, the library charges a “rental” fee of the book, $10 per day. Can they make copies?</a:t>
            </a:r>
          </a:p>
        </p:txBody>
      </p:sp>
    </p:spTree>
    <p:extLst>
      <p:ext uri="{BB962C8B-B14F-4D97-AF65-F5344CB8AC3E}">
        <p14:creationId xmlns:p14="http://schemas.microsoft.com/office/powerpoint/2010/main" val="1790993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A583-548C-AB96-8AAD-CA089BAAB1DC}"/>
              </a:ext>
            </a:extLst>
          </p:cNvPr>
          <p:cNvSpPr>
            <a:spLocks noGrp="1"/>
          </p:cNvSpPr>
          <p:nvPr>
            <p:ph type="title"/>
          </p:nvPr>
        </p:nvSpPr>
        <p:spPr/>
        <p:txBody>
          <a:bodyPr/>
          <a:lstStyle/>
          <a:p>
            <a:r>
              <a:rPr lang="en-US" dirty="0"/>
              <a:t>The Reach of Copyright Law</a:t>
            </a:r>
          </a:p>
        </p:txBody>
      </p:sp>
      <p:sp>
        <p:nvSpPr>
          <p:cNvPr id="3" name="Text Placeholder 2">
            <a:extLst>
              <a:ext uri="{FF2B5EF4-FFF2-40B4-BE49-F238E27FC236}">
                <a16:creationId xmlns:a16="http://schemas.microsoft.com/office/drawing/2014/main" id="{06F20DC3-F5C4-E61C-687F-FE9594C2983B}"/>
              </a:ext>
            </a:extLst>
          </p:cNvPr>
          <p:cNvSpPr>
            <a:spLocks noGrp="1"/>
          </p:cNvSpPr>
          <p:nvPr>
            <p:ph type="body" idx="1"/>
          </p:nvPr>
        </p:nvSpPr>
        <p:spPr/>
        <p:txBody>
          <a:bodyPr/>
          <a:lstStyle/>
          <a:p>
            <a:r>
              <a:rPr lang="en-US" dirty="0"/>
              <a:t>The sources and the scope. </a:t>
            </a:r>
          </a:p>
        </p:txBody>
      </p:sp>
    </p:spTree>
    <p:extLst>
      <p:ext uri="{BB962C8B-B14F-4D97-AF65-F5344CB8AC3E}">
        <p14:creationId xmlns:p14="http://schemas.microsoft.com/office/powerpoint/2010/main" val="335833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Libraries can make copies for…</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20000"/>
          </a:bodyPr>
          <a:lstStyle/>
          <a:p>
            <a:r>
              <a:rPr lang="en-US" sz="2800" dirty="0"/>
              <a:t>Preservation: Up to 3 copies of an unpublished work may be made for preservation or security purposes, if the work is already part of the library’s or archive’s collection. </a:t>
            </a:r>
          </a:p>
          <a:p>
            <a:r>
              <a:rPr lang="en-US" sz="2800" dirty="0"/>
              <a:t>Scenario: Your library’s Special Collections owns a small collection of unpublished photographs of buildings by an important local architect. Several have been damaged or have disappeared over the years. The library would like to create viewing copies so that the originals can be preserved. </a:t>
            </a:r>
          </a:p>
          <a:p>
            <a:endParaRPr lang="en-US" dirty="0"/>
          </a:p>
        </p:txBody>
      </p:sp>
    </p:spTree>
    <p:extLst>
      <p:ext uri="{BB962C8B-B14F-4D97-AF65-F5344CB8AC3E}">
        <p14:creationId xmlns:p14="http://schemas.microsoft.com/office/powerpoint/2010/main" val="1304064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Libraries can make copies for…</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lnSpcReduction="20000"/>
          </a:bodyPr>
          <a:lstStyle/>
          <a:p>
            <a:r>
              <a:rPr lang="en-US" sz="2800" dirty="0"/>
              <a:t>Replacement:  Up to 3 copies may be made to replace a published work that has been lost, stolen, damaged, is deteriorating or is manifest in an obsolete format* if an unused replacement is not available at a fair price. </a:t>
            </a:r>
          </a:p>
          <a:p>
            <a:r>
              <a:rPr lang="en-US" sz="2800" dirty="0"/>
              <a:t>Scenario: Your library owns an out-of-print 1972 documentary on a local historic district on ¾ inch U-</a:t>
            </a:r>
            <a:r>
              <a:rPr lang="en-US" sz="2800" dirty="0" err="1"/>
              <a:t>matic</a:t>
            </a:r>
            <a:r>
              <a:rPr lang="en-US" sz="2800" dirty="0"/>
              <a:t> tape.. You would like to transfer it to DVD, as your ¾ inch tape player is no longer functional, and a new player is unavailable. </a:t>
            </a:r>
          </a:p>
        </p:txBody>
      </p:sp>
    </p:spTree>
    <p:extLst>
      <p:ext uri="{BB962C8B-B14F-4D97-AF65-F5344CB8AC3E}">
        <p14:creationId xmlns:p14="http://schemas.microsoft.com/office/powerpoint/2010/main" val="2921964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Copying and Signs</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fontScale="92500"/>
          </a:bodyPr>
          <a:lstStyle/>
          <a:p>
            <a:r>
              <a:rPr lang="en-US" sz="2800" dirty="0"/>
              <a:t>Libraries have limited liability if a patron uses library equipment (like a scanner, copy machine) to violate copyright law if the library posts a notice on the equipment. </a:t>
            </a:r>
          </a:p>
          <a:p>
            <a:r>
              <a:rPr lang="en-US" sz="2800" dirty="0"/>
              <a:t>Signs should also be posted wherever librarians take orders for making copies. </a:t>
            </a:r>
          </a:p>
          <a:p>
            <a:r>
              <a:rPr lang="en-US" sz="2800" dirty="0"/>
              <a:t>The signs on copying equipment must have very precise language. </a:t>
            </a:r>
          </a:p>
        </p:txBody>
      </p:sp>
    </p:spTree>
    <p:extLst>
      <p:ext uri="{BB962C8B-B14F-4D97-AF65-F5344CB8AC3E}">
        <p14:creationId xmlns:p14="http://schemas.microsoft.com/office/powerpoint/2010/main" val="3386661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Library Copyright Fool-Proof Checklist</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lstStyle/>
          <a:p>
            <a:r>
              <a:rPr lang="en-US" dirty="0"/>
              <a:t>Step 1: Is your library an owner of copyright? If yes, apply Section 106 and 106a provisions. </a:t>
            </a:r>
          </a:p>
          <a:p>
            <a:r>
              <a:rPr lang="en-US" dirty="0"/>
              <a:t>Step 2:  Is your library wanting to use a copyrighted work? If yes, apply Section 107, Fair Use Balancing Test. If test fails, move onto Step 3.</a:t>
            </a:r>
          </a:p>
          <a:p>
            <a:r>
              <a:rPr lang="en-US" dirty="0"/>
              <a:t>Step 3: Try to find another exception under the Act, like Section 108 or Section 109. If not, move onto Step 4.</a:t>
            </a:r>
          </a:p>
          <a:p>
            <a:r>
              <a:rPr lang="en-US" dirty="0"/>
              <a:t>Step 4: Ask the owner of the copyrighted work for permission. If not, start over with another copyrighted work, either your own or a work you want to use. </a:t>
            </a:r>
          </a:p>
        </p:txBody>
      </p:sp>
    </p:spTree>
    <p:extLst>
      <p:ext uri="{BB962C8B-B14F-4D97-AF65-F5344CB8AC3E}">
        <p14:creationId xmlns:p14="http://schemas.microsoft.com/office/powerpoint/2010/main" val="1672431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7E83-7126-57A6-E775-7CB3BF42D6FB}"/>
              </a:ext>
            </a:extLst>
          </p:cNvPr>
          <p:cNvSpPr>
            <a:spLocks noGrp="1"/>
          </p:cNvSpPr>
          <p:nvPr>
            <p:ph type="title"/>
          </p:nvPr>
        </p:nvSpPr>
        <p:spPr/>
        <p:txBody>
          <a:bodyPr/>
          <a:lstStyle/>
          <a:p>
            <a:br>
              <a:rPr lang="en-US" dirty="0"/>
            </a:br>
            <a:br>
              <a:rPr lang="en-US" dirty="0"/>
            </a:br>
            <a:r>
              <a:rPr lang="en-US" dirty="0"/>
              <a:t>Questions? </a:t>
            </a:r>
          </a:p>
        </p:txBody>
      </p:sp>
      <p:sp>
        <p:nvSpPr>
          <p:cNvPr id="3" name="Text Placeholder 2">
            <a:extLst>
              <a:ext uri="{FF2B5EF4-FFF2-40B4-BE49-F238E27FC236}">
                <a16:creationId xmlns:a16="http://schemas.microsoft.com/office/drawing/2014/main" id="{D4253CFD-0236-A795-D384-DCF34DF6BB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696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The Sources of Copyright Law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a:xfrm>
            <a:off x="1143001" y="2104103"/>
            <a:ext cx="9905998" cy="3795041"/>
          </a:xfrm>
        </p:spPr>
        <p:txBody>
          <a:bodyPr>
            <a:normAutofit fontScale="92500" lnSpcReduction="10000"/>
          </a:bodyPr>
          <a:lstStyle/>
          <a:p>
            <a:r>
              <a:rPr lang="en-US" sz="3200" dirty="0"/>
              <a:t>Federal and State Laws</a:t>
            </a:r>
          </a:p>
          <a:p>
            <a:r>
              <a:rPr lang="en-US" sz="3200" dirty="0"/>
              <a:t>Constitution:</a:t>
            </a:r>
          </a:p>
          <a:p>
            <a:pPr lvl="1"/>
            <a:r>
              <a:rPr lang="en-US" sz="2800" dirty="0"/>
              <a:t>	Copyright Clause: U.S Const. Art 1, Section 8</a:t>
            </a:r>
          </a:p>
          <a:p>
            <a:pPr lvl="1"/>
            <a:r>
              <a:rPr lang="en-US" sz="2800" dirty="0"/>
              <a:t>“the Congress shall have power to promote the progress of science and useful arts by securing for limited times to authors and inventors the exclusive right to their respective writings and discoveries.”</a:t>
            </a:r>
          </a:p>
          <a:p>
            <a:pPr marL="0" indent="0">
              <a:buNone/>
            </a:pPr>
            <a:endParaRPr lang="en-US" dirty="0"/>
          </a:p>
          <a:p>
            <a:pPr lvl="1"/>
            <a:endParaRPr lang="en-US" dirty="0"/>
          </a:p>
        </p:txBody>
      </p:sp>
    </p:spTree>
    <p:extLst>
      <p:ext uri="{BB962C8B-B14F-4D97-AF65-F5344CB8AC3E}">
        <p14:creationId xmlns:p14="http://schemas.microsoft.com/office/powerpoint/2010/main" val="232600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The Sources of Copyright Law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a:xfrm>
            <a:off x="1143000" y="2005781"/>
            <a:ext cx="9906000" cy="3979284"/>
          </a:xfrm>
        </p:spPr>
        <p:txBody>
          <a:bodyPr>
            <a:normAutofit/>
          </a:bodyPr>
          <a:lstStyle/>
          <a:p>
            <a:r>
              <a:rPr lang="en-US" sz="4400" dirty="0"/>
              <a:t>U.S Copyright Act of 1976: Covers the entirety of modern-day copyright law. </a:t>
            </a:r>
          </a:p>
          <a:p>
            <a:r>
              <a:rPr lang="en-US" sz="4400" dirty="0"/>
              <a:t>Balanced the needs of both owners and users of protected works. </a:t>
            </a:r>
          </a:p>
        </p:txBody>
      </p:sp>
    </p:spTree>
    <p:extLst>
      <p:ext uri="{BB962C8B-B14F-4D97-AF65-F5344CB8AC3E}">
        <p14:creationId xmlns:p14="http://schemas.microsoft.com/office/powerpoint/2010/main" val="300366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The Sources of Copyright Law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p:txBody>
          <a:bodyPr>
            <a:normAutofit/>
          </a:bodyPr>
          <a:lstStyle/>
          <a:p>
            <a:r>
              <a:rPr lang="en-US" sz="4000" dirty="0"/>
              <a:t>Court Decisions</a:t>
            </a:r>
          </a:p>
          <a:p>
            <a:r>
              <a:rPr lang="en-US" sz="4000" dirty="0"/>
              <a:t>State Law</a:t>
            </a:r>
          </a:p>
          <a:p>
            <a:r>
              <a:rPr lang="en-US" sz="4000" dirty="0"/>
              <a:t>Regulations</a:t>
            </a:r>
          </a:p>
        </p:txBody>
      </p:sp>
    </p:spTree>
    <p:extLst>
      <p:ext uri="{BB962C8B-B14F-4D97-AF65-F5344CB8AC3E}">
        <p14:creationId xmlns:p14="http://schemas.microsoft.com/office/powerpoint/2010/main" val="399622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8C-C60B-E05D-EE17-01086E2E9711}"/>
              </a:ext>
            </a:extLst>
          </p:cNvPr>
          <p:cNvSpPr>
            <a:spLocks noGrp="1"/>
          </p:cNvSpPr>
          <p:nvPr>
            <p:ph type="title"/>
          </p:nvPr>
        </p:nvSpPr>
        <p:spPr/>
        <p:txBody>
          <a:bodyPr/>
          <a:lstStyle/>
          <a:p>
            <a:r>
              <a:rPr lang="en-US" dirty="0"/>
              <a:t>The Scope of Protected Works </a:t>
            </a:r>
          </a:p>
        </p:txBody>
      </p:sp>
      <p:sp>
        <p:nvSpPr>
          <p:cNvPr id="3" name="Content Placeholder 2">
            <a:extLst>
              <a:ext uri="{FF2B5EF4-FFF2-40B4-BE49-F238E27FC236}">
                <a16:creationId xmlns:a16="http://schemas.microsoft.com/office/drawing/2014/main" id="{7A1727EF-07B0-E88E-778B-194825D7C3CE}"/>
              </a:ext>
            </a:extLst>
          </p:cNvPr>
          <p:cNvSpPr>
            <a:spLocks noGrp="1"/>
          </p:cNvSpPr>
          <p:nvPr>
            <p:ph idx="1"/>
          </p:nvPr>
        </p:nvSpPr>
        <p:spPr>
          <a:xfrm>
            <a:off x="1143000" y="2081048"/>
            <a:ext cx="9905999" cy="3818096"/>
          </a:xfrm>
        </p:spPr>
        <p:txBody>
          <a:bodyPr>
            <a:normAutofit fontScale="92500" lnSpcReduction="10000"/>
          </a:bodyPr>
          <a:lstStyle/>
          <a:p>
            <a:r>
              <a:rPr lang="en-US" sz="3200" dirty="0"/>
              <a:t>Golden Rule: Copyright applies automatically to original works that are fixed in a tangible medium of expression. Section 102(a). </a:t>
            </a:r>
          </a:p>
          <a:p>
            <a:r>
              <a:rPr lang="en-US" sz="3200" dirty="0"/>
              <a:t>Let’s break this down:</a:t>
            </a:r>
          </a:p>
          <a:p>
            <a:pPr lvl="1"/>
            <a:r>
              <a:rPr lang="en-US" sz="2800" dirty="0"/>
              <a:t>Automatic</a:t>
            </a:r>
          </a:p>
          <a:p>
            <a:pPr lvl="1"/>
            <a:r>
              <a:rPr lang="en-US" sz="2800" dirty="0"/>
              <a:t>Originality and Creativity</a:t>
            </a:r>
          </a:p>
          <a:p>
            <a:pPr lvl="1"/>
            <a:r>
              <a:rPr lang="en-US" sz="2800" dirty="0"/>
              <a:t>Fixed in a Tangible Medium</a:t>
            </a:r>
          </a:p>
        </p:txBody>
      </p:sp>
    </p:spTree>
    <p:extLst>
      <p:ext uri="{BB962C8B-B14F-4D97-AF65-F5344CB8AC3E}">
        <p14:creationId xmlns:p14="http://schemas.microsoft.com/office/powerpoint/2010/main" val="95858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F98C-043C-C658-0A68-458E92F30BCD}"/>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AD4376FE-1ACF-6696-CD08-BEBA27A74F47}"/>
              </a:ext>
            </a:extLst>
          </p:cNvPr>
          <p:cNvSpPr>
            <a:spLocks noGrp="1"/>
          </p:cNvSpPr>
          <p:nvPr>
            <p:ph idx="1"/>
          </p:nvPr>
        </p:nvSpPr>
        <p:spPr>
          <a:xfrm>
            <a:off x="1143000" y="2001819"/>
            <a:ext cx="4657725" cy="3897325"/>
          </a:xfrm>
        </p:spPr>
        <p:txBody>
          <a:bodyPr/>
          <a:lstStyle/>
          <a:p>
            <a:r>
              <a:rPr lang="en-US" dirty="0"/>
              <a:t>Mohamed wanted to show his local community how much he loves winter. When it snowed, he built a snowman and made a happy face on it. When his neighbor tried to do the same, Mohamed threatened to sue him for infringement. Is it?</a:t>
            </a:r>
          </a:p>
        </p:txBody>
      </p:sp>
      <p:pic>
        <p:nvPicPr>
          <p:cNvPr id="5" name="Picture 4" descr="Snowman in snowy field">
            <a:extLst>
              <a:ext uri="{FF2B5EF4-FFF2-40B4-BE49-F238E27FC236}">
                <a16:creationId xmlns:a16="http://schemas.microsoft.com/office/drawing/2014/main" id="{D5EC7F08-4796-89D1-437E-D7B82C59E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11" y="1553384"/>
            <a:ext cx="5840029" cy="3897325"/>
          </a:xfrm>
          <a:prstGeom prst="rect">
            <a:avLst/>
          </a:prstGeom>
        </p:spPr>
      </p:pic>
    </p:spTree>
    <p:extLst>
      <p:ext uri="{BB962C8B-B14F-4D97-AF65-F5344CB8AC3E}">
        <p14:creationId xmlns:p14="http://schemas.microsoft.com/office/powerpoint/2010/main" val="3641561537"/>
      </p:ext>
    </p:extLst>
  </p:cSld>
  <p:clrMapOvr>
    <a:masterClrMapping/>
  </p:clrMapOvr>
</p:sld>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1490</TotalTime>
  <Words>2435</Words>
  <Application>Microsoft Office PowerPoint</Application>
  <PresentationFormat>Widescreen</PresentationFormat>
  <Paragraphs>176</Paragraphs>
  <Slides>44</Slides>
  <Notes>23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Walbaum Display</vt:lpstr>
      <vt:lpstr>RegattaVTI</vt:lpstr>
      <vt:lpstr>Copyright Law for Libraries</vt:lpstr>
      <vt:lpstr>Presentation Agenda </vt:lpstr>
      <vt:lpstr>Why Librarians Should Understand Copyright Law</vt:lpstr>
      <vt:lpstr>The Reach of Copyright Law</vt:lpstr>
      <vt:lpstr>The Sources of Copyright Law </vt:lpstr>
      <vt:lpstr>The Sources of Copyright Law </vt:lpstr>
      <vt:lpstr>The Sources of Copyright Law </vt:lpstr>
      <vt:lpstr>The Scope of Protected Works </vt:lpstr>
      <vt:lpstr>Scenario #1</vt:lpstr>
      <vt:lpstr>Scenario #2</vt:lpstr>
      <vt:lpstr>Scenario #3</vt:lpstr>
      <vt:lpstr>Categories of Protected Works </vt:lpstr>
      <vt:lpstr>Quick note about the Public Domain</vt:lpstr>
      <vt:lpstr>Expired Copyrights</vt:lpstr>
      <vt:lpstr>Scenario: #4</vt:lpstr>
      <vt:lpstr>Scenario #5</vt:lpstr>
      <vt:lpstr>Scenario #6 </vt:lpstr>
      <vt:lpstr>Rights of Ownership </vt:lpstr>
      <vt:lpstr>Duration of a Protected Work</vt:lpstr>
      <vt:lpstr>Formalities---No longer required. </vt:lpstr>
      <vt:lpstr>Transfer of Copyright Ownership </vt:lpstr>
      <vt:lpstr>Understanding Open Access, Creative Commons License, and Publication Agreements. </vt:lpstr>
      <vt:lpstr>Creative Commons License (CC)</vt:lpstr>
      <vt:lpstr>Rights of Copyright Owners</vt:lpstr>
      <vt:lpstr>Exceptions to the Rights of Copyright Owners</vt:lpstr>
      <vt:lpstr>Here are some provisions you should know about</vt:lpstr>
      <vt:lpstr>The Meaning of Fair Use</vt:lpstr>
      <vt:lpstr>What is Fair Use? (Section 107)</vt:lpstr>
      <vt:lpstr>Basic principle of Fair Use</vt:lpstr>
      <vt:lpstr>The Four Factors Under Section 107</vt:lpstr>
      <vt:lpstr>Using the factors, what do they mean?</vt:lpstr>
      <vt:lpstr>Using the factors, what do they mean?</vt:lpstr>
      <vt:lpstr>Using the factors, what do they mean?</vt:lpstr>
      <vt:lpstr>Using the factors, what do they mean?</vt:lpstr>
      <vt:lpstr>Fair Use Scenario: Library Edition #1 </vt:lpstr>
      <vt:lpstr>Fair Use Scenario: Library Edition #2</vt:lpstr>
      <vt:lpstr>Libraries and Section 108</vt:lpstr>
      <vt:lpstr>Section 108: Another exception to the rights of owners of protected works---but given to libraries. </vt:lpstr>
      <vt:lpstr>Scenario: Libraries and Section 108</vt:lpstr>
      <vt:lpstr>Libraries can make copies for…</vt:lpstr>
      <vt:lpstr>Libraries can make copies for…</vt:lpstr>
      <vt:lpstr>Copying and Signs</vt:lpstr>
      <vt:lpstr>Library Copyright Fool-Proof Checklist</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Law for Libraries</dc:title>
  <dc:creator>Amin, Mohamed Emad</dc:creator>
  <cp:lastModifiedBy>Amin, Mohamed Emad</cp:lastModifiedBy>
  <cp:revision>30</cp:revision>
  <dcterms:created xsi:type="dcterms:W3CDTF">2022-10-24T16:36:15Z</dcterms:created>
  <dcterms:modified xsi:type="dcterms:W3CDTF">2022-11-22T22:13:32Z</dcterms:modified>
</cp:coreProperties>
</file>